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52"/>
  </p:notesMasterIdLst>
  <p:handoutMasterIdLst>
    <p:handoutMasterId r:id="rId53"/>
  </p:handoutMasterIdLst>
  <p:sldIdLst>
    <p:sldId id="369" r:id="rId2"/>
    <p:sldId id="692" r:id="rId3"/>
    <p:sldId id="693" r:id="rId4"/>
    <p:sldId id="627" r:id="rId5"/>
    <p:sldId id="68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2" r:id="rId20"/>
    <p:sldId id="643" r:id="rId21"/>
    <p:sldId id="645" r:id="rId22"/>
    <p:sldId id="646" r:id="rId23"/>
    <p:sldId id="647" r:id="rId24"/>
    <p:sldId id="648" r:id="rId25"/>
    <p:sldId id="649" r:id="rId26"/>
    <p:sldId id="650" r:id="rId27"/>
    <p:sldId id="651" r:id="rId28"/>
    <p:sldId id="652" r:id="rId29"/>
    <p:sldId id="653" r:id="rId30"/>
    <p:sldId id="654" r:id="rId31"/>
    <p:sldId id="655" r:id="rId32"/>
    <p:sldId id="656" r:id="rId33"/>
    <p:sldId id="657" r:id="rId34"/>
    <p:sldId id="658" r:id="rId35"/>
    <p:sldId id="659" r:id="rId36"/>
    <p:sldId id="660" r:id="rId37"/>
    <p:sldId id="661" r:id="rId38"/>
    <p:sldId id="667" r:id="rId39"/>
    <p:sldId id="685" r:id="rId40"/>
    <p:sldId id="686" r:id="rId41"/>
    <p:sldId id="689" r:id="rId42"/>
    <p:sldId id="668" r:id="rId43"/>
    <p:sldId id="669" r:id="rId44"/>
    <p:sldId id="670" r:id="rId45"/>
    <p:sldId id="671" r:id="rId46"/>
    <p:sldId id="672" r:id="rId47"/>
    <p:sldId id="682" r:id="rId48"/>
    <p:sldId id="683" r:id="rId49"/>
    <p:sldId id="674" r:id="rId50"/>
    <p:sldId id="681" r:id="rId51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54"/>
    </p:embeddedFont>
    <p:embeddedFont>
      <p:font typeface="Arial Black" panose="020B0A04020102020204" pitchFamily="34" charset="0"/>
      <p:bold r:id="rId55"/>
    </p:embeddedFont>
    <p:embeddedFont>
      <p:font typeface="Helvetica" panose="020B060402020202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Comic Sans MS" panose="030F0702030302020204" pitchFamily="66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0033CC"/>
    <a:srgbClr val="FF0000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563" autoAdjust="0"/>
  </p:normalViewPr>
  <p:slideViewPr>
    <p:cSldViewPr snapToGrid="0">
      <p:cViewPr varScale="1">
        <p:scale>
          <a:sx n="76" d="100"/>
          <a:sy n="76" d="100"/>
        </p:scale>
        <p:origin x="948" y="5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F7C58-DC38-4841-8597-A370CC6A237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05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AAEAA-F3DB-9F49-9324-9EB46D7066F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7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979D7-AE2E-5E41-A9A7-43B595660D3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2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E6EA49-417E-FE4A-A366-FDBC4334AAD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23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17BA82-5075-5E45-9A2D-672CDACF84B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3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B8EFA-BBEB-AD46-A324-9F5581368B5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14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776AA-EA1A-A645-8A6A-226151353AD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15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82F50-E153-5F4D-BF51-9C568707A54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11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73FCA-6213-6E40-95E6-BCB8CA5E0F9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63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9A194-8A39-6A41-B14B-ADBFC336B9B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58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DE0AF-963D-2E41-A0E5-10F4A0D0E54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21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EA96-0C3A-F248-B4DA-2B326BBEA22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53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1AD09-1C0B-D341-96B3-700638221DC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51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52316-30C7-AD42-9034-72D5F6A0F0C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149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3AB56-9DBD-F240-AB39-D2C7FA2973B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EC559-BB4C-7B4B-98FE-C5C084B0072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37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C8AF2-CB70-414F-A0EA-640176FF5E5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9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C4B1E-D1BF-E146-B8CD-90C05556E11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53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94B5E1-53A5-9843-A4F0-4022B26AA20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601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464AF-CE06-0542-A1F4-FA6DF41A178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5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652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ABE25E-DCC1-C046-8C80-782A2E44C04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38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797DF-D698-C845-812C-5EAD6B332C5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808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64C72-9FCC-C04F-88D3-A89BD7E0444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69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7F4B8-B03A-A042-BCF7-84F13E0DB25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493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0EE12-134E-A543-B93B-6DF0723546C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39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D3D03-A6DA-FF41-89CF-B4F56541726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359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461CB-9DCC-A24C-BA50-BF9D71CCB99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9222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F80E63-07DF-D44E-9565-58B84826991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By the way, suppose I’ve run </a:t>
            </a:r>
            <a:r>
              <a:rPr lang="en-US" dirty="0" err="1">
                <a:cs typeface="+mn-cs"/>
              </a:rPr>
              <a:t>dfs</a:t>
            </a:r>
            <a:r>
              <a:rPr lang="en-US" dirty="0">
                <a:cs typeface="+mn-cs"/>
              </a:rPr>
              <a:t> and each node has a </a:t>
            </a:r>
            <a:r>
              <a:rPr lang="en-US" baseline="0" dirty="0" err="1">
                <a:cs typeface="+mn-cs"/>
              </a:rPr>
              <a:t>dfs</a:t>
            </a:r>
            <a:r>
              <a:rPr lang="en-US" baseline="0" dirty="0">
                <a:cs typeface="+mn-cs"/>
              </a:rPr>
              <a:t># </a:t>
            </a:r>
          </a:p>
          <a:p>
            <a:pPr>
              <a:defRPr/>
            </a:pPr>
            <a:r>
              <a:rPr lang="en-US" baseline="0" dirty="0">
                <a:cs typeface="+mn-cs"/>
              </a:rPr>
              <a:t>Suppose I then hand you an edge and tell you the </a:t>
            </a:r>
            <a:r>
              <a:rPr lang="en-US" baseline="0" dirty="0" err="1">
                <a:cs typeface="+mn-cs"/>
              </a:rPr>
              <a:t>dfs#’s</a:t>
            </a:r>
            <a:r>
              <a:rPr lang="en-US" baseline="0" dirty="0">
                <a:cs typeface="+mn-cs"/>
              </a:rPr>
              <a:t> of the two endpoints, how do you know which of the endpoints is the ancestor?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0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1094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9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511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0054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82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951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17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339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953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60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2677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D12A7-F74F-304A-A1DB-6981B3BE3762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625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5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42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B7E2C-325C-D04D-B5DE-E49FBD26D10F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632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2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0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55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5C2BA-AFBA-C14F-947F-122D6E4F48D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0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F61580-2E9C-4B47-80B6-87774F7ECA2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443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03280-7B78-484A-8510-E27E024022E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6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9BF1E5-BD47-2048-BB5F-1DFF7800B76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8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Depth First </a:t>
            </a:r>
            <a:r>
              <a:rPr lang="en-US" altLang="en-US" b="1" dirty="0" smtClean="0">
                <a:solidFill>
                  <a:schemeClr val="tx2"/>
                </a:solidFill>
              </a:rPr>
              <a:t>Search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Yin Tat Lee</a:t>
            </a:r>
            <a:endParaRPr lang="en-US" altLang="en-US" sz="2000" dirty="0"/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0BE8-C66D-0844-BC71-99FA1F682C3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960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960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960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960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960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960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09609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961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961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0961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961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961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961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9616" name="AutoShape 16"/>
          <p:cNvCxnSpPr>
            <a:cxnSpLocks noChangeShapeType="1"/>
            <a:stCxn id="409603" idx="5"/>
            <a:endCxn id="40960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7" name="AutoShape 17"/>
          <p:cNvCxnSpPr>
            <a:cxnSpLocks noChangeShapeType="1"/>
            <a:stCxn id="409611" idx="0"/>
            <a:endCxn id="40960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8" name="AutoShape 18"/>
          <p:cNvCxnSpPr>
            <a:cxnSpLocks noChangeShapeType="1"/>
            <a:stCxn id="409608" idx="4"/>
            <a:endCxn id="409609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9" name="AutoShape 19"/>
          <p:cNvCxnSpPr>
            <a:cxnSpLocks noChangeShapeType="1"/>
            <a:stCxn id="409608" idx="5"/>
            <a:endCxn id="40960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0" name="AutoShape 20"/>
          <p:cNvCxnSpPr>
            <a:cxnSpLocks noChangeShapeType="1"/>
            <a:stCxn id="409607" idx="7"/>
            <a:endCxn id="40960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1" name="AutoShape 21"/>
          <p:cNvCxnSpPr>
            <a:cxnSpLocks noChangeShapeType="1"/>
            <a:stCxn id="409605" idx="5"/>
            <a:endCxn id="40961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2" name="AutoShape 22"/>
          <p:cNvCxnSpPr>
            <a:cxnSpLocks noChangeShapeType="1"/>
            <a:stCxn id="409614" idx="4"/>
            <a:endCxn id="40961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3" name="AutoShape 23"/>
          <p:cNvCxnSpPr>
            <a:cxnSpLocks noChangeShapeType="1"/>
            <a:stCxn id="409613" idx="6"/>
            <a:endCxn id="40961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5" name="AutoShape 25"/>
          <p:cNvCxnSpPr>
            <a:cxnSpLocks noChangeShapeType="1"/>
            <a:stCxn id="409604" idx="7"/>
            <a:endCxn id="40960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6" name="AutoShape 26"/>
          <p:cNvCxnSpPr>
            <a:cxnSpLocks noChangeShapeType="1"/>
            <a:stCxn id="409604" idx="6"/>
            <a:endCxn id="40960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7" name="AutoShape 27"/>
          <p:cNvCxnSpPr>
            <a:cxnSpLocks noChangeShapeType="1"/>
            <a:stCxn id="409609" idx="4"/>
            <a:endCxn id="409610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8" name="AutoShape 28"/>
          <p:cNvCxnSpPr>
            <a:cxnSpLocks noChangeShapeType="1"/>
            <a:stCxn id="409611" idx="6"/>
            <a:endCxn id="40961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9" name="AutoShape 29"/>
          <p:cNvCxnSpPr>
            <a:cxnSpLocks noChangeShapeType="1"/>
            <a:stCxn id="409611" idx="4"/>
            <a:endCxn id="40961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0" name="AutoShape 30"/>
          <p:cNvCxnSpPr>
            <a:cxnSpLocks noChangeShapeType="1"/>
            <a:stCxn id="409612" idx="7"/>
            <a:endCxn id="40961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1" name="AutoShape 31"/>
          <p:cNvCxnSpPr>
            <a:cxnSpLocks noChangeShapeType="1"/>
            <a:stCxn id="409607" idx="4"/>
            <a:endCxn id="40960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2" name="AutoShape 32"/>
          <p:cNvCxnSpPr>
            <a:cxnSpLocks noChangeShapeType="1"/>
            <a:stCxn id="409605" idx="4"/>
            <a:endCxn id="40961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3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963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963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963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9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1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2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830EF01C-EDC1-4207-AC89-ED92EB1F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{1,2,3,4}</a:t>
            </a:r>
          </a:p>
        </p:txBody>
      </p:sp>
    </p:spTree>
    <p:extLst>
      <p:ext uri="{BB962C8B-B14F-4D97-AF65-F5344CB8AC3E}">
        <p14:creationId xmlns:p14="http://schemas.microsoft.com/office/powerpoint/2010/main" val="174257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CDEC2-0AF5-6B4B-A2E4-134CAB8A346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165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165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165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165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165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165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1657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1165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1165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166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166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166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166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1664" name="AutoShape 16"/>
          <p:cNvCxnSpPr>
            <a:cxnSpLocks noChangeShapeType="1"/>
            <a:stCxn id="411651" idx="5"/>
            <a:endCxn id="41165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5" name="AutoShape 17"/>
          <p:cNvCxnSpPr>
            <a:cxnSpLocks noChangeShapeType="1"/>
            <a:stCxn id="411659" idx="0"/>
            <a:endCxn id="41165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6" name="AutoShape 18"/>
          <p:cNvCxnSpPr>
            <a:cxnSpLocks noChangeShapeType="1"/>
            <a:stCxn id="411656" idx="4"/>
            <a:endCxn id="411657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7" name="AutoShape 19"/>
          <p:cNvCxnSpPr>
            <a:cxnSpLocks noChangeShapeType="1"/>
            <a:stCxn id="411656" idx="5"/>
            <a:endCxn id="41165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8" name="AutoShape 20"/>
          <p:cNvCxnSpPr>
            <a:cxnSpLocks noChangeShapeType="1"/>
            <a:stCxn id="411655" idx="7"/>
            <a:endCxn id="41165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9" name="AutoShape 21"/>
          <p:cNvCxnSpPr>
            <a:cxnSpLocks noChangeShapeType="1"/>
            <a:stCxn id="411653" idx="5"/>
            <a:endCxn id="41166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0" name="AutoShape 22"/>
          <p:cNvCxnSpPr>
            <a:cxnSpLocks noChangeShapeType="1"/>
            <a:stCxn id="411662" idx="4"/>
            <a:endCxn id="41166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1" name="AutoShape 23"/>
          <p:cNvCxnSpPr>
            <a:cxnSpLocks noChangeShapeType="1"/>
            <a:stCxn id="411661" idx="6"/>
            <a:endCxn id="41166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3" name="AutoShape 25"/>
          <p:cNvCxnSpPr>
            <a:cxnSpLocks noChangeShapeType="1"/>
            <a:stCxn id="411652" idx="7"/>
            <a:endCxn id="41165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4" name="AutoShape 26"/>
          <p:cNvCxnSpPr>
            <a:cxnSpLocks noChangeShapeType="1"/>
            <a:stCxn id="411652" idx="6"/>
            <a:endCxn id="41165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5" name="AutoShape 27"/>
          <p:cNvCxnSpPr>
            <a:cxnSpLocks noChangeShapeType="1"/>
            <a:stCxn id="411657" idx="4"/>
            <a:endCxn id="411658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6" name="AutoShape 28"/>
          <p:cNvCxnSpPr>
            <a:cxnSpLocks noChangeShapeType="1"/>
            <a:stCxn id="411659" idx="6"/>
            <a:endCxn id="41165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7" name="AutoShape 29"/>
          <p:cNvCxnSpPr>
            <a:cxnSpLocks noChangeShapeType="1"/>
            <a:stCxn id="411659" idx="4"/>
            <a:endCxn id="41166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1678" name="AutoShape 30"/>
          <p:cNvCxnSpPr>
            <a:cxnSpLocks noChangeShapeType="1"/>
            <a:stCxn id="411660" idx="7"/>
            <a:endCxn id="41165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9" name="AutoShape 31"/>
          <p:cNvCxnSpPr>
            <a:cxnSpLocks noChangeShapeType="1"/>
            <a:stCxn id="411655" idx="4"/>
            <a:endCxn id="41165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80" name="AutoShape 32"/>
          <p:cNvCxnSpPr>
            <a:cxnSpLocks noChangeShapeType="1"/>
            <a:stCxn id="411653" idx="4"/>
            <a:endCxn id="41166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68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168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168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168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7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2" name="Line 44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3" name="Line 45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4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75D42677-4E3F-48BF-9BE9-14019A42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{1,2,3,4,5}</a:t>
            </a:r>
          </a:p>
        </p:txBody>
      </p:sp>
    </p:spTree>
    <p:extLst>
      <p:ext uri="{BB962C8B-B14F-4D97-AF65-F5344CB8AC3E}">
        <p14:creationId xmlns:p14="http://schemas.microsoft.com/office/powerpoint/2010/main" val="378099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544D5-8C20-584D-8881-9E674D0A06C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369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370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1370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370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371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371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3712" name="AutoShape 16"/>
          <p:cNvCxnSpPr>
            <a:cxnSpLocks noChangeShapeType="1"/>
            <a:stCxn id="413699" idx="5"/>
            <a:endCxn id="41370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3" name="AutoShape 17"/>
          <p:cNvCxnSpPr>
            <a:cxnSpLocks noChangeShapeType="1"/>
            <a:stCxn id="413707" idx="0"/>
            <a:endCxn id="41370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4" name="AutoShape 18"/>
          <p:cNvCxnSpPr>
            <a:cxnSpLocks noChangeShapeType="1"/>
            <a:stCxn id="413704" idx="4"/>
            <a:endCxn id="413705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5" name="AutoShape 19"/>
          <p:cNvCxnSpPr>
            <a:cxnSpLocks noChangeShapeType="1"/>
            <a:stCxn id="413704" idx="5"/>
            <a:endCxn id="41370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6" name="AutoShape 20"/>
          <p:cNvCxnSpPr>
            <a:cxnSpLocks noChangeShapeType="1"/>
            <a:stCxn id="413703" idx="7"/>
            <a:endCxn id="41370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7" name="AutoShape 21"/>
          <p:cNvCxnSpPr>
            <a:cxnSpLocks noChangeShapeType="1"/>
            <a:stCxn id="413701" idx="5"/>
            <a:endCxn id="41371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8" name="AutoShape 22"/>
          <p:cNvCxnSpPr>
            <a:cxnSpLocks noChangeShapeType="1"/>
            <a:stCxn id="413710" idx="4"/>
            <a:endCxn id="41371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9" name="AutoShape 23"/>
          <p:cNvCxnSpPr>
            <a:cxnSpLocks noChangeShapeType="1"/>
            <a:stCxn id="413709" idx="6"/>
            <a:endCxn id="41371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1" name="AutoShape 25"/>
          <p:cNvCxnSpPr>
            <a:cxnSpLocks noChangeShapeType="1"/>
            <a:stCxn id="413700" idx="7"/>
            <a:endCxn id="41369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2" name="AutoShape 26"/>
          <p:cNvCxnSpPr>
            <a:cxnSpLocks noChangeShapeType="1"/>
            <a:stCxn id="413700" idx="6"/>
            <a:endCxn id="41370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3" name="AutoShape 27"/>
          <p:cNvCxnSpPr>
            <a:cxnSpLocks noChangeShapeType="1"/>
            <a:stCxn id="413705" idx="4"/>
            <a:endCxn id="413706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4" name="AutoShape 28"/>
          <p:cNvCxnSpPr>
            <a:cxnSpLocks noChangeShapeType="1"/>
            <a:stCxn id="413707" idx="6"/>
            <a:endCxn id="41370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5" name="AutoShape 29"/>
          <p:cNvCxnSpPr>
            <a:cxnSpLocks noChangeShapeType="1"/>
            <a:stCxn id="413707" idx="4"/>
            <a:endCxn id="41370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3726" name="AutoShape 30"/>
          <p:cNvCxnSpPr>
            <a:cxnSpLocks noChangeShapeType="1"/>
            <a:stCxn id="413708" idx="7"/>
            <a:endCxn id="41370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3727" name="AutoShape 31"/>
          <p:cNvCxnSpPr>
            <a:cxnSpLocks noChangeShapeType="1"/>
            <a:stCxn id="413703" idx="4"/>
            <a:endCxn id="41370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8" name="AutoShape 32"/>
          <p:cNvCxnSpPr>
            <a:cxnSpLocks noChangeShapeType="1"/>
            <a:stCxn id="413701" idx="4"/>
            <a:endCxn id="41370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73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373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373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373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5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7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8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9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0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1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2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1B824E3B-4A3B-4756-AF2E-C1E318EEB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{1,2,3,4,5,6}</a:t>
            </a:r>
          </a:p>
        </p:txBody>
      </p:sp>
    </p:spTree>
    <p:extLst>
      <p:ext uri="{BB962C8B-B14F-4D97-AF65-F5344CB8AC3E}">
        <p14:creationId xmlns:p14="http://schemas.microsoft.com/office/powerpoint/2010/main" val="153511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DB593-4C78-984D-B3B4-B6CD15589C0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574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574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574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575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575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5753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575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575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575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575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575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575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5760" name="AutoShape 16"/>
          <p:cNvCxnSpPr>
            <a:cxnSpLocks noChangeShapeType="1"/>
            <a:stCxn id="415747" idx="5"/>
            <a:endCxn id="41574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1" name="AutoShape 17"/>
          <p:cNvCxnSpPr>
            <a:cxnSpLocks noChangeShapeType="1"/>
            <a:stCxn id="415755" idx="0"/>
            <a:endCxn id="41575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2" name="AutoShape 18"/>
          <p:cNvCxnSpPr>
            <a:cxnSpLocks noChangeShapeType="1"/>
            <a:stCxn id="415752" idx="4"/>
            <a:endCxn id="415753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3" name="AutoShape 19"/>
          <p:cNvCxnSpPr>
            <a:cxnSpLocks noChangeShapeType="1"/>
            <a:stCxn id="415752" idx="5"/>
            <a:endCxn id="41575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4" name="AutoShape 20"/>
          <p:cNvCxnSpPr>
            <a:cxnSpLocks noChangeShapeType="1"/>
            <a:stCxn id="415751" idx="7"/>
            <a:endCxn id="41574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5" name="AutoShape 21"/>
          <p:cNvCxnSpPr>
            <a:cxnSpLocks noChangeShapeType="1"/>
            <a:stCxn id="415749" idx="5"/>
            <a:endCxn id="41575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6" name="AutoShape 22"/>
          <p:cNvCxnSpPr>
            <a:cxnSpLocks noChangeShapeType="1"/>
            <a:stCxn id="415758" idx="4"/>
            <a:endCxn id="41575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7" name="AutoShape 23"/>
          <p:cNvCxnSpPr>
            <a:cxnSpLocks noChangeShapeType="1"/>
            <a:stCxn id="415757" idx="6"/>
            <a:endCxn id="41575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9" name="AutoShape 25"/>
          <p:cNvCxnSpPr>
            <a:cxnSpLocks noChangeShapeType="1"/>
            <a:stCxn id="415748" idx="7"/>
            <a:endCxn id="41574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0" name="AutoShape 26"/>
          <p:cNvCxnSpPr>
            <a:cxnSpLocks noChangeShapeType="1"/>
            <a:stCxn id="415748" idx="6"/>
            <a:endCxn id="41574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1" name="AutoShape 27"/>
          <p:cNvCxnSpPr>
            <a:cxnSpLocks noChangeShapeType="1"/>
            <a:stCxn id="415753" idx="4"/>
            <a:endCxn id="415754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2" name="AutoShape 28"/>
          <p:cNvCxnSpPr>
            <a:cxnSpLocks noChangeShapeType="1"/>
            <a:stCxn id="415755" idx="6"/>
            <a:endCxn id="41575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3" name="AutoShape 29"/>
          <p:cNvCxnSpPr>
            <a:cxnSpLocks noChangeShapeType="1"/>
            <a:stCxn id="415755" idx="4"/>
            <a:endCxn id="41575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4" name="AutoShape 30"/>
          <p:cNvCxnSpPr>
            <a:cxnSpLocks noChangeShapeType="1"/>
            <a:stCxn id="415756" idx="7"/>
            <a:endCxn id="41575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5" name="AutoShape 31"/>
          <p:cNvCxnSpPr>
            <a:cxnSpLocks noChangeShapeType="1"/>
            <a:stCxn id="415751" idx="4"/>
            <a:endCxn id="41575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6" name="AutoShape 32"/>
          <p:cNvCxnSpPr>
            <a:cxnSpLocks noChangeShapeType="1"/>
            <a:stCxn id="415749" idx="4"/>
            <a:endCxn id="41575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577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577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578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G	(C,F)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578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7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8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9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0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1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3" name="Line 49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77EBB515-7A44-4461-B80B-E2EF0331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{1,2,3,4,5,6,7}</a:t>
            </a:r>
          </a:p>
        </p:txBody>
      </p:sp>
    </p:spTree>
    <p:extLst>
      <p:ext uri="{BB962C8B-B14F-4D97-AF65-F5344CB8AC3E}">
        <p14:creationId xmlns:p14="http://schemas.microsoft.com/office/powerpoint/2010/main" val="364859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798F0-BECA-444D-89C5-FD6C1A9C96C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779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779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779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780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7801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780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780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780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780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780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7808" name="AutoShape 16"/>
          <p:cNvCxnSpPr>
            <a:cxnSpLocks noChangeShapeType="1"/>
            <a:stCxn id="417795" idx="5"/>
            <a:endCxn id="41779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09" name="AutoShape 17"/>
          <p:cNvCxnSpPr>
            <a:cxnSpLocks noChangeShapeType="1"/>
            <a:stCxn id="417803" idx="0"/>
            <a:endCxn id="41780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0" name="AutoShape 18"/>
          <p:cNvCxnSpPr>
            <a:cxnSpLocks noChangeShapeType="1"/>
            <a:stCxn id="417800" idx="4"/>
            <a:endCxn id="417801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1" name="AutoShape 19"/>
          <p:cNvCxnSpPr>
            <a:cxnSpLocks noChangeShapeType="1"/>
            <a:stCxn id="417800" idx="5"/>
            <a:endCxn id="41779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2" name="AutoShape 20"/>
          <p:cNvCxnSpPr>
            <a:cxnSpLocks noChangeShapeType="1"/>
            <a:stCxn id="417799" idx="7"/>
            <a:endCxn id="41779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3" name="AutoShape 21"/>
          <p:cNvCxnSpPr>
            <a:cxnSpLocks noChangeShapeType="1"/>
            <a:stCxn id="417797" idx="5"/>
            <a:endCxn id="41780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4" name="AutoShape 22"/>
          <p:cNvCxnSpPr>
            <a:cxnSpLocks noChangeShapeType="1"/>
            <a:stCxn id="417806" idx="4"/>
            <a:endCxn id="41780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5" name="AutoShape 23"/>
          <p:cNvCxnSpPr>
            <a:cxnSpLocks noChangeShapeType="1"/>
            <a:stCxn id="417805" idx="6"/>
            <a:endCxn id="41780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7" name="AutoShape 25"/>
          <p:cNvCxnSpPr>
            <a:cxnSpLocks noChangeShapeType="1"/>
            <a:stCxn id="417796" idx="7"/>
            <a:endCxn id="41779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8" name="AutoShape 26"/>
          <p:cNvCxnSpPr>
            <a:cxnSpLocks noChangeShapeType="1"/>
            <a:stCxn id="417796" idx="6"/>
            <a:endCxn id="41779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9" name="AutoShape 27"/>
          <p:cNvCxnSpPr>
            <a:cxnSpLocks noChangeShapeType="1"/>
            <a:stCxn id="417801" idx="4"/>
            <a:endCxn id="417802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0" name="AutoShape 28"/>
          <p:cNvCxnSpPr>
            <a:cxnSpLocks noChangeShapeType="1"/>
            <a:stCxn id="417803" idx="6"/>
            <a:endCxn id="41780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21" name="AutoShape 29"/>
          <p:cNvCxnSpPr>
            <a:cxnSpLocks noChangeShapeType="1"/>
            <a:stCxn id="417803" idx="4"/>
            <a:endCxn id="41780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2" name="AutoShape 30"/>
          <p:cNvCxnSpPr>
            <a:cxnSpLocks noChangeShapeType="1"/>
            <a:stCxn id="417804" idx="7"/>
            <a:endCxn id="41780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3" name="AutoShape 31"/>
          <p:cNvCxnSpPr>
            <a:cxnSpLocks noChangeShapeType="1"/>
            <a:stCxn id="417799" idx="4"/>
            <a:endCxn id="41779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24" name="AutoShape 32"/>
          <p:cNvCxnSpPr>
            <a:cxnSpLocks noChangeShapeType="1"/>
            <a:stCxn id="417797" idx="4"/>
            <a:endCxn id="41780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782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782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782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G	(C,F)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782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5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6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7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8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9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0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1" name="Line 49"/>
          <p:cNvSpPr>
            <a:spLocks noChangeShapeType="1"/>
          </p:cNvSpPr>
          <p:nvPr/>
        </p:nvSpPr>
        <p:spPr bwMode="auto">
          <a:xfrm flipH="1">
            <a:off x="77343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2" name="Line 50"/>
          <p:cNvSpPr>
            <a:spLocks noChangeShapeType="1"/>
          </p:cNvSpPr>
          <p:nvPr/>
        </p:nvSpPr>
        <p:spPr bwMode="auto">
          <a:xfrm flipH="1">
            <a:off x="79692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3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0FD83E58-8F3E-4F2A-BC43-9971210C0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{1,2,3,4,5,6,7}</a:t>
            </a:r>
          </a:p>
        </p:txBody>
      </p:sp>
    </p:spTree>
    <p:extLst>
      <p:ext uri="{BB962C8B-B14F-4D97-AF65-F5344CB8AC3E}">
        <p14:creationId xmlns:p14="http://schemas.microsoft.com/office/powerpoint/2010/main" val="2871452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C79A0-8AEE-0B4B-AD23-22403884195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984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984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984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984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984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985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985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985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9856" name="AutoShape 16"/>
          <p:cNvCxnSpPr>
            <a:cxnSpLocks noChangeShapeType="1"/>
            <a:stCxn id="419843" idx="5"/>
            <a:endCxn id="41984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7" name="AutoShape 17"/>
          <p:cNvCxnSpPr>
            <a:cxnSpLocks noChangeShapeType="1"/>
            <a:stCxn id="419851" idx="0"/>
            <a:endCxn id="41984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8" name="AutoShape 18"/>
          <p:cNvCxnSpPr>
            <a:cxnSpLocks noChangeShapeType="1"/>
            <a:stCxn id="419848" idx="4"/>
            <a:endCxn id="41984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9" name="AutoShape 19"/>
          <p:cNvCxnSpPr>
            <a:cxnSpLocks noChangeShapeType="1"/>
            <a:stCxn id="419848" idx="5"/>
            <a:endCxn id="41984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0" name="AutoShape 20"/>
          <p:cNvCxnSpPr>
            <a:cxnSpLocks noChangeShapeType="1"/>
            <a:stCxn id="419847" idx="7"/>
            <a:endCxn id="41984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1" name="AutoShape 21"/>
          <p:cNvCxnSpPr>
            <a:cxnSpLocks noChangeShapeType="1"/>
            <a:stCxn id="419845" idx="5"/>
            <a:endCxn id="41985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2" name="AutoShape 22"/>
          <p:cNvCxnSpPr>
            <a:cxnSpLocks noChangeShapeType="1"/>
            <a:stCxn id="419854" idx="4"/>
            <a:endCxn id="41985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3" name="AutoShape 23"/>
          <p:cNvCxnSpPr>
            <a:cxnSpLocks noChangeShapeType="1"/>
            <a:stCxn id="419853" idx="6"/>
            <a:endCxn id="41985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5" name="AutoShape 25"/>
          <p:cNvCxnSpPr>
            <a:cxnSpLocks noChangeShapeType="1"/>
            <a:stCxn id="419844" idx="7"/>
            <a:endCxn id="41984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6" name="AutoShape 26"/>
          <p:cNvCxnSpPr>
            <a:cxnSpLocks noChangeShapeType="1"/>
            <a:stCxn id="419844" idx="6"/>
            <a:endCxn id="41984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7" name="AutoShape 27"/>
          <p:cNvCxnSpPr>
            <a:cxnSpLocks noChangeShapeType="1"/>
            <a:stCxn id="419849" idx="4"/>
            <a:endCxn id="41985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68" name="AutoShape 28"/>
          <p:cNvCxnSpPr>
            <a:cxnSpLocks noChangeShapeType="1"/>
            <a:stCxn id="419851" idx="6"/>
            <a:endCxn id="41985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9" name="AutoShape 29"/>
          <p:cNvCxnSpPr>
            <a:cxnSpLocks noChangeShapeType="1"/>
            <a:stCxn id="419851" idx="4"/>
            <a:endCxn id="41985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70" name="AutoShape 30"/>
          <p:cNvCxnSpPr>
            <a:cxnSpLocks noChangeShapeType="1"/>
            <a:stCxn id="419852" idx="7"/>
            <a:endCxn id="41985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71" name="AutoShape 31"/>
          <p:cNvCxnSpPr>
            <a:cxnSpLocks noChangeShapeType="1"/>
            <a:stCxn id="419847" idx="4"/>
            <a:endCxn id="41984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72" name="AutoShape 32"/>
          <p:cNvCxnSpPr>
            <a:cxnSpLocks noChangeShapeType="1"/>
            <a:stCxn id="419845" idx="4"/>
            <a:endCxn id="41985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7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987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987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987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1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4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91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17705AEA-E28B-4C99-8214-5F6B7D1C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{1,2,3,4,5,6}</a:t>
            </a:r>
          </a:p>
        </p:txBody>
      </p:sp>
    </p:spTree>
    <p:extLst>
      <p:ext uri="{BB962C8B-B14F-4D97-AF65-F5344CB8AC3E}">
        <p14:creationId xmlns:p14="http://schemas.microsoft.com/office/powerpoint/2010/main" val="42436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FBF8-FC4D-804F-8A32-92B4FFC2036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189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189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189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189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190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190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1904" name="AutoShape 16"/>
          <p:cNvCxnSpPr>
            <a:cxnSpLocks noChangeShapeType="1"/>
            <a:stCxn id="421891" idx="5"/>
            <a:endCxn id="42189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5" name="AutoShape 17"/>
          <p:cNvCxnSpPr>
            <a:cxnSpLocks noChangeShapeType="1"/>
            <a:stCxn id="421899" idx="0"/>
            <a:endCxn id="42189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6" name="AutoShape 18"/>
          <p:cNvCxnSpPr>
            <a:cxnSpLocks noChangeShapeType="1"/>
            <a:stCxn id="421896" idx="4"/>
            <a:endCxn id="42189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7" name="AutoShape 19"/>
          <p:cNvCxnSpPr>
            <a:cxnSpLocks noChangeShapeType="1"/>
            <a:stCxn id="421896" idx="5"/>
            <a:endCxn id="42189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8" name="AutoShape 20"/>
          <p:cNvCxnSpPr>
            <a:cxnSpLocks noChangeShapeType="1"/>
            <a:stCxn id="421895" idx="7"/>
            <a:endCxn id="42189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9" name="AutoShape 21"/>
          <p:cNvCxnSpPr>
            <a:cxnSpLocks noChangeShapeType="1"/>
            <a:stCxn id="421893" idx="5"/>
            <a:endCxn id="42190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0" name="AutoShape 22"/>
          <p:cNvCxnSpPr>
            <a:cxnSpLocks noChangeShapeType="1"/>
            <a:stCxn id="421902" idx="4"/>
            <a:endCxn id="42190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1" name="AutoShape 23"/>
          <p:cNvCxnSpPr>
            <a:cxnSpLocks noChangeShapeType="1"/>
            <a:stCxn id="421901" idx="6"/>
            <a:endCxn id="42190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3" name="AutoShape 25"/>
          <p:cNvCxnSpPr>
            <a:cxnSpLocks noChangeShapeType="1"/>
            <a:stCxn id="421892" idx="7"/>
            <a:endCxn id="42189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4" name="AutoShape 26"/>
          <p:cNvCxnSpPr>
            <a:cxnSpLocks noChangeShapeType="1"/>
            <a:stCxn id="421892" idx="6"/>
            <a:endCxn id="42189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5" name="AutoShape 27"/>
          <p:cNvCxnSpPr>
            <a:cxnSpLocks noChangeShapeType="1"/>
            <a:stCxn id="421897" idx="4"/>
            <a:endCxn id="42189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6" name="AutoShape 28"/>
          <p:cNvCxnSpPr>
            <a:cxnSpLocks noChangeShapeType="1"/>
            <a:stCxn id="421899" idx="6"/>
            <a:endCxn id="42189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7" name="AutoShape 29"/>
          <p:cNvCxnSpPr>
            <a:cxnSpLocks noChangeShapeType="1"/>
            <a:stCxn id="421899" idx="4"/>
            <a:endCxn id="42190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8" name="AutoShape 30"/>
          <p:cNvCxnSpPr>
            <a:cxnSpLocks noChangeShapeType="1"/>
            <a:stCxn id="421900" idx="7"/>
            <a:endCxn id="42189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9" name="AutoShape 31"/>
          <p:cNvCxnSpPr>
            <a:cxnSpLocks noChangeShapeType="1"/>
            <a:stCxn id="421895" idx="4"/>
            <a:endCxn id="42189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20" name="AutoShape 32"/>
          <p:cNvCxnSpPr>
            <a:cxnSpLocks noChangeShapeType="1"/>
            <a:stCxn id="421893" idx="4"/>
            <a:endCxn id="42190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192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192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192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192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9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2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3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7" name="Line 49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853612FE-2B7C-47AD-A0F1-AD10D487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{1,2,3,4,5}</a:t>
            </a:r>
          </a:p>
        </p:txBody>
      </p:sp>
    </p:spTree>
    <p:extLst>
      <p:ext uri="{BB962C8B-B14F-4D97-AF65-F5344CB8AC3E}">
        <p14:creationId xmlns:p14="http://schemas.microsoft.com/office/powerpoint/2010/main" val="167672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7B4D3-CC14-7A48-9F55-63BCA607FE6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393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394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394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394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394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394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394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395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395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3952" name="AutoShape 16"/>
          <p:cNvCxnSpPr>
            <a:cxnSpLocks noChangeShapeType="1"/>
            <a:stCxn id="423939" idx="5"/>
            <a:endCxn id="42394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3" name="AutoShape 17"/>
          <p:cNvCxnSpPr>
            <a:cxnSpLocks noChangeShapeType="1"/>
            <a:stCxn id="423947" idx="0"/>
            <a:endCxn id="42394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4" name="AutoShape 18"/>
          <p:cNvCxnSpPr>
            <a:cxnSpLocks noChangeShapeType="1"/>
            <a:stCxn id="423944" idx="4"/>
            <a:endCxn id="42394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5" name="AutoShape 19"/>
          <p:cNvCxnSpPr>
            <a:cxnSpLocks noChangeShapeType="1"/>
            <a:stCxn id="423944" idx="5"/>
            <a:endCxn id="42394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6" name="AutoShape 20"/>
          <p:cNvCxnSpPr>
            <a:cxnSpLocks noChangeShapeType="1"/>
            <a:stCxn id="423943" idx="7"/>
            <a:endCxn id="42394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7" name="AutoShape 21"/>
          <p:cNvCxnSpPr>
            <a:cxnSpLocks noChangeShapeType="1"/>
            <a:stCxn id="423941" idx="5"/>
            <a:endCxn id="42395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8" name="AutoShape 22"/>
          <p:cNvCxnSpPr>
            <a:cxnSpLocks noChangeShapeType="1"/>
            <a:stCxn id="423950" idx="4"/>
            <a:endCxn id="42395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9" name="AutoShape 23"/>
          <p:cNvCxnSpPr>
            <a:cxnSpLocks noChangeShapeType="1"/>
            <a:stCxn id="423949" idx="6"/>
            <a:endCxn id="42395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1" name="AutoShape 25"/>
          <p:cNvCxnSpPr>
            <a:cxnSpLocks noChangeShapeType="1"/>
            <a:stCxn id="423940" idx="7"/>
            <a:endCxn id="42393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2" name="AutoShape 26"/>
          <p:cNvCxnSpPr>
            <a:cxnSpLocks noChangeShapeType="1"/>
            <a:stCxn id="423940" idx="6"/>
            <a:endCxn id="42394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3" name="AutoShape 27"/>
          <p:cNvCxnSpPr>
            <a:cxnSpLocks noChangeShapeType="1"/>
            <a:stCxn id="423945" idx="4"/>
            <a:endCxn id="42394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4" name="AutoShape 28"/>
          <p:cNvCxnSpPr>
            <a:cxnSpLocks noChangeShapeType="1"/>
            <a:stCxn id="423947" idx="6"/>
            <a:endCxn id="42394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5" name="AutoShape 29"/>
          <p:cNvCxnSpPr>
            <a:cxnSpLocks noChangeShapeType="1"/>
            <a:stCxn id="423947" idx="4"/>
            <a:endCxn id="42394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6" name="AutoShape 30"/>
          <p:cNvCxnSpPr>
            <a:cxnSpLocks noChangeShapeType="1"/>
            <a:stCxn id="423948" idx="7"/>
            <a:endCxn id="42394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7" name="AutoShape 31"/>
          <p:cNvCxnSpPr>
            <a:cxnSpLocks noChangeShapeType="1"/>
            <a:stCxn id="423943" idx="4"/>
            <a:endCxn id="42394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8" name="AutoShape 32"/>
          <p:cNvCxnSpPr>
            <a:cxnSpLocks noChangeShapeType="1"/>
            <a:stCxn id="423941" idx="4"/>
            <a:endCxn id="42394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7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397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397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397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5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7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8" name="Line 42"/>
          <p:cNvSpPr>
            <a:spLocks noChangeShapeType="1"/>
          </p:cNvSpPr>
          <p:nvPr/>
        </p:nvSpPr>
        <p:spPr bwMode="auto">
          <a:xfrm flipH="1">
            <a:off x="77343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9" name="Line 43"/>
          <p:cNvSpPr>
            <a:spLocks noChangeShapeType="1"/>
          </p:cNvSpPr>
          <p:nvPr/>
        </p:nvSpPr>
        <p:spPr bwMode="auto">
          <a:xfrm flipH="1">
            <a:off x="79692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82" name="Line 46"/>
          <p:cNvSpPr>
            <a:spLocks noChangeShapeType="1"/>
          </p:cNvSpPr>
          <p:nvPr/>
        </p:nvSpPr>
        <p:spPr bwMode="auto">
          <a:xfrm flipH="1">
            <a:off x="81978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83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B4AB8D80-D45B-4FD8-A0FF-F5159E33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{1,2,3,4}</a:t>
            </a:r>
          </a:p>
        </p:txBody>
      </p:sp>
    </p:spTree>
    <p:extLst>
      <p:ext uri="{BB962C8B-B14F-4D97-AF65-F5344CB8AC3E}">
        <p14:creationId xmlns:p14="http://schemas.microsoft.com/office/powerpoint/2010/main" val="148069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BA669-76E8-E74A-8E9E-B0D5AE8E0E6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803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804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804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804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8048" name="AutoShape 16"/>
          <p:cNvCxnSpPr>
            <a:cxnSpLocks noChangeShapeType="1"/>
            <a:stCxn id="428035" idx="5"/>
            <a:endCxn id="42803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49" name="AutoShape 17"/>
          <p:cNvCxnSpPr>
            <a:cxnSpLocks noChangeShapeType="1"/>
            <a:stCxn id="428043" idx="0"/>
            <a:endCxn id="42804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0" name="AutoShape 18"/>
          <p:cNvCxnSpPr>
            <a:cxnSpLocks noChangeShapeType="1"/>
            <a:stCxn id="428040" idx="4"/>
            <a:endCxn id="42804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1" name="AutoShape 19"/>
          <p:cNvCxnSpPr>
            <a:cxnSpLocks noChangeShapeType="1"/>
            <a:stCxn id="428040" idx="5"/>
            <a:endCxn id="42803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2" name="AutoShape 20"/>
          <p:cNvCxnSpPr>
            <a:cxnSpLocks noChangeShapeType="1"/>
            <a:stCxn id="428039" idx="7"/>
            <a:endCxn id="42803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3" name="AutoShape 21"/>
          <p:cNvCxnSpPr>
            <a:cxnSpLocks noChangeShapeType="1"/>
            <a:stCxn id="428037" idx="5"/>
            <a:endCxn id="42804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4" name="AutoShape 22"/>
          <p:cNvCxnSpPr>
            <a:cxnSpLocks noChangeShapeType="1"/>
            <a:stCxn id="428046" idx="4"/>
            <a:endCxn id="42804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5" name="AutoShape 23"/>
          <p:cNvCxnSpPr>
            <a:cxnSpLocks noChangeShapeType="1"/>
            <a:stCxn id="428045" idx="6"/>
            <a:endCxn id="42804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7" name="AutoShape 25"/>
          <p:cNvCxnSpPr>
            <a:cxnSpLocks noChangeShapeType="1"/>
            <a:stCxn id="428036" idx="7"/>
            <a:endCxn id="42803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8" name="AutoShape 26"/>
          <p:cNvCxnSpPr>
            <a:cxnSpLocks noChangeShapeType="1"/>
            <a:stCxn id="428036" idx="6"/>
            <a:endCxn id="42803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9" name="AutoShape 27"/>
          <p:cNvCxnSpPr>
            <a:cxnSpLocks noChangeShapeType="1"/>
            <a:stCxn id="428041" idx="4"/>
            <a:endCxn id="42804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0" name="AutoShape 28"/>
          <p:cNvCxnSpPr>
            <a:cxnSpLocks noChangeShapeType="1"/>
            <a:stCxn id="428043" idx="6"/>
            <a:endCxn id="42804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61" name="AutoShape 29"/>
          <p:cNvCxnSpPr>
            <a:cxnSpLocks noChangeShapeType="1"/>
            <a:stCxn id="428043" idx="4"/>
            <a:endCxn id="42804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2" name="AutoShape 30"/>
          <p:cNvCxnSpPr>
            <a:cxnSpLocks noChangeShapeType="1"/>
            <a:stCxn id="428044" idx="7"/>
            <a:endCxn id="42804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3" name="AutoShape 31"/>
          <p:cNvCxnSpPr>
            <a:cxnSpLocks noChangeShapeType="1"/>
            <a:stCxn id="428039" idx="4"/>
            <a:endCxn id="42803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64" name="AutoShape 32"/>
          <p:cNvCxnSpPr>
            <a:cxnSpLocks noChangeShapeType="1"/>
            <a:stCxn id="428037" idx="4"/>
            <a:endCxn id="42804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806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806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806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806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1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3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7" name="Line 45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4BEE1CC-9E8B-4435-8A98-68A470B83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3166251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1D7B8-6682-D54B-A555-8C0556B9B25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213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213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213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213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3213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213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213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213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213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214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214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214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214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2144" name="AutoShape 16"/>
          <p:cNvCxnSpPr>
            <a:cxnSpLocks noChangeShapeType="1"/>
            <a:stCxn id="432131" idx="5"/>
            <a:endCxn id="43213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5" name="AutoShape 17"/>
          <p:cNvCxnSpPr>
            <a:cxnSpLocks noChangeShapeType="1"/>
            <a:stCxn id="432139" idx="0"/>
            <a:endCxn id="43213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6" name="AutoShape 18"/>
          <p:cNvCxnSpPr>
            <a:cxnSpLocks noChangeShapeType="1"/>
            <a:stCxn id="432136" idx="4"/>
            <a:endCxn id="43213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7" name="AutoShape 19"/>
          <p:cNvCxnSpPr>
            <a:cxnSpLocks noChangeShapeType="1"/>
            <a:stCxn id="432136" idx="5"/>
            <a:endCxn id="43213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48" name="AutoShape 20"/>
          <p:cNvCxnSpPr>
            <a:cxnSpLocks noChangeShapeType="1"/>
            <a:stCxn id="432135" idx="7"/>
            <a:endCxn id="43213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9" name="AutoShape 21"/>
          <p:cNvCxnSpPr>
            <a:cxnSpLocks noChangeShapeType="1"/>
            <a:stCxn id="432133" idx="5"/>
            <a:endCxn id="43214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0" name="AutoShape 22"/>
          <p:cNvCxnSpPr>
            <a:cxnSpLocks noChangeShapeType="1"/>
            <a:stCxn id="432142" idx="4"/>
            <a:endCxn id="43214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1" name="AutoShape 23"/>
          <p:cNvCxnSpPr>
            <a:cxnSpLocks noChangeShapeType="1"/>
            <a:stCxn id="432141" idx="6"/>
            <a:endCxn id="43214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3" name="AutoShape 25"/>
          <p:cNvCxnSpPr>
            <a:cxnSpLocks noChangeShapeType="1"/>
            <a:stCxn id="432132" idx="7"/>
            <a:endCxn id="43213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4" name="AutoShape 26"/>
          <p:cNvCxnSpPr>
            <a:cxnSpLocks noChangeShapeType="1"/>
            <a:stCxn id="432132" idx="6"/>
            <a:endCxn id="43213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5" name="AutoShape 27"/>
          <p:cNvCxnSpPr>
            <a:cxnSpLocks noChangeShapeType="1"/>
            <a:stCxn id="432137" idx="4"/>
            <a:endCxn id="43213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6" name="AutoShape 28"/>
          <p:cNvCxnSpPr>
            <a:cxnSpLocks noChangeShapeType="1"/>
            <a:stCxn id="432139" idx="6"/>
            <a:endCxn id="43213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7" name="AutoShape 29"/>
          <p:cNvCxnSpPr>
            <a:cxnSpLocks noChangeShapeType="1"/>
            <a:stCxn id="432139" idx="4"/>
            <a:endCxn id="43214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8" name="AutoShape 30"/>
          <p:cNvCxnSpPr>
            <a:cxnSpLocks noChangeShapeType="1"/>
            <a:stCxn id="432140" idx="7"/>
            <a:endCxn id="43213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9" name="AutoShape 31"/>
          <p:cNvCxnSpPr>
            <a:cxnSpLocks noChangeShapeType="1"/>
            <a:stCxn id="432135" idx="4"/>
            <a:endCxn id="43213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60" name="AutoShape 32"/>
          <p:cNvCxnSpPr>
            <a:cxnSpLocks noChangeShapeType="1"/>
            <a:stCxn id="432133" idx="4"/>
            <a:endCxn id="43214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216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216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216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FDB4FD37-1199-44C9-B172-9F4E8175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37612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Summary of last lecture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en-US" sz="2400" dirty="0" smtClean="0"/>
                  <a:t>implemented using queue.</a:t>
                </a: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Edges into then-undiscovered vertices define a tree – the “Breadth First spanning tree”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in the tree are exactly all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, the shortest path (in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) from the root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of length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altLang="en-US" sz="2400" dirty="0"/>
                  <a:t> nontree edges join vertices on the same or adjacent levels of the </a:t>
                </a:r>
                <a:r>
                  <a:rPr lang="en-US" altLang="en-US" sz="2400" dirty="0" smtClean="0"/>
                  <a:t>tree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 smtClean="0"/>
                  <a:t>Applications: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 smtClean="0"/>
                  <a:t>Shortest Path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 smtClean="0"/>
                  <a:t>Connected component 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 smtClean="0"/>
                  <a:t>Test </a:t>
                </a:r>
                <a:r>
                  <a:rPr lang="en-US" altLang="en-US" sz="2000" dirty="0" err="1" smtClean="0"/>
                  <a:t>bipartiteness</a:t>
                </a:r>
                <a:r>
                  <a:rPr lang="en-US" altLang="en-US" sz="2000" dirty="0" smtClean="0"/>
                  <a:t> / 2-coloring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  <a:blipFill>
                <a:blip r:embed="rId3"/>
                <a:stretch>
                  <a:fillRect l="-963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22C20-362C-EE47-B61C-0CB2F3548FF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417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418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418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418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418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418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418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419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419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4192" name="AutoShape 16"/>
          <p:cNvCxnSpPr>
            <a:cxnSpLocks noChangeShapeType="1"/>
            <a:stCxn id="434179" idx="5"/>
            <a:endCxn id="43418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3" name="AutoShape 17"/>
          <p:cNvCxnSpPr>
            <a:cxnSpLocks noChangeShapeType="1"/>
            <a:stCxn id="434187" idx="0"/>
            <a:endCxn id="43418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4" name="AutoShape 18"/>
          <p:cNvCxnSpPr>
            <a:cxnSpLocks noChangeShapeType="1"/>
            <a:stCxn id="434184" idx="4"/>
            <a:endCxn id="43418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5" name="AutoShape 19"/>
          <p:cNvCxnSpPr>
            <a:cxnSpLocks noChangeShapeType="1"/>
            <a:stCxn id="434184" idx="5"/>
            <a:endCxn id="43418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196" name="AutoShape 20"/>
          <p:cNvCxnSpPr>
            <a:cxnSpLocks noChangeShapeType="1"/>
            <a:stCxn id="434183" idx="7"/>
            <a:endCxn id="43418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7" name="AutoShape 21"/>
          <p:cNvCxnSpPr>
            <a:cxnSpLocks noChangeShapeType="1"/>
            <a:stCxn id="434181" idx="5"/>
            <a:endCxn id="43419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8" name="AutoShape 22"/>
          <p:cNvCxnSpPr>
            <a:cxnSpLocks noChangeShapeType="1"/>
            <a:stCxn id="434190" idx="4"/>
            <a:endCxn id="43419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9" name="AutoShape 23"/>
          <p:cNvCxnSpPr>
            <a:cxnSpLocks noChangeShapeType="1"/>
            <a:stCxn id="434189" idx="6"/>
            <a:endCxn id="43419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1" name="AutoShape 25"/>
          <p:cNvCxnSpPr>
            <a:cxnSpLocks noChangeShapeType="1"/>
            <a:stCxn id="434180" idx="7"/>
            <a:endCxn id="43417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2" name="AutoShape 26"/>
          <p:cNvCxnSpPr>
            <a:cxnSpLocks noChangeShapeType="1"/>
            <a:stCxn id="434180" idx="6"/>
            <a:endCxn id="43418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3" name="AutoShape 27"/>
          <p:cNvCxnSpPr>
            <a:cxnSpLocks noChangeShapeType="1"/>
            <a:stCxn id="434185" idx="4"/>
            <a:endCxn id="43418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4" name="AutoShape 28"/>
          <p:cNvCxnSpPr>
            <a:cxnSpLocks noChangeShapeType="1"/>
            <a:stCxn id="434187" idx="6"/>
            <a:endCxn id="43418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5" name="AutoShape 29"/>
          <p:cNvCxnSpPr>
            <a:cxnSpLocks noChangeShapeType="1"/>
            <a:stCxn id="434187" idx="4"/>
            <a:endCxn id="43418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6" name="AutoShape 30"/>
          <p:cNvCxnSpPr>
            <a:cxnSpLocks noChangeShapeType="1"/>
            <a:stCxn id="434188" idx="7"/>
            <a:endCxn id="43418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7" name="AutoShape 31"/>
          <p:cNvCxnSpPr>
            <a:cxnSpLocks noChangeShapeType="1"/>
            <a:stCxn id="434183" idx="4"/>
            <a:endCxn id="43418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8" name="AutoShape 32"/>
          <p:cNvCxnSpPr>
            <a:cxnSpLocks noChangeShapeType="1"/>
            <a:stCxn id="434181" idx="4"/>
            <a:endCxn id="43418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421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421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421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I	(H)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421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0" name="Line 44"/>
          <p:cNvSpPr>
            <a:spLocks noChangeShapeType="1"/>
          </p:cNvSpPr>
          <p:nvPr/>
        </p:nvSpPr>
        <p:spPr bwMode="auto">
          <a:xfrm flipH="1">
            <a:off x="77216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1" name="Line 45"/>
          <p:cNvSpPr>
            <a:spLocks noChangeShapeType="1"/>
          </p:cNvSpPr>
          <p:nvPr/>
        </p:nvSpPr>
        <p:spPr bwMode="auto">
          <a:xfrm flipH="1">
            <a:off x="79565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2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53EF5CA0-CC3E-4D31-AC34-0FAE5A08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{1,2,3,8,9}</a:t>
            </a:r>
          </a:p>
        </p:txBody>
      </p:sp>
    </p:spTree>
    <p:extLst>
      <p:ext uri="{BB962C8B-B14F-4D97-AF65-F5344CB8AC3E}">
        <p14:creationId xmlns:p14="http://schemas.microsoft.com/office/powerpoint/2010/main" val="2610346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9B1F5-849E-E949-B4B9-564371C81E0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827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827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828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828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828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8288" name="AutoShape 16"/>
          <p:cNvCxnSpPr>
            <a:cxnSpLocks noChangeShapeType="1"/>
            <a:stCxn id="438275" idx="5"/>
            <a:endCxn id="43827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89" name="AutoShape 17"/>
          <p:cNvCxnSpPr>
            <a:cxnSpLocks noChangeShapeType="1"/>
            <a:stCxn id="438283" idx="0"/>
            <a:endCxn id="43828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0" name="AutoShape 18"/>
          <p:cNvCxnSpPr>
            <a:cxnSpLocks noChangeShapeType="1"/>
            <a:stCxn id="438280" idx="4"/>
            <a:endCxn id="43828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1" name="AutoShape 19"/>
          <p:cNvCxnSpPr>
            <a:cxnSpLocks noChangeShapeType="1"/>
            <a:stCxn id="438280" idx="5"/>
            <a:endCxn id="43827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292" name="AutoShape 20"/>
          <p:cNvCxnSpPr>
            <a:cxnSpLocks noChangeShapeType="1"/>
            <a:stCxn id="438279" idx="7"/>
            <a:endCxn id="43827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3" name="AutoShape 21"/>
          <p:cNvCxnSpPr>
            <a:cxnSpLocks noChangeShapeType="1"/>
            <a:stCxn id="438277" idx="5"/>
            <a:endCxn id="43828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4" name="AutoShape 22"/>
          <p:cNvCxnSpPr>
            <a:cxnSpLocks noChangeShapeType="1"/>
            <a:stCxn id="438286" idx="4"/>
            <a:endCxn id="43828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5" name="AutoShape 23"/>
          <p:cNvCxnSpPr>
            <a:cxnSpLocks noChangeShapeType="1"/>
            <a:stCxn id="438285" idx="6"/>
            <a:endCxn id="43828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7" name="AutoShape 25"/>
          <p:cNvCxnSpPr>
            <a:cxnSpLocks noChangeShapeType="1"/>
            <a:stCxn id="438276" idx="7"/>
            <a:endCxn id="43827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8" name="AutoShape 26"/>
          <p:cNvCxnSpPr>
            <a:cxnSpLocks noChangeShapeType="1"/>
            <a:stCxn id="438276" idx="6"/>
            <a:endCxn id="43827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9" name="AutoShape 27"/>
          <p:cNvCxnSpPr>
            <a:cxnSpLocks noChangeShapeType="1"/>
            <a:stCxn id="438281" idx="4"/>
            <a:endCxn id="43828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0" name="AutoShape 28"/>
          <p:cNvCxnSpPr>
            <a:cxnSpLocks noChangeShapeType="1"/>
            <a:stCxn id="438283" idx="6"/>
            <a:endCxn id="43828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301" name="AutoShape 29"/>
          <p:cNvCxnSpPr>
            <a:cxnSpLocks noChangeShapeType="1"/>
            <a:stCxn id="438283" idx="4"/>
            <a:endCxn id="43828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2" name="AutoShape 30"/>
          <p:cNvCxnSpPr>
            <a:cxnSpLocks noChangeShapeType="1"/>
            <a:stCxn id="438284" idx="7"/>
            <a:endCxn id="43828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3" name="AutoShape 31"/>
          <p:cNvCxnSpPr>
            <a:cxnSpLocks noChangeShapeType="1"/>
            <a:stCxn id="438279" idx="4"/>
            <a:endCxn id="43827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4" name="AutoShape 32"/>
          <p:cNvCxnSpPr>
            <a:cxnSpLocks noChangeShapeType="1"/>
            <a:stCxn id="438277" idx="4"/>
            <a:endCxn id="43828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830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830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830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830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6" name="Line 44"/>
          <p:cNvSpPr>
            <a:spLocks noChangeShapeType="1"/>
          </p:cNvSpPr>
          <p:nvPr/>
        </p:nvSpPr>
        <p:spPr bwMode="auto">
          <a:xfrm flipH="1">
            <a:off x="77216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7" name="Line 45"/>
          <p:cNvSpPr>
            <a:spLocks noChangeShapeType="1"/>
          </p:cNvSpPr>
          <p:nvPr/>
        </p:nvSpPr>
        <p:spPr bwMode="auto">
          <a:xfrm flipH="1">
            <a:off x="79565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9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DDC8DB4B-D1CE-4B4C-A0AB-829BDEC0D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4251498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EF6CD-49AF-944F-9A70-D2D3C142042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032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032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032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032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032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032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033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033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033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033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4033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4033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0336" name="AutoShape 16"/>
          <p:cNvCxnSpPr>
            <a:cxnSpLocks noChangeShapeType="1"/>
            <a:stCxn id="440323" idx="5"/>
            <a:endCxn id="44032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7" name="AutoShape 17"/>
          <p:cNvCxnSpPr>
            <a:cxnSpLocks noChangeShapeType="1"/>
            <a:stCxn id="440331" idx="0"/>
            <a:endCxn id="44032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8" name="AutoShape 18"/>
          <p:cNvCxnSpPr>
            <a:cxnSpLocks noChangeShapeType="1"/>
            <a:stCxn id="440328" idx="4"/>
            <a:endCxn id="44032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9" name="AutoShape 19"/>
          <p:cNvCxnSpPr>
            <a:cxnSpLocks noChangeShapeType="1"/>
            <a:stCxn id="440328" idx="5"/>
            <a:endCxn id="44032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0" name="AutoShape 20"/>
          <p:cNvCxnSpPr>
            <a:cxnSpLocks noChangeShapeType="1"/>
            <a:stCxn id="440327" idx="7"/>
            <a:endCxn id="44032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1" name="AutoShape 21"/>
          <p:cNvCxnSpPr>
            <a:cxnSpLocks noChangeShapeType="1"/>
            <a:stCxn id="440325" idx="5"/>
            <a:endCxn id="44033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2" name="AutoShape 22"/>
          <p:cNvCxnSpPr>
            <a:cxnSpLocks noChangeShapeType="1"/>
            <a:stCxn id="440334" idx="4"/>
            <a:endCxn id="44033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3" name="AutoShape 23"/>
          <p:cNvCxnSpPr>
            <a:cxnSpLocks noChangeShapeType="1"/>
            <a:stCxn id="440333" idx="6"/>
            <a:endCxn id="44033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5" name="AutoShape 25"/>
          <p:cNvCxnSpPr>
            <a:cxnSpLocks noChangeShapeType="1"/>
            <a:stCxn id="440324" idx="7"/>
            <a:endCxn id="44032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6" name="AutoShape 26"/>
          <p:cNvCxnSpPr>
            <a:cxnSpLocks noChangeShapeType="1"/>
            <a:stCxn id="440324" idx="6"/>
            <a:endCxn id="44032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7" name="AutoShape 27"/>
          <p:cNvCxnSpPr>
            <a:cxnSpLocks noChangeShapeType="1"/>
            <a:stCxn id="440329" idx="4"/>
            <a:endCxn id="44033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8" name="AutoShape 28"/>
          <p:cNvCxnSpPr>
            <a:cxnSpLocks noChangeShapeType="1"/>
            <a:stCxn id="440331" idx="6"/>
            <a:endCxn id="44033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9" name="AutoShape 29"/>
          <p:cNvCxnSpPr>
            <a:cxnSpLocks noChangeShapeType="1"/>
            <a:stCxn id="440331" idx="4"/>
            <a:endCxn id="44033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0" name="AutoShape 30"/>
          <p:cNvCxnSpPr>
            <a:cxnSpLocks noChangeShapeType="1"/>
            <a:stCxn id="440332" idx="7"/>
            <a:endCxn id="44033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1" name="AutoShape 31"/>
          <p:cNvCxnSpPr>
            <a:cxnSpLocks noChangeShapeType="1"/>
            <a:stCxn id="440327" idx="4"/>
            <a:endCxn id="44032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2" name="AutoShape 32"/>
          <p:cNvCxnSpPr>
            <a:cxnSpLocks noChangeShapeType="1"/>
            <a:stCxn id="440325" idx="4"/>
            <a:endCxn id="44033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5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035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035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9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1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2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3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4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5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6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7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23BB58D9-7969-44FE-96D3-E4CEC6690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22986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E6D5D-A106-C142-8223-F7F03C4940A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237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237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237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237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237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238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238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238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4238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2384" name="AutoShape 16"/>
          <p:cNvCxnSpPr>
            <a:cxnSpLocks noChangeShapeType="1"/>
            <a:stCxn id="442371" idx="5"/>
            <a:endCxn id="44237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5" name="AutoShape 17"/>
          <p:cNvCxnSpPr>
            <a:cxnSpLocks noChangeShapeType="1"/>
            <a:stCxn id="442379" idx="0"/>
            <a:endCxn id="44237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86" name="AutoShape 18"/>
          <p:cNvCxnSpPr>
            <a:cxnSpLocks noChangeShapeType="1"/>
            <a:stCxn id="442376" idx="4"/>
            <a:endCxn id="44237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87" name="AutoShape 19"/>
          <p:cNvCxnSpPr>
            <a:cxnSpLocks noChangeShapeType="1"/>
            <a:stCxn id="442376" idx="5"/>
            <a:endCxn id="44237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8" name="AutoShape 20"/>
          <p:cNvCxnSpPr>
            <a:cxnSpLocks noChangeShapeType="1"/>
            <a:stCxn id="442375" idx="7"/>
            <a:endCxn id="44237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9" name="AutoShape 21"/>
          <p:cNvCxnSpPr>
            <a:cxnSpLocks noChangeShapeType="1"/>
            <a:stCxn id="442373" idx="5"/>
            <a:endCxn id="44238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0" name="AutoShape 22"/>
          <p:cNvCxnSpPr>
            <a:cxnSpLocks noChangeShapeType="1"/>
            <a:stCxn id="442382" idx="4"/>
            <a:endCxn id="44238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1" name="AutoShape 23"/>
          <p:cNvCxnSpPr>
            <a:cxnSpLocks noChangeShapeType="1"/>
            <a:stCxn id="442381" idx="6"/>
            <a:endCxn id="44238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3" name="AutoShape 25"/>
          <p:cNvCxnSpPr>
            <a:cxnSpLocks noChangeShapeType="1"/>
            <a:stCxn id="442372" idx="7"/>
            <a:endCxn id="44237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4" name="AutoShape 26"/>
          <p:cNvCxnSpPr>
            <a:cxnSpLocks noChangeShapeType="1"/>
            <a:stCxn id="442372" idx="6"/>
            <a:endCxn id="44237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5" name="AutoShape 27"/>
          <p:cNvCxnSpPr>
            <a:cxnSpLocks noChangeShapeType="1"/>
            <a:stCxn id="442377" idx="4"/>
            <a:endCxn id="44237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6" name="AutoShape 28"/>
          <p:cNvCxnSpPr>
            <a:cxnSpLocks noChangeShapeType="1"/>
            <a:stCxn id="442379" idx="6"/>
            <a:endCxn id="44237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7" name="AutoShape 29"/>
          <p:cNvCxnSpPr>
            <a:cxnSpLocks noChangeShapeType="1"/>
            <a:stCxn id="442379" idx="4"/>
            <a:endCxn id="44238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8" name="AutoShape 30"/>
          <p:cNvCxnSpPr>
            <a:cxnSpLocks noChangeShapeType="1"/>
            <a:stCxn id="442380" idx="7"/>
            <a:endCxn id="44237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9" name="AutoShape 31"/>
          <p:cNvCxnSpPr>
            <a:cxnSpLocks noChangeShapeType="1"/>
            <a:stCxn id="442375" idx="4"/>
            <a:endCxn id="44237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400" name="AutoShape 32"/>
          <p:cNvCxnSpPr>
            <a:cxnSpLocks noChangeShapeType="1"/>
            <a:stCxn id="442373" idx="4"/>
            <a:endCxn id="44238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240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240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240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240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2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3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4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5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6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7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8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9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172AD4F6-CAEF-43B1-9B66-50280DDE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{1,2,3,8,10,11}</a:t>
            </a:r>
          </a:p>
        </p:txBody>
      </p:sp>
    </p:spTree>
    <p:extLst>
      <p:ext uri="{BB962C8B-B14F-4D97-AF65-F5344CB8AC3E}">
        <p14:creationId xmlns:p14="http://schemas.microsoft.com/office/powerpoint/2010/main" val="276269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11A4A-C2E2-1D4C-B38C-87A1BE9555F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441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442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442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443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443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4432" name="AutoShape 16"/>
          <p:cNvCxnSpPr>
            <a:cxnSpLocks noChangeShapeType="1"/>
            <a:stCxn id="444419" idx="5"/>
            <a:endCxn id="44442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3" name="AutoShape 17"/>
          <p:cNvCxnSpPr>
            <a:cxnSpLocks noChangeShapeType="1"/>
            <a:stCxn id="444427" idx="0"/>
            <a:endCxn id="44442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4" name="AutoShape 18"/>
          <p:cNvCxnSpPr>
            <a:cxnSpLocks noChangeShapeType="1"/>
            <a:stCxn id="444424" idx="4"/>
            <a:endCxn id="44442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5" name="AutoShape 19"/>
          <p:cNvCxnSpPr>
            <a:cxnSpLocks noChangeShapeType="1"/>
            <a:stCxn id="444424" idx="5"/>
            <a:endCxn id="44442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6" name="AutoShape 20"/>
          <p:cNvCxnSpPr>
            <a:cxnSpLocks noChangeShapeType="1"/>
            <a:stCxn id="444423" idx="7"/>
            <a:endCxn id="44442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7" name="AutoShape 21"/>
          <p:cNvCxnSpPr>
            <a:cxnSpLocks noChangeShapeType="1"/>
            <a:stCxn id="444421" idx="5"/>
            <a:endCxn id="44443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8" name="AutoShape 22"/>
          <p:cNvCxnSpPr>
            <a:cxnSpLocks noChangeShapeType="1"/>
            <a:stCxn id="444430" idx="4"/>
            <a:endCxn id="44443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9" name="AutoShape 23"/>
          <p:cNvCxnSpPr>
            <a:cxnSpLocks noChangeShapeType="1"/>
            <a:stCxn id="444429" idx="6"/>
            <a:endCxn id="44443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1" name="AutoShape 25"/>
          <p:cNvCxnSpPr>
            <a:cxnSpLocks noChangeShapeType="1"/>
            <a:stCxn id="444420" idx="7"/>
            <a:endCxn id="44441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2" name="AutoShape 26"/>
          <p:cNvCxnSpPr>
            <a:cxnSpLocks noChangeShapeType="1"/>
            <a:stCxn id="444420" idx="6"/>
            <a:endCxn id="44442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3" name="AutoShape 27"/>
          <p:cNvCxnSpPr>
            <a:cxnSpLocks noChangeShapeType="1"/>
            <a:stCxn id="444425" idx="4"/>
            <a:endCxn id="44442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4" name="AutoShape 28"/>
          <p:cNvCxnSpPr>
            <a:cxnSpLocks noChangeShapeType="1"/>
            <a:stCxn id="444427" idx="6"/>
            <a:endCxn id="44442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5" name="AutoShape 29"/>
          <p:cNvCxnSpPr>
            <a:cxnSpLocks noChangeShapeType="1"/>
            <a:stCxn id="444427" idx="4"/>
            <a:endCxn id="44442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6" name="AutoShape 30"/>
          <p:cNvCxnSpPr>
            <a:cxnSpLocks noChangeShapeType="1"/>
            <a:stCxn id="444428" idx="7"/>
            <a:endCxn id="44442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7" name="AutoShape 31"/>
          <p:cNvCxnSpPr>
            <a:cxnSpLocks noChangeShapeType="1"/>
            <a:stCxn id="444423" idx="4"/>
            <a:endCxn id="44442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8" name="AutoShape 32"/>
          <p:cNvCxnSpPr>
            <a:cxnSpLocks noChangeShapeType="1"/>
            <a:stCxn id="444421" idx="4"/>
            <a:endCxn id="44442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445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445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0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1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2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3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4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5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6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7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8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9" name="Line 53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A76FEAE4-71AC-4E7B-98A6-457C3F1E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{1,2,3,8,10,11,12}</a:t>
            </a:r>
          </a:p>
        </p:txBody>
      </p:sp>
    </p:spTree>
    <p:extLst>
      <p:ext uri="{BB962C8B-B14F-4D97-AF65-F5344CB8AC3E}">
        <p14:creationId xmlns:p14="http://schemas.microsoft.com/office/powerpoint/2010/main" val="214285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6E6B-272E-684F-BC0B-2CE0B007E4C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646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46480" name="AutoShape 16"/>
          <p:cNvCxnSpPr>
            <a:cxnSpLocks noChangeShapeType="1"/>
            <a:stCxn id="446467" idx="5"/>
            <a:endCxn id="44646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1" name="AutoShape 17"/>
          <p:cNvCxnSpPr>
            <a:cxnSpLocks noChangeShapeType="1"/>
            <a:stCxn id="446475" idx="0"/>
            <a:endCxn id="44647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2" name="AutoShape 18"/>
          <p:cNvCxnSpPr>
            <a:cxnSpLocks noChangeShapeType="1"/>
            <a:stCxn id="446472" idx="4"/>
            <a:endCxn id="44647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3" name="AutoShape 19"/>
          <p:cNvCxnSpPr>
            <a:cxnSpLocks noChangeShapeType="1"/>
            <a:stCxn id="446472" idx="5"/>
            <a:endCxn id="44647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4" name="AutoShape 20"/>
          <p:cNvCxnSpPr>
            <a:cxnSpLocks noChangeShapeType="1"/>
            <a:stCxn id="446471" idx="7"/>
            <a:endCxn id="44646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5" name="AutoShape 21"/>
          <p:cNvCxnSpPr>
            <a:cxnSpLocks noChangeShapeType="1"/>
            <a:stCxn id="446469" idx="5"/>
            <a:endCxn id="44647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6" name="AutoShape 22"/>
          <p:cNvCxnSpPr>
            <a:cxnSpLocks noChangeShapeType="1"/>
            <a:stCxn id="446478" idx="4"/>
            <a:endCxn id="44647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7" name="AutoShape 23"/>
          <p:cNvCxnSpPr>
            <a:cxnSpLocks noChangeShapeType="1"/>
            <a:stCxn id="446477" idx="6"/>
            <a:endCxn id="44647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9" name="AutoShape 25"/>
          <p:cNvCxnSpPr>
            <a:cxnSpLocks noChangeShapeType="1"/>
            <a:stCxn id="446468" idx="7"/>
            <a:endCxn id="44646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90" name="AutoShape 26"/>
          <p:cNvCxnSpPr>
            <a:cxnSpLocks noChangeShapeType="1"/>
            <a:stCxn id="446468" idx="6"/>
            <a:endCxn id="44646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1" name="AutoShape 27"/>
          <p:cNvCxnSpPr>
            <a:cxnSpLocks noChangeShapeType="1"/>
            <a:stCxn id="446473" idx="4"/>
            <a:endCxn id="44647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2" name="AutoShape 28"/>
          <p:cNvCxnSpPr>
            <a:cxnSpLocks noChangeShapeType="1"/>
            <a:stCxn id="446475" idx="6"/>
            <a:endCxn id="44647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93" name="AutoShape 29"/>
          <p:cNvCxnSpPr>
            <a:cxnSpLocks noChangeShapeType="1"/>
            <a:stCxn id="446475" idx="4"/>
            <a:endCxn id="44647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4" name="AutoShape 30"/>
          <p:cNvCxnSpPr>
            <a:cxnSpLocks noChangeShapeType="1"/>
            <a:stCxn id="446476" idx="7"/>
            <a:endCxn id="44647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5" name="AutoShape 31"/>
          <p:cNvCxnSpPr>
            <a:cxnSpLocks noChangeShapeType="1"/>
            <a:stCxn id="446471" idx="4"/>
            <a:endCxn id="44647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6" name="AutoShape 32"/>
          <p:cNvCxnSpPr>
            <a:cxnSpLocks noChangeShapeType="1"/>
            <a:stCxn id="446469" idx="4"/>
            <a:endCxn id="44647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649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649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650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M	(L) </a:t>
            </a:r>
          </a:p>
        </p:txBody>
      </p:sp>
      <p:sp>
        <p:nvSpPr>
          <p:cNvPr id="44650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3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5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6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7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8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9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0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1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2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3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4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5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6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7" name="Line 53"/>
          <p:cNvSpPr>
            <a:spLocks noChangeShapeType="1"/>
          </p:cNvSpPr>
          <p:nvPr/>
        </p:nvSpPr>
        <p:spPr bwMode="auto">
          <a:xfrm flipH="1">
            <a:off x="77724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8" name="Line 54"/>
          <p:cNvSpPr>
            <a:spLocks noChangeShapeType="1"/>
          </p:cNvSpPr>
          <p:nvPr/>
        </p:nvSpPr>
        <p:spPr bwMode="auto">
          <a:xfrm flipH="1">
            <a:off x="80073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9" name="Line 55"/>
          <p:cNvSpPr>
            <a:spLocks noChangeShapeType="1"/>
          </p:cNvSpPr>
          <p:nvPr/>
        </p:nvSpPr>
        <p:spPr bwMode="auto">
          <a:xfrm flipH="1">
            <a:off x="82105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20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9766F4FA-EBAF-4298-AF22-2037CADA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{1,2,3,8,10,11,12,13}</a:t>
            </a:r>
          </a:p>
        </p:txBody>
      </p:sp>
    </p:spTree>
    <p:extLst>
      <p:ext uri="{BB962C8B-B14F-4D97-AF65-F5344CB8AC3E}">
        <p14:creationId xmlns:p14="http://schemas.microsoft.com/office/powerpoint/2010/main" val="419679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782AB-ED71-D44B-86AD-487F4BF3FE8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851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851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851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851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851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852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852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852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852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852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852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852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852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48528" name="AutoShape 16"/>
          <p:cNvCxnSpPr>
            <a:cxnSpLocks noChangeShapeType="1"/>
            <a:stCxn id="448515" idx="5"/>
            <a:endCxn id="44851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29" name="AutoShape 17"/>
          <p:cNvCxnSpPr>
            <a:cxnSpLocks noChangeShapeType="1"/>
            <a:stCxn id="448523" idx="0"/>
            <a:endCxn id="44852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0" name="AutoShape 18"/>
          <p:cNvCxnSpPr>
            <a:cxnSpLocks noChangeShapeType="1"/>
            <a:stCxn id="448520" idx="4"/>
            <a:endCxn id="44852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1" name="AutoShape 19"/>
          <p:cNvCxnSpPr>
            <a:cxnSpLocks noChangeShapeType="1"/>
            <a:stCxn id="448520" idx="5"/>
            <a:endCxn id="44851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2" name="AutoShape 20"/>
          <p:cNvCxnSpPr>
            <a:cxnSpLocks noChangeShapeType="1"/>
            <a:stCxn id="448519" idx="7"/>
            <a:endCxn id="44851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3" name="AutoShape 21"/>
          <p:cNvCxnSpPr>
            <a:cxnSpLocks noChangeShapeType="1"/>
            <a:stCxn id="448517" idx="5"/>
            <a:endCxn id="44852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4" name="AutoShape 22"/>
          <p:cNvCxnSpPr>
            <a:cxnSpLocks noChangeShapeType="1"/>
            <a:stCxn id="448526" idx="4"/>
            <a:endCxn id="44852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5" name="AutoShape 23"/>
          <p:cNvCxnSpPr>
            <a:cxnSpLocks noChangeShapeType="1"/>
            <a:stCxn id="448525" idx="6"/>
            <a:endCxn id="44852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7" name="AutoShape 25"/>
          <p:cNvCxnSpPr>
            <a:cxnSpLocks noChangeShapeType="1"/>
            <a:stCxn id="448516" idx="7"/>
            <a:endCxn id="44851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8" name="AutoShape 26"/>
          <p:cNvCxnSpPr>
            <a:cxnSpLocks noChangeShapeType="1"/>
            <a:stCxn id="448516" idx="6"/>
            <a:endCxn id="44851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9" name="AutoShape 27"/>
          <p:cNvCxnSpPr>
            <a:cxnSpLocks noChangeShapeType="1"/>
            <a:stCxn id="448521" idx="4"/>
            <a:endCxn id="44852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0" name="AutoShape 28"/>
          <p:cNvCxnSpPr>
            <a:cxnSpLocks noChangeShapeType="1"/>
            <a:stCxn id="448523" idx="6"/>
            <a:endCxn id="44852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41" name="AutoShape 29"/>
          <p:cNvCxnSpPr>
            <a:cxnSpLocks noChangeShapeType="1"/>
            <a:stCxn id="448523" idx="4"/>
            <a:endCxn id="44852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2" name="AutoShape 30"/>
          <p:cNvCxnSpPr>
            <a:cxnSpLocks noChangeShapeType="1"/>
            <a:stCxn id="448524" idx="7"/>
            <a:endCxn id="44852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3" name="AutoShape 31"/>
          <p:cNvCxnSpPr>
            <a:cxnSpLocks noChangeShapeType="1"/>
            <a:stCxn id="448519" idx="4"/>
            <a:endCxn id="44851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4" name="AutoShape 32"/>
          <p:cNvCxnSpPr>
            <a:cxnSpLocks noChangeShapeType="1"/>
            <a:stCxn id="448517" idx="4"/>
            <a:endCxn id="44852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854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854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854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4854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6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7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8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9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0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1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2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3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4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5" name="Line 53"/>
          <p:cNvSpPr>
            <a:spLocks noChangeShapeType="1"/>
          </p:cNvSpPr>
          <p:nvPr/>
        </p:nvSpPr>
        <p:spPr bwMode="auto">
          <a:xfrm flipH="1">
            <a:off x="77724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6" name="Line 54"/>
          <p:cNvSpPr>
            <a:spLocks noChangeShapeType="1"/>
          </p:cNvSpPr>
          <p:nvPr/>
        </p:nvSpPr>
        <p:spPr bwMode="auto">
          <a:xfrm flipH="1">
            <a:off x="80073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7" name="Line 55"/>
          <p:cNvSpPr>
            <a:spLocks noChangeShapeType="1"/>
          </p:cNvSpPr>
          <p:nvPr/>
        </p:nvSpPr>
        <p:spPr bwMode="auto">
          <a:xfrm flipH="1">
            <a:off x="82105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8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2F3570EE-75C3-4AC1-AD2C-29DD1956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{1,2,3,8,10,11,12}</a:t>
            </a:r>
          </a:p>
        </p:txBody>
      </p:sp>
    </p:spTree>
    <p:extLst>
      <p:ext uri="{BB962C8B-B14F-4D97-AF65-F5344CB8AC3E}">
        <p14:creationId xmlns:p14="http://schemas.microsoft.com/office/powerpoint/2010/main" val="1841017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EEB-6028-ED4E-B91C-9AD514BAF01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056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056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056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056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056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056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056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057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057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057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057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057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057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0576" name="AutoShape 16"/>
          <p:cNvCxnSpPr>
            <a:cxnSpLocks noChangeShapeType="1"/>
            <a:stCxn id="450563" idx="5"/>
            <a:endCxn id="45056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77" name="AutoShape 17"/>
          <p:cNvCxnSpPr>
            <a:cxnSpLocks noChangeShapeType="1"/>
            <a:stCxn id="450571" idx="0"/>
            <a:endCxn id="45056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8" name="AutoShape 18"/>
          <p:cNvCxnSpPr>
            <a:cxnSpLocks noChangeShapeType="1"/>
            <a:stCxn id="450568" idx="4"/>
            <a:endCxn id="45056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9" name="AutoShape 19"/>
          <p:cNvCxnSpPr>
            <a:cxnSpLocks noChangeShapeType="1"/>
            <a:stCxn id="450568" idx="5"/>
            <a:endCxn id="45056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0" name="AutoShape 20"/>
          <p:cNvCxnSpPr>
            <a:cxnSpLocks noChangeShapeType="1"/>
            <a:stCxn id="450567" idx="7"/>
            <a:endCxn id="45056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1" name="AutoShape 21"/>
          <p:cNvCxnSpPr>
            <a:cxnSpLocks noChangeShapeType="1"/>
            <a:stCxn id="450565" idx="5"/>
            <a:endCxn id="45057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2" name="AutoShape 22"/>
          <p:cNvCxnSpPr>
            <a:cxnSpLocks noChangeShapeType="1"/>
            <a:stCxn id="450574" idx="4"/>
            <a:endCxn id="45057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3" name="AutoShape 23"/>
          <p:cNvCxnSpPr>
            <a:cxnSpLocks noChangeShapeType="1"/>
            <a:stCxn id="450573" idx="6"/>
            <a:endCxn id="45057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5" name="AutoShape 25"/>
          <p:cNvCxnSpPr>
            <a:cxnSpLocks noChangeShapeType="1"/>
            <a:stCxn id="450564" idx="7"/>
            <a:endCxn id="45056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6" name="AutoShape 26"/>
          <p:cNvCxnSpPr>
            <a:cxnSpLocks noChangeShapeType="1"/>
            <a:stCxn id="450564" idx="6"/>
            <a:endCxn id="45056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7" name="AutoShape 27"/>
          <p:cNvCxnSpPr>
            <a:cxnSpLocks noChangeShapeType="1"/>
            <a:stCxn id="450569" idx="4"/>
            <a:endCxn id="45057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8" name="AutoShape 28"/>
          <p:cNvCxnSpPr>
            <a:cxnSpLocks noChangeShapeType="1"/>
            <a:stCxn id="450571" idx="6"/>
            <a:endCxn id="45057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9" name="AutoShape 29"/>
          <p:cNvCxnSpPr>
            <a:cxnSpLocks noChangeShapeType="1"/>
            <a:stCxn id="450571" idx="4"/>
            <a:endCxn id="45057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0" name="AutoShape 30"/>
          <p:cNvCxnSpPr>
            <a:cxnSpLocks noChangeShapeType="1"/>
            <a:stCxn id="450572" idx="7"/>
            <a:endCxn id="45057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1" name="AutoShape 31"/>
          <p:cNvCxnSpPr>
            <a:cxnSpLocks noChangeShapeType="1"/>
            <a:stCxn id="450567" idx="4"/>
            <a:endCxn id="45056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2" name="AutoShape 32"/>
          <p:cNvCxnSpPr>
            <a:cxnSpLocks noChangeShapeType="1"/>
            <a:stCxn id="450565" idx="4"/>
            <a:endCxn id="45057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059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059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059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059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9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1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2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3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4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5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6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7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8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9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0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1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2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6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83E1259A-5059-40E5-9806-B1A10CD5C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{1,2,3,8,10,11}</a:t>
            </a:r>
          </a:p>
        </p:txBody>
      </p:sp>
    </p:spTree>
    <p:extLst>
      <p:ext uri="{BB962C8B-B14F-4D97-AF65-F5344CB8AC3E}">
        <p14:creationId xmlns:p14="http://schemas.microsoft.com/office/powerpoint/2010/main" val="3346889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B7F11-F474-D044-909B-821C80BF67E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261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261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261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261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261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261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261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261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261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262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262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262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262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2624" name="AutoShape 16"/>
          <p:cNvCxnSpPr>
            <a:cxnSpLocks noChangeShapeType="1"/>
            <a:stCxn id="452611" idx="5"/>
            <a:endCxn id="45261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5" name="AutoShape 17"/>
          <p:cNvCxnSpPr>
            <a:cxnSpLocks noChangeShapeType="1"/>
            <a:stCxn id="452619" idx="0"/>
            <a:endCxn id="45261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26" name="AutoShape 18"/>
          <p:cNvCxnSpPr>
            <a:cxnSpLocks noChangeShapeType="1"/>
            <a:stCxn id="452616" idx="4"/>
            <a:endCxn id="45261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27" name="AutoShape 19"/>
          <p:cNvCxnSpPr>
            <a:cxnSpLocks noChangeShapeType="1"/>
            <a:stCxn id="452616" idx="5"/>
            <a:endCxn id="45261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8" name="AutoShape 20"/>
          <p:cNvCxnSpPr>
            <a:cxnSpLocks noChangeShapeType="1"/>
            <a:stCxn id="452615" idx="7"/>
            <a:endCxn id="45261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9" name="AutoShape 21"/>
          <p:cNvCxnSpPr>
            <a:cxnSpLocks noChangeShapeType="1"/>
            <a:stCxn id="452613" idx="5"/>
            <a:endCxn id="45262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0" name="AutoShape 22"/>
          <p:cNvCxnSpPr>
            <a:cxnSpLocks noChangeShapeType="1"/>
            <a:stCxn id="452622" idx="4"/>
            <a:endCxn id="45262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1" name="AutoShape 23"/>
          <p:cNvCxnSpPr>
            <a:cxnSpLocks noChangeShapeType="1"/>
            <a:stCxn id="452621" idx="6"/>
            <a:endCxn id="45262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3" name="AutoShape 25"/>
          <p:cNvCxnSpPr>
            <a:cxnSpLocks noChangeShapeType="1"/>
            <a:stCxn id="452612" idx="7"/>
            <a:endCxn id="45261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4" name="AutoShape 26"/>
          <p:cNvCxnSpPr>
            <a:cxnSpLocks noChangeShapeType="1"/>
            <a:stCxn id="452612" idx="6"/>
            <a:endCxn id="45261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5" name="AutoShape 27"/>
          <p:cNvCxnSpPr>
            <a:cxnSpLocks noChangeShapeType="1"/>
            <a:stCxn id="452617" idx="4"/>
            <a:endCxn id="45261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6" name="AutoShape 28"/>
          <p:cNvCxnSpPr>
            <a:cxnSpLocks noChangeShapeType="1"/>
            <a:stCxn id="452619" idx="6"/>
            <a:endCxn id="45261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7" name="AutoShape 29"/>
          <p:cNvCxnSpPr>
            <a:cxnSpLocks noChangeShapeType="1"/>
            <a:stCxn id="452619" idx="4"/>
            <a:endCxn id="45262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8" name="AutoShape 30"/>
          <p:cNvCxnSpPr>
            <a:cxnSpLocks noChangeShapeType="1"/>
            <a:stCxn id="452620" idx="7"/>
            <a:endCxn id="45261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9" name="AutoShape 31"/>
          <p:cNvCxnSpPr>
            <a:cxnSpLocks noChangeShapeType="1"/>
            <a:stCxn id="452615" idx="4"/>
            <a:endCxn id="45261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40" name="AutoShape 32"/>
          <p:cNvCxnSpPr>
            <a:cxnSpLocks noChangeShapeType="1"/>
            <a:stCxn id="452613" idx="4"/>
            <a:endCxn id="45262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264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264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264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264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2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3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4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5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6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7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8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61" name="Line 53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5F6EFCC2-67CA-4741-B92A-196487FD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1530838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E0BA-C9D1-0D49-97D0-0C1D88C1563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465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466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466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466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466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466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466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466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466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466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466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467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467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4672" name="AutoShape 16"/>
          <p:cNvCxnSpPr>
            <a:cxnSpLocks noChangeShapeType="1"/>
            <a:stCxn id="454659" idx="5"/>
            <a:endCxn id="45466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3" name="AutoShape 17"/>
          <p:cNvCxnSpPr>
            <a:cxnSpLocks noChangeShapeType="1"/>
            <a:stCxn id="454667" idx="0"/>
            <a:endCxn id="45466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74" name="AutoShape 18"/>
          <p:cNvCxnSpPr>
            <a:cxnSpLocks noChangeShapeType="1"/>
            <a:stCxn id="454664" idx="4"/>
            <a:endCxn id="45466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75" name="AutoShape 19"/>
          <p:cNvCxnSpPr>
            <a:cxnSpLocks noChangeShapeType="1"/>
            <a:stCxn id="454664" idx="5"/>
            <a:endCxn id="45466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6" name="AutoShape 20"/>
          <p:cNvCxnSpPr>
            <a:cxnSpLocks noChangeShapeType="1"/>
            <a:stCxn id="454663" idx="7"/>
            <a:endCxn id="45466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7" name="AutoShape 21"/>
          <p:cNvCxnSpPr>
            <a:cxnSpLocks noChangeShapeType="1"/>
            <a:stCxn id="454661" idx="5"/>
            <a:endCxn id="45467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8" name="AutoShape 22"/>
          <p:cNvCxnSpPr>
            <a:cxnSpLocks noChangeShapeType="1"/>
            <a:stCxn id="454670" idx="4"/>
            <a:endCxn id="45467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9" name="AutoShape 23"/>
          <p:cNvCxnSpPr>
            <a:cxnSpLocks noChangeShapeType="1"/>
            <a:stCxn id="454669" idx="6"/>
            <a:endCxn id="45467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1" name="AutoShape 25"/>
          <p:cNvCxnSpPr>
            <a:cxnSpLocks noChangeShapeType="1"/>
            <a:stCxn id="454660" idx="7"/>
            <a:endCxn id="45465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2" name="AutoShape 26"/>
          <p:cNvCxnSpPr>
            <a:cxnSpLocks noChangeShapeType="1"/>
            <a:stCxn id="454660" idx="6"/>
            <a:endCxn id="45466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3" name="AutoShape 27"/>
          <p:cNvCxnSpPr>
            <a:cxnSpLocks noChangeShapeType="1"/>
            <a:stCxn id="454665" idx="4"/>
            <a:endCxn id="45466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4" name="AutoShape 28"/>
          <p:cNvCxnSpPr>
            <a:cxnSpLocks noChangeShapeType="1"/>
            <a:stCxn id="454667" idx="6"/>
            <a:endCxn id="45466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5" name="AutoShape 29"/>
          <p:cNvCxnSpPr>
            <a:cxnSpLocks noChangeShapeType="1"/>
            <a:stCxn id="454667" idx="4"/>
            <a:endCxn id="45466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6" name="AutoShape 30"/>
          <p:cNvCxnSpPr>
            <a:cxnSpLocks noChangeShapeType="1"/>
            <a:stCxn id="454668" idx="7"/>
            <a:endCxn id="45466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7" name="AutoShape 31"/>
          <p:cNvCxnSpPr>
            <a:cxnSpLocks noChangeShapeType="1"/>
            <a:stCxn id="454663" idx="4"/>
            <a:endCxn id="45466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8" name="AutoShape 32"/>
          <p:cNvCxnSpPr>
            <a:cxnSpLocks noChangeShapeType="1"/>
            <a:stCxn id="454661" idx="4"/>
            <a:endCxn id="45466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469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469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469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469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0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1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2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3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4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5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6" name="Line 50"/>
          <p:cNvSpPr>
            <a:spLocks noChangeShapeType="1"/>
          </p:cNvSpPr>
          <p:nvPr/>
        </p:nvSpPr>
        <p:spPr bwMode="auto">
          <a:xfrm flipH="1">
            <a:off x="84137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7" name="Line 51"/>
          <p:cNvSpPr>
            <a:spLocks noChangeShapeType="1"/>
          </p:cNvSpPr>
          <p:nvPr/>
        </p:nvSpPr>
        <p:spPr bwMode="auto">
          <a:xfrm flipH="1">
            <a:off x="8655050" y="3886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8" name="Line 5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Rectangle 37">
            <a:extLst>
              <a:ext uri="{FF2B5EF4-FFF2-40B4-BE49-F238E27FC236}">
                <a16:creationId xmlns:a16="http://schemas.microsoft.com/office/drawing/2014/main" id="{D88A72DD-60D8-4DD5-9591-AD4FA9BE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269269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Preview </a:t>
            </a:r>
            <a:r>
              <a:rPr lang="en-US" altLang="en-US" dirty="0">
                <a:solidFill>
                  <a:srgbClr val="002060"/>
                </a:solidFill>
              </a:rPr>
              <a:t>of </a:t>
            </a:r>
            <a:r>
              <a:rPr lang="en-US" altLang="en-US" dirty="0" smtClean="0">
                <a:solidFill>
                  <a:srgbClr val="002060"/>
                </a:solidFill>
              </a:rPr>
              <a:t>this </a:t>
            </a:r>
            <a:r>
              <a:rPr lang="en-US" altLang="en-US" dirty="0">
                <a:solidFill>
                  <a:srgbClr val="002060"/>
                </a:solidFill>
              </a:rPr>
              <a:t>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Depth First </a:t>
            </a:r>
            <a:r>
              <a:rPr lang="en-US" dirty="0" smtClean="0"/>
              <a:t>Search</a:t>
            </a:r>
          </a:p>
          <a:p>
            <a:r>
              <a:rPr lang="en-US" dirty="0" smtClean="0"/>
              <a:t>1 property: non-tree edge is vertical instead of horizontal</a:t>
            </a:r>
          </a:p>
          <a:p>
            <a:r>
              <a:rPr lang="en-US" dirty="0" smtClean="0"/>
              <a:t>1 application: 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EF0A9-D99F-D24C-A775-54B51ABC0CF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670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671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671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671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671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671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671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6720" name="AutoShape 16"/>
          <p:cNvCxnSpPr>
            <a:cxnSpLocks noChangeShapeType="1"/>
            <a:stCxn id="456707" idx="5"/>
            <a:endCxn id="45670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1" name="AutoShape 17"/>
          <p:cNvCxnSpPr>
            <a:cxnSpLocks noChangeShapeType="1"/>
            <a:stCxn id="456715" idx="0"/>
            <a:endCxn id="45671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2" name="AutoShape 18"/>
          <p:cNvCxnSpPr>
            <a:cxnSpLocks noChangeShapeType="1"/>
            <a:stCxn id="456712" idx="4"/>
            <a:endCxn id="45671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3" name="AutoShape 19"/>
          <p:cNvCxnSpPr>
            <a:cxnSpLocks noChangeShapeType="1"/>
            <a:stCxn id="456712" idx="5"/>
            <a:endCxn id="45671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4" name="AutoShape 20"/>
          <p:cNvCxnSpPr>
            <a:cxnSpLocks noChangeShapeType="1"/>
            <a:stCxn id="456711" idx="7"/>
            <a:endCxn id="45670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5" name="AutoShape 21"/>
          <p:cNvCxnSpPr>
            <a:cxnSpLocks noChangeShapeType="1"/>
            <a:stCxn id="456709" idx="5"/>
            <a:endCxn id="45671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6" name="AutoShape 22"/>
          <p:cNvCxnSpPr>
            <a:cxnSpLocks noChangeShapeType="1"/>
            <a:stCxn id="456718" idx="4"/>
            <a:endCxn id="45671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7" name="AutoShape 23"/>
          <p:cNvCxnSpPr>
            <a:cxnSpLocks noChangeShapeType="1"/>
            <a:stCxn id="456717" idx="6"/>
            <a:endCxn id="45671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9" name="AutoShape 25"/>
          <p:cNvCxnSpPr>
            <a:cxnSpLocks noChangeShapeType="1"/>
            <a:stCxn id="456708" idx="7"/>
            <a:endCxn id="45670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30" name="AutoShape 26"/>
          <p:cNvCxnSpPr>
            <a:cxnSpLocks noChangeShapeType="1"/>
            <a:stCxn id="456708" idx="6"/>
            <a:endCxn id="45670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1" name="AutoShape 27"/>
          <p:cNvCxnSpPr>
            <a:cxnSpLocks noChangeShapeType="1"/>
            <a:stCxn id="456713" idx="4"/>
            <a:endCxn id="45671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2" name="AutoShape 28"/>
          <p:cNvCxnSpPr>
            <a:cxnSpLocks noChangeShapeType="1"/>
            <a:stCxn id="456715" idx="6"/>
            <a:endCxn id="45671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33" name="AutoShape 29"/>
          <p:cNvCxnSpPr>
            <a:cxnSpLocks noChangeShapeType="1"/>
            <a:stCxn id="456715" idx="4"/>
            <a:endCxn id="45671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4" name="AutoShape 30"/>
          <p:cNvCxnSpPr>
            <a:cxnSpLocks noChangeShapeType="1"/>
            <a:stCxn id="456716" idx="7"/>
            <a:endCxn id="45671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5" name="AutoShape 31"/>
          <p:cNvCxnSpPr>
            <a:cxnSpLocks noChangeShapeType="1"/>
            <a:stCxn id="456711" idx="4"/>
            <a:endCxn id="45671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6" name="AutoShape 32"/>
          <p:cNvCxnSpPr>
            <a:cxnSpLocks noChangeShapeType="1"/>
            <a:stCxn id="456709" idx="4"/>
            <a:endCxn id="45671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673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673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674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674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3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5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6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7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8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9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50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56" name="Line 5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09223A15-F3FC-4DF6-8C94-5F7680C6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3540235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F4544-93A4-BA43-B3CD-72432C1E6F7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875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875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875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875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875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876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876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876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876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876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876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876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876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8768" name="AutoShape 16"/>
          <p:cNvCxnSpPr>
            <a:cxnSpLocks noChangeShapeType="1"/>
            <a:stCxn id="458755" idx="5"/>
            <a:endCxn id="45875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69" name="AutoShape 17"/>
          <p:cNvCxnSpPr>
            <a:cxnSpLocks noChangeShapeType="1"/>
            <a:stCxn id="458763" idx="0"/>
            <a:endCxn id="45876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0" name="AutoShape 18"/>
          <p:cNvCxnSpPr>
            <a:cxnSpLocks noChangeShapeType="1"/>
            <a:stCxn id="458760" idx="4"/>
            <a:endCxn id="45876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1" name="AutoShape 19"/>
          <p:cNvCxnSpPr>
            <a:cxnSpLocks noChangeShapeType="1"/>
            <a:stCxn id="458760" idx="5"/>
            <a:endCxn id="45875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2" name="AutoShape 20"/>
          <p:cNvCxnSpPr>
            <a:cxnSpLocks noChangeShapeType="1"/>
            <a:stCxn id="458759" idx="7"/>
            <a:endCxn id="45875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3" name="AutoShape 21"/>
          <p:cNvCxnSpPr>
            <a:cxnSpLocks noChangeShapeType="1"/>
            <a:stCxn id="458757" idx="5"/>
            <a:endCxn id="45876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4" name="AutoShape 22"/>
          <p:cNvCxnSpPr>
            <a:cxnSpLocks noChangeShapeType="1"/>
            <a:stCxn id="458766" idx="4"/>
            <a:endCxn id="45876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5" name="AutoShape 23"/>
          <p:cNvCxnSpPr>
            <a:cxnSpLocks noChangeShapeType="1"/>
            <a:stCxn id="458765" idx="6"/>
            <a:endCxn id="45876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7" name="AutoShape 25"/>
          <p:cNvCxnSpPr>
            <a:cxnSpLocks noChangeShapeType="1"/>
            <a:stCxn id="458756" idx="7"/>
            <a:endCxn id="45875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8" name="AutoShape 26"/>
          <p:cNvCxnSpPr>
            <a:cxnSpLocks noChangeShapeType="1"/>
            <a:stCxn id="458756" idx="6"/>
            <a:endCxn id="45875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9" name="AutoShape 27"/>
          <p:cNvCxnSpPr>
            <a:cxnSpLocks noChangeShapeType="1"/>
            <a:stCxn id="458761" idx="4"/>
            <a:endCxn id="45876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0" name="AutoShape 28"/>
          <p:cNvCxnSpPr>
            <a:cxnSpLocks noChangeShapeType="1"/>
            <a:stCxn id="458763" idx="6"/>
            <a:endCxn id="45876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81" name="AutoShape 29"/>
          <p:cNvCxnSpPr>
            <a:cxnSpLocks noChangeShapeType="1"/>
            <a:stCxn id="458763" idx="4"/>
            <a:endCxn id="45876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2" name="AutoShape 30"/>
          <p:cNvCxnSpPr>
            <a:cxnSpLocks noChangeShapeType="1"/>
            <a:stCxn id="458764" idx="7"/>
            <a:endCxn id="45876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3" name="AutoShape 31"/>
          <p:cNvCxnSpPr>
            <a:cxnSpLocks noChangeShapeType="1"/>
            <a:stCxn id="458759" idx="4"/>
            <a:endCxn id="45875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4" name="AutoShape 32"/>
          <p:cNvCxnSpPr>
            <a:cxnSpLocks noChangeShapeType="1"/>
            <a:stCxn id="458757" idx="4"/>
            <a:endCxn id="45876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878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9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73B6AE8A-B433-4D86-995D-13F36A19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68001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FE762-13DB-6D49-9222-4807B6A8FED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080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080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081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081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081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081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081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081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0816" name="AutoShape 16"/>
          <p:cNvCxnSpPr>
            <a:cxnSpLocks noChangeShapeType="1"/>
            <a:stCxn id="460803" idx="5"/>
            <a:endCxn id="46080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17" name="AutoShape 17"/>
          <p:cNvCxnSpPr>
            <a:cxnSpLocks noChangeShapeType="1"/>
            <a:stCxn id="460811" idx="0"/>
            <a:endCxn id="46080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18" name="AutoShape 18"/>
          <p:cNvCxnSpPr>
            <a:cxnSpLocks noChangeShapeType="1"/>
            <a:stCxn id="460808" idx="4"/>
            <a:endCxn id="46080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19" name="AutoShape 19"/>
          <p:cNvCxnSpPr>
            <a:cxnSpLocks noChangeShapeType="1"/>
            <a:stCxn id="460808" idx="5"/>
            <a:endCxn id="46080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0" name="AutoShape 20"/>
          <p:cNvCxnSpPr>
            <a:cxnSpLocks noChangeShapeType="1"/>
            <a:stCxn id="460807" idx="7"/>
            <a:endCxn id="46080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1" name="AutoShape 21"/>
          <p:cNvCxnSpPr>
            <a:cxnSpLocks noChangeShapeType="1"/>
            <a:stCxn id="460805" idx="5"/>
            <a:endCxn id="46081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2" name="AutoShape 22"/>
          <p:cNvCxnSpPr>
            <a:cxnSpLocks noChangeShapeType="1"/>
            <a:stCxn id="460814" idx="4"/>
            <a:endCxn id="46081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3" name="AutoShape 23"/>
          <p:cNvCxnSpPr>
            <a:cxnSpLocks noChangeShapeType="1"/>
            <a:stCxn id="460813" idx="6"/>
            <a:endCxn id="46081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5" name="AutoShape 25"/>
          <p:cNvCxnSpPr>
            <a:cxnSpLocks noChangeShapeType="1"/>
            <a:stCxn id="460804" idx="7"/>
            <a:endCxn id="46080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26" name="AutoShape 26"/>
          <p:cNvCxnSpPr>
            <a:cxnSpLocks noChangeShapeType="1"/>
            <a:stCxn id="460804" idx="6"/>
            <a:endCxn id="46080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7" name="AutoShape 27"/>
          <p:cNvCxnSpPr>
            <a:cxnSpLocks noChangeShapeType="1"/>
            <a:stCxn id="460809" idx="4"/>
            <a:endCxn id="46081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8" name="AutoShape 28"/>
          <p:cNvCxnSpPr>
            <a:cxnSpLocks noChangeShapeType="1"/>
            <a:stCxn id="460811" idx="6"/>
            <a:endCxn id="46081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29" name="AutoShape 29"/>
          <p:cNvCxnSpPr>
            <a:cxnSpLocks noChangeShapeType="1"/>
            <a:stCxn id="460811" idx="4"/>
            <a:endCxn id="46081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0" name="AutoShape 30"/>
          <p:cNvCxnSpPr>
            <a:cxnSpLocks noChangeShapeType="1"/>
            <a:stCxn id="460812" idx="7"/>
            <a:endCxn id="46081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1" name="AutoShape 31"/>
          <p:cNvCxnSpPr>
            <a:cxnSpLocks noChangeShapeType="1"/>
            <a:stCxn id="460807" idx="4"/>
            <a:endCxn id="46080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2" name="AutoShape 32"/>
          <p:cNvCxnSpPr>
            <a:cxnSpLocks noChangeShapeType="1"/>
            <a:stCxn id="460805" idx="4"/>
            <a:endCxn id="46081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083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083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083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083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3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4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44" name="Rectangle 44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0845" name="Line 45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597319BF-CA27-4A92-87B1-3F4E2ED5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296387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D8FD-F387-DD4A-9956-ECB80040DC9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285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285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285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285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285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285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285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285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285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286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286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286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286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2864" name="AutoShape 16"/>
          <p:cNvCxnSpPr>
            <a:cxnSpLocks noChangeShapeType="1"/>
            <a:stCxn id="462851" idx="5"/>
            <a:endCxn id="46285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5" name="AutoShape 17"/>
          <p:cNvCxnSpPr>
            <a:cxnSpLocks noChangeShapeType="1"/>
            <a:stCxn id="462859" idx="0"/>
            <a:endCxn id="46285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66" name="AutoShape 18"/>
          <p:cNvCxnSpPr>
            <a:cxnSpLocks noChangeShapeType="1"/>
            <a:stCxn id="462856" idx="4"/>
            <a:endCxn id="46285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67" name="AutoShape 19"/>
          <p:cNvCxnSpPr>
            <a:cxnSpLocks noChangeShapeType="1"/>
            <a:stCxn id="462856" idx="5"/>
            <a:endCxn id="46285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8" name="AutoShape 20"/>
          <p:cNvCxnSpPr>
            <a:cxnSpLocks noChangeShapeType="1"/>
            <a:stCxn id="462855" idx="7"/>
            <a:endCxn id="46285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9" name="AutoShape 21"/>
          <p:cNvCxnSpPr>
            <a:cxnSpLocks noChangeShapeType="1"/>
            <a:stCxn id="462853" idx="5"/>
            <a:endCxn id="46286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0" name="AutoShape 22"/>
          <p:cNvCxnSpPr>
            <a:cxnSpLocks noChangeShapeType="1"/>
            <a:stCxn id="462862" idx="4"/>
            <a:endCxn id="46286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1" name="AutoShape 23"/>
          <p:cNvCxnSpPr>
            <a:cxnSpLocks noChangeShapeType="1"/>
            <a:stCxn id="462861" idx="6"/>
            <a:endCxn id="46286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3" name="AutoShape 25"/>
          <p:cNvCxnSpPr>
            <a:cxnSpLocks noChangeShapeType="1"/>
            <a:stCxn id="462852" idx="7"/>
            <a:endCxn id="46285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74" name="AutoShape 26"/>
          <p:cNvCxnSpPr>
            <a:cxnSpLocks noChangeShapeType="1"/>
            <a:stCxn id="462852" idx="6"/>
            <a:endCxn id="46285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5" name="AutoShape 27"/>
          <p:cNvCxnSpPr>
            <a:cxnSpLocks noChangeShapeType="1"/>
            <a:stCxn id="462857" idx="4"/>
            <a:endCxn id="46285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6" name="AutoShape 28"/>
          <p:cNvCxnSpPr>
            <a:cxnSpLocks noChangeShapeType="1"/>
            <a:stCxn id="462859" idx="6"/>
            <a:endCxn id="46285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77" name="AutoShape 29"/>
          <p:cNvCxnSpPr>
            <a:cxnSpLocks noChangeShapeType="1"/>
            <a:stCxn id="462859" idx="4"/>
            <a:endCxn id="46286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8" name="AutoShape 30"/>
          <p:cNvCxnSpPr>
            <a:cxnSpLocks noChangeShapeType="1"/>
            <a:stCxn id="462860" idx="7"/>
            <a:endCxn id="46285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9" name="AutoShape 31"/>
          <p:cNvCxnSpPr>
            <a:cxnSpLocks noChangeShapeType="1"/>
            <a:stCxn id="462855" idx="4"/>
            <a:endCxn id="46285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80" name="AutoShape 32"/>
          <p:cNvCxnSpPr>
            <a:cxnSpLocks noChangeShapeType="1"/>
            <a:stCxn id="462853" idx="4"/>
            <a:endCxn id="46286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288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288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288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288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7" name="Line 39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8" name="Rectangle 40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2889" name="Line 41"/>
          <p:cNvSpPr>
            <a:spLocks noChangeShapeType="1"/>
          </p:cNvSpPr>
          <p:nvPr/>
        </p:nvSpPr>
        <p:spPr bwMode="auto">
          <a:xfrm flipH="1">
            <a:off x="81978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90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34A4373-CC7B-4571-9BA6-56F71296B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1591541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A9E36-2391-B140-92C6-CFFB3801254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489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490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490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490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490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490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490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490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490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490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490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491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491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4912" name="AutoShape 16"/>
          <p:cNvCxnSpPr>
            <a:cxnSpLocks noChangeShapeType="1"/>
            <a:stCxn id="464899" idx="5"/>
            <a:endCxn id="46490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3" name="AutoShape 17"/>
          <p:cNvCxnSpPr>
            <a:cxnSpLocks noChangeShapeType="1"/>
            <a:stCxn id="464907" idx="0"/>
            <a:endCxn id="46490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14" name="AutoShape 18"/>
          <p:cNvCxnSpPr>
            <a:cxnSpLocks noChangeShapeType="1"/>
            <a:stCxn id="464904" idx="4"/>
            <a:endCxn id="46490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15" name="AutoShape 19"/>
          <p:cNvCxnSpPr>
            <a:cxnSpLocks noChangeShapeType="1"/>
            <a:stCxn id="464904" idx="5"/>
            <a:endCxn id="46490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6" name="AutoShape 20"/>
          <p:cNvCxnSpPr>
            <a:cxnSpLocks noChangeShapeType="1"/>
            <a:stCxn id="464903" idx="7"/>
            <a:endCxn id="46490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7" name="AutoShape 21"/>
          <p:cNvCxnSpPr>
            <a:cxnSpLocks noChangeShapeType="1"/>
            <a:stCxn id="464901" idx="5"/>
            <a:endCxn id="46491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8" name="AutoShape 22"/>
          <p:cNvCxnSpPr>
            <a:cxnSpLocks noChangeShapeType="1"/>
            <a:stCxn id="464910" idx="4"/>
            <a:endCxn id="46491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9" name="AutoShape 23"/>
          <p:cNvCxnSpPr>
            <a:cxnSpLocks noChangeShapeType="1"/>
            <a:stCxn id="464909" idx="6"/>
            <a:endCxn id="46491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1" name="AutoShape 25"/>
          <p:cNvCxnSpPr>
            <a:cxnSpLocks noChangeShapeType="1"/>
            <a:stCxn id="464900" idx="7"/>
            <a:endCxn id="46489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2" name="AutoShape 26"/>
          <p:cNvCxnSpPr>
            <a:cxnSpLocks noChangeShapeType="1"/>
            <a:stCxn id="464900" idx="6"/>
            <a:endCxn id="46490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3" name="AutoShape 27"/>
          <p:cNvCxnSpPr>
            <a:cxnSpLocks noChangeShapeType="1"/>
            <a:stCxn id="464905" idx="4"/>
            <a:endCxn id="46490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4" name="AutoShape 28"/>
          <p:cNvCxnSpPr>
            <a:cxnSpLocks noChangeShapeType="1"/>
            <a:stCxn id="464907" idx="6"/>
            <a:endCxn id="46490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25" name="AutoShape 29"/>
          <p:cNvCxnSpPr>
            <a:cxnSpLocks noChangeShapeType="1"/>
            <a:stCxn id="464907" idx="4"/>
            <a:endCxn id="46490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6" name="AutoShape 30"/>
          <p:cNvCxnSpPr>
            <a:cxnSpLocks noChangeShapeType="1"/>
            <a:stCxn id="464908" idx="7"/>
            <a:endCxn id="46490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7" name="AutoShape 31"/>
          <p:cNvCxnSpPr>
            <a:cxnSpLocks noChangeShapeType="1"/>
            <a:stCxn id="464903" idx="4"/>
            <a:endCxn id="46490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8" name="AutoShape 32"/>
          <p:cNvCxnSpPr>
            <a:cxnSpLocks noChangeShapeType="1"/>
            <a:stCxn id="464901" idx="4"/>
            <a:endCxn id="46490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493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493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493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493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4936" name="Rectangle 40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4938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BCD2E21E-775B-4E8F-A941-FC8CB7B22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94537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6DB5C-9052-2C47-A353-56592ED2D5F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694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695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695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695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695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695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695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6960" name="AutoShape 16"/>
          <p:cNvCxnSpPr>
            <a:cxnSpLocks noChangeShapeType="1"/>
            <a:stCxn id="466947" idx="5"/>
            <a:endCxn id="46694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1" name="AutoShape 17"/>
          <p:cNvCxnSpPr>
            <a:cxnSpLocks noChangeShapeType="1"/>
            <a:stCxn id="466955" idx="0"/>
            <a:endCxn id="46695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62" name="AutoShape 18"/>
          <p:cNvCxnSpPr>
            <a:cxnSpLocks noChangeShapeType="1"/>
            <a:stCxn id="466952" idx="4"/>
            <a:endCxn id="46695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63" name="AutoShape 19"/>
          <p:cNvCxnSpPr>
            <a:cxnSpLocks noChangeShapeType="1"/>
            <a:stCxn id="466952" idx="5"/>
            <a:endCxn id="46695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4" name="AutoShape 20"/>
          <p:cNvCxnSpPr>
            <a:cxnSpLocks noChangeShapeType="1"/>
            <a:stCxn id="466951" idx="7"/>
            <a:endCxn id="46694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5" name="AutoShape 21"/>
          <p:cNvCxnSpPr>
            <a:cxnSpLocks noChangeShapeType="1"/>
            <a:stCxn id="466949" idx="5"/>
            <a:endCxn id="46695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6" name="AutoShape 22"/>
          <p:cNvCxnSpPr>
            <a:cxnSpLocks noChangeShapeType="1"/>
            <a:stCxn id="466958" idx="4"/>
            <a:endCxn id="46695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7" name="AutoShape 23"/>
          <p:cNvCxnSpPr>
            <a:cxnSpLocks noChangeShapeType="1"/>
            <a:stCxn id="466957" idx="6"/>
            <a:endCxn id="46695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9" name="AutoShape 25"/>
          <p:cNvCxnSpPr>
            <a:cxnSpLocks noChangeShapeType="1"/>
            <a:stCxn id="466948" idx="7"/>
            <a:endCxn id="46694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0" name="AutoShape 26"/>
          <p:cNvCxnSpPr>
            <a:cxnSpLocks noChangeShapeType="1"/>
            <a:stCxn id="466948" idx="6"/>
            <a:endCxn id="46694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1" name="AutoShape 27"/>
          <p:cNvCxnSpPr>
            <a:cxnSpLocks noChangeShapeType="1"/>
            <a:stCxn id="466953" idx="4"/>
            <a:endCxn id="46695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2" name="AutoShape 28"/>
          <p:cNvCxnSpPr>
            <a:cxnSpLocks noChangeShapeType="1"/>
            <a:stCxn id="466955" idx="6"/>
            <a:endCxn id="46695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73" name="AutoShape 29"/>
          <p:cNvCxnSpPr>
            <a:cxnSpLocks noChangeShapeType="1"/>
            <a:stCxn id="466955" idx="4"/>
            <a:endCxn id="46695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4" name="AutoShape 30"/>
          <p:cNvCxnSpPr>
            <a:cxnSpLocks noChangeShapeType="1"/>
            <a:stCxn id="466956" idx="7"/>
            <a:endCxn id="46695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5" name="AutoShape 31"/>
          <p:cNvCxnSpPr>
            <a:cxnSpLocks noChangeShapeType="1"/>
            <a:stCxn id="466951" idx="4"/>
            <a:endCxn id="46695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6" name="AutoShape 32"/>
          <p:cNvCxnSpPr>
            <a:cxnSpLocks noChangeShapeType="1"/>
            <a:stCxn id="466949" idx="4"/>
            <a:endCxn id="46695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7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697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698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698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6982" name="Rectangle 38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6983" name="Line 39"/>
          <p:cNvSpPr>
            <a:spLocks noChangeShapeType="1"/>
          </p:cNvSpPr>
          <p:nvPr/>
        </p:nvSpPr>
        <p:spPr bwMode="auto">
          <a:xfrm flipH="1">
            <a:off x="7924800" y="2667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6984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BF45D935-A075-4E8F-BFD0-2BA68085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444271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04CE1-F9BE-0E4D-B282-7B7C8CF34CB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899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899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899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899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899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900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900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900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900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900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900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900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900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9008" name="AutoShape 16"/>
          <p:cNvCxnSpPr>
            <a:cxnSpLocks noChangeShapeType="1"/>
            <a:stCxn id="468995" idx="5"/>
            <a:endCxn id="46899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09" name="AutoShape 17"/>
          <p:cNvCxnSpPr>
            <a:cxnSpLocks noChangeShapeType="1"/>
            <a:stCxn id="469003" idx="0"/>
            <a:endCxn id="46900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10" name="AutoShape 18"/>
          <p:cNvCxnSpPr>
            <a:cxnSpLocks noChangeShapeType="1"/>
            <a:stCxn id="469000" idx="4"/>
            <a:endCxn id="46900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11" name="AutoShape 19"/>
          <p:cNvCxnSpPr>
            <a:cxnSpLocks noChangeShapeType="1"/>
            <a:stCxn id="469000" idx="5"/>
            <a:endCxn id="46899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2" name="AutoShape 20"/>
          <p:cNvCxnSpPr>
            <a:cxnSpLocks noChangeShapeType="1"/>
            <a:stCxn id="468999" idx="7"/>
            <a:endCxn id="46899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3" name="AutoShape 21"/>
          <p:cNvCxnSpPr>
            <a:cxnSpLocks noChangeShapeType="1"/>
            <a:stCxn id="468997" idx="5"/>
            <a:endCxn id="46900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4" name="AutoShape 22"/>
          <p:cNvCxnSpPr>
            <a:cxnSpLocks noChangeShapeType="1"/>
            <a:stCxn id="469006" idx="4"/>
            <a:endCxn id="46900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5" name="AutoShape 23"/>
          <p:cNvCxnSpPr>
            <a:cxnSpLocks noChangeShapeType="1"/>
            <a:stCxn id="469005" idx="6"/>
            <a:endCxn id="46900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7" name="AutoShape 25"/>
          <p:cNvCxnSpPr>
            <a:cxnSpLocks noChangeShapeType="1"/>
            <a:stCxn id="468996" idx="7"/>
            <a:endCxn id="46899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8" name="AutoShape 26"/>
          <p:cNvCxnSpPr>
            <a:cxnSpLocks noChangeShapeType="1"/>
            <a:stCxn id="468996" idx="6"/>
            <a:endCxn id="46899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9" name="AutoShape 27"/>
          <p:cNvCxnSpPr>
            <a:cxnSpLocks noChangeShapeType="1"/>
            <a:stCxn id="469001" idx="4"/>
            <a:endCxn id="46900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0" name="AutoShape 28"/>
          <p:cNvCxnSpPr>
            <a:cxnSpLocks noChangeShapeType="1"/>
            <a:stCxn id="469003" idx="6"/>
            <a:endCxn id="46900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21" name="AutoShape 29"/>
          <p:cNvCxnSpPr>
            <a:cxnSpLocks noChangeShapeType="1"/>
            <a:stCxn id="469003" idx="4"/>
            <a:endCxn id="46900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2" name="AutoShape 30"/>
          <p:cNvCxnSpPr>
            <a:cxnSpLocks noChangeShapeType="1"/>
            <a:stCxn id="469004" idx="7"/>
            <a:endCxn id="46900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3" name="AutoShape 31"/>
          <p:cNvCxnSpPr>
            <a:cxnSpLocks noChangeShapeType="1"/>
            <a:stCxn id="468999" idx="4"/>
            <a:endCxn id="46899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4" name="AutoShape 32"/>
          <p:cNvCxnSpPr>
            <a:cxnSpLocks noChangeShapeType="1"/>
            <a:stCxn id="468997" idx="4"/>
            <a:endCxn id="46900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902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902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902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TA-DA!!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9030" name="Rectangle 38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9032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62D93B3D-2BF2-4029-AB77-339F1BE7F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40011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</a:t>
            </a:r>
            <a:r>
              <a:rPr lang="en-US" sz="2000">
                <a:latin typeface="Helvetica" charset="0"/>
                <a:cs typeface="+mn-cs"/>
              </a:rPr>
              <a:t>=  {}</a:t>
            </a:r>
            <a:endParaRPr lang="en-US" sz="2000" dirty="0">
              <a:latin typeface="Helvetic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59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21638-66BE-3947-A795-13C35EE56DB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7104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7104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7104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7105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7105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7105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71056" name="AutoShape 16"/>
          <p:cNvCxnSpPr>
            <a:cxnSpLocks noChangeShapeType="1"/>
            <a:stCxn id="471043" idx="5"/>
            <a:endCxn id="47104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57" name="AutoShape 17"/>
          <p:cNvCxnSpPr>
            <a:cxnSpLocks noChangeShapeType="1"/>
            <a:stCxn id="471051" idx="0"/>
            <a:endCxn id="47104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8" name="AutoShape 18"/>
          <p:cNvCxnSpPr>
            <a:cxnSpLocks noChangeShapeType="1"/>
            <a:stCxn id="471048" idx="4"/>
            <a:endCxn id="47104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9" name="AutoShape 19"/>
          <p:cNvCxnSpPr>
            <a:cxnSpLocks noChangeShapeType="1"/>
            <a:stCxn id="471048" idx="5"/>
            <a:endCxn id="47104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0" name="AutoShape 20"/>
          <p:cNvCxnSpPr>
            <a:cxnSpLocks noChangeShapeType="1"/>
            <a:stCxn id="471047" idx="7"/>
            <a:endCxn id="47104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1" name="AutoShape 21"/>
          <p:cNvCxnSpPr>
            <a:cxnSpLocks noChangeShapeType="1"/>
            <a:stCxn id="471045" idx="5"/>
            <a:endCxn id="47105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2" name="AutoShape 22"/>
          <p:cNvCxnSpPr>
            <a:cxnSpLocks noChangeShapeType="1"/>
            <a:stCxn id="471054" idx="4"/>
            <a:endCxn id="47105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3" name="AutoShape 23"/>
          <p:cNvCxnSpPr>
            <a:cxnSpLocks noChangeShapeType="1"/>
            <a:stCxn id="471053" idx="6"/>
            <a:endCxn id="47105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5" name="AutoShape 25"/>
          <p:cNvCxnSpPr>
            <a:cxnSpLocks noChangeShapeType="1"/>
            <a:stCxn id="471044" idx="7"/>
            <a:endCxn id="47104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6" name="AutoShape 26"/>
          <p:cNvCxnSpPr>
            <a:cxnSpLocks noChangeShapeType="1"/>
            <a:stCxn id="471044" idx="6"/>
            <a:endCxn id="47104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7" name="AutoShape 27"/>
          <p:cNvCxnSpPr>
            <a:cxnSpLocks noChangeShapeType="1"/>
            <a:stCxn id="471049" idx="4"/>
            <a:endCxn id="47105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8" name="AutoShape 28"/>
          <p:cNvCxnSpPr>
            <a:cxnSpLocks noChangeShapeType="1"/>
            <a:stCxn id="471051" idx="6"/>
            <a:endCxn id="47105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69" name="AutoShape 29"/>
          <p:cNvCxnSpPr>
            <a:cxnSpLocks noChangeShapeType="1"/>
            <a:stCxn id="471051" idx="4"/>
            <a:endCxn id="47105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0" name="AutoShape 30"/>
          <p:cNvCxnSpPr>
            <a:cxnSpLocks noChangeShapeType="1"/>
            <a:stCxn id="471052" idx="7"/>
            <a:endCxn id="47105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1" name="AutoShape 31"/>
          <p:cNvCxnSpPr>
            <a:cxnSpLocks noChangeShapeType="1"/>
            <a:stCxn id="471047" idx="4"/>
            <a:endCxn id="47104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2" name="AutoShape 32"/>
          <p:cNvCxnSpPr>
            <a:cxnSpLocks noChangeShapeType="1"/>
            <a:stCxn id="471045" idx="4"/>
            <a:endCxn id="47105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1074" name="Rectangle 34"/>
          <p:cNvSpPr>
            <a:spLocks noChangeArrowheads="1"/>
          </p:cNvSpPr>
          <p:nvPr/>
        </p:nvSpPr>
        <p:spPr bwMode="auto">
          <a:xfrm>
            <a:off x="5368925" y="374650"/>
            <a:ext cx="3775075" cy="1036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Edge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Tree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Back edge</a:t>
            </a:r>
            <a:endParaRPr kumimoji="1" lang="en-US" sz="2000">
              <a:latin typeface="Helvetica" charset="0"/>
              <a:cs typeface="+mn-cs"/>
            </a:endParaRPr>
          </a:p>
        </p:txBody>
      </p:sp>
      <p:sp>
        <p:nvSpPr>
          <p:cNvPr id="47107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71077" name="Rectangle 37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71079" name="Line 39"/>
          <p:cNvSpPr>
            <a:spLocks noChangeShapeType="1"/>
          </p:cNvSpPr>
          <p:nvPr/>
        </p:nvSpPr>
        <p:spPr bwMode="auto">
          <a:xfrm>
            <a:off x="7543800" y="9144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080" name="Line 40"/>
          <p:cNvSpPr>
            <a:spLocks noChangeShapeType="1"/>
          </p:cNvSpPr>
          <p:nvPr/>
        </p:nvSpPr>
        <p:spPr bwMode="auto">
          <a:xfrm>
            <a:off x="7543800" y="12192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42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9D57-3FF9-D04B-A842-0AFAF1EA2F2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83331" name="Oval 3"/>
          <p:cNvSpPr>
            <a:spLocks noChangeArrowheads="1"/>
          </p:cNvSpPr>
          <p:nvPr/>
        </p:nvSpPr>
        <p:spPr bwMode="auto">
          <a:xfrm rot="-63699">
            <a:off x="3886200" y="152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83332" name="Oval 4"/>
          <p:cNvSpPr>
            <a:spLocks noChangeArrowheads="1"/>
          </p:cNvSpPr>
          <p:nvPr/>
        </p:nvSpPr>
        <p:spPr bwMode="auto">
          <a:xfrm rot="-63699">
            <a:off x="3298825" y="914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83333" name="Oval 5"/>
          <p:cNvSpPr>
            <a:spLocks noChangeArrowheads="1"/>
          </p:cNvSpPr>
          <p:nvPr/>
        </p:nvSpPr>
        <p:spPr bwMode="auto">
          <a:xfrm rot="-63699">
            <a:off x="4975225" y="32226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83334" name="Oval 6"/>
          <p:cNvSpPr>
            <a:spLocks noChangeArrowheads="1"/>
          </p:cNvSpPr>
          <p:nvPr/>
        </p:nvSpPr>
        <p:spPr bwMode="auto">
          <a:xfrm rot="-63699">
            <a:off x="3429000" y="38100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83335" name="Oval 7"/>
          <p:cNvSpPr>
            <a:spLocks noChangeArrowheads="1"/>
          </p:cNvSpPr>
          <p:nvPr/>
        </p:nvSpPr>
        <p:spPr bwMode="auto">
          <a:xfrm rot="-63699">
            <a:off x="3581400" y="2362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83336" name="Oval 8"/>
          <p:cNvSpPr>
            <a:spLocks noChangeArrowheads="1"/>
          </p:cNvSpPr>
          <p:nvPr/>
        </p:nvSpPr>
        <p:spPr bwMode="auto">
          <a:xfrm rot="-63699">
            <a:off x="2689225" y="1676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83337" name="Oval 9"/>
          <p:cNvSpPr>
            <a:spLocks noChangeArrowheads="1"/>
          </p:cNvSpPr>
          <p:nvPr/>
        </p:nvSpPr>
        <p:spPr bwMode="auto">
          <a:xfrm rot="-63699">
            <a:off x="2765425" y="58896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83338" name="Oval 10"/>
          <p:cNvSpPr>
            <a:spLocks noChangeArrowheads="1"/>
          </p:cNvSpPr>
          <p:nvPr/>
        </p:nvSpPr>
        <p:spPr bwMode="auto">
          <a:xfrm rot="-63699">
            <a:off x="1851025" y="487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83339" name="Oval 11"/>
          <p:cNvSpPr>
            <a:spLocks noChangeArrowheads="1"/>
          </p:cNvSpPr>
          <p:nvPr/>
        </p:nvSpPr>
        <p:spPr bwMode="auto">
          <a:xfrm rot="-63699">
            <a:off x="1851025" y="26670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83340" name="Oval 12"/>
          <p:cNvSpPr>
            <a:spLocks noChangeArrowheads="1"/>
          </p:cNvSpPr>
          <p:nvPr/>
        </p:nvSpPr>
        <p:spPr bwMode="auto">
          <a:xfrm rot="-63699">
            <a:off x="1241425" y="37560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83341" name="Oval 13"/>
          <p:cNvSpPr>
            <a:spLocks noChangeArrowheads="1"/>
          </p:cNvSpPr>
          <p:nvPr/>
        </p:nvSpPr>
        <p:spPr bwMode="auto">
          <a:xfrm rot="-63699">
            <a:off x="5029200" y="4594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83342" name="Oval 14"/>
          <p:cNvSpPr>
            <a:spLocks noChangeArrowheads="1"/>
          </p:cNvSpPr>
          <p:nvPr/>
        </p:nvSpPr>
        <p:spPr bwMode="auto">
          <a:xfrm rot="-63699">
            <a:off x="6423025" y="50514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83343" name="Oval 15"/>
          <p:cNvSpPr>
            <a:spLocks noChangeArrowheads="1"/>
          </p:cNvSpPr>
          <p:nvPr/>
        </p:nvSpPr>
        <p:spPr bwMode="auto">
          <a:xfrm rot="-63699">
            <a:off x="6435725" y="60420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83344" name="AutoShape 16"/>
          <p:cNvCxnSpPr>
            <a:cxnSpLocks noChangeShapeType="1"/>
            <a:stCxn id="483331" idx="5"/>
            <a:endCxn id="483333" idx="0"/>
          </p:cNvCxnSpPr>
          <p:nvPr/>
        </p:nvCxnSpPr>
        <p:spPr bwMode="auto">
          <a:xfrm>
            <a:off x="4521200" y="804863"/>
            <a:ext cx="815975" cy="23907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5" name="AutoShape 17"/>
          <p:cNvCxnSpPr>
            <a:cxnSpLocks noChangeShapeType="1"/>
            <a:stCxn id="483339" idx="7"/>
            <a:endCxn id="483336" idx="3"/>
          </p:cNvCxnSpPr>
          <p:nvPr/>
        </p:nvCxnSpPr>
        <p:spPr bwMode="auto">
          <a:xfrm flipV="1">
            <a:off x="2476500" y="2338388"/>
            <a:ext cx="325438" cy="4048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6" name="AutoShape 18"/>
          <p:cNvCxnSpPr>
            <a:cxnSpLocks noChangeShapeType="1"/>
            <a:stCxn id="483336" idx="4"/>
            <a:endCxn id="483337" idx="0"/>
          </p:cNvCxnSpPr>
          <p:nvPr/>
        </p:nvCxnSpPr>
        <p:spPr bwMode="auto">
          <a:xfrm>
            <a:off x="3065463" y="2441575"/>
            <a:ext cx="61912" cy="342106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7" name="AutoShape 19"/>
          <p:cNvCxnSpPr>
            <a:cxnSpLocks noChangeShapeType="1"/>
            <a:stCxn id="483336" idx="5"/>
            <a:endCxn id="483335" idx="1"/>
          </p:cNvCxnSpPr>
          <p:nvPr/>
        </p:nvCxnSpPr>
        <p:spPr bwMode="auto">
          <a:xfrm>
            <a:off x="3324225" y="2328863"/>
            <a:ext cx="360363" cy="1190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8" name="AutoShape 20"/>
          <p:cNvCxnSpPr>
            <a:cxnSpLocks noChangeShapeType="1"/>
            <a:stCxn id="483335" idx="5"/>
            <a:endCxn id="483333" idx="1"/>
          </p:cNvCxnSpPr>
          <p:nvPr/>
        </p:nvCxnSpPr>
        <p:spPr bwMode="auto">
          <a:xfrm>
            <a:off x="4216400" y="3014663"/>
            <a:ext cx="862013" cy="2936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9" name="AutoShape 21"/>
          <p:cNvCxnSpPr>
            <a:cxnSpLocks noChangeShapeType="1"/>
            <a:stCxn id="483333" idx="5"/>
            <a:endCxn id="483342" idx="0"/>
          </p:cNvCxnSpPr>
          <p:nvPr/>
        </p:nvCxnSpPr>
        <p:spPr bwMode="auto">
          <a:xfrm>
            <a:off x="5610225" y="3875088"/>
            <a:ext cx="1174750" cy="114935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0" name="AutoShape 22"/>
          <p:cNvCxnSpPr>
            <a:cxnSpLocks noChangeShapeType="1"/>
            <a:stCxn id="483342" idx="4"/>
            <a:endCxn id="483343" idx="0"/>
          </p:cNvCxnSpPr>
          <p:nvPr/>
        </p:nvCxnSpPr>
        <p:spPr bwMode="auto">
          <a:xfrm flipH="1">
            <a:off x="6797675" y="5816600"/>
            <a:ext cx="1588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1" name="AutoShape 23"/>
          <p:cNvCxnSpPr>
            <a:cxnSpLocks noChangeShapeType="1"/>
            <a:stCxn id="483341" idx="6"/>
            <a:endCxn id="483342" idx="1"/>
          </p:cNvCxnSpPr>
          <p:nvPr/>
        </p:nvCxnSpPr>
        <p:spPr bwMode="auto">
          <a:xfrm>
            <a:off x="5794375" y="4956175"/>
            <a:ext cx="731838" cy="1809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2" name="AutoShape 24"/>
          <p:cNvCxnSpPr>
            <a:cxnSpLocks noChangeShapeType="1"/>
            <a:stCxn id="483336" idx="7"/>
            <a:endCxn id="483332" idx="3"/>
          </p:cNvCxnSpPr>
          <p:nvPr/>
        </p:nvCxnSpPr>
        <p:spPr bwMode="auto">
          <a:xfrm flipV="1">
            <a:off x="3314700" y="1576388"/>
            <a:ext cx="96838" cy="1762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3" name="AutoShape 25"/>
          <p:cNvCxnSpPr>
            <a:cxnSpLocks noChangeShapeType="1"/>
            <a:stCxn id="483332" idx="7"/>
            <a:endCxn id="483331" idx="3"/>
          </p:cNvCxnSpPr>
          <p:nvPr/>
        </p:nvCxnSpPr>
        <p:spPr bwMode="auto">
          <a:xfrm flipV="1">
            <a:off x="3924300" y="814388"/>
            <a:ext cx="74613" cy="1762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4" name="AutoShape 26"/>
          <p:cNvCxnSpPr>
            <a:cxnSpLocks noChangeShapeType="1"/>
            <a:stCxn id="483332" idx="5"/>
            <a:endCxn id="483333" idx="0"/>
          </p:cNvCxnSpPr>
          <p:nvPr/>
        </p:nvCxnSpPr>
        <p:spPr bwMode="auto">
          <a:xfrm>
            <a:off x="3933825" y="1566863"/>
            <a:ext cx="1403350" cy="16287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5" name="AutoShape 27"/>
          <p:cNvCxnSpPr>
            <a:cxnSpLocks noChangeShapeType="1"/>
            <a:stCxn id="483337" idx="1"/>
            <a:endCxn id="483338" idx="5"/>
          </p:cNvCxnSpPr>
          <p:nvPr/>
        </p:nvCxnSpPr>
        <p:spPr bwMode="auto">
          <a:xfrm flipH="1" flipV="1">
            <a:off x="2486025" y="5529263"/>
            <a:ext cx="382588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6" name="AutoShape 28"/>
          <p:cNvCxnSpPr>
            <a:cxnSpLocks noChangeShapeType="1"/>
            <a:stCxn id="483339" idx="4"/>
            <a:endCxn id="483338" idx="0"/>
          </p:cNvCxnSpPr>
          <p:nvPr/>
        </p:nvCxnSpPr>
        <p:spPr bwMode="auto">
          <a:xfrm flipH="1">
            <a:off x="2212975" y="3432175"/>
            <a:ext cx="14288" cy="1417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57" name="AutoShape 29"/>
          <p:cNvCxnSpPr>
            <a:cxnSpLocks noChangeShapeType="1"/>
            <a:stCxn id="483339" idx="3"/>
            <a:endCxn id="483340" idx="0"/>
          </p:cNvCxnSpPr>
          <p:nvPr/>
        </p:nvCxnSpPr>
        <p:spPr bwMode="auto">
          <a:xfrm flipH="1">
            <a:off x="1603375" y="3328988"/>
            <a:ext cx="360363" cy="4000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8" name="AutoShape 30"/>
          <p:cNvCxnSpPr>
            <a:cxnSpLocks noChangeShapeType="1"/>
            <a:stCxn id="483340" idx="4"/>
            <a:endCxn id="483338" idx="1"/>
          </p:cNvCxnSpPr>
          <p:nvPr/>
        </p:nvCxnSpPr>
        <p:spPr bwMode="auto">
          <a:xfrm>
            <a:off x="1617663" y="4521200"/>
            <a:ext cx="336550" cy="4413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9" name="AutoShape 31"/>
          <p:cNvCxnSpPr>
            <a:cxnSpLocks noChangeShapeType="1"/>
            <a:stCxn id="483335" idx="4"/>
            <a:endCxn id="483334" idx="0"/>
          </p:cNvCxnSpPr>
          <p:nvPr/>
        </p:nvCxnSpPr>
        <p:spPr bwMode="auto">
          <a:xfrm flipH="1">
            <a:off x="3790950" y="3127375"/>
            <a:ext cx="166688" cy="655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60" name="AutoShape 32"/>
          <p:cNvCxnSpPr>
            <a:cxnSpLocks noChangeShapeType="1"/>
            <a:stCxn id="483333" idx="4"/>
            <a:endCxn id="483341" idx="0"/>
          </p:cNvCxnSpPr>
          <p:nvPr/>
        </p:nvCxnSpPr>
        <p:spPr bwMode="auto">
          <a:xfrm>
            <a:off x="5351463" y="3987800"/>
            <a:ext cx="39687" cy="579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3361" name="Rectangle 33"/>
          <p:cNvSpPr>
            <a:spLocks noChangeArrowheads="1"/>
          </p:cNvSpPr>
          <p:nvPr/>
        </p:nvSpPr>
        <p:spPr bwMode="auto">
          <a:xfrm>
            <a:off x="5368925" y="207963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Edge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Tree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Back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No Cross Edges!</a:t>
            </a:r>
            <a:endParaRPr kumimoji="1" lang="en-US" sz="2000">
              <a:latin typeface="Helvetica" charset="0"/>
              <a:cs typeface="+mn-cs"/>
            </a:endParaRPr>
          </a:p>
        </p:txBody>
      </p:sp>
      <p:sp>
        <p:nvSpPr>
          <p:cNvPr id="483362" name="Rectangle 34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83363" name="Rectangle 35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83364" name="Line 36"/>
          <p:cNvSpPr>
            <a:spLocks noChangeShapeType="1"/>
          </p:cNvSpPr>
          <p:nvPr/>
        </p:nvSpPr>
        <p:spPr bwMode="auto">
          <a:xfrm>
            <a:off x="7543800" y="7620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3365" name="Line 37"/>
          <p:cNvSpPr>
            <a:spLocks noChangeShapeType="1"/>
          </p:cNvSpPr>
          <p:nvPr/>
        </p:nvSpPr>
        <p:spPr bwMode="auto">
          <a:xfrm>
            <a:off x="7543800" y="10668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(undirected)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Like BFS(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>
                    <a:solidFill>
                      <a:srgbClr val="0070C0"/>
                    </a:solidFill>
                  </a:rPr>
                  <a:t>):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visits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 err="1"/>
                  <a:t>iff</a:t>
                </a:r>
                <a:r>
                  <a:rPr kumimoji="1" lang="en-US" sz="2400" dirty="0"/>
                  <a:t> there is a path in G from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 smtClean="0"/>
                  <a:t> </a:t>
                </a:r>
                <a:r>
                  <a:rPr kumimoji="1" lang="en-US" sz="2400" dirty="0"/>
                  <a:t>to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 smtClean="0"/>
                  <a:t> </a:t>
                </a:r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200" dirty="0"/>
                  <a:t>So, we can use DFS to find connected components</a:t>
                </a:r>
              </a:p>
              <a:p>
                <a:pPr marL="3429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1" lang="en-US" sz="2400" dirty="0"/>
                  <a:t>Edges into then-undiscovered vertices define a </a:t>
                </a:r>
                <a:r>
                  <a:rPr kumimoji="1" lang="en-US" sz="2400" b="1" i="1" dirty="0">
                    <a:solidFill>
                      <a:srgbClr val="3366FF"/>
                    </a:solidFill>
                  </a:rPr>
                  <a:t>tree</a:t>
                </a:r>
                <a:r>
                  <a:rPr kumimoji="1" lang="en-US" sz="2400" dirty="0"/>
                  <a:t> – the "depth first spanning tree" of </a:t>
                </a:r>
                <a:r>
                  <a:rPr kumimoji="1" lang="en-US" sz="2400" dirty="0" smtClean="0"/>
                  <a:t>G</a:t>
                </a:r>
                <a:endParaRPr kumimoji="1" lang="en-US" sz="2400" dirty="0"/>
              </a:p>
              <a:p>
                <a:pPr marL="0" lvl="1" indent="0" eaLnBrk="1" hangingPunct="1">
                  <a:lnSpc>
                    <a:spcPct val="90000"/>
                  </a:lnSpc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Unlike the BFS tree: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The DF spanning tree </a:t>
                </a:r>
                <a:r>
                  <a:rPr kumimoji="1" lang="en-US" sz="2400" dirty="0" err="1"/>
                  <a:t>isn</a:t>
                </a:r>
                <a:r>
                  <a:rPr kumimoji="1" lang="fr-FR" sz="2400" dirty="0"/>
                  <a:t>'</a:t>
                </a:r>
                <a:r>
                  <a:rPr kumimoji="1" lang="en-US" sz="2400" dirty="0"/>
                  <a:t>t minimum depth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Its levels don</a:t>
                </a:r>
                <a:r>
                  <a:rPr kumimoji="1" lang="fr-FR" sz="2400" dirty="0"/>
                  <a:t>'</a:t>
                </a:r>
                <a:r>
                  <a:rPr kumimoji="1" lang="en-US" sz="2400" dirty="0"/>
                  <a:t>t reflect min distance from the root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Non-tree edges never join vertices on the same or adjacent levels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Depth First Search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229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Follow the first path you find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as far as you can go; back up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to last unexplored edge when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you reach a dead end,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then go as far you can </a:t>
            </a:r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Naturally implemented using recursive calls or a stack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34486-92E9-496A-A58F-FC9459883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2481" r="5926"/>
          <a:stretch/>
        </p:blipFill>
        <p:spPr>
          <a:xfrm>
            <a:off x="4810540" y="925759"/>
            <a:ext cx="4004050" cy="44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in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For every edge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, 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is not in DFS tree, then one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an ancestor of the other in the tree.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200" dirty="0">
                    <a:solidFill>
                      <a:srgbClr val="006600"/>
                    </a:solidFill>
                  </a:rPr>
                  <a:t>:</a:t>
                </a:r>
                <a:r>
                  <a:rPr lang="en-US" altLang="en-US" sz="2200" dirty="0"/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 is visited </a:t>
                </a:r>
                <a:r>
                  <a:rPr lang="en-US" altLang="en-US" sz="2200" dirty="0" smtClean="0"/>
                  <a:t>first.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T</a:t>
                </a:r>
                <a:r>
                  <a:rPr lang="en-US" altLang="en-US" sz="2200" dirty="0" smtClean="0"/>
                  <a:t>herefore </a:t>
                </a:r>
                <a:r>
                  <a:rPr lang="en-US" altLang="en-US" sz="2200" dirty="0"/>
                  <a:t>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 was called before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)</a:t>
                </a: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is not in DFS tree,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was </a:t>
                </a:r>
                <a:r>
                  <a:rPr lang="en-US" altLang="en-US" sz="2200" dirty="0"/>
                  <a:t>visited when the edge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was examined during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 smtClean="0"/>
                  <a:t>)</a:t>
                </a: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 smtClean="0"/>
                  <a:t>Therefore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was visited during the call to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 so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 descendant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141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DAGs and Topological Ordering</a:t>
            </a:r>
          </a:p>
        </p:txBody>
      </p:sp>
    </p:spTree>
    <p:extLst>
      <p:ext uri="{BB962C8B-B14F-4D97-AF65-F5344CB8AC3E}">
        <p14:creationId xmlns:p14="http://schemas.microsoft.com/office/powerpoint/2010/main" val="15536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Precedence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In a directed graph, an edge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/>
                  <a:t> means task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must occur before task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sz="24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Applications</a:t>
                </a:r>
              </a:p>
              <a:p>
                <a:pPr eaLnBrk="1" hangingPunct="1">
                  <a:defRPr/>
                </a:pPr>
                <a:r>
                  <a:rPr kumimoji="1" lang="en-US" sz="2400" dirty="0"/>
                  <a:t>Course </a:t>
                </a:r>
                <a:r>
                  <a:rPr kumimoji="1" lang="en-US" sz="2400" dirty="0" smtClean="0"/>
                  <a:t>prerequisite: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 smtClean="0"/>
                  <a:t>	course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must be taken before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Compilation: </a:t>
                </a:r>
                <a:endParaRPr kumimoji="1" lang="en-US" sz="2400" dirty="0" smtClean="0"/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</a:t>
                </a:r>
                <a:r>
                  <a:rPr kumimoji="1" lang="en-US" sz="2400" dirty="0" smtClean="0"/>
                  <a:t>must </a:t>
                </a:r>
                <a:r>
                  <a:rPr kumimoji="1" lang="en-US" sz="2400" dirty="0"/>
                  <a:t>compile module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sz="2400" dirty="0"/>
                  <a:t>before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Computing </a:t>
                </a:r>
                <a:r>
                  <a:rPr kumimoji="1" lang="en-US" sz="2400" dirty="0" smtClean="0"/>
                  <a:t>overflow: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</a:t>
                </a:r>
                <a:r>
                  <a:rPr kumimoji="1" lang="en-US" sz="2400" dirty="0" smtClean="0"/>
                  <a:t>output </a:t>
                </a:r>
                <a:r>
                  <a:rPr kumimoji="1" lang="en-US" sz="2400" dirty="0"/>
                  <a:t>of job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is part of input to job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Manufacturing or assembly: </a:t>
                </a:r>
                <a:endParaRPr kumimoji="1" lang="en-US" sz="2400" dirty="0" smtClean="0"/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 smtClean="0"/>
                  <a:t>	sand </a:t>
                </a:r>
                <a:r>
                  <a:rPr kumimoji="1" lang="en-US" sz="2400" dirty="0"/>
                  <a:t>it before paint it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824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9D70B-A991-4FD3-A96D-EEC63F3A9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1470" r="2236" b="3501"/>
          <a:stretch/>
        </p:blipFill>
        <p:spPr>
          <a:xfrm>
            <a:off x="5645791" y="1511513"/>
            <a:ext cx="3397542" cy="17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Directed Acyclic Graphs (DAG)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Def</a:t>
                </a:r>
                <a:r>
                  <a:rPr lang="en-US" sz="2400" dirty="0"/>
                  <a:t>: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DAG</a:t>
                </a:r>
                <a:r>
                  <a:rPr lang="en-US" sz="2400" dirty="0"/>
                  <a:t> is a directed acyclic graph, i.e.,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/>
                  <a:t>one that contains no directed cycles.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Def</a:t>
                </a:r>
                <a:r>
                  <a:rPr lang="en-US" sz="2400" dirty="0"/>
                  <a:t>: 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topological order </a:t>
                </a:r>
                <a:r>
                  <a:rPr lang="en-US" sz="2400" dirty="0"/>
                  <a:t>of a directed graph G = (V, E) is an ordering of its nodes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so </a:t>
                </a:r>
                <a:r>
                  <a:rPr lang="en-US" sz="2400" dirty="0"/>
                  <a:t>that for every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.</a:t>
                </a:r>
                <a:endParaRPr lang="en-US" sz="2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2235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43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69C50-9D36-4D42-8B93-6C196EB08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753" y="6040470"/>
            <a:ext cx="82457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a DAG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52BD63A-23EA-481E-846B-BE92470A6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061" y="393140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9A9FF471-D8F0-4295-8644-A5CEBF7B4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786" y="393140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E669FAB2-25FF-42F3-AB86-F7AD71A10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11" y="479659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F46540A6-3166-43B2-900F-8A5EE22F6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424" y="4796590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E925670A-B546-4905-A520-1515C4F75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536" y="479659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15672057-23A3-4136-A7A6-D930061B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061" y="566177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86179C3-5366-4390-A15B-8634E1D62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786" y="566177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13" name="AutoShape 13">
            <a:extLst>
              <a:ext uri="{FF2B5EF4-FFF2-40B4-BE49-F238E27FC236}">
                <a16:creationId xmlns:a16="http://schemas.microsoft.com/office/drawing/2014/main" id="{A3EA6E7C-9B04-497F-A4C3-836756E02534}"/>
              </a:ext>
            </a:extLst>
          </p:cNvPr>
          <p:cNvCxnSpPr>
            <a:cxnSpLocks noChangeShapeType="1"/>
            <a:stCxn id="6" idx="3"/>
            <a:endCxn id="8" idx="7"/>
          </p:cNvCxnSpPr>
          <p:nvPr/>
        </p:nvCxnSpPr>
        <p:spPr bwMode="auto">
          <a:xfrm flipH="1">
            <a:off x="734911" y="416000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4">
            <a:extLst>
              <a:ext uri="{FF2B5EF4-FFF2-40B4-BE49-F238E27FC236}">
                <a16:creationId xmlns:a16="http://schemas.microsoft.com/office/drawing/2014/main" id="{73AEBE27-0F6B-4A7C-BEEB-EF238F6F1399}"/>
              </a:ext>
            </a:extLst>
          </p:cNvPr>
          <p:cNvCxnSpPr>
            <a:cxnSpLocks noChangeShapeType="1"/>
            <a:stCxn id="6" idx="5"/>
            <a:endCxn id="9" idx="1"/>
          </p:cNvCxnSpPr>
          <p:nvPr/>
        </p:nvCxnSpPr>
        <p:spPr bwMode="auto">
          <a:xfrm>
            <a:off x="1400074" y="4160002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5">
            <a:extLst>
              <a:ext uri="{FF2B5EF4-FFF2-40B4-BE49-F238E27FC236}">
                <a16:creationId xmlns:a16="http://schemas.microsoft.com/office/drawing/2014/main" id="{C38C4E29-4DCE-46F1-B2FA-3EE1626A383F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1439761" y="4066340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6">
            <a:extLst>
              <a:ext uri="{FF2B5EF4-FFF2-40B4-BE49-F238E27FC236}">
                <a16:creationId xmlns:a16="http://schemas.microsoft.com/office/drawing/2014/main" id="{BDF21128-4CDA-4870-BC35-42C12C5597AB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2630386" y="416000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7">
            <a:extLst>
              <a:ext uri="{FF2B5EF4-FFF2-40B4-BE49-F238E27FC236}">
                <a16:creationId xmlns:a16="http://schemas.microsoft.com/office/drawing/2014/main" id="{4B018F58-D35C-4944-9BFC-BD91857C2967}"/>
              </a:ext>
            </a:extLst>
          </p:cNvPr>
          <p:cNvCxnSpPr>
            <a:cxnSpLocks noChangeShapeType="1"/>
            <a:stCxn id="10" idx="2"/>
            <a:endCxn id="9" idx="6"/>
          </p:cNvCxnSpPr>
          <p:nvPr/>
        </p:nvCxnSpPr>
        <p:spPr bwMode="auto">
          <a:xfrm flipH="1">
            <a:off x="2052536" y="4929940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8">
            <a:extLst>
              <a:ext uri="{FF2B5EF4-FFF2-40B4-BE49-F238E27FC236}">
                <a16:creationId xmlns:a16="http://schemas.microsoft.com/office/drawing/2014/main" id="{F54DB261-B5A3-44D5-8A13-6D9F21479BB1}"/>
              </a:ext>
            </a:extLst>
          </p:cNvPr>
          <p:cNvCxnSpPr>
            <a:cxnSpLocks noChangeShapeType="1"/>
            <a:stCxn id="12" idx="7"/>
            <a:endCxn id="10" idx="3"/>
          </p:cNvCxnSpPr>
          <p:nvPr/>
        </p:nvCxnSpPr>
        <p:spPr bwMode="auto">
          <a:xfrm flipV="1">
            <a:off x="2630386" y="502519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9">
            <a:extLst>
              <a:ext uri="{FF2B5EF4-FFF2-40B4-BE49-F238E27FC236}">
                <a16:creationId xmlns:a16="http://schemas.microsoft.com/office/drawing/2014/main" id="{A1507FDC-28EC-4D5C-8A9A-852A509DABE1}"/>
              </a:ext>
            </a:extLst>
          </p:cNvPr>
          <p:cNvCxnSpPr>
            <a:cxnSpLocks noChangeShapeType="1"/>
            <a:stCxn id="9" idx="3"/>
            <a:endCxn id="11" idx="7"/>
          </p:cNvCxnSpPr>
          <p:nvPr/>
        </p:nvCxnSpPr>
        <p:spPr bwMode="auto">
          <a:xfrm flipH="1">
            <a:off x="1400074" y="5025190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20">
            <a:extLst>
              <a:ext uri="{FF2B5EF4-FFF2-40B4-BE49-F238E27FC236}">
                <a16:creationId xmlns:a16="http://schemas.microsoft.com/office/drawing/2014/main" id="{BD811DF1-A2C9-4CB6-8F86-1B029ED8C279}"/>
              </a:ext>
            </a:extLst>
          </p:cNvPr>
          <p:cNvCxnSpPr>
            <a:cxnSpLocks noChangeShapeType="1"/>
            <a:stCxn id="12" idx="1"/>
            <a:endCxn id="9" idx="5"/>
          </p:cNvCxnSpPr>
          <p:nvPr/>
        </p:nvCxnSpPr>
        <p:spPr bwMode="auto">
          <a:xfrm flipH="1" flipV="1">
            <a:off x="2014436" y="5025190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1">
            <a:extLst>
              <a:ext uri="{FF2B5EF4-FFF2-40B4-BE49-F238E27FC236}">
                <a16:creationId xmlns:a16="http://schemas.microsoft.com/office/drawing/2014/main" id="{D2F5757C-D4AD-4553-B750-02B37FDB3C43}"/>
              </a:ext>
            </a:extLst>
          </p:cNvPr>
          <p:cNvCxnSpPr>
            <a:cxnSpLocks noChangeShapeType="1"/>
            <a:stCxn id="12" idx="2"/>
            <a:endCxn id="11" idx="6"/>
          </p:cNvCxnSpPr>
          <p:nvPr/>
        </p:nvCxnSpPr>
        <p:spPr bwMode="auto">
          <a:xfrm flipH="1">
            <a:off x="1439761" y="579512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2">
            <a:extLst>
              <a:ext uri="{FF2B5EF4-FFF2-40B4-BE49-F238E27FC236}">
                <a16:creationId xmlns:a16="http://schemas.microsoft.com/office/drawing/2014/main" id="{46D39FCF-6DA3-4708-9BDD-C666DA1AD4E1}"/>
              </a:ext>
            </a:extLst>
          </p:cNvPr>
          <p:cNvCxnSpPr>
            <a:cxnSpLocks noChangeShapeType="1"/>
            <a:stCxn id="8" idx="5"/>
            <a:endCxn id="11" idx="1"/>
          </p:cNvCxnSpPr>
          <p:nvPr/>
        </p:nvCxnSpPr>
        <p:spPr bwMode="auto">
          <a:xfrm>
            <a:off x="734911" y="502519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3">
            <a:extLst>
              <a:ext uri="{FF2B5EF4-FFF2-40B4-BE49-F238E27FC236}">
                <a16:creationId xmlns:a16="http://schemas.microsoft.com/office/drawing/2014/main" id="{15172131-BB3B-4D4E-874C-FF78FF995418}"/>
              </a:ext>
            </a:extLst>
          </p:cNvPr>
          <p:cNvCxnSpPr>
            <a:cxnSpLocks noChangeShapeType="1"/>
            <a:stCxn id="9" idx="2"/>
            <a:endCxn id="8" idx="6"/>
          </p:cNvCxnSpPr>
          <p:nvPr/>
        </p:nvCxnSpPr>
        <p:spPr bwMode="auto">
          <a:xfrm flipH="1">
            <a:off x="773011" y="4929940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AutoShape 24">
            <a:extLst>
              <a:ext uri="{FF2B5EF4-FFF2-40B4-BE49-F238E27FC236}">
                <a16:creationId xmlns:a16="http://schemas.microsoft.com/office/drawing/2014/main" id="{27BA1D85-E311-4C76-921D-13F639505B34}"/>
              </a:ext>
            </a:extLst>
          </p:cNvPr>
          <p:cNvCxnSpPr>
            <a:cxnSpLocks noChangeShapeType="1"/>
            <a:stCxn id="7" idx="3"/>
            <a:endCxn id="9" idx="7"/>
          </p:cNvCxnSpPr>
          <p:nvPr/>
        </p:nvCxnSpPr>
        <p:spPr bwMode="auto">
          <a:xfrm flipH="1">
            <a:off x="2014436" y="4160002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5" name="Rectangle 5">
            <a:extLst>
              <a:ext uri="{FF2B5EF4-FFF2-40B4-BE49-F238E27FC236}">
                <a16:creationId xmlns:a16="http://schemas.microsoft.com/office/drawing/2014/main" id="{39603A52-0A22-4662-B0B5-A903C2BD4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978" y="5850334"/>
            <a:ext cx="3302411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 dirty="0">
                <a:latin typeface="+mn-lt"/>
                <a:cs typeface="+mn-cs"/>
              </a:rPr>
              <a:t>a topological ordering of that DAG–</a:t>
            </a:r>
            <a:br>
              <a:rPr kumimoji="1" lang="en-US" sz="1800" i="1" dirty="0">
                <a:latin typeface="+mn-lt"/>
                <a:cs typeface="+mn-cs"/>
              </a:rPr>
            </a:br>
            <a:r>
              <a:rPr kumimoji="1" lang="en-US" sz="1800" i="1" dirty="0">
                <a:latin typeface="+mn-lt"/>
                <a:cs typeface="+mn-cs"/>
              </a:rPr>
              <a:t>all edges left-to-right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2042B4-2244-4333-A2C1-4B0CDE167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802" y="479659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4AAB4E-E280-4151-BAE6-DFA4D2BF8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965" y="479659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F3BFC0C-F6AB-4752-84FB-5AAEE8609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715" y="479659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29" name="AutoShape 28">
            <a:extLst>
              <a:ext uri="{FF2B5EF4-FFF2-40B4-BE49-F238E27FC236}">
                <a16:creationId xmlns:a16="http://schemas.microsoft.com/office/drawing/2014/main" id="{5D090835-D08E-488D-8778-D03863E37EAD}"/>
              </a:ext>
            </a:extLst>
          </p:cNvPr>
          <p:cNvCxnSpPr>
            <a:cxnSpLocks noChangeShapeType="1"/>
            <a:stCxn id="27" idx="6"/>
            <a:endCxn id="28" idx="2"/>
          </p:cNvCxnSpPr>
          <p:nvPr/>
        </p:nvCxnSpPr>
        <p:spPr bwMode="auto">
          <a:xfrm>
            <a:off x="5516665" y="4929940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AE05CA2F-3FD5-423A-A0BD-1957A1A9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465" y="479659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31" name="AutoShape 30">
            <a:extLst>
              <a:ext uri="{FF2B5EF4-FFF2-40B4-BE49-F238E27FC236}">
                <a16:creationId xmlns:a16="http://schemas.microsoft.com/office/drawing/2014/main" id="{E5BDF483-AFDF-4BEF-AE26-97E5FF99ACE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>
            <a:off x="6183415" y="4929940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116C475-A803-446D-888D-BB73C17BE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627" y="479659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33" name="AutoShape 32">
            <a:extLst>
              <a:ext uri="{FF2B5EF4-FFF2-40B4-BE49-F238E27FC236}">
                <a16:creationId xmlns:a16="http://schemas.microsoft.com/office/drawing/2014/main" id="{3DF387A8-EE86-4295-9828-4F159056492C}"/>
              </a:ext>
            </a:extLst>
          </p:cNvPr>
          <p:cNvCxnSpPr>
            <a:cxnSpLocks noChangeShapeType="1"/>
            <a:stCxn id="30" idx="6"/>
            <a:endCxn id="32" idx="2"/>
          </p:cNvCxnSpPr>
          <p:nvPr/>
        </p:nvCxnSpPr>
        <p:spPr bwMode="auto">
          <a:xfrm>
            <a:off x="6850165" y="4929940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F25627D-9252-4241-8F6A-2C840618D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377" y="479659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35" name="AutoShape 34">
            <a:extLst>
              <a:ext uri="{FF2B5EF4-FFF2-40B4-BE49-F238E27FC236}">
                <a16:creationId xmlns:a16="http://schemas.microsoft.com/office/drawing/2014/main" id="{A88A872D-45EA-4054-913F-49F9735A9C73}"/>
              </a:ext>
            </a:extLst>
          </p:cNvPr>
          <p:cNvCxnSpPr>
            <a:cxnSpLocks noChangeShapeType="1"/>
            <a:stCxn id="32" idx="6"/>
            <a:endCxn id="34" idx="2"/>
          </p:cNvCxnSpPr>
          <p:nvPr/>
        </p:nvCxnSpPr>
        <p:spPr bwMode="auto">
          <a:xfrm>
            <a:off x="7515327" y="4929940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34CDADA-A966-4D31-8572-DA5ADF9B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702" y="479659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37" name="AutoShape 36">
            <a:extLst>
              <a:ext uri="{FF2B5EF4-FFF2-40B4-BE49-F238E27FC236}">
                <a16:creationId xmlns:a16="http://schemas.microsoft.com/office/drawing/2014/main" id="{8882E34D-E6C5-45B8-9F3F-A578A8603BFF}"/>
              </a:ext>
            </a:extLst>
          </p:cNvPr>
          <p:cNvCxnSpPr>
            <a:cxnSpLocks noChangeShapeType="1"/>
            <a:stCxn id="34" idx="6"/>
            <a:endCxn id="36" idx="2"/>
          </p:cNvCxnSpPr>
          <p:nvPr/>
        </p:nvCxnSpPr>
        <p:spPr bwMode="auto">
          <a:xfrm>
            <a:off x="8182077" y="4929940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37">
            <a:extLst>
              <a:ext uri="{FF2B5EF4-FFF2-40B4-BE49-F238E27FC236}">
                <a16:creationId xmlns:a16="http://schemas.microsoft.com/office/drawing/2014/main" id="{9340B53F-536F-41EE-863C-2A566EE9623E}"/>
              </a:ext>
            </a:extLst>
          </p:cNvPr>
          <p:cNvCxnSpPr>
            <a:cxnSpLocks noChangeShapeType="1"/>
            <a:stCxn id="28" idx="0"/>
            <a:endCxn id="32" idx="0"/>
          </p:cNvCxnSpPr>
          <p:nvPr/>
        </p:nvCxnSpPr>
        <p:spPr bwMode="auto">
          <a:xfrm rot="5400000" flipV="1">
            <a:off x="6716021" y="4130634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38">
            <a:extLst>
              <a:ext uri="{FF2B5EF4-FFF2-40B4-BE49-F238E27FC236}">
                <a16:creationId xmlns:a16="http://schemas.microsoft.com/office/drawing/2014/main" id="{603F8326-4149-4443-9C44-CDB47ECD631D}"/>
              </a:ext>
            </a:extLst>
          </p:cNvPr>
          <p:cNvCxnSpPr>
            <a:cxnSpLocks noChangeShapeType="1"/>
            <a:stCxn id="27" idx="4"/>
            <a:endCxn id="32" idx="3"/>
          </p:cNvCxnSpPr>
          <p:nvPr/>
        </p:nvCxnSpPr>
        <p:spPr bwMode="auto">
          <a:xfrm rot="5400000" flipH="1" flipV="1">
            <a:off x="6315971" y="4092533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39">
            <a:extLst>
              <a:ext uri="{FF2B5EF4-FFF2-40B4-BE49-F238E27FC236}">
                <a16:creationId xmlns:a16="http://schemas.microsoft.com/office/drawing/2014/main" id="{4A7BA2FC-6CB1-4F6F-88EE-8C1BB8456E6D}"/>
              </a:ext>
            </a:extLst>
          </p:cNvPr>
          <p:cNvCxnSpPr>
            <a:cxnSpLocks noChangeShapeType="1"/>
            <a:stCxn id="26" idx="4"/>
            <a:endCxn id="32" idx="4"/>
          </p:cNvCxnSpPr>
          <p:nvPr/>
        </p:nvCxnSpPr>
        <p:spPr bwMode="auto">
          <a:xfrm rot="16200000" flipH="1">
            <a:off x="6050065" y="3731377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40">
            <a:extLst>
              <a:ext uri="{FF2B5EF4-FFF2-40B4-BE49-F238E27FC236}">
                <a16:creationId xmlns:a16="http://schemas.microsoft.com/office/drawing/2014/main" id="{9B3988B3-6B9A-4BA4-94D3-F0BA17BCBE83}"/>
              </a:ext>
            </a:extLst>
          </p:cNvPr>
          <p:cNvCxnSpPr>
            <a:cxnSpLocks noChangeShapeType="1"/>
            <a:stCxn id="26" idx="0"/>
            <a:endCxn id="30" idx="0"/>
          </p:cNvCxnSpPr>
          <p:nvPr/>
        </p:nvCxnSpPr>
        <p:spPr bwMode="auto">
          <a:xfrm rot="5400000" flipV="1">
            <a:off x="5716690" y="3798052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" name="AutoShape 41">
            <a:extLst>
              <a:ext uri="{FF2B5EF4-FFF2-40B4-BE49-F238E27FC236}">
                <a16:creationId xmlns:a16="http://schemas.microsoft.com/office/drawing/2014/main" id="{87DF868C-74B0-48BB-87BF-140DB9485E17}"/>
              </a:ext>
            </a:extLst>
          </p:cNvPr>
          <p:cNvCxnSpPr>
            <a:cxnSpLocks noChangeShapeType="1"/>
            <a:stCxn id="32" idx="7"/>
            <a:endCxn id="36" idx="0"/>
          </p:cNvCxnSpPr>
          <p:nvPr/>
        </p:nvCxnSpPr>
        <p:spPr bwMode="auto">
          <a:xfrm rot="16200000">
            <a:off x="8091590" y="4182227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AutoShape 42">
            <a:extLst>
              <a:ext uri="{FF2B5EF4-FFF2-40B4-BE49-F238E27FC236}">
                <a16:creationId xmlns:a16="http://schemas.microsoft.com/office/drawing/2014/main" id="{D5593E51-2C9A-4ECD-9362-2091AD15E7E7}"/>
              </a:ext>
            </a:extLst>
          </p:cNvPr>
          <p:cNvCxnSpPr>
            <a:cxnSpLocks noChangeShapeType="1"/>
            <a:stCxn id="27" idx="0"/>
            <a:endCxn id="34" idx="0"/>
          </p:cNvCxnSpPr>
          <p:nvPr/>
        </p:nvCxnSpPr>
        <p:spPr bwMode="auto">
          <a:xfrm rot="5400000" flipV="1">
            <a:off x="6716021" y="3465471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4" name="AutoShape 43">
            <a:extLst>
              <a:ext uri="{FF2B5EF4-FFF2-40B4-BE49-F238E27FC236}">
                <a16:creationId xmlns:a16="http://schemas.microsoft.com/office/drawing/2014/main" id="{11447F9A-4D97-448D-AB68-811C2B06BA83}"/>
              </a:ext>
            </a:extLst>
          </p:cNvPr>
          <p:cNvCxnSpPr>
            <a:cxnSpLocks noChangeShapeType="1"/>
            <a:stCxn id="26" idx="4"/>
            <a:endCxn id="36" idx="4"/>
          </p:cNvCxnSpPr>
          <p:nvPr/>
        </p:nvCxnSpPr>
        <p:spPr bwMode="auto">
          <a:xfrm rot="16200000" flipH="1">
            <a:off x="6730308" y="3051134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12778" name="Arrow: Right 412777">
            <a:extLst>
              <a:ext uri="{FF2B5EF4-FFF2-40B4-BE49-F238E27FC236}">
                <a16:creationId xmlns:a16="http://schemas.microsoft.com/office/drawing/2014/main" id="{021ACEBF-7691-4208-AB3C-F8A83E4688E2}"/>
              </a:ext>
            </a:extLst>
          </p:cNvPr>
          <p:cNvSpPr/>
          <p:nvPr/>
        </p:nvSpPr>
        <p:spPr bwMode="auto">
          <a:xfrm>
            <a:off x="3601936" y="4687624"/>
            <a:ext cx="823913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4127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DAGs: A Sufficient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a topological order,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DAG.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2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>
                    <a:solidFill>
                      <a:srgbClr val="0070C0"/>
                    </a:solidFill>
                  </a:rPr>
                  <a:t>.  (by contradiction)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has a topological order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and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also has a directed cycle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be the lowest-indexed node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, and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be the node just before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; thus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an (directed) edge.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By our choice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On the other hand, since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an edge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a topological order, we must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a contradiction</a:t>
                </a: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C577307D-1A65-403B-A133-62EAD57BD628}"/>
              </a:ext>
            </a:extLst>
          </p:cNvPr>
          <p:cNvGrpSpPr/>
          <p:nvPr/>
        </p:nvGrpSpPr>
        <p:grpSpPr>
          <a:xfrm>
            <a:off x="1339880" y="4801150"/>
            <a:ext cx="6519863" cy="1823210"/>
            <a:chOff x="1339880" y="4801150"/>
            <a:chExt cx="6519863" cy="1823210"/>
          </a:xfrm>
        </p:grpSpPr>
        <p:sp>
          <p:nvSpPr>
            <p:cNvPr id="45" name="Oval 1028">
              <a:extLst>
                <a:ext uri="{FF2B5EF4-FFF2-40B4-BE49-F238E27FC236}">
                  <a16:creationId xmlns:a16="http://schemas.microsoft.com/office/drawing/2014/main" id="{974C93CE-195D-42C2-81E0-625CE0171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46" name="Oval 1029">
              <a:extLst>
                <a:ext uri="{FF2B5EF4-FFF2-40B4-BE49-F238E27FC236}">
                  <a16:creationId xmlns:a16="http://schemas.microsoft.com/office/drawing/2014/main" id="{46B436A5-EA16-4ACB-85D5-23B8ACC6B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6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47" name="Oval 1030">
              <a:extLst>
                <a:ext uri="{FF2B5EF4-FFF2-40B4-BE49-F238E27FC236}">
                  <a16:creationId xmlns:a16="http://schemas.microsoft.com/office/drawing/2014/main" id="{4EBDFD29-195A-4E33-86A1-74B1397C7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964" y="5628387"/>
              <a:ext cx="249671" cy="250675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sz="2400" baseline="-25000" dirty="0" err="1">
                  <a:latin typeface="+mn-lt"/>
                  <a:cs typeface="+mn-cs"/>
                </a:rPr>
                <a:t>i</a:t>
              </a:r>
              <a:endParaRPr kumimoji="1" lang="en-US" sz="2400" baseline="-25000" dirty="0">
                <a:latin typeface="+mn-lt"/>
                <a:cs typeface="+mn-cs"/>
              </a:endParaRPr>
            </a:p>
          </p:txBody>
        </p:sp>
        <p:sp>
          <p:nvSpPr>
            <p:cNvPr id="48" name="Oval 1031">
              <a:extLst>
                <a:ext uri="{FF2B5EF4-FFF2-40B4-BE49-F238E27FC236}">
                  <a16:creationId xmlns:a16="http://schemas.microsoft.com/office/drawing/2014/main" id="{2979D60F-55B0-47D0-A2DE-BAADD9B15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49" name="AutoShape 1032">
              <a:extLst>
                <a:ext uri="{FF2B5EF4-FFF2-40B4-BE49-F238E27FC236}">
                  <a16:creationId xmlns:a16="http://schemas.microsoft.com/office/drawing/2014/main" id="{7D0973F5-20D6-4DDB-A2FB-F1C7C84D36FD}"/>
                </a:ext>
              </a:extLst>
            </p:cNvPr>
            <p:cNvCxnSpPr>
              <a:cxnSpLocks noChangeShapeType="1"/>
              <a:stCxn id="47" idx="6"/>
              <a:endCxn id="48" idx="2"/>
            </p:cNvCxnSpPr>
            <p:nvPr/>
          </p:nvCxnSpPr>
          <p:spPr bwMode="auto">
            <a:xfrm flipV="1">
              <a:off x="2973635" y="5741744"/>
              <a:ext cx="423645" cy="11981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0" name="Oval 1033">
              <a:extLst>
                <a:ext uri="{FF2B5EF4-FFF2-40B4-BE49-F238E27FC236}">
                  <a16:creationId xmlns:a16="http://schemas.microsoft.com/office/drawing/2014/main" id="{D6899DAD-5816-4351-824C-64A677E17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1" name="Oval 1034">
              <a:extLst>
                <a:ext uri="{FF2B5EF4-FFF2-40B4-BE49-F238E27FC236}">
                  <a16:creationId xmlns:a16="http://schemas.microsoft.com/office/drawing/2014/main" id="{03675C9C-A279-420E-B026-2D2371032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8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2" name="Oval 1035">
              <a:extLst>
                <a:ext uri="{FF2B5EF4-FFF2-40B4-BE49-F238E27FC236}">
                  <a16:creationId xmlns:a16="http://schemas.microsoft.com/office/drawing/2014/main" id="{F80FB985-C0EA-4163-B0C1-1BA722494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843" y="5604425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53" name="AutoShape 1036">
              <a:extLst>
                <a:ext uri="{FF2B5EF4-FFF2-40B4-BE49-F238E27FC236}">
                  <a16:creationId xmlns:a16="http://schemas.microsoft.com/office/drawing/2014/main" id="{145E0DC3-BE3D-4B25-898B-2FCBA734B7E9}"/>
                </a:ext>
              </a:extLst>
            </p:cNvPr>
            <p:cNvCxnSpPr>
              <a:cxnSpLocks noChangeShapeType="1"/>
              <a:stCxn id="54" idx="0"/>
              <a:endCxn id="47" idx="0"/>
            </p:cNvCxnSpPr>
            <p:nvPr/>
          </p:nvCxnSpPr>
          <p:spPr bwMode="auto">
            <a:xfrm rot="16200000" flipH="1" flipV="1">
              <a:off x="4566400" y="3886825"/>
              <a:ext cx="23962" cy="3459162"/>
            </a:xfrm>
            <a:prstGeom prst="bentConnector3">
              <a:avLst>
                <a:gd name="adj1" fmla="val -168877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4" name="Oval 1037">
              <a:extLst>
                <a:ext uri="{FF2B5EF4-FFF2-40B4-BE49-F238E27FC236}">
                  <a16:creationId xmlns:a16="http://schemas.microsoft.com/office/drawing/2014/main" id="{52B9B4C9-EC7B-47EA-B1AD-530B0CD1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643" y="5604425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sz="2200" baseline="-25000" dirty="0">
                  <a:latin typeface="+mn-lt"/>
                </a:rPr>
                <a:t>j</a:t>
              </a:r>
              <a:endParaRPr kumimoji="1" lang="en-US" sz="2200" baseline="-25000" dirty="0">
                <a:latin typeface="+mn-lt"/>
                <a:cs typeface="+mn-cs"/>
              </a:endParaRPr>
            </a:p>
          </p:txBody>
        </p:sp>
        <p:cxnSp>
          <p:nvCxnSpPr>
            <p:cNvPr id="55" name="AutoShape 1038">
              <a:extLst>
                <a:ext uri="{FF2B5EF4-FFF2-40B4-BE49-F238E27FC236}">
                  <a16:creationId xmlns:a16="http://schemas.microsoft.com/office/drawing/2014/main" id="{800DD494-953A-45CD-8EDA-74668947FEA5}"/>
                </a:ext>
              </a:extLst>
            </p:cNvPr>
            <p:cNvCxnSpPr>
              <a:cxnSpLocks noChangeShapeType="1"/>
              <a:stCxn id="48" idx="0"/>
              <a:endCxn id="51" idx="0"/>
            </p:cNvCxnSpPr>
            <p:nvPr/>
          </p:nvCxnSpPr>
          <p:spPr bwMode="auto">
            <a:xfrm rot="5400000" flipV="1">
              <a:off x="4220399" y="4919419"/>
              <a:ext cx="1588" cy="1371600"/>
            </a:xfrm>
            <a:prstGeom prst="bentConnector3">
              <a:avLst>
                <a:gd name="adj1" fmla="val -18400005"/>
              </a:avLst>
            </a:prstGeom>
            <a:noFill/>
            <a:ln w="38100">
              <a:solidFill>
                <a:srgbClr val="00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6" name="Oval 1039">
              <a:extLst>
                <a:ext uri="{FF2B5EF4-FFF2-40B4-BE49-F238E27FC236}">
                  <a16:creationId xmlns:a16="http://schemas.microsoft.com/office/drawing/2014/main" id="{E0CCD9D9-538C-43EB-8EA0-B1194540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305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7" name="Oval 1040">
              <a:extLst>
                <a:ext uri="{FF2B5EF4-FFF2-40B4-BE49-F238E27FC236}">
                  <a16:creationId xmlns:a16="http://schemas.microsoft.com/office/drawing/2014/main" id="{57A63244-4030-4377-88C0-1D11F8B53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5105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n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8" name="AutoShape 1041">
              <a:extLst>
                <a:ext uri="{FF2B5EF4-FFF2-40B4-BE49-F238E27FC236}">
                  <a16:creationId xmlns:a16="http://schemas.microsoft.com/office/drawing/2014/main" id="{5C3A6AD8-620E-4073-ACFF-E3C295407EAE}"/>
                </a:ext>
              </a:extLst>
            </p:cNvPr>
            <p:cNvCxnSpPr>
              <a:cxnSpLocks noChangeShapeType="1"/>
              <a:stCxn id="51" idx="4"/>
              <a:endCxn id="54" idx="4"/>
            </p:cNvCxnSpPr>
            <p:nvPr/>
          </p:nvCxnSpPr>
          <p:spPr bwMode="auto">
            <a:xfrm rot="16200000" flipH="1">
              <a:off x="5607080" y="5178976"/>
              <a:ext cx="1587" cy="1401762"/>
            </a:xfrm>
            <a:prstGeom prst="bentConnector3">
              <a:avLst>
                <a:gd name="adj1" fmla="val 19599995"/>
              </a:avLst>
            </a:prstGeom>
            <a:noFill/>
            <a:ln w="38100">
              <a:solidFill>
                <a:srgbClr val="00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9" name="Text Box 1043">
              <a:extLst>
                <a:ext uri="{FF2B5EF4-FFF2-40B4-BE49-F238E27FC236}">
                  <a16:creationId xmlns:a16="http://schemas.microsoft.com/office/drawing/2014/main" id="{150D0091-103F-423F-B7A0-D6691AA57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2055" y="4801150"/>
              <a:ext cx="154439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>
              <a:spAutoFit/>
            </a:bodyPr>
            <a:lstStyle/>
            <a:p>
              <a:pPr algn="l">
                <a:defRPr/>
              </a:pPr>
              <a:r>
                <a:rPr kumimoji="1" lang="en-US" sz="1600" i="1">
                  <a:solidFill>
                    <a:srgbClr val="003399"/>
                  </a:solidFill>
                  <a:latin typeface="+mn-lt"/>
                  <a:cs typeface="+mn-cs"/>
                </a:rPr>
                <a:t>the directed cycle C</a:t>
              </a:r>
            </a:p>
          </p:txBody>
        </p:sp>
        <p:sp>
          <p:nvSpPr>
            <p:cNvPr id="60" name="Text Box 1042">
              <a:extLst>
                <a:ext uri="{FF2B5EF4-FFF2-40B4-BE49-F238E27FC236}">
                  <a16:creationId xmlns:a16="http://schemas.microsoft.com/office/drawing/2014/main" id="{BFABBF36-1D85-46C0-BBAA-0AB4A75D1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7680" y="6255028"/>
              <a:ext cx="415498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>
              <a:spAutoFit/>
            </a:bodyPr>
            <a:lstStyle/>
            <a:p>
              <a:pPr algn="l"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the supposed topological order:  </a:t>
              </a:r>
              <a:r>
                <a:rPr kumimoji="1" lang="en-US" sz="1800" i="1" dirty="0">
                  <a:latin typeface="+mn-lt"/>
                </a:rPr>
                <a:t>1,2,…,n</a:t>
              </a:r>
              <a:endParaRPr kumimoji="1" lang="en-US" sz="1800" i="1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6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DAGs: A Sufficient Condition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368748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0AB77-D9FA-4EB8-8D16-6CCD29F76C6C}"/>
              </a:ext>
            </a:extLst>
          </p:cNvPr>
          <p:cNvSpPr/>
          <p:nvPr/>
        </p:nvSpPr>
        <p:spPr bwMode="auto">
          <a:xfrm>
            <a:off x="1005271" y="2748879"/>
            <a:ext cx="2339955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has a topological order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189785-BD2E-4267-9F29-BEB380A725B9}"/>
              </a:ext>
            </a:extLst>
          </p:cNvPr>
          <p:cNvSpPr/>
          <p:nvPr/>
        </p:nvSpPr>
        <p:spPr bwMode="auto">
          <a:xfrm>
            <a:off x="5630281" y="2748878"/>
            <a:ext cx="2380659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is a DAG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BFE86D8-3E6D-479D-9615-DA516EEC3384}"/>
              </a:ext>
            </a:extLst>
          </p:cNvPr>
          <p:cNvSpPr/>
          <p:nvPr/>
        </p:nvSpPr>
        <p:spPr bwMode="auto">
          <a:xfrm>
            <a:off x="3839344" y="2716412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16086B3-E84C-447D-B563-D61BC8DD3557}"/>
              </a:ext>
            </a:extLst>
          </p:cNvPr>
          <p:cNvSpPr/>
          <p:nvPr/>
        </p:nvSpPr>
        <p:spPr bwMode="auto">
          <a:xfrm>
            <a:off x="3685998" y="3343503"/>
            <a:ext cx="1534411" cy="484632"/>
          </a:xfrm>
          <a:prstGeom prst="lef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2AF52-1A72-4D7F-8B1C-34FC6DB6154C}"/>
              </a:ext>
            </a:extLst>
          </p:cNvPr>
          <p:cNvSpPr txBox="1"/>
          <p:nvPr/>
        </p:nvSpPr>
        <p:spPr>
          <a:xfrm>
            <a:off x="4288820" y="299527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81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Every DAG has a source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has a node with no incoming edges (i.e., a source).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 (by contradiction)</a:t>
                </a:r>
              </a:p>
              <a:p>
                <a:pPr marL="0" indent="0">
                  <a:buNone/>
                  <a:defRPr/>
                </a:pPr>
                <a:r>
                  <a:rPr lang="en-US" sz="2000" dirty="0" smtClean="0"/>
                  <a:t>Suppose </a:t>
                </a:r>
                <a:r>
                  <a:rPr lang="en-US" sz="2000" dirty="0"/>
                  <a:t>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 and </a:t>
                </a:r>
                <a:r>
                  <a:rPr lang="en-US" sz="2000" dirty="0" smtClean="0"/>
                  <a:t>it </a:t>
                </a:r>
                <a:r>
                  <a:rPr lang="en-US" sz="2000" dirty="0"/>
                  <a:t>has no source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Pick any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, and begin following edges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backward</a:t>
                </a:r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at least one incoming 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we can walk backward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Then,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has at least one incoming 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we can walk backward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Repeat until we visit a node, say w, twice.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Let C be the sequence of nodes encountered between successive visits to w.  C is a cycle.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728" t="-471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89" name="Group 412688">
            <a:extLst>
              <a:ext uri="{FF2B5EF4-FFF2-40B4-BE49-F238E27FC236}">
                <a16:creationId xmlns:a16="http://schemas.microsoft.com/office/drawing/2014/main" id="{554834B0-E992-4DF6-B716-FA59D23F2CE3}"/>
              </a:ext>
            </a:extLst>
          </p:cNvPr>
          <p:cNvGrpSpPr/>
          <p:nvPr/>
        </p:nvGrpSpPr>
        <p:grpSpPr>
          <a:xfrm>
            <a:off x="1019175" y="5027613"/>
            <a:ext cx="6143625" cy="1739900"/>
            <a:chOff x="1019175" y="5027613"/>
            <a:chExt cx="6143625" cy="1739900"/>
          </a:xfrm>
        </p:grpSpPr>
        <p:sp>
          <p:nvSpPr>
            <p:cNvPr id="21" name="Oval 1028">
              <a:extLst>
                <a:ext uri="{FF2B5EF4-FFF2-40B4-BE49-F238E27FC236}">
                  <a16:creationId xmlns:a16="http://schemas.microsoft.com/office/drawing/2014/main" id="{B2D8B97E-D960-4D66-B5FE-CF5A20585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6126163"/>
              <a:ext cx="274637" cy="2746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22" name="Oval 1029">
              <a:extLst>
                <a:ext uri="{FF2B5EF4-FFF2-40B4-BE49-F238E27FC236}">
                  <a16:creationId xmlns:a16="http://schemas.microsoft.com/office/drawing/2014/main" id="{63DB5559-7BFA-4BC8-AE42-17E7FE6A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6126163"/>
              <a:ext cx="274637" cy="2746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23" name="Oval 1030">
              <a:extLst>
                <a:ext uri="{FF2B5EF4-FFF2-40B4-BE49-F238E27FC236}">
                  <a16:creationId xmlns:a16="http://schemas.microsoft.com/office/drawing/2014/main" id="{7C3642A4-B4EE-48F9-9EE0-08F51EA2A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24" name="Oval 1031">
              <a:extLst>
                <a:ext uri="{FF2B5EF4-FFF2-40B4-BE49-F238E27FC236}">
                  <a16:creationId xmlns:a16="http://schemas.microsoft.com/office/drawing/2014/main" id="{D9065CB9-B0AE-458F-B76E-C3BFB67B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w</a:t>
              </a:r>
            </a:p>
          </p:txBody>
        </p:sp>
        <p:cxnSp>
          <p:nvCxnSpPr>
            <p:cNvPr id="25" name="AutoShape 1032">
              <a:extLst>
                <a:ext uri="{FF2B5EF4-FFF2-40B4-BE49-F238E27FC236}">
                  <a16:creationId xmlns:a16="http://schemas.microsoft.com/office/drawing/2014/main" id="{CA26D24D-B051-4780-82B7-9D32165AE586}"/>
                </a:ext>
              </a:extLst>
            </p:cNvPr>
            <p:cNvCxnSpPr>
              <a:cxnSpLocks noChangeShapeType="1"/>
              <a:stCxn id="23" idx="6"/>
              <a:endCxn id="24" idx="2"/>
            </p:cNvCxnSpPr>
            <p:nvPr/>
          </p:nvCxnSpPr>
          <p:spPr bwMode="auto">
            <a:xfrm>
              <a:off x="30178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6" name="Oval 1033">
              <a:extLst>
                <a:ext uri="{FF2B5EF4-FFF2-40B4-BE49-F238E27FC236}">
                  <a16:creationId xmlns:a16="http://schemas.microsoft.com/office/drawing/2014/main" id="{CA69FE82-069F-4F03-9FF1-289984553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27" name="Oval 1034">
              <a:extLst>
                <a:ext uri="{FF2B5EF4-FFF2-40B4-BE49-F238E27FC236}">
                  <a16:creationId xmlns:a16="http://schemas.microsoft.com/office/drawing/2014/main" id="{FCD7A838-9577-47B7-A5EF-A7922EED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28" name="Oval 1035">
              <a:extLst>
                <a:ext uri="{FF2B5EF4-FFF2-40B4-BE49-F238E27FC236}">
                  <a16:creationId xmlns:a16="http://schemas.microsoft.com/office/drawing/2014/main" id="{34200676-A6BA-43D7-8B8E-DDF2ED1BA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63" y="5410200"/>
              <a:ext cx="274637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u</a:t>
              </a:r>
            </a:p>
          </p:txBody>
        </p:sp>
        <p:sp>
          <p:nvSpPr>
            <p:cNvPr id="29" name="Oval 1036">
              <a:extLst>
                <a:ext uri="{FF2B5EF4-FFF2-40B4-BE49-F238E27FC236}">
                  <a16:creationId xmlns:a16="http://schemas.microsoft.com/office/drawing/2014/main" id="{F7B693D9-2E13-40FB-8273-C3813E7E4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5410200"/>
              <a:ext cx="274637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v</a:t>
              </a:r>
            </a:p>
          </p:txBody>
        </p:sp>
        <p:cxnSp>
          <p:nvCxnSpPr>
            <p:cNvPr id="30" name="AutoShape 1037">
              <a:extLst>
                <a:ext uri="{FF2B5EF4-FFF2-40B4-BE49-F238E27FC236}">
                  <a16:creationId xmlns:a16="http://schemas.microsoft.com/office/drawing/2014/main" id="{0CA3E296-49E9-4B4D-A1B5-FFFF950EF579}"/>
                </a:ext>
              </a:extLst>
            </p:cNvPr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6477000" y="5548313"/>
              <a:ext cx="4111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1038">
              <a:extLst>
                <a:ext uri="{FF2B5EF4-FFF2-40B4-BE49-F238E27FC236}">
                  <a16:creationId xmlns:a16="http://schemas.microsoft.com/office/drawing/2014/main" id="{F53465D5-F65A-4DC3-A4B7-392AAC249DE3}"/>
                </a:ext>
              </a:extLst>
            </p:cNvPr>
            <p:cNvCxnSpPr>
              <a:cxnSpLocks noChangeShapeType="1"/>
              <a:stCxn id="27" idx="6"/>
              <a:endCxn id="28" idx="2"/>
            </p:cNvCxnSpPr>
            <p:nvPr/>
          </p:nvCxnSpPr>
          <p:spPr bwMode="auto">
            <a:xfrm>
              <a:off x="5761038" y="5548313"/>
              <a:ext cx="4413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039">
              <a:extLst>
                <a:ext uri="{FF2B5EF4-FFF2-40B4-BE49-F238E27FC236}">
                  <a16:creationId xmlns:a16="http://schemas.microsoft.com/office/drawing/2014/main" id="{FB81E33C-8F9C-4F06-9F15-7ECBEA68D9C6}"/>
                </a:ext>
              </a:extLst>
            </p:cNvPr>
            <p:cNvCxnSpPr>
              <a:cxnSpLocks noChangeShapeType="1"/>
              <a:stCxn id="26" idx="6"/>
              <a:endCxn id="27" idx="2"/>
            </p:cNvCxnSpPr>
            <p:nvPr/>
          </p:nvCxnSpPr>
          <p:spPr bwMode="auto">
            <a:xfrm>
              <a:off x="50752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040">
              <a:extLst>
                <a:ext uri="{FF2B5EF4-FFF2-40B4-BE49-F238E27FC236}">
                  <a16:creationId xmlns:a16="http://schemas.microsoft.com/office/drawing/2014/main" id="{B6EBECFF-1053-4F26-9444-5D8CF2D0EB8F}"/>
                </a:ext>
              </a:extLst>
            </p:cNvPr>
            <p:cNvCxnSpPr>
              <a:cxnSpLocks noChangeShapeType="1"/>
              <a:stCxn id="24" idx="6"/>
              <a:endCxn id="39" idx="2"/>
            </p:cNvCxnSpPr>
            <p:nvPr/>
          </p:nvCxnSpPr>
          <p:spPr bwMode="auto">
            <a:xfrm>
              <a:off x="37036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1041">
              <a:extLst>
                <a:ext uri="{FF2B5EF4-FFF2-40B4-BE49-F238E27FC236}">
                  <a16:creationId xmlns:a16="http://schemas.microsoft.com/office/drawing/2014/main" id="{773B89E0-A216-49BC-BA89-17866D41C085}"/>
                </a:ext>
              </a:extLst>
            </p:cNvPr>
            <p:cNvCxnSpPr>
              <a:cxnSpLocks noChangeShapeType="1"/>
              <a:stCxn id="22" idx="0"/>
              <a:endCxn id="36" idx="4"/>
            </p:cNvCxnSpPr>
            <p:nvPr/>
          </p:nvCxnSpPr>
          <p:spPr bwMode="auto">
            <a:xfrm flipH="1" flipV="1">
              <a:off x="2195513" y="5684838"/>
              <a:ext cx="182562" cy="441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1042">
              <a:extLst>
                <a:ext uri="{FF2B5EF4-FFF2-40B4-BE49-F238E27FC236}">
                  <a16:creationId xmlns:a16="http://schemas.microsoft.com/office/drawing/2014/main" id="{336418DD-0F1E-411F-A6FA-FFDBD3D8DADB}"/>
                </a:ext>
              </a:extLst>
            </p:cNvPr>
            <p:cNvCxnSpPr>
              <a:cxnSpLocks noChangeShapeType="1"/>
              <a:stCxn id="21" idx="2"/>
              <a:endCxn id="22" idx="6"/>
            </p:cNvCxnSpPr>
            <p:nvPr/>
          </p:nvCxnSpPr>
          <p:spPr bwMode="auto">
            <a:xfrm flipH="1">
              <a:off x="2514600" y="6264275"/>
              <a:ext cx="6397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Oval 1043">
              <a:extLst>
                <a:ext uri="{FF2B5EF4-FFF2-40B4-BE49-F238E27FC236}">
                  <a16:creationId xmlns:a16="http://schemas.microsoft.com/office/drawing/2014/main" id="{6DAD348A-D02D-4A42-A18E-31B2EB5C4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cxnSp>
          <p:nvCxnSpPr>
            <p:cNvPr id="37" name="AutoShape 1044">
              <a:extLst>
                <a:ext uri="{FF2B5EF4-FFF2-40B4-BE49-F238E27FC236}">
                  <a16:creationId xmlns:a16="http://schemas.microsoft.com/office/drawing/2014/main" id="{D9D4A6DB-993F-401F-8698-90577CC30EBC}"/>
                </a:ext>
              </a:extLst>
            </p:cNvPr>
            <p:cNvCxnSpPr>
              <a:cxnSpLocks noChangeShapeType="1"/>
              <a:stCxn id="36" idx="6"/>
            </p:cNvCxnSpPr>
            <p:nvPr/>
          </p:nvCxnSpPr>
          <p:spPr bwMode="auto">
            <a:xfrm>
              <a:off x="23320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045">
              <a:extLst>
                <a:ext uri="{FF2B5EF4-FFF2-40B4-BE49-F238E27FC236}">
                  <a16:creationId xmlns:a16="http://schemas.microsoft.com/office/drawing/2014/main" id="{45F0B710-4F3F-428F-BFB0-2FD7577D6663}"/>
                </a:ext>
              </a:extLst>
            </p:cNvPr>
            <p:cNvCxnSpPr>
              <a:cxnSpLocks noChangeShapeType="1"/>
              <a:stCxn id="24" idx="4"/>
              <a:endCxn id="21" idx="7"/>
            </p:cNvCxnSpPr>
            <p:nvPr/>
          </p:nvCxnSpPr>
          <p:spPr bwMode="auto">
            <a:xfrm flipH="1">
              <a:off x="3389313" y="5684838"/>
              <a:ext cx="177800" cy="481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9" name="Oval 1046">
              <a:extLst>
                <a:ext uri="{FF2B5EF4-FFF2-40B4-BE49-F238E27FC236}">
                  <a16:creationId xmlns:a16="http://schemas.microsoft.com/office/drawing/2014/main" id="{1DD7C2CB-F661-451C-A38B-3AEC56FAA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40" name="AutoShape 1047">
              <a:extLst>
                <a:ext uri="{FF2B5EF4-FFF2-40B4-BE49-F238E27FC236}">
                  <a16:creationId xmlns:a16="http://schemas.microsoft.com/office/drawing/2014/main" id="{4A6EB108-5A33-4ABC-B657-A3E7A582F6CA}"/>
                </a:ext>
              </a:extLst>
            </p:cNvPr>
            <p:cNvCxnSpPr>
              <a:cxnSpLocks noChangeShapeType="1"/>
              <a:stCxn id="39" idx="6"/>
            </p:cNvCxnSpPr>
            <p:nvPr/>
          </p:nvCxnSpPr>
          <p:spPr bwMode="auto">
            <a:xfrm>
              <a:off x="43894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Freeform 1051">
              <a:extLst>
                <a:ext uri="{FF2B5EF4-FFF2-40B4-BE49-F238E27FC236}">
                  <a16:creationId xmlns:a16="http://schemas.microsoft.com/office/drawing/2014/main" id="{0BDB9826-160B-40A6-A16B-19B23BD41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5027613"/>
              <a:ext cx="2070100" cy="1739900"/>
            </a:xfrm>
            <a:custGeom>
              <a:avLst/>
              <a:gdLst>
                <a:gd name="T0" fmla="*/ 1243 w 1304"/>
                <a:gd name="T1" fmla="*/ 522 h 1096"/>
                <a:gd name="T2" fmla="*/ 1144 w 1304"/>
                <a:gd name="T3" fmla="*/ 961 h 1096"/>
                <a:gd name="T4" fmla="*/ 280 w 1304"/>
                <a:gd name="T5" fmla="*/ 961 h 1096"/>
                <a:gd name="T6" fmla="*/ 110 w 1304"/>
                <a:gd name="T7" fmla="*/ 148 h 1096"/>
                <a:gd name="T8" fmla="*/ 941 w 1304"/>
                <a:gd name="T9" fmla="*/ 75 h 1096"/>
                <a:gd name="T10" fmla="*/ 1144 w 1304"/>
                <a:gd name="T11" fmla="*/ 193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4" h="1096">
                  <a:moveTo>
                    <a:pt x="1243" y="522"/>
                  </a:moveTo>
                  <a:cubicBezTo>
                    <a:pt x="1225" y="595"/>
                    <a:pt x="1304" y="888"/>
                    <a:pt x="1144" y="961"/>
                  </a:cubicBezTo>
                  <a:cubicBezTo>
                    <a:pt x="984" y="1034"/>
                    <a:pt x="452" y="1096"/>
                    <a:pt x="280" y="961"/>
                  </a:cubicBezTo>
                  <a:cubicBezTo>
                    <a:pt x="108" y="826"/>
                    <a:pt x="0" y="296"/>
                    <a:pt x="110" y="148"/>
                  </a:cubicBezTo>
                  <a:cubicBezTo>
                    <a:pt x="220" y="0"/>
                    <a:pt x="769" y="68"/>
                    <a:pt x="941" y="75"/>
                  </a:cubicBezTo>
                  <a:cubicBezTo>
                    <a:pt x="1113" y="82"/>
                    <a:pt x="1102" y="168"/>
                    <a:pt x="1144" y="193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solid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Rectangle 1052">
              <a:extLst>
                <a:ext uri="{FF2B5EF4-FFF2-40B4-BE49-F238E27FC236}">
                  <a16:creationId xmlns:a16="http://schemas.microsoft.com/office/drawing/2014/main" id="{F1CD9F18-97F6-47EC-A232-3E8B50EBC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5646738"/>
              <a:ext cx="43656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9900"/>
                  </a:solidFill>
                  <a:cs typeface="+mn-cs"/>
                </a:rPr>
                <a:t>C</a:t>
              </a:r>
            </a:p>
          </p:txBody>
        </p:sp>
        <p:sp>
          <p:nvSpPr>
            <p:cNvPr id="82" name="Oval 1029">
              <a:extLst>
                <a:ext uri="{FF2B5EF4-FFF2-40B4-BE49-F238E27FC236}">
                  <a16:creationId xmlns:a16="http://schemas.microsoft.com/office/drawing/2014/main" id="{DF3DBBB9-9B9D-4E0B-9626-CB1FB5383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6143202"/>
              <a:ext cx="274637" cy="2746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83" name="Oval 1030">
              <a:extLst>
                <a:ext uri="{FF2B5EF4-FFF2-40B4-BE49-F238E27FC236}">
                  <a16:creationId xmlns:a16="http://schemas.microsoft.com/office/drawing/2014/main" id="{60ACF43F-7BC8-491C-8D81-62A71E57D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84" name="Oval 1031">
              <a:extLst>
                <a:ext uri="{FF2B5EF4-FFF2-40B4-BE49-F238E27FC236}">
                  <a16:creationId xmlns:a16="http://schemas.microsoft.com/office/drawing/2014/main" id="{71890E75-3911-45BD-904B-F986842E0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w</a:t>
              </a:r>
            </a:p>
          </p:txBody>
        </p:sp>
        <p:sp>
          <p:nvSpPr>
            <p:cNvPr id="85" name="Oval 1033">
              <a:extLst>
                <a:ext uri="{FF2B5EF4-FFF2-40B4-BE49-F238E27FC236}">
                  <a16:creationId xmlns:a16="http://schemas.microsoft.com/office/drawing/2014/main" id="{F4551AD9-D097-48FC-ACBD-10E7B2C8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86" name="Oval 1034">
              <a:extLst>
                <a:ext uri="{FF2B5EF4-FFF2-40B4-BE49-F238E27FC236}">
                  <a16:creationId xmlns:a16="http://schemas.microsoft.com/office/drawing/2014/main" id="{287FD18B-0F91-4C6E-AB7F-0B17D755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87" name="Oval 1035">
              <a:extLst>
                <a:ext uri="{FF2B5EF4-FFF2-40B4-BE49-F238E27FC236}">
                  <a16:creationId xmlns:a16="http://schemas.microsoft.com/office/drawing/2014/main" id="{0AB8F27E-B1EA-4C7A-A2B5-31DF61B41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63" y="5427239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u</a:t>
              </a:r>
            </a:p>
          </p:txBody>
        </p:sp>
        <p:sp>
          <p:nvSpPr>
            <p:cNvPr id="88" name="Oval 1036">
              <a:extLst>
                <a:ext uri="{FF2B5EF4-FFF2-40B4-BE49-F238E27FC236}">
                  <a16:creationId xmlns:a16="http://schemas.microsoft.com/office/drawing/2014/main" id="{0577F995-8C3F-4CFC-9361-E9A1D2E5F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5427239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v</a:t>
              </a:r>
            </a:p>
          </p:txBody>
        </p:sp>
        <p:sp>
          <p:nvSpPr>
            <p:cNvPr id="89" name="Oval 1043">
              <a:extLst>
                <a:ext uri="{FF2B5EF4-FFF2-40B4-BE49-F238E27FC236}">
                  <a16:creationId xmlns:a16="http://schemas.microsoft.com/office/drawing/2014/main" id="{13547EB3-C910-42D3-B7A6-21DFFA7FC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90" name="Oval 1046">
              <a:extLst>
                <a:ext uri="{FF2B5EF4-FFF2-40B4-BE49-F238E27FC236}">
                  <a16:creationId xmlns:a16="http://schemas.microsoft.com/office/drawing/2014/main" id="{43EAB6AE-C83F-4C14-98A7-837872AF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481F72-FDF5-412B-ADEE-9ED1279E7580}"/>
                  </a:ext>
                </a:extLst>
              </p:cNvPr>
              <p:cNvSpPr txBox="1"/>
              <p:nvPr/>
            </p:nvSpPr>
            <p:spPr>
              <a:xfrm>
                <a:off x="3569301" y="1703777"/>
                <a:ext cx="5310813" cy="40011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proof is similar to “tree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edges”.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481F72-FDF5-412B-ADEE-9ED1279E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01" y="1703777"/>
                <a:ext cx="5310813" cy="400110"/>
              </a:xfrm>
              <a:prstGeom prst="rect">
                <a:avLst/>
              </a:prstGeom>
              <a:blipFill>
                <a:blip r:embed="rId4"/>
                <a:stretch>
                  <a:fillRect l="-456" t="-1389" r="-228" b="-2083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 =&gt; Topological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411378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has a topological order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 (by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induction on n)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Base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case</a:t>
                </a:r>
                <a:r>
                  <a:rPr lang="en-US" sz="2000" dirty="0"/>
                  <a:t>:  true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Hypothesis</a:t>
                </a:r>
                <a:r>
                  <a:rPr lang="en-US" sz="2000" dirty="0" smtClean="0"/>
                  <a:t>: </a:t>
                </a:r>
                <a:r>
                  <a:rPr lang="en-US" sz="2000" dirty="0"/>
                  <a:t>Every DAG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vertices has a topological ordering</a:t>
                </a:r>
                <a:r>
                  <a:rPr lang="en-US" sz="2000" dirty="0" smtClean="0"/>
                  <a:t>.</a:t>
                </a: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Inductive Step</a:t>
                </a:r>
                <a:r>
                  <a:rPr lang="en-US" sz="2000" dirty="0" smtClean="0"/>
                  <a:t>: </a:t>
                </a:r>
                <a:r>
                  <a:rPr lang="en-US" sz="2000" dirty="0"/>
                  <a:t>Given DAG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sz="2000" dirty="0"/>
                  <a:t> nodes, find a source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− {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000" dirty="0"/>
                  <a:t> is a DAG, since deleting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cannot create cycles.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dirty="0"/>
                  <a:t>By hypothesis,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− {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000" dirty="0"/>
                  <a:t> has a topological ordering.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Place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first in topological ordering; then append nodes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lvl="1">
                  <a:defRPr/>
                </a:pPr>
                <a:r>
                  <a:rPr lang="en-US" sz="2000" dirty="0"/>
                  <a:t>in topological order. This is valid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no incoming edges. 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411378" cy="5181600"/>
              </a:xfrm>
              <a:blipFill>
                <a:blip r:embed="rId3"/>
                <a:stretch>
                  <a:fillRect l="-725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81F72-FDF5-412B-ADEE-9ED1279E7580}"/>
              </a:ext>
            </a:extLst>
          </p:cNvPr>
          <p:cNvSpPr txBox="1"/>
          <p:nvPr/>
        </p:nvSpPr>
        <p:spPr>
          <a:xfrm>
            <a:off x="5634744" y="3571313"/>
            <a:ext cx="323383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Reminder: Always remove </a:t>
            </a:r>
          </a:p>
          <a:p>
            <a:r>
              <a:rPr lang="en-US" dirty="0"/>
              <a:t>vertices/edges to use IH</a:t>
            </a:r>
          </a:p>
        </p:txBody>
      </p:sp>
    </p:spTree>
    <p:extLst>
      <p:ext uri="{BB962C8B-B14F-4D97-AF65-F5344CB8AC3E}">
        <p14:creationId xmlns:p14="http://schemas.microsoft.com/office/powerpoint/2010/main" val="23754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DAGs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368748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0AB77-D9FA-4EB8-8D16-6CCD29F76C6C}"/>
              </a:ext>
            </a:extLst>
          </p:cNvPr>
          <p:cNvSpPr/>
          <p:nvPr/>
        </p:nvSpPr>
        <p:spPr bwMode="auto">
          <a:xfrm>
            <a:off x="1005271" y="2748879"/>
            <a:ext cx="2339955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has a topological order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189785-BD2E-4267-9F29-BEB380A725B9}"/>
              </a:ext>
            </a:extLst>
          </p:cNvPr>
          <p:cNvSpPr/>
          <p:nvPr/>
        </p:nvSpPr>
        <p:spPr bwMode="auto">
          <a:xfrm>
            <a:off x="5630281" y="2748878"/>
            <a:ext cx="2380659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is a DAG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BFE86D8-3E6D-479D-9615-DA516EEC3384}"/>
              </a:ext>
            </a:extLst>
          </p:cNvPr>
          <p:cNvSpPr/>
          <p:nvPr/>
        </p:nvSpPr>
        <p:spPr bwMode="auto">
          <a:xfrm>
            <a:off x="3839344" y="2716412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A6268AB-DA7E-4C07-96D1-F0D840D3A822}"/>
              </a:ext>
            </a:extLst>
          </p:cNvPr>
          <p:cNvSpPr/>
          <p:nvPr/>
        </p:nvSpPr>
        <p:spPr bwMode="auto">
          <a:xfrm rot="10800000">
            <a:off x="3827984" y="3256709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BB3FC-A959-2040-99DF-60F57FBDBCE2}" type="slidenum">
              <a:rPr lang="en-US"/>
              <a:pPr>
                <a:defRPr/>
              </a:pPr>
              <a:t>49</a:t>
            </a:fld>
            <a:endParaRPr lang="en-US" sz="1400"/>
          </a:p>
        </p:txBody>
      </p:sp>
      <p:sp>
        <p:nvSpPr>
          <p:cNvPr id="6133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3853" cy="1143000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solidFill>
                  <a:srgbClr val="002060"/>
                </a:solidFill>
                <a:cs typeface="+mj-cs"/>
              </a:rPr>
              <a:t>Topological </a:t>
            </a:r>
            <a:r>
              <a:rPr kumimoji="0" lang="en-US" sz="3600">
                <a:solidFill>
                  <a:srgbClr val="002060"/>
                </a:solidFill>
                <a:cs typeface="+mj-cs"/>
              </a:rPr>
              <a:t>Order </a:t>
            </a:r>
            <a:r>
              <a:rPr kumimoji="0" lang="en-US" sz="3600" smtClean="0">
                <a:solidFill>
                  <a:srgbClr val="002060"/>
                </a:solidFill>
                <a:cs typeface="+mj-cs"/>
              </a:rPr>
              <a:t>Algorithm 1:  </a:t>
            </a:r>
            <a:r>
              <a:rPr kumimoji="0" lang="en-US" sz="3600" dirty="0">
                <a:solidFill>
                  <a:srgbClr val="002060"/>
                </a:solidFill>
                <a:cs typeface="+mj-cs"/>
              </a:rPr>
              <a:t>Example</a:t>
            </a:r>
          </a:p>
        </p:txBody>
      </p:sp>
      <p:sp>
        <p:nvSpPr>
          <p:cNvPr id="78" name="Oval 6">
            <a:extLst>
              <a:ext uri="{FF2B5EF4-FFF2-40B4-BE49-F238E27FC236}">
                <a16:creationId xmlns:a16="http://schemas.microsoft.com/office/drawing/2014/main" id="{78D95542-F7E0-43DE-943B-497464D5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F653754E-033E-46C7-B989-38E2D406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46A83509-AF00-467E-86C3-C2F094E6C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D1EDADB1-6DE5-4C79-A72B-FFA41E62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774687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82" name="Oval 10">
            <a:extLst>
              <a:ext uri="{FF2B5EF4-FFF2-40B4-BE49-F238E27FC236}">
                <a16:creationId xmlns:a16="http://schemas.microsoft.com/office/drawing/2014/main" id="{BE57D09C-1D88-405E-8892-94BAB8E8A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2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83" name="Oval 11">
            <a:extLst>
              <a:ext uri="{FF2B5EF4-FFF2-40B4-BE49-F238E27FC236}">
                <a16:creationId xmlns:a16="http://schemas.microsoft.com/office/drawing/2014/main" id="{96B724AB-AF35-40E9-B11C-DAABD862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84" name="Oval 12">
            <a:extLst>
              <a:ext uri="{FF2B5EF4-FFF2-40B4-BE49-F238E27FC236}">
                <a16:creationId xmlns:a16="http://schemas.microsoft.com/office/drawing/2014/main" id="{BD3EB5EE-C26E-4C71-8AA7-34233F4E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85" name="AutoShape 13">
            <a:extLst>
              <a:ext uri="{FF2B5EF4-FFF2-40B4-BE49-F238E27FC236}">
                <a16:creationId xmlns:a16="http://schemas.microsoft.com/office/drawing/2014/main" id="{8A581AFD-CB44-4A5E-9D08-389E0419D34B}"/>
              </a:ext>
            </a:extLst>
          </p:cNvPr>
          <p:cNvCxnSpPr>
            <a:cxnSpLocks noChangeShapeType="1"/>
            <a:stCxn id="78" idx="3"/>
            <a:endCxn id="80" idx="7"/>
          </p:cNvCxnSpPr>
          <p:nvPr/>
        </p:nvCxnSpPr>
        <p:spPr bwMode="auto">
          <a:xfrm flipH="1">
            <a:off x="3386137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14">
            <a:extLst>
              <a:ext uri="{FF2B5EF4-FFF2-40B4-BE49-F238E27FC236}">
                <a16:creationId xmlns:a16="http://schemas.microsoft.com/office/drawing/2014/main" id="{4C15A19D-76BD-444D-9C30-E4628A608DCE}"/>
              </a:ext>
            </a:extLst>
          </p:cNvPr>
          <p:cNvCxnSpPr>
            <a:cxnSpLocks noChangeShapeType="1"/>
            <a:stCxn id="78" idx="5"/>
            <a:endCxn id="81" idx="1"/>
          </p:cNvCxnSpPr>
          <p:nvPr/>
        </p:nvCxnSpPr>
        <p:spPr bwMode="auto">
          <a:xfrm>
            <a:off x="4051300" y="2138099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7" name="AutoShape 15">
            <a:extLst>
              <a:ext uri="{FF2B5EF4-FFF2-40B4-BE49-F238E27FC236}">
                <a16:creationId xmlns:a16="http://schemas.microsoft.com/office/drawing/2014/main" id="{BDFDF7B3-F897-4546-B808-BF4D524FC86E}"/>
              </a:ext>
            </a:extLst>
          </p:cNvPr>
          <p:cNvCxnSpPr>
            <a:cxnSpLocks noChangeShapeType="1"/>
            <a:stCxn id="78" idx="6"/>
            <a:endCxn id="79" idx="2"/>
          </p:cNvCxnSpPr>
          <p:nvPr/>
        </p:nvCxnSpPr>
        <p:spPr bwMode="auto">
          <a:xfrm>
            <a:off x="4090987" y="204443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8" name="AutoShape 16">
            <a:extLst>
              <a:ext uri="{FF2B5EF4-FFF2-40B4-BE49-F238E27FC236}">
                <a16:creationId xmlns:a16="http://schemas.microsoft.com/office/drawing/2014/main" id="{AFCE0071-1082-4A38-B2A5-1C3A910C2895}"/>
              </a:ext>
            </a:extLst>
          </p:cNvPr>
          <p:cNvCxnSpPr>
            <a:cxnSpLocks noChangeShapeType="1"/>
            <a:stCxn id="79" idx="5"/>
            <a:endCxn id="82" idx="1"/>
          </p:cNvCxnSpPr>
          <p:nvPr/>
        </p:nvCxnSpPr>
        <p:spPr bwMode="auto">
          <a:xfrm>
            <a:off x="5281612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17">
            <a:extLst>
              <a:ext uri="{FF2B5EF4-FFF2-40B4-BE49-F238E27FC236}">
                <a16:creationId xmlns:a16="http://schemas.microsoft.com/office/drawing/2014/main" id="{2401EDD2-4D53-462F-A514-50BC9BCF6349}"/>
              </a:ext>
            </a:extLst>
          </p:cNvPr>
          <p:cNvCxnSpPr>
            <a:cxnSpLocks noChangeShapeType="1"/>
            <a:stCxn id="82" idx="2"/>
            <a:endCxn id="81" idx="6"/>
          </p:cNvCxnSpPr>
          <p:nvPr/>
        </p:nvCxnSpPr>
        <p:spPr bwMode="auto">
          <a:xfrm flipH="1">
            <a:off x="4703762" y="2908037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8">
            <a:extLst>
              <a:ext uri="{FF2B5EF4-FFF2-40B4-BE49-F238E27FC236}">
                <a16:creationId xmlns:a16="http://schemas.microsoft.com/office/drawing/2014/main" id="{F941FABE-C4B7-45E3-8BD6-CA3DA6B121D6}"/>
              </a:ext>
            </a:extLst>
          </p:cNvPr>
          <p:cNvCxnSpPr>
            <a:cxnSpLocks noChangeShapeType="1"/>
            <a:stCxn id="84" idx="7"/>
            <a:endCxn id="82" idx="3"/>
          </p:cNvCxnSpPr>
          <p:nvPr/>
        </p:nvCxnSpPr>
        <p:spPr bwMode="auto">
          <a:xfrm flipV="1">
            <a:off x="5281612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1" name="AutoShape 19">
            <a:extLst>
              <a:ext uri="{FF2B5EF4-FFF2-40B4-BE49-F238E27FC236}">
                <a16:creationId xmlns:a16="http://schemas.microsoft.com/office/drawing/2014/main" id="{71CBD010-F7CA-4147-BB0D-9049CBEC451B}"/>
              </a:ext>
            </a:extLst>
          </p:cNvPr>
          <p:cNvCxnSpPr>
            <a:cxnSpLocks noChangeShapeType="1"/>
            <a:stCxn id="81" idx="3"/>
            <a:endCxn id="83" idx="7"/>
          </p:cNvCxnSpPr>
          <p:nvPr/>
        </p:nvCxnSpPr>
        <p:spPr bwMode="auto">
          <a:xfrm flipH="1">
            <a:off x="4051300" y="3003287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2" name="AutoShape 20">
            <a:extLst>
              <a:ext uri="{FF2B5EF4-FFF2-40B4-BE49-F238E27FC236}">
                <a16:creationId xmlns:a16="http://schemas.microsoft.com/office/drawing/2014/main" id="{E6164B15-60BC-42E9-A349-B1F204934B48}"/>
              </a:ext>
            </a:extLst>
          </p:cNvPr>
          <p:cNvCxnSpPr>
            <a:cxnSpLocks noChangeShapeType="1"/>
            <a:stCxn id="84" idx="1"/>
            <a:endCxn id="81" idx="5"/>
          </p:cNvCxnSpPr>
          <p:nvPr/>
        </p:nvCxnSpPr>
        <p:spPr bwMode="auto">
          <a:xfrm flipH="1" flipV="1">
            <a:off x="4665662" y="3003287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3" name="AutoShape 21">
            <a:extLst>
              <a:ext uri="{FF2B5EF4-FFF2-40B4-BE49-F238E27FC236}">
                <a16:creationId xmlns:a16="http://schemas.microsoft.com/office/drawing/2014/main" id="{B2822870-E7FA-402F-9F36-6EF5960FE66D}"/>
              </a:ext>
            </a:extLst>
          </p:cNvPr>
          <p:cNvCxnSpPr>
            <a:cxnSpLocks noChangeShapeType="1"/>
            <a:stCxn id="84" idx="2"/>
            <a:endCxn id="83" idx="6"/>
          </p:cNvCxnSpPr>
          <p:nvPr/>
        </p:nvCxnSpPr>
        <p:spPr bwMode="auto">
          <a:xfrm flipH="1">
            <a:off x="4090987" y="377322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22">
            <a:extLst>
              <a:ext uri="{FF2B5EF4-FFF2-40B4-BE49-F238E27FC236}">
                <a16:creationId xmlns:a16="http://schemas.microsoft.com/office/drawing/2014/main" id="{DEBE488A-CBF7-4227-895F-2B940FE6CAFA}"/>
              </a:ext>
            </a:extLst>
          </p:cNvPr>
          <p:cNvCxnSpPr>
            <a:cxnSpLocks noChangeShapeType="1"/>
            <a:stCxn id="80" idx="5"/>
            <a:endCxn id="83" idx="1"/>
          </p:cNvCxnSpPr>
          <p:nvPr/>
        </p:nvCxnSpPr>
        <p:spPr bwMode="auto">
          <a:xfrm>
            <a:off x="3386137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5" name="AutoShape 23">
            <a:extLst>
              <a:ext uri="{FF2B5EF4-FFF2-40B4-BE49-F238E27FC236}">
                <a16:creationId xmlns:a16="http://schemas.microsoft.com/office/drawing/2014/main" id="{DA91B428-A2B7-429D-B39B-EBD146DD3F98}"/>
              </a:ext>
            </a:extLst>
          </p:cNvPr>
          <p:cNvCxnSpPr>
            <a:cxnSpLocks noChangeShapeType="1"/>
            <a:stCxn id="81" idx="2"/>
            <a:endCxn id="80" idx="6"/>
          </p:cNvCxnSpPr>
          <p:nvPr/>
        </p:nvCxnSpPr>
        <p:spPr bwMode="auto">
          <a:xfrm flipH="1">
            <a:off x="3424237" y="2908037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6" name="AutoShape 24">
            <a:extLst>
              <a:ext uri="{FF2B5EF4-FFF2-40B4-BE49-F238E27FC236}">
                <a16:creationId xmlns:a16="http://schemas.microsoft.com/office/drawing/2014/main" id="{B8D493D0-6BBE-45B6-8CA7-A9AD5C3C563B}"/>
              </a:ext>
            </a:extLst>
          </p:cNvPr>
          <p:cNvCxnSpPr>
            <a:cxnSpLocks noChangeShapeType="1"/>
            <a:stCxn id="79" idx="3"/>
            <a:endCxn id="81" idx="7"/>
          </p:cNvCxnSpPr>
          <p:nvPr/>
        </p:nvCxnSpPr>
        <p:spPr bwMode="auto">
          <a:xfrm flipH="1">
            <a:off x="4665662" y="2138099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53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6094 0.21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10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2569 0.469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34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372 0.47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236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13402 0.346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73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158 0.343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717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6736 0.342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1713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39705 0.2115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DFS(s) – Recursive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 smtClean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/>
                  <a:t>: mark all vertices undiscovered	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6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 smtClean="0"/>
                  <a:t>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 smtClean="0"/>
                  <a:t>) </a:t>
                </a:r>
                <a:endParaRPr kumimoji="1" lang="en-US" sz="24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 smtClean="0"/>
                  <a:t> </a:t>
                </a:r>
                <a:r>
                  <a:rPr kumimoji="1" lang="en-US" sz="2400" dirty="0" smtClean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>
                  <a:solidFill>
                    <a:srgbClr val="00B050"/>
                  </a:solidFill>
                </a:endParaRP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2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sz="24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sz="24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if 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	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 smtClean="0"/>
                  <a:t> </a:t>
                </a:r>
                <a:r>
                  <a:rPr kumimoji="1" lang="en-US" sz="2400" dirty="0" smtClean="0">
                    <a:solidFill>
                      <a:srgbClr val="00B050"/>
                    </a:solidFill>
                  </a:rPr>
                  <a:t>discovered</a:t>
                </a:r>
                <a:endParaRPr kumimoji="1" lang="en-US" sz="2000" dirty="0">
                  <a:solidFill>
                    <a:srgbClr val="00B050"/>
                  </a:solidFill>
                </a:endParaRP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	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2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 smtClean="0"/>
                  <a:t> </a:t>
                </a:r>
                <a:r>
                  <a:rPr kumimoji="1" lang="en-US" sz="2400" dirty="0" smtClean="0">
                    <a:solidFill>
                      <a:srgbClr val="FF0000"/>
                    </a:solidFill>
                  </a:rPr>
                  <a:t>fully-discovered</a:t>
                </a:r>
                <a:endParaRPr kumimoji="1"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C6878-9B08-654A-9C65-E21C36D150FC}" type="slidenum">
              <a:rPr lang="en-US"/>
              <a:pPr>
                <a:defRPr/>
              </a:pPr>
              <a:t>50</a:t>
            </a:fld>
            <a:endParaRPr lang="en-US" sz="1400"/>
          </a:p>
        </p:txBody>
      </p:sp>
      <p:sp>
        <p:nvSpPr>
          <p:cNvPr id="620547" name="Rectangle 1027"/>
          <p:cNvSpPr>
            <a:spLocks noChangeArrowheads="1"/>
          </p:cNvSpPr>
          <p:nvPr/>
        </p:nvSpPr>
        <p:spPr bwMode="auto">
          <a:xfrm>
            <a:off x="1657034" y="4509346"/>
            <a:ext cx="501477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2400" i="1" dirty="0">
                <a:latin typeface="+mn-lt"/>
                <a:cs typeface="+mn-cs"/>
              </a:rPr>
              <a:t>Topological order:  1, 2, 3, 4, 5, 6, 7</a:t>
            </a:r>
          </a:p>
        </p:txBody>
      </p:sp>
      <p:sp>
        <p:nvSpPr>
          <p:cNvPr id="620586" name="Rectangle 1066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545151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</a:rPr>
              <a:t>Topological Order </a:t>
            </a:r>
            <a:r>
              <a:rPr lang="en-US" sz="3600" dirty="0" smtClean="0">
                <a:solidFill>
                  <a:srgbClr val="002060"/>
                </a:solidFill>
              </a:rPr>
              <a:t>Algorithm 1:  </a:t>
            </a:r>
            <a:r>
              <a:rPr lang="en-US" sz="3600" dirty="0">
                <a:solidFill>
                  <a:srgbClr val="002060"/>
                </a:solidFill>
              </a:rPr>
              <a:t>Example</a:t>
            </a:r>
            <a:endParaRPr kumimoji="0" lang="en-US" sz="3600" dirty="0">
              <a:cs typeface="+mj-cs"/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5117B5A4-ED59-43E2-86B7-A1400505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EE1D246C-5735-42DB-A36B-3586F3D57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AB3A76A7-C197-43EF-8DCE-9A9FF75F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0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46" name="Oval 9">
            <a:extLst>
              <a:ext uri="{FF2B5EF4-FFF2-40B4-BE49-F238E27FC236}">
                <a16:creationId xmlns:a16="http://schemas.microsoft.com/office/drawing/2014/main" id="{1B4CAE10-E98D-4A32-9C32-44CA672F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73" y="2794794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7D14084E-C01D-41AF-A9BF-82CD245B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485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48" name="Oval 11">
            <a:extLst>
              <a:ext uri="{FF2B5EF4-FFF2-40B4-BE49-F238E27FC236}">
                <a16:creationId xmlns:a16="http://schemas.microsoft.com/office/drawing/2014/main" id="{9B7A700F-5A69-4661-A418-A9DFD0F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6BA53496-81D7-4CF9-A280-A5F900E2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0" name="AutoShape 13">
            <a:extLst>
              <a:ext uri="{FF2B5EF4-FFF2-40B4-BE49-F238E27FC236}">
                <a16:creationId xmlns:a16="http://schemas.microsoft.com/office/drawing/2014/main" id="{FDA2B38E-E577-4A08-A441-4B84553C56F9}"/>
              </a:ext>
            </a:extLst>
          </p:cNvPr>
          <p:cNvCxnSpPr>
            <a:cxnSpLocks noChangeShapeType="1"/>
            <a:stCxn id="43" idx="3"/>
            <a:endCxn id="45" idx="7"/>
          </p:cNvCxnSpPr>
          <p:nvPr/>
        </p:nvCxnSpPr>
        <p:spPr bwMode="auto">
          <a:xfrm flipH="1">
            <a:off x="859860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4">
            <a:extLst>
              <a:ext uri="{FF2B5EF4-FFF2-40B4-BE49-F238E27FC236}">
                <a16:creationId xmlns:a16="http://schemas.microsoft.com/office/drawing/2014/main" id="{D97B7263-F6C7-45AF-BC1F-6B7EBB2B9FFC}"/>
              </a:ext>
            </a:extLst>
          </p:cNvPr>
          <p:cNvCxnSpPr>
            <a:cxnSpLocks noChangeShapeType="1"/>
            <a:stCxn id="43" idx="5"/>
            <a:endCxn id="46" idx="1"/>
          </p:cNvCxnSpPr>
          <p:nvPr/>
        </p:nvCxnSpPr>
        <p:spPr bwMode="auto">
          <a:xfrm>
            <a:off x="1525023" y="2158206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5">
            <a:extLst>
              <a:ext uri="{FF2B5EF4-FFF2-40B4-BE49-F238E27FC236}">
                <a16:creationId xmlns:a16="http://schemas.microsoft.com/office/drawing/2014/main" id="{2DD072BC-BB6D-4DB7-A323-555EBED3C015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>
            <a:off x="1564710" y="206454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6">
            <a:extLst>
              <a:ext uri="{FF2B5EF4-FFF2-40B4-BE49-F238E27FC236}">
                <a16:creationId xmlns:a16="http://schemas.microsoft.com/office/drawing/2014/main" id="{9F5773A1-3A0A-4CCE-9D3E-2090562200E3}"/>
              </a:ext>
            </a:extLst>
          </p:cNvPr>
          <p:cNvCxnSpPr>
            <a:cxnSpLocks noChangeShapeType="1"/>
            <a:stCxn id="44" idx="5"/>
            <a:endCxn id="47" idx="1"/>
          </p:cNvCxnSpPr>
          <p:nvPr/>
        </p:nvCxnSpPr>
        <p:spPr bwMode="auto">
          <a:xfrm>
            <a:off x="2755335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7">
            <a:extLst>
              <a:ext uri="{FF2B5EF4-FFF2-40B4-BE49-F238E27FC236}">
                <a16:creationId xmlns:a16="http://schemas.microsoft.com/office/drawing/2014/main" id="{1C8E1F71-BA22-4885-BD3B-7047266B627A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2177485" y="2928144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8">
            <a:extLst>
              <a:ext uri="{FF2B5EF4-FFF2-40B4-BE49-F238E27FC236}">
                <a16:creationId xmlns:a16="http://schemas.microsoft.com/office/drawing/2014/main" id="{302999C0-EF3C-470A-9F07-8FAF05FA8744}"/>
              </a:ext>
            </a:extLst>
          </p:cNvPr>
          <p:cNvCxnSpPr>
            <a:cxnSpLocks noChangeShapeType="1"/>
            <a:stCxn id="49" idx="7"/>
            <a:endCxn id="47" idx="3"/>
          </p:cNvCxnSpPr>
          <p:nvPr/>
        </p:nvCxnSpPr>
        <p:spPr bwMode="auto">
          <a:xfrm flipV="1">
            <a:off x="2755335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9">
            <a:extLst>
              <a:ext uri="{FF2B5EF4-FFF2-40B4-BE49-F238E27FC236}">
                <a16:creationId xmlns:a16="http://schemas.microsoft.com/office/drawing/2014/main" id="{00E5326E-289A-425A-AC15-3B3103C3C990}"/>
              </a:ext>
            </a:extLst>
          </p:cNvPr>
          <p:cNvCxnSpPr>
            <a:cxnSpLocks noChangeShapeType="1"/>
            <a:stCxn id="46" idx="3"/>
            <a:endCxn id="48" idx="7"/>
          </p:cNvCxnSpPr>
          <p:nvPr/>
        </p:nvCxnSpPr>
        <p:spPr bwMode="auto">
          <a:xfrm flipH="1">
            <a:off x="1525023" y="3023394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20">
            <a:extLst>
              <a:ext uri="{FF2B5EF4-FFF2-40B4-BE49-F238E27FC236}">
                <a16:creationId xmlns:a16="http://schemas.microsoft.com/office/drawing/2014/main" id="{8EE414E2-0497-461D-8570-F9F98DB63A2A}"/>
              </a:ext>
            </a:extLst>
          </p:cNvPr>
          <p:cNvCxnSpPr>
            <a:cxnSpLocks noChangeShapeType="1"/>
            <a:stCxn id="49" idx="1"/>
            <a:endCxn id="46" idx="5"/>
          </p:cNvCxnSpPr>
          <p:nvPr/>
        </p:nvCxnSpPr>
        <p:spPr bwMode="auto">
          <a:xfrm flipH="1" flipV="1">
            <a:off x="2139385" y="3023394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21">
            <a:extLst>
              <a:ext uri="{FF2B5EF4-FFF2-40B4-BE49-F238E27FC236}">
                <a16:creationId xmlns:a16="http://schemas.microsoft.com/office/drawing/2014/main" id="{C244E3EC-3D80-46FF-97F1-07738478017E}"/>
              </a:ext>
            </a:extLst>
          </p:cNvPr>
          <p:cNvCxnSpPr>
            <a:cxnSpLocks noChangeShapeType="1"/>
            <a:stCxn id="49" idx="2"/>
            <a:endCxn id="48" idx="6"/>
          </p:cNvCxnSpPr>
          <p:nvPr/>
        </p:nvCxnSpPr>
        <p:spPr bwMode="auto">
          <a:xfrm flipH="1">
            <a:off x="1564710" y="3793331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BE3906B4-84B2-4A3F-8103-5D0804F0F0F5}"/>
              </a:ext>
            </a:extLst>
          </p:cNvPr>
          <p:cNvCxnSpPr>
            <a:cxnSpLocks noChangeShapeType="1"/>
            <a:stCxn id="45" idx="5"/>
            <a:endCxn id="48" idx="1"/>
          </p:cNvCxnSpPr>
          <p:nvPr/>
        </p:nvCxnSpPr>
        <p:spPr bwMode="auto">
          <a:xfrm>
            <a:off x="859860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7725F1BF-A54D-49E4-9065-41D4FC9A8410}"/>
              </a:ext>
            </a:extLst>
          </p:cNvPr>
          <p:cNvCxnSpPr>
            <a:cxnSpLocks noChangeShapeType="1"/>
            <a:stCxn id="46" idx="2"/>
            <a:endCxn id="45" idx="6"/>
          </p:cNvCxnSpPr>
          <p:nvPr/>
        </p:nvCxnSpPr>
        <p:spPr bwMode="auto">
          <a:xfrm flipH="1">
            <a:off x="897960" y="2928144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BB365CE5-6B51-448A-8F70-ADD3E425E6B6}"/>
              </a:ext>
            </a:extLst>
          </p:cNvPr>
          <p:cNvCxnSpPr>
            <a:cxnSpLocks noChangeShapeType="1"/>
            <a:stCxn id="44" idx="3"/>
            <a:endCxn id="46" idx="7"/>
          </p:cNvCxnSpPr>
          <p:nvPr/>
        </p:nvCxnSpPr>
        <p:spPr bwMode="auto">
          <a:xfrm flipH="1">
            <a:off x="2139385" y="2158206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87B5420-CB93-4CE3-9DB6-15FDBEE9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7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E80CA07-5144-46EA-96F2-433F5084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9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6C21ED-3326-48D5-9C82-3FD6571B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66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5" name="AutoShape 28">
            <a:extLst>
              <a:ext uri="{FF2B5EF4-FFF2-40B4-BE49-F238E27FC236}">
                <a16:creationId xmlns:a16="http://schemas.microsoft.com/office/drawing/2014/main" id="{B0B83287-E89C-424F-8126-90B4E75831A7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564161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A115970-B9B3-4D83-8B15-41FC6330F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4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7" name="AutoShape 30">
            <a:extLst>
              <a:ext uri="{FF2B5EF4-FFF2-40B4-BE49-F238E27FC236}">
                <a16:creationId xmlns:a16="http://schemas.microsoft.com/office/drawing/2014/main" id="{6625A3F2-9A2D-46D3-A8F1-365C8F2F2C9C}"/>
              </a:ext>
            </a:extLst>
          </p:cNvPr>
          <p:cNvCxnSpPr>
            <a:cxnSpLocks noChangeShapeType="1"/>
            <a:stCxn id="64" idx="6"/>
            <a:endCxn id="66" idx="2"/>
          </p:cNvCxnSpPr>
          <p:nvPr/>
        </p:nvCxnSpPr>
        <p:spPr bwMode="auto">
          <a:xfrm>
            <a:off x="630836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7E6F571-B2FA-4102-AA1B-D41A395F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57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69" name="AutoShape 32">
            <a:extLst>
              <a:ext uri="{FF2B5EF4-FFF2-40B4-BE49-F238E27FC236}">
                <a16:creationId xmlns:a16="http://schemas.microsoft.com/office/drawing/2014/main" id="{5E558735-DAC2-4474-9E95-DF322C43740C}"/>
              </a:ext>
            </a:extLst>
          </p:cNvPr>
          <p:cNvCxnSpPr>
            <a:cxnSpLocks noChangeShapeType="1"/>
            <a:stCxn id="66" idx="6"/>
            <a:endCxn id="68" idx="2"/>
          </p:cNvCxnSpPr>
          <p:nvPr/>
        </p:nvCxnSpPr>
        <p:spPr bwMode="auto">
          <a:xfrm>
            <a:off x="6975114" y="2928144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A56E4ABD-324A-4026-A1E5-F3090C60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32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1" name="AutoShape 34">
            <a:extLst>
              <a:ext uri="{FF2B5EF4-FFF2-40B4-BE49-F238E27FC236}">
                <a16:creationId xmlns:a16="http://schemas.microsoft.com/office/drawing/2014/main" id="{9FF0BC68-58F7-424B-A2AB-08F03DC38F54}"/>
              </a:ext>
            </a:extLst>
          </p:cNvPr>
          <p:cNvCxnSpPr>
            <a:cxnSpLocks noChangeShapeType="1"/>
            <a:stCxn id="68" idx="6"/>
            <a:endCxn id="70" idx="2"/>
          </p:cNvCxnSpPr>
          <p:nvPr/>
        </p:nvCxnSpPr>
        <p:spPr bwMode="auto">
          <a:xfrm>
            <a:off x="7640276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6A727255-42D4-4058-8E70-1B7EB01A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6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3" name="AutoShape 36">
            <a:extLst>
              <a:ext uri="{FF2B5EF4-FFF2-40B4-BE49-F238E27FC236}">
                <a16:creationId xmlns:a16="http://schemas.microsoft.com/office/drawing/2014/main" id="{2FAC137E-9579-4987-8A13-8483CAC7A6DB}"/>
              </a:ext>
            </a:extLst>
          </p:cNvPr>
          <p:cNvCxnSpPr>
            <a:cxnSpLocks noChangeShapeType="1"/>
            <a:stCxn id="70" idx="6"/>
            <a:endCxn id="72" idx="2"/>
          </p:cNvCxnSpPr>
          <p:nvPr/>
        </p:nvCxnSpPr>
        <p:spPr bwMode="auto">
          <a:xfrm>
            <a:off x="8307026" y="2928144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4" name="AutoShape 37">
            <a:extLst>
              <a:ext uri="{FF2B5EF4-FFF2-40B4-BE49-F238E27FC236}">
                <a16:creationId xmlns:a16="http://schemas.microsoft.com/office/drawing/2014/main" id="{EF1EC6C3-614B-44B4-A3EB-9882306723D8}"/>
              </a:ext>
            </a:extLst>
          </p:cNvPr>
          <p:cNvCxnSpPr>
            <a:cxnSpLocks noChangeShapeType="1"/>
            <a:stCxn id="64" idx="0"/>
            <a:endCxn id="68" idx="0"/>
          </p:cNvCxnSpPr>
          <p:nvPr/>
        </p:nvCxnSpPr>
        <p:spPr bwMode="auto">
          <a:xfrm rot="5400000" flipV="1">
            <a:off x="6840970" y="2128838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AutoShape 38">
            <a:extLst>
              <a:ext uri="{FF2B5EF4-FFF2-40B4-BE49-F238E27FC236}">
                <a16:creationId xmlns:a16="http://schemas.microsoft.com/office/drawing/2014/main" id="{365D73D7-C6C2-45C4-9F2D-A98F8F1B72FF}"/>
              </a:ext>
            </a:extLst>
          </p:cNvPr>
          <p:cNvCxnSpPr>
            <a:cxnSpLocks noChangeShapeType="1"/>
            <a:stCxn id="63" idx="4"/>
            <a:endCxn id="68" idx="3"/>
          </p:cNvCxnSpPr>
          <p:nvPr/>
        </p:nvCxnSpPr>
        <p:spPr bwMode="auto">
          <a:xfrm rot="5400000" flipH="1" flipV="1">
            <a:off x="6440920" y="2090737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AutoShape 39">
            <a:extLst>
              <a:ext uri="{FF2B5EF4-FFF2-40B4-BE49-F238E27FC236}">
                <a16:creationId xmlns:a16="http://schemas.microsoft.com/office/drawing/2014/main" id="{4B399C19-57C0-4DFD-AEFA-8DFFB2BD7FF1}"/>
              </a:ext>
            </a:extLst>
          </p:cNvPr>
          <p:cNvCxnSpPr>
            <a:cxnSpLocks noChangeShapeType="1"/>
            <a:stCxn id="62" idx="4"/>
            <a:endCxn id="68" idx="4"/>
          </p:cNvCxnSpPr>
          <p:nvPr/>
        </p:nvCxnSpPr>
        <p:spPr bwMode="auto">
          <a:xfrm rot="16200000" flipH="1">
            <a:off x="6175014" y="1729581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7" name="AutoShape 40">
            <a:extLst>
              <a:ext uri="{FF2B5EF4-FFF2-40B4-BE49-F238E27FC236}">
                <a16:creationId xmlns:a16="http://schemas.microsoft.com/office/drawing/2014/main" id="{F4D351DE-587A-4D2B-AED2-F46DBD682F1A}"/>
              </a:ext>
            </a:extLst>
          </p:cNvPr>
          <p:cNvCxnSpPr>
            <a:cxnSpLocks noChangeShapeType="1"/>
            <a:stCxn id="62" idx="0"/>
            <a:endCxn id="66" idx="0"/>
          </p:cNvCxnSpPr>
          <p:nvPr/>
        </p:nvCxnSpPr>
        <p:spPr bwMode="auto">
          <a:xfrm rot="5400000" flipV="1">
            <a:off x="5841639" y="1796256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41">
            <a:extLst>
              <a:ext uri="{FF2B5EF4-FFF2-40B4-BE49-F238E27FC236}">
                <a16:creationId xmlns:a16="http://schemas.microsoft.com/office/drawing/2014/main" id="{06642151-03AF-41B1-BFF4-A8F4A165A208}"/>
              </a:ext>
            </a:extLst>
          </p:cNvPr>
          <p:cNvCxnSpPr>
            <a:cxnSpLocks noChangeShapeType="1"/>
            <a:stCxn id="68" idx="7"/>
            <a:endCxn id="72" idx="0"/>
          </p:cNvCxnSpPr>
          <p:nvPr/>
        </p:nvCxnSpPr>
        <p:spPr bwMode="auto">
          <a:xfrm rot="16200000">
            <a:off x="8216539" y="2180431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42">
            <a:extLst>
              <a:ext uri="{FF2B5EF4-FFF2-40B4-BE49-F238E27FC236}">
                <a16:creationId xmlns:a16="http://schemas.microsoft.com/office/drawing/2014/main" id="{CB1AB784-E59C-47FF-AB1A-1EC6BE05568F}"/>
              </a:ext>
            </a:extLst>
          </p:cNvPr>
          <p:cNvCxnSpPr>
            <a:cxnSpLocks noChangeShapeType="1"/>
            <a:stCxn id="63" idx="0"/>
            <a:endCxn id="70" idx="0"/>
          </p:cNvCxnSpPr>
          <p:nvPr/>
        </p:nvCxnSpPr>
        <p:spPr bwMode="auto">
          <a:xfrm rot="5400000" flipV="1">
            <a:off x="6840970" y="1463675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43">
            <a:extLst>
              <a:ext uri="{FF2B5EF4-FFF2-40B4-BE49-F238E27FC236}">
                <a16:creationId xmlns:a16="http://schemas.microsoft.com/office/drawing/2014/main" id="{6D8F96DB-294E-4082-8422-4851013180FF}"/>
              </a:ext>
            </a:extLst>
          </p:cNvPr>
          <p:cNvCxnSpPr>
            <a:cxnSpLocks noChangeShapeType="1"/>
            <a:stCxn id="62" idx="4"/>
            <a:endCxn id="72" idx="4"/>
          </p:cNvCxnSpPr>
          <p:nvPr/>
        </p:nvCxnSpPr>
        <p:spPr bwMode="auto">
          <a:xfrm rot="16200000" flipH="1">
            <a:off x="6855257" y="1049338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E3301CA2-DD1E-4B32-9A46-74847174472F}"/>
              </a:ext>
            </a:extLst>
          </p:cNvPr>
          <p:cNvSpPr/>
          <p:nvPr/>
        </p:nvSpPr>
        <p:spPr bwMode="auto">
          <a:xfrm>
            <a:off x="3726885" y="2685828"/>
            <a:ext cx="823913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in DFS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229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kumimoji="1" lang="en-US" sz="2400" dirty="0">
                <a:ea typeface="Osaka" charset="0"/>
                <a:cs typeface="Osaka" charset="0"/>
              </a:rPr>
              <a:t>BFS tree ≠ DFS tree, but, as with BFS, DFS has found a tree in the graph </a:t>
            </a:r>
            <a:r>
              <a:rPr kumimoji="1" lang="en-US" sz="2400" dirty="0" err="1">
                <a:ea typeface="Osaka" charset="0"/>
                <a:cs typeface="Osaka" charset="0"/>
              </a:rPr>
              <a:t>s.t.</a:t>
            </a:r>
            <a:r>
              <a:rPr kumimoji="1" lang="en-US" sz="2400" dirty="0">
                <a:ea typeface="Osaka" charset="0"/>
                <a:cs typeface="Osaka" charset="0"/>
              </a:rPr>
              <a:t> non-tree edges are "simple</a:t>
            </a:r>
            <a:r>
              <a:rPr kumimoji="1" lang="en-US" altLang="ja-JP" sz="2400" dirty="0">
                <a:ea typeface="Osaka" charset="0"/>
                <a:cs typeface="Osaka" charset="0"/>
              </a:rPr>
              <a:t>"</a:t>
            </a:r>
            <a:r>
              <a:rPr kumimoji="1" lang="en-US" sz="2400" dirty="0">
                <a:ea typeface="Osaka" charset="0"/>
                <a:cs typeface="Osaka" charset="0"/>
              </a:rPr>
              <a:t> in some way</a:t>
            </a:r>
            <a:r>
              <a:rPr kumimoji="1" lang="en-US" sz="2400" dirty="0" smtClean="0">
                <a:ea typeface="Osaka" charset="0"/>
                <a:cs typeface="Osaka" charset="0"/>
              </a:rPr>
              <a:t>.</a:t>
            </a: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All non-tree edges join a vertex and one of its </a:t>
            </a:r>
            <a:r>
              <a:rPr kumimoji="1" lang="en-US" sz="2400" dirty="0" err="1"/>
              <a:t>descendents</a:t>
            </a:r>
            <a:r>
              <a:rPr kumimoji="1" lang="en-US" sz="2400" dirty="0"/>
              <a:t>/ancestors in the DFS </a:t>
            </a:r>
            <a:r>
              <a:rPr kumimoji="1" lang="en-US" sz="2400" dirty="0" smtClean="0"/>
              <a:t>tree</a:t>
            </a:r>
            <a:endParaRPr kumimoji="1"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AutoShape 1028" descr="25%">
            <a:extLst>
              <a:ext uri="{FF2B5EF4-FFF2-40B4-BE49-F238E27FC236}">
                <a16:creationId xmlns:a16="http://schemas.microsoft.com/office/drawing/2014/main" id="{FF70A729-CB43-48AE-A585-455B6B90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762500"/>
            <a:ext cx="990600" cy="1028700"/>
          </a:xfrm>
          <a:prstGeom prst="triangle">
            <a:avLst>
              <a:gd name="adj" fmla="val 50000"/>
            </a:avLst>
          </a:prstGeom>
          <a:pattFill prst="pct25">
            <a:fgClr>
              <a:srgbClr val="0070C0"/>
            </a:fgClr>
            <a:bgClr>
              <a:srgbClr val="FFFFFF"/>
            </a:bgClr>
          </a:pattFill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AutoShape 1029" descr="25%">
            <a:extLst>
              <a:ext uri="{FF2B5EF4-FFF2-40B4-BE49-F238E27FC236}">
                <a16:creationId xmlns:a16="http://schemas.microsoft.com/office/drawing/2014/main" id="{14822DC1-B887-4F24-A66B-2E7BB90D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762500"/>
            <a:ext cx="1295400" cy="1028700"/>
          </a:xfrm>
          <a:prstGeom prst="triangle">
            <a:avLst>
              <a:gd name="adj" fmla="val 50000"/>
            </a:avLst>
          </a:prstGeom>
          <a:pattFill prst="pct25">
            <a:fgClr>
              <a:srgbClr val="0070C0"/>
            </a:fgClr>
            <a:bgClr>
              <a:srgbClr val="FFFFFF"/>
            </a:bgClr>
          </a:pattFill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" name="AutoShape 1030">
            <a:extLst>
              <a:ext uri="{FF2B5EF4-FFF2-40B4-BE49-F238E27FC236}">
                <a16:creationId xmlns:a16="http://schemas.microsoft.com/office/drawing/2014/main" id="{24D808BA-5DD6-4F4D-A7F8-A52419EF1F95}"/>
              </a:ext>
            </a:extLst>
          </p:cNvPr>
          <p:cNvCxnSpPr>
            <a:cxnSpLocks noChangeShapeType="1"/>
            <a:endCxn id="9" idx="1"/>
          </p:cNvCxnSpPr>
          <p:nvPr/>
        </p:nvCxnSpPr>
        <p:spPr bwMode="auto">
          <a:xfrm flipV="1">
            <a:off x="4610100" y="3848100"/>
            <a:ext cx="938213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AutoShape 1031">
            <a:extLst>
              <a:ext uri="{FF2B5EF4-FFF2-40B4-BE49-F238E27FC236}">
                <a16:creationId xmlns:a16="http://schemas.microsoft.com/office/drawing/2014/main" id="{6B74BAB0-9510-4A0C-B8F0-BA9A6EE65865}"/>
              </a:ext>
            </a:extLst>
          </p:cNvPr>
          <p:cNvCxnSpPr>
            <a:cxnSpLocks noChangeShapeType="1"/>
            <a:endCxn id="9" idx="3"/>
          </p:cNvCxnSpPr>
          <p:nvPr/>
        </p:nvCxnSpPr>
        <p:spPr bwMode="auto">
          <a:xfrm flipH="1" flipV="1">
            <a:off x="5653088" y="3848100"/>
            <a:ext cx="785812" cy="900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1032">
            <a:extLst>
              <a:ext uri="{FF2B5EF4-FFF2-40B4-BE49-F238E27FC236}">
                <a16:creationId xmlns:a16="http://schemas.microsoft.com/office/drawing/2014/main" id="{218C9898-52DD-4B53-B2D7-C6102689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10000"/>
            <a:ext cx="76200" cy="7461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Line 1033">
            <a:extLst>
              <a:ext uri="{FF2B5EF4-FFF2-40B4-BE49-F238E27FC236}">
                <a16:creationId xmlns:a16="http://schemas.microsoft.com/office/drawing/2014/main" id="{6DF8CA28-C008-46BC-BDFB-8E0E723641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5410200"/>
            <a:ext cx="1066800" cy="762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Line 1034">
            <a:extLst>
              <a:ext uri="{FF2B5EF4-FFF2-40B4-BE49-F238E27FC236}">
                <a16:creationId xmlns:a16="http://schemas.microsoft.com/office/drawing/2014/main" id="{E797DBD8-51D5-4E68-A633-A2AB677EE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257800"/>
            <a:ext cx="290513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035">
            <a:extLst>
              <a:ext uri="{FF2B5EF4-FFF2-40B4-BE49-F238E27FC236}">
                <a16:creationId xmlns:a16="http://schemas.microsoft.com/office/drawing/2014/main" id="{43DF96D2-34DC-4EEF-ADC2-E280BA510D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5257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Freeform 1036">
            <a:extLst>
              <a:ext uri="{FF2B5EF4-FFF2-40B4-BE49-F238E27FC236}">
                <a16:creationId xmlns:a16="http://schemas.microsoft.com/office/drawing/2014/main" id="{C91B5972-97D7-434C-BB7D-CA018E7993F0}"/>
              </a:ext>
            </a:extLst>
          </p:cNvPr>
          <p:cNvSpPr>
            <a:spLocks/>
          </p:cNvSpPr>
          <p:nvPr/>
        </p:nvSpPr>
        <p:spPr bwMode="auto">
          <a:xfrm>
            <a:off x="6096000" y="4267200"/>
            <a:ext cx="635000" cy="914400"/>
          </a:xfrm>
          <a:custGeom>
            <a:avLst/>
            <a:gdLst>
              <a:gd name="T0" fmla="*/ 0 w 400"/>
              <a:gd name="T1" fmla="*/ 0 h 576"/>
              <a:gd name="T2" fmla="*/ 336 w 400"/>
              <a:gd name="T3" fmla="*/ 96 h 576"/>
              <a:gd name="T4" fmla="*/ 384 w 400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" h="576">
                <a:moveTo>
                  <a:pt x="0" y="0"/>
                </a:moveTo>
                <a:cubicBezTo>
                  <a:pt x="136" y="0"/>
                  <a:pt x="272" y="0"/>
                  <a:pt x="336" y="96"/>
                </a:cubicBezTo>
                <a:cubicBezTo>
                  <a:pt x="400" y="192"/>
                  <a:pt x="376" y="496"/>
                  <a:pt x="384" y="576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Freeform 1037">
            <a:extLst>
              <a:ext uri="{FF2B5EF4-FFF2-40B4-BE49-F238E27FC236}">
                <a16:creationId xmlns:a16="http://schemas.microsoft.com/office/drawing/2014/main" id="{1E995EB2-B16C-44F6-B733-1238B9717BB7}"/>
              </a:ext>
            </a:extLst>
          </p:cNvPr>
          <p:cNvSpPr>
            <a:spLocks/>
          </p:cNvSpPr>
          <p:nvPr/>
        </p:nvSpPr>
        <p:spPr bwMode="auto">
          <a:xfrm>
            <a:off x="4064000" y="4953000"/>
            <a:ext cx="431800" cy="685800"/>
          </a:xfrm>
          <a:custGeom>
            <a:avLst/>
            <a:gdLst>
              <a:gd name="T0" fmla="*/ 80 w 272"/>
              <a:gd name="T1" fmla="*/ 432 h 432"/>
              <a:gd name="T2" fmla="*/ 32 w 272"/>
              <a:gd name="T3" fmla="*/ 144 h 432"/>
              <a:gd name="T4" fmla="*/ 272 w 27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432">
                <a:moveTo>
                  <a:pt x="80" y="432"/>
                </a:moveTo>
                <a:cubicBezTo>
                  <a:pt x="40" y="324"/>
                  <a:pt x="0" y="216"/>
                  <a:pt x="32" y="144"/>
                </a:cubicBezTo>
                <a:cubicBezTo>
                  <a:pt x="64" y="72"/>
                  <a:pt x="168" y="36"/>
                  <a:pt x="272" y="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20BA7-3010-F345-B6B5-699052445C3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 dirty="0">
                <a:solidFill>
                  <a:srgbClr val="002060"/>
                </a:solidFill>
              </a:rPr>
              <a:t>DFS(A)</a:t>
            </a:r>
          </a:p>
        </p:txBody>
      </p:sp>
      <p:sp>
        <p:nvSpPr>
          <p:cNvPr id="40345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0346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</a:t>
            </a:r>
          </a:p>
        </p:txBody>
      </p:sp>
      <p:sp>
        <p:nvSpPr>
          <p:cNvPr id="40346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346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346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346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</a:t>
            </a:r>
          </a:p>
        </p:txBody>
      </p:sp>
      <p:sp>
        <p:nvSpPr>
          <p:cNvPr id="403465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346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346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346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346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347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347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3472" name="AutoShape 16"/>
          <p:cNvCxnSpPr>
            <a:cxnSpLocks noChangeShapeType="1"/>
            <a:stCxn id="403459" idx="5"/>
            <a:endCxn id="40346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3" name="AutoShape 17"/>
          <p:cNvCxnSpPr>
            <a:cxnSpLocks noChangeShapeType="1"/>
            <a:stCxn id="403467" idx="0"/>
            <a:endCxn id="40346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4" name="AutoShape 18"/>
          <p:cNvCxnSpPr>
            <a:cxnSpLocks noChangeShapeType="1"/>
            <a:stCxn id="403464" idx="4"/>
            <a:endCxn id="403465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5" name="AutoShape 19"/>
          <p:cNvCxnSpPr>
            <a:cxnSpLocks noChangeShapeType="1"/>
            <a:stCxn id="403464" idx="5"/>
            <a:endCxn id="40346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6" name="AutoShape 20"/>
          <p:cNvCxnSpPr>
            <a:cxnSpLocks noChangeShapeType="1"/>
            <a:stCxn id="403463" idx="7"/>
            <a:endCxn id="40346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7" name="AutoShape 21"/>
          <p:cNvCxnSpPr>
            <a:cxnSpLocks noChangeShapeType="1"/>
            <a:stCxn id="403461" idx="5"/>
            <a:endCxn id="40347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8" name="AutoShape 22"/>
          <p:cNvCxnSpPr>
            <a:cxnSpLocks noChangeShapeType="1"/>
            <a:stCxn id="403470" idx="4"/>
            <a:endCxn id="40347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9" name="AutoShape 23"/>
          <p:cNvCxnSpPr>
            <a:cxnSpLocks noChangeShapeType="1"/>
            <a:stCxn id="403469" idx="6"/>
            <a:endCxn id="40347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0" name="AutoShape 24"/>
          <p:cNvCxnSpPr>
            <a:cxnSpLocks noChangeShapeType="1"/>
            <a:stCxn id="403464" idx="7"/>
            <a:endCxn id="403460" idx="3"/>
          </p:cNvCxnSpPr>
          <p:nvPr/>
        </p:nvCxnSpPr>
        <p:spPr bwMode="auto">
          <a:xfrm flipV="1">
            <a:off x="2847975" y="2643188"/>
            <a:ext cx="227013" cy="2524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1" name="AutoShape 25"/>
          <p:cNvCxnSpPr>
            <a:cxnSpLocks noChangeShapeType="1"/>
            <a:stCxn id="403460" idx="7"/>
            <a:endCxn id="40345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2" name="AutoShape 26"/>
          <p:cNvCxnSpPr>
            <a:cxnSpLocks noChangeShapeType="1"/>
            <a:stCxn id="403460" idx="6"/>
            <a:endCxn id="40346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3" name="AutoShape 27"/>
          <p:cNvCxnSpPr>
            <a:cxnSpLocks noChangeShapeType="1"/>
            <a:stCxn id="403465" idx="4"/>
            <a:endCxn id="403466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4" name="AutoShape 28"/>
          <p:cNvCxnSpPr>
            <a:cxnSpLocks noChangeShapeType="1"/>
            <a:stCxn id="403467" idx="6"/>
            <a:endCxn id="40346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5" name="AutoShape 29"/>
          <p:cNvCxnSpPr>
            <a:cxnSpLocks noChangeShapeType="1"/>
            <a:stCxn id="403467" idx="4"/>
            <a:endCxn id="40346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6" name="AutoShape 30"/>
          <p:cNvCxnSpPr>
            <a:cxnSpLocks noChangeShapeType="1"/>
            <a:stCxn id="403468" idx="7"/>
            <a:endCxn id="40346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7" name="AutoShape 31"/>
          <p:cNvCxnSpPr>
            <a:cxnSpLocks noChangeShapeType="1"/>
            <a:stCxn id="403463" idx="4"/>
            <a:endCxn id="40346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8" name="AutoShape 32"/>
          <p:cNvCxnSpPr>
            <a:cxnSpLocks noChangeShapeType="1"/>
            <a:stCxn id="403461" idx="4"/>
            <a:endCxn id="40346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3489" name="Rectangle 33"/>
          <p:cNvSpPr>
            <a:spLocks noChangeArrowheads="1"/>
          </p:cNvSpPr>
          <p:nvPr/>
        </p:nvSpPr>
        <p:spPr bwMode="auto">
          <a:xfrm>
            <a:off x="79375" y="1462088"/>
            <a:ext cx="2374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000" dirty="0">
                <a:latin typeface="Helvetica" charset="0"/>
                <a:cs typeface="+mn-cs"/>
              </a:rPr>
              <a:t>Suppose edge lists</a:t>
            </a:r>
          </a:p>
          <a:p>
            <a:pPr algn="l">
              <a:defRPr/>
            </a:pPr>
            <a:r>
              <a:rPr lang="en-US" sz="2000" dirty="0">
                <a:latin typeface="Helvetica" charset="0"/>
                <a:cs typeface="+mn-cs"/>
              </a:rPr>
              <a:t>at each vertex </a:t>
            </a:r>
            <a:br>
              <a:rPr lang="en-US" sz="2000" dirty="0">
                <a:latin typeface="Helvetica" charset="0"/>
                <a:cs typeface="+mn-cs"/>
              </a:rPr>
            </a:br>
            <a:r>
              <a:rPr lang="en-US" sz="2000" dirty="0">
                <a:latin typeface="Helvetica" charset="0"/>
                <a:cs typeface="+mn-cs"/>
              </a:rPr>
              <a:t>are sorted alphabetically</a:t>
            </a:r>
            <a:endParaRPr lang="en-US" dirty="0">
              <a:latin typeface="Helvetica" charset="0"/>
              <a:cs typeface="+mn-cs"/>
            </a:endParaRPr>
          </a:p>
        </p:txBody>
      </p:sp>
      <p:sp>
        <p:nvSpPr>
          <p:cNvPr id="40349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dirty="0">
                <a:latin typeface="Helvetica" charset="0"/>
                <a:cs typeface="+mn-cs"/>
              </a:rPr>
              <a:t>Color code:</a:t>
            </a:r>
            <a:endParaRPr kumimoji="1" lang="en-US" sz="2000" b="1" dirty="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latin typeface="Helvetica" charset="0"/>
                <a:cs typeface="+mn-cs"/>
              </a:rPr>
              <a:t>undiscovered</a:t>
            </a:r>
            <a:endParaRPr kumimoji="1" lang="en-US" sz="2000" dirty="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349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3493" name="Rectangle 37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list):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</p:txBody>
      </p:sp>
      <p:sp>
        <p:nvSpPr>
          <p:cNvPr id="403494" name="Line 38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32846DDB-CD7E-438C-920C-CF5C22D4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58694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DAE7D-CC04-7843-8C10-A3580E89A07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550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550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550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551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551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551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</a:t>
            </a:r>
          </a:p>
        </p:txBody>
      </p:sp>
      <p:sp>
        <p:nvSpPr>
          <p:cNvPr id="405513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551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551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551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551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551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551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5520" name="AutoShape 16"/>
          <p:cNvCxnSpPr>
            <a:cxnSpLocks noChangeShapeType="1"/>
            <a:stCxn id="405507" idx="5"/>
            <a:endCxn id="40550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1" name="AutoShape 17"/>
          <p:cNvCxnSpPr>
            <a:cxnSpLocks noChangeShapeType="1"/>
            <a:stCxn id="405515" idx="0"/>
            <a:endCxn id="40551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2" name="AutoShape 18"/>
          <p:cNvCxnSpPr>
            <a:cxnSpLocks noChangeShapeType="1"/>
            <a:stCxn id="405512" idx="4"/>
            <a:endCxn id="405513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3" name="AutoShape 19"/>
          <p:cNvCxnSpPr>
            <a:cxnSpLocks noChangeShapeType="1"/>
            <a:stCxn id="405512" idx="5"/>
            <a:endCxn id="40551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4" name="AutoShape 20"/>
          <p:cNvCxnSpPr>
            <a:cxnSpLocks noChangeShapeType="1"/>
            <a:stCxn id="405511" idx="7"/>
            <a:endCxn id="40550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5" name="AutoShape 21"/>
          <p:cNvCxnSpPr>
            <a:cxnSpLocks noChangeShapeType="1"/>
            <a:stCxn id="405509" idx="5"/>
            <a:endCxn id="40551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6" name="AutoShape 22"/>
          <p:cNvCxnSpPr>
            <a:cxnSpLocks noChangeShapeType="1"/>
            <a:stCxn id="405518" idx="4"/>
            <a:endCxn id="40551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7" name="AutoShape 23"/>
          <p:cNvCxnSpPr>
            <a:cxnSpLocks noChangeShapeType="1"/>
            <a:stCxn id="405517" idx="6"/>
            <a:endCxn id="40551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8" name="AutoShape 24"/>
          <p:cNvCxnSpPr>
            <a:cxnSpLocks noChangeShapeType="1"/>
            <a:stCxn id="405512" idx="7"/>
            <a:endCxn id="405508" idx="3"/>
          </p:cNvCxnSpPr>
          <p:nvPr/>
        </p:nvCxnSpPr>
        <p:spPr bwMode="auto">
          <a:xfrm flipV="1">
            <a:off x="2847975" y="2643188"/>
            <a:ext cx="227013" cy="2524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9" name="AutoShape 25"/>
          <p:cNvCxnSpPr>
            <a:cxnSpLocks noChangeShapeType="1"/>
            <a:stCxn id="405508" idx="7"/>
            <a:endCxn id="40550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0" name="AutoShape 26"/>
          <p:cNvCxnSpPr>
            <a:cxnSpLocks noChangeShapeType="1"/>
            <a:stCxn id="405508" idx="6"/>
            <a:endCxn id="40550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1" name="AutoShape 27"/>
          <p:cNvCxnSpPr>
            <a:cxnSpLocks noChangeShapeType="1"/>
            <a:stCxn id="405513" idx="4"/>
            <a:endCxn id="405514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2" name="AutoShape 28"/>
          <p:cNvCxnSpPr>
            <a:cxnSpLocks noChangeShapeType="1"/>
            <a:stCxn id="405515" idx="6"/>
            <a:endCxn id="40551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3" name="AutoShape 29"/>
          <p:cNvCxnSpPr>
            <a:cxnSpLocks noChangeShapeType="1"/>
            <a:stCxn id="405515" idx="4"/>
            <a:endCxn id="40551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4" name="AutoShape 30"/>
          <p:cNvCxnSpPr>
            <a:cxnSpLocks noChangeShapeType="1"/>
            <a:stCxn id="405516" idx="7"/>
            <a:endCxn id="40551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5" name="AutoShape 31"/>
          <p:cNvCxnSpPr>
            <a:cxnSpLocks noChangeShapeType="1"/>
            <a:stCxn id="405511" idx="4"/>
            <a:endCxn id="40551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6" name="AutoShape 32"/>
          <p:cNvCxnSpPr>
            <a:cxnSpLocks noChangeShapeType="1"/>
            <a:stCxn id="405509" idx="4"/>
            <a:endCxn id="40551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553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553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554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5541" name="Line 37"/>
          <p:cNvSpPr>
            <a:spLocks noChangeShapeType="1"/>
          </p:cNvSpPr>
          <p:nvPr/>
        </p:nvSpPr>
        <p:spPr bwMode="auto">
          <a:xfrm flipH="1">
            <a:off x="774065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5542" name="Line 38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34BEEEBB-B9E8-4682-8156-4C81829A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417685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A081B-E516-D246-A16C-C2C12B77074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755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755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755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756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07561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756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756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756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756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756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756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7568" name="AutoShape 16"/>
          <p:cNvCxnSpPr>
            <a:cxnSpLocks noChangeShapeType="1"/>
            <a:stCxn id="407555" idx="5"/>
            <a:endCxn id="40755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69" name="AutoShape 17"/>
          <p:cNvCxnSpPr>
            <a:cxnSpLocks noChangeShapeType="1"/>
            <a:stCxn id="407563" idx="0"/>
            <a:endCxn id="40756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0" name="AutoShape 18"/>
          <p:cNvCxnSpPr>
            <a:cxnSpLocks noChangeShapeType="1"/>
            <a:stCxn id="407560" idx="4"/>
            <a:endCxn id="407561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1" name="AutoShape 19"/>
          <p:cNvCxnSpPr>
            <a:cxnSpLocks noChangeShapeType="1"/>
            <a:stCxn id="407560" idx="5"/>
            <a:endCxn id="40755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2" name="AutoShape 20"/>
          <p:cNvCxnSpPr>
            <a:cxnSpLocks noChangeShapeType="1"/>
            <a:stCxn id="407559" idx="7"/>
            <a:endCxn id="40755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3" name="AutoShape 21"/>
          <p:cNvCxnSpPr>
            <a:cxnSpLocks noChangeShapeType="1"/>
            <a:stCxn id="407557" idx="5"/>
            <a:endCxn id="40756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4" name="AutoShape 22"/>
          <p:cNvCxnSpPr>
            <a:cxnSpLocks noChangeShapeType="1"/>
            <a:stCxn id="407566" idx="4"/>
            <a:endCxn id="40756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5" name="AutoShape 23"/>
          <p:cNvCxnSpPr>
            <a:cxnSpLocks noChangeShapeType="1"/>
            <a:stCxn id="407565" idx="6"/>
            <a:endCxn id="40756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7" name="AutoShape 25"/>
          <p:cNvCxnSpPr>
            <a:cxnSpLocks noChangeShapeType="1"/>
            <a:stCxn id="407556" idx="7"/>
            <a:endCxn id="40755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8" name="AutoShape 26"/>
          <p:cNvCxnSpPr>
            <a:cxnSpLocks noChangeShapeType="1"/>
            <a:stCxn id="407556" idx="6"/>
            <a:endCxn id="40755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9" name="AutoShape 27"/>
          <p:cNvCxnSpPr>
            <a:cxnSpLocks noChangeShapeType="1"/>
            <a:stCxn id="407561" idx="4"/>
            <a:endCxn id="407562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0" name="AutoShape 28"/>
          <p:cNvCxnSpPr>
            <a:cxnSpLocks noChangeShapeType="1"/>
            <a:stCxn id="407563" idx="6"/>
            <a:endCxn id="40756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1" name="AutoShape 29"/>
          <p:cNvCxnSpPr>
            <a:cxnSpLocks noChangeShapeType="1"/>
            <a:stCxn id="407563" idx="4"/>
            <a:endCxn id="40756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2" name="AutoShape 30"/>
          <p:cNvCxnSpPr>
            <a:cxnSpLocks noChangeShapeType="1"/>
            <a:stCxn id="407564" idx="7"/>
            <a:endCxn id="40756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3" name="AutoShape 31"/>
          <p:cNvCxnSpPr>
            <a:cxnSpLocks noChangeShapeType="1"/>
            <a:stCxn id="407559" idx="4"/>
            <a:endCxn id="40755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4" name="AutoShape 32"/>
          <p:cNvCxnSpPr>
            <a:cxnSpLocks noChangeShapeType="1"/>
            <a:stCxn id="407557" idx="4"/>
            <a:endCxn id="40756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58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758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758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 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 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7589" name="Line 37"/>
          <p:cNvSpPr>
            <a:spLocks noChangeShapeType="1"/>
          </p:cNvSpPr>
          <p:nvPr/>
        </p:nvSpPr>
        <p:spPr bwMode="auto">
          <a:xfrm flipH="1">
            <a:off x="774065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0" name="Line 38"/>
          <p:cNvSpPr>
            <a:spLocks noChangeShapeType="1"/>
          </p:cNvSpPr>
          <p:nvPr/>
        </p:nvSpPr>
        <p:spPr bwMode="auto">
          <a:xfrm flipH="1">
            <a:off x="77406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1" name="Line 39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2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2E732801-3EFF-468B-918E-8863029A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3783682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64813</TotalTime>
  <Words>2126</Words>
  <Application>Microsoft Office PowerPoint</Application>
  <PresentationFormat>On-screen Show (4:3)</PresentationFormat>
  <Paragraphs>1205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Monotype Sorts</vt:lpstr>
      <vt:lpstr>Cambria Math</vt:lpstr>
      <vt:lpstr>Arial Black</vt:lpstr>
      <vt:lpstr>Helvetica</vt:lpstr>
      <vt:lpstr>Osaka</vt:lpstr>
      <vt:lpstr>Times New Roman</vt:lpstr>
      <vt:lpstr>Arial</vt:lpstr>
      <vt:lpstr>Tahoma</vt:lpstr>
      <vt:lpstr>Comic Sans MS</vt:lpstr>
      <vt:lpstr>Custom Design</vt:lpstr>
      <vt:lpstr>CSE 421</vt:lpstr>
      <vt:lpstr>Summary of last lecture</vt:lpstr>
      <vt:lpstr>Preview of this lecture</vt:lpstr>
      <vt:lpstr>Depth First Search</vt:lpstr>
      <vt:lpstr>DFS(s) – Recursive version</vt:lpstr>
      <vt:lpstr>Non-Tree Edges in DFS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Properties of (undirected) DFS</vt:lpstr>
      <vt:lpstr>Non-Tree Edges in DFS</vt:lpstr>
      <vt:lpstr>DAGs and Topological Ordering</vt:lpstr>
      <vt:lpstr>Precedence Constraints</vt:lpstr>
      <vt:lpstr>Directed Acyclic Graphs (DAG)</vt:lpstr>
      <vt:lpstr>DAGs: A Sufficient Condition</vt:lpstr>
      <vt:lpstr>DAGs: A Sufficient Condition</vt:lpstr>
      <vt:lpstr>Every DAG has a source node</vt:lpstr>
      <vt:lpstr>DAG =&gt; Topological Order</vt:lpstr>
      <vt:lpstr>A Characterization of DAGs</vt:lpstr>
      <vt:lpstr>Topological Order Algorithm 1:  Example</vt:lpstr>
      <vt:lpstr>Topological Order Algorithm 1:  Example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286</cp:revision>
  <cp:lastPrinted>2000-07-01T21:41:59Z</cp:lastPrinted>
  <dcterms:created xsi:type="dcterms:W3CDTF">1998-04-21T02:39:18Z</dcterms:created>
  <dcterms:modified xsi:type="dcterms:W3CDTF">2018-04-05T22:53:35Z</dcterms:modified>
</cp:coreProperties>
</file>