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35"/>
  </p:notesMasterIdLst>
  <p:handoutMasterIdLst>
    <p:handoutMasterId r:id="rId36"/>
  </p:handoutMasterIdLst>
  <p:sldIdLst>
    <p:sldId id="369" r:id="rId2"/>
    <p:sldId id="595" r:id="rId3"/>
    <p:sldId id="610" r:id="rId4"/>
    <p:sldId id="596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1" r:id="rId19"/>
    <p:sldId id="612" r:id="rId20"/>
    <p:sldId id="618" r:id="rId21"/>
    <p:sldId id="619" r:id="rId22"/>
    <p:sldId id="620" r:id="rId23"/>
    <p:sldId id="621" r:id="rId24"/>
    <p:sldId id="622" r:id="rId25"/>
    <p:sldId id="623" r:id="rId26"/>
    <p:sldId id="624" r:id="rId27"/>
    <p:sldId id="625" r:id="rId28"/>
    <p:sldId id="626" r:id="rId29"/>
    <p:sldId id="627" r:id="rId30"/>
    <p:sldId id="628" r:id="rId31"/>
    <p:sldId id="629" r:id="rId32"/>
    <p:sldId id="630" r:id="rId33"/>
    <p:sldId id="631" r:id="rId34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37"/>
    </p:embeddedFont>
    <p:embeddedFont>
      <p:font typeface="Arial Black" panose="020B0A04020102020204" pitchFamily="34" charset="0"/>
      <p:bold r:id="rId38"/>
    </p:embeddedFont>
    <p:embeddedFont>
      <p:font typeface="Helvetica" panose="020B0604020202020204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Comic Sans MS" panose="030F0702030302020204" pitchFamily="66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1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3300"/>
    <a:srgbClr val="3399FF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8" y="5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52117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465631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77120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74783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882512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959168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705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716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521765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12525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905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685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990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932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508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46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271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05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5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42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94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519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06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21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418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66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71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3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80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28897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53826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27687-EFC4-BE4E-924C-FFF079C05AF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mark  </a:t>
            </a:r>
            <a:r>
              <a:rPr kumimoji="1" lang="en-US" sz="2400" dirty="0" err="1"/>
              <a:t>s</a:t>
            </a:r>
            <a:r>
              <a:rPr kumimoji="1" lang="en-US" sz="2400" dirty="0"/>
              <a:t> "discovered"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queue = { </a:t>
            </a:r>
            <a:r>
              <a:rPr kumimoji="1" lang="en-US" sz="2400" dirty="0" err="1"/>
              <a:t>s</a:t>
            </a:r>
            <a:r>
              <a:rPr kumimoji="1" lang="en-US" sz="2400" dirty="0"/>
              <a:t> }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kumimoji="1" lang="en-US" sz="2400" dirty="0"/>
              <a:t>while queue not empty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 err="1"/>
              <a:t>u</a:t>
            </a:r>
            <a:r>
              <a:rPr kumimoji="1" lang="en-US" dirty="0"/>
              <a:t> = </a:t>
            </a:r>
            <a:r>
              <a:rPr kumimoji="1" lang="en-US" dirty="0" err="1"/>
              <a:t>remove_first(queue</a:t>
            </a:r>
            <a:r>
              <a:rPr kumimoji="1" lang="en-US" dirty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for each edge {</a:t>
            </a:r>
            <a:r>
              <a:rPr kumimoji="1" lang="en-US" dirty="0" err="1"/>
              <a:t>u,x</a:t>
            </a:r>
            <a:r>
              <a:rPr kumimoji="1" lang="en-US" dirty="0"/>
              <a:t>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kumimoji="1" lang="en-US" sz="2400" dirty="0"/>
              <a:t>if (</a:t>
            </a:r>
            <a:r>
              <a:rPr kumimoji="1" lang="en-US" sz="2400" dirty="0" err="1"/>
              <a:t>x</a:t>
            </a:r>
            <a:r>
              <a:rPr kumimoji="1" lang="en-US" sz="2400" dirty="0"/>
              <a:t> is undiscovered) 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mark </a:t>
            </a:r>
            <a:r>
              <a:rPr kumimoji="1" lang="en-US" sz="2400" dirty="0" err="1"/>
              <a:t>x</a:t>
            </a:r>
            <a:r>
              <a:rPr kumimoji="1" lang="en-US" sz="2400" dirty="0"/>
              <a:t> discovered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kumimoji="1" lang="en-US" sz="2400" dirty="0"/>
              <a:t>append </a:t>
            </a:r>
            <a:r>
              <a:rPr kumimoji="1" lang="en-US" sz="2400" dirty="0" err="1"/>
              <a:t>x</a:t>
            </a:r>
            <a:r>
              <a:rPr kumimoji="1" lang="en-US" sz="2400" dirty="0"/>
              <a:t> on queue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kumimoji="1" lang="en-US" dirty="0"/>
              <a:t>mark </a:t>
            </a:r>
            <a:r>
              <a:rPr kumimoji="1" lang="en-US" dirty="0" err="1"/>
              <a:t>u</a:t>
            </a:r>
            <a:r>
              <a:rPr kumimoji="1" lang="en-US" dirty="0"/>
              <a:t> fully explore</a:t>
            </a:r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  <a:p>
            <a:pPr lvl="2" eaLnBrk="1" hangingPunct="1">
              <a:lnSpc>
                <a:spcPct val="90000"/>
              </a:lnSpc>
              <a:defRPr/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67991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Breadth First Search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109599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4 5 6 7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876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18013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5 6 7 8 9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69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109599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7 8 9 10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8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238096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8 9 10 11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28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B050"/>
                </a:solidFill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736629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9 10 11 12 13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216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86262" y="3945845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24312" y="4942795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87750" y="6093732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06792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endParaRPr lang="en-US" b="1" dirty="0">
              <a:solidFill>
                <a:srgbClr val="3366FF"/>
              </a:solidFill>
              <a:latin typeface="Helvetica" charset="0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968"/>
            <a:ext cx="670216" cy="47063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23601" y="5182862"/>
            <a:ext cx="1786445" cy="9640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2493" cy="40883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573"/>
            <a:ext cx="302454" cy="8231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79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BFS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 smtClean="0">
                    <a:solidFill>
                      <a:srgbClr val="0070C0"/>
                    </a:solidFill>
                  </a:rPr>
                  <a:t>Initialization</a:t>
                </a:r>
                <a:r>
                  <a:rPr kumimoji="1" lang="en-US" sz="2400" dirty="0" smtClean="0"/>
                  <a:t>: </a:t>
                </a:r>
                <a:r>
                  <a:rPr kumimoji="1" lang="en-US" sz="2400" dirty="0"/>
                  <a:t>mark all vertices "undiscovered"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BFS(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) </a:t>
                </a:r>
                <a:endParaRPr kumimoji="1" lang="en-US" sz="28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 smtClean="0">
                    <a:solidFill>
                      <a:srgbClr val="00B050"/>
                    </a:solidFill>
                  </a:rPr>
                  <a:t>discovered</a:t>
                </a:r>
                <a:endParaRPr kumimoji="1" lang="en-US" sz="24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queue = {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 }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while queue not empty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dirty="0"/>
                  <a:t> = </a:t>
                </a:r>
                <a:r>
                  <a:rPr kumimoji="1" lang="en-US" dirty="0" err="1"/>
                  <a:t>remove_first</a:t>
                </a:r>
                <a:r>
                  <a:rPr kumimoji="1" lang="en-US" dirty="0"/>
                  <a:t>(queue)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dirty="0"/>
                  <a:t>for each edge </a:t>
                </a:r>
                <a14:m>
                  <m:oMath xmlns:m="http://schemas.openxmlformats.org/officeDocument/2006/math">
                    <m:r>
                      <a:rPr kumimoji="1" lang="en-US" dirty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dirty="0"/>
              </a:p>
              <a:p>
                <a:pPr marL="1371600" lvl="3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if 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is undiscovered) </a:t>
                </a: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 smtClean="0">
                    <a:solidFill>
                      <a:srgbClr val="00B050"/>
                    </a:solidFill>
                  </a:rPr>
                  <a:t>discovered</a:t>
                </a:r>
                <a:endParaRPr kumimoji="1" lang="en-US" sz="2400" dirty="0">
                  <a:solidFill>
                    <a:srgbClr val="00B050"/>
                  </a:solidFill>
                </a:endParaRP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append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on queue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dirty="0"/>
                  <a:t>mark </a:t>
                </a:r>
                <a14:m>
                  <m:oMath xmlns:m="http://schemas.openxmlformats.org/officeDocument/2006/math">
                    <m:r>
                      <a:rPr kumimoji="1"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dirty="0"/>
                  <a:t> </a:t>
                </a:r>
                <a:r>
                  <a:rPr kumimoji="1" lang="en-US" dirty="0">
                    <a:solidFill>
                      <a:srgbClr val="FF0000"/>
                    </a:solidFill>
                  </a:rPr>
                  <a:t>fully-explored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66CE58-71A9-4E29-9A3B-1A41ED77204C}"/>
              </a:ext>
            </a:extLst>
          </p:cNvPr>
          <p:cNvGrpSpPr/>
          <p:nvPr/>
        </p:nvGrpSpPr>
        <p:grpSpPr>
          <a:xfrm>
            <a:off x="1332753" y="3312293"/>
            <a:ext cx="7388974" cy="2251802"/>
            <a:chOff x="1332753" y="3312293"/>
            <a:chExt cx="7388974" cy="22518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3A1F25-BDF1-42AB-92A7-FF92A4517502}"/>
                </a:ext>
              </a:extLst>
            </p:cNvPr>
            <p:cNvSpPr txBox="1"/>
            <p:nvPr/>
          </p:nvSpPr>
          <p:spPr>
            <a:xfrm>
              <a:off x="5733408" y="3312293"/>
              <a:ext cx="29883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O(m) times: </a:t>
              </a:r>
            </a:p>
            <a:p>
              <a:r>
                <a:rPr lang="en-US" b="1" dirty="0">
                  <a:solidFill>
                    <a:srgbClr val="00B050"/>
                  </a:solidFill>
                </a:rPr>
                <a:t>At most twice per edge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21F9D1-8A36-4657-9E23-E01757474167}"/>
                </a:ext>
              </a:extLst>
            </p:cNvPr>
            <p:cNvSpPr/>
            <p:nvPr/>
          </p:nvSpPr>
          <p:spPr bwMode="auto">
            <a:xfrm>
              <a:off x="1332753" y="4010213"/>
              <a:ext cx="7354047" cy="1553882"/>
            </a:xfrm>
            <a:prstGeom prst="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668604-96CF-488A-BE35-35AACBBB3F4A}"/>
              </a:ext>
            </a:extLst>
          </p:cNvPr>
          <p:cNvGrpSpPr/>
          <p:nvPr/>
        </p:nvGrpSpPr>
        <p:grpSpPr>
          <a:xfrm>
            <a:off x="956929" y="2383417"/>
            <a:ext cx="7822505" cy="3287423"/>
            <a:chOff x="956929" y="2383417"/>
            <a:chExt cx="7822505" cy="328742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329FF4-7871-4B28-916D-74E1926820FC}"/>
                </a:ext>
              </a:extLst>
            </p:cNvPr>
            <p:cNvSpPr/>
            <p:nvPr/>
          </p:nvSpPr>
          <p:spPr bwMode="auto">
            <a:xfrm>
              <a:off x="956929" y="3173818"/>
              <a:ext cx="7822505" cy="249702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B26668-7194-4D5B-8E04-0CEE6586CB44}"/>
                </a:ext>
              </a:extLst>
            </p:cNvPr>
            <p:cNvSpPr txBox="1"/>
            <p:nvPr/>
          </p:nvSpPr>
          <p:spPr>
            <a:xfrm>
              <a:off x="5634849" y="2383417"/>
              <a:ext cx="31037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O(n) times: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At most once per vertex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9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</a:t>
            </a:r>
            <a:r>
              <a:rPr lang="en-US" altLang="en-US" sz="3600" dirty="0" smtClean="0">
                <a:solidFill>
                  <a:srgbClr val="002060"/>
                </a:solidFill>
              </a:rPr>
              <a:t>BFS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altLang="en-US" sz="2400" dirty="0"/>
                  <a:t>visits a vertex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if and only if there is a path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Edges into then-undiscovered vertices define a tree – the “Breadth First spanning tree”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in the tree are exactly all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, the shortest path (in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) from the root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is of length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altLang="en-US" sz="2400" dirty="0"/>
                  <a:t> nontree edges join vertices on the same or adjacent levels of the tree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963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 smtClean="0">
                <a:solidFill>
                  <a:srgbClr val="002060"/>
                </a:solidFill>
              </a:rPr>
              <a:t>BFS Application</a:t>
            </a:r>
            <a:r>
              <a:rPr kumimoji="1" lang="en-US" sz="3600" dirty="0">
                <a:solidFill>
                  <a:srgbClr val="002060"/>
                </a:solidFill>
              </a:rPr>
              <a:t>: Shortest Paths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86262" y="3945845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24312" y="4942795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87750" y="6093732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968"/>
            <a:ext cx="670216" cy="47063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23601" y="5182862"/>
            <a:ext cx="1786445" cy="9640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2493" cy="40883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573"/>
            <a:ext cx="302454" cy="82319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37" descr="25%">
            <a:extLst>
              <a:ext uri="{FF2B5EF4-FFF2-40B4-BE49-F238E27FC236}">
                <a16:creationId xmlns:a16="http://schemas.microsoft.com/office/drawing/2014/main" id="{11CBA2E3-4CDD-4B65-890D-3BBE297CB853}"/>
              </a:ext>
            </a:extLst>
          </p:cNvPr>
          <p:cNvSpPr>
            <a:spLocks/>
          </p:cNvSpPr>
          <p:nvPr/>
        </p:nvSpPr>
        <p:spPr bwMode="auto">
          <a:xfrm>
            <a:off x="3179635" y="1946712"/>
            <a:ext cx="3276600" cy="838200"/>
          </a:xfrm>
          <a:custGeom>
            <a:avLst/>
            <a:gdLst>
              <a:gd name="T0" fmla="*/ 0 w 2064"/>
              <a:gd name="T1" fmla="*/ 0 h 528"/>
              <a:gd name="T2" fmla="*/ 48 w 2064"/>
              <a:gd name="T3" fmla="*/ 432 h 528"/>
              <a:gd name="T4" fmla="*/ 2064 w 2064"/>
              <a:gd name="T5" fmla="*/ 528 h 528"/>
              <a:gd name="T6" fmla="*/ 2016 w 2064"/>
              <a:gd name="T7" fmla="*/ 144 h 528"/>
              <a:gd name="T8" fmla="*/ 0 w 2064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4" h="528">
                <a:moveTo>
                  <a:pt x="0" y="0"/>
                </a:moveTo>
                <a:lnTo>
                  <a:pt x="48" y="432"/>
                </a:lnTo>
                <a:lnTo>
                  <a:pt x="2064" y="528"/>
                </a:lnTo>
                <a:lnTo>
                  <a:pt x="2016" y="144"/>
                </a:lnTo>
                <a:lnTo>
                  <a:pt x="0" y="0"/>
                </a:lnTo>
                <a:close/>
              </a:path>
            </a:pathLst>
          </a:custGeom>
          <a:solidFill>
            <a:srgbClr val="009900">
              <a:alpha val="33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" name="Freeform 36" descr="25%">
            <a:extLst>
              <a:ext uri="{FF2B5EF4-FFF2-40B4-BE49-F238E27FC236}">
                <a16:creationId xmlns:a16="http://schemas.microsoft.com/office/drawing/2014/main" id="{FED12461-5815-4AF7-AAE8-C1E0EF601E0E}"/>
              </a:ext>
            </a:extLst>
          </p:cNvPr>
          <p:cNvSpPr>
            <a:spLocks/>
          </p:cNvSpPr>
          <p:nvPr/>
        </p:nvSpPr>
        <p:spPr bwMode="auto">
          <a:xfrm>
            <a:off x="2432424" y="2590810"/>
            <a:ext cx="5257800" cy="1905000"/>
          </a:xfrm>
          <a:custGeom>
            <a:avLst/>
            <a:gdLst>
              <a:gd name="T0" fmla="*/ 96 w 3312"/>
              <a:gd name="T1" fmla="*/ 0 h 1200"/>
              <a:gd name="T2" fmla="*/ 0 w 3312"/>
              <a:gd name="T3" fmla="*/ 336 h 1200"/>
              <a:gd name="T4" fmla="*/ 1008 w 3312"/>
              <a:gd name="T5" fmla="*/ 1200 h 1200"/>
              <a:gd name="T6" fmla="*/ 2352 w 3312"/>
              <a:gd name="T7" fmla="*/ 720 h 1200"/>
              <a:gd name="T8" fmla="*/ 3264 w 3312"/>
              <a:gd name="T9" fmla="*/ 912 h 1200"/>
              <a:gd name="T10" fmla="*/ 3312 w 3312"/>
              <a:gd name="T11" fmla="*/ 576 h 1200"/>
              <a:gd name="T12" fmla="*/ 2016 w 3312"/>
              <a:gd name="T13" fmla="*/ 240 h 1200"/>
              <a:gd name="T14" fmla="*/ 1152 w 3312"/>
              <a:gd name="T15" fmla="*/ 672 h 1200"/>
              <a:gd name="T16" fmla="*/ 96 w 3312"/>
              <a:gd name="T1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12" h="1200">
                <a:moveTo>
                  <a:pt x="96" y="0"/>
                </a:moveTo>
                <a:lnTo>
                  <a:pt x="0" y="336"/>
                </a:lnTo>
                <a:lnTo>
                  <a:pt x="1008" y="1200"/>
                </a:lnTo>
                <a:lnTo>
                  <a:pt x="2352" y="720"/>
                </a:lnTo>
                <a:lnTo>
                  <a:pt x="3264" y="912"/>
                </a:lnTo>
                <a:lnTo>
                  <a:pt x="3312" y="576"/>
                </a:lnTo>
                <a:lnTo>
                  <a:pt x="2016" y="240"/>
                </a:lnTo>
                <a:lnTo>
                  <a:pt x="1152" y="672"/>
                </a:lnTo>
                <a:lnTo>
                  <a:pt x="96" y="0"/>
                </a:ln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33CC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Freeform 38" descr="25%">
            <a:extLst>
              <a:ext uri="{FF2B5EF4-FFF2-40B4-BE49-F238E27FC236}">
                <a16:creationId xmlns:a16="http://schemas.microsoft.com/office/drawing/2014/main" id="{11D1B12A-F8D2-488D-A53C-4A9B68FEDA2C}"/>
              </a:ext>
            </a:extLst>
          </p:cNvPr>
          <p:cNvSpPr>
            <a:spLocks/>
          </p:cNvSpPr>
          <p:nvPr/>
        </p:nvSpPr>
        <p:spPr bwMode="auto">
          <a:xfrm>
            <a:off x="1002552" y="3705420"/>
            <a:ext cx="6629400" cy="2286000"/>
          </a:xfrm>
          <a:custGeom>
            <a:avLst/>
            <a:gdLst>
              <a:gd name="T0" fmla="*/ 0 w 4176"/>
              <a:gd name="T1" fmla="*/ 1056 h 1440"/>
              <a:gd name="T2" fmla="*/ 144 w 4176"/>
              <a:gd name="T3" fmla="*/ 1440 h 1440"/>
              <a:gd name="T4" fmla="*/ 432 w 4176"/>
              <a:gd name="T5" fmla="*/ 1344 h 1440"/>
              <a:gd name="T6" fmla="*/ 816 w 4176"/>
              <a:gd name="T7" fmla="*/ 432 h 1440"/>
              <a:gd name="T8" fmla="*/ 2064 w 4176"/>
              <a:gd name="T9" fmla="*/ 1152 h 1440"/>
              <a:gd name="T10" fmla="*/ 4176 w 4176"/>
              <a:gd name="T11" fmla="*/ 720 h 1440"/>
              <a:gd name="T12" fmla="*/ 4128 w 4176"/>
              <a:gd name="T13" fmla="*/ 384 h 1440"/>
              <a:gd name="T14" fmla="*/ 1872 w 4176"/>
              <a:gd name="T15" fmla="*/ 720 h 1440"/>
              <a:gd name="T16" fmla="*/ 1056 w 4176"/>
              <a:gd name="T17" fmla="*/ 0 h 1440"/>
              <a:gd name="T18" fmla="*/ 0 w 4176"/>
              <a:gd name="T19" fmla="*/ 1008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76" h="1440">
                <a:moveTo>
                  <a:pt x="0" y="1056"/>
                </a:moveTo>
                <a:lnTo>
                  <a:pt x="144" y="1440"/>
                </a:lnTo>
                <a:lnTo>
                  <a:pt x="432" y="1344"/>
                </a:lnTo>
                <a:lnTo>
                  <a:pt x="816" y="432"/>
                </a:lnTo>
                <a:lnTo>
                  <a:pt x="2064" y="1152"/>
                </a:lnTo>
                <a:lnTo>
                  <a:pt x="4176" y="720"/>
                </a:lnTo>
                <a:lnTo>
                  <a:pt x="4128" y="384"/>
                </a:lnTo>
                <a:lnTo>
                  <a:pt x="1872" y="720"/>
                </a:lnTo>
                <a:lnTo>
                  <a:pt x="1056" y="0"/>
                </a:lnTo>
                <a:lnTo>
                  <a:pt x="0" y="1008"/>
                </a:lnTo>
              </a:path>
            </a:pathLst>
          </a:custGeo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" name="Freeform 39" descr="25%">
            <a:extLst>
              <a:ext uri="{FF2B5EF4-FFF2-40B4-BE49-F238E27FC236}">
                <a16:creationId xmlns:a16="http://schemas.microsoft.com/office/drawing/2014/main" id="{BE497CBA-891B-48A5-AC35-FC5AB3C92998}"/>
              </a:ext>
            </a:extLst>
          </p:cNvPr>
          <p:cNvSpPr>
            <a:spLocks/>
          </p:cNvSpPr>
          <p:nvPr/>
        </p:nvSpPr>
        <p:spPr bwMode="auto">
          <a:xfrm>
            <a:off x="1600200" y="4760268"/>
            <a:ext cx="2162175" cy="1752600"/>
          </a:xfrm>
          <a:custGeom>
            <a:avLst/>
            <a:gdLst>
              <a:gd name="T0" fmla="*/ 1362 w 1362"/>
              <a:gd name="T1" fmla="*/ 510 h 1104"/>
              <a:gd name="T2" fmla="*/ 432 w 1362"/>
              <a:gd name="T3" fmla="*/ 0 h 1104"/>
              <a:gd name="T4" fmla="*/ 0 w 1362"/>
              <a:gd name="T5" fmla="*/ 1104 h 1104"/>
              <a:gd name="T6" fmla="*/ 480 w 1362"/>
              <a:gd name="T7" fmla="*/ 1104 h 1104"/>
              <a:gd name="T8" fmla="*/ 736 w 1362"/>
              <a:gd name="T9" fmla="*/ 551 h 1104"/>
              <a:gd name="T10" fmla="*/ 1090 w 1362"/>
              <a:gd name="T11" fmla="*/ 658 h 1104"/>
              <a:gd name="T12" fmla="*/ 1362 w 1362"/>
              <a:gd name="T13" fmla="*/ 51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2" h="1104">
                <a:moveTo>
                  <a:pt x="1362" y="510"/>
                </a:moveTo>
                <a:lnTo>
                  <a:pt x="432" y="0"/>
                </a:lnTo>
                <a:lnTo>
                  <a:pt x="0" y="1104"/>
                </a:lnTo>
                <a:lnTo>
                  <a:pt x="480" y="1104"/>
                </a:lnTo>
                <a:lnTo>
                  <a:pt x="736" y="551"/>
                </a:lnTo>
                <a:lnTo>
                  <a:pt x="1090" y="658"/>
                </a:lnTo>
                <a:lnTo>
                  <a:pt x="1362" y="510"/>
                </a:lnTo>
                <a:close/>
              </a:path>
            </a:pathLst>
          </a:custGeom>
          <a:solidFill>
            <a:srgbClr val="7030A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BCE35-0270-4B63-A049-72D1B6B620EC}"/>
              </a:ext>
            </a:extLst>
          </p:cNvPr>
          <p:cNvSpPr txBox="1"/>
          <p:nvPr/>
        </p:nvSpPr>
        <p:spPr>
          <a:xfrm>
            <a:off x="185666" y="1301514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BFS Tree gives shortest </a:t>
            </a:r>
          </a:p>
          <a:p>
            <a:pPr algn="l"/>
            <a:r>
              <a:rPr lang="en-US" dirty="0"/>
              <a:t>paths from 1 to all vertices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26688-A277-48B1-8584-182163DF5787}"/>
              </a:ext>
            </a:extLst>
          </p:cNvPr>
          <p:cNvSpPr txBox="1"/>
          <p:nvPr/>
        </p:nvSpPr>
        <p:spPr>
          <a:xfrm>
            <a:off x="8000707" y="12097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3799E1-1466-4246-B26F-5FB3EFFA0F84}"/>
              </a:ext>
            </a:extLst>
          </p:cNvPr>
          <p:cNvSpPr txBox="1"/>
          <p:nvPr/>
        </p:nvSpPr>
        <p:spPr>
          <a:xfrm>
            <a:off x="7991748" y="20913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75FD08-BB1C-4E33-9D28-9934E4B21D42}"/>
              </a:ext>
            </a:extLst>
          </p:cNvPr>
          <p:cNvSpPr txBox="1"/>
          <p:nvPr/>
        </p:nvSpPr>
        <p:spPr>
          <a:xfrm>
            <a:off x="8024621" y="33433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AD28CD-A2F4-4772-ADCE-D10883FC407B}"/>
              </a:ext>
            </a:extLst>
          </p:cNvPr>
          <p:cNvSpPr txBox="1"/>
          <p:nvPr/>
        </p:nvSpPr>
        <p:spPr>
          <a:xfrm>
            <a:off x="8015659" y="42906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77717C-482E-4CB2-BE66-E96177C69193}"/>
              </a:ext>
            </a:extLst>
          </p:cNvPr>
          <p:cNvSpPr txBox="1"/>
          <p:nvPr/>
        </p:nvSpPr>
        <p:spPr>
          <a:xfrm>
            <a:off x="8024621" y="54057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832E1E-BDCB-4C6C-A357-7476DCAA14FE}"/>
              </a:ext>
            </a:extLst>
          </p:cNvPr>
          <p:cNvSpPr txBox="1"/>
          <p:nvPr/>
        </p:nvSpPr>
        <p:spPr>
          <a:xfrm>
            <a:off x="4540131" y="5576346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All edges connect same</a:t>
            </a:r>
          </a:p>
          <a:p>
            <a:pPr algn="l"/>
            <a:r>
              <a:rPr lang="en-US" dirty="0"/>
              <a:t>or adjacent levels</a:t>
            </a:r>
          </a:p>
        </p:txBody>
      </p:sp>
    </p:spTree>
    <p:extLst>
      <p:ext uri="{BB962C8B-B14F-4D97-AF65-F5344CB8AC3E}">
        <p14:creationId xmlns:p14="http://schemas.microsoft.com/office/powerpoint/2010/main" val="1394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 Application: Shortest Paths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634112" y="209764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4307510" y="430372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965910" y="307064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31641" y="312702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734125" y="4303869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1162254" y="5792024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965289" y="432534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2752086" y="5795697"/>
            <a:ext cx="396426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23367" y="30635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24688" y="306711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40674" y="430372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FF0000"/>
                </a:solidFill>
                <a:latin typeface="Times New Roman" charset="0"/>
                <a:cs typeface="+mn-cs"/>
              </a:rPr>
              <a:t>11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54326" y="2428847"/>
            <a:ext cx="602827" cy="75150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1854340" cy="35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984608" cy="51156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5828142" y="2478607"/>
            <a:ext cx="282195" cy="58501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5961789" y="2420325"/>
            <a:ext cx="1249869" cy="64682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04334" y="3250558"/>
            <a:ext cx="720387" cy="1059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18718" y="3448085"/>
            <a:ext cx="8926" cy="85567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6"/>
            <a:endCxn id="262151" idx="2"/>
          </p:cNvCxnSpPr>
          <p:nvPr/>
        </p:nvCxnSpPr>
        <p:spPr bwMode="auto">
          <a:xfrm flipV="1">
            <a:off x="2912608" y="3264678"/>
            <a:ext cx="1053335" cy="4931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88595" y="2425317"/>
            <a:ext cx="1403832" cy="69865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159940" y="3451615"/>
            <a:ext cx="334540" cy="85214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25671" y="3507994"/>
            <a:ext cx="203137" cy="795908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152259" y="3454704"/>
            <a:ext cx="1437697" cy="8706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0"/>
            <a:endCxn id="262155" idx="4"/>
          </p:cNvCxnSpPr>
          <p:nvPr/>
        </p:nvCxnSpPr>
        <p:spPr bwMode="auto">
          <a:xfrm flipH="1" flipV="1">
            <a:off x="1159319" y="4706315"/>
            <a:ext cx="197618" cy="108574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3087937" y="4497756"/>
            <a:ext cx="1219606" cy="135116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292966" y="4648033"/>
            <a:ext cx="1514703" cy="120608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6"/>
            <a:endCxn id="262156" idx="2"/>
          </p:cNvCxnSpPr>
          <p:nvPr/>
        </p:nvCxnSpPr>
        <p:spPr bwMode="auto">
          <a:xfrm>
            <a:off x="1558646" y="5978851"/>
            <a:ext cx="1193474" cy="1101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ABCE35-0270-4B63-A049-72D1B6B620EC}"/>
              </a:ext>
            </a:extLst>
          </p:cNvPr>
          <p:cNvSpPr txBox="1"/>
          <p:nvPr/>
        </p:nvSpPr>
        <p:spPr>
          <a:xfrm>
            <a:off x="185666" y="1301514"/>
            <a:ext cx="3243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BFS Tree gives shortest </a:t>
            </a:r>
          </a:p>
          <a:p>
            <a:pPr algn="l"/>
            <a:r>
              <a:rPr lang="en-US" dirty="0"/>
              <a:t>paths from 1 to all vertices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26688-A277-48B1-8584-182163DF5787}"/>
              </a:ext>
            </a:extLst>
          </p:cNvPr>
          <p:cNvSpPr txBox="1"/>
          <p:nvPr/>
        </p:nvSpPr>
        <p:spPr>
          <a:xfrm>
            <a:off x="8000707" y="12097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73799E1-1466-4246-B26F-5FB3EFFA0F84}"/>
              </a:ext>
            </a:extLst>
          </p:cNvPr>
          <p:cNvSpPr txBox="1"/>
          <p:nvPr/>
        </p:nvSpPr>
        <p:spPr>
          <a:xfrm>
            <a:off x="7991748" y="20913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75FD08-BB1C-4E33-9D28-9934E4B21D42}"/>
              </a:ext>
            </a:extLst>
          </p:cNvPr>
          <p:cNvSpPr txBox="1"/>
          <p:nvPr/>
        </p:nvSpPr>
        <p:spPr>
          <a:xfrm>
            <a:off x="8024621" y="33433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AD28CD-A2F4-4772-ADCE-D10883FC407B}"/>
              </a:ext>
            </a:extLst>
          </p:cNvPr>
          <p:cNvSpPr txBox="1"/>
          <p:nvPr/>
        </p:nvSpPr>
        <p:spPr>
          <a:xfrm>
            <a:off x="8015659" y="42906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77717C-482E-4CB2-BE66-E96177C69193}"/>
              </a:ext>
            </a:extLst>
          </p:cNvPr>
          <p:cNvSpPr txBox="1"/>
          <p:nvPr/>
        </p:nvSpPr>
        <p:spPr>
          <a:xfrm>
            <a:off x="8024621" y="54057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832E1E-BDCB-4C6C-A357-7476DCAA14FE}"/>
              </a:ext>
            </a:extLst>
          </p:cNvPr>
          <p:cNvSpPr txBox="1"/>
          <p:nvPr/>
        </p:nvSpPr>
        <p:spPr>
          <a:xfrm>
            <a:off x="4540131" y="5576346"/>
            <a:ext cx="2906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All edges connect same</a:t>
            </a:r>
          </a:p>
          <a:p>
            <a:pPr algn="l"/>
            <a:r>
              <a:rPr lang="en-US" dirty="0"/>
              <a:t>or adjacent levels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45591E-B131-4A66-85B7-314F0D622786}"/>
              </a:ext>
            </a:extLst>
          </p:cNvPr>
          <p:cNvCxnSpPr>
            <a:cxnSpLocks/>
            <a:stCxn id="262153" idx="4"/>
            <a:endCxn id="262156" idx="0"/>
          </p:cNvCxnSpPr>
          <p:nvPr/>
        </p:nvCxnSpPr>
        <p:spPr bwMode="auto">
          <a:xfrm>
            <a:off x="2935868" y="4684836"/>
            <a:ext cx="10901" cy="1110894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Freeform 3" descr="25%">
            <a:extLst>
              <a:ext uri="{FF2B5EF4-FFF2-40B4-BE49-F238E27FC236}">
                <a16:creationId xmlns:a16="http://schemas.microsoft.com/office/drawing/2014/main" id="{99B10946-1C09-42D5-AB8F-329B13E1F9FC}"/>
              </a:ext>
            </a:extLst>
          </p:cNvPr>
          <p:cNvSpPr>
            <a:spLocks/>
          </p:cNvSpPr>
          <p:nvPr/>
        </p:nvSpPr>
        <p:spPr bwMode="auto">
          <a:xfrm>
            <a:off x="2719388" y="2002502"/>
            <a:ext cx="4051953" cy="641350"/>
          </a:xfrm>
          <a:custGeom>
            <a:avLst/>
            <a:gdLst>
              <a:gd name="T0" fmla="*/ 94 w 3012"/>
              <a:gd name="T1" fmla="*/ 9 h 404"/>
              <a:gd name="T2" fmla="*/ 0 w 3012"/>
              <a:gd name="T3" fmla="*/ 395 h 404"/>
              <a:gd name="T4" fmla="*/ 3012 w 3012"/>
              <a:gd name="T5" fmla="*/ 404 h 404"/>
              <a:gd name="T6" fmla="*/ 2852 w 3012"/>
              <a:gd name="T7" fmla="*/ 0 h 404"/>
              <a:gd name="T8" fmla="*/ 94 w 3012"/>
              <a:gd name="T9" fmla="*/ 9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2" h="404">
                <a:moveTo>
                  <a:pt x="94" y="9"/>
                </a:moveTo>
                <a:lnTo>
                  <a:pt x="0" y="395"/>
                </a:lnTo>
                <a:lnTo>
                  <a:pt x="3012" y="404"/>
                </a:lnTo>
                <a:lnTo>
                  <a:pt x="2852" y="0"/>
                </a:lnTo>
                <a:lnTo>
                  <a:pt x="94" y="9"/>
                </a:lnTo>
                <a:close/>
              </a:path>
            </a:pathLst>
          </a:custGeom>
          <a:solidFill>
            <a:srgbClr val="0099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99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" name="Freeform 6" descr="25%">
            <a:extLst>
              <a:ext uri="{FF2B5EF4-FFF2-40B4-BE49-F238E27FC236}">
                <a16:creationId xmlns:a16="http://schemas.microsoft.com/office/drawing/2014/main" id="{948A0074-9DE6-40AB-A8F5-862560836209}"/>
              </a:ext>
            </a:extLst>
          </p:cNvPr>
          <p:cNvSpPr>
            <a:spLocks/>
          </p:cNvSpPr>
          <p:nvPr/>
        </p:nvSpPr>
        <p:spPr bwMode="auto">
          <a:xfrm>
            <a:off x="2032000" y="2960792"/>
            <a:ext cx="5618163" cy="747713"/>
          </a:xfrm>
          <a:custGeom>
            <a:avLst/>
            <a:gdLst>
              <a:gd name="T0" fmla="*/ 122 w 3539"/>
              <a:gd name="T1" fmla="*/ 19 h 471"/>
              <a:gd name="T2" fmla="*/ 0 w 3539"/>
              <a:gd name="T3" fmla="*/ 471 h 471"/>
              <a:gd name="T4" fmla="*/ 3539 w 3539"/>
              <a:gd name="T5" fmla="*/ 452 h 471"/>
              <a:gd name="T6" fmla="*/ 3492 w 3539"/>
              <a:gd name="T7" fmla="*/ 0 h 471"/>
              <a:gd name="T8" fmla="*/ 122 w 3539"/>
              <a:gd name="T9" fmla="*/ 1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9" h="471">
                <a:moveTo>
                  <a:pt x="122" y="19"/>
                </a:moveTo>
                <a:lnTo>
                  <a:pt x="0" y="471"/>
                </a:lnTo>
                <a:lnTo>
                  <a:pt x="3539" y="452"/>
                </a:lnTo>
                <a:lnTo>
                  <a:pt x="3492" y="0"/>
                </a:lnTo>
                <a:lnTo>
                  <a:pt x="122" y="19"/>
                </a:lnTo>
                <a:close/>
              </a:path>
            </a:pathLst>
          </a:custGeom>
          <a:solidFill>
            <a:srgbClr val="0070C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rgbClr val="0033CC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" name="Freeform 5" descr="25%">
            <a:extLst>
              <a:ext uri="{FF2B5EF4-FFF2-40B4-BE49-F238E27FC236}">
                <a16:creationId xmlns:a16="http://schemas.microsoft.com/office/drawing/2014/main" id="{14F863B7-E4B1-4581-9705-CE727FC12626}"/>
              </a:ext>
            </a:extLst>
          </p:cNvPr>
          <p:cNvSpPr>
            <a:spLocks/>
          </p:cNvSpPr>
          <p:nvPr/>
        </p:nvSpPr>
        <p:spPr bwMode="auto">
          <a:xfrm>
            <a:off x="598488" y="4167106"/>
            <a:ext cx="7021512" cy="701675"/>
          </a:xfrm>
          <a:custGeom>
            <a:avLst/>
            <a:gdLst>
              <a:gd name="T0" fmla="*/ 0 w 4423"/>
              <a:gd name="T1" fmla="*/ 442 h 442"/>
              <a:gd name="T2" fmla="*/ 4423 w 4423"/>
              <a:gd name="T3" fmla="*/ 433 h 442"/>
              <a:gd name="T4" fmla="*/ 4367 w 4423"/>
              <a:gd name="T5" fmla="*/ 0 h 442"/>
              <a:gd name="T6" fmla="*/ 140 w 4423"/>
              <a:gd name="T7" fmla="*/ 54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23" h="442">
                <a:moveTo>
                  <a:pt x="0" y="442"/>
                </a:moveTo>
                <a:lnTo>
                  <a:pt x="4423" y="433"/>
                </a:lnTo>
                <a:lnTo>
                  <a:pt x="4367" y="0"/>
                </a:lnTo>
                <a:lnTo>
                  <a:pt x="140" y="54"/>
                </a:lnTo>
              </a:path>
            </a:pathLst>
          </a:custGeom>
          <a:solidFill>
            <a:srgbClr val="FFC000">
              <a:alpha val="2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" name="Freeform 4" descr="25%">
            <a:extLst>
              <a:ext uri="{FF2B5EF4-FFF2-40B4-BE49-F238E27FC236}">
                <a16:creationId xmlns:a16="http://schemas.microsoft.com/office/drawing/2014/main" id="{E16A0C69-C03C-47F1-8CC1-525E7D8A4427}"/>
              </a:ext>
            </a:extLst>
          </p:cNvPr>
          <p:cNvSpPr>
            <a:spLocks/>
          </p:cNvSpPr>
          <p:nvPr/>
        </p:nvSpPr>
        <p:spPr bwMode="auto">
          <a:xfrm>
            <a:off x="568325" y="5638800"/>
            <a:ext cx="2987675" cy="711200"/>
          </a:xfrm>
          <a:custGeom>
            <a:avLst/>
            <a:gdLst>
              <a:gd name="T0" fmla="*/ 1882 w 1882"/>
              <a:gd name="T1" fmla="*/ 0 h 448"/>
              <a:gd name="T2" fmla="*/ 0 w 1882"/>
              <a:gd name="T3" fmla="*/ 53 h 448"/>
              <a:gd name="T4" fmla="*/ 197 w 1882"/>
              <a:gd name="T5" fmla="*/ 448 h 448"/>
              <a:gd name="T6" fmla="*/ 1769 w 1882"/>
              <a:gd name="T7" fmla="*/ 410 h 448"/>
              <a:gd name="T8" fmla="*/ 1882 w 1882"/>
              <a:gd name="T9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2" h="448">
                <a:moveTo>
                  <a:pt x="1882" y="0"/>
                </a:moveTo>
                <a:lnTo>
                  <a:pt x="0" y="53"/>
                </a:lnTo>
                <a:lnTo>
                  <a:pt x="197" y="448"/>
                </a:lnTo>
                <a:lnTo>
                  <a:pt x="1769" y="410"/>
                </a:lnTo>
                <a:lnTo>
                  <a:pt x="1882" y="0"/>
                </a:lnTo>
                <a:close/>
              </a:path>
            </a:pathLst>
          </a:custGeom>
          <a:solidFill>
            <a:srgbClr val="7030A0">
              <a:alpha val="26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 cap="flat" cmpd="sng">
                <a:solidFill>
                  <a:schemeClr val="accent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Degree 1 vertices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400" dirty="0"/>
                  <a:t>: If G has no cycle, then it has a vertex of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(Every tree has a leaf)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sz="2400" dirty="0">
                    <a:solidFill>
                      <a:srgbClr val="0070C0"/>
                    </a:solidFill>
                  </a:rPr>
                  <a:t>: (By contradiction)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</a:rPr>
                  <a:t>Suppose every vertex has degree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/>
                  <a:t>Start from a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follow a path,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when we are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we choose the next vertex to be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/>
                  <a:t> We can do so 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The first time that we see a repeated vertex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we get a cycle. </a:t>
                </a:r>
              </a:p>
              <a:p>
                <a:pPr marL="0" indent="0">
                  <a:buNone/>
                </a:pPr>
                <a:r>
                  <a:rPr lang="en-US" sz="2200" dirty="0"/>
                  <a:t>We always get a repeated vertex 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has finitely many vertices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824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45E916-44ED-4F8C-B9CA-292F3AB5B0D7}"/>
              </a:ext>
            </a:extLst>
          </p:cNvPr>
          <p:cNvGrpSpPr/>
          <p:nvPr/>
        </p:nvGrpSpPr>
        <p:grpSpPr>
          <a:xfrm>
            <a:off x="2008901" y="5813855"/>
            <a:ext cx="5284591" cy="431370"/>
            <a:chOff x="2008901" y="5813855"/>
            <a:chExt cx="5284591" cy="431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8">
                  <a:extLst>
                    <a:ext uri="{FF2B5EF4-FFF2-40B4-BE49-F238E27FC236}">
                      <a16:creationId xmlns:a16="http://schemas.microsoft.com/office/drawing/2014/main" id="{FC51E800-0C87-4C5A-BBBF-97009618C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8901" y="5833055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1" name="Oval 8">
                  <a:extLst>
                    <a:ext uri="{FF2B5EF4-FFF2-40B4-BE49-F238E27FC236}">
                      <a16:creationId xmlns:a16="http://schemas.microsoft.com/office/drawing/2014/main" id="{FC51E800-0C87-4C5A-BBBF-97009618C3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08901" y="5833055"/>
                  <a:ext cx="381000" cy="381000"/>
                </a:xfrm>
                <a:prstGeom prst="ellipse">
                  <a:avLst/>
                </a:prstGeom>
                <a:blipFill>
                  <a:blip r:embed="rId4"/>
                  <a:stretch>
                    <a:fillRect l="-2941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9">
                  <a:extLst>
                    <a:ext uri="{FF2B5EF4-FFF2-40B4-BE49-F238E27FC236}">
                      <a16:creationId xmlns:a16="http://schemas.microsoft.com/office/drawing/2014/main" id="{5714A7AD-034B-4715-BDFE-A529C6914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12492" y="5848640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Oval 9">
                  <a:extLst>
                    <a:ext uri="{FF2B5EF4-FFF2-40B4-BE49-F238E27FC236}">
                      <a16:creationId xmlns:a16="http://schemas.microsoft.com/office/drawing/2014/main" id="{5714A7AD-034B-4715-BDFE-A529C6914C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2492" y="5848640"/>
                  <a:ext cx="381000" cy="381000"/>
                </a:xfrm>
                <a:prstGeom prst="ellipse">
                  <a:avLst/>
                </a:prstGeom>
                <a:blipFill>
                  <a:blip r:embed="rId5"/>
                  <a:stretch>
                    <a:fillRect l="-2941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10">
                  <a:extLst>
                    <a:ext uri="{FF2B5EF4-FFF2-40B4-BE49-F238E27FC236}">
                      <a16:creationId xmlns:a16="http://schemas.microsoft.com/office/drawing/2014/main" id="{0504D617-435F-4653-8075-2B1ACB0488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8198" y="5813855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3" name="Oval 10">
                  <a:extLst>
                    <a:ext uri="{FF2B5EF4-FFF2-40B4-BE49-F238E27FC236}">
                      <a16:creationId xmlns:a16="http://schemas.microsoft.com/office/drawing/2014/main" id="{0504D617-435F-4653-8075-2B1ACB0488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18198" y="5813855"/>
                  <a:ext cx="381000" cy="381000"/>
                </a:xfrm>
                <a:prstGeom prst="ellipse">
                  <a:avLst/>
                </a:prstGeom>
                <a:blipFill>
                  <a:blip r:embed="rId6"/>
                  <a:stretch>
                    <a:fillRect l="-1449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11">
                  <a:extLst>
                    <a:ext uri="{FF2B5EF4-FFF2-40B4-BE49-F238E27FC236}">
                      <a16:creationId xmlns:a16="http://schemas.microsoft.com/office/drawing/2014/main" id="{98F3618E-4C44-4F02-B253-F266C1870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4631" y="5833055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4" name="Oval 11">
                  <a:extLst>
                    <a:ext uri="{FF2B5EF4-FFF2-40B4-BE49-F238E27FC236}">
                      <a16:creationId xmlns:a16="http://schemas.microsoft.com/office/drawing/2014/main" id="{98F3618E-4C44-4F02-B253-F266C18708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4631" y="5833055"/>
                  <a:ext cx="381000" cy="381000"/>
                </a:xfrm>
                <a:prstGeom prst="ellipse">
                  <a:avLst/>
                </a:prstGeom>
                <a:blipFill>
                  <a:blip r:embed="rId7"/>
                  <a:stretch>
                    <a:fillRect l="-2941" b="-1471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12">
                  <a:extLst>
                    <a:ext uri="{FF2B5EF4-FFF2-40B4-BE49-F238E27FC236}">
                      <a16:creationId xmlns:a16="http://schemas.microsoft.com/office/drawing/2014/main" id="{0BE4206A-A42B-44E1-94C6-1C69F5779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8925" y="5864225"/>
                  <a:ext cx="381000" cy="381000"/>
                </a:xfrm>
                <a:prstGeom prst="ellipse">
                  <a:avLst/>
                </a:prstGeom>
                <a:solidFill>
                  <a:srgbClr val="CCEC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" name="Oval 12">
                  <a:extLst>
                    <a:ext uri="{FF2B5EF4-FFF2-40B4-BE49-F238E27FC236}">
                      <a16:creationId xmlns:a16="http://schemas.microsoft.com/office/drawing/2014/main" id="{0BE4206A-A42B-44E1-94C6-1C69F5779F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68925" y="5864225"/>
                  <a:ext cx="381000" cy="381000"/>
                </a:xfrm>
                <a:prstGeom prst="ellipse">
                  <a:avLst/>
                </a:prstGeom>
                <a:blipFill>
                  <a:blip r:embed="rId8"/>
                  <a:stretch>
                    <a:fillRect l="-2899" b="-1471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9E4F98C-9CE0-47E9-87DD-518B9A9C0BD1}"/>
                </a:ext>
              </a:extLst>
            </p:cNvPr>
            <p:cNvCxnSpPr>
              <a:cxnSpLocks/>
              <a:stCxn id="43" idx="6"/>
              <a:endCxn id="42" idx="2"/>
            </p:cNvCxnSpPr>
            <p:nvPr/>
          </p:nvCxnSpPr>
          <p:spPr bwMode="auto">
            <a:xfrm>
              <a:off x="6199198" y="6004355"/>
              <a:ext cx="713294" cy="347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247EE5D-5B55-4CC4-A3BB-F8F4AFEE3D20}"/>
                </a:ext>
              </a:extLst>
            </p:cNvPr>
            <p:cNvCxnSpPr>
              <a:cxnSpLocks/>
              <a:stCxn id="46" idx="6"/>
              <a:endCxn id="43" idx="2"/>
            </p:cNvCxnSpPr>
            <p:nvPr/>
          </p:nvCxnSpPr>
          <p:spPr bwMode="auto">
            <a:xfrm flipV="1">
              <a:off x="4949925" y="6004355"/>
              <a:ext cx="868273" cy="5037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F9AD3C7-3351-4092-AD12-B1B999EBC539}"/>
                </a:ext>
              </a:extLst>
            </p:cNvPr>
            <p:cNvCxnSpPr>
              <a:cxnSpLocks/>
              <a:stCxn id="44" idx="6"/>
              <a:endCxn id="46" idx="2"/>
            </p:cNvCxnSpPr>
            <p:nvPr/>
          </p:nvCxnSpPr>
          <p:spPr bwMode="auto">
            <a:xfrm>
              <a:off x="3855631" y="6023555"/>
              <a:ext cx="713294" cy="3117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9722229-8C14-49EF-BD8E-ED3FD693E548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 bwMode="auto">
            <a:xfrm>
              <a:off x="2389901" y="6023555"/>
              <a:ext cx="10847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0C76DE-4200-4A65-AB7D-506EDDEB83AE}"/>
                </a:ext>
              </a:extLst>
            </p:cNvPr>
            <p:cNvCxnSpPr>
              <a:cxnSpLocks/>
              <a:stCxn id="42" idx="0"/>
              <a:endCxn id="44" idx="7"/>
            </p:cNvCxnSpPr>
            <p:nvPr/>
          </p:nvCxnSpPr>
          <p:spPr bwMode="auto">
            <a:xfrm rot="16200000" flipH="1" flipV="1">
              <a:off x="5431308" y="4217166"/>
              <a:ext cx="40211" cy="3303157"/>
            </a:xfrm>
            <a:prstGeom prst="curvedConnector3">
              <a:avLst>
                <a:gd name="adj1" fmla="val -904514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187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Claim: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All</a:t>
                </a:r>
                <a:r>
                  <a:rPr lang="en-US" altLang="en-US" sz="2400" dirty="0"/>
                  <a:t> nontree edges join vertices on the same or adjacent levels of the tree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Consider an edge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Say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is first discovered and it is </a:t>
                </a:r>
                <a:r>
                  <a:rPr lang="en-US" altLang="en-US" sz="2400" dirty="0" smtClean="0"/>
                  <a:t>added to </a:t>
                </a:r>
                <a:r>
                  <a:rPr lang="en-US" altLang="en-US" sz="2400" dirty="0"/>
                  <a:t>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show y will be at level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This is because when vertices incident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are considered in the loop, 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is still undiscovered, it will be discovered and added to 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6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Lemma: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All</a:t>
                </a:r>
                <a:r>
                  <a:rPr lang="en-US" altLang="en-US" sz="2400" dirty="0"/>
                  <a:t> vertices at 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of </a:t>
                </a:r>
                <a:r>
                  <a:rPr lang="en-US" altLang="en-US" sz="2400" dirty="0" smtClean="0"/>
                  <a:t>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 smtClean="0"/>
                  <a:t>) </a:t>
                </a:r>
                <a:r>
                  <a:rPr lang="en-US" altLang="en-US" sz="2400" dirty="0"/>
                  <a:t>have shortest path distance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then shortest path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/>
                  <a:t>: 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Because there is a path of length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in the BFS tree</a:t>
                </a: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400" dirty="0"/>
                  <a:t>: If shortest path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/>
                  <a:t>: If shortest path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, then say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is the shortest path to v.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By previous claim, </a:t>
                </a:r>
                <a:endParaRPr lang="en-US" altLang="en-US" sz="2200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So,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This proves the lemma.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2235" r="-741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2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Why Trees?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7160"/>
            <a:ext cx="8229600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Trees are simpler than graphs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  Many statements can be proved on trees by induction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So, computational problems on trees are simpler than general graphs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kumimoji="1" lang="en-US" sz="2400" dirty="0"/>
              <a:t>This is often a good way to approach a graph problem: 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400" dirty="0"/>
              <a:t>Find a "nice</a:t>
            </a:r>
            <a:r>
              <a:rPr kumimoji="1" lang="en-US" altLang="ja-JP" sz="2400" dirty="0"/>
              <a:t>"</a:t>
            </a:r>
            <a:r>
              <a:rPr kumimoji="1" lang="en-US" sz="2400" dirty="0"/>
              <a:t> tree in the graph, i.e., one such that non-tree edges have some simplifying structure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400" dirty="0"/>
              <a:t>Solve the problem on the tree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400" dirty="0"/>
              <a:t>Use the solution on the tree to find a “good” solution on the graph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0132"/>
            <a:ext cx="9144000" cy="1143000"/>
          </a:xfrm>
        </p:spPr>
        <p:txBody>
          <a:bodyPr/>
          <a:lstStyle/>
          <a:p>
            <a:pPr eaLnBrk="1" hangingPunct="1"/>
            <a:r>
              <a:rPr kumimoji="1" lang="en-US" sz="3600" dirty="0">
                <a:solidFill>
                  <a:srgbClr val="002060"/>
                </a:solidFill>
              </a:rPr>
              <a:t>BFS Application: </a:t>
            </a:r>
            <a:r>
              <a:rPr lang="en-US" altLang="en-US" sz="3600" dirty="0" smtClean="0">
                <a:solidFill>
                  <a:srgbClr val="002060"/>
                </a:solidFill>
              </a:rPr>
              <a:t>Connected Component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want to answer the following type questions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(fast):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Given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 smtClean="0"/>
                  <a:t> </a:t>
                </a:r>
                <a:r>
                  <a:rPr lang="en-US" altLang="en-US" sz="2400" dirty="0"/>
                  <a:t>is there a path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Idea</a:t>
                </a:r>
                <a:r>
                  <a:rPr lang="en-US" altLang="en-US" sz="2400" dirty="0"/>
                  <a:t>: Create an array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400" dirty="0"/>
                  <a:t> such that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 smtClean="0"/>
                  <a:t> in the </a:t>
                </a:r>
                <a:r>
                  <a:rPr lang="en-US" altLang="en-US" sz="2400" dirty="0"/>
                  <a:t>same connected </a:t>
                </a:r>
                <a:r>
                  <a:rPr lang="en-US" altLang="en-US" sz="2400" dirty="0" smtClean="0"/>
                  <a:t>component,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smtClean="0"/>
                  <a:t>is same.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Therefore, question reduces to</a:t>
                </a:r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If A[u] = A[v]?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Initial State: All vertices undiscovered,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 =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sz="2400" dirty="0"/>
                  <a:t> to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sz="2400" dirty="0"/>
                  <a:t> do</a:t>
                </a:r>
                <a:br>
                  <a:rPr kumimoji="1" lang="en-US" sz="2400" dirty="0"/>
                </a:br>
                <a:r>
                  <a:rPr kumimoji="1" lang="en-US" sz="2400" dirty="0" smtClean="0"/>
                  <a:t>    If </a:t>
                </a:r>
                <a:r>
                  <a:rPr kumimoji="1" lang="en-US" sz="2400" dirty="0"/>
                  <a:t>state(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 != fully-explored </a:t>
                </a:r>
                <a:r>
                  <a:rPr kumimoji="1" lang="en-US" sz="2400" dirty="0" smtClean="0"/>
                  <a:t>then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 </a:t>
                </a:r>
                <a:r>
                  <a:rPr kumimoji="1" lang="en-US" sz="2400" dirty="0" smtClean="0"/>
                  <a:t>      Run BFS</a:t>
                </a:r>
                <a:r>
                  <a:rPr kumimoji="1" lang="en-US" sz="2400" dirty="0"/>
                  <a:t>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 smtClean="0"/>
                  <a:t>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sz="2400" dirty="0" smtClean="0">
                    <a:solidFill>
                      <a:srgbClr val="FF0000"/>
                    </a:solidFill>
                  </a:rPr>
                  <a:t>      Set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 </m:t>
                    </m:r>
                    <m:r>
                      <a:rPr kumimoji="1"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𝑐</m:t>
                    </m:r>
                  </m:oMath>
                </a14:m>
                <a:r>
                  <a:rPr kumimoji="1"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sz="2400" dirty="0"/>
                  <a:t>for each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sz="2400" dirty="0"/>
                  <a:t> found in BFS(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 smtClean="0"/>
                  <a:t>)</a:t>
                </a:r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 </a:t>
                </a:r>
                <a:r>
                  <a:rPr kumimoji="1" lang="en-US" sz="2400" dirty="0" smtClean="0"/>
                  <a:t>     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Note</a:t>
                </a:r>
                <a:r>
                  <a:rPr lang="en-US" altLang="en-US" sz="2400" dirty="0"/>
                  <a:t>: We no longer initialize to undiscovered in the BFS subroutine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Total Cost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 smtClean="0"/>
                  <a:t>In </a:t>
                </a:r>
                <a:r>
                  <a:rPr lang="en-US" altLang="en-US" sz="2400" dirty="0"/>
                  <a:t>every connected component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vertices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edges BFS takes time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 smtClean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Note</a:t>
                </a:r>
                <a:r>
                  <a:rPr lang="en-US" altLang="en-US" sz="2400" dirty="0" smtClean="0"/>
                  <a:t>: one can use DFS instead of BFS.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2235" b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40132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3600" kern="0" dirty="0" smtClean="0">
                <a:solidFill>
                  <a:srgbClr val="002060"/>
                </a:solidFill>
              </a:rPr>
              <a:t>BFS Application: </a:t>
            </a:r>
            <a:r>
              <a:rPr lang="en-US" altLang="en-US" sz="3600" kern="0" dirty="0" smtClean="0">
                <a:solidFill>
                  <a:srgbClr val="002060"/>
                </a:solidFill>
              </a:rPr>
              <a:t>Connected Component</a:t>
            </a:r>
            <a:endParaRPr lang="en-US" altLang="en-US" sz="36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b="0" dirty="0">
                    <a:solidFill>
                      <a:srgbClr val="0070C0"/>
                    </a:solidFill>
                  </a:rPr>
                  <a:t>Lesson</a:t>
                </a:r>
                <a:r>
                  <a:rPr lang="en-US" altLang="en-US" sz="2400" b="0" dirty="0"/>
                  <a:t>: We can execute any algorithm on disconnected graphs by running it on each connected component.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can use the previous algorithm to detect connected components.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 is no overhead, because the algorithm runs in time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So, from now on, we can (almost) always assume the input graph is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connected</a:t>
                </a:r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Cycles in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 smtClean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b="0" dirty="0">
                    <a:solidFill>
                      <a:srgbClr val="0070C0"/>
                    </a:solidFill>
                  </a:rPr>
                  <a:t>Claim: </a:t>
                </a:r>
                <a:r>
                  <a:rPr lang="en-US" altLang="en-US" sz="2400" b="0" dirty="0"/>
                  <a:t>If </a:t>
                </a:r>
                <a:r>
                  <a:rPr lang="en-US" altLang="en-US" sz="2400" dirty="0"/>
                  <a:t>an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/>
                  <a:t> vertices </a:t>
                </a:r>
                <a:r>
                  <a:rPr lang="en-US" altLang="en-US" sz="2400" dirty="0" smtClean="0"/>
                  <a:t>graph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b="0" dirty="0" smtClean="0"/>
                  <a:t> has </a:t>
                </a:r>
                <a:r>
                  <a:rPr lang="en-US" altLang="en-US" sz="2400" b="0" dirty="0"/>
                  <a:t>at least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b="0" dirty="0"/>
                  <a:t> edges, then it has a </a:t>
                </a:r>
                <a:r>
                  <a:rPr lang="en-US" altLang="en-US" sz="2400" b="0" dirty="0" smtClean="0"/>
                  <a:t>cycle.</a:t>
                </a:r>
                <a:endParaRPr lang="en-US" altLang="en-US" sz="24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 smtClean="0"/>
                  <a:t>: </a:t>
                </a: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is connected, then it cannot be a tree. Because every tree has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sz="2400" dirty="0"/>
                  <a:t> edges. So, it has a cycle.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is disconnected. Say connected components of G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/>
                  <a:t>vertices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/>
                  <a:t> edges, there must be some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such that a component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vertices with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edges.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Therefore, in that component we do not have a tree, so there is a cycle.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r="-1037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4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Definition: An undirected graph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sz="2400" dirty="0" smtClean="0">
                    <a:latin typeface="Arial" charset="0"/>
                  </a:rPr>
                  <a:t> </a:t>
                </a:r>
                <a:r>
                  <a:rPr kumimoji="1" lang="en-US" sz="2400" dirty="0">
                    <a:latin typeface="Arial" charset="0"/>
                  </a:rPr>
                  <a:t>is </a:t>
                </a:r>
                <a:r>
                  <a:rPr kumimoji="1" lang="en-US" sz="2400" dirty="0">
                    <a:solidFill>
                      <a:srgbClr val="FF0000"/>
                    </a:solidFill>
                    <a:latin typeface="Arial" charset="0"/>
                  </a:rPr>
                  <a:t>bipartite</a:t>
                </a:r>
                <a:r>
                  <a:rPr kumimoji="1" lang="en-US" sz="2400" dirty="0"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if you can partition the node set into 2 parts (say, blue/red or left/right) so that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all edges join nodes in different parts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i.e., no edge has both ends in the same part.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altLang="en-US" sz="2400" dirty="0"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altLang="en-US" sz="2400" dirty="0"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altLang="en-US" sz="2400" dirty="0" smtClean="0">
                    <a:solidFill>
                      <a:srgbClr val="0070C0"/>
                    </a:solidFill>
                    <a:latin typeface="Arial" charset="0"/>
                  </a:rPr>
                  <a:t>Application</a:t>
                </a:r>
                <a:r>
                  <a:rPr kumimoji="1" lang="en-US" altLang="en-US" sz="2400" dirty="0" smtClean="0">
                    <a:latin typeface="Arial" charset="0"/>
                  </a:rPr>
                  <a:t>: </a:t>
                </a:r>
                <a:endParaRPr kumimoji="1" lang="en-US" altLang="en-US" sz="2400" dirty="0">
                  <a:latin typeface="Arial" charset="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kumimoji="1" lang="en-US" altLang="en-US" sz="2400" dirty="0">
                    <a:latin typeface="Arial" charset="0"/>
                  </a:rPr>
                  <a:t>Scheduling: machine=red, jobs=blue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kumimoji="1" lang="en-US" altLang="en-US" sz="2400" dirty="0">
                    <a:latin typeface="Arial" charset="0"/>
                  </a:rPr>
                  <a:t>Stable Matching: men=blue, </a:t>
                </a:r>
                <a:r>
                  <a:rPr kumimoji="1" lang="en-US" altLang="en-US" sz="2400" dirty="0" err="1">
                    <a:latin typeface="Arial" charset="0"/>
                  </a:rPr>
                  <a:t>wom</a:t>
                </a:r>
                <a:r>
                  <a:rPr kumimoji="1" lang="en-US" altLang="en-US" sz="2400" dirty="0">
                    <a:latin typeface="Arial" charset="0"/>
                  </a:rPr>
                  <a:t>=red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2235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76E681-A10B-465B-9AAB-15D81BDA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7" y="3243729"/>
            <a:ext cx="258763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57753B-751C-4198-9395-F1E27DDB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7" y="3853329"/>
            <a:ext cx="258763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15B6B2-BE37-4463-962D-5E29E920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7" y="4585167"/>
            <a:ext cx="258763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4DDB77-0318-43BC-A723-CB20758F5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7" y="5270967"/>
            <a:ext cx="258763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15301A-C92C-4AE6-8BDB-261BAB56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5" y="3548529"/>
            <a:ext cx="258762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EFA2B0-F8BE-451A-A0BA-70E66DF5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5" y="4234329"/>
            <a:ext cx="258762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7D5752-D179-46BE-BFA0-7C0090017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5" y="4966167"/>
            <a:ext cx="258762" cy="258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201B4FE2-B52A-4EBD-AE5F-04DA162E031F}"/>
              </a:ext>
            </a:extLst>
          </p:cNvPr>
          <p:cNvCxnSpPr>
            <a:cxnSpLocks noChangeShapeType="1"/>
            <a:stCxn id="5" idx="6"/>
            <a:endCxn id="9" idx="2"/>
          </p:cNvCxnSpPr>
          <p:nvPr/>
        </p:nvCxnSpPr>
        <p:spPr bwMode="auto">
          <a:xfrm>
            <a:off x="6553200" y="3373904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950C7EDB-21FC-479C-B40B-DFF5D22A224D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6553200" y="3678704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41DE6F78-0E96-4D3D-84AF-0A178D6C4517}"/>
              </a:ext>
            </a:extLst>
          </p:cNvPr>
          <p:cNvCxnSpPr>
            <a:cxnSpLocks noChangeShapeType="1"/>
            <a:stCxn id="7" idx="6"/>
            <a:endCxn id="9" idx="2"/>
          </p:cNvCxnSpPr>
          <p:nvPr/>
        </p:nvCxnSpPr>
        <p:spPr bwMode="auto">
          <a:xfrm flipV="1">
            <a:off x="6553200" y="3678704"/>
            <a:ext cx="1616075" cy="1036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80DA53BC-CD80-4476-A185-D22EF6CDD5E4}"/>
              </a:ext>
            </a:extLst>
          </p:cNvPr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6553200" y="3983504"/>
            <a:ext cx="1616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898E351F-54E7-41A5-884E-6940DEB5514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6553200" y="4364504"/>
            <a:ext cx="1616075" cy="1036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0C148545-0F08-4687-B520-24E9B783C0DE}"/>
              </a:ext>
            </a:extLst>
          </p:cNvPr>
          <p:cNvCxnSpPr>
            <a:cxnSpLocks noChangeShapeType="1"/>
            <a:stCxn id="8" idx="6"/>
            <a:endCxn id="11" idx="2"/>
          </p:cNvCxnSpPr>
          <p:nvPr/>
        </p:nvCxnSpPr>
        <p:spPr bwMode="auto">
          <a:xfrm flipV="1">
            <a:off x="6553200" y="5096342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1F69CFC6-A21F-4670-9A80-DA81D2873B7A}"/>
              </a:ext>
            </a:extLst>
          </p:cNvPr>
          <p:cNvCxnSpPr>
            <a:cxnSpLocks noChangeShapeType="1"/>
            <a:stCxn id="7" idx="6"/>
            <a:endCxn id="11" idx="2"/>
          </p:cNvCxnSpPr>
          <p:nvPr/>
        </p:nvCxnSpPr>
        <p:spPr bwMode="auto">
          <a:xfrm>
            <a:off x="6553200" y="4715342"/>
            <a:ext cx="1616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AD7762F1-7EB0-478B-87AF-03DABE6F7169}"/>
              </a:ext>
            </a:extLst>
          </p:cNvPr>
          <p:cNvCxnSpPr>
            <a:cxnSpLocks noChangeShapeType="1"/>
            <a:stCxn id="5" idx="6"/>
            <a:endCxn id="11" idx="2"/>
          </p:cNvCxnSpPr>
          <p:nvPr/>
        </p:nvCxnSpPr>
        <p:spPr bwMode="auto">
          <a:xfrm>
            <a:off x="6553200" y="3373904"/>
            <a:ext cx="1616075" cy="172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205C590E-F3DC-4ED7-849E-41141EA02443}"/>
              </a:ext>
            </a:extLst>
          </p:cNvPr>
          <p:cNvCxnSpPr>
            <a:cxnSpLocks noChangeShapeType="1"/>
            <a:stCxn id="5" idx="6"/>
            <a:endCxn id="10" idx="2"/>
          </p:cNvCxnSpPr>
          <p:nvPr/>
        </p:nvCxnSpPr>
        <p:spPr bwMode="auto">
          <a:xfrm>
            <a:off x="6553200" y="3373904"/>
            <a:ext cx="1616075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F2A7877D-17D6-41C9-87F7-E77559918BF0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6553200" y="4364504"/>
            <a:ext cx="1616075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1">
            <a:extLst>
              <a:ext uri="{FF2B5EF4-FFF2-40B4-BE49-F238E27FC236}">
                <a16:creationId xmlns:a16="http://schemas.microsoft.com/office/drawing/2014/main" id="{199B90AE-45AA-4A41-83D1-1540EB4F545A}"/>
              </a:ext>
            </a:extLst>
          </p:cNvPr>
          <p:cNvCxnSpPr>
            <a:cxnSpLocks noChangeShapeType="1"/>
            <a:stCxn id="8" idx="6"/>
            <a:endCxn id="9" idx="2"/>
          </p:cNvCxnSpPr>
          <p:nvPr/>
        </p:nvCxnSpPr>
        <p:spPr bwMode="auto">
          <a:xfrm flipV="1">
            <a:off x="6553200" y="3678704"/>
            <a:ext cx="1616075" cy="172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" name="Text Box 22">
            <a:extLst>
              <a:ext uri="{FF2B5EF4-FFF2-40B4-BE49-F238E27FC236}">
                <a16:creationId xmlns:a16="http://schemas.microsoft.com/office/drawing/2014/main" id="{BDD9DD93-FB22-4464-8539-242843C34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7" y="5682129"/>
            <a:ext cx="172062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 dirty="0">
                <a:latin typeface="+mn-lt"/>
                <a:cs typeface="+mn-cs"/>
              </a:rPr>
              <a:t>a bipartite graph</a:t>
            </a:r>
          </a:p>
        </p:txBody>
      </p:sp>
    </p:spTree>
    <p:extLst>
      <p:ext uri="{BB962C8B-B14F-4D97-AF65-F5344CB8AC3E}">
        <p14:creationId xmlns:p14="http://schemas.microsoft.com/office/powerpoint/2010/main" val="15638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Testing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Problem</a:t>
                </a:r>
                <a:r>
                  <a:rPr lang="en-US" sz="2400" dirty="0"/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is it bipartite?</a:t>
                </a:r>
              </a:p>
              <a:p>
                <a:pPr marL="0" lvl="1" indent="0">
                  <a:defRPr/>
                </a:pPr>
                <a:endParaRPr lang="en-US" sz="1200" dirty="0"/>
              </a:p>
              <a:p>
                <a:pPr marL="0" lvl="1" indent="0">
                  <a:defRPr/>
                </a:pPr>
                <a:r>
                  <a:rPr lang="en-US" sz="2400" dirty="0"/>
                  <a:t>Many graph problems become: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 smtClean="0"/>
                  <a:t>Easier/Tractable </a:t>
                </a:r>
                <a:r>
                  <a:rPr lang="en-US" sz="2200" dirty="0"/>
                  <a:t>if the underlying graph is bipartite (matching</a:t>
                </a:r>
                <a:r>
                  <a:rPr lang="en-US" sz="2200" dirty="0" smtClean="0"/>
                  <a:t>)</a:t>
                </a:r>
              </a:p>
              <a:p>
                <a:pPr marL="0" lvl="1" indent="0">
                  <a:defRPr/>
                </a:pPr>
                <a:r>
                  <a:rPr lang="en-US" sz="2400" dirty="0" smtClean="0"/>
                  <a:t>Before attempting to design an algorithm, we need 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understand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structure</a:t>
                </a:r>
                <a:r>
                  <a:rPr lang="en-US" sz="2400" dirty="0" smtClean="0"/>
                  <a:t> of bipartite graphs.</a:t>
                </a:r>
                <a:endParaRPr lang="en-US" dirty="0" smtClean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4" name="Oval 1028">
            <a:extLst>
              <a:ext uri="{FF2B5EF4-FFF2-40B4-BE49-F238E27FC236}">
                <a16:creationId xmlns:a16="http://schemas.microsoft.com/office/drawing/2014/main" id="{B7D6A273-E443-453C-B64E-CDA9F2DB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26" y="5423926"/>
            <a:ext cx="258762" cy="258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25" name="Oval 1029">
            <a:extLst>
              <a:ext uri="{FF2B5EF4-FFF2-40B4-BE49-F238E27FC236}">
                <a16:creationId xmlns:a16="http://schemas.microsoft.com/office/drawing/2014/main" id="{1F8DEF96-D158-4EB3-B93F-A6560A73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26" y="3945963"/>
            <a:ext cx="258762" cy="258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26" name="Oval 1030">
            <a:extLst>
              <a:ext uri="{FF2B5EF4-FFF2-40B4-BE49-F238E27FC236}">
                <a16:creationId xmlns:a16="http://schemas.microsoft.com/office/drawing/2014/main" id="{624A0F5D-A418-4602-B0F1-6E6A526B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26" y="3945963"/>
            <a:ext cx="258762" cy="258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sp>
        <p:nvSpPr>
          <p:cNvPr id="27" name="Oval 1031">
            <a:extLst>
              <a:ext uri="{FF2B5EF4-FFF2-40B4-BE49-F238E27FC236}">
                <a16:creationId xmlns:a16="http://schemas.microsoft.com/office/drawing/2014/main" id="{56ACA028-8161-4B1D-B4DE-822DBCC2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63" y="4669863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28" name="Oval 1032">
            <a:extLst>
              <a:ext uri="{FF2B5EF4-FFF2-40B4-BE49-F238E27FC236}">
                <a16:creationId xmlns:a16="http://schemas.microsoft.com/office/drawing/2014/main" id="{500FA119-48C5-4F02-828D-AB216899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138" y="4668276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5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4E12EDBA-7FE1-4E4C-8790-8F8203C29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288" y="4669863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23F81A36-F2D9-4201-8A59-4F93EF529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26" y="5423926"/>
            <a:ext cx="258762" cy="258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7</a:t>
            </a:r>
          </a:p>
        </p:txBody>
      </p:sp>
      <p:cxnSp>
        <p:nvCxnSpPr>
          <p:cNvPr id="31" name="AutoShape 1035">
            <a:extLst>
              <a:ext uri="{FF2B5EF4-FFF2-40B4-BE49-F238E27FC236}">
                <a16:creationId xmlns:a16="http://schemas.microsoft.com/office/drawing/2014/main" id="{89E07612-1AC6-4930-B14C-EE0D7BFE0366}"/>
              </a:ext>
            </a:extLst>
          </p:cNvPr>
          <p:cNvCxnSpPr>
            <a:cxnSpLocks noChangeShapeType="1"/>
            <a:stCxn id="25" idx="3"/>
            <a:endCxn id="27" idx="7"/>
          </p:cNvCxnSpPr>
          <p:nvPr/>
        </p:nvCxnSpPr>
        <p:spPr bwMode="auto">
          <a:xfrm flipH="1">
            <a:off x="1061013" y="4166626"/>
            <a:ext cx="658813" cy="541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AutoShape 1036">
            <a:extLst>
              <a:ext uri="{FF2B5EF4-FFF2-40B4-BE49-F238E27FC236}">
                <a16:creationId xmlns:a16="http://schemas.microsoft.com/office/drawing/2014/main" id="{5192EB00-4F80-4210-8753-41EC93938CE2}"/>
              </a:ext>
            </a:extLst>
          </p:cNvPr>
          <p:cNvCxnSpPr>
            <a:cxnSpLocks noChangeShapeType="1"/>
            <a:stCxn id="25" idx="6"/>
            <a:endCxn id="26" idx="2"/>
          </p:cNvCxnSpPr>
          <p:nvPr/>
        </p:nvCxnSpPr>
        <p:spPr bwMode="auto">
          <a:xfrm>
            <a:off x="1940488" y="4076138"/>
            <a:ext cx="808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AutoShape 1037">
            <a:extLst>
              <a:ext uri="{FF2B5EF4-FFF2-40B4-BE49-F238E27FC236}">
                <a16:creationId xmlns:a16="http://schemas.microsoft.com/office/drawing/2014/main" id="{3948DB12-FF31-469F-8F98-EB600839E0E7}"/>
              </a:ext>
            </a:extLst>
          </p:cNvPr>
          <p:cNvCxnSpPr>
            <a:cxnSpLocks noChangeShapeType="1"/>
            <a:stCxn id="26" idx="5"/>
            <a:endCxn id="29" idx="1"/>
          </p:cNvCxnSpPr>
          <p:nvPr/>
        </p:nvCxnSpPr>
        <p:spPr bwMode="auto">
          <a:xfrm>
            <a:off x="2969188" y="4166626"/>
            <a:ext cx="457200" cy="541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1038">
            <a:extLst>
              <a:ext uri="{FF2B5EF4-FFF2-40B4-BE49-F238E27FC236}">
                <a16:creationId xmlns:a16="http://schemas.microsoft.com/office/drawing/2014/main" id="{4AA5789A-BB72-4FB5-AF9E-532A7FC89064}"/>
              </a:ext>
            </a:extLst>
          </p:cNvPr>
          <p:cNvCxnSpPr>
            <a:cxnSpLocks noChangeShapeType="1"/>
            <a:stCxn id="24" idx="7"/>
            <a:endCxn id="29" idx="3"/>
          </p:cNvCxnSpPr>
          <p:nvPr/>
        </p:nvCxnSpPr>
        <p:spPr bwMode="auto">
          <a:xfrm flipV="1">
            <a:off x="2969188" y="4892113"/>
            <a:ext cx="457200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5" name="AutoShape 1039">
            <a:extLst>
              <a:ext uri="{FF2B5EF4-FFF2-40B4-BE49-F238E27FC236}">
                <a16:creationId xmlns:a16="http://schemas.microsoft.com/office/drawing/2014/main" id="{57E58E2C-85A8-47A8-900F-119889907F7F}"/>
              </a:ext>
            </a:extLst>
          </p:cNvPr>
          <p:cNvCxnSpPr>
            <a:cxnSpLocks noChangeShapeType="1"/>
            <a:stCxn id="24" idx="1"/>
            <a:endCxn id="28" idx="5"/>
          </p:cNvCxnSpPr>
          <p:nvPr/>
        </p:nvCxnSpPr>
        <p:spPr bwMode="auto">
          <a:xfrm flipH="1" flipV="1">
            <a:off x="1902388" y="4890526"/>
            <a:ext cx="884238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AutoShape 1040">
            <a:extLst>
              <a:ext uri="{FF2B5EF4-FFF2-40B4-BE49-F238E27FC236}">
                <a16:creationId xmlns:a16="http://schemas.microsoft.com/office/drawing/2014/main" id="{AFE6134F-6330-4B5A-AF6C-2FFBE8932594}"/>
              </a:ext>
            </a:extLst>
          </p:cNvPr>
          <p:cNvCxnSpPr>
            <a:cxnSpLocks noChangeShapeType="1"/>
            <a:stCxn id="24" idx="2"/>
            <a:endCxn id="30" idx="6"/>
          </p:cNvCxnSpPr>
          <p:nvPr/>
        </p:nvCxnSpPr>
        <p:spPr bwMode="auto">
          <a:xfrm flipH="1">
            <a:off x="1940488" y="5554101"/>
            <a:ext cx="808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AutoShape 1041">
            <a:extLst>
              <a:ext uri="{FF2B5EF4-FFF2-40B4-BE49-F238E27FC236}">
                <a16:creationId xmlns:a16="http://schemas.microsoft.com/office/drawing/2014/main" id="{12FDF664-A122-487B-A11C-74806DA2B078}"/>
              </a:ext>
            </a:extLst>
          </p:cNvPr>
          <p:cNvCxnSpPr>
            <a:cxnSpLocks noChangeShapeType="1"/>
            <a:stCxn id="27" idx="5"/>
            <a:endCxn id="30" idx="1"/>
          </p:cNvCxnSpPr>
          <p:nvPr/>
        </p:nvCxnSpPr>
        <p:spPr bwMode="auto">
          <a:xfrm>
            <a:off x="1061013" y="4892113"/>
            <a:ext cx="658813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AutoShape 1042">
            <a:extLst>
              <a:ext uri="{FF2B5EF4-FFF2-40B4-BE49-F238E27FC236}">
                <a16:creationId xmlns:a16="http://schemas.microsoft.com/office/drawing/2014/main" id="{2A6CFF11-61D4-42A4-9214-12C00BB57D6C}"/>
              </a:ext>
            </a:extLst>
          </p:cNvPr>
          <p:cNvCxnSpPr>
            <a:cxnSpLocks noChangeShapeType="1"/>
            <a:stCxn id="28" idx="2"/>
            <a:endCxn id="27" idx="6"/>
          </p:cNvCxnSpPr>
          <p:nvPr/>
        </p:nvCxnSpPr>
        <p:spPr bwMode="auto">
          <a:xfrm flipH="1">
            <a:off x="1099113" y="4798451"/>
            <a:ext cx="5810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1043">
            <a:extLst>
              <a:ext uri="{FF2B5EF4-FFF2-40B4-BE49-F238E27FC236}">
                <a16:creationId xmlns:a16="http://schemas.microsoft.com/office/drawing/2014/main" id="{715B9111-DFDD-4439-8900-606760DE3AC0}"/>
              </a:ext>
            </a:extLst>
          </p:cNvPr>
          <p:cNvCxnSpPr>
            <a:cxnSpLocks noChangeShapeType="1"/>
            <a:stCxn id="26" idx="3"/>
            <a:endCxn id="28" idx="7"/>
          </p:cNvCxnSpPr>
          <p:nvPr/>
        </p:nvCxnSpPr>
        <p:spPr bwMode="auto">
          <a:xfrm flipH="1">
            <a:off x="1902388" y="4166626"/>
            <a:ext cx="884238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1044">
            <a:extLst>
              <a:ext uri="{FF2B5EF4-FFF2-40B4-BE49-F238E27FC236}">
                <a16:creationId xmlns:a16="http://schemas.microsoft.com/office/drawing/2014/main" id="{DAE9D4B8-A3CC-4A34-BDE1-C4C34778885B}"/>
              </a:ext>
            </a:extLst>
          </p:cNvPr>
          <p:cNvCxnSpPr>
            <a:cxnSpLocks noChangeShapeType="1"/>
            <a:stCxn id="26" idx="4"/>
            <a:endCxn id="30" idx="7"/>
          </p:cNvCxnSpPr>
          <p:nvPr/>
        </p:nvCxnSpPr>
        <p:spPr bwMode="auto">
          <a:xfrm flipH="1">
            <a:off x="1902388" y="4204726"/>
            <a:ext cx="976313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AutoShape 1045">
            <a:extLst>
              <a:ext uri="{FF2B5EF4-FFF2-40B4-BE49-F238E27FC236}">
                <a16:creationId xmlns:a16="http://schemas.microsoft.com/office/drawing/2014/main" id="{83B30278-CE5E-4D9A-B411-9C7B2739F91E}"/>
              </a:ext>
            </a:extLst>
          </p:cNvPr>
          <p:cNvCxnSpPr>
            <a:cxnSpLocks noChangeShapeType="1"/>
            <a:stCxn id="24" idx="0"/>
            <a:endCxn id="25" idx="5"/>
          </p:cNvCxnSpPr>
          <p:nvPr/>
        </p:nvCxnSpPr>
        <p:spPr bwMode="auto">
          <a:xfrm flipH="1" flipV="1">
            <a:off x="1902388" y="4166626"/>
            <a:ext cx="976313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2" name="Oval 1046">
            <a:extLst>
              <a:ext uri="{FF2B5EF4-FFF2-40B4-BE49-F238E27FC236}">
                <a16:creationId xmlns:a16="http://schemas.microsoft.com/office/drawing/2014/main" id="{DD9DBFA5-D776-4B36-9425-B760FB71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3865278"/>
            <a:ext cx="258762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solidFill>
                  <a:schemeClr val="bg1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3" name="Oval 1047">
            <a:extLst>
              <a:ext uri="{FF2B5EF4-FFF2-40B4-BE49-F238E27FC236}">
                <a16:creationId xmlns:a16="http://schemas.microsoft.com/office/drawing/2014/main" id="{06DDE7C5-C88D-4211-A916-A4360DC34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4398678"/>
            <a:ext cx="258762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44" name="Oval 1048">
            <a:extLst>
              <a:ext uri="{FF2B5EF4-FFF2-40B4-BE49-F238E27FC236}">
                <a16:creationId xmlns:a16="http://schemas.microsoft.com/office/drawing/2014/main" id="{966F2DCE-F516-4E0A-B482-4FD77F77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4978116"/>
            <a:ext cx="258762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45" name="Oval 1049">
            <a:extLst>
              <a:ext uri="{FF2B5EF4-FFF2-40B4-BE49-F238E27FC236}">
                <a16:creationId xmlns:a16="http://schemas.microsoft.com/office/drawing/2014/main" id="{1E6EE5DA-6DEF-42C4-9094-CA128337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5587716"/>
            <a:ext cx="258762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46" name="Oval 1050">
            <a:extLst>
              <a:ext uri="{FF2B5EF4-FFF2-40B4-BE49-F238E27FC236}">
                <a16:creationId xmlns:a16="http://schemas.microsoft.com/office/drawing/2014/main" id="{97EABC3E-74D0-4105-9CE2-75066991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4170078"/>
            <a:ext cx="258763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47" name="Oval 1051">
            <a:extLst>
              <a:ext uri="{FF2B5EF4-FFF2-40B4-BE49-F238E27FC236}">
                <a16:creationId xmlns:a16="http://schemas.microsoft.com/office/drawing/2014/main" id="{13CB9EC6-A912-4456-96A6-7EF868918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4703478"/>
            <a:ext cx="258763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48" name="Oval 1052">
            <a:extLst>
              <a:ext uri="{FF2B5EF4-FFF2-40B4-BE49-F238E27FC236}">
                <a16:creationId xmlns:a16="http://schemas.microsoft.com/office/drawing/2014/main" id="{99D8989A-469C-411C-A145-75E87AFC9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5282916"/>
            <a:ext cx="258763" cy="258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6</a:t>
            </a:r>
          </a:p>
        </p:txBody>
      </p:sp>
      <p:cxnSp>
        <p:nvCxnSpPr>
          <p:cNvPr id="49" name="AutoShape 1053">
            <a:extLst>
              <a:ext uri="{FF2B5EF4-FFF2-40B4-BE49-F238E27FC236}">
                <a16:creationId xmlns:a16="http://schemas.microsoft.com/office/drawing/2014/main" id="{88804E78-6CDD-4002-92FD-52F215B9FFF9}"/>
              </a:ext>
            </a:extLst>
          </p:cNvPr>
          <p:cNvCxnSpPr>
            <a:cxnSpLocks noChangeShapeType="1"/>
            <a:stCxn id="42" idx="6"/>
            <a:endCxn id="46" idx="2"/>
          </p:cNvCxnSpPr>
          <p:nvPr/>
        </p:nvCxnSpPr>
        <p:spPr bwMode="auto">
          <a:xfrm>
            <a:off x="6051169" y="3995453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0" name="AutoShape 1054">
            <a:extLst>
              <a:ext uri="{FF2B5EF4-FFF2-40B4-BE49-F238E27FC236}">
                <a16:creationId xmlns:a16="http://schemas.microsoft.com/office/drawing/2014/main" id="{F032D9C4-4BE4-4090-B822-6F85695B1A3F}"/>
              </a:ext>
            </a:extLst>
          </p:cNvPr>
          <p:cNvCxnSpPr>
            <a:cxnSpLocks noChangeShapeType="1"/>
            <a:stCxn id="43" idx="6"/>
            <a:endCxn id="46" idx="2"/>
          </p:cNvCxnSpPr>
          <p:nvPr/>
        </p:nvCxnSpPr>
        <p:spPr bwMode="auto">
          <a:xfrm flipV="1">
            <a:off x="6051169" y="4300253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AutoShape 1055">
            <a:extLst>
              <a:ext uri="{FF2B5EF4-FFF2-40B4-BE49-F238E27FC236}">
                <a16:creationId xmlns:a16="http://schemas.microsoft.com/office/drawing/2014/main" id="{71738CD0-CDFB-47DC-A97E-20E0BB1CC70D}"/>
              </a:ext>
            </a:extLst>
          </p:cNvPr>
          <p:cNvCxnSpPr>
            <a:cxnSpLocks noChangeShapeType="1"/>
            <a:stCxn id="44" idx="6"/>
            <a:endCxn id="46" idx="2"/>
          </p:cNvCxnSpPr>
          <p:nvPr/>
        </p:nvCxnSpPr>
        <p:spPr bwMode="auto">
          <a:xfrm flipV="1">
            <a:off x="6051169" y="4300253"/>
            <a:ext cx="1219200" cy="808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1056">
            <a:extLst>
              <a:ext uri="{FF2B5EF4-FFF2-40B4-BE49-F238E27FC236}">
                <a16:creationId xmlns:a16="http://schemas.microsoft.com/office/drawing/2014/main" id="{838BA3DF-15B2-4F66-9EDC-9E84C3B20E05}"/>
              </a:ext>
            </a:extLst>
          </p:cNvPr>
          <p:cNvCxnSpPr>
            <a:cxnSpLocks noChangeShapeType="1"/>
            <a:stCxn id="43" idx="6"/>
            <a:endCxn id="47" idx="2"/>
          </p:cNvCxnSpPr>
          <p:nvPr/>
        </p:nvCxnSpPr>
        <p:spPr bwMode="auto">
          <a:xfrm>
            <a:off x="6051169" y="4528853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1057">
            <a:extLst>
              <a:ext uri="{FF2B5EF4-FFF2-40B4-BE49-F238E27FC236}">
                <a16:creationId xmlns:a16="http://schemas.microsoft.com/office/drawing/2014/main" id="{BFC1FBE7-CA62-4366-BC10-69F3F80EEEE6}"/>
              </a:ext>
            </a:extLst>
          </p:cNvPr>
          <p:cNvCxnSpPr>
            <a:cxnSpLocks noChangeShapeType="1"/>
            <a:stCxn id="45" idx="6"/>
            <a:endCxn id="47" idx="2"/>
          </p:cNvCxnSpPr>
          <p:nvPr/>
        </p:nvCxnSpPr>
        <p:spPr bwMode="auto">
          <a:xfrm flipV="1">
            <a:off x="6051169" y="4833653"/>
            <a:ext cx="1219200" cy="884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1058">
            <a:extLst>
              <a:ext uri="{FF2B5EF4-FFF2-40B4-BE49-F238E27FC236}">
                <a16:creationId xmlns:a16="http://schemas.microsoft.com/office/drawing/2014/main" id="{77C42027-2951-44A0-A88D-741AD89F805B}"/>
              </a:ext>
            </a:extLst>
          </p:cNvPr>
          <p:cNvCxnSpPr>
            <a:cxnSpLocks noChangeShapeType="1"/>
            <a:stCxn id="45" idx="6"/>
            <a:endCxn id="48" idx="2"/>
          </p:cNvCxnSpPr>
          <p:nvPr/>
        </p:nvCxnSpPr>
        <p:spPr bwMode="auto">
          <a:xfrm flipV="1">
            <a:off x="6051169" y="5413091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1059">
            <a:extLst>
              <a:ext uri="{FF2B5EF4-FFF2-40B4-BE49-F238E27FC236}">
                <a16:creationId xmlns:a16="http://schemas.microsoft.com/office/drawing/2014/main" id="{3E120BEE-2F17-4E78-8397-8CB5D380D98A}"/>
              </a:ext>
            </a:extLst>
          </p:cNvPr>
          <p:cNvCxnSpPr>
            <a:cxnSpLocks noChangeShapeType="1"/>
            <a:stCxn id="44" idx="6"/>
            <a:endCxn id="48" idx="2"/>
          </p:cNvCxnSpPr>
          <p:nvPr/>
        </p:nvCxnSpPr>
        <p:spPr bwMode="auto">
          <a:xfrm>
            <a:off x="6051169" y="5108291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1060">
            <a:extLst>
              <a:ext uri="{FF2B5EF4-FFF2-40B4-BE49-F238E27FC236}">
                <a16:creationId xmlns:a16="http://schemas.microsoft.com/office/drawing/2014/main" id="{CC65DBA8-17D7-49C4-AA7A-0E67BED65243}"/>
              </a:ext>
            </a:extLst>
          </p:cNvPr>
          <p:cNvCxnSpPr>
            <a:cxnSpLocks noChangeShapeType="1"/>
            <a:stCxn id="42" idx="6"/>
            <a:endCxn id="48" idx="2"/>
          </p:cNvCxnSpPr>
          <p:nvPr/>
        </p:nvCxnSpPr>
        <p:spPr bwMode="auto">
          <a:xfrm>
            <a:off x="6051169" y="3995453"/>
            <a:ext cx="1219200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1061">
            <a:extLst>
              <a:ext uri="{FF2B5EF4-FFF2-40B4-BE49-F238E27FC236}">
                <a16:creationId xmlns:a16="http://schemas.microsoft.com/office/drawing/2014/main" id="{A8054DB5-4A7C-402A-B211-92D2C37F9BE3}"/>
              </a:ext>
            </a:extLst>
          </p:cNvPr>
          <p:cNvCxnSpPr>
            <a:cxnSpLocks noChangeShapeType="1"/>
            <a:stCxn id="42" idx="6"/>
            <a:endCxn id="47" idx="2"/>
          </p:cNvCxnSpPr>
          <p:nvPr/>
        </p:nvCxnSpPr>
        <p:spPr bwMode="auto">
          <a:xfrm>
            <a:off x="6051169" y="3995453"/>
            <a:ext cx="1219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1062">
            <a:extLst>
              <a:ext uri="{FF2B5EF4-FFF2-40B4-BE49-F238E27FC236}">
                <a16:creationId xmlns:a16="http://schemas.microsoft.com/office/drawing/2014/main" id="{05CB4461-82B5-47EA-A684-BDBEF0D871A6}"/>
              </a:ext>
            </a:extLst>
          </p:cNvPr>
          <p:cNvCxnSpPr>
            <a:cxnSpLocks noChangeShapeType="1"/>
            <a:stCxn id="44" idx="6"/>
            <a:endCxn id="47" idx="2"/>
          </p:cNvCxnSpPr>
          <p:nvPr/>
        </p:nvCxnSpPr>
        <p:spPr bwMode="auto">
          <a:xfrm flipV="1">
            <a:off x="6051169" y="4833653"/>
            <a:ext cx="1219200" cy="274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1063">
            <a:extLst>
              <a:ext uri="{FF2B5EF4-FFF2-40B4-BE49-F238E27FC236}">
                <a16:creationId xmlns:a16="http://schemas.microsoft.com/office/drawing/2014/main" id="{E6B59B11-E474-44CC-A1C9-1526612DE8F3}"/>
              </a:ext>
            </a:extLst>
          </p:cNvPr>
          <p:cNvCxnSpPr>
            <a:cxnSpLocks noChangeShapeType="1"/>
            <a:stCxn id="45" idx="6"/>
            <a:endCxn id="46" idx="2"/>
          </p:cNvCxnSpPr>
          <p:nvPr/>
        </p:nvCxnSpPr>
        <p:spPr bwMode="auto">
          <a:xfrm flipV="1">
            <a:off x="6051169" y="4300253"/>
            <a:ext cx="1219200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" name="Text Box 1064">
            <a:extLst>
              <a:ext uri="{FF2B5EF4-FFF2-40B4-BE49-F238E27FC236}">
                <a16:creationId xmlns:a16="http://schemas.microsoft.com/office/drawing/2014/main" id="{508216A6-A7E5-48E8-BADD-2BD89EF1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738" y="5850963"/>
            <a:ext cx="170008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 dirty="0">
                <a:latin typeface="+mn-lt"/>
                <a:cs typeface="+mn-cs"/>
              </a:rPr>
              <a:t>a bipartite graph G</a:t>
            </a:r>
          </a:p>
        </p:txBody>
      </p:sp>
      <p:sp>
        <p:nvSpPr>
          <p:cNvPr id="61" name="Text Box 1065">
            <a:extLst>
              <a:ext uri="{FF2B5EF4-FFF2-40B4-BE49-F238E27FC236}">
                <a16:creationId xmlns:a16="http://schemas.microsoft.com/office/drawing/2014/main" id="{03C1FADF-8549-42D5-B183-C5430A403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994" y="5922678"/>
            <a:ext cx="185657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 dirty="0">
                <a:latin typeface="+mn-lt"/>
                <a:cs typeface="+mn-cs"/>
              </a:rPr>
              <a:t>another drawing of G</a:t>
            </a:r>
          </a:p>
        </p:txBody>
      </p:sp>
      <p:sp>
        <p:nvSpPr>
          <p:cNvPr id="412705" name="Arrow: Right 412704">
            <a:extLst>
              <a:ext uri="{FF2B5EF4-FFF2-40B4-BE49-F238E27FC236}">
                <a16:creationId xmlns:a16="http://schemas.microsoft.com/office/drawing/2014/main" id="{9167D184-0227-4089-8817-5DD0E26FD302}"/>
              </a:ext>
            </a:extLst>
          </p:cNvPr>
          <p:cNvSpPr/>
          <p:nvPr/>
        </p:nvSpPr>
        <p:spPr bwMode="auto">
          <a:xfrm>
            <a:off x="4138449" y="4669886"/>
            <a:ext cx="978408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Obstruction to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bipartite, then it does not contain an odd length cycle.</a:t>
                </a:r>
              </a:p>
              <a:p>
                <a:pPr marL="0" lvl="1" indent="0">
                  <a:defRPr/>
                </a:pPr>
                <a:endParaRPr 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We cannot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400" dirty="0"/>
                  <a:t>-color an odd cycle, let alone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cxnSp>
        <p:nvCxnSpPr>
          <p:cNvPr id="62" name="AutoShape 1026">
            <a:extLst>
              <a:ext uri="{FF2B5EF4-FFF2-40B4-BE49-F238E27FC236}">
                <a16:creationId xmlns:a16="http://schemas.microsoft.com/office/drawing/2014/main" id="{49AC0675-F7B2-4752-BC45-D8D4D4F483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22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AutoShape 1027">
            <a:extLst>
              <a:ext uri="{FF2B5EF4-FFF2-40B4-BE49-F238E27FC236}">
                <a16:creationId xmlns:a16="http://schemas.microsoft.com/office/drawing/2014/main" id="{9187C23D-0DA4-4766-B9AE-D5DF7DA70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81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1028">
            <a:extLst>
              <a:ext uri="{FF2B5EF4-FFF2-40B4-BE49-F238E27FC236}">
                <a16:creationId xmlns:a16="http://schemas.microsoft.com/office/drawing/2014/main" id="{1E4E8417-8204-4F3E-87BA-122D41E63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1029">
            <a:extLst>
              <a:ext uri="{FF2B5EF4-FFF2-40B4-BE49-F238E27FC236}">
                <a16:creationId xmlns:a16="http://schemas.microsoft.com/office/drawing/2014/main" id="{BC942753-2AB4-4FA6-AF17-B8023C737800}"/>
              </a:ext>
            </a:extLst>
          </p:cNvPr>
          <p:cNvCxnSpPr>
            <a:cxnSpLocks noChangeShapeType="1"/>
            <a:stCxn id="71" idx="7"/>
            <a:endCxn id="70" idx="3"/>
          </p:cNvCxnSpPr>
          <p:nvPr/>
        </p:nvCxnSpPr>
        <p:spPr bwMode="auto">
          <a:xfrm flipV="1">
            <a:off x="72390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1030">
            <a:extLst>
              <a:ext uri="{FF2B5EF4-FFF2-40B4-BE49-F238E27FC236}">
                <a16:creationId xmlns:a16="http://schemas.microsoft.com/office/drawing/2014/main" id="{85C8F4F1-B3D4-4DA2-952F-8043D0617622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65151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Oval 1033">
            <a:extLst>
              <a:ext uri="{FF2B5EF4-FFF2-40B4-BE49-F238E27FC236}">
                <a16:creationId xmlns:a16="http://schemas.microsoft.com/office/drawing/2014/main" id="{96940A9D-049C-4127-96B8-63347CD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Oval 1034">
            <a:extLst>
              <a:ext uri="{FF2B5EF4-FFF2-40B4-BE49-F238E27FC236}">
                <a16:creationId xmlns:a16="http://schemas.microsoft.com/office/drawing/2014/main" id="{2E8BF2DE-5756-428B-AE8C-7E52237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Oval 1035">
            <a:extLst>
              <a:ext uri="{FF2B5EF4-FFF2-40B4-BE49-F238E27FC236}">
                <a16:creationId xmlns:a16="http://schemas.microsoft.com/office/drawing/2014/main" id="{C537CE62-2DE8-4AB7-89DA-ABC708A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036">
            <a:extLst>
              <a:ext uri="{FF2B5EF4-FFF2-40B4-BE49-F238E27FC236}">
                <a16:creationId xmlns:a16="http://schemas.microsoft.com/office/drawing/2014/main" id="{E399378D-02DC-4362-9EEB-CDEFC97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037">
            <a:extLst>
              <a:ext uri="{FF2B5EF4-FFF2-40B4-BE49-F238E27FC236}">
                <a16:creationId xmlns:a16="http://schemas.microsoft.com/office/drawing/2014/main" id="{AF8B4EAB-00DB-4D44-9303-BBEF2CF6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339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038">
            <a:extLst>
              <a:ext uri="{FF2B5EF4-FFF2-40B4-BE49-F238E27FC236}">
                <a16:creationId xmlns:a16="http://schemas.microsoft.com/office/drawing/2014/main" id="{B2FE7D23-B7EA-4EB7-9381-82BCB1F2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0515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039">
            <a:extLst>
              <a:ext uri="{FF2B5EF4-FFF2-40B4-BE49-F238E27FC236}">
                <a16:creationId xmlns:a16="http://schemas.microsoft.com/office/drawing/2014/main" id="{CA3C3F31-CFB4-476D-ACA9-6398C0F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515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Oval 1040">
            <a:extLst>
              <a:ext uri="{FF2B5EF4-FFF2-40B4-BE49-F238E27FC236}">
                <a16:creationId xmlns:a16="http://schemas.microsoft.com/office/drawing/2014/main" id="{2A120DBC-6719-462D-BE49-62C6CCD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Oval 1041">
            <a:extLst>
              <a:ext uri="{FF2B5EF4-FFF2-40B4-BE49-F238E27FC236}">
                <a16:creationId xmlns:a16="http://schemas.microsoft.com/office/drawing/2014/main" id="{E2AA1E84-D00C-40A5-AFC9-F10C9BA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Oval 1042">
            <a:extLst>
              <a:ext uri="{FF2B5EF4-FFF2-40B4-BE49-F238E27FC236}">
                <a16:creationId xmlns:a16="http://schemas.microsoft.com/office/drawing/2014/main" id="{CCC538DC-295D-41A3-A435-381016D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7" name="AutoShape 1043">
            <a:extLst>
              <a:ext uri="{FF2B5EF4-FFF2-40B4-BE49-F238E27FC236}">
                <a16:creationId xmlns:a16="http://schemas.microsoft.com/office/drawing/2014/main" id="{E149ACFD-57BF-49C4-A6AD-F7AAB23FC77B}"/>
              </a:ext>
            </a:extLst>
          </p:cNvPr>
          <p:cNvCxnSpPr>
            <a:cxnSpLocks noChangeShapeType="1"/>
            <a:stCxn id="72" idx="6"/>
            <a:endCxn id="73" idx="2"/>
          </p:cNvCxnSpPr>
          <p:nvPr/>
        </p:nvCxnSpPr>
        <p:spPr bwMode="auto">
          <a:xfrm>
            <a:off x="13906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1044">
            <a:extLst>
              <a:ext uri="{FF2B5EF4-FFF2-40B4-BE49-F238E27FC236}">
                <a16:creationId xmlns:a16="http://schemas.microsoft.com/office/drawing/2014/main" id="{F17EB52B-A2BB-448C-8BB6-645D0F784633}"/>
              </a:ext>
            </a:extLst>
          </p:cNvPr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26765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1045">
            <a:extLst>
              <a:ext uri="{FF2B5EF4-FFF2-40B4-BE49-F238E27FC236}">
                <a16:creationId xmlns:a16="http://schemas.microsoft.com/office/drawing/2014/main" id="{21E60B6A-CDEC-4F6A-9069-E569A01D7B3E}"/>
              </a:ext>
            </a:extLst>
          </p:cNvPr>
          <p:cNvCxnSpPr>
            <a:cxnSpLocks noChangeShapeType="1"/>
            <a:stCxn id="74" idx="0"/>
            <a:endCxn id="72" idx="4"/>
          </p:cNvCxnSpPr>
          <p:nvPr/>
        </p:nvCxnSpPr>
        <p:spPr bwMode="auto">
          <a:xfrm flipV="1">
            <a:off x="12287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046">
            <a:extLst>
              <a:ext uri="{FF2B5EF4-FFF2-40B4-BE49-F238E27FC236}">
                <a16:creationId xmlns:a16="http://schemas.microsoft.com/office/drawing/2014/main" id="{485E2EFF-F617-427D-9B80-7C7D244D73F3}"/>
              </a:ext>
            </a:extLst>
          </p:cNvPr>
          <p:cNvCxnSpPr>
            <a:cxnSpLocks noChangeShapeType="1"/>
            <a:stCxn id="76" idx="0"/>
            <a:endCxn id="72" idx="5"/>
          </p:cNvCxnSpPr>
          <p:nvPr/>
        </p:nvCxnSpPr>
        <p:spPr bwMode="auto">
          <a:xfrm flipH="1" flipV="1">
            <a:off x="1343025" y="3381375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1047">
            <a:extLst>
              <a:ext uri="{FF2B5EF4-FFF2-40B4-BE49-F238E27FC236}">
                <a16:creationId xmlns:a16="http://schemas.microsoft.com/office/drawing/2014/main" id="{6E107527-85CB-40C1-A9E9-F4EA95A2FA65}"/>
              </a:ext>
            </a:extLst>
          </p:cNvPr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2181225" y="4314825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" name="Rectangle 1048">
            <a:extLst>
              <a:ext uri="{FF2B5EF4-FFF2-40B4-BE49-F238E27FC236}">
                <a16:creationId xmlns:a16="http://schemas.microsoft.com/office/drawing/2014/main" id="{D8557993-9A33-47E5-9770-ABF538E6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13026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(2-colorable)</a:t>
            </a:r>
          </a:p>
        </p:txBody>
      </p:sp>
      <p:sp>
        <p:nvSpPr>
          <p:cNvPr id="83" name="Rectangle 1049">
            <a:extLst>
              <a:ext uri="{FF2B5EF4-FFF2-40B4-BE49-F238E27FC236}">
                <a16:creationId xmlns:a16="http://schemas.microsoft.com/office/drawing/2014/main" id="{D437E79D-23FE-4147-83C8-60688392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92" y="5249416"/>
            <a:ext cx="164341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not 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(not 2-colorable)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E2286-C5FC-43F4-8A6D-C8E53335D500}"/>
              </a:ext>
            </a:extLst>
          </p:cNvPr>
          <p:cNvSpPr txBox="1"/>
          <p:nvPr/>
        </p:nvSpPr>
        <p:spPr>
          <a:xfrm>
            <a:off x="6501813" y="37475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86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Trees and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187160"/>
                <a:ext cx="8443519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Claim</a:t>
                </a:r>
                <a:r>
                  <a:rPr lang="en-US" sz="2400" dirty="0"/>
                  <a:t>: Show that every tree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vertices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sz="2400" dirty="0">
                    <a:solidFill>
                      <a:srgbClr val="0070C0"/>
                    </a:solidFill>
                  </a:rPr>
                  <a:t>: 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Induction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.)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Base Case: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/>
                  <a:t>the tree has no edge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Inductive Step: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be a tree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vertices.</a:t>
                </a:r>
              </a:p>
              <a:p>
                <a:pPr marL="0" indent="0">
                  <a:buNone/>
                </a:pPr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has a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of degree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Remove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and the neighboring edge, and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be the new graph.</a:t>
                </a:r>
              </a:p>
              <a:p>
                <a:pPr marL="0" indent="0">
                  <a:buNone/>
                </a:pPr>
                <a:r>
                  <a:rPr lang="en-US" sz="2400" dirty="0"/>
                  <a:t>We claim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a tree: It has no cycle, and it must be  connected.</a:t>
                </a:r>
              </a:p>
              <a:p>
                <a:pPr marL="0" indent="0">
                  <a:buNone/>
                </a:pPr>
                <a:r>
                  <a:rPr lang="en-US" sz="2400" dirty="0"/>
                  <a:t>So,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dirty="0"/>
                  <a:t> edges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87160"/>
                <a:ext cx="8443519" cy="5181600"/>
              </a:xfrm>
              <a:blipFill>
                <a:blip r:embed="rId3"/>
                <a:stretch>
                  <a:fillRect l="-10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 be </a:t>
                </a:r>
                <a:r>
                  <a:rPr lang="en-US" sz="2200" dirty="0"/>
                  <a:t>the layers produced by BFS(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Freeform 2">
            <a:extLst>
              <a:ext uri="{FF2B5EF4-FFF2-40B4-BE49-F238E27FC236}">
                <a16:creationId xmlns:a16="http://schemas.microsoft.com/office/drawing/2014/main" id="{FA232607-F542-4B05-BA41-012AEC6F3129}"/>
              </a:ext>
            </a:extLst>
          </p:cNvPr>
          <p:cNvSpPr>
            <a:spLocks/>
          </p:cNvSpPr>
          <p:nvPr/>
        </p:nvSpPr>
        <p:spPr bwMode="auto">
          <a:xfrm>
            <a:off x="3363913" y="4629150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F8A9FAF6-1E94-427F-8220-0801F9D5A0B1}"/>
              </a:ext>
            </a:extLst>
          </p:cNvPr>
          <p:cNvSpPr>
            <a:spLocks/>
          </p:cNvSpPr>
          <p:nvPr/>
        </p:nvSpPr>
        <p:spPr bwMode="auto">
          <a:xfrm>
            <a:off x="2543175" y="462915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9" name="Freeform 4">
            <a:extLst>
              <a:ext uri="{FF2B5EF4-FFF2-40B4-BE49-F238E27FC236}">
                <a16:creationId xmlns:a16="http://schemas.microsoft.com/office/drawing/2014/main" id="{8E66EA4A-B772-4333-A18C-3F2572C1AC11}"/>
              </a:ext>
            </a:extLst>
          </p:cNvPr>
          <p:cNvSpPr>
            <a:spLocks/>
          </p:cNvSpPr>
          <p:nvPr/>
        </p:nvSpPr>
        <p:spPr bwMode="auto">
          <a:xfrm>
            <a:off x="1724025" y="464820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AE506983-EBA5-4B7C-91D1-529A1ACF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1" name="Oval 8">
            <a:extLst>
              <a:ext uri="{FF2B5EF4-FFF2-40B4-BE49-F238E27FC236}">
                <a16:creationId xmlns:a16="http://schemas.microsoft.com/office/drawing/2014/main" id="{C9403DC0-7F02-4867-A9AA-ED81395C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2" name="Oval 9">
            <a:extLst>
              <a:ext uri="{FF2B5EF4-FFF2-40B4-BE49-F238E27FC236}">
                <a16:creationId xmlns:a16="http://schemas.microsoft.com/office/drawing/2014/main" id="{E8EC804A-E0A1-45D7-99AF-8520C55D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0B748B63-72BA-416C-ABCE-278AB83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4" name="Oval 11">
            <a:extLst>
              <a:ext uri="{FF2B5EF4-FFF2-40B4-BE49-F238E27FC236}">
                <a16:creationId xmlns:a16="http://schemas.microsoft.com/office/drawing/2014/main" id="{6923477B-74A4-46CF-80A9-F43B023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8291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5" name="Oval 12">
            <a:extLst>
              <a:ext uri="{FF2B5EF4-FFF2-40B4-BE49-F238E27FC236}">
                <a16:creationId xmlns:a16="http://schemas.microsoft.com/office/drawing/2014/main" id="{D3C1E115-3F7F-4629-989D-9453393B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85684601-612A-417B-AE8E-F920AC4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7435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A50229BA-F4F9-4B53-818B-1D195A84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8" name="Oval 15">
            <a:extLst>
              <a:ext uri="{FF2B5EF4-FFF2-40B4-BE49-F238E27FC236}">
                <a16:creationId xmlns:a16="http://schemas.microsoft.com/office/drawing/2014/main" id="{0CABAB7C-E973-4836-9687-7FCD0512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99" name="AutoShape 16">
            <a:extLst>
              <a:ext uri="{FF2B5EF4-FFF2-40B4-BE49-F238E27FC236}">
                <a16:creationId xmlns:a16="http://schemas.microsoft.com/office/drawing/2014/main" id="{9A7999AE-AA7A-4EB0-B0AA-AF02BD47D06A}"/>
              </a:ext>
            </a:extLst>
          </p:cNvPr>
          <p:cNvCxnSpPr>
            <a:cxnSpLocks noChangeShapeType="1"/>
            <a:stCxn id="90" idx="6"/>
            <a:endCxn id="94" idx="2"/>
          </p:cNvCxnSpPr>
          <p:nvPr/>
        </p:nvCxnSpPr>
        <p:spPr bwMode="auto">
          <a:xfrm>
            <a:off x="2009775" y="49053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CABC4726-9758-4250-83BD-BF05F78A1E7F}"/>
              </a:ext>
            </a:extLst>
          </p:cNvPr>
          <p:cNvCxnSpPr>
            <a:cxnSpLocks noChangeShapeType="1"/>
            <a:stCxn id="91" idx="7"/>
            <a:endCxn id="94" idx="3"/>
          </p:cNvCxnSpPr>
          <p:nvPr/>
        </p:nvCxnSpPr>
        <p:spPr bwMode="auto">
          <a:xfrm flipV="1">
            <a:off x="1987550" y="4959350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AutoShape 18">
            <a:extLst>
              <a:ext uri="{FF2B5EF4-FFF2-40B4-BE49-F238E27FC236}">
                <a16:creationId xmlns:a16="http://schemas.microsoft.com/office/drawing/2014/main" id="{4BCE547F-9B6D-400E-A13B-5D90EECC2BFF}"/>
              </a:ext>
            </a:extLst>
          </p:cNvPr>
          <p:cNvCxnSpPr>
            <a:cxnSpLocks noChangeShapeType="1"/>
            <a:stCxn id="91" idx="6"/>
            <a:endCxn id="95" idx="2"/>
          </p:cNvCxnSpPr>
          <p:nvPr/>
        </p:nvCxnSpPr>
        <p:spPr bwMode="auto">
          <a:xfrm>
            <a:off x="2009775" y="53625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AutoShape 19">
            <a:extLst>
              <a:ext uri="{FF2B5EF4-FFF2-40B4-BE49-F238E27FC236}">
                <a16:creationId xmlns:a16="http://schemas.microsoft.com/office/drawing/2014/main" id="{EF4D18FA-C752-4562-84A5-3874DE68B8A3}"/>
              </a:ext>
            </a:extLst>
          </p:cNvPr>
          <p:cNvCxnSpPr>
            <a:cxnSpLocks noChangeShapeType="1"/>
            <a:stCxn id="92" idx="6"/>
            <a:endCxn id="96" idx="2"/>
          </p:cNvCxnSpPr>
          <p:nvPr/>
        </p:nvCxnSpPr>
        <p:spPr bwMode="auto">
          <a:xfrm>
            <a:off x="2009775" y="58197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AutoShape 20">
            <a:extLst>
              <a:ext uri="{FF2B5EF4-FFF2-40B4-BE49-F238E27FC236}">
                <a16:creationId xmlns:a16="http://schemas.microsoft.com/office/drawing/2014/main" id="{59993B1D-5FD0-4336-BCD7-F68A69B217CA}"/>
              </a:ext>
            </a:extLst>
          </p:cNvPr>
          <p:cNvCxnSpPr>
            <a:cxnSpLocks noChangeShapeType="1"/>
            <a:stCxn id="93" idx="7"/>
            <a:endCxn id="90" idx="2"/>
          </p:cNvCxnSpPr>
          <p:nvPr/>
        </p:nvCxnSpPr>
        <p:spPr bwMode="auto">
          <a:xfrm flipV="1">
            <a:off x="1349375" y="49053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1">
            <a:extLst>
              <a:ext uri="{FF2B5EF4-FFF2-40B4-BE49-F238E27FC236}">
                <a16:creationId xmlns:a16="http://schemas.microsoft.com/office/drawing/2014/main" id="{A4B7E2BE-A21A-4A1B-9793-9D33CF382FFF}"/>
              </a:ext>
            </a:extLst>
          </p:cNvPr>
          <p:cNvCxnSpPr>
            <a:cxnSpLocks noChangeShapeType="1"/>
            <a:stCxn id="93" idx="6"/>
            <a:endCxn id="91" idx="2"/>
          </p:cNvCxnSpPr>
          <p:nvPr/>
        </p:nvCxnSpPr>
        <p:spPr bwMode="auto">
          <a:xfrm>
            <a:off x="1371600" y="5362575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2">
            <a:extLst>
              <a:ext uri="{FF2B5EF4-FFF2-40B4-BE49-F238E27FC236}">
                <a16:creationId xmlns:a16="http://schemas.microsoft.com/office/drawing/2014/main" id="{BBED10D6-AC2C-42DA-9DC0-818C44F93D21}"/>
              </a:ext>
            </a:extLst>
          </p:cNvPr>
          <p:cNvCxnSpPr>
            <a:cxnSpLocks noChangeShapeType="1"/>
            <a:stCxn id="93" idx="5"/>
            <a:endCxn id="92" idx="2"/>
          </p:cNvCxnSpPr>
          <p:nvPr/>
        </p:nvCxnSpPr>
        <p:spPr bwMode="auto">
          <a:xfrm>
            <a:off x="1349375" y="541655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AutoShape 23">
            <a:extLst>
              <a:ext uri="{FF2B5EF4-FFF2-40B4-BE49-F238E27FC236}">
                <a16:creationId xmlns:a16="http://schemas.microsoft.com/office/drawing/2014/main" id="{D4AF66DC-F34A-4E45-AFE6-A664F8DB02F5}"/>
              </a:ext>
            </a:extLst>
          </p:cNvPr>
          <p:cNvCxnSpPr>
            <a:cxnSpLocks noChangeShapeType="1"/>
            <a:stCxn id="94" idx="5"/>
            <a:endCxn id="97" idx="1"/>
          </p:cNvCxnSpPr>
          <p:nvPr/>
        </p:nvCxnSpPr>
        <p:spPr bwMode="auto">
          <a:xfrm>
            <a:off x="2825750" y="4959350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AutoShape 24">
            <a:extLst>
              <a:ext uri="{FF2B5EF4-FFF2-40B4-BE49-F238E27FC236}">
                <a16:creationId xmlns:a16="http://schemas.microsoft.com/office/drawing/2014/main" id="{FDB14091-2F75-44B2-A6A7-32F68EE75513}"/>
              </a:ext>
            </a:extLst>
          </p:cNvPr>
          <p:cNvCxnSpPr>
            <a:cxnSpLocks noChangeShapeType="1"/>
            <a:stCxn id="96" idx="6"/>
            <a:endCxn id="97" idx="3"/>
          </p:cNvCxnSpPr>
          <p:nvPr/>
        </p:nvCxnSpPr>
        <p:spPr bwMode="auto">
          <a:xfrm flipV="1">
            <a:off x="2847975" y="541655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AutoShape 25">
            <a:extLst>
              <a:ext uri="{FF2B5EF4-FFF2-40B4-BE49-F238E27FC236}">
                <a16:creationId xmlns:a16="http://schemas.microsoft.com/office/drawing/2014/main" id="{88E0D54A-C4B0-47C2-9AFE-916515C46118}"/>
              </a:ext>
            </a:extLst>
          </p:cNvPr>
          <p:cNvCxnSpPr>
            <a:cxnSpLocks noChangeShapeType="1"/>
            <a:stCxn id="95" idx="6"/>
            <a:endCxn id="98" idx="1"/>
          </p:cNvCxnSpPr>
          <p:nvPr/>
        </p:nvCxnSpPr>
        <p:spPr bwMode="auto">
          <a:xfrm>
            <a:off x="2847975" y="53625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Oval 26">
            <a:extLst>
              <a:ext uri="{FF2B5EF4-FFF2-40B4-BE49-F238E27FC236}">
                <a16:creationId xmlns:a16="http://schemas.microsoft.com/office/drawing/2014/main" id="{05AE9FA5-DD36-42E7-A8FF-FDD3B310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10" name="AutoShape 27">
            <a:extLst>
              <a:ext uri="{FF2B5EF4-FFF2-40B4-BE49-F238E27FC236}">
                <a16:creationId xmlns:a16="http://schemas.microsoft.com/office/drawing/2014/main" id="{14ECE84E-2B5E-4BFA-88F2-6341D02E8DAA}"/>
              </a:ext>
            </a:extLst>
          </p:cNvPr>
          <p:cNvCxnSpPr>
            <a:cxnSpLocks noChangeShapeType="1"/>
            <a:stCxn id="94" idx="6"/>
            <a:endCxn id="109" idx="2"/>
          </p:cNvCxnSpPr>
          <p:nvPr/>
        </p:nvCxnSpPr>
        <p:spPr bwMode="auto">
          <a:xfrm>
            <a:off x="2847975" y="4905375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1" name="Text Box 28">
            <a:extLst>
              <a:ext uri="{FF2B5EF4-FFF2-40B4-BE49-F238E27FC236}">
                <a16:creationId xmlns:a16="http://schemas.microsoft.com/office/drawing/2014/main" id="{4DB07BD7-5991-4406-8C51-7F86950B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73813"/>
            <a:ext cx="9112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(i)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id="{360BA3C0-98F6-4BA8-A994-208AA2B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67413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DE203289-0421-4943-9382-589F3667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74DDB34B-D22F-47AE-A0D9-06DE078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sp>
        <p:nvSpPr>
          <p:cNvPr id="115" name="Freeform 32">
            <a:extLst>
              <a:ext uri="{FF2B5EF4-FFF2-40B4-BE49-F238E27FC236}">
                <a16:creationId xmlns:a16="http://schemas.microsoft.com/office/drawing/2014/main" id="{2696BBD9-EEC8-4EFF-AB96-EAFB5370E394}"/>
              </a:ext>
            </a:extLst>
          </p:cNvPr>
          <p:cNvSpPr>
            <a:spLocks/>
          </p:cNvSpPr>
          <p:nvPr/>
        </p:nvSpPr>
        <p:spPr bwMode="auto">
          <a:xfrm>
            <a:off x="7221538" y="4600575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6" name="Freeform 33">
            <a:extLst>
              <a:ext uri="{FF2B5EF4-FFF2-40B4-BE49-F238E27FC236}">
                <a16:creationId xmlns:a16="http://schemas.microsoft.com/office/drawing/2014/main" id="{6B283668-2A61-453C-ABFF-B4A3EA85164C}"/>
              </a:ext>
            </a:extLst>
          </p:cNvPr>
          <p:cNvSpPr>
            <a:spLocks/>
          </p:cNvSpPr>
          <p:nvPr/>
        </p:nvSpPr>
        <p:spPr bwMode="auto">
          <a:xfrm>
            <a:off x="6400800" y="4600575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7" name="Freeform 34">
            <a:extLst>
              <a:ext uri="{FF2B5EF4-FFF2-40B4-BE49-F238E27FC236}">
                <a16:creationId xmlns:a16="http://schemas.microsoft.com/office/drawing/2014/main" id="{2AF26E05-EF35-4613-88D2-AA7DA04A3C40}"/>
              </a:ext>
            </a:extLst>
          </p:cNvPr>
          <p:cNvSpPr>
            <a:spLocks/>
          </p:cNvSpPr>
          <p:nvPr/>
        </p:nvSpPr>
        <p:spPr bwMode="auto">
          <a:xfrm>
            <a:off x="5581650" y="4619625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id="{61207602-4B7C-4D53-812F-CA59FA82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9" name="Oval 36">
            <a:extLst>
              <a:ext uri="{FF2B5EF4-FFF2-40B4-BE49-F238E27FC236}">
                <a16:creationId xmlns:a16="http://schemas.microsoft.com/office/drawing/2014/main" id="{79CA701C-B010-46D2-8E4D-5CE3EF5A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A46CB776-0770-4802-A55D-BD285CA4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1" name="Oval 38">
            <a:extLst>
              <a:ext uri="{FF2B5EF4-FFF2-40B4-BE49-F238E27FC236}">
                <a16:creationId xmlns:a16="http://schemas.microsoft.com/office/drawing/2014/main" id="{03780FC1-EBAF-4A9C-8DCF-B0E248E9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2" name="Oval 39">
            <a:extLst>
              <a:ext uri="{FF2B5EF4-FFF2-40B4-BE49-F238E27FC236}">
                <a16:creationId xmlns:a16="http://schemas.microsoft.com/office/drawing/2014/main" id="{75770B86-F0AC-4760-A36A-68439B48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3" name="Oval 40">
            <a:extLst>
              <a:ext uri="{FF2B5EF4-FFF2-40B4-BE49-F238E27FC236}">
                <a16:creationId xmlns:a16="http://schemas.microsoft.com/office/drawing/2014/main" id="{4ADBCB8F-D16F-4355-9568-0DC78060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4" name="Oval 41">
            <a:extLst>
              <a:ext uri="{FF2B5EF4-FFF2-40B4-BE49-F238E27FC236}">
                <a16:creationId xmlns:a16="http://schemas.microsoft.com/office/drawing/2014/main" id="{5822D982-0CB2-45C3-9366-D8034FE4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5" name="Oval 42">
            <a:extLst>
              <a:ext uri="{FF2B5EF4-FFF2-40B4-BE49-F238E27FC236}">
                <a16:creationId xmlns:a16="http://schemas.microsoft.com/office/drawing/2014/main" id="{F04D7589-86AD-48DC-9707-EEC5085F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6" name="Oval 43">
            <a:extLst>
              <a:ext uri="{FF2B5EF4-FFF2-40B4-BE49-F238E27FC236}">
                <a16:creationId xmlns:a16="http://schemas.microsoft.com/office/drawing/2014/main" id="{B55BF95B-F6C7-4B0C-B06A-2A7B68CBB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27" name="AutoShape 44">
            <a:extLst>
              <a:ext uri="{FF2B5EF4-FFF2-40B4-BE49-F238E27FC236}">
                <a16:creationId xmlns:a16="http://schemas.microsoft.com/office/drawing/2014/main" id="{22CF0F12-2479-466B-A245-665447F2BC84}"/>
              </a:ext>
            </a:extLst>
          </p:cNvPr>
          <p:cNvCxnSpPr>
            <a:cxnSpLocks noChangeShapeType="1"/>
            <a:stCxn id="118" idx="6"/>
            <a:endCxn id="122" idx="2"/>
          </p:cNvCxnSpPr>
          <p:nvPr/>
        </p:nvCxnSpPr>
        <p:spPr bwMode="auto">
          <a:xfrm>
            <a:off x="5867400" y="48768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8" name="AutoShape 45">
            <a:extLst>
              <a:ext uri="{FF2B5EF4-FFF2-40B4-BE49-F238E27FC236}">
                <a16:creationId xmlns:a16="http://schemas.microsoft.com/office/drawing/2014/main" id="{E562E38E-2407-4618-B9F6-3F84B9863DA8}"/>
              </a:ext>
            </a:extLst>
          </p:cNvPr>
          <p:cNvCxnSpPr>
            <a:cxnSpLocks noChangeShapeType="1"/>
            <a:stCxn id="119" idx="7"/>
            <a:endCxn id="122" idx="3"/>
          </p:cNvCxnSpPr>
          <p:nvPr/>
        </p:nvCxnSpPr>
        <p:spPr bwMode="auto">
          <a:xfrm flipV="1">
            <a:off x="5845175" y="4930775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9" name="AutoShape 46">
            <a:extLst>
              <a:ext uri="{FF2B5EF4-FFF2-40B4-BE49-F238E27FC236}">
                <a16:creationId xmlns:a16="http://schemas.microsoft.com/office/drawing/2014/main" id="{8D67C820-D6C4-4107-904D-BEBF0720AD60}"/>
              </a:ext>
            </a:extLst>
          </p:cNvPr>
          <p:cNvCxnSpPr>
            <a:cxnSpLocks noChangeShapeType="1"/>
            <a:stCxn id="119" idx="6"/>
            <a:endCxn id="123" idx="2"/>
          </p:cNvCxnSpPr>
          <p:nvPr/>
        </p:nvCxnSpPr>
        <p:spPr bwMode="auto">
          <a:xfrm>
            <a:off x="5867400" y="53340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0" name="AutoShape 47">
            <a:extLst>
              <a:ext uri="{FF2B5EF4-FFF2-40B4-BE49-F238E27FC236}">
                <a16:creationId xmlns:a16="http://schemas.microsoft.com/office/drawing/2014/main" id="{CB4E80C3-40AA-48BC-9C81-72C22DAFBC30}"/>
              </a:ext>
            </a:extLst>
          </p:cNvPr>
          <p:cNvCxnSpPr>
            <a:cxnSpLocks noChangeShapeType="1"/>
            <a:stCxn id="120" idx="6"/>
            <a:endCxn id="124" idx="2"/>
          </p:cNvCxnSpPr>
          <p:nvPr/>
        </p:nvCxnSpPr>
        <p:spPr bwMode="auto">
          <a:xfrm>
            <a:off x="5867400" y="5791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1" name="AutoShape 48">
            <a:extLst>
              <a:ext uri="{FF2B5EF4-FFF2-40B4-BE49-F238E27FC236}">
                <a16:creationId xmlns:a16="http://schemas.microsoft.com/office/drawing/2014/main" id="{0CC669C3-A47A-44A3-BEF8-866B78FA3510}"/>
              </a:ext>
            </a:extLst>
          </p:cNvPr>
          <p:cNvCxnSpPr>
            <a:cxnSpLocks noChangeShapeType="1"/>
            <a:stCxn id="121" idx="7"/>
            <a:endCxn id="118" idx="2"/>
          </p:cNvCxnSpPr>
          <p:nvPr/>
        </p:nvCxnSpPr>
        <p:spPr bwMode="auto">
          <a:xfrm flipV="1">
            <a:off x="5207000" y="487680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2" name="AutoShape 49">
            <a:extLst>
              <a:ext uri="{FF2B5EF4-FFF2-40B4-BE49-F238E27FC236}">
                <a16:creationId xmlns:a16="http://schemas.microsoft.com/office/drawing/2014/main" id="{7B2FDE2B-0D25-4C83-921A-B37C0561C469}"/>
              </a:ext>
            </a:extLst>
          </p:cNvPr>
          <p:cNvCxnSpPr>
            <a:cxnSpLocks noChangeShapeType="1"/>
            <a:stCxn id="121" idx="6"/>
            <a:endCxn id="119" idx="2"/>
          </p:cNvCxnSpPr>
          <p:nvPr/>
        </p:nvCxnSpPr>
        <p:spPr bwMode="auto">
          <a:xfrm>
            <a:off x="5229225" y="53340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3" name="AutoShape 50">
            <a:extLst>
              <a:ext uri="{FF2B5EF4-FFF2-40B4-BE49-F238E27FC236}">
                <a16:creationId xmlns:a16="http://schemas.microsoft.com/office/drawing/2014/main" id="{9EB88683-0095-4AF4-ADA7-DE4FBAEBEAE8}"/>
              </a:ext>
            </a:extLst>
          </p:cNvPr>
          <p:cNvCxnSpPr>
            <a:cxnSpLocks noChangeShapeType="1"/>
            <a:stCxn id="121" idx="5"/>
            <a:endCxn id="120" idx="2"/>
          </p:cNvCxnSpPr>
          <p:nvPr/>
        </p:nvCxnSpPr>
        <p:spPr bwMode="auto">
          <a:xfrm>
            <a:off x="5207000" y="53879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4" name="AutoShape 51">
            <a:extLst>
              <a:ext uri="{FF2B5EF4-FFF2-40B4-BE49-F238E27FC236}">
                <a16:creationId xmlns:a16="http://schemas.microsoft.com/office/drawing/2014/main" id="{252A15BD-EB3A-47FE-9687-D95237845951}"/>
              </a:ext>
            </a:extLst>
          </p:cNvPr>
          <p:cNvCxnSpPr>
            <a:cxnSpLocks noChangeShapeType="1"/>
            <a:stCxn id="122" idx="5"/>
            <a:endCxn id="125" idx="1"/>
          </p:cNvCxnSpPr>
          <p:nvPr/>
        </p:nvCxnSpPr>
        <p:spPr bwMode="auto">
          <a:xfrm>
            <a:off x="6683375" y="4930775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5" name="AutoShape 52">
            <a:extLst>
              <a:ext uri="{FF2B5EF4-FFF2-40B4-BE49-F238E27FC236}">
                <a16:creationId xmlns:a16="http://schemas.microsoft.com/office/drawing/2014/main" id="{44DC7BEB-FA00-4665-8517-A0756867325F}"/>
              </a:ext>
            </a:extLst>
          </p:cNvPr>
          <p:cNvCxnSpPr>
            <a:cxnSpLocks noChangeShapeType="1"/>
            <a:stCxn id="124" idx="6"/>
            <a:endCxn id="125" idx="3"/>
          </p:cNvCxnSpPr>
          <p:nvPr/>
        </p:nvCxnSpPr>
        <p:spPr bwMode="auto">
          <a:xfrm flipV="1">
            <a:off x="6705600" y="53879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6" name="AutoShape 53">
            <a:extLst>
              <a:ext uri="{FF2B5EF4-FFF2-40B4-BE49-F238E27FC236}">
                <a16:creationId xmlns:a16="http://schemas.microsoft.com/office/drawing/2014/main" id="{642055CF-B740-4685-877C-2AFAE6F9FEA2}"/>
              </a:ext>
            </a:extLst>
          </p:cNvPr>
          <p:cNvCxnSpPr>
            <a:cxnSpLocks noChangeShapeType="1"/>
            <a:stCxn id="123" idx="6"/>
            <a:endCxn id="126" idx="1"/>
          </p:cNvCxnSpPr>
          <p:nvPr/>
        </p:nvCxnSpPr>
        <p:spPr bwMode="auto">
          <a:xfrm>
            <a:off x="6705600" y="533400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7" name="Oval 54">
            <a:extLst>
              <a:ext uri="{FF2B5EF4-FFF2-40B4-BE49-F238E27FC236}">
                <a16:creationId xmlns:a16="http://schemas.microsoft.com/office/drawing/2014/main" id="{B3EF445E-6733-4887-817E-2DFB065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38" name="AutoShape 55">
            <a:extLst>
              <a:ext uri="{FF2B5EF4-FFF2-40B4-BE49-F238E27FC236}">
                <a16:creationId xmlns:a16="http://schemas.microsoft.com/office/drawing/2014/main" id="{D323BC83-43AA-4977-8C72-60220088FD20}"/>
              </a:ext>
            </a:extLst>
          </p:cNvPr>
          <p:cNvCxnSpPr>
            <a:cxnSpLocks noChangeShapeType="1"/>
            <a:stCxn id="122" idx="6"/>
            <a:endCxn id="137" idx="2"/>
          </p:cNvCxnSpPr>
          <p:nvPr/>
        </p:nvCxnSpPr>
        <p:spPr bwMode="auto">
          <a:xfrm>
            <a:off x="6705600" y="4876800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9" name="Text Box 56">
            <a:extLst>
              <a:ext uri="{FF2B5EF4-FFF2-40B4-BE49-F238E27FC236}">
                <a16:creationId xmlns:a16="http://schemas.microsoft.com/office/drawing/2014/main" id="{607BDFC9-DC1E-44A4-9DE4-86C954C6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6345238"/>
            <a:ext cx="96185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(ii)</a:t>
            </a:r>
          </a:p>
        </p:txBody>
      </p:sp>
      <p:sp>
        <p:nvSpPr>
          <p:cNvPr id="140" name="Text Box 57">
            <a:extLst>
              <a:ext uri="{FF2B5EF4-FFF2-40B4-BE49-F238E27FC236}">
                <a16:creationId xmlns:a16="http://schemas.microsoft.com/office/drawing/2014/main" id="{B4313998-EB32-4053-BD78-84499C80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938838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41" name="Text Box 58">
            <a:extLst>
              <a:ext uri="{FF2B5EF4-FFF2-40B4-BE49-F238E27FC236}">
                <a16:creationId xmlns:a16="http://schemas.microsoft.com/office/drawing/2014/main" id="{E4313F12-3768-4EDB-A87D-7A41513E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5934075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42" name="Text Box 59">
            <a:extLst>
              <a:ext uri="{FF2B5EF4-FFF2-40B4-BE49-F238E27FC236}">
                <a16:creationId xmlns:a16="http://schemas.microsoft.com/office/drawing/2014/main" id="{BCA97EF9-FB51-4AFD-BF57-81C3DD92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5934075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cxnSp>
        <p:nvCxnSpPr>
          <p:cNvPr id="143" name="AutoShape 60">
            <a:extLst>
              <a:ext uri="{FF2B5EF4-FFF2-40B4-BE49-F238E27FC236}">
                <a16:creationId xmlns:a16="http://schemas.microsoft.com/office/drawing/2014/main" id="{EBD9DEEB-463B-422A-8361-08AA054B186B}"/>
              </a:ext>
            </a:extLst>
          </p:cNvPr>
          <p:cNvCxnSpPr>
            <a:cxnSpLocks noChangeShapeType="1"/>
            <a:stCxn id="126" idx="0"/>
            <a:endCxn id="125" idx="4"/>
          </p:cNvCxnSpPr>
          <p:nvPr/>
        </p:nvCxnSpPr>
        <p:spPr bwMode="auto">
          <a:xfrm flipV="1">
            <a:off x="7448550" y="5410200"/>
            <a:ext cx="0" cy="30480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4" name="AutoShape 46">
            <a:extLst>
              <a:ext uri="{FF2B5EF4-FFF2-40B4-BE49-F238E27FC236}">
                <a16:creationId xmlns:a16="http://schemas.microsoft.com/office/drawing/2014/main" id="{F8F2DA5A-D4FB-4768-B9DE-FD12C32E968A}"/>
              </a:ext>
            </a:extLst>
          </p:cNvPr>
          <p:cNvCxnSpPr>
            <a:cxnSpLocks noChangeShapeType="1"/>
            <a:stCxn id="120" idx="7"/>
            <a:endCxn id="123" idx="3"/>
          </p:cNvCxnSpPr>
          <p:nvPr/>
        </p:nvCxnSpPr>
        <p:spPr bwMode="auto">
          <a:xfrm flipV="1">
            <a:off x="5845082" y="5387882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5" name="AutoShape 46">
            <a:extLst>
              <a:ext uri="{FF2B5EF4-FFF2-40B4-BE49-F238E27FC236}">
                <a16:creationId xmlns:a16="http://schemas.microsoft.com/office/drawing/2014/main" id="{A27509B7-2ACF-4BE1-8659-13B59FFEE60B}"/>
              </a:ext>
            </a:extLst>
          </p:cNvPr>
          <p:cNvCxnSpPr>
            <a:cxnSpLocks noChangeShapeType="1"/>
            <a:stCxn id="118" idx="5"/>
            <a:endCxn id="123" idx="1"/>
          </p:cNvCxnSpPr>
          <p:nvPr/>
        </p:nvCxnSpPr>
        <p:spPr bwMode="auto">
          <a:xfrm>
            <a:off x="5845082" y="4930682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6" name="AutoShape 46">
            <a:extLst>
              <a:ext uri="{FF2B5EF4-FFF2-40B4-BE49-F238E27FC236}">
                <a16:creationId xmlns:a16="http://schemas.microsoft.com/office/drawing/2014/main" id="{A4BF446E-612F-4841-B1AF-39716D7166C5}"/>
              </a:ext>
            </a:extLst>
          </p:cNvPr>
          <p:cNvCxnSpPr>
            <a:cxnSpLocks noChangeShapeType="1"/>
            <a:stCxn id="90" idx="6"/>
            <a:endCxn id="95" idx="1"/>
          </p:cNvCxnSpPr>
          <p:nvPr/>
        </p:nvCxnSpPr>
        <p:spPr bwMode="auto">
          <a:xfrm>
            <a:off x="2009775" y="4905375"/>
            <a:ext cx="708118" cy="40331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7" name="AutoShape 46">
            <a:extLst>
              <a:ext uri="{FF2B5EF4-FFF2-40B4-BE49-F238E27FC236}">
                <a16:creationId xmlns:a16="http://schemas.microsoft.com/office/drawing/2014/main" id="{552A8ADE-8293-44A7-B250-4F812739F609}"/>
              </a:ext>
            </a:extLst>
          </p:cNvPr>
          <p:cNvCxnSpPr>
            <a:cxnSpLocks noChangeShapeType="1"/>
            <a:stCxn id="92" idx="7"/>
            <a:endCxn id="95" idx="3"/>
          </p:cNvCxnSpPr>
          <p:nvPr/>
        </p:nvCxnSpPr>
        <p:spPr bwMode="auto">
          <a:xfrm flipV="1">
            <a:off x="1987457" y="5416457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44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.  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no edge joins two nodes in the same layer.</a:t>
                </a:r>
              </a:p>
              <a:p>
                <a:pPr lvl="1">
                  <a:defRPr/>
                </a:pPr>
                <a:r>
                  <a:rPr lang="en-US" sz="2200" dirty="0"/>
                  <a:t>By previous lemma, all edges join nodes on adjacent levels.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Freeform 2">
            <a:extLst>
              <a:ext uri="{FF2B5EF4-FFF2-40B4-BE49-F238E27FC236}">
                <a16:creationId xmlns:a16="http://schemas.microsoft.com/office/drawing/2014/main" id="{FA232607-F542-4B05-BA41-012AEC6F3129}"/>
              </a:ext>
            </a:extLst>
          </p:cNvPr>
          <p:cNvSpPr>
            <a:spLocks/>
          </p:cNvSpPr>
          <p:nvPr/>
        </p:nvSpPr>
        <p:spPr bwMode="auto">
          <a:xfrm>
            <a:off x="3363913" y="4629150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F8A9FAF6-1E94-427F-8220-0801F9D5A0B1}"/>
              </a:ext>
            </a:extLst>
          </p:cNvPr>
          <p:cNvSpPr>
            <a:spLocks/>
          </p:cNvSpPr>
          <p:nvPr/>
        </p:nvSpPr>
        <p:spPr bwMode="auto">
          <a:xfrm>
            <a:off x="2543175" y="462915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9" name="Freeform 4">
            <a:extLst>
              <a:ext uri="{FF2B5EF4-FFF2-40B4-BE49-F238E27FC236}">
                <a16:creationId xmlns:a16="http://schemas.microsoft.com/office/drawing/2014/main" id="{8E66EA4A-B772-4333-A18C-3F2572C1AC11}"/>
              </a:ext>
            </a:extLst>
          </p:cNvPr>
          <p:cNvSpPr>
            <a:spLocks/>
          </p:cNvSpPr>
          <p:nvPr/>
        </p:nvSpPr>
        <p:spPr bwMode="auto">
          <a:xfrm>
            <a:off x="1724025" y="464820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AE506983-EBA5-4B7C-91D1-529A1ACF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1" name="Oval 8">
            <a:extLst>
              <a:ext uri="{FF2B5EF4-FFF2-40B4-BE49-F238E27FC236}">
                <a16:creationId xmlns:a16="http://schemas.microsoft.com/office/drawing/2014/main" id="{C9403DC0-7F02-4867-A9AA-ED81395C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2" name="Oval 9">
            <a:extLst>
              <a:ext uri="{FF2B5EF4-FFF2-40B4-BE49-F238E27FC236}">
                <a16:creationId xmlns:a16="http://schemas.microsoft.com/office/drawing/2014/main" id="{E8EC804A-E0A1-45D7-99AF-8520C55D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0B748B63-72BA-416C-ABCE-278AB83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4" name="Oval 11">
            <a:extLst>
              <a:ext uri="{FF2B5EF4-FFF2-40B4-BE49-F238E27FC236}">
                <a16:creationId xmlns:a16="http://schemas.microsoft.com/office/drawing/2014/main" id="{6923477B-74A4-46CF-80A9-F43B023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8291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5" name="Oval 12">
            <a:extLst>
              <a:ext uri="{FF2B5EF4-FFF2-40B4-BE49-F238E27FC236}">
                <a16:creationId xmlns:a16="http://schemas.microsoft.com/office/drawing/2014/main" id="{D3C1E115-3F7F-4629-989D-9453393B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85684601-612A-417B-AE8E-F920AC4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7435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A50229BA-F4F9-4B53-818B-1D195A84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8" name="Oval 15">
            <a:extLst>
              <a:ext uri="{FF2B5EF4-FFF2-40B4-BE49-F238E27FC236}">
                <a16:creationId xmlns:a16="http://schemas.microsoft.com/office/drawing/2014/main" id="{0CABAB7C-E973-4836-9687-7FCD0512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99" name="AutoShape 16">
            <a:extLst>
              <a:ext uri="{FF2B5EF4-FFF2-40B4-BE49-F238E27FC236}">
                <a16:creationId xmlns:a16="http://schemas.microsoft.com/office/drawing/2014/main" id="{9A7999AE-AA7A-4EB0-B0AA-AF02BD47D06A}"/>
              </a:ext>
            </a:extLst>
          </p:cNvPr>
          <p:cNvCxnSpPr>
            <a:cxnSpLocks noChangeShapeType="1"/>
            <a:stCxn id="90" idx="6"/>
            <a:endCxn id="94" idx="2"/>
          </p:cNvCxnSpPr>
          <p:nvPr/>
        </p:nvCxnSpPr>
        <p:spPr bwMode="auto">
          <a:xfrm>
            <a:off x="2009775" y="49053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CABC4726-9758-4250-83BD-BF05F78A1E7F}"/>
              </a:ext>
            </a:extLst>
          </p:cNvPr>
          <p:cNvCxnSpPr>
            <a:cxnSpLocks noChangeShapeType="1"/>
            <a:stCxn id="91" idx="7"/>
            <a:endCxn id="94" idx="3"/>
          </p:cNvCxnSpPr>
          <p:nvPr/>
        </p:nvCxnSpPr>
        <p:spPr bwMode="auto">
          <a:xfrm flipV="1">
            <a:off x="1987550" y="4959350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AutoShape 18">
            <a:extLst>
              <a:ext uri="{FF2B5EF4-FFF2-40B4-BE49-F238E27FC236}">
                <a16:creationId xmlns:a16="http://schemas.microsoft.com/office/drawing/2014/main" id="{4BCE547F-9B6D-400E-A13B-5D90EECC2BFF}"/>
              </a:ext>
            </a:extLst>
          </p:cNvPr>
          <p:cNvCxnSpPr>
            <a:cxnSpLocks noChangeShapeType="1"/>
            <a:stCxn id="91" idx="6"/>
            <a:endCxn id="95" idx="2"/>
          </p:cNvCxnSpPr>
          <p:nvPr/>
        </p:nvCxnSpPr>
        <p:spPr bwMode="auto">
          <a:xfrm>
            <a:off x="2009775" y="53625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AutoShape 19">
            <a:extLst>
              <a:ext uri="{FF2B5EF4-FFF2-40B4-BE49-F238E27FC236}">
                <a16:creationId xmlns:a16="http://schemas.microsoft.com/office/drawing/2014/main" id="{EF4D18FA-C752-4562-84A5-3874DE68B8A3}"/>
              </a:ext>
            </a:extLst>
          </p:cNvPr>
          <p:cNvCxnSpPr>
            <a:cxnSpLocks noChangeShapeType="1"/>
            <a:stCxn id="92" idx="6"/>
            <a:endCxn id="96" idx="2"/>
          </p:cNvCxnSpPr>
          <p:nvPr/>
        </p:nvCxnSpPr>
        <p:spPr bwMode="auto">
          <a:xfrm>
            <a:off x="2009775" y="58197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AutoShape 20">
            <a:extLst>
              <a:ext uri="{FF2B5EF4-FFF2-40B4-BE49-F238E27FC236}">
                <a16:creationId xmlns:a16="http://schemas.microsoft.com/office/drawing/2014/main" id="{59993B1D-5FD0-4336-BCD7-F68A69B217CA}"/>
              </a:ext>
            </a:extLst>
          </p:cNvPr>
          <p:cNvCxnSpPr>
            <a:cxnSpLocks noChangeShapeType="1"/>
            <a:stCxn id="93" idx="7"/>
            <a:endCxn id="90" idx="2"/>
          </p:cNvCxnSpPr>
          <p:nvPr/>
        </p:nvCxnSpPr>
        <p:spPr bwMode="auto">
          <a:xfrm flipV="1">
            <a:off x="1349375" y="49053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1">
            <a:extLst>
              <a:ext uri="{FF2B5EF4-FFF2-40B4-BE49-F238E27FC236}">
                <a16:creationId xmlns:a16="http://schemas.microsoft.com/office/drawing/2014/main" id="{A4B7E2BE-A21A-4A1B-9793-9D33CF382FFF}"/>
              </a:ext>
            </a:extLst>
          </p:cNvPr>
          <p:cNvCxnSpPr>
            <a:cxnSpLocks noChangeShapeType="1"/>
            <a:stCxn id="93" idx="6"/>
            <a:endCxn id="91" idx="2"/>
          </p:cNvCxnSpPr>
          <p:nvPr/>
        </p:nvCxnSpPr>
        <p:spPr bwMode="auto">
          <a:xfrm>
            <a:off x="1371600" y="5362575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2">
            <a:extLst>
              <a:ext uri="{FF2B5EF4-FFF2-40B4-BE49-F238E27FC236}">
                <a16:creationId xmlns:a16="http://schemas.microsoft.com/office/drawing/2014/main" id="{BBED10D6-AC2C-42DA-9DC0-818C44F93D21}"/>
              </a:ext>
            </a:extLst>
          </p:cNvPr>
          <p:cNvCxnSpPr>
            <a:cxnSpLocks noChangeShapeType="1"/>
            <a:stCxn id="93" idx="5"/>
            <a:endCxn id="92" idx="2"/>
          </p:cNvCxnSpPr>
          <p:nvPr/>
        </p:nvCxnSpPr>
        <p:spPr bwMode="auto">
          <a:xfrm>
            <a:off x="1349375" y="541655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AutoShape 23">
            <a:extLst>
              <a:ext uri="{FF2B5EF4-FFF2-40B4-BE49-F238E27FC236}">
                <a16:creationId xmlns:a16="http://schemas.microsoft.com/office/drawing/2014/main" id="{D4AF66DC-F34A-4E45-AFE6-A664F8DB02F5}"/>
              </a:ext>
            </a:extLst>
          </p:cNvPr>
          <p:cNvCxnSpPr>
            <a:cxnSpLocks noChangeShapeType="1"/>
            <a:stCxn id="94" idx="5"/>
            <a:endCxn id="97" idx="1"/>
          </p:cNvCxnSpPr>
          <p:nvPr/>
        </p:nvCxnSpPr>
        <p:spPr bwMode="auto">
          <a:xfrm>
            <a:off x="2825750" y="4959350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AutoShape 24">
            <a:extLst>
              <a:ext uri="{FF2B5EF4-FFF2-40B4-BE49-F238E27FC236}">
                <a16:creationId xmlns:a16="http://schemas.microsoft.com/office/drawing/2014/main" id="{FDB14091-2F75-44B2-A6A7-32F68EE75513}"/>
              </a:ext>
            </a:extLst>
          </p:cNvPr>
          <p:cNvCxnSpPr>
            <a:cxnSpLocks noChangeShapeType="1"/>
            <a:stCxn id="96" idx="6"/>
            <a:endCxn id="97" idx="3"/>
          </p:cNvCxnSpPr>
          <p:nvPr/>
        </p:nvCxnSpPr>
        <p:spPr bwMode="auto">
          <a:xfrm flipV="1">
            <a:off x="2847975" y="541655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AutoShape 25">
            <a:extLst>
              <a:ext uri="{FF2B5EF4-FFF2-40B4-BE49-F238E27FC236}">
                <a16:creationId xmlns:a16="http://schemas.microsoft.com/office/drawing/2014/main" id="{88E0D54A-C4B0-47C2-9AFE-916515C46118}"/>
              </a:ext>
            </a:extLst>
          </p:cNvPr>
          <p:cNvCxnSpPr>
            <a:cxnSpLocks noChangeShapeType="1"/>
            <a:stCxn id="95" idx="6"/>
            <a:endCxn id="98" idx="1"/>
          </p:cNvCxnSpPr>
          <p:nvPr/>
        </p:nvCxnSpPr>
        <p:spPr bwMode="auto">
          <a:xfrm>
            <a:off x="2847975" y="53625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Oval 26">
            <a:extLst>
              <a:ext uri="{FF2B5EF4-FFF2-40B4-BE49-F238E27FC236}">
                <a16:creationId xmlns:a16="http://schemas.microsoft.com/office/drawing/2014/main" id="{05AE9FA5-DD36-42E7-A8FF-FDD3B310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10" name="AutoShape 27">
            <a:extLst>
              <a:ext uri="{FF2B5EF4-FFF2-40B4-BE49-F238E27FC236}">
                <a16:creationId xmlns:a16="http://schemas.microsoft.com/office/drawing/2014/main" id="{14ECE84E-2B5E-4BFA-88F2-6341D02E8DAA}"/>
              </a:ext>
            </a:extLst>
          </p:cNvPr>
          <p:cNvCxnSpPr>
            <a:cxnSpLocks noChangeShapeType="1"/>
            <a:stCxn id="94" idx="6"/>
            <a:endCxn id="109" idx="2"/>
          </p:cNvCxnSpPr>
          <p:nvPr/>
        </p:nvCxnSpPr>
        <p:spPr bwMode="auto">
          <a:xfrm>
            <a:off x="2847975" y="4905375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1" name="Text Box 28">
            <a:extLst>
              <a:ext uri="{FF2B5EF4-FFF2-40B4-BE49-F238E27FC236}">
                <a16:creationId xmlns:a16="http://schemas.microsoft.com/office/drawing/2014/main" id="{4DB07BD7-5991-4406-8C51-7F86950B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73813"/>
            <a:ext cx="9112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(i)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id="{360BA3C0-98F6-4BA8-A994-208AA2B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67413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DE203289-0421-4943-9382-589F3667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74DDB34B-D22F-47AE-A0D9-06DE078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cxnSp>
        <p:nvCxnSpPr>
          <p:cNvPr id="146" name="AutoShape 46">
            <a:extLst>
              <a:ext uri="{FF2B5EF4-FFF2-40B4-BE49-F238E27FC236}">
                <a16:creationId xmlns:a16="http://schemas.microsoft.com/office/drawing/2014/main" id="{A4BF446E-612F-4841-B1AF-39716D7166C5}"/>
              </a:ext>
            </a:extLst>
          </p:cNvPr>
          <p:cNvCxnSpPr>
            <a:cxnSpLocks noChangeShapeType="1"/>
            <a:stCxn id="90" idx="6"/>
            <a:endCxn id="95" idx="1"/>
          </p:cNvCxnSpPr>
          <p:nvPr/>
        </p:nvCxnSpPr>
        <p:spPr bwMode="auto">
          <a:xfrm>
            <a:off x="2009775" y="4905375"/>
            <a:ext cx="708118" cy="40331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7" name="AutoShape 46">
            <a:extLst>
              <a:ext uri="{FF2B5EF4-FFF2-40B4-BE49-F238E27FC236}">
                <a16:creationId xmlns:a16="http://schemas.microsoft.com/office/drawing/2014/main" id="{552A8ADE-8293-44A7-B250-4F812739F609}"/>
              </a:ext>
            </a:extLst>
          </p:cNvPr>
          <p:cNvCxnSpPr>
            <a:cxnSpLocks noChangeShapeType="1"/>
            <a:stCxn id="92" idx="7"/>
            <a:endCxn id="95" idx="3"/>
          </p:cNvCxnSpPr>
          <p:nvPr/>
        </p:nvCxnSpPr>
        <p:spPr bwMode="auto">
          <a:xfrm flipV="1">
            <a:off x="1987457" y="5416457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5F1434-3617-4565-A2E9-D279D8818DAC}"/>
              </a:ext>
            </a:extLst>
          </p:cNvPr>
          <p:cNvSpPr txBox="1"/>
          <p:nvPr/>
        </p:nvSpPr>
        <p:spPr>
          <a:xfrm>
            <a:off x="1475490" y="4814335"/>
            <a:ext cx="7276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Bipartition:  </a:t>
            </a:r>
            <a:br>
              <a:rPr lang="en-US" dirty="0"/>
            </a:br>
            <a:r>
              <a:rPr lang="en-US" dirty="0"/>
              <a:t>				    </a:t>
            </a:r>
            <a:r>
              <a:rPr lang="en-US" dirty="0">
                <a:solidFill>
                  <a:srgbClr val="FF0000"/>
                </a:solidFill>
              </a:rPr>
              <a:t>blue</a:t>
            </a:r>
            <a:r>
              <a:rPr lang="en-US" dirty="0"/>
              <a:t>  = nodes on odd levels, </a:t>
            </a:r>
            <a:br>
              <a:rPr lang="en-US" dirty="0"/>
            </a:br>
            <a:r>
              <a:rPr lang="en-US" dirty="0"/>
              <a:t>				    </a:t>
            </a:r>
            <a:r>
              <a:rPr lang="en-US" dirty="0">
                <a:solidFill>
                  <a:srgbClr val="00B0F0"/>
                </a:solidFill>
              </a:rPr>
              <a:t>red</a:t>
            </a:r>
            <a:r>
              <a:rPr lang="en-US" dirty="0"/>
              <a:t> = nodes on even levels.</a:t>
            </a:r>
          </a:p>
        </p:txBody>
      </p:sp>
    </p:spTree>
    <p:extLst>
      <p:ext uri="{BB962C8B-B14F-4D97-AF65-F5344CB8AC3E}">
        <p14:creationId xmlns:p14="http://schemas.microsoft.com/office/powerpoint/2010/main" val="29949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.  (ii)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is an edge &amp;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in same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their lowest common ancestor in BFS </a:t>
                </a:r>
                <a:r>
                  <a:rPr lang="en-US" sz="2200" dirty="0" smtClean="0"/>
                  <a:t>tree.</a:t>
                </a:r>
                <a:endParaRPr lang="en-US" sz="2200" dirty="0"/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be level containing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Consider cycle that takes edge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,</a:t>
                </a:r>
                <a:br>
                  <a:rPr lang="en-US" sz="2200" dirty="0"/>
                </a:br>
                <a:r>
                  <a:rPr lang="en-US" sz="2200" dirty="0"/>
                  <a:t>then tree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, then tree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>
                  <a:defRPr/>
                </a:pPr>
                <a:r>
                  <a:rPr lang="en-US" sz="2200" dirty="0"/>
                  <a:t>Its length is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smtClean="0"/>
                  <a:t>which </a:t>
                </a:r>
                <a:r>
                  <a:rPr lang="en-US" sz="2200" dirty="0"/>
                  <a:t>is odd.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4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8" name="Group 13">
            <a:extLst>
              <a:ext uri="{FF2B5EF4-FFF2-40B4-BE49-F238E27FC236}">
                <a16:creationId xmlns:a16="http://schemas.microsoft.com/office/drawing/2014/main" id="{106F5458-CF0E-4E21-A738-45B834E3C8C1}"/>
              </a:ext>
            </a:extLst>
          </p:cNvPr>
          <p:cNvGrpSpPr>
            <a:grpSpLocks/>
          </p:cNvGrpSpPr>
          <p:nvPr/>
        </p:nvGrpSpPr>
        <p:grpSpPr bwMode="auto">
          <a:xfrm>
            <a:off x="6816724" y="3640323"/>
            <a:ext cx="2327276" cy="2590800"/>
            <a:chOff x="4330" y="2016"/>
            <a:chExt cx="1466" cy="1632"/>
          </a:xfrm>
        </p:grpSpPr>
        <p:pic>
          <p:nvPicPr>
            <p:cNvPr id="69" name="Picture 4" descr="kleinberg_03F06">
              <a:extLst>
                <a:ext uri="{FF2B5EF4-FFF2-40B4-BE49-F238E27FC236}">
                  <a16:creationId xmlns:a16="http://schemas.microsoft.com/office/drawing/2014/main" id="{6E9E2A83-103C-4774-BE9A-66094328B661}"/>
                </a:ext>
              </a:extLst>
            </p:cNvPr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2" t="14378" r="16066" b="32027"/>
            <a:stretch>
              <a:fillRect/>
            </a:stretch>
          </p:blipFill>
          <p:spPr bwMode="auto">
            <a:xfrm>
              <a:off x="4330" y="2016"/>
              <a:ext cx="1115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A30F04F7-888E-4FDE-9728-AF5EC1A4E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" y="2342"/>
              <a:ext cx="7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kumimoji="1" lang="en-US" sz="1600" i="1">
                  <a:latin typeface="+mn-lt"/>
                  <a:cs typeface="+mn-cs"/>
                </a:rPr>
                <a:t>z = lca(x, y)</a:t>
              </a:r>
            </a:p>
          </p:txBody>
        </p:sp>
        <p:sp>
          <p:nvSpPr>
            <p:cNvPr id="71" name="Line 6">
              <a:extLst>
                <a:ext uri="{FF2B5EF4-FFF2-40B4-BE49-F238E27FC236}">
                  <a16:creationId xmlns:a16="http://schemas.microsoft.com/office/drawing/2014/main" id="{67263B4C-BF87-4834-9B71-EC043D77D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3" y="2550"/>
              <a:ext cx="63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 sz="3600" i="1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9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Obstruction to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Corollary</a:t>
                </a:r>
                <a:r>
                  <a:rPr lang="en-US" sz="2400" dirty="0" smtClean="0"/>
                  <a:t>: </a:t>
                </a:r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bipartite </a:t>
                </a:r>
                <a:r>
                  <a:rPr lang="en-US" sz="2400" dirty="0" smtClean="0"/>
                  <a:t>if and only if </a:t>
                </a:r>
                <a:r>
                  <a:rPr lang="en-US" sz="2400" dirty="0"/>
                  <a:t>it contains no odd length cycles</a:t>
                </a:r>
                <a:r>
                  <a:rPr lang="en-US" sz="2400" dirty="0" smtClean="0"/>
                  <a:t>. </a:t>
                </a:r>
              </a:p>
              <a:p>
                <a:pPr marL="0" lvl="1" indent="0">
                  <a:defRPr/>
                </a:pPr>
                <a:r>
                  <a:rPr lang="en-US" sz="2400" dirty="0" smtClean="0"/>
                  <a:t>Furthermore, one can test </a:t>
                </a:r>
                <a:r>
                  <a:rPr lang="en-US" sz="2400" dirty="0" err="1" smtClean="0"/>
                  <a:t>bipartiteness</a:t>
                </a:r>
                <a:r>
                  <a:rPr lang="en-US" sz="2400" dirty="0" smtClean="0"/>
                  <a:t> using BFS.</a:t>
                </a:r>
                <a:endParaRPr lang="en-US" sz="2400" dirty="0"/>
              </a:p>
              <a:p>
                <a:pPr marL="0" lvl="1" indent="0">
                  <a:defRPr/>
                </a:pPr>
                <a:endParaRPr lang="en-US" sz="1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cxnSp>
        <p:nvCxnSpPr>
          <p:cNvPr id="62" name="AutoShape 1026">
            <a:extLst>
              <a:ext uri="{FF2B5EF4-FFF2-40B4-BE49-F238E27FC236}">
                <a16:creationId xmlns:a16="http://schemas.microsoft.com/office/drawing/2014/main" id="{49AC0675-F7B2-4752-BC45-D8D4D4F483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22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AutoShape 1027">
            <a:extLst>
              <a:ext uri="{FF2B5EF4-FFF2-40B4-BE49-F238E27FC236}">
                <a16:creationId xmlns:a16="http://schemas.microsoft.com/office/drawing/2014/main" id="{9187C23D-0DA4-4766-B9AE-D5DF7DA70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81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1028">
            <a:extLst>
              <a:ext uri="{FF2B5EF4-FFF2-40B4-BE49-F238E27FC236}">
                <a16:creationId xmlns:a16="http://schemas.microsoft.com/office/drawing/2014/main" id="{1E4E8417-8204-4F3E-87BA-122D41E63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1029">
            <a:extLst>
              <a:ext uri="{FF2B5EF4-FFF2-40B4-BE49-F238E27FC236}">
                <a16:creationId xmlns:a16="http://schemas.microsoft.com/office/drawing/2014/main" id="{BC942753-2AB4-4FA6-AF17-B8023C737800}"/>
              </a:ext>
            </a:extLst>
          </p:cNvPr>
          <p:cNvCxnSpPr>
            <a:cxnSpLocks noChangeShapeType="1"/>
            <a:stCxn id="71" idx="7"/>
            <a:endCxn id="70" idx="3"/>
          </p:cNvCxnSpPr>
          <p:nvPr/>
        </p:nvCxnSpPr>
        <p:spPr bwMode="auto">
          <a:xfrm flipV="1">
            <a:off x="72390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1030">
            <a:extLst>
              <a:ext uri="{FF2B5EF4-FFF2-40B4-BE49-F238E27FC236}">
                <a16:creationId xmlns:a16="http://schemas.microsoft.com/office/drawing/2014/main" id="{85C8F4F1-B3D4-4DA2-952F-8043D0617622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65151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Oval 1033">
            <a:extLst>
              <a:ext uri="{FF2B5EF4-FFF2-40B4-BE49-F238E27FC236}">
                <a16:creationId xmlns:a16="http://schemas.microsoft.com/office/drawing/2014/main" id="{96940A9D-049C-4127-96B8-63347CD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Oval 1034">
            <a:extLst>
              <a:ext uri="{FF2B5EF4-FFF2-40B4-BE49-F238E27FC236}">
                <a16:creationId xmlns:a16="http://schemas.microsoft.com/office/drawing/2014/main" id="{2E8BF2DE-5756-428B-AE8C-7E52237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Oval 1035">
            <a:extLst>
              <a:ext uri="{FF2B5EF4-FFF2-40B4-BE49-F238E27FC236}">
                <a16:creationId xmlns:a16="http://schemas.microsoft.com/office/drawing/2014/main" id="{C537CE62-2DE8-4AB7-89DA-ABC708A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036">
            <a:extLst>
              <a:ext uri="{FF2B5EF4-FFF2-40B4-BE49-F238E27FC236}">
                <a16:creationId xmlns:a16="http://schemas.microsoft.com/office/drawing/2014/main" id="{E399378D-02DC-4362-9EEB-CDEFC97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037">
            <a:extLst>
              <a:ext uri="{FF2B5EF4-FFF2-40B4-BE49-F238E27FC236}">
                <a16:creationId xmlns:a16="http://schemas.microsoft.com/office/drawing/2014/main" id="{AF8B4EAB-00DB-4D44-9303-BBEF2CF6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339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038">
            <a:extLst>
              <a:ext uri="{FF2B5EF4-FFF2-40B4-BE49-F238E27FC236}">
                <a16:creationId xmlns:a16="http://schemas.microsoft.com/office/drawing/2014/main" id="{B2FE7D23-B7EA-4EB7-9381-82BCB1F2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0515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039">
            <a:extLst>
              <a:ext uri="{FF2B5EF4-FFF2-40B4-BE49-F238E27FC236}">
                <a16:creationId xmlns:a16="http://schemas.microsoft.com/office/drawing/2014/main" id="{CA3C3F31-CFB4-476D-ACA9-6398C0F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515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Oval 1040">
            <a:extLst>
              <a:ext uri="{FF2B5EF4-FFF2-40B4-BE49-F238E27FC236}">
                <a16:creationId xmlns:a16="http://schemas.microsoft.com/office/drawing/2014/main" id="{2A120DBC-6719-462D-BE49-62C6CCD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Oval 1041">
            <a:extLst>
              <a:ext uri="{FF2B5EF4-FFF2-40B4-BE49-F238E27FC236}">
                <a16:creationId xmlns:a16="http://schemas.microsoft.com/office/drawing/2014/main" id="{E2AA1E84-D00C-40A5-AFC9-F10C9BA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Oval 1042">
            <a:extLst>
              <a:ext uri="{FF2B5EF4-FFF2-40B4-BE49-F238E27FC236}">
                <a16:creationId xmlns:a16="http://schemas.microsoft.com/office/drawing/2014/main" id="{CCC538DC-295D-41A3-A435-381016D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7" name="AutoShape 1043">
            <a:extLst>
              <a:ext uri="{FF2B5EF4-FFF2-40B4-BE49-F238E27FC236}">
                <a16:creationId xmlns:a16="http://schemas.microsoft.com/office/drawing/2014/main" id="{E149ACFD-57BF-49C4-A6AD-F7AAB23FC77B}"/>
              </a:ext>
            </a:extLst>
          </p:cNvPr>
          <p:cNvCxnSpPr>
            <a:cxnSpLocks noChangeShapeType="1"/>
            <a:stCxn id="72" idx="6"/>
            <a:endCxn id="73" idx="2"/>
          </p:cNvCxnSpPr>
          <p:nvPr/>
        </p:nvCxnSpPr>
        <p:spPr bwMode="auto">
          <a:xfrm>
            <a:off x="13906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1044">
            <a:extLst>
              <a:ext uri="{FF2B5EF4-FFF2-40B4-BE49-F238E27FC236}">
                <a16:creationId xmlns:a16="http://schemas.microsoft.com/office/drawing/2014/main" id="{F17EB52B-A2BB-448C-8BB6-645D0F784633}"/>
              </a:ext>
            </a:extLst>
          </p:cNvPr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26765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1045">
            <a:extLst>
              <a:ext uri="{FF2B5EF4-FFF2-40B4-BE49-F238E27FC236}">
                <a16:creationId xmlns:a16="http://schemas.microsoft.com/office/drawing/2014/main" id="{21E60B6A-CDEC-4F6A-9069-E569A01D7B3E}"/>
              </a:ext>
            </a:extLst>
          </p:cNvPr>
          <p:cNvCxnSpPr>
            <a:cxnSpLocks noChangeShapeType="1"/>
            <a:stCxn id="74" idx="0"/>
            <a:endCxn id="72" idx="4"/>
          </p:cNvCxnSpPr>
          <p:nvPr/>
        </p:nvCxnSpPr>
        <p:spPr bwMode="auto">
          <a:xfrm flipV="1">
            <a:off x="12287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046">
            <a:extLst>
              <a:ext uri="{FF2B5EF4-FFF2-40B4-BE49-F238E27FC236}">
                <a16:creationId xmlns:a16="http://schemas.microsoft.com/office/drawing/2014/main" id="{485E2EFF-F617-427D-9B80-7C7D244D73F3}"/>
              </a:ext>
            </a:extLst>
          </p:cNvPr>
          <p:cNvCxnSpPr>
            <a:cxnSpLocks noChangeShapeType="1"/>
            <a:stCxn id="76" idx="0"/>
            <a:endCxn id="72" idx="5"/>
          </p:cNvCxnSpPr>
          <p:nvPr/>
        </p:nvCxnSpPr>
        <p:spPr bwMode="auto">
          <a:xfrm flipH="1" flipV="1">
            <a:off x="1343025" y="3381375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1047">
            <a:extLst>
              <a:ext uri="{FF2B5EF4-FFF2-40B4-BE49-F238E27FC236}">
                <a16:creationId xmlns:a16="http://schemas.microsoft.com/office/drawing/2014/main" id="{6E107527-85CB-40C1-A9E9-F4EA95A2FA65}"/>
              </a:ext>
            </a:extLst>
          </p:cNvPr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2181225" y="4314825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" name="Rectangle 1048">
            <a:extLst>
              <a:ext uri="{FF2B5EF4-FFF2-40B4-BE49-F238E27FC236}">
                <a16:creationId xmlns:a16="http://schemas.microsoft.com/office/drawing/2014/main" id="{D8557993-9A33-47E5-9770-ABF538E6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13026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(2-colorable)</a:t>
            </a:r>
          </a:p>
        </p:txBody>
      </p:sp>
      <p:sp>
        <p:nvSpPr>
          <p:cNvPr id="83" name="Rectangle 1049">
            <a:extLst>
              <a:ext uri="{FF2B5EF4-FFF2-40B4-BE49-F238E27FC236}">
                <a16:creationId xmlns:a16="http://schemas.microsoft.com/office/drawing/2014/main" id="{D437E79D-23FE-4147-83C8-60688392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92" y="5249416"/>
            <a:ext cx="164341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not 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(not 2-colorable)</a:t>
            </a:r>
          </a:p>
        </p:txBody>
      </p:sp>
      <p:cxnSp>
        <p:nvCxnSpPr>
          <p:cNvPr id="28" name="AutoShape 1026">
            <a:extLst>
              <a:ext uri="{FF2B5EF4-FFF2-40B4-BE49-F238E27FC236}">
                <a16:creationId xmlns:a16="http://schemas.microsoft.com/office/drawing/2014/main" id="{269E4B62-E3F6-4CA6-A7E5-17861B1B5E5A}"/>
              </a:ext>
            </a:extLst>
          </p:cNvPr>
          <p:cNvCxnSpPr>
            <a:cxnSpLocks noChangeShapeType="1"/>
            <a:stCxn id="71" idx="0"/>
            <a:endCxn id="67" idx="5"/>
          </p:cNvCxnSpPr>
          <p:nvPr/>
        </p:nvCxnSpPr>
        <p:spPr bwMode="auto">
          <a:xfrm flipH="1" flipV="1">
            <a:off x="6515298" y="3391098"/>
            <a:ext cx="609402" cy="13428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8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Graph Traversal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Walk (via edges) </a:t>
                </a:r>
                <a:r>
                  <a:rPr lang="en-US" sz="2400" dirty="0"/>
                  <a:t>from a fixed starting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all vertices reachable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Breadth First Search (BFS): Order nodes in successive layers based on distance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Depth First Search (DFS): </a:t>
                </a:r>
                <a:r>
                  <a:rPr kumimoji="1" lang="en-US" sz="2400" dirty="0"/>
                  <a:t>More natural approach for exploring a maze; </a:t>
                </a:r>
              </a:p>
              <a:p>
                <a:pPr marL="0" indent="0">
                  <a:buNone/>
                </a:pPr>
                <a:endParaRPr kumimoji="1" lang="en-US" sz="2400" dirty="0"/>
              </a:p>
              <a:p>
                <a:pPr marL="0" indent="0">
                  <a:buNone/>
                </a:pPr>
                <a:r>
                  <a:rPr kumimoji="1" lang="en-US" sz="2400" dirty="0"/>
                  <a:t>Applications of BFS:</a:t>
                </a:r>
              </a:p>
              <a:p>
                <a:r>
                  <a:rPr kumimoji="1" lang="en-US" sz="2400" dirty="0"/>
                  <a:t>Finding shortest path for unit-length graphs</a:t>
                </a:r>
              </a:p>
              <a:p>
                <a:r>
                  <a:rPr kumimoji="1" lang="en-US" sz="2400" dirty="0"/>
                  <a:t>Finding connected components of a graph</a:t>
                </a:r>
              </a:p>
              <a:p>
                <a:r>
                  <a:rPr kumimoji="1" lang="en-US" sz="2400" dirty="0"/>
                  <a:t>Testing bipartiteness</a:t>
                </a: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824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Breadth First Search (BFS)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Completely</a:t>
                </a:r>
                <a:r>
                  <a:rPr lang="en-US" sz="2400" dirty="0">
                    <a:solidFill>
                      <a:srgbClr val="0070C0"/>
                    </a:solidFill>
                  </a:rPr>
                  <a:t> explore </a:t>
                </a:r>
                <a:r>
                  <a:rPr lang="en-US" sz="2400" dirty="0"/>
                  <a:t>the vertices in order of their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Three states of vertices:</a:t>
                </a:r>
              </a:p>
              <a:p>
                <a:r>
                  <a:rPr lang="en-US" sz="2400" dirty="0"/>
                  <a:t>Undiscovered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Discovered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Fully-explored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Naturally implemented using a queue</a:t>
                </a:r>
              </a:p>
              <a:p>
                <a:pPr marL="0" indent="0">
                  <a:buNone/>
                </a:pPr>
                <a:r>
                  <a:rPr lang="en-US" sz="2400" dirty="0"/>
                  <a:t>The queue will always have the list of Discovered vertices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BFS implementation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 smtClean="0">
                    <a:solidFill>
                      <a:srgbClr val="0070C0"/>
                    </a:solidFill>
                  </a:rPr>
                  <a:t>Initialization</a:t>
                </a:r>
                <a:r>
                  <a:rPr kumimoji="1" lang="en-US" sz="2400" dirty="0"/>
                  <a:t>: mark all vertices "undiscovered"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BFS(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) </a:t>
                </a:r>
                <a:endParaRPr kumimoji="1" lang="en-US" sz="28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 smtClean="0">
                    <a:solidFill>
                      <a:srgbClr val="00B050"/>
                    </a:solidFill>
                  </a:rPr>
                  <a:t>discovered</a:t>
                </a:r>
                <a:endParaRPr kumimoji="1" lang="en-US" sz="24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queue = {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 }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while queue not empty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kumimoji="1"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dirty="0"/>
                  <a:t> = </a:t>
                </a:r>
                <a:r>
                  <a:rPr kumimoji="1" lang="en-US" dirty="0" err="1"/>
                  <a:t>remove_first</a:t>
                </a:r>
                <a:r>
                  <a:rPr kumimoji="1" lang="en-US" dirty="0"/>
                  <a:t>(queue)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dirty="0"/>
                  <a:t>for each edge </a:t>
                </a:r>
                <a14:m>
                  <m:oMath xmlns:m="http://schemas.openxmlformats.org/officeDocument/2006/math">
                    <m:r>
                      <a:rPr kumimoji="1" lang="en-US" b="0" i="0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dirty="0"/>
              </a:p>
              <a:p>
                <a:pPr marL="1371600" lvl="3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if 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is undiscovered) </a:t>
                </a: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 smtClean="0">
                    <a:solidFill>
                      <a:srgbClr val="00B050"/>
                    </a:solidFill>
                  </a:rPr>
                  <a:t>discovered</a:t>
                </a:r>
                <a:endParaRPr kumimoji="1" lang="en-US" sz="2400" dirty="0">
                  <a:solidFill>
                    <a:srgbClr val="00B050"/>
                  </a:solidFill>
                </a:endParaRPr>
              </a:p>
              <a:p>
                <a:pPr marL="1828800" lvl="4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/>
                  <a:t>append 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on queue</a:t>
                </a:r>
              </a:p>
              <a:p>
                <a:pPr marL="914400" lvl="2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dirty="0"/>
                  <a:t>mark </a:t>
                </a:r>
                <a14:m>
                  <m:oMath xmlns:m="http://schemas.openxmlformats.org/officeDocument/2006/math">
                    <m:r>
                      <a:rPr kumimoji="1"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dirty="0"/>
                  <a:t> </a:t>
                </a:r>
                <a:r>
                  <a:rPr kumimoji="1" lang="en-US" dirty="0">
                    <a:solidFill>
                      <a:srgbClr val="FF0000"/>
                    </a:solidFill>
                  </a:rPr>
                  <a:t>fully-explored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2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solidFill>
                  <a:srgbClr val="009900"/>
                </a:solidFill>
                <a:latin typeface="Times New Roman" charset="0"/>
                <a:cs typeface="+mn-cs"/>
              </a:rPr>
              <a:t>1</a:t>
            </a:r>
            <a:endParaRPr lang="en-US" sz="2400">
              <a:latin typeface="Times New Roman" charset="0"/>
              <a:cs typeface="+mn-cs"/>
            </a:endParaRP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06792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1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38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06792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2 3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09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4C32A-0811-2C43-A4C6-D08AFA54FDC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sz="3600" dirty="0">
                <a:solidFill>
                  <a:srgbClr val="002060"/>
                </a:solidFill>
              </a:rPr>
              <a:t>BFS(1)</a:t>
            </a:r>
          </a:p>
        </p:txBody>
      </p:sp>
      <p:sp>
        <p:nvSpPr>
          <p:cNvPr id="262147" name="Oval 3"/>
          <p:cNvSpPr>
            <a:spLocks noChangeArrowheads="1"/>
          </p:cNvSpPr>
          <p:nvPr/>
        </p:nvSpPr>
        <p:spPr bwMode="auto">
          <a:xfrm rot="-63699">
            <a:off x="4375150" y="132170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</a:p>
        </p:txBody>
      </p:sp>
      <p:sp>
        <p:nvSpPr>
          <p:cNvPr id="262148" name="Oval 4"/>
          <p:cNvSpPr>
            <a:spLocks noChangeArrowheads="1"/>
          </p:cNvSpPr>
          <p:nvPr/>
        </p:nvSpPr>
        <p:spPr bwMode="auto">
          <a:xfrm rot="-63699">
            <a:off x="3398838" y="210117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</a:p>
        </p:txBody>
      </p:sp>
      <p:sp>
        <p:nvSpPr>
          <p:cNvPr id="262149" name="Oval 5"/>
          <p:cNvSpPr>
            <a:spLocks noChangeArrowheads="1"/>
          </p:cNvSpPr>
          <p:nvPr/>
        </p:nvSpPr>
        <p:spPr bwMode="auto">
          <a:xfrm rot="-63699">
            <a:off x="5916613" y="2283732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3</a:t>
            </a:r>
          </a:p>
        </p:txBody>
      </p:sp>
      <p:sp>
        <p:nvSpPr>
          <p:cNvPr id="262150" name="Oval 6"/>
          <p:cNvSpPr>
            <a:spLocks noChangeArrowheads="1"/>
          </p:cNvSpPr>
          <p:nvPr/>
        </p:nvSpPr>
        <p:spPr bwMode="auto">
          <a:xfrm rot="-63699">
            <a:off x="3910013" y="49888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10</a:t>
            </a:r>
          </a:p>
        </p:txBody>
      </p:sp>
      <p:sp>
        <p:nvSpPr>
          <p:cNvPr id="262151" name="Oval 7"/>
          <p:cNvSpPr>
            <a:spLocks noChangeArrowheads="1"/>
          </p:cNvSpPr>
          <p:nvPr/>
        </p:nvSpPr>
        <p:spPr bwMode="auto">
          <a:xfrm rot="-63699">
            <a:off x="3890963" y="39982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5</a:t>
            </a:r>
          </a:p>
        </p:txBody>
      </p:sp>
      <p:sp>
        <p:nvSpPr>
          <p:cNvPr id="262152" name="Oval 8"/>
          <p:cNvSpPr>
            <a:spLocks noChangeArrowheads="1"/>
          </p:cNvSpPr>
          <p:nvPr/>
        </p:nvSpPr>
        <p:spPr bwMode="auto">
          <a:xfrm rot="-63699">
            <a:off x="2573338" y="2802845"/>
            <a:ext cx="381000" cy="381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latin typeface="Times New Roman" charset="0"/>
                <a:cs typeface="+mn-cs"/>
              </a:rPr>
              <a:t>4</a:t>
            </a:r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 rot="-63699">
            <a:off x="2593975" y="394584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9</a:t>
            </a:r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 rot="-63699">
            <a:off x="2232025" y="49427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 rot="-63699">
            <a:off x="1173163" y="54206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8</a:t>
            </a:r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 rot="-63699">
            <a:off x="1795463" y="60937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13</a:t>
            </a:r>
          </a:p>
        </p:txBody>
      </p:sp>
      <p:sp>
        <p:nvSpPr>
          <p:cNvPr id="262157" name="Oval 13"/>
          <p:cNvSpPr>
            <a:spLocks noChangeArrowheads="1"/>
          </p:cNvSpPr>
          <p:nvPr/>
        </p:nvSpPr>
        <p:spPr bwMode="auto">
          <a:xfrm rot="-63699">
            <a:off x="5935663" y="327433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6</a:t>
            </a:r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 rot="-63699">
            <a:off x="7007225" y="35584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7</a:t>
            </a:r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 rot="-63699">
            <a:off x="7024688" y="44728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11</a:t>
            </a:r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 rot="21536301" flipH="1">
            <a:off x="2527300" y="4330020"/>
            <a:ext cx="152400" cy="533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2178" name="Text Box 34"/>
          <p:cNvSpPr txBox="1">
            <a:spLocks noChangeArrowheads="1"/>
          </p:cNvSpPr>
          <p:nvPr/>
        </p:nvSpPr>
        <p:spPr bwMode="auto">
          <a:xfrm>
            <a:off x="6927850" y="1711325"/>
            <a:ext cx="1067921" cy="707886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Queue:</a:t>
            </a:r>
          </a:p>
          <a:p>
            <a:pPr algn="l">
              <a:defRPr/>
            </a:pPr>
            <a:r>
              <a:rPr lang="en-US" b="1" dirty="0">
                <a:solidFill>
                  <a:srgbClr val="3366FF"/>
                </a:solidFill>
                <a:latin typeface="Helvetica" charset="0"/>
                <a:cs typeface="+mn-cs"/>
              </a:rPr>
              <a:t>3 4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151E6D-AC5E-4C32-84C9-01E618BCF54E}"/>
              </a:ext>
            </a:extLst>
          </p:cNvPr>
          <p:cNvCxnSpPr>
            <a:stCxn id="262147" idx="3"/>
            <a:endCxn id="262148" idx="7"/>
          </p:cNvCxnSpPr>
          <p:nvPr/>
        </p:nvCxnSpPr>
        <p:spPr bwMode="auto">
          <a:xfrm flipH="1">
            <a:off x="3721523" y="1649384"/>
            <a:ext cx="711942" cy="505109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215B62-284D-4957-9A62-189D524B2EA0}"/>
              </a:ext>
            </a:extLst>
          </p:cNvPr>
          <p:cNvCxnSpPr>
            <a:cxnSpLocks/>
            <a:stCxn id="262148" idx="3"/>
            <a:endCxn id="262152" idx="7"/>
          </p:cNvCxnSpPr>
          <p:nvPr/>
        </p:nvCxnSpPr>
        <p:spPr bwMode="auto">
          <a:xfrm flipH="1">
            <a:off x="2896023" y="2428847"/>
            <a:ext cx="561130" cy="42732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DDE7E1B-B617-45A7-933F-2F1EF6494F68}"/>
              </a:ext>
            </a:extLst>
          </p:cNvPr>
          <p:cNvCxnSpPr>
            <a:cxnSpLocks/>
            <a:stCxn id="262149" idx="2"/>
            <a:endCxn id="262148" idx="6"/>
          </p:cNvCxnSpPr>
          <p:nvPr/>
        </p:nvCxnSpPr>
        <p:spPr bwMode="auto">
          <a:xfrm flipH="1" flipV="1">
            <a:off x="3779805" y="2288140"/>
            <a:ext cx="2136841" cy="189622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4E59C3-FC7C-41D5-90A1-B767DCA0E454}"/>
              </a:ext>
            </a:extLst>
          </p:cNvPr>
          <p:cNvCxnSpPr>
            <a:cxnSpLocks/>
            <a:stCxn id="262147" idx="5"/>
            <a:endCxn id="262149" idx="1"/>
          </p:cNvCxnSpPr>
          <p:nvPr/>
        </p:nvCxnSpPr>
        <p:spPr bwMode="auto">
          <a:xfrm>
            <a:off x="4702827" y="1644392"/>
            <a:ext cx="1267109" cy="69765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6359ABC-8D97-4992-A9DC-C5FEA0106E69}"/>
              </a:ext>
            </a:extLst>
          </p:cNvPr>
          <p:cNvCxnSpPr>
            <a:cxnSpLocks/>
            <a:stCxn id="262149" idx="4"/>
            <a:endCxn id="262157" idx="0"/>
          </p:cNvCxnSpPr>
          <p:nvPr/>
        </p:nvCxnSpPr>
        <p:spPr bwMode="auto">
          <a:xfrm>
            <a:off x="6110643" y="26646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2D6EA4-C53D-49A3-890D-8032EBF8EEB8}"/>
              </a:ext>
            </a:extLst>
          </p:cNvPr>
          <p:cNvCxnSpPr>
            <a:cxnSpLocks/>
            <a:stCxn id="262149" idx="5"/>
            <a:endCxn id="262158" idx="0"/>
          </p:cNvCxnSpPr>
          <p:nvPr/>
        </p:nvCxnSpPr>
        <p:spPr bwMode="auto">
          <a:xfrm>
            <a:off x="6244290" y="2606417"/>
            <a:ext cx="949905" cy="952111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A12C775-896E-4272-A018-6FAEC91E0B28}"/>
              </a:ext>
            </a:extLst>
          </p:cNvPr>
          <p:cNvCxnSpPr>
            <a:cxnSpLocks/>
            <a:stCxn id="262157" idx="6"/>
            <a:endCxn id="262158" idx="2"/>
          </p:cNvCxnSpPr>
          <p:nvPr/>
        </p:nvCxnSpPr>
        <p:spPr bwMode="auto">
          <a:xfrm>
            <a:off x="6316630" y="3461302"/>
            <a:ext cx="690628" cy="29122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04D574-17B4-4230-8B35-9F56FFE0B798}"/>
              </a:ext>
            </a:extLst>
          </p:cNvPr>
          <p:cNvCxnSpPr>
            <a:cxnSpLocks/>
            <a:stCxn id="262159" idx="0"/>
            <a:endCxn id="262158" idx="4"/>
          </p:cNvCxnSpPr>
          <p:nvPr/>
        </p:nvCxnSpPr>
        <p:spPr bwMode="auto">
          <a:xfrm flipH="1" flipV="1">
            <a:off x="7201255" y="3939462"/>
            <a:ext cx="10403" cy="5334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043F17-6133-4D5A-A5BE-41903C3F4B33}"/>
              </a:ext>
            </a:extLst>
          </p:cNvPr>
          <p:cNvCxnSpPr>
            <a:cxnSpLocks/>
            <a:stCxn id="262152" idx="5"/>
            <a:endCxn id="262151" idx="0"/>
          </p:cNvCxnSpPr>
          <p:nvPr/>
        </p:nvCxnSpPr>
        <p:spPr bwMode="auto">
          <a:xfrm>
            <a:off x="2901015" y="3125530"/>
            <a:ext cx="1176918" cy="872735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82C3379-D3C8-4555-8658-DBF52E88728F}"/>
              </a:ext>
            </a:extLst>
          </p:cNvPr>
          <p:cNvCxnSpPr>
            <a:cxnSpLocks/>
            <a:stCxn id="262149" idx="3"/>
            <a:endCxn id="262151" idx="7"/>
          </p:cNvCxnSpPr>
          <p:nvPr/>
        </p:nvCxnSpPr>
        <p:spPr bwMode="auto">
          <a:xfrm flipH="1">
            <a:off x="4213648" y="2611409"/>
            <a:ext cx="1761280" cy="144014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C12EA0C-8DEF-473B-84F6-85771B2197D2}"/>
              </a:ext>
            </a:extLst>
          </p:cNvPr>
          <p:cNvCxnSpPr>
            <a:cxnSpLocks/>
            <a:stCxn id="262151" idx="4"/>
            <a:endCxn id="262150" idx="0"/>
          </p:cNvCxnSpPr>
          <p:nvPr/>
        </p:nvCxnSpPr>
        <p:spPr bwMode="auto">
          <a:xfrm>
            <a:off x="4084993" y="4379199"/>
            <a:ext cx="11990" cy="6096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63686A-3053-4A75-ADBA-959241948D18}"/>
              </a:ext>
            </a:extLst>
          </p:cNvPr>
          <p:cNvCxnSpPr>
            <a:cxnSpLocks/>
            <a:stCxn id="262152" idx="4"/>
            <a:endCxn id="262153" idx="0"/>
          </p:cNvCxnSpPr>
          <p:nvPr/>
        </p:nvCxnSpPr>
        <p:spPr bwMode="auto">
          <a:xfrm>
            <a:off x="2767368" y="3183812"/>
            <a:ext cx="13577" cy="762066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A01DF5-0231-4651-B55A-B0AD9B6CFE95}"/>
              </a:ext>
            </a:extLst>
          </p:cNvPr>
          <p:cNvCxnSpPr>
            <a:cxnSpLocks/>
            <a:stCxn id="262152" idx="3"/>
            <a:endCxn id="262155" idx="0"/>
          </p:cNvCxnSpPr>
          <p:nvPr/>
        </p:nvCxnSpPr>
        <p:spPr bwMode="auto">
          <a:xfrm flipH="1">
            <a:off x="1360133" y="3130522"/>
            <a:ext cx="1271520" cy="229014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54C9818-805E-4C05-918E-55F1926E8052}"/>
              </a:ext>
            </a:extLst>
          </p:cNvPr>
          <p:cNvCxnSpPr>
            <a:cxnSpLocks/>
            <a:stCxn id="262154" idx="2"/>
            <a:endCxn id="262155" idx="6"/>
          </p:cNvCxnSpPr>
          <p:nvPr/>
        </p:nvCxnSpPr>
        <p:spPr bwMode="auto">
          <a:xfrm flipH="1">
            <a:off x="1554130" y="5136825"/>
            <a:ext cx="677928" cy="470777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A42E0A-4273-4660-B30A-01EE604FE474}"/>
              </a:ext>
            </a:extLst>
          </p:cNvPr>
          <p:cNvCxnSpPr>
            <a:cxnSpLocks/>
            <a:stCxn id="262150" idx="2"/>
            <a:endCxn id="262156" idx="7"/>
          </p:cNvCxnSpPr>
          <p:nvPr/>
        </p:nvCxnSpPr>
        <p:spPr bwMode="auto">
          <a:xfrm flipH="1">
            <a:off x="2118148" y="5182862"/>
            <a:ext cx="1791898" cy="9641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0EF090-63F8-4CAF-8A19-DC514A7F9786}"/>
              </a:ext>
            </a:extLst>
          </p:cNvPr>
          <p:cNvCxnSpPr>
            <a:cxnSpLocks/>
            <a:stCxn id="262155" idx="5"/>
            <a:endCxn id="262156" idx="1"/>
          </p:cNvCxnSpPr>
          <p:nvPr/>
        </p:nvCxnSpPr>
        <p:spPr bwMode="auto">
          <a:xfrm>
            <a:off x="1500840" y="5743317"/>
            <a:ext cx="347946" cy="408730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9E438C4-6C38-40D0-95DC-5F6D024BEDB7}"/>
              </a:ext>
            </a:extLst>
          </p:cNvPr>
          <p:cNvCxnSpPr>
            <a:cxnSpLocks/>
            <a:stCxn id="262154" idx="3"/>
            <a:endCxn id="262156" idx="0"/>
          </p:cNvCxnSpPr>
          <p:nvPr/>
        </p:nvCxnSpPr>
        <p:spPr bwMode="auto">
          <a:xfrm flipH="1">
            <a:off x="1982433" y="5270472"/>
            <a:ext cx="307907" cy="823293"/>
          </a:xfrm>
          <a:prstGeom prst="line">
            <a:avLst/>
          </a:prstGeom>
          <a:solidFill>
            <a:schemeClr val="accent1"/>
          </a:solidFill>
          <a:ln w="38100" cap="rnd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291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62101</TotalTime>
  <Words>1979</Words>
  <Application>Microsoft Office PowerPoint</Application>
  <PresentationFormat>On-screen Show (4:3)</PresentationFormat>
  <Paragraphs>602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Cambria Math</vt:lpstr>
      <vt:lpstr>Arial Black</vt:lpstr>
      <vt:lpstr>Helvetica</vt:lpstr>
      <vt:lpstr>Times New Roman</vt:lpstr>
      <vt:lpstr>Arial</vt:lpstr>
      <vt:lpstr>Symbol</vt:lpstr>
      <vt:lpstr>Tahoma</vt:lpstr>
      <vt:lpstr>Comic Sans MS</vt:lpstr>
      <vt:lpstr>Custom Design</vt:lpstr>
      <vt:lpstr>CSE 421:  Introduction to Algorithms</vt:lpstr>
      <vt:lpstr>Degree 1 vertices</vt:lpstr>
      <vt:lpstr>Trees and Induction</vt:lpstr>
      <vt:lpstr>Graph Traversal</vt:lpstr>
      <vt:lpstr>Breadth First Search (BFS)</vt:lpstr>
      <vt:lpstr>BFS implementation</vt:lpstr>
      <vt:lpstr>BFS(1)</vt:lpstr>
      <vt:lpstr>BFS(1)</vt:lpstr>
      <vt:lpstr>BFS(1)</vt:lpstr>
      <vt:lpstr>BFS(1)</vt:lpstr>
      <vt:lpstr>BFS(1)</vt:lpstr>
      <vt:lpstr>BFS(1)</vt:lpstr>
      <vt:lpstr>BFS(1)</vt:lpstr>
      <vt:lpstr>BFS(1)</vt:lpstr>
      <vt:lpstr>BFS(1)</vt:lpstr>
      <vt:lpstr>BFS Analysis</vt:lpstr>
      <vt:lpstr>Properties of BFS</vt:lpstr>
      <vt:lpstr>BFS Application: Shortest Paths</vt:lpstr>
      <vt:lpstr>BFS Application: Shortest Paths</vt:lpstr>
      <vt:lpstr>Properties of BFS</vt:lpstr>
      <vt:lpstr>Properties of BFS</vt:lpstr>
      <vt:lpstr>Why Trees?</vt:lpstr>
      <vt:lpstr>BFS Application: Connected Component</vt:lpstr>
      <vt:lpstr>PowerPoint Presentation</vt:lpstr>
      <vt:lpstr>Connected Components</vt:lpstr>
      <vt:lpstr>Cycles in Graphs</vt:lpstr>
      <vt:lpstr>Bipartite Graphs</vt:lpstr>
      <vt:lpstr>Testing Bipartiteness</vt:lpstr>
      <vt:lpstr>An Obstruction to Bipartiteness</vt:lpstr>
      <vt:lpstr>A Characterization of Bipartite Graphs</vt:lpstr>
      <vt:lpstr>A Characterization of Bipartite Graphs</vt:lpstr>
      <vt:lpstr>A Characterization of Bipartite Graphs</vt:lpstr>
      <vt:lpstr>Obstruction to Bipartiteness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255</cp:revision>
  <cp:lastPrinted>2000-07-01T21:41:59Z</cp:lastPrinted>
  <dcterms:created xsi:type="dcterms:W3CDTF">1998-04-21T02:39:18Z</dcterms:created>
  <dcterms:modified xsi:type="dcterms:W3CDTF">2018-04-02T17:48:05Z</dcterms:modified>
</cp:coreProperties>
</file>