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22"/>
  </p:notesMasterIdLst>
  <p:handoutMasterIdLst>
    <p:handoutMasterId r:id="rId23"/>
  </p:handoutMasterIdLst>
  <p:sldIdLst>
    <p:sldId id="578" r:id="rId2"/>
    <p:sldId id="579" r:id="rId3"/>
    <p:sldId id="580" r:id="rId4"/>
    <p:sldId id="581" r:id="rId5"/>
    <p:sldId id="583" r:id="rId6"/>
    <p:sldId id="584" r:id="rId7"/>
    <p:sldId id="585" r:id="rId8"/>
    <p:sldId id="586" r:id="rId9"/>
    <p:sldId id="591" r:id="rId10"/>
    <p:sldId id="588" r:id="rId11"/>
    <p:sldId id="589" r:id="rId12"/>
    <p:sldId id="592" r:id="rId13"/>
    <p:sldId id="593" r:id="rId14"/>
    <p:sldId id="594" r:id="rId15"/>
    <p:sldId id="595" r:id="rId16"/>
    <p:sldId id="596" r:id="rId17"/>
    <p:sldId id="597" r:id="rId18"/>
    <p:sldId id="598" r:id="rId19"/>
    <p:sldId id="599" r:id="rId20"/>
    <p:sldId id="600" r:id="rId21"/>
  </p:sldIdLst>
  <p:sldSz cx="9144000" cy="6858000" type="screen4x3"/>
  <p:notesSz cx="7315200" cy="9601200"/>
  <p:embeddedFontLst>
    <p:embeddedFont>
      <p:font typeface="Cambria Math" panose="02040503050406030204" pitchFamily="18" charset="0"/>
      <p:regular r:id="rId24"/>
    </p:embeddedFont>
    <p:embeddedFont>
      <p:font typeface="ＭＳ Ｐゴシック" panose="020B0600070205080204" pitchFamily="34" charset="-128"/>
      <p:regular r:id="rId25"/>
    </p:embeddedFont>
    <p:embeddedFont>
      <p:font typeface="Helvetica" panose="020B0604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Tahoma" panose="020B0604030504040204" pitchFamily="34" charset="0"/>
      <p:regular r:id="rId34"/>
      <p:bold r:id="rId35"/>
    </p:embeddedFont>
    <p:embeddedFont>
      <p:font typeface="Arial Black" panose="020B0A04020102020204" pitchFamily="34" charset="0"/>
      <p:bold r:id="rId36"/>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882BE634-4F60-4152-8D70-2CCCAD0B8B9F}">
          <p14:sldIdLst>
            <p14:sldId id="578"/>
            <p14:sldId id="579"/>
            <p14:sldId id="580"/>
            <p14:sldId id="581"/>
            <p14:sldId id="583"/>
            <p14:sldId id="584"/>
            <p14:sldId id="585"/>
            <p14:sldId id="586"/>
            <p14:sldId id="591"/>
            <p14:sldId id="588"/>
            <p14:sldId id="589"/>
            <p14:sldId id="592"/>
            <p14:sldId id="593"/>
            <p14:sldId id="594"/>
            <p14:sldId id="595"/>
            <p14:sldId id="596"/>
            <p14:sldId id="597"/>
            <p14:sldId id="598"/>
            <p14:sldId id="599"/>
            <p14:sldId id="600"/>
          </p14:sldIdLst>
        </p14:section>
      </p14:sectionLst>
    </p:ex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a:srgbClr val="006600"/>
    <a:srgbClr val="3399FF"/>
    <a:srgbClr val="669900"/>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81083" autoAdjust="0"/>
  </p:normalViewPr>
  <p:slideViewPr>
    <p:cSldViewPr snapToGrid="0">
      <p:cViewPr varScale="1">
        <p:scale>
          <a:sx n="128" d="100"/>
          <a:sy n="128" d="100"/>
        </p:scale>
        <p:origin x="2784" y="88"/>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9538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r>
              <a:rPr lang="en-US" altLang="en-US" dirty="0"/>
              <a:t>Unfortunately, it cost 400,000 </a:t>
            </a:r>
            <a:r>
              <a:rPr lang="en-US" altLang="en-US"/>
              <a:t>dollar (2018</a:t>
            </a:r>
            <a:r>
              <a:rPr lang="en-US" altLang="en-US" dirty="0"/>
              <a:t>).</a:t>
            </a:r>
          </a:p>
        </p:txBody>
      </p:sp>
    </p:spTree>
    <p:extLst>
      <p:ext uri="{BB962C8B-B14F-4D97-AF65-F5344CB8AC3E}">
        <p14:creationId xmlns:p14="http://schemas.microsoft.com/office/powerpoint/2010/main" val="1759601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043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766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8719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80041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97241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39807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276821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65001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8301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02510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567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66395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30212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7887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2B65A0-3F80-4F1A-B7CA-7DAEC3B4B5A3}"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8369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893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90762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10169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Complexity</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183498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27" descr="kleinberg_02T01">
            <a:extLst>
              <a:ext uri="{FF2B5EF4-FFF2-40B4-BE49-F238E27FC236}">
                <a16:creationId xmlns:a16="http://schemas.microsoft.com/office/drawing/2014/main" id="{4A8CDE3F-1098-47B0-A93C-CD7D269DD486}"/>
              </a:ext>
            </a:extLst>
          </p:cNvPr>
          <p:cNvPicPr preferRelativeResize="0">
            <a:picLocks noGrp="1" noChangeAspect="1" noChangeArrowheads="1"/>
          </p:cNvPicPr>
          <p:nvPr>
            <p:ph idx="1"/>
            <p:custDataLst>
              <p:tags r:id="rId1"/>
            </p:custDataLst>
          </p:nvPr>
        </p:nvPicPr>
        <p:blipFill rotWithShape="1">
          <a:blip r:embed="rId4">
            <a:extLst>
              <a:ext uri="{28A0092B-C50C-407E-A947-70E740481C1C}">
                <a14:useLocalDpi xmlns:a14="http://schemas.microsoft.com/office/drawing/2010/main" val="0"/>
              </a:ext>
            </a:extLst>
          </a:blip>
          <a:srcRect t="26058" r="-557"/>
          <a:stretch/>
        </p:blipFill>
        <p:spPr bwMode="auto">
          <a:xfrm>
            <a:off x="56553" y="1768842"/>
            <a:ext cx="9164925" cy="3051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Why it matters?</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sp>
        <p:nvSpPr>
          <p:cNvPr id="3" name="TextBox 2">
            <a:extLst>
              <a:ext uri="{FF2B5EF4-FFF2-40B4-BE49-F238E27FC236}">
                <a16:creationId xmlns:a16="http://schemas.microsoft.com/office/drawing/2014/main" id="{12315CBB-E06B-46DD-9D07-BD9ECE687EA3}"/>
              </a:ext>
            </a:extLst>
          </p:cNvPr>
          <p:cNvSpPr txBox="1"/>
          <p:nvPr/>
        </p:nvSpPr>
        <p:spPr>
          <a:xfrm>
            <a:off x="339304" y="1368732"/>
            <a:ext cx="8304363" cy="400110"/>
          </a:xfrm>
          <a:prstGeom prst="rect">
            <a:avLst/>
          </a:prstGeom>
          <a:noFill/>
        </p:spPr>
        <p:txBody>
          <a:bodyPr wrap="square" rtlCol="0">
            <a:spAutoFit/>
          </a:bodyPr>
          <a:lstStyle/>
          <a:p>
            <a:pPr algn="l"/>
            <a:r>
              <a:rPr lang="en-US" dirty="0"/>
              <a:t>Suppose we can do 1 million operations per second.</a:t>
            </a:r>
          </a:p>
        </p:txBody>
      </p:sp>
      <p:sp>
        <p:nvSpPr>
          <p:cNvPr id="8" name="TextBox 7">
            <a:extLst>
              <a:ext uri="{FF2B5EF4-FFF2-40B4-BE49-F238E27FC236}">
                <a16:creationId xmlns:a16="http://schemas.microsoft.com/office/drawing/2014/main" id="{EE2CDD43-08D7-4EDB-93D2-5EE53F17E061}"/>
              </a:ext>
            </a:extLst>
          </p:cNvPr>
          <p:cNvSpPr txBox="1">
            <a:spLocks noChangeArrowheads="1"/>
          </p:cNvSpPr>
          <p:nvPr/>
        </p:nvSpPr>
        <p:spPr bwMode="auto">
          <a:xfrm>
            <a:off x="3062218" y="4690305"/>
            <a:ext cx="632028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Gill Sans" charset="0"/>
                <a:ea typeface="ＭＳ Ｐゴシック" charset="0"/>
                <a:cs typeface="ＭＳ Ｐゴシック" charset="0"/>
              </a:defRPr>
            </a:lvl1pPr>
            <a:lvl2pPr marL="742950" indent="-285750">
              <a:defRPr sz="2800">
                <a:solidFill>
                  <a:schemeClr val="tx1"/>
                </a:solidFill>
                <a:latin typeface="Gill Sans" charset="0"/>
                <a:ea typeface="ＭＳ Ｐゴシック" charset="0"/>
              </a:defRPr>
            </a:lvl2pPr>
            <a:lvl3pPr marL="1143000" indent="-228600">
              <a:defRPr sz="2800">
                <a:solidFill>
                  <a:schemeClr val="tx1"/>
                </a:solidFill>
                <a:latin typeface="Gill Sans" charset="0"/>
                <a:ea typeface="ＭＳ Ｐゴシック" charset="0"/>
              </a:defRPr>
            </a:lvl3pPr>
            <a:lvl4pPr marL="1600200" indent="-228600">
              <a:defRPr sz="2800">
                <a:solidFill>
                  <a:schemeClr val="tx1"/>
                </a:solidFill>
                <a:latin typeface="Gill Sans" charset="0"/>
                <a:ea typeface="ＭＳ Ｐゴシック" charset="0"/>
              </a:defRPr>
            </a:lvl4pPr>
            <a:lvl5pPr marL="2057400" indent="-228600">
              <a:defRPr sz="2800">
                <a:solidFill>
                  <a:schemeClr val="tx1"/>
                </a:solidFill>
                <a:latin typeface="Gill Sans" charset="0"/>
                <a:ea typeface="ＭＳ Ｐゴシック" charset="0"/>
              </a:defRPr>
            </a:lvl5pPr>
            <a:lvl6pPr marL="2514600" indent="-228600" eaLnBrk="0" fontAlgn="base" hangingPunct="0">
              <a:spcBef>
                <a:spcPct val="0"/>
              </a:spcBef>
              <a:spcAft>
                <a:spcPct val="0"/>
              </a:spcAft>
              <a:defRPr sz="2800">
                <a:solidFill>
                  <a:schemeClr val="tx1"/>
                </a:solidFill>
                <a:latin typeface="Gill Sans" charset="0"/>
                <a:ea typeface="ＭＳ Ｐゴシック" charset="0"/>
              </a:defRPr>
            </a:lvl6pPr>
            <a:lvl7pPr marL="2971800" indent="-228600" eaLnBrk="0" fontAlgn="base" hangingPunct="0">
              <a:spcBef>
                <a:spcPct val="0"/>
              </a:spcBef>
              <a:spcAft>
                <a:spcPct val="0"/>
              </a:spcAft>
              <a:defRPr sz="2800">
                <a:solidFill>
                  <a:schemeClr val="tx1"/>
                </a:solidFill>
                <a:latin typeface="Gill Sans" charset="0"/>
                <a:ea typeface="ＭＳ Ｐゴシック" charset="0"/>
              </a:defRPr>
            </a:lvl7pPr>
            <a:lvl8pPr marL="3429000" indent="-228600" eaLnBrk="0" fontAlgn="base" hangingPunct="0">
              <a:spcBef>
                <a:spcPct val="0"/>
              </a:spcBef>
              <a:spcAft>
                <a:spcPct val="0"/>
              </a:spcAft>
              <a:defRPr sz="2800">
                <a:solidFill>
                  <a:schemeClr val="tx1"/>
                </a:solidFill>
                <a:latin typeface="Gill Sans" charset="0"/>
                <a:ea typeface="ＭＳ Ｐゴシック" charset="0"/>
              </a:defRPr>
            </a:lvl8pPr>
            <a:lvl9pPr marL="3886200" indent="-228600" eaLnBrk="0" fontAlgn="base" hangingPunct="0">
              <a:spcBef>
                <a:spcPct val="0"/>
              </a:spcBef>
              <a:spcAft>
                <a:spcPct val="0"/>
              </a:spcAft>
              <a:defRPr sz="2800">
                <a:solidFill>
                  <a:schemeClr val="tx1"/>
                </a:solidFill>
                <a:latin typeface="Gill Sans" charset="0"/>
                <a:ea typeface="ＭＳ Ｐゴシック" charset="0"/>
              </a:defRPr>
            </a:lvl9pPr>
          </a:lstStyle>
          <a:p>
            <a:r>
              <a:rPr lang="en-US" sz="1800" dirty="0">
                <a:solidFill>
                  <a:srgbClr val="000090"/>
                </a:solidFill>
              </a:rPr>
              <a:t>not only get very big, but do so </a:t>
            </a:r>
            <a:r>
              <a:rPr lang="en-US" sz="1800" i="1" dirty="0">
                <a:solidFill>
                  <a:srgbClr val="000090"/>
                </a:solidFill>
              </a:rPr>
              <a:t>abruptly</a:t>
            </a:r>
            <a:r>
              <a:rPr lang="en-US" sz="1800" dirty="0">
                <a:solidFill>
                  <a:srgbClr val="000090"/>
                </a:solidFill>
              </a:rPr>
              <a:t>, which likely yields erratic performance on small  instances</a:t>
            </a:r>
          </a:p>
        </p:txBody>
      </p:sp>
      <p:sp>
        <p:nvSpPr>
          <p:cNvPr id="9" name="Right Brace 8">
            <a:extLst>
              <a:ext uri="{FF2B5EF4-FFF2-40B4-BE49-F238E27FC236}">
                <a16:creationId xmlns:a16="http://schemas.microsoft.com/office/drawing/2014/main" id="{3AAEDC2E-1B3F-4D46-A894-84080BA2DEC7}"/>
              </a:ext>
            </a:extLst>
          </p:cNvPr>
          <p:cNvSpPr/>
          <p:nvPr/>
        </p:nvSpPr>
        <p:spPr bwMode="auto">
          <a:xfrm rot="5400000">
            <a:off x="7376002" y="3099326"/>
            <a:ext cx="236535" cy="3017520"/>
          </a:xfrm>
          <a:prstGeom prst="rightBrace">
            <a:avLst>
              <a:gd name="adj1" fmla="val 47234"/>
              <a:gd name="adj2" fmla="val 50000"/>
            </a:avLst>
          </a:prstGeom>
          <a:noFill/>
          <a:ln w="2540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AD1FA09-7B1C-4BB2-8881-8CD8D7F08986}"/>
                  </a:ext>
                </a:extLst>
              </p:cNvPr>
              <p:cNvSpPr txBox="1"/>
              <p:nvPr/>
            </p:nvSpPr>
            <p:spPr>
              <a:xfrm>
                <a:off x="0" y="5325756"/>
                <a:ext cx="9547443" cy="854914"/>
              </a:xfrm>
              <a:prstGeom prst="rect">
                <a:avLst/>
              </a:prstGeom>
              <a:noFill/>
            </p:spPr>
            <p:txBody>
              <a:bodyPr wrap="square" rtlCol="0">
                <a:spAutoFit/>
              </a:bodyPr>
              <a:lstStyle/>
              <a:p>
                <a:pPr algn="l"/>
                <a:r>
                  <a:rPr lang="en-US" sz="1600" dirty="0"/>
                  <a:t>Outdated: Nvidia announced a “computer” this Tue that do 2 quadrillion (</a:t>
                </a:r>
                <a14:m>
                  <m:oMath xmlns:m="http://schemas.openxmlformats.org/officeDocument/2006/math">
                    <m:r>
                      <a:rPr lang="en-US" sz="1600" b="0" i="1" smtClean="0">
                        <a:latin typeface="Cambria Math" panose="02040503050406030204" pitchFamily="18" charset="0"/>
                      </a:rPr>
                      <m:t>2×</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15</m:t>
                        </m:r>
                      </m:sup>
                    </m:sSup>
                  </m:oMath>
                </a14:m>
                <a:r>
                  <a:rPr lang="en-US" sz="1600" dirty="0"/>
                  <a:t>) operations/sec.</a:t>
                </a:r>
              </a:p>
              <a:p>
                <a:pPr algn="l"/>
                <a:r>
                  <a:rPr lang="en-US" sz="1600" dirty="0"/>
                  <a:t>It brings down the 31,710 years to 500 sec.</a:t>
                </a:r>
              </a:p>
              <a:p>
                <a:pPr algn="l"/>
                <a:r>
                  <a:rPr lang="en-US" sz="1600" dirty="0"/>
                  <a:t>However,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2</m:t>
                        </m:r>
                      </m:e>
                      <m:sup>
                        <m:r>
                          <a:rPr lang="en-US" sz="1600" b="0" i="1" smtClean="0">
                            <a:latin typeface="Cambria Math" panose="02040503050406030204" pitchFamily="18" charset="0"/>
                          </a:rPr>
                          <m:t>100</m:t>
                        </m:r>
                      </m:sup>
                    </m:sSup>
                  </m:oMath>
                </a14:m>
                <a:r>
                  <a:rPr lang="en-US" sz="1600" dirty="0"/>
                  <a:t> operations still takes millions of years.</a:t>
                </a:r>
              </a:p>
            </p:txBody>
          </p:sp>
        </mc:Choice>
        <mc:Fallback>
          <p:sp>
            <p:nvSpPr>
              <p:cNvPr id="2" name="TextBox 1">
                <a:extLst>
                  <a:ext uri="{FF2B5EF4-FFF2-40B4-BE49-F238E27FC236}">
                    <a16:creationId xmlns:a16="http://schemas.microsoft.com/office/drawing/2014/main" id="{8AD1FA09-7B1C-4BB2-8881-8CD8D7F08986}"/>
                  </a:ext>
                </a:extLst>
              </p:cNvPr>
              <p:cNvSpPr txBox="1">
                <a:spLocks noRot="1" noChangeAspect="1" noMove="1" noResize="1" noEditPoints="1" noAdjustHandles="1" noChangeArrowheads="1" noChangeShapeType="1" noTextEdit="1"/>
              </p:cNvSpPr>
              <p:nvPr/>
            </p:nvSpPr>
            <p:spPr>
              <a:xfrm>
                <a:off x="0" y="5325756"/>
                <a:ext cx="9547443" cy="854914"/>
              </a:xfrm>
              <a:prstGeom prst="rect">
                <a:avLst/>
              </a:prstGeom>
              <a:blipFill>
                <a:blip r:embed="rId5"/>
                <a:stretch>
                  <a:fillRect l="-319" t="-1429" b="-6429"/>
                </a:stretch>
              </a:blipFill>
            </p:spPr>
            <p:txBody>
              <a:bodyPr/>
              <a:lstStyle/>
              <a:p>
                <a:r>
                  <a:rPr lang="en-US">
                    <a:noFill/>
                  </a:rPr>
                  <a:t> </a:t>
                </a:r>
              </a:p>
            </p:txBody>
          </p:sp>
        </mc:Fallback>
      </mc:AlternateContent>
    </p:spTree>
    <p:extLst>
      <p:ext uri="{BB962C8B-B14F-4D97-AF65-F5344CB8AC3E}">
        <p14:creationId xmlns:p14="http://schemas.microsoft.com/office/powerpoint/2010/main" val="322717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Why “Polynomial”?</a:t>
            </a:r>
          </a:p>
        </p:txBody>
      </p:sp>
      <p:sp>
        <p:nvSpPr>
          <p:cNvPr id="412675" name="Rectangle 3"/>
          <p:cNvSpPr>
            <a:spLocks noGrp="1" noChangeArrowheads="1"/>
          </p:cNvSpPr>
          <p:nvPr>
            <p:ph idx="1"/>
          </p:nvPr>
        </p:nvSpPr>
        <p:spPr>
          <a:xfrm>
            <a:off x="457200" y="1357224"/>
            <a:ext cx="8229600" cy="4768940"/>
          </a:xfrm>
        </p:spPr>
        <p:txBody>
          <a:bodyPr/>
          <a:lstStyle/>
          <a:p>
            <a:pPr marL="0" indent="0">
              <a:buNone/>
              <a:defRPr/>
            </a:pPr>
            <a:r>
              <a:rPr lang="en-US" sz="2400" dirty="0"/>
              <a:t>Point is not that n</a:t>
            </a:r>
            <a:r>
              <a:rPr lang="en-US" sz="2400" baseline="30000" dirty="0"/>
              <a:t>2000</a:t>
            </a:r>
            <a:r>
              <a:rPr lang="en-US" sz="2400" dirty="0"/>
              <a:t> is a practical bound, or that the differences among n and 2n and n</a:t>
            </a:r>
            <a:r>
              <a:rPr lang="en-US" sz="2400" baseline="30000" dirty="0"/>
              <a:t>2</a:t>
            </a:r>
            <a:r>
              <a:rPr lang="en-US" sz="2400" dirty="0"/>
              <a:t> are negligible.</a:t>
            </a:r>
          </a:p>
          <a:p>
            <a:pPr marL="0" indent="0">
              <a:buNone/>
              <a:defRPr/>
            </a:pPr>
            <a:r>
              <a:rPr lang="en-US" sz="2400" dirty="0"/>
              <a:t>Rather, simple theoretical tools may not easily capture such differences, whereas exponentials are qualitatively different from polynomials, so more amenable to theoretical analysis.</a:t>
            </a:r>
          </a:p>
          <a:p>
            <a:pPr marL="0" indent="0">
              <a:buNone/>
              <a:defRPr/>
            </a:pPr>
            <a:endParaRPr lang="en-US" sz="2400" dirty="0"/>
          </a:p>
          <a:p>
            <a:pPr>
              <a:defRPr/>
            </a:pPr>
            <a:r>
              <a:rPr lang="en-US" sz="2400" dirty="0"/>
              <a:t>“My problem is in P” is a starting point for a more detailed analysis</a:t>
            </a:r>
          </a:p>
          <a:p>
            <a:pPr>
              <a:defRPr/>
            </a:pPr>
            <a:r>
              <a:rPr lang="en-US" sz="2400" dirty="0"/>
              <a:t>“My problem is not in P” may suggest that you need to shift to a more tractable variant</a:t>
            </a:r>
          </a:p>
          <a:p>
            <a:pPr marL="0" indent="0" eaLnBrk="1" hangingPunct="1">
              <a:buNone/>
              <a:defRPr/>
            </a:pPr>
            <a:endParaRPr 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a:latin typeface="Tahoma" panose="020B0604030504040204" pitchFamily="34" charset="0"/>
            </a:endParaRPr>
          </a:p>
        </p:txBody>
      </p:sp>
    </p:spTree>
    <p:extLst>
      <p:ext uri="{BB962C8B-B14F-4D97-AF65-F5344CB8AC3E}">
        <p14:creationId xmlns:p14="http://schemas.microsoft.com/office/powerpoint/2010/main" val="764019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a:latin typeface="Tahoma" panose="020B0604030504040204" pitchFamily="34" charset="0"/>
            </a:endParaRPr>
          </a:p>
        </p:txBody>
      </p:sp>
      <p:pic>
        <p:nvPicPr>
          <p:cNvPr id="412706" name="Picture 412705">
            <a:extLst>
              <a:ext uri="{FF2B5EF4-FFF2-40B4-BE49-F238E27FC236}">
                <a16:creationId xmlns:a16="http://schemas.microsoft.com/office/drawing/2014/main" id="{32EE7E69-761E-43E8-8658-4E55EA194ECC}"/>
              </a:ext>
            </a:extLst>
          </p:cNvPr>
          <p:cNvPicPr>
            <a:picLocks noChangeAspect="1"/>
          </p:cNvPicPr>
          <p:nvPr/>
        </p:nvPicPr>
        <p:blipFill rotWithShape="1">
          <a:blip r:embed="rId3">
            <a:extLst>
              <a:ext uri="{28A0092B-C50C-407E-A947-70E740481C1C}">
                <a14:useLocalDpi xmlns:a14="http://schemas.microsoft.com/office/drawing/2010/main" val="0"/>
              </a:ext>
            </a:extLst>
          </a:blip>
          <a:srcRect l="4695" t="6082" r="3624" b="15529"/>
          <a:stretch/>
        </p:blipFill>
        <p:spPr>
          <a:xfrm>
            <a:off x="1332753" y="866590"/>
            <a:ext cx="6651812" cy="5687441"/>
          </a:xfrm>
          <a:prstGeom prst="rect">
            <a:avLst/>
          </a:prstGeom>
        </p:spPr>
      </p:pic>
    </p:spTree>
    <p:extLst>
      <p:ext uri="{BB962C8B-B14F-4D97-AF65-F5344CB8AC3E}">
        <p14:creationId xmlns:p14="http://schemas.microsoft.com/office/powerpoint/2010/main" val="348177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Undirected Graphs G=(V,E)</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a:latin typeface="Tahoma" panose="020B0604030504040204" pitchFamily="34" charset="0"/>
            </a:endParaRPr>
          </a:p>
        </p:txBody>
      </p:sp>
      <p:sp>
        <p:nvSpPr>
          <p:cNvPr id="6" name="Oval 4">
            <a:extLst>
              <a:ext uri="{FF2B5EF4-FFF2-40B4-BE49-F238E27FC236}">
                <a16:creationId xmlns:a16="http://schemas.microsoft.com/office/drawing/2014/main" id="{F02BB4E3-0DA6-4836-87CE-B7BD1BDD49A8}"/>
              </a:ext>
            </a:extLst>
          </p:cNvPr>
          <p:cNvSpPr>
            <a:spLocks noChangeArrowheads="1"/>
          </p:cNvSpPr>
          <p:nvPr/>
        </p:nvSpPr>
        <p:spPr bwMode="auto">
          <a:xfrm>
            <a:off x="4539343" y="13450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A</a:t>
            </a:r>
          </a:p>
        </p:txBody>
      </p:sp>
      <p:sp>
        <p:nvSpPr>
          <p:cNvPr id="7" name="Oval 5">
            <a:extLst>
              <a:ext uri="{FF2B5EF4-FFF2-40B4-BE49-F238E27FC236}">
                <a16:creationId xmlns:a16="http://schemas.microsoft.com/office/drawing/2014/main" id="{AE79D449-6085-421B-B3E0-4E2631BD3479}"/>
              </a:ext>
            </a:extLst>
          </p:cNvPr>
          <p:cNvSpPr>
            <a:spLocks noChangeArrowheads="1"/>
          </p:cNvSpPr>
          <p:nvPr/>
        </p:nvSpPr>
        <p:spPr bwMode="auto">
          <a:xfrm>
            <a:off x="3548743" y="21070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8" name="Oval 6">
            <a:extLst>
              <a:ext uri="{FF2B5EF4-FFF2-40B4-BE49-F238E27FC236}">
                <a16:creationId xmlns:a16="http://schemas.microsoft.com/office/drawing/2014/main" id="{10808232-3FE2-463C-AB0A-0D21F15FB316}"/>
              </a:ext>
            </a:extLst>
          </p:cNvPr>
          <p:cNvSpPr>
            <a:spLocks noChangeArrowheads="1"/>
          </p:cNvSpPr>
          <p:nvPr/>
        </p:nvSpPr>
        <p:spPr bwMode="auto">
          <a:xfrm>
            <a:off x="6063343" y="23356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9" name="Oval 7">
            <a:extLst>
              <a:ext uri="{FF2B5EF4-FFF2-40B4-BE49-F238E27FC236}">
                <a16:creationId xmlns:a16="http://schemas.microsoft.com/office/drawing/2014/main" id="{7D5F66B6-69C8-462E-A873-32DB02823446}"/>
              </a:ext>
            </a:extLst>
          </p:cNvPr>
          <p:cNvSpPr>
            <a:spLocks noChangeArrowheads="1"/>
          </p:cNvSpPr>
          <p:nvPr/>
        </p:nvSpPr>
        <p:spPr bwMode="auto">
          <a:xfrm>
            <a:off x="4005943" y="50026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10" name="Oval 8">
            <a:extLst>
              <a:ext uri="{FF2B5EF4-FFF2-40B4-BE49-F238E27FC236}">
                <a16:creationId xmlns:a16="http://schemas.microsoft.com/office/drawing/2014/main" id="{3E38B272-E081-46F0-AC30-301FE9E18E75}"/>
              </a:ext>
            </a:extLst>
          </p:cNvPr>
          <p:cNvSpPr>
            <a:spLocks noChangeArrowheads="1"/>
          </p:cNvSpPr>
          <p:nvPr/>
        </p:nvSpPr>
        <p:spPr bwMode="auto">
          <a:xfrm>
            <a:off x="4005943" y="40120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11" name="Oval 9">
            <a:extLst>
              <a:ext uri="{FF2B5EF4-FFF2-40B4-BE49-F238E27FC236}">
                <a16:creationId xmlns:a16="http://schemas.microsoft.com/office/drawing/2014/main" id="{C8AF3952-A0E7-4BA7-B746-401D8DE45BCD}"/>
              </a:ext>
            </a:extLst>
          </p:cNvPr>
          <p:cNvSpPr>
            <a:spLocks noChangeArrowheads="1"/>
          </p:cNvSpPr>
          <p:nvPr/>
        </p:nvSpPr>
        <p:spPr bwMode="auto">
          <a:xfrm>
            <a:off x="2691493" y="2722692"/>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12" name="Oval 10">
            <a:extLst>
              <a:ext uri="{FF2B5EF4-FFF2-40B4-BE49-F238E27FC236}">
                <a16:creationId xmlns:a16="http://schemas.microsoft.com/office/drawing/2014/main" id="{9E1793B5-E88B-4A45-9BF7-4247AD054169}"/>
              </a:ext>
            </a:extLst>
          </p:cNvPr>
          <p:cNvSpPr>
            <a:spLocks noChangeArrowheads="1"/>
          </p:cNvSpPr>
          <p:nvPr/>
        </p:nvSpPr>
        <p:spPr bwMode="auto">
          <a:xfrm>
            <a:off x="2710543" y="39358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13" name="Oval 11">
            <a:extLst>
              <a:ext uri="{FF2B5EF4-FFF2-40B4-BE49-F238E27FC236}">
                <a16:creationId xmlns:a16="http://schemas.microsoft.com/office/drawing/2014/main" id="{09796290-604C-4B4E-8281-5B79AC32893B}"/>
              </a:ext>
            </a:extLst>
          </p:cNvPr>
          <p:cNvSpPr>
            <a:spLocks noChangeArrowheads="1"/>
          </p:cNvSpPr>
          <p:nvPr/>
        </p:nvSpPr>
        <p:spPr bwMode="auto">
          <a:xfrm>
            <a:off x="2329543" y="49264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B</a:t>
            </a:r>
          </a:p>
        </p:txBody>
      </p:sp>
      <p:sp>
        <p:nvSpPr>
          <p:cNvPr id="14" name="Oval 12">
            <a:extLst>
              <a:ext uri="{FF2B5EF4-FFF2-40B4-BE49-F238E27FC236}">
                <a16:creationId xmlns:a16="http://schemas.microsoft.com/office/drawing/2014/main" id="{4F0EE213-3CE4-4394-88AA-466C014A979B}"/>
              </a:ext>
            </a:extLst>
          </p:cNvPr>
          <p:cNvSpPr>
            <a:spLocks noChangeArrowheads="1"/>
          </p:cNvSpPr>
          <p:nvPr/>
        </p:nvSpPr>
        <p:spPr bwMode="auto">
          <a:xfrm>
            <a:off x="1262743" y="53836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15" name="Oval 13">
            <a:extLst>
              <a:ext uri="{FF2B5EF4-FFF2-40B4-BE49-F238E27FC236}">
                <a16:creationId xmlns:a16="http://schemas.microsoft.com/office/drawing/2014/main" id="{F494105E-3B1E-4654-BFA4-DAA1CF2705A7}"/>
              </a:ext>
            </a:extLst>
          </p:cNvPr>
          <p:cNvSpPr>
            <a:spLocks noChangeArrowheads="1"/>
          </p:cNvSpPr>
          <p:nvPr/>
        </p:nvSpPr>
        <p:spPr bwMode="auto">
          <a:xfrm>
            <a:off x="1872343" y="60694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16" name="Oval 14">
            <a:extLst>
              <a:ext uri="{FF2B5EF4-FFF2-40B4-BE49-F238E27FC236}">
                <a16:creationId xmlns:a16="http://schemas.microsoft.com/office/drawing/2014/main" id="{3476D8F3-FE42-451E-884D-B2E04C1E0578}"/>
              </a:ext>
            </a:extLst>
          </p:cNvPr>
          <p:cNvSpPr>
            <a:spLocks noChangeArrowheads="1"/>
          </p:cNvSpPr>
          <p:nvPr/>
        </p:nvSpPr>
        <p:spPr bwMode="auto">
          <a:xfrm>
            <a:off x="6063343" y="33262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17" name="Oval 15">
            <a:extLst>
              <a:ext uri="{FF2B5EF4-FFF2-40B4-BE49-F238E27FC236}">
                <a16:creationId xmlns:a16="http://schemas.microsoft.com/office/drawing/2014/main" id="{A7C47069-F049-4F70-BAE2-67BAF413358D}"/>
              </a:ext>
            </a:extLst>
          </p:cNvPr>
          <p:cNvSpPr>
            <a:spLocks noChangeArrowheads="1"/>
          </p:cNvSpPr>
          <p:nvPr/>
        </p:nvSpPr>
        <p:spPr bwMode="auto">
          <a:xfrm>
            <a:off x="7130143" y="36310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18" name="Oval 16">
            <a:extLst>
              <a:ext uri="{FF2B5EF4-FFF2-40B4-BE49-F238E27FC236}">
                <a16:creationId xmlns:a16="http://schemas.microsoft.com/office/drawing/2014/main" id="{D76FDDC3-BC5B-40DB-A83B-B65507ADC18A}"/>
              </a:ext>
            </a:extLst>
          </p:cNvPr>
          <p:cNvSpPr>
            <a:spLocks noChangeArrowheads="1"/>
          </p:cNvSpPr>
          <p:nvPr/>
        </p:nvSpPr>
        <p:spPr bwMode="auto">
          <a:xfrm>
            <a:off x="7130143" y="4545417"/>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cxnSp>
        <p:nvCxnSpPr>
          <p:cNvPr id="39" name="Straight Connector 38">
            <a:extLst>
              <a:ext uri="{FF2B5EF4-FFF2-40B4-BE49-F238E27FC236}">
                <a16:creationId xmlns:a16="http://schemas.microsoft.com/office/drawing/2014/main" id="{A5D4F646-A66B-49B5-B9F4-2D63781B880E}"/>
              </a:ext>
            </a:extLst>
          </p:cNvPr>
          <p:cNvCxnSpPr>
            <a:cxnSpLocks/>
            <a:stCxn id="12" idx="0"/>
            <a:endCxn id="11" idx="4"/>
          </p:cNvCxnSpPr>
          <p:nvPr/>
        </p:nvCxnSpPr>
        <p:spPr bwMode="auto">
          <a:xfrm flipH="1" flipV="1">
            <a:off x="2881993" y="3103692"/>
            <a:ext cx="19050" cy="832125"/>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0AE38607-B465-42D1-9970-42E777C88F99}"/>
              </a:ext>
            </a:extLst>
          </p:cNvPr>
          <p:cNvCxnSpPr>
            <a:cxnSpLocks/>
            <a:stCxn id="10" idx="1"/>
            <a:endCxn id="11" idx="5"/>
          </p:cNvCxnSpPr>
          <p:nvPr/>
        </p:nvCxnSpPr>
        <p:spPr bwMode="auto">
          <a:xfrm flipH="1" flipV="1">
            <a:off x="3016697" y="3047896"/>
            <a:ext cx="1045042" cy="101991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8B752F84-8DD0-4FC8-9E35-93636BDC5610}"/>
              </a:ext>
            </a:extLst>
          </p:cNvPr>
          <p:cNvCxnSpPr>
            <a:cxnSpLocks/>
            <a:stCxn id="8" idx="3"/>
            <a:endCxn id="10" idx="7"/>
          </p:cNvCxnSpPr>
          <p:nvPr/>
        </p:nvCxnSpPr>
        <p:spPr bwMode="auto">
          <a:xfrm flipH="1">
            <a:off x="4331147" y="2660821"/>
            <a:ext cx="1787992" cy="14069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4AA4D13A-D92F-4BFD-8B8C-05491C1239A8}"/>
              </a:ext>
            </a:extLst>
          </p:cNvPr>
          <p:cNvCxnSpPr>
            <a:cxnSpLocks/>
            <a:stCxn id="8" idx="4"/>
            <a:endCxn id="16" idx="0"/>
          </p:cNvCxnSpPr>
          <p:nvPr/>
        </p:nvCxnSpPr>
        <p:spPr bwMode="auto">
          <a:xfrm>
            <a:off x="6253843" y="27166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BA531334-B8A6-40F1-B245-C4549087B124}"/>
              </a:ext>
            </a:extLst>
          </p:cNvPr>
          <p:cNvCxnSpPr>
            <a:cxnSpLocks/>
            <a:stCxn id="16" idx="6"/>
            <a:endCxn id="17" idx="2"/>
          </p:cNvCxnSpPr>
          <p:nvPr/>
        </p:nvCxnSpPr>
        <p:spPr bwMode="auto">
          <a:xfrm>
            <a:off x="6444343" y="3516717"/>
            <a:ext cx="685800" cy="3048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C5749CA-6860-4525-8CC6-8C1DDACA884B}"/>
              </a:ext>
            </a:extLst>
          </p:cNvPr>
          <p:cNvCxnSpPr>
            <a:cxnSpLocks/>
            <a:stCxn id="8" idx="5"/>
            <a:endCxn id="17" idx="0"/>
          </p:cNvCxnSpPr>
          <p:nvPr/>
        </p:nvCxnSpPr>
        <p:spPr bwMode="auto">
          <a:xfrm>
            <a:off x="6388547" y="2660821"/>
            <a:ext cx="932096" cy="9701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E1358D16-7716-4DF6-89DC-3B5708A97845}"/>
              </a:ext>
            </a:extLst>
          </p:cNvPr>
          <p:cNvCxnSpPr>
            <a:cxnSpLocks/>
            <a:stCxn id="17" idx="4"/>
            <a:endCxn id="18" idx="0"/>
          </p:cNvCxnSpPr>
          <p:nvPr/>
        </p:nvCxnSpPr>
        <p:spPr bwMode="auto">
          <a:xfrm>
            <a:off x="7320643" y="4012017"/>
            <a:ext cx="0" cy="5334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56D574B3-C341-4679-B3A9-9BCFD2DD67B7}"/>
              </a:ext>
            </a:extLst>
          </p:cNvPr>
          <p:cNvCxnSpPr>
            <a:cxnSpLocks/>
            <a:stCxn id="6" idx="5"/>
            <a:endCxn id="8" idx="1"/>
          </p:cNvCxnSpPr>
          <p:nvPr/>
        </p:nvCxnSpPr>
        <p:spPr bwMode="auto">
          <a:xfrm>
            <a:off x="4864547" y="1670221"/>
            <a:ext cx="1254592" cy="7211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2D842A63-92B5-4956-9A6F-1751E9DA287C}"/>
              </a:ext>
            </a:extLst>
          </p:cNvPr>
          <p:cNvCxnSpPr>
            <a:cxnSpLocks/>
            <a:stCxn id="7" idx="7"/>
            <a:endCxn id="6" idx="3"/>
          </p:cNvCxnSpPr>
          <p:nvPr/>
        </p:nvCxnSpPr>
        <p:spPr bwMode="auto">
          <a:xfrm flipV="1">
            <a:off x="3873947" y="1670221"/>
            <a:ext cx="721192" cy="4925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6CFD88EC-0592-4677-9A6D-3B56A7CA993E}"/>
              </a:ext>
            </a:extLst>
          </p:cNvPr>
          <p:cNvCxnSpPr>
            <a:cxnSpLocks/>
            <a:stCxn id="7" idx="6"/>
            <a:endCxn id="8" idx="2"/>
          </p:cNvCxnSpPr>
          <p:nvPr/>
        </p:nvCxnSpPr>
        <p:spPr bwMode="auto">
          <a:xfrm>
            <a:off x="3929743" y="2297517"/>
            <a:ext cx="2133600"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DF338ED0-04A0-474C-B5D7-740E41EA2A2E}"/>
              </a:ext>
            </a:extLst>
          </p:cNvPr>
          <p:cNvCxnSpPr>
            <a:cxnSpLocks/>
            <a:stCxn id="11" idx="7"/>
            <a:endCxn id="7" idx="3"/>
          </p:cNvCxnSpPr>
          <p:nvPr/>
        </p:nvCxnSpPr>
        <p:spPr bwMode="auto">
          <a:xfrm flipV="1">
            <a:off x="3016697" y="2432221"/>
            <a:ext cx="587842" cy="34626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EFC3D317-9BB4-4BAD-956E-020AD06096A6}"/>
              </a:ext>
            </a:extLst>
          </p:cNvPr>
          <p:cNvCxnSpPr>
            <a:cxnSpLocks/>
            <a:stCxn id="13" idx="0"/>
            <a:endCxn id="12" idx="3"/>
          </p:cNvCxnSpPr>
          <p:nvPr/>
        </p:nvCxnSpPr>
        <p:spPr bwMode="auto">
          <a:xfrm flipV="1">
            <a:off x="2520043" y="4261021"/>
            <a:ext cx="246296" cy="6653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DDA88222-F70B-45BE-95F4-84EDE792FE91}"/>
              </a:ext>
            </a:extLst>
          </p:cNvPr>
          <p:cNvCxnSpPr>
            <a:cxnSpLocks/>
            <a:stCxn id="15" idx="0"/>
            <a:endCxn id="13" idx="4"/>
          </p:cNvCxnSpPr>
          <p:nvPr/>
        </p:nvCxnSpPr>
        <p:spPr bwMode="auto">
          <a:xfrm flipV="1">
            <a:off x="2062843" y="5307417"/>
            <a:ext cx="457200" cy="7620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F145D0F1-D2C6-4FE2-B9ED-434CF4A8E9C1}"/>
              </a:ext>
            </a:extLst>
          </p:cNvPr>
          <p:cNvCxnSpPr>
            <a:cxnSpLocks/>
            <a:stCxn id="14" idx="7"/>
            <a:endCxn id="13" idx="2"/>
          </p:cNvCxnSpPr>
          <p:nvPr/>
        </p:nvCxnSpPr>
        <p:spPr bwMode="auto">
          <a:xfrm flipV="1">
            <a:off x="1587947" y="5116917"/>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ADAB702A-3146-4144-B9F3-C7AD11989B4E}"/>
              </a:ext>
            </a:extLst>
          </p:cNvPr>
          <p:cNvCxnSpPr>
            <a:cxnSpLocks/>
            <a:stCxn id="14" idx="5"/>
            <a:endCxn id="15" idx="1"/>
          </p:cNvCxnSpPr>
          <p:nvPr/>
        </p:nvCxnSpPr>
        <p:spPr bwMode="auto">
          <a:xfrm>
            <a:off x="1587947" y="5708821"/>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a:extLst>
              <a:ext uri="{FF2B5EF4-FFF2-40B4-BE49-F238E27FC236}">
                <a16:creationId xmlns:a16="http://schemas.microsoft.com/office/drawing/2014/main" id="{136D7905-6792-48E3-9A78-8322B1FE901D}"/>
              </a:ext>
            </a:extLst>
          </p:cNvPr>
          <p:cNvCxnSpPr>
            <a:cxnSpLocks/>
            <a:stCxn id="15" idx="6"/>
            <a:endCxn id="9" idx="3"/>
          </p:cNvCxnSpPr>
          <p:nvPr/>
        </p:nvCxnSpPr>
        <p:spPr bwMode="auto">
          <a:xfrm flipV="1">
            <a:off x="2253343" y="5327821"/>
            <a:ext cx="1808396" cy="9320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a:extLst>
              <a:ext uri="{FF2B5EF4-FFF2-40B4-BE49-F238E27FC236}">
                <a16:creationId xmlns:a16="http://schemas.microsoft.com/office/drawing/2014/main" id="{456A221C-B802-4625-92F8-949A40A73FDA}"/>
              </a:ext>
            </a:extLst>
          </p:cNvPr>
          <p:cNvCxnSpPr>
            <a:cxnSpLocks/>
            <a:stCxn id="9" idx="0"/>
            <a:endCxn id="10" idx="4"/>
          </p:cNvCxnSpPr>
          <p:nvPr/>
        </p:nvCxnSpPr>
        <p:spPr bwMode="auto">
          <a:xfrm flipV="1">
            <a:off x="4196443" y="43930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0" name="TextBox 412689">
            <a:extLst>
              <a:ext uri="{FF2B5EF4-FFF2-40B4-BE49-F238E27FC236}">
                <a16:creationId xmlns:a16="http://schemas.microsoft.com/office/drawing/2014/main" id="{D8BFB79F-D020-429D-B93E-9CD74AE1F6D3}"/>
              </a:ext>
            </a:extLst>
          </p:cNvPr>
          <p:cNvSpPr txBox="1"/>
          <p:nvPr/>
        </p:nvSpPr>
        <p:spPr>
          <a:xfrm>
            <a:off x="6523252" y="2876565"/>
            <a:ext cx="2465740" cy="400110"/>
          </a:xfrm>
          <a:prstGeom prst="rect">
            <a:avLst/>
          </a:prstGeom>
          <a:noFill/>
        </p:spPr>
        <p:txBody>
          <a:bodyPr wrap="none" rtlCol="0">
            <a:spAutoFit/>
          </a:bodyPr>
          <a:lstStyle/>
          <a:p>
            <a:r>
              <a:rPr lang="en-US" dirty="0">
                <a:solidFill>
                  <a:srgbClr val="FF0000"/>
                </a:solidFill>
              </a:rPr>
              <a:t>Disconnected graph</a:t>
            </a:r>
          </a:p>
        </p:txBody>
      </p:sp>
      <p:sp>
        <p:nvSpPr>
          <p:cNvPr id="412691" name="TextBox 412690">
            <a:extLst>
              <a:ext uri="{FF2B5EF4-FFF2-40B4-BE49-F238E27FC236}">
                <a16:creationId xmlns:a16="http://schemas.microsoft.com/office/drawing/2014/main" id="{910FCF7A-4B24-46B3-987F-5BA19CC6E2E5}"/>
              </a:ext>
            </a:extLst>
          </p:cNvPr>
          <p:cNvSpPr txBox="1"/>
          <p:nvPr/>
        </p:nvSpPr>
        <p:spPr>
          <a:xfrm>
            <a:off x="5319983" y="5193117"/>
            <a:ext cx="2036135" cy="400110"/>
          </a:xfrm>
          <a:prstGeom prst="rect">
            <a:avLst/>
          </a:prstGeom>
          <a:noFill/>
        </p:spPr>
        <p:txBody>
          <a:bodyPr wrap="none" rtlCol="0">
            <a:spAutoFit/>
          </a:bodyPr>
          <a:lstStyle/>
          <a:p>
            <a:r>
              <a:rPr lang="en-US" dirty="0">
                <a:solidFill>
                  <a:srgbClr val="FF0000"/>
                </a:solidFill>
              </a:rPr>
              <a:t>Isolated vertices</a:t>
            </a:r>
          </a:p>
        </p:txBody>
      </p:sp>
      <p:cxnSp>
        <p:nvCxnSpPr>
          <p:cNvPr id="412693" name="Straight Connector 412692">
            <a:extLst>
              <a:ext uri="{FF2B5EF4-FFF2-40B4-BE49-F238E27FC236}">
                <a16:creationId xmlns:a16="http://schemas.microsoft.com/office/drawing/2014/main" id="{5CAA1AD4-315F-4698-91F4-0FA8E9AA9786}"/>
              </a:ext>
            </a:extLst>
          </p:cNvPr>
          <p:cNvCxnSpPr>
            <a:cxnSpLocks/>
            <a:stCxn id="17" idx="6"/>
            <a:endCxn id="18" idx="6"/>
          </p:cNvCxnSpPr>
          <p:nvPr/>
        </p:nvCxnSpPr>
        <p:spPr bwMode="auto">
          <a:xfrm>
            <a:off x="7511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412692">
            <a:extLst>
              <a:ext uri="{FF2B5EF4-FFF2-40B4-BE49-F238E27FC236}">
                <a16:creationId xmlns:a16="http://schemas.microsoft.com/office/drawing/2014/main" id="{F439F30B-3DF3-4596-A4BC-6864D7373672}"/>
              </a:ext>
            </a:extLst>
          </p:cNvPr>
          <p:cNvCxnSpPr>
            <a:cxnSpLocks/>
            <a:stCxn id="17" idx="2"/>
            <a:endCxn id="18" idx="2"/>
          </p:cNvCxnSpPr>
          <p:nvPr/>
        </p:nvCxnSpPr>
        <p:spPr bwMode="auto">
          <a:xfrm rot="10800000" flipV="1">
            <a:off x="7130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7" name="TextBox 412696">
            <a:extLst>
              <a:ext uri="{FF2B5EF4-FFF2-40B4-BE49-F238E27FC236}">
                <a16:creationId xmlns:a16="http://schemas.microsoft.com/office/drawing/2014/main" id="{1AC565B2-3B92-408B-8862-1B309050C6CE}"/>
              </a:ext>
            </a:extLst>
          </p:cNvPr>
          <p:cNvSpPr txBox="1"/>
          <p:nvPr/>
        </p:nvSpPr>
        <p:spPr>
          <a:xfrm>
            <a:off x="5456420" y="4073190"/>
            <a:ext cx="1495922" cy="400110"/>
          </a:xfrm>
          <a:prstGeom prst="rect">
            <a:avLst/>
          </a:prstGeom>
          <a:noFill/>
        </p:spPr>
        <p:txBody>
          <a:bodyPr wrap="none" rtlCol="0">
            <a:spAutoFit/>
          </a:bodyPr>
          <a:lstStyle/>
          <a:p>
            <a:r>
              <a:rPr lang="en-US" dirty="0">
                <a:solidFill>
                  <a:srgbClr val="0070C0"/>
                </a:solidFill>
              </a:rPr>
              <a:t>Multi edges</a:t>
            </a:r>
          </a:p>
        </p:txBody>
      </p:sp>
      <p:cxnSp>
        <p:nvCxnSpPr>
          <p:cNvPr id="412699" name="Straight Connector 412698">
            <a:extLst>
              <a:ext uri="{FF2B5EF4-FFF2-40B4-BE49-F238E27FC236}">
                <a16:creationId xmlns:a16="http://schemas.microsoft.com/office/drawing/2014/main" id="{26B75BF1-AC6A-44FB-ADDD-4D81A4432E88}"/>
              </a:ext>
            </a:extLst>
          </p:cNvPr>
          <p:cNvCxnSpPr>
            <a:cxnSpLocks/>
            <a:stCxn id="18" idx="3"/>
            <a:endCxn id="18" idx="6"/>
          </p:cNvCxnSpPr>
          <p:nvPr/>
        </p:nvCxnSpPr>
        <p:spPr bwMode="auto">
          <a:xfrm rot="5400000" flipH="1" flipV="1">
            <a:off x="7281189" y="4640667"/>
            <a:ext cx="134704" cy="325204"/>
          </a:xfrm>
          <a:prstGeom prst="curvedConnector4">
            <a:avLst>
              <a:gd name="adj1" fmla="val -211127"/>
              <a:gd name="adj2" fmla="val 170294"/>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Box 106">
            <a:extLst>
              <a:ext uri="{FF2B5EF4-FFF2-40B4-BE49-F238E27FC236}">
                <a16:creationId xmlns:a16="http://schemas.microsoft.com/office/drawing/2014/main" id="{96801C68-01AF-404D-B7CA-2A29D60D3EFD}"/>
              </a:ext>
            </a:extLst>
          </p:cNvPr>
          <p:cNvSpPr txBox="1"/>
          <p:nvPr/>
        </p:nvSpPr>
        <p:spPr>
          <a:xfrm>
            <a:off x="6691026" y="5390383"/>
            <a:ext cx="1183337" cy="400110"/>
          </a:xfrm>
          <a:prstGeom prst="rect">
            <a:avLst/>
          </a:prstGeom>
          <a:noFill/>
        </p:spPr>
        <p:txBody>
          <a:bodyPr wrap="none" rtlCol="0">
            <a:spAutoFit/>
          </a:bodyPr>
          <a:lstStyle/>
          <a:p>
            <a:r>
              <a:rPr lang="en-US" dirty="0">
                <a:solidFill>
                  <a:srgbClr val="00B050"/>
                </a:solidFill>
              </a:rPr>
              <a:t>Self loop</a:t>
            </a:r>
          </a:p>
        </p:txBody>
      </p:sp>
      <p:grpSp>
        <p:nvGrpSpPr>
          <p:cNvPr id="111" name="Group 46">
            <a:extLst>
              <a:ext uri="{FF2B5EF4-FFF2-40B4-BE49-F238E27FC236}">
                <a16:creationId xmlns:a16="http://schemas.microsoft.com/office/drawing/2014/main" id="{1C83183E-FC16-4570-AB17-41274763AEF3}"/>
              </a:ext>
            </a:extLst>
          </p:cNvPr>
          <p:cNvGrpSpPr>
            <a:grpSpLocks/>
          </p:cNvGrpSpPr>
          <p:nvPr/>
        </p:nvGrpSpPr>
        <p:grpSpPr bwMode="auto">
          <a:xfrm>
            <a:off x="5802992" y="2820715"/>
            <a:ext cx="2667000" cy="2819400"/>
            <a:chOff x="3852" y="1488"/>
            <a:chExt cx="1808" cy="1824"/>
          </a:xfrm>
        </p:grpSpPr>
        <p:sp>
          <p:nvSpPr>
            <p:cNvPr id="112" name="Oval 32">
              <a:extLst>
                <a:ext uri="{FF2B5EF4-FFF2-40B4-BE49-F238E27FC236}">
                  <a16:creationId xmlns:a16="http://schemas.microsoft.com/office/drawing/2014/main" id="{A226578D-51A4-4F72-874E-4511A4BF6DD9}"/>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13" name="AutoShape 33">
              <a:extLst>
                <a:ext uri="{FF2B5EF4-FFF2-40B4-BE49-F238E27FC236}">
                  <a16:creationId xmlns:a16="http://schemas.microsoft.com/office/drawing/2014/main" id="{F6E02473-57ED-4A85-83E3-3246BED9E8B3}"/>
                </a:ext>
              </a:extLst>
            </p:cNvPr>
            <p:cNvCxnSpPr>
              <a:cxnSpLocks noChangeShapeType="1"/>
              <a:stCxn id="112" idx="7"/>
              <a:endCxn id="112"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35234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269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9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26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269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412691">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26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0" grpId="0"/>
      <p:bldP spid="412690" grpId="1"/>
      <p:bldP spid="412691" grpId="0" build="allAtOnce"/>
      <p:bldP spid="412697"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 don’t Live in Flat Land</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buNone/>
              <a:defRPr/>
            </a:pPr>
            <a:r>
              <a:rPr kumimoji="1" lang="en-US" sz="2400" dirty="0"/>
              <a:t>Geometrical drawing is mentally convenient, but mathematically irrelevant: </a:t>
            </a:r>
          </a:p>
          <a:p>
            <a:pPr marL="0" indent="0" eaLnBrk="1" hangingPunct="1">
              <a:buNone/>
              <a:defRPr/>
            </a:pPr>
            <a:endParaRPr kumimoji="1" lang="en-US" sz="2400" dirty="0"/>
          </a:p>
          <a:p>
            <a:pPr marL="0" indent="0" eaLnBrk="1" hangingPunct="1">
              <a:buNone/>
              <a:defRPr/>
            </a:pPr>
            <a:r>
              <a:rPr kumimoji="1" lang="en-US" sz="2400" dirty="0"/>
              <a:t>4 drawings of a single graph:</a:t>
            </a: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14</a:t>
            </a:fld>
            <a:endParaRPr lang="en-US" altLang="en-US" sz="1400">
              <a:latin typeface="Tahoma" panose="020B0604030504040204" pitchFamily="34" charset="0"/>
            </a:endParaRPr>
          </a:p>
        </p:txBody>
      </p:sp>
      <p:grpSp>
        <p:nvGrpSpPr>
          <p:cNvPr id="45" name="Group 1062">
            <a:extLst>
              <a:ext uri="{FF2B5EF4-FFF2-40B4-BE49-F238E27FC236}">
                <a16:creationId xmlns:a16="http://schemas.microsoft.com/office/drawing/2014/main" id="{9DBC57D6-6163-41C2-8D7B-A39B6DCBA025}"/>
              </a:ext>
            </a:extLst>
          </p:cNvPr>
          <p:cNvGrpSpPr>
            <a:grpSpLocks/>
          </p:cNvGrpSpPr>
          <p:nvPr/>
        </p:nvGrpSpPr>
        <p:grpSpPr bwMode="auto">
          <a:xfrm>
            <a:off x="742950" y="3810000"/>
            <a:ext cx="2171700" cy="2400300"/>
            <a:chOff x="168" y="2544"/>
            <a:chExt cx="1368" cy="1512"/>
          </a:xfrm>
        </p:grpSpPr>
        <p:sp>
          <p:nvSpPr>
            <p:cNvPr id="47" name="Oval 1028">
              <a:extLst>
                <a:ext uri="{FF2B5EF4-FFF2-40B4-BE49-F238E27FC236}">
                  <a16:creationId xmlns:a16="http://schemas.microsoft.com/office/drawing/2014/main" id="{DAF08DBA-D6AB-42A3-B3CE-BE23BAE573B3}"/>
                </a:ext>
              </a:extLst>
            </p:cNvPr>
            <p:cNvSpPr>
              <a:spLocks noChangeArrowheads="1"/>
            </p:cNvSpPr>
            <p:nvPr/>
          </p:nvSpPr>
          <p:spPr bwMode="auto">
            <a:xfrm>
              <a:off x="624" y="2544"/>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48" name="Oval 1029">
              <a:extLst>
                <a:ext uri="{FF2B5EF4-FFF2-40B4-BE49-F238E27FC236}">
                  <a16:creationId xmlns:a16="http://schemas.microsoft.com/office/drawing/2014/main" id="{A4023B19-FD56-4A15-9029-677BED60C37E}"/>
                </a:ext>
              </a:extLst>
            </p:cNvPr>
            <p:cNvSpPr>
              <a:spLocks noChangeArrowheads="1"/>
            </p:cNvSpPr>
            <p:nvPr/>
          </p:nvSpPr>
          <p:spPr bwMode="auto">
            <a:xfrm>
              <a:off x="168" y="3168"/>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50" name="Oval 1030">
              <a:extLst>
                <a:ext uri="{FF2B5EF4-FFF2-40B4-BE49-F238E27FC236}">
                  <a16:creationId xmlns:a16="http://schemas.microsoft.com/office/drawing/2014/main" id="{F2B79935-2459-438F-A840-B8AFF4E3D60E}"/>
                </a:ext>
              </a:extLst>
            </p:cNvPr>
            <p:cNvSpPr>
              <a:spLocks noChangeArrowheads="1"/>
            </p:cNvSpPr>
            <p:nvPr/>
          </p:nvSpPr>
          <p:spPr bwMode="auto">
            <a:xfrm>
              <a:off x="1296" y="3168"/>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51" name="Oval 1031">
              <a:extLst>
                <a:ext uri="{FF2B5EF4-FFF2-40B4-BE49-F238E27FC236}">
                  <a16:creationId xmlns:a16="http://schemas.microsoft.com/office/drawing/2014/main" id="{E8E419A6-4E6D-4C34-A75D-85C25027AB8E}"/>
                </a:ext>
              </a:extLst>
            </p:cNvPr>
            <p:cNvSpPr>
              <a:spLocks noChangeArrowheads="1"/>
            </p:cNvSpPr>
            <p:nvPr/>
          </p:nvSpPr>
          <p:spPr bwMode="auto">
            <a:xfrm>
              <a:off x="624" y="3816"/>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53" name="AutoShape 1032">
              <a:extLst>
                <a:ext uri="{FF2B5EF4-FFF2-40B4-BE49-F238E27FC236}">
                  <a16:creationId xmlns:a16="http://schemas.microsoft.com/office/drawing/2014/main" id="{AE80D77E-47EA-4054-BC8B-0312517A55F9}"/>
                </a:ext>
              </a:extLst>
            </p:cNvPr>
            <p:cNvCxnSpPr>
              <a:cxnSpLocks noChangeShapeType="1"/>
              <a:stCxn id="50" idx="3"/>
              <a:endCxn id="51" idx="7"/>
            </p:cNvCxnSpPr>
            <p:nvPr/>
          </p:nvCxnSpPr>
          <p:spPr bwMode="auto">
            <a:xfrm flipH="1">
              <a:off x="829" y="3385"/>
              <a:ext cx="502" cy="454"/>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54" name="AutoShape 1033">
              <a:extLst>
                <a:ext uri="{FF2B5EF4-FFF2-40B4-BE49-F238E27FC236}">
                  <a16:creationId xmlns:a16="http://schemas.microsoft.com/office/drawing/2014/main" id="{001C827F-0EC2-4A10-BD22-ED04CD81D3CE}"/>
                </a:ext>
              </a:extLst>
            </p:cNvPr>
            <p:cNvCxnSpPr>
              <a:cxnSpLocks noChangeShapeType="1"/>
              <a:stCxn id="50" idx="2"/>
              <a:endCxn id="48" idx="6"/>
            </p:cNvCxnSpPr>
            <p:nvPr/>
          </p:nvCxnSpPr>
          <p:spPr bwMode="auto">
            <a:xfrm flipH="1">
              <a:off x="420" y="3288"/>
              <a:ext cx="864" cy="0"/>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56" name="AutoShape 1034">
              <a:extLst>
                <a:ext uri="{FF2B5EF4-FFF2-40B4-BE49-F238E27FC236}">
                  <a16:creationId xmlns:a16="http://schemas.microsoft.com/office/drawing/2014/main" id="{39879B77-5C7F-41D5-BEDC-7F3F0A9C537B}"/>
                </a:ext>
              </a:extLst>
            </p:cNvPr>
            <p:cNvCxnSpPr>
              <a:cxnSpLocks noChangeShapeType="1"/>
              <a:stCxn id="47" idx="4"/>
              <a:endCxn id="51" idx="0"/>
            </p:cNvCxnSpPr>
            <p:nvPr/>
          </p:nvCxnSpPr>
          <p:spPr bwMode="auto">
            <a:xfrm>
              <a:off x="744" y="2796"/>
              <a:ext cx="0" cy="1008"/>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57" name="AutoShape 1035">
              <a:extLst>
                <a:ext uri="{FF2B5EF4-FFF2-40B4-BE49-F238E27FC236}">
                  <a16:creationId xmlns:a16="http://schemas.microsoft.com/office/drawing/2014/main" id="{E768ACF7-8A4C-47A9-AF41-FD3A182EFD41}"/>
                </a:ext>
              </a:extLst>
            </p:cNvPr>
            <p:cNvCxnSpPr>
              <a:cxnSpLocks noChangeShapeType="1"/>
              <a:stCxn id="50" idx="1"/>
              <a:endCxn id="47" idx="5"/>
            </p:cNvCxnSpPr>
            <p:nvPr/>
          </p:nvCxnSpPr>
          <p:spPr bwMode="auto">
            <a:xfrm flipH="1" flipV="1">
              <a:off x="829" y="2761"/>
              <a:ext cx="502" cy="430"/>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59" name="Group 1061">
            <a:extLst>
              <a:ext uri="{FF2B5EF4-FFF2-40B4-BE49-F238E27FC236}">
                <a16:creationId xmlns:a16="http://schemas.microsoft.com/office/drawing/2014/main" id="{D18A35A0-2400-414D-B954-6D1F2FFF002D}"/>
              </a:ext>
            </a:extLst>
          </p:cNvPr>
          <p:cNvGrpSpPr>
            <a:grpSpLocks/>
          </p:cNvGrpSpPr>
          <p:nvPr/>
        </p:nvGrpSpPr>
        <p:grpSpPr bwMode="auto">
          <a:xfrm>
            <a:off x="3827463" y="4200525"/>
            <a:ext cx="1373187" cy="1619250"/>
            <a:chOff x="2184" y="3156"/>
            <a:chExt cx="865" cy="1020"/>
          </a:xfrm>
        </p:grpSpPr>
        <p:sp>
          <p:nvSpPr>
            <p:cNvPr id="60" name="Oval 1036">
              <a:extLst>
                <a:ext uri="{FF2B5EF4-FFF2-40B4-BE49-F238E27FC236}">
                  <a16:creationId xmlns:a16="http://schemas.microsoft.com/office/drawing/2014/main" id="{7203F094-1960-4790-BB40-8B72ED7D2EBE}"/>
                </a:ext>
              </a:extLst>
            </p:cNvPr>
            <p:cNvSpPr>
              <a:spLocks noChangeArrowheads="1"/>
            </p:cNvSpPr>
            <p:nvPr/>
          </p:nvSpPr>
          <p:spPr bwMode="auto">
            <a:xfrm>
              <a:off x="2774" y="3936"/>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62" name="Oval 1037">
              <a:extLst>
                <a:ext uri="{FF2B5EF4-FFF2-40B4-BE49-F238E27FC236}">
                  <a16:creationId xmlns:a16="http://schemas.microsoft.com/office/drawing/2014/main" id="{194A8866-6B9F-4E55-A9BD-F8780EB90E7F}"/>
                </a:ext>
              </a:extLst>
            </p:cNvPr>
            <p:cNvSpPr>
              <a:spLocks noChangeArrowheads="1"/>
            </p:cNvSpPr>
            <p:nvPr/>
          </p:nvSpPr>
          <p:spPr bwMode="auto">
            <a:xfrm>
              <a:off x="2809" y="3168"/>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3" name="Oval 1038">
              <a:extLst>
                <a:ext uri="{FF2B5EF4-FFF2-40B4-BE49-F238E27FC236}">
                  <a16:creationId xmlns:a16="http://schemas.microsoft.com/office/drawing/2014/main" id="{B9ADAB1D-4C35-4CB7-B45E-9764FF086115}"/>
                </a:ext>
              </a:extLst>
            </p:cNvPr>
            <p:cNvSpPr>
              <a:spLocks noChangeArrowheads="1"/>
            </p:cNvSpPr>
            <p:nvPr/>
          </p:nvSpPr>
          <p:spPr bwMode="auto">
            <a:xfrm>
              <a:off x="2184" y="3156"/>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65" name="Oval 1039">
              <a:extLst>
                <a:ext uri="{FF2B5EF4-FFF2-40B4-BE49-F238E27FC236}">
                  <a16:creationId xmlns:a16="http://schemas.microsoft.com/office/drawing/2014/main" id="{46B8BBAC-97B5-43F7-A633-4553CC286B88}"/>
                </a:ext>
              </a:extLst>
            </p:cNvPr>
            <p:cNvSpPr>
              <a:spLocks noChangeArrowheads="1"/>
            </p:cNvSpPr>
            <p:nvPr/>
          </p:nvSpPr>
          <p:spPr bwMode="auto">
            <a:xfrm>
              <a:off x="2184" y="3936"/>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66" name="AutoShape 1040">
              <a:extLst>
                <a:ext uri="{FF2B5EF4-FFF2-40B4-BE49-F238E27FC236}">
                  <a16:creationId xmlns:a16="http://schemas.microsoft.com/office/drawing/2014/main" id="{EEC35287-3839-4841-8AC3-3F4B2CDB31EE}"/>
                </a:ext>
              </a:extLst>
            </p:cNvPr>
            <p:cNvCxnSpPr>
              <a:cxnSpLocks noChangeShapeType="1"/>
              <a:stCxn id="63" idx="4"/>
              <a:endCxn id="65" idx="0"/>
            </p:cNvCxnSpPr>
            <p:nvPr/>
          </p:nvCxnSpPr>
          <p:spPr bwMode="auto">
            <a:xfrm>
              <a:off x="2304" y="3408"/>
              <a:ext cx="0" cy="516"/>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8" name="AutoShape 1041">
              <a:extLst>
                <a:ext uri="{FF2B5EF4-FFF2-40B4-BE49-F238E27FC236}">
                  <a16:creationId xmlns:a16="http://schemas.microsoft.com/office/drawing/2014/main" id="{4CBD2DC5-96C9-405C-BF3A-61864B86625C}"/>
                </a:ext>
              </a:extLst>
            </p:cNvPr>
            <p:cNvCxnSpPr>
              <a:cxnSpLocks noChangeShapeType="1"/>
              <a:stCxn id="63" idx="6"/>
              <a:endCxn id="62" idx="2"/>
            </p:cNvCxnSpPr>
            <p:nvPr/>
          </p:nvCxnSpPr>
          <p:spPr bwMode="auto">
            <a:xfrm>
              <a:off x="2436" y="3276"/>
              <a:ext cx="361" cy="12"/>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9" name="AutoShape 1042">
              <a:extLst>
                <a:ext uri="{FF2B5EF4-FFF2-40B4-BE49-F238E27FC236}">
                  <a16:creationId xmlns:a16="http://schemas.microsoft.com/office/drawing/2014/main" id="{68C1B1CE-E2F0-431C-A33B-4ECE4E923363}"/>
                </a:ext>
              </a:extLst>
            </p:cNvPr>
            <p:cNvCxnSpPr>
              <a:cxnSpLocks noChangeShapeType="1"/>
              <a:stCxn id="60" idx="2"/>
              <a:endCxn id="65" idx="6"/>
            </p:cNvCxnSpPr>
            <p:nvPr/>
          </p:nvCxnSpPr>
          <p:spPr bwMode="auto">
            <a:xfrm flipH="1">
              <a:off x="2436" y="4056"/>
              <a:ext cx="326" cy="0"/>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71" name="AutoShape 1043">
              <a:extLst>
                <a:ext uri="{FF2B5EF4-FFF2-40B4-BE49-F238E27FC236}">
                  <a16:creationId xmlns:a16="http://schemas.microsoft.com/office/drawing/2014/main" id="{2F07912A-EF2B-4FC9-ABCA-4D4DA98B6B76}"/>
                </a:ext>
              </a:extLst>
            </p:cNvPr>
            <p:cNvCxnSpPr>
              <a:cxnSpLocks noChangeShapeType="1"/>
              <a:stCxn id="63" idx="5"/>
              <a:endCxn id="60" idx="1"/>
            </p:cNvCxnSpPr>
            <p:nvPr/>
          </p:nvCxnSpPr>
          <p:spPr bwMode="auto">
            <a:xfrm>
              <a:off x="2389" y="3373"/>
              <a:ext cx="420" cy="586"/>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nvGrpSpPr>
          <p:cNvPr id="72" name="Group 1060">
            <a:extLst>
              <a:ext uri="{FF2B5EF4-FFF2-40B4-BE49-F238E27FC236}">
                <a16:creationId xmlns:a16="http://schemas.microsoft.com/office/drawing/2014/main" id="{1BB46C9E-4D81-4AB9-924C-D34AFCFCBC61}"/>
              </a:ext>
            </a:extLst>
          </p:cNvPr>
          <p:cNvGrpSpPr>
            <a:grpSpLocks/>
          </p:cNvGrpSpPr>
          <p:nvPr/>
        </p:nvGrpSpPr>
        <p:grpSpPr bwMode="auto">
          <a:xfrm flipH="1">
            <a:off x="6115050" y="4038600"/>
            <a:ext cx="2419350" cy="1943100"/>
            <a:chOff x="3552" y="2712"/>
            <a:chExt cx="1524" cy="1224"/>
          </a:xfrm>
        </p:grpSpPr>
        <p:sp>
          <p:nvSpPr>
            <p:cNvPr id="74" name="Oval 1044">
              <a:extLst>
                <a:ext uri="{FF2B5EF4-FFF2-40B4-BE49-F238E27FC236}">
                  <a16:creationId xmlns:a16="http://schemas.microsoft.com/office/drawing/2014/main" id="{8C5C9839-750B-4D02-86BC-D1A0A5369129}"/>
                </a:ext>
              </a:extLst>
            </p:cNvPr>
            <p:cNvSpPr>
              <a:spLocks noChangeArrowheads="1"/>
            </p:cNvSpPr>
            <p:nvPr/>
          </p:nvSpPr>
          <p:spPr bwMode="auto">
            <a:xfrm>
              <a:off x="3961" y="2712"/>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75" name="Oval 1045">
              <a:extLst>
                <a:ext uri="{FF2B5EF4-FFF2-40B4-BE49-F238E27FC236}">
                  <a16:creationId xmlns:a16="http://schemas.microsoft.com/office/drawing/2014/main" id="{D1E6AC20-A345-4A3A-869D-FB095D80FEA1}"/>
                </a:ext>
              </a:extLst>
            </p:cNvPr>
            <p:cNvSpPr>
              <a:spLocks noChangeArrowheads="1"/>
            </p:cNvSpPr>
            <p:nvPr/>
          </p:nvSpPr>
          <p:spPr bwMode="auto">
            <a:xfrm>
              <a:off x="4116" y="3216"/>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77" name="Oval 1046">
              <a:extLst>
                <a:ext uri="{FF2B5EF4-FFF2-40B4-BE49-F238E27FC236}">
                  <a16:creationId xmlns:a16="http://schemas.microsoft.com/office/drawing/2014/main" id="{B480B692-4496-4B41-9C1A-99D24EE9C72C}"/>
                </a:ext>
              </a:extLst>
            </p:cNvPr>
            <p:cNvSpPr>
              <a:spLocks noChangeArrowheads="1"/>
            </p:cNvSpPr>
            <p:nvPr/>
          </p:nvSpPr>
          <p:spPr bwMode="auto">
            <a:xfrm>
              <a:off x="4836" y="3336"/>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78" name="Oval 1047">
              <a:extLst>
                <a:ext uri="{FF2B5EF4-FFF2-40B4-BE49-F238E27FC236}">
                  <a16:creationId xmlns:a16="http://schemas.microsoft.com/office/drawing/2014/main" id="{AA5365E2-665A-4199-80F2-05E8B6D8DA69}"/>
                </a:ext>
              </a:extLst>
            </p:cNvPr>
            <p:cNvSpPr>
              <a:spLocks noChangeArrowheads="1"/>
            </p:cNvSpPr>
            <p:nvPr/>
          </p:nvSpPr>
          <p:spPr bwMode="auto">
            <a:xfrm>
              <a:off x="3552" y="3696"/>
              <a:ext cx="240" cy="24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80" name="AutoShape 1048">
              <a:extLst>
                <a:ext uri="{FF2B5EF4-FFF2-40B4-BE49-F238E27FC236}">
                  <a16:creationId xmlns:a16="http://schemas.microsoft.com/office/drawing/2014/main" id="{37E145CA-9F4A-4FD9-AED3-F521C2CC9C69}"/>
                </a:ext>
              </a:extLst>
            </p:cNvPr>
            <p:cNvCxnSpPr>
              <a:cxnSpLocks noChangeShapeType="1"/>
              <a:stCxn id="77" idx="3"/>
              <a:endCxn id="78" idx="6"/>
            </p:cNvCxnSpPr>
            <p:nvPr/>
          </p:nvCxnSpPr>
          <p:spPr bwMode="auto">
            <a:xfrm flipH="1">
              <a:off x="3804" y="3553"/>
              <a:ext cx="1067" cy="263"/>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1" name="AutoShape 1049">
              <a:extLst>
                <a:ext uri="{FF2B5EF4-FFF2-40B4-BE49-F238E27FC236}">
                  <a16:creationId xmlns:a16="http://schemas.microsoft.com/office/drawing/2014/main" id="{9EEEF38C-6923-4D97-AA61-36894878E7AC}"/>
                </a:ext>
              </a:extLst>
            </p:cNvPr>
            <p:cNvCxnSpPr>
              <a:cxnSpLocks noChangeShapeType="1"/>
              <a:stCxn id="77" idx="2"/>
              <a:endCxn id="75" idx="6"/>
            </p:cNvCxnSpPr>
            <p:nvPr/>
          </p:nvCxnSpPr>
          <p:spPr bwMode="auto">
            <a:xfrm flipH="1" flipV="1">
              <a:off x="4368" y="3336"/>
              <a:ext cx="456" cy="120"/>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3" name="AutoShape 1050">
              <a:extLst>
                <a:ext uri="{FF2B5EF4-FFF2-40B4-BE49-F238E27FC236}">
                  <a16:creationId xmlns:a16="http://schemas.microsoft.com/office/drawing/2014/main" id="{A5009E49-81E7-477D-9646-F44B64A2BF8A}"/>
                </a:ext>
              </a:extLst>
            </p:cNvPr>
            <p:cNvCxnSpPr>
              <a:cxnSpLocks noChangeShapeType="1"/>
              <a:stCxn id="74" idx="3"/>
              <a:endCxn id="78" idx="0"/>
            </p:cNvCxnSpPr>
            <p:nvPr/>
          </p:nvCxnSpPr>
          <p:spPr bwMode="auto">
            <a:xfrm flipH="1">
              <a:off x="3672" y="2929"/>
              <a:ext cx="324" cy="755"/>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84" name="AutoShape 1051">
              <a:extLst>
                <a:ext uri="{FF2B5EF4-FFF2-40B4-BE49-F238E27FC236}">
                  <a16:creationId xmlns:a16="http://schemas.microsoft.com/office/drawing/2014/main" id="{57BA56B7-17CD-449E-9E95-5EB9507D32FD}"/>
                </a:ext>
              </a:extLst>
            </p:cNvPr>
            <p:cNvCxnSpPr>
              <a:cxnSpLocks noChangeShapeType="1"/>
              <a:stCxn id="77" idx="1"/>
              <a:endCxn id="74" idx="5"/>
            </p:cNvCxnSpPr>
            <p:nvPr/>
          </p:nvCxnSpPr>
          <p:spPr bwMode="auto">
            <a:xfrm flipH="1" flipV="1">
              <a:off x="4166" y="2929"/>
              <a:ext cx="705" cy="430"/>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87" name="Oval 1052">
            <a:extLst>
              <a:ext uri="{FF2B5EF4-FFF2-40B4-BE49-F238E27FC236}">
                <a16:creationId xmlns:a16="http://schemas.microsoft.com/office/drawing/2014/main" id="{AEB8C5DB-8A46-40D2-8309-7D570C2DEBAB}"/>
              </a:ext>
            </a:extLst>
          </p:cNvPr>
          <p:cNvSpPr>
            <a:spLocks noChangeArrowheads="1"/>
          </p:cNvSpPr>
          <p:nvPr/>
        </p:nvSpPr>
        <p:spPr bwMode="auto">
          <a:xfrm>
            <a:off x="7069138" y="201930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89" name="Oval 1053">
            <a:extLst>
              <a:ext uri="{FF2B5EF4-FFF2-40B4-BE49-F238E27FC236}">
                <a16:creationId xmlns:a16="http://schemas.microsoft.com/office/drawing/2014/main" id="{30FC4AFA-E1FD-45F6-B89E-FE24E1B6889A}"/>
              </a:ext>
            </a:extLst>
          </p:cNvPr>
          <p:cNvSpPr>
            <a:spLocks noChangeArrowheads="1"/>
          </p:cNvSpPr>
          <p:nvPr/>
        </p:nvSpPr>
        <p:spPr bwMode="auto">
          <a:xfrm>
            <a:off x="7315200" y="281940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90" name="Oval 1054">
            <a:extLst>
              <a:ext uri="{FF2B5EF4-FFF2-40B4-BE49-F238E27FC236}">
                <a16:creationId xmlns:a16="http://schemas.microsoft.com/office/drawing/2014/main" id="{487B5602-0E8F-4C7E-B458-6E1FB51ACF80}"/>
              </a:ext>
            </a:extLst>
          </p:cNvPr>
          <p:cNvSpPr>
            <a:spLocks noChangeArrowheads="1"/>
          </p:cNvSpPr>
          <p:nvPr/>
        </p:nvSpPr>
        <p:spPr bwMode="auto">
          <a:xfrm>
            <a:off x="8382000" y="297180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92" name="Oval 1055">
            <a:extLst>
              <a:ext uri="{FF2B5EF4-FFF2-40B4-BE49-F238E27FC236}">
                <a16:creationId xmlns:a16="http://schemas.microsoft.com/office/drawing/2014/main" id="{E4A6E524-BFCA-4F59-9A33-C6BEDFAD905F}"/>
              </a:ext>
            </a:extLst>
          </p:cNvPr>
          <p:cNvSpPr>
            <a:spLocks noChangeArrowheads="1"/>
          </p:cNvSpPr>
          <p:nvPr/>
        </p:nvSpPr>
        <p:spPr bwMode="auto">
          <a:xfrm>
            <a:off x="6629400" y="358140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93" name="AutoShape 1056">
            <a:extLst>
              <a:ext uri="{FF2B5EF4-FFF2-40B4-BE49-F238E27FC236}">
                <a16:creationId xmlns:a16="http://schemas.microsoft.com/office/drawing/2014/main" id="{16F9308A-AC54-48D8-B95E-A22BAC0D889B}"/>
              </a:ext>
            </a:extLst>
          </p:cNvPr>
          <p:cNvCxnSpPr>
            <a:cxnSpLocks noChangeShapeType="1"/>
            <a:stCxn id="90" idx="3"/>
            <a:endCxn id="92" idx="6"/>
          </p:cNvCxnSpPr>
          <p:nvPr/>
        </p:nvCxnSpPr>
        <p:spPr bwMode="auto">
          <a:xfrm flipH="1">
            <a:off x="7029450" y="3316288"/>
            <a:ext cx="1408113" cy="455613"/>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AutoShape 1057">
            <a:extLst>
              <a:ext uri="{FF2B5EF4-FFF2-40B4-BE49-F238E27FC236}">
                <a16:creationId xmlns:a16="http://schemas.microsoft.com/office/drawing/2014/main" id="{246475C6-D5C3-4451-AE0E-2D5969378104}"/>
              </a:ext>
            </a:extLst>
          </p:cNvPr>
          <p:cNvCxnSpPr>
            <a:cxnSpLocks noChangeShapeType="1"/>
            <a:stCxn id="90" idx="2"/>
            <a:endCxn id="89" idx="6"/>
          </p:cNvCxnSpPr>
          <p:nvPr/>
        </p:nvCxnSpPr>
        <p:spPr bwMode="auto">
          <a:xfrm flipH="1" flipV="1">
            <a:off x="7715250" y="3009900"/>
            <a:ext cx="647700" cy="152400"/>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AutoShape 1058">
            <a:extLst>
              <a:ext uri="{FF2B5EF4-FFF2-40B4-BE49-F238E27FC236}">
                <a16:creationId xmlns:a16="http://schemas.microsoft.com/office/drawing/2014/main" id="{E6F81F20-C4D1-4C68-AD94-A6BE2E0AF5E6}"/>
              </a:ext>
            </a:extLst>
          </p:cNvPr>
          <p:cNvCxnSpPr>
            <a:cxnSpLocks noChangeShapeType="1"/>
            <a:stCxn id="87" idx="3"/>
            <a:endCxn id="92" idx="0"/>
          </p:cNvCxnSpPr>
          <p:nvPr/>
        </p:nvCxnSpPr>
        <p:spPr bwMode="auto">
          <a:xfrm flipH="1">
            <a:off x="6819900" y="2363788"/>
            <a:ext cx="304800" cy="1198563"/>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AutoShape 1059">
            <a:extLst>
              <a:ext uri="{FF2B5EF4-FFF2-40B4-BE49-F238E27FC236}">
                <a16:creationId xmlns:a16="http://schemas.microsoft.com/office/drawing/2014/main" id="{98870FC6-082E-4804-9B88-6E271D9322FC}"/>
              </a:ext>
            </a:extLst>
          </p:cNvPr>
          <p:cNvCxnSpPr>
            <a:cxnSpLocks noChangeShapeType="1"/>
            <a:stCxn id="90" idx="1"/>
            <a:endCxn id="87" idx="5"/>
          </p:cNvCxnSpPr>
          <p:nvPr/>
        </p:nvCxnSpPr>
        <p:spPr bwMode="auto">
          <a:xfrm flipH="1" flipV="1">
            <a:off x="7394575" y="2363788"/>
            <a:ext cx="1042988" cy="644525"/>
          </a:xfrm>
          <a:prstGeom prst="straightConnector1">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93914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Directed 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15</a:t>
            </a:fld>
            <a:endParaRPr lang="en-US" altLang="en-US" sz="1400">
              <a:latin typeface="Tahoma" panose="020B0604030504040204" pitchFamily="34" charset="0"/>
            </a:endParaRPr>
          </a:p>
        </p:txBody>
      </p:sp>
      <p:sp>
        <p:nvSpPr>
          <p:cNvPr id="23" name="Oval 5">
            <a:extLst>
              <a:ext uri="{FF2B5EF4-FFF2-40B4-BE49-F238E27FC236}">
                <a16:creationId xmlns:a16="http://schemas.microsoft.com/office/drawing/2014/main" id="{5FD0E783-D5A6-4F8A-A0AD-5377BB2AF4E8}"/>
              </a:ext>
            </a:extLst>
          </p:cNvPr>
          <p:cNvSpPr>
            <a:spLocks noChangeArrowheads="1"/>
          </p:cNvSpPr>
          <p:nvPr/>
        </p:nvSpPr>
        <p:spPr bwMode="auto">
          <a:xfrm>
            <a:off x="4642137" y="11398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a:t>
            </a:r>
          </a:p>
        </p:txBody>
      </p:sp>
      <p:sp>
        <p:nvSpPr>
          <p:cNvPr id="24" name="Oval 6">
            <a:extLst>
              <a:ext uri="{FF2B5EF4-FFF2-40B4-BE49-F238E27FC236}">
                <a16:creationId xmlns:a16="http://schemas.microsoft.com/office/drawing/2014/main" id="{ECB02468-8FE7-4240-A639-B719E6C8C163}"/>
              </a:ext>
            </a:extLst>
          </p:cNvPr>
          <p:cNvSpPr>
            <a:spLocks noChangeArrowheads="1"/>
          </p:cNvSpPr>
          <p:nvPr/>
        </p:nvSpPr>
        <p:spPr bwMode="auto">
          <a:xfrm>
            <a:off x="3651537" y="19018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5" name="Oval 7">
            <a:extLst>
              <a:ext uri="{FF2B5EF4-FFF2-40B4-BE49-F238E27FC236}">
                <a16:creationId xmlns:a16="http://schemas.microsoft.com/office/drawing/2014/main" id="{EA285B48-8883-4234-BE72-6CFE41B6E31D}"/>
              </a:ext>
            </a:extLst>
          </p:cNvPr>
          <p:cNvSpPr>
            <a:spLocks noChangeArrowheads="1"/>
          </p:cNvSpPr>
          <p:nvPr/>
        </p:nvSpPr>
        <p:spPr bwMode="auto">
          <a:xfrm>
            <a:off x="6166137" y="21304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 name="Oval 8">
            <a:extLst>
              <a:ext uri="{FF2B5EF4-FFF2-40B4-BE49-F238E27FC236}">
                <a16:creationId xmlns:a16="http://schemas.microsoft.com/office/drawing/2014/main" id="{DA9DF768-0F8D-49CB-A2F5-431A65DE29E9}"/>
              </a:ext>
            </a:extLst>
          </p:cNvPr>
          <p:cNvSpPr>
            <a:spLocks noChangeArrowheads="1"/>
          </p:cNvSpPr>
          <p:nvPr/>
        </p:nvSpPr>
        <p:spPr bwMode="auto">
          <a:xfrm>
            <a:off x="4108737" y="47974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7" name="Oval 9">
            <a:extLst>
              <a:ext uri="{FF2B5EF4-FFF2-40B4-BE49-F238E27FC236}">
                <a16:creationId xmlns:a16="http://schemas.microsoft.com/office/drawing/2014/main" id="{87B21B8B-E463-4F21-A7DA-5E592E271526}"/>
              </a:ext>
            </a:extLst>
          </p:cNvPr>
          <p:cNvSpPr>
            <a:spLocks noChangeArrowheads="1"/>
          </p:cNvSpPr>
          <p:nvPr/>
        </p:nvSpPr>
        <p:spPr bwMode="auto">
          <a:xfrm>
            <a:off x="4108737" y="38068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8" name="Oval 10">
            <a:extLst>
              <a:ext uri="{FF2B5EF4-FFF2-40B4-BE49-F238E27FC236}">
                <a16:creationId xmlns:a16="http://schemas.microsoft.com/office/drawing/2014/main" id="{AD4AA49D-00F7-404C-B189-3FD754803E55}"/>
              </a:ext>
            </a:extLst>
          </p:cNvPr>
          <p:cNvSpPr>
            <a:spLocks noChangeArrowheads="1"/>
          </p:cNvSpPr>
          <p:nvPr/>
        </p:nvSpPr>
        <p:spPr bwMode="auto">
          <a:xfrm>
            <a:off x="2813337" y="25876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sp>
        <p:nvSpPr>
          <p:cNvPr id="29" name="Oval 11">
            <a:extLst>
              <a:ext uri="{FF2B5EF4-FFF2-40B4-BE49-F238E27FC236}">
                <a16:creationId xmlns:a16="http://schemas.microsoft.com/office/drawing/2014/main" id="{C1675B3B-A454-4D5F-A519-EDBE4E9E9FA8}"/>
              </a:ext>
            </a:extLst>
          </p:cNvPr>
          <p:cNvSpPr>
            <a:spLocks noChangeArrowheads="1"/>
          </p:cNvSpPr>
          <p:nvPr/>
        </p:nvSpPr>
        <p:spPr bwMode="auto">
          <a:xfrm>
            <a:off x="2813337" y="37306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30" name="Oval 12">
            <a:extLst>
              <a:ext uri="{FF2B5EF4-FFF2-40B4-BE49-F238E27FC236}">
                <a16:creationId xmlns:a16="http://schemas.microsoft.com/office/drawing/2014/main" id="{8E1119D9-BAF7-4647-B0AB-2EAD9877E3A2}"/>
              </a:ext>
            </a:extLst>
          </p:cNvPr>
          <p:cNvSpPr>
            <a:spLocks noChangeArrowheads="1"/>
          </p:cNvSpPr>
          <p:nvPr/>
        </p:nvSpPr>
        <p:spPr bwMode="auto">
          <a:xfrm>
            <a:off x="2432337" y="47212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31" name="Oval 13">
            <a:extLst>
              <a:ext uri="{FF2B5EF4-FFF2-40B4-BE49-F238E27FC236}">
                <a16:creationId xmlns:a16="http://schemas.microsoft.com/office/drawing/2014/main" id="{B3366A9E-070F-4521-AFB2-09FA3BF035FD}"/>
              </a:ext>
            </a:extLst>
          </p:cNvPr>
          <p:cNvSpPr>
            <a:spLocks noChangeArrowheads="1"/>
          </p:cNvSpPr>
          <p:nvPr/>
        </p:nvSpPr>
        <p:spPr bwMode="auto">
          <a:xfrm>
            <a:off x="1365537" y="51784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32" name="Oval 14">
            <a:extLst>
              <a:ext uri="{FF2B5EF4-FFF2-40B4-BE49-F238E27FC236}">
                <a16:creationId xmlns:a16="http://schemas.microsoft.com/office/drawing/2014/main" id="{131E9543-79F3-44DF-A023-C55C81BB1E23}"/>
              </a:ext>
            </a:extLst>
          </p:cNvPr>
          <p:cNvSpPr>
            <a:spLocks noChangeArrowheads="1"/>
          </p:cNvSpPr>
          <p:nvPr/>
        </p:nvSpPr>
        <p:spPr bwMode="auto">
          <a:xfrm>
            <a:off x="1975137" y="58642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33" name="Oval 15">
            <a:extLst>
              <a:ext uri="{FF2B5EF4-FFF2-40B4-BE49-F238E27FC236}">
                <a16:creationId xmlns:a16="http://schemas.microsoft.com/office/drawing/2014/main" id="{8B50F61A-FD8F-4EA4-99EE-6C2F30F41FB9}"/>
              </a:ext>
            </a:extLst>
          </p:cNvPr>
          <p:cNvSpPr>
            <a:spLocks noChangeArrowheads="1"/>
          </p:cNvSpPr>
          <p:nvPr/>
        </p:nvSpPr>
        <p:spPr bwMode="auto">
          <a:xfrm>
            <a:off x="6166137" y="31210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34" name="Oval 16">
            <a:extLst>
              <a:ext uri="{FF2B5EF4-FFF2-40B4-BE49-F238E27FC236}">
                <a16:creationId xmlns:a16="http://schemas.microsoft.com/office/drawing/2014/main" id="{109153D9-824E-42DD-A0E1-815FD7FB9ACE}"/>
              </a:ext>
            </a:extLst>
          </p:cNvPr>
          <p:cNvSpPr>
            <a:spLocks noChangeArrowheads="1"/>
          </p:cNvSpPr>
          <p:nvPr/>
        </p:nvSpPr>
        <p:spPr bwMode="auto">
          <a:xfrm>
            <a:off x="7232937" y="34258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35" name="Oval 17">
            <a:extLst>
              <a:ext uri="{FF2B5EF4-FFF2-40B4-BE49-F238E27FC236}">
                <a16:creationId xmlns:a16="http://schemas.microsoft.com/office/drawing/2014/main" id="{BCB5995D-5F03-41D1-8408-F94A24A3D3BD}"/>
              </a:ext>
            </a:extLst>
          </p:cNvPr>
          <p:cNvSpPr>
            <a:spLocks noChangeArrowheads="1"/>
          </p:cNvSpPr>
          <p:nvPr/>
        </p:nvSpPr>
        <p:spPr bwMode="auto">
          <a:xfrm>
            <a:off x="7232937" y="43402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38" name="Line 20">
            <a:extLst>
              <a:ext uri="{FF2B5EF4-FFF2-40B4-BE49-F238E27FC236}">
                <a16:creationId xmlns:a16="http://schemas.microsoft.com/office/drawing/2014/main" id="{43676AF0-8F24-42A6-9E74-870411C39367}"/>
              </a:ext>
            </a:extLst>
          </p:cNvPr>
          <p:cNvSpPr>
            <a:spLocks noChangeShapeType="1"/>
          </p:cNvSpPr>
          <p:nvPr/>
        </p:nvSpPr>
        <p:spPr bwMode="auto">
          <a:xfrm>
            <a:off x="2965737" y="2968625"/>
            <a:ext cx="0" cy="762000"/>
          </a:xfrm>
          <a:prstGeom prst="line">
            <a:avLst/>
          </a:prstGeom>
          <a:noFill/>
          <a:ln w="38100">
            <a:solidFill>
              <a:schemeClr val="tx1"/>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 name="Straight Arrow Connector 4">
            <a:extLst>
              <a:ext uri="{FF2B5EF4-FFF2-40B4-BE49-F238E27FC236}">
                <a16:creationId xmlns:a16="http://schemas.microsoft.com/office/drawing/2014/main" id="{58293D38-4264-449E-BAFF-810445C56F4A}"/>
              </a:ext>
            </a:extLst>
          </p:cNvPr>
          <p:cNvCxnSpPr>
            <a:stCxn id="33" idx="6"/>
            <a:endCxn id="34" idx="2"/>
          </p:cNvCxnSpPr>
          <p:nvPr/>
        </p:nvCxnSpPr>
        <p:spPr bwMode="auto">
          <a:xfrm>
            <a:off x="6547137" y="3311525"/>
            <a:ext cx="685800" cy="304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0D3AFD28-FFDC-4AB1-8357-ACDCFC26913A}"/>
              </a:ext>
            </a:extLst>
          </p:cNvPr>
          <p:cNvCxnSpPr>
            <a:cxnSpLocks/>
            <a:stCxn id="34" idx="0"/>
            <a:endCxn id="25" idx="5"/>
          </p:cNvCxnSpPr>
          <p:nvPr/>
        </p:nvCxnSpPr>
        <p:spPr bwMode="auto">
          <a:xfrm flipH="1" flipV="1">
            <a:off x="6491341" y="2455629"/>
            <a:ext cx="932096" cy="9701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a:extLst>
              <a:ext uri="{FF2B5EF4-FFF2-40B4-BE49-F238E27FC236}">
                <a16:creationId xmlns:a16="http://schemas.microsoft.com/office/drawing/2014/main" id="{A173B871-C2B5-40C9-80EA-27338EEAF4B5}"/>
              </a:ext>
            </a:extLst>
          </p:cNvPr>
          <p:cNvCxnSpPr>
            <a:cxnSpLocks/>
            <a:stCxn id="25" idx="4"/>
            <a:endCxn id="33" idx="0"/>
          </p:cNvCxnSpPr>
          <p:nvPr/>
        </p:nvCxnSpPr>
        <p:spPr bwMode="auto">
          <a:xfrm>
            <a:off x="6356637" y="25114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id="{BB5D6E75-D4ED-4EAD-962C-FB733FFB2C1E}"/>
              </a:ext>
            </a:extLst>
          </p:cNvPr>
          <p:cNvCxnSpPr>
            <a:cxnSpLocks/>
            <a:stCxn id="34" idx="4"/>
            <a:endCxn id="35" idx="0"/>
          </p:cNvCxnSpPr>
          <p:nvPr/>
        </p:nvCxnSpPr>
        <p:spPr bwMode="auto">
          <a:xfrm>
            <a:off x="7423437" y="3806825"/>
            <a:ext cx="0" cy="5334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a:extLst>
              <a:ext uri="{FF2B5EF4-FFF2-40B4-BE49-F238E27FC236}">
                <a16:creationId xmlns:a16="http://schemas.microsoft.com/office/drawing/2014/main" id="{5AD81FD1-7A43-4F74-A407-1AAF67A35856}"/>
              </a:ext>
            </a:extLst>
          </p:cNvPr>
          <p:cNvCxnSpPr>
            <a:cxnSpLocks/>
            <a:stCxn id="25" idx="2"/>
            <a:endCxn id="24" idx="6"/>
          </p:cNvCxnSpPr>
          <p:nvPr/>
        </p:nvCxnSpPr>
        <p:spPr bwMode="auto">
          <a:xfrm flipH="1" flipV="1">
            <a:off x="4032537" y="2092325"/>
            <a:ext cx="2133600" cy="228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a:extLst>
              <a:ext uri="{FF2B5EF4-FFF2-40B4-BE49-F238E27FC236}">
                <a16:creationId xmlns:a16="http://schemas.microsoft.com/office/drawing/2014/main" id="{3D1195EC-E347-4C1F-A809-582CC795A7A4}"/>
              </a:ext>
            </a:extLst>
          </p:cNvPr>
          <p:cNvCxnSpPr>
            <a:cxnSpLocks/>
            <a:stCxn id="23" idx="5"/>
            <a:endCxn id="25" idx="1"/>
          </p:cNvCxnSpPr>
          <p:nvPr/>
        </p:nvCxnSpPr>
        <p:spPr bwMode="auto">
          <a:xfrm>
            <a:off x="4967341" y="1465029"/>
            <a:ext cx="1254592" cy="7211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0E54FC2F-B21B-4C6F-BAD9-F54195F4BC0F}"/>
              </a:ext>
            </a:extLst>
          </p:cNvPr>
          <p:cNvCxnSpPr>
            <a:cxnSpLocks/>
            <a:stCxn id="23" idx="3"/>
            <a:endCxn id="24" idx="7"/>
          </p:cNvCxnSpPr>
          <p:nvPr/>
        </p:nvCxnSpPr>
        <p:spPr bwMode="auto">
          <a:xfrm flipH="1">
            <a:off x="3976741" y="1465029"/>
            <a:ext cx="721192" cy="4925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a:extLst>
              <a:ext uri="{FF2B5EF4-FFF2-40B4-BE49-F238E27FC236}">
                <a16:creationId xmlns:a16="http://schemas.microsoft.com/office/drawing/2014/main" id="{84800A7B-6F61-4269-AC7F-A11EB4E2B86A}"/>
              </a:ext>
            </a:extLst>
          </p:cNvPr>
          <p:cNvCxnSpPr>
            <a:cxnSpLocks/>
            <a:stCxn id="24" idx="3"/>
            <a:endCxn id="28" idx="7"/>
          </p:cNvCxnSpPr>
          <p:nvPr/>
        </p:nvCxnSpPr>
        <p:spPr bwMode="auto">
          <a:xfrm flipH="1">
            <a:off x="3138541" y="2227029"/>
            <a:ext cx="5687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B9608E89-5876-4D25-BD3A-179D5B5AD5BD}"/>
              </a:ext>
            </a:extLst>
          </p:cNvPr>
          <p:cNvCxnSpPr>
            <a:cxnSpLocks/>
            <a:stCxn id="28" idx="5"/>
            <a:endCxn id="27" idx="1"/>
          </p:cNvCxnSpPr>
          <p:nvPr/>
        </p:nvCxnSpPr>
        <p:spPr bwMode="auto">
          <a:xfrm>
            <a:off x="3138541" y="2912829"/>
            <a:ext cx="1025992" cy="9497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47F0A2AB-5B44-446E-8AC2-AD66FEA3A699}"/>
              </a:ext>
            </a:extLst>
          </p:cNvPr>
          <p:cNvCxnSpPr>
            <a:cxnSpLocks/>
            <a:stCxn id="25" idx="3"/>
            <a:endCxn id="27" idx="7"/>
          </p:cNvCxnSpPr>
          <p:nvPr/>
        </p:nvCxnSpPr>
        <p:spPr bwMode="auto">
          <a:xfrm flipH="1">
            <a:off x="4433941" y="2455629"/>
            <a:ext cx="1787992" cy="14069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a:extLst>
              <a:ext uri="{FF2B5EF4-FFF2-40B4-BE49-F238E27FC236}">
                <a16:creationId xmlns:a16="http://schemas.microsoft.com/office/drawing/2014/main" id="{B3154645-B870-475A-8FD1-AD430E4173C2}"/>
              </a:ext>
            </a:extLst>
          </p:cNvPr>
          <p:cNvCxnSpPr>
            <a:cxnSpLocks/>
            <a:stCxn id="27" idx="4"/>
            <a:endCxn id="26" idx="0"/>
          </p:cNvCxnSpPr>
          <p:nvPr/>
        </p:nvCxnSpPr>
        <p:spPr bwMode="auto">
          <a:xfrm>
            <a:off x="4299237" y="41878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a:extLst>
              <a:ext uri="{FF2B5EF4-FFF2-40B4-BE49-F238E27FC236}">
                <a16:creationId xmlns:a16="http://schemas.microsoft.com/office/drawing/2014/main" id="{F00D3ABB-A855-4191-A468-214857584F0E}"/>
              </a:ext>
            </a:extLst>
          </p:cNvPr>
          <p:cNvCxnSpPr>
            <a:cxnSpLocks/>
            <a:stCxn id="29" idx="3"/>
            <a:endCxn id="30" idx="0"/>
          </p:cNvCxnSpPr>
          <p:nvPr/>
        </p:nvCxnSpPr>
        <p:spPr bwMode="auto">
          <a:xfrm flipH="1">
            <a:off x="2622837" y="4055829"/>
            <a:ext cx="246296" cy="6653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a:extLst>
              <a:ext uri="{FF2B5EF4-FFF2-40B4-BE49-F238E27FC236}">
                <a16:creationId xmlns:a16="http://schemas.microsoft.com/office/drawing/2014/main" id="{D6CD6A5F-8526-4641-A1C0-A90BC8F7F144}"/>
              </a:ext>
            </a:extLst>
          </p:cNvPr>
          <p:cNvCxnSpPr>
            <a:cxnSpLocks/>
            <a:stCxn id="26" idx="2"/>
            <a:endCxn id="32" idx="6"/>
          </p:cNvCxnSpPr>
          <p:nvPr/>
        </p:nvCxnSpPr>
        <p:spPr bwMode="auto">
          <a:xfrm flipH="1">
            <a:off x="2356137" y="4987925"/>
            <a:ext cx="1752600" cy="1066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37F6737C-35AD-43A5-AEEA-65A81E286A00}"/>
              </a:ext>
            </a:extLst>
          </p:cNvPr>
          <p:cNvCxnSpPr>
            <a:cxnSpLocks/>
            <a:stCxn id="28" idx="2"/>
            <a:endCxn id="31" idx="0"/>
          </p:cNvCxnSpPr>
          <p:nvPr/>
        </p:nvCxnSpPr>
        <p:spPr bwMode="auto">
          <a:xfrm flipH="1">
            <a:off x="1556037" y="2778125"/>
            <a:ext cx="1257300" cy="24003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a:extLst>
              <a:ext uri="{FF2B5EF4-FFF2-40B4-BE49-F238E27FC236}">
                <a16:creationId xmlns:a16="http://schemas.microsoft.com/office/drawing/2014/main" id="{670D0ACE-F2EA-4CC9-A644-D217E1A96C94}"/>
              </a:ext>
            </a:extLst>
          </p:cNvPr>
          <p:cNvCxnSpPr>
            <a:cxnSpLocks/>
            <a:endCxn id="32" idx="7"/>
          </p:cNvCxnSpPr>
          <p:nvPr/>
        </p:nvCxnSpPr>
        <p:spPr bwMode="auto">
          <a:xfrm flipH="1">
            <a:off x="2300341" y="5102225"/>
            <a:ext cx="228600" cy="8177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a:extLst>
              <a:ext uri="{FF2B5EF4-FFF2-40B4-BE49-F238E27FC236}">
                <a16:creationId xmlns:a16="http://schemas.microsoft.com/office/drawing/2014/main" id="{C4280F20-13AC-4ECD-ABC1-57301F3F0AA2}"/>
              </a:ext>
            </a:extLst>
          </p:cNvPr>
          <p:cNvCxnSpPr>
            <a:cxnSpLocks/>
            <a:stCxn id="31" idx="7"/>
            <a:endCxn id="30" idx="2"/>
          </p:cNvCxnSpPr>
          <p:nvPr/>
        </p:nvCxnSpPr>
        <p:spPr bwMode="auto">
          <a:xfrm flipV="1">
            <a:off x="1690741" y="4911725"/>
            <a:ext cx="741596" cy="3224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a:extLst>
              <a:ext uri="{FF2B5EF4-FFF2-40B4-BE49-F238E27FC236}">
                <a16:creationId xmlns:a16="http://schemas.microsoft.com/office/drawing/2014/main" id="{87D00CFE-2560-41E6-9D92-0C366A863711}"/>
              </a:ext>
            </a:extLst>
          </p:cNvPr>
          <p:cNvCxnSpPr>
            <a:cxnSpLocks/>
            <a:stCxn id="31" idx="5"/>
            <a:endCxn id="32" idx="1"/>
          </p:cNvCxnSpPr>
          <p:nvPr/>
        </p:nvCxnSpPr>
        <p:spPr bwMode="auto">
          <a:xfrm>
            <a:off x="1690741" y="5503629"/>
            <a:ext cx="3401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688" name="Straight Arrow Connector 412687">
            <a:extLst>
              <a:ext uri="{FF2B5EF4-FFF2-40B4-BE49-F238E27FC236}">
                <a16:creationId xmlns:a16="http://schemas.microsoft.com/office/drawing/2014/main" id="{14EA5AE6-2B27-4AB5-B833-F37388528E57}"/>
              </a:ext>
            </a:extLst>
          </p:cNvPr>
          <p:cNvCxnSpPr>
            <a:stCxn id="34" idx="6"/>
            <a:endCxn id="35" idx="6"/>
          </p:cNvCxnSpPr>
          <p:nvPr/>
        </p:nvCxnSpPr>
        <p:spPr bwMode="auto">
          <a:xfrm>
            <a:off x="7613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Arrow Connector 105">
            <a:extLst>
              <a:ext uri="{FF2B5EF4-FFF2-40B4-BE49-F238E27FC236}">
                <a16:creationId xmlns:a16="http://schemas.microsoft.com/office/drawing/2014/main" id="{5A053D6A-D62B-4D45-B5C0-9F437AAA3F09}"/>
              </a:ext>
            </a:extLst>
          </p:cNvPr>
          <p:cNvCxnSpPr>
            <a:cxnSpLocks/>
            <a:stCxn id="34" idx="2"/>
            <a:endCxn id="35" idx="2"/>
          </p:cNvCxnSpPr>
          <p:nvPr/>
        </p:nvCxnSpPr>
        <p:spPr bwMode="auto">
          <a:xfrm rot="10800000" flipV="1">
            <a:off x="7232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05">
            <a:extLst>
              <a:ext uri="{FF2B5EF4-FFF2-40B4-BE49-F238E27FC236}">
                <a16:creationId xmlns:a16="http://schemas.microsoft.com/office/drawing/2014/main" id="{D5D05D50-7A80-4C86-85FF-3E93B1D65808}"/>
              </a:ext>
            </a:extLst>
          </p:cNvPr>
          <p:cNvCxnSpPr>
            <a:cxnSpLocks/>
            <a:stCxn id="27" idx="0"/>
          </p:cNvCxnSpPr>
          <p:nvPr/>
        </p:nvCxnSpPr>
        <p:spPr bwMode="auto">
          <a:xfrm rot="5400000" flipH="1" flipV="1">
            <a:off x="4553237" y="2181225"/>
            <a:ext cx="1371600" cy="1879600"/>
          </a:xfrm>
          <a:prstGeom prst="curvedConnector2">
            <a:avLst/>
          </a:prstGeom>
          <a:solidFill>
            <a:schemeClr val="accent1"/>
          </a:solidFill>
          <a:ln w="47625" cap="flat" cmpd="sng" algn="ctr">
            <a:solidFill>
              <a:srgbClr val="0033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4" name="TextBox 412693">
            <a:extLst>
              <a:ext uri="{FF2B5EF4-FFF2-40B4-BE49-F238E27FC236}">
                <a16:creationId xmlns:a16="http://schemas.microsoft.com/office/drawing/2014/main" id="{1ABFD4DB-B0ED-4628-9F6F-5BBD6CD40A34}"/>
              </a:ext>
            </a:extLst>
          </p:cNvPr>
          <p:cNvSpPr txBox="1"/>
          <p:nvPr/>
        </p:nvSpPr>
        <p:spPr>
          <a:xfrm>
            <a:off x="6509417" y="4738534"/>
            <a:ext cx="1367683" cy="400110"/>
          </a:xfrm>
          <a:prstGeom prst="rect">
            <a:avLst/>
          </a:prstGeom>
          <a:noFill/>
        </p:spPr>
        <p:txBody>
          <a:bodyPr wrap="none" rtlCol="0">
            <a:spAutoFit/>
          </a:bodyPr>
          <a:lstStyle/>
          <a:p>
            <a:r>
              <a:rPr lang="en-US" dirty="0">
                <a:solidFill>
                  <a:srgbClr val="0070C0"/>
                </a:solidFill>
              </a:rPr>
              <a:t>Multi edge</a:t>
            </a:r>
          </a:p>
        </p:txBody>
      </p:sp>
      <p:cxnSp>
        <p:nvCxnSpPr>
          <p:cNvPr id="116" name="Straight Arrow Connector 412687">
            <a:extLst>
              <a:ext uri="{FF2B5EF4-FFF2-40B4-BE49-F238E27FC236}">
                <a16:creationId xmlns:a16="http://schemas.microsoft.com/office/drawing/2014/main" id="{09E72ADD-D350-4876-A66F-A6224B58B82B}"/>
              </a:ext>
            </a:extLst>
          </p:cNvPr>
          <p:cNvCxnSpPr>
            <a:cxnSpLocks/>
            <a:stCxn id="34" idx="0"/>
            <a:endCxn id="34" idx="6"/>
          </p:cNvCxnSpPr>
          <p:nvPr/>
        </p:nvCxnSpPr>
        <p:spPr bwMode="auto">
          <a:xfrm rot="16200000" flipH="1">
            <a:off x="7423437" y="3425825"/>
            <a:ext cx="190500" cy="190500"/>
          </a:xfrm>
          <a:prstGeom prst="curvedConnector4">
            <a:avLst>
              <a:gd name="adj1" fmla="val -120000"/>
              <a:gd name="adj2" fmla="val 220000"/>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a:extLst>
              <a:ext uri="{FF2B5EF4-FFF2-40B4-BE49-F238E27FC236}">
                <a16:creationId xmlns:a16="http://schemas.microsoft.com/office/drawing/2014/main" id="{71454B45-FF2D-48FB-944C-A9A5F36B6031}"/>
              </a:ext>
            </a:extLst>
          </p:cNvPr>
          <p:cNvSpPr txBox="1"/>
          <p:nvPr/>
        </p:nvSpPr>
        <p:spPr>
          <a:xfrm>
            <a:off x="7217030" y="2720308"/>
            <a:ext cx="1140057" cy="400110"/>
          </a:xfrm>
          <a:prstGeom prst="rect">
            <a:avLst/>
          </a:prstGeom>
          <a:noFill/>
        </p:spPr>
        <p:txBody>
          <a:bodyPr wrap="none" rtlCol="0">
            <a:spAutoFit/>
          </a:bodyPr>
          <a:lstStyle/>
          <a:p>
            <a:r>
              <a:rPr lang="en-US" dirty="0">
                <a:solidFill>
                  <a:srgbClr val="00B050"/>
                </a:solidFill>
              </a:rPr>
              <a:t>self loop</a:t>
            </a:r>
          </a:p>
        </p:txBody>
      </p:sp>
      <p:grpSp>
        <p:nvGrpSpPr>
          <p:cNvPr id="122" name="Group 1071">
            <a:extLst>
              <a:ext uri="{FF2B5EF4-FFF2-40B4-BE49-F238E27FC236}">
                <a16:creationId xmlns:a16="http://schemas.microsoft.com/office/drawing/2014/main" id="{F6A084D2-7BDF-4E2E-808F-0CE586FBF068}"/>
              </a:ext>
            </a:extLst>
          </p:cNvPr>
          <p:cNvGrpSpPr>
            <a:grpSpLocks/>
          </p:cNvGrpSpPr>
          <p:nvPr/>
        </p:nvGrpSpPr>
        <p:grpSpPr bwMode="auto">
          <a:xfrm>
            <a:off x="6153149" y="2658353"/>
            <a:ext cx="2667000" cy="2819400"/>
            <a:chOff x="3852" y="1488"/>
            <a:chExt cx="1808" cy="1824"/>
          </a:xfrm>
        </p:grpSpPr>
        <p:sp>
          <p:nvSpPr>
            <p:cNvPr id="123" name="Oval 1072">
              <a:extLst>
                <a:ext uri="{FF2B5EF4-FFF2-40B4-BE49-F238E27FC236}">
                  <a16:creationId xmlns:a16="http://schemas.microsoft.com/office/drawing/2014/main" id="{3D3978B2-4BE8-475F-928B-466481E73956}"/>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24" name="AutoShape 1073">
              <a:extLst>
                <a:ext uri="{FF2B5EF4-FFF2-40B4-BE49-F238E27FC236}">
                  <a16:creationId xmlns:a16="http://schemas.microsoft.com/office/drawing/2014/main" id="{2B1B0D92-27A2-45AB-9A55-CB81F8333160}"/>
                </a:ext>
              </a:extLst>
            </p:cNvPr>
            <p:cNvCxnSpPr>
              <a:cxnSpLocks noChangeShapeType="1"/>
              <a:stCxn id="123" idx="7"/>
              <a:endCxn id="123"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Tree>
    <p:extLst>
      <p:ext uri="{BB962C8B-B14F-4D97-AF65-F5344CB8AC3E}">
        <p14:creationId xmlns:p14="http://schemas.microsoft.com/office/powerpoint/2010/main" val="24634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6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4" grpId="0"/>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Degree of a vertex</a:t>
            </a:r>
            <a:r>
              <a:rPr lang="en-US" sz="2400" dirty="0"/>
              <a:t>: # edges that touch that vertex</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err="1"/>
              <a:t>deg</a:t>
            </a:r>
            <a:r>
              <a:rPr lang="en-US" sz="2400" dirty="0"/>
              <a:t>(6)=3</a:t>
            </a:r>
          </a:p>
          <a:p>
            <a:pPr marL="0" indent="0">
              <a:buNone/>
            </a:pPr>
            <a:endParaRPr lang="en-US" sz="2400" dirty="0"/>
          </a:p>
          <a:p>
            <a:r>
              <a:rPr lang="en-US" sz="2400" dirty="0">
                <a:solidFill>
                  <a:srgbClr val="0070C0"/>
                </a:solidFill>
              </a:rPr>
              <a:t>Connected</a:t>
            </a:r>
            <a:r>
              <a:rPr lang="en-US" sz="2400" dirty="0"/>
              <a:t>: Graph is connected if there is a path between every two vertices</a:t>
            </a:r>
          </a:p>
          <a:p>
            <a:endParaRPr lang="en-US" sz="2400" dirty="0"/>
          </a:p>
          <a:p>
            <a:r>
              <a:rPr lang="en-US" sz="2400" dirty="0">
                <a:solidFill>
                  <a:srgbClr val="0070C0"/>
                </a:solidFill>
              </a:rPr>
              <a:t>Connected component</a:t>
            </a:r>
            <a:r>
              <a:rPr lang="en-US" sz="2400" dirty="0"/>
              <a:t>: Maximal set of connected vertices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110502" y="205598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119594" y="2629658"/>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3890596" y="224648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2823796" y="270368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433396"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671595" y="316088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042763"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6842995" y="253792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223995" y="2728425"/>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052595" y="3351389"/>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5996799" y="2728425"/>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271596" y="2436989"/>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758600" y="2627489"/>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149000" y="2436989"/>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149000" y="3028893"/>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435706" y="2381193"/>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918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 (cont’d)</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Path</a:t>
            </a:r>
            <a:r>
              <a:rPr lang="en-US" sz="2400" dirty="0"/>
              <a:t>: A sequence of distinct vertices </a:t>
            </a:r>
          </a:p>
          <a:p>
            <a:pPr marL="0" indent="0">
              <a:buNone/>
            </a:pPr>
            <a:r>
              <a:rPr lang="en-US" sz="2400" dirty="0" err="1"/>
              <a:t>s.t.</a:t>
            </a:r>
            <a:r>
              <a:rPr lang="en-US" sz="2400" dirty="0"/>
              <a:t> each vertex is connected </a:t>
            </a:r>
          </a:p>
          <a:p>
            <a:pPr marL="0" indent="0">
              <a:buNone/>
            </a:pPr>
            <a:r>
              <a:rPr lang="en-US" sz="2400" dirty="0"/>
              <a:t>to the next vertex with an edge</a:t>
            </a:r>
          </a:p>
          <a:p>
            <a:pPr marL="0" indent="0">
              <a:buNone/>
            </a:pPr>
            <a:endParaRPr lang="en-US" sz="2400" dirty="0"/>
          </a:p>
          <a:p>
            <a:pPr marL="0" indent="0">
              <a:buNone/>
            </a:pPr>
            <a:endParaRPr lang="en-US" sz="2400" dirty="0"/>
          </a:p>
          <a:p>
            <a:r>
              <a:rPr lang="en-US" sz="2400" dirty="0">
                <a:solidFill>
                  <a:srgbClr val="0070C0"/>
                </a:solidFill>
              </a:rPr>
              <a:t>Cycle</a:t>
            </a:r>
            <a:r>
              <a:rPr lang="en-US" sz="2400" dirty="0"/>
              <a:t>: Path of length &gt; 2 that has </a:t>
            </a:r>
          </a:p>
          <a:p>
            <a:pPr marL="0" indent="0">
              <a:buNone/>
            </a:pPr>
            <a:r>
              <a:rPr lang="en-US" sz="2400" dirty="0"/>
              <a:t>the same start and end</a:t>
            </a:r>
          </a:p>
          <a:p>
            <a:pPr marL="0" indent="0">
              <a:buNone/>
            </a:pPr>
            <a:endParaRPr lang="en-US" sz="2400" dirty="0"/>
          </a:p>
          <a:p>
            <a:pPr marL="0" indent="0">
              <a:buNone/>
            </a:pPr>
            <a:endParaRPr lang="en-US" sz="2400" dirty="0"/>
          </a:p>
          <a:p>
            <a:r>
              <a:rPr lang="en-US" sz="2400" dirty="0">
                <a:solidFill>
                  <a:srgbClr val="0070C0"/>
                </a:solidFill>
              </a:rPr>
              <a:t>Tree</a:t>
            </a:r>
            <a:r>
              <a:rPr lang="en-US" sz="2400" dirty="0"/>
              <a:t>: A connected graph with no cycles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17</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6402467" y="120671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8448431" y="22303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8182561" y="139721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7115761" y="185441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110" name="Straight Connector 109">
            <a:extLst>
              <a:ext uri="{FF2B5EF4-FFF2-40B4-BE49-F238E27FC236}">
                <a16:creationId xmlns:a16="http://schemas.microsoft.com/office/drawing/2014/main" id="{C9E4F98C-9CE0-47E9-87DD-518B9A9C0BD1}"/>
              </a:ext>
            </a:extLst>
          </p:cNvPr>
          <p:cNvCxnSpPr>
            <a:cxnSpLocks/>
            <a:stCxn id="43" idx="4"/>
            <a:endCxn id="42" idx="0"/>
          </p:cNvCxnSpPr>
          <p:nvPr/>
        </p:nvCxnSpPr>
        <p:spPr bwMode="auto">
          <a:xfrm>
            <a:off x="8373061" y="1778214"/>
            <a:ext cx="265870" cy="45217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7440965" y="158771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6727671" y="153191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4">
            <a:extLst>
              <a:ext uri="{FF2B5EF4-FFF2-40B4-BE49-F238E27FC236}">
                <a16:creationId xmlns:a16="http://schemas.microsoft.com/office/drawing/2014/main" id="{17507B9F-43A4-43AA-A964-BD18F4575CCF}"/>
              </a:ext>
            </a:extLst>
          </p:cNvPr>
          <p:cNvSpPr>
            <a:spLocks noChangeArrowheads="1"/>
          </p:cNvSpPr>
          <p:nvPr/>
        </p:nvSpPr>
        <p:spPr bwMode="auto">
          <a:xfrm>
            <a:off x="6596529" y="376757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2" name="Oval 5">
            <a:extLst>
              <a:ext uri="{FF2B5EF4-FFF2-40B4-BE49-F238E27FC236}">
                <a16:creationId xmlns:a16="http://schemas.microsoft.com/office/drawing/2014/main" id="{F80E787E-E517-43D7-A4D0-262BBDD528F4}"/>
              </a:ext>
            </a:extLst>
          </p:cNvPr>
          <p:cNvSpPr>
            <a:spLocks noChangeArrowheads="1"/>
          </p:cNvSpPr>
          <p:nvPr/>
        </p:nvSpPr>
        <p:spPr bwMode="auto">
          <a:xfrm>
            <a:off x="8202432" y="3984738"/>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3" name="Oval 1028">
            <a:extLst>
              <a:ext uri="{FF2B5EF4-FFF2-40B4-BE49-F238E27FC236}">
                <a16:creationId xmlns:a16="http://schemas.microsoft.com/office/drawing/2014/main" id="{4C9361CF-2BD6-45FD-B438-95D1178AF1D8}"/>
              </a:ext>
            </a:extLst>
          </p:cNvPr>
          <p:cNvSpPr>
            <a:spLocks noChangeArrowheads="1"/>
          </p:cNvSpPr>
          <p:nvPr/>
        </p:nvSpPr>
        <p:spPr bwMode="auto">
          <a:xfrm>
            <a:off x="7383664" y="3169181"/>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24" name="Straight Connector 23">
            <a:extLst>
              <a:ext uri="{FF2B5EF4-FFF2-40B4-BE49-F238E27FC236}">
                <a16:creationId xmlns:a16="http://schemas.microsoft.com/office/drawing/2014/main" id="{6480F24D-3317-4904-9CD2-8C92C430AC77}"/>
              </a:ext>
            </a:extLst>
          </p:cNvPr>
          <p:cNvCxnSpPr>
            <a:cxnSpLocks/>
            <a:stCxn id="23" idx="6"/>
            <a:endCxn id="22" idx="1"/>
          </p:cNvCxnSpPr>
          <p:nvPr/>
        </p:nvCxnSpPr>
        <p:spPr bwMode="auto">
          <a:xfrm>
            <a:off x="7764664" y="3359681"/>
            <a:ext cx="493564" cy="680853"/>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2B4F1261-20D2-45FC-9BC8-47C24E28D142}"/>
              </a:ext>
            </a:extLst>
          </p:cNvPr>
          <p:cNvCxnSpPr>
            <a:cxnSpLocks/>
            <a:stCxn id="21" idx="6"/>
            <a:endCxn id="22" idx="2"/>
          </p:cNvCxnSpPr>
          <p:nvPr/>
        </p:nvCxnSpPr>
        <p:spPr bwMode="auto">
          <a:xfrm>
            <a:off x="6977529" y="3958076"/>
            <a:ext cx="1224903" cy="21716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87069D9-662A-4FB4-BC70-97C3F8A4A5A9}"/>
              </a:ext>
            </a:extLst>
          </p:cNvPr>
          <p:cNvCxnSpPr>
            <a:cxnSpLocks/>
            <a:stCxn id="21" idx="7"/>
            <a:endCxn id="23" idx="2"/>
          </p:cNvCxnSpPr>
          <p:nvPr/>
        </p:nvCxnSpPr>
        <p:spPr bwMode="auto">
          <a:xfrm flipV="1">
            <a:off x="6921733" y="3359681"/>
            <a:ext cx="461931" cy="46369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4">
            <a:extLst>
              <a:ext uri="{FF2B5EF4-FFF2-40B4-BE49-F238E27FC236}">
                <a16:creationId xmlns:a16="http://schemas.microsoft.com/office/drawing/2014/main" id="{B5016F8F-65C2-45CC-B7B8-35631C718086}"/>
              </a:ext>
            </a:extLst>
          </p:cNvPr>
          <p:cNvSpPr>
            <a:spLocks noChangeArrowheads="1"/>
          </p:cNvSpPr>
          <p:nvPr/>
        </p:nvSpPr>
        <p:spPr bwMode="auto">
          <a:xfrm>
            <a:off x="6764488" y="5390711"/>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31" name="Oval 5">
            <a:extLst>
              <a:ext uri="{FF2B5EF4-FFF2-40B4-BE49-F238E27FC236}">
                <a16:creationId xmlns:a16="http://schemas.microsoft.com/office/drawing/2014/main" id="{2AEB2ED8-C5F5-448A-B36C-E09C168436DA}"/>
              </a:ext>
            </a:extLst>
          </p:cNvPr>
          <p:cNvSpPr>
            <a:spLocks noChangeArrowheads="1"/>
          </p:cNvSpPr>
          <p:nvPr/>
        </p:nvSpPr>
        <p:spPr bwMode="auto">
          <a:xfrm>
            <a:off x="8156492" y="548034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32" name="Oval 1028">
            <a:extLst>
              <a:ext uri="{FF2B5EF4-FFF2-40B4-BE49-F238E27FC236}">
                <a16:creationId xmlns:a16="http://schemas.microsoft.com/office/drawing/2014/main" id="{535BF350-371E-4A6E-ADC3-B28C0BDA3F60}"/>
              </a:ext>
            </a:extLst>
          </p:cNvPr>
          <p:cNvSpPr>
            <a:spLocks noChangeArrowheads="1"/>
          </p:cNvSpPr>
          <p:nvPr/>
        </p:nvSpPr>
        <p:spPr bwMode="auto">
          <a:xfrm>
            <a:off x="7572748" y="4888398"/>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33" name="Straight Connector 32">
            <a:extLst>
              <a:ext uri="{FF2B5EF4-FFF2-40B4-BE49-F238E27FC236}">
                <a16:creationId xmlns:a16="http://schemas.microsoft.com/office/drawing/2014/main" id="{B44C500B-492D-439F-ADB6-F60A4A046093}"/>
              </a:ext>
            </a:extLst>
          </p:cNvPr>
          <p:cNvCxnSpPr>
            <a:cxnSpLocks/>
            <a:stCxn id="32" idx="6"/>
            <a:endCxn id="31" idx="1"/>
          </p:cNvCxnSpPr>
          <p:nvPr/>
        </p:nvCxnSpPr>
        <p:spPr bwMode="auto">
          <a:xfrm>
            <a:off x="7953748" y="5078898"/>
            <a:ext cx="258540" cy="457238"/>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E713B29-708F-415B-8168-AB5D4F1A5278}"/>
              </a:ext>
            </a:extLst>
          </p:cNvPr>
          <p:cNvCxnSpPr>
            <a:cxnSpLocks/>
            <a:stCxn id="30" idx="7"/>
            <a:endCxn id="32" idx="2"/>
          </p:cNvCxnSpPr>
          <p:nvPr/>
        </p:nvCxnSpPr>
        <p:spPr bwMode="auto">
          <a:xfrm flipV="1">
            <a:off x="7089692" y="5078898"/>
            <a:ext cx="483056" cy="36760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4">
            <a:extLst>
              <a:ext uri="{FF2B5EF4-FFF2-40B4-BE49-F238E27FC236}">
                <a16:creationId xmlns:a16="http://schemas.microsoft.com/office/drawing/2014/main" id="{F7AFF0E5-82FB-4D76-9DE2-D13606619D67}"/>
              </a:ext>
            </a:extLst>
          </p:cNvPr>
          <p:cNvSpPr>
            <a:spLocks noChangeArrowheads="1"/>
          </p:cNvSpPr>
          <p:nvPr/>
        </p:nvSpPr>
        <p:spPr bwMode="auto">
          <a:xfrm>
            <a:off x="7302941" y="6005112"/>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5" name="Oval 4">
            <a:extLst>
              <a:ext uri="{FF2B5EF4-FFF2-40B4-BE49-F238E27FC236}">
                <a16:creationId xmlns:a16="http://schemas.microsoft.com/office/drawing/2014/main" id="{302518A7-49B6-4478-99AD-3C81589DA6E2}"/>
              </a:ext>
            </a:extLst>
          </p:cNvPr>
          <p:cNvSpPr>
            <a:spLocks noChangeArrowheads="1"/>
          </p:cNvSpPr>
          <p:nvPr/>
        </p:nvSpPr>
        <p:spPr bwMode="auto">
          <a:xfrm>
            <a:off x="5958486" y="609487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7" name="Oval 4">
            <a:extLst>
              <a:ext uri="{FF2B5EF4-FFF2-40B4-BE49-F238E27FC236}">
                <a16:creationId xmlns:a16="http://schemas.microsoft.com/office/drawing/2014/main" id="{EE786120-AD84-4F0C-85C5-D31273D57945}"/>
              </a:ext>
            </a:extLst>
          </p:cNvPr>
          <p:cNvSpPr>
            <a:spLocks noChangeArrowheads="1"/>
          </p:cNvSpPr>
          <p:nvPr/>
        </p:nvSpPr>
        <p:spPr bwMode="auto">
          <a:xfrm>
            <a:off x="7875345" y="618460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48" name="Straight Connector 47">
            <a:extLst>
              <a:ext uri="{FF2B5EF4-FFF2-40B4-BE49-F238E27FC236}">
                <a16:creationId xmlns:a16="http://schemas.microsoft.com/office/drawing/2014/main" id="{8AD2A3C2-79C3-49EA-81A4-D8F3504B8896}"/>
              </a:ext>
            </a:extLst>
          </p:cNvPr>
          <p:cNvCxnSpPr>
            <a:cxnSpLocks/>
            <a:stCxn id="40" idx="0"/>
            <a:endCxn id="32" idx="4"/>
          </p:cNvCxnSpPr>
          <p:nvPr/>
        </p:nvCxnSpPr>
        <p:spPr bwMode="auto">
          <a:xfrm flipV="1">
            <a:off x="7493441" y="5269398"/>
            <a:ext cx="269807" cy="73571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BE167EAB-3D97-461C-8BA4-DDB2B4F324BA}"/>
              </a:ext>
            </a:extLst>
          </p:cNvPr>
          <p:cNvCxnSpPr>
            <a:cxnSpLocks/>
            <a:stCxn id="47" idx="0"/>
            <a:endCxn id="31" idx="3"/>
          </p:cNvCxnSpPr>
          <p:nvPr/>
        </p:nvCxnSpPr>
        <p:spPr bwMode="auto">
          <a:xfrm flipV="1">
            <a:off x="8065845" y="5805544"/>
            <a:ext cx="146443" cy="37906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7A29FB1C-8B0F-4865-A49B-A2E6A30615D0}"/>
              </a:ext>
            </a:extLst>
          </p:cNvPr>
          <p:cNvCxnSpPr>
            <a:cxnSpLocks/>
            <a:stCxn id="45" idx="6"/>
            <a:endCxn id="40" idx="2"/>
          </p:cNvCxnSpPr>
          <p:nvPr/>
        </p:nvCxnSpPr>
        <p:spPr bwMode="auto">
          <a:xfrm flipV="1">
            <a:off x="6339486" y="6195612"/>
            <a:ext cx="963455" cy="8976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377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Degree Sum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edges is equal to </a:t>
                </a:r>
                <a14:m>
                  <m:oMath xmlns:m="http://schemas.openxmlformats.org/officeDocument/2006/math">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nary>
                      <m:naryPr>
                        <m:chr m:val="∑"/>
                        <m:limLoc m:val="subSup"/>
                        <m:supHide m:val="on"/>
                        <m:ctrlPr>
                          <a:rPr lang="en-US" sz="2400" b="0" i="1" smtClean="0">
                            <a:latin typeface="Cambria Math" panose="02040503050406030204" pitchFamily="18" charset="0"/>
                          </a:rPr>
                        </m:ctrlPr>
                      </m:naryPr>
                      <m:sub>
                        <m:r>
                          <m:rPr>
                            <m:sty m:val="p"/>
                            <m:brk m:alnAt="9"/>
                          </m:rPr>
                          <a:rPr lang="en-US" sz="2400" b="0" i="0" smtClean="0">
                            <a:latin typeface="Cambria Math" panose="02040503050406030204" pitchFamily="18" charset="0"/>
                          </a:rPr>
                          <m:t>v</m:t>
                        </m:r>
                        <m:r>
                          <m:rPr>
                            <m:sty m:val="p"/>
                          </m:rPr>
                          <a:rPr lang="en-US" sz="2400" b="0" i="0" smtClean="0">
                            <a:latin typeface="Cambria Math" panose="02040503050406030204" pitchFamily="18" charset="0"/>
                          </a:rPr>
                          <m:t>ertex</m:t>
                        </m:r>
                        <m:r>
                          <m:rPr>
                            <m:brk m:alnAt="9"/>
                          </m:rPr>
                          <a:rPr lang="en-US" sz="2400" b="0" i="1" smtClean="0">
                            <a:latin typeface="Cambria Math" panose="02040503050406030204" pitchFamily="18" charset="0"/>
                          </a:rPr>
                          <m:t> </m:t>
                        </m:r>
                        <m:r>
                          <a:rPr lang="en-US" sz="2400" b="0" i="1" smtClean="0">
                            <a:latin typeface="Cambria Math" panose="02040503050406030204" pitchFamily="18" charset="0"/>
                          </a:rPr>
                          <m:t>𝑣</m:t>
                        </m:r>
                      </m:sub>
                      <m:sup/>
                      <m:e>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e>
                    </m:nary>
                  </m:oMath>
                </a14:m>
                <a:endParaRPr lang="en-US" sz="2400" dirty="0"/>
              </a:p>
              <a:p>
                <a:pPr marL="0" indent="0">
                  <a:buNone/>
                </a:pPr>
                <a:endParaRPr lang="en-US" sz="1200" dirty="0">
                  <a:solidFill>
                    <a:srgbClr val="0070C0"/>
                  </a:solidFill>
                </a:endParaRPr>
              </a:p>
              <a:p>
                <a:pPr marL="0" indent="0">
                  <a:buNone/>
                </a:pPr>
                <a:r>
                  <a:rPr lang="en-US" sz="2400" dirty="0" err="1">
                    <a:solidFill>
                      <a:srgbClr val="0070C0"/>
                    </a:solidFill>
                  </a:rPr>
                  <a:t>Pf</a:t>
                </a:r>
                <a:r>
                  <a:rPr lang="en-US" sz="2400" dirty="0"/>
                  <a:t>: </a:t>
                </a:r>
                <a14:m>
                  <m:oMath xmlns:m="http://schemas.openxmlformats.org/officeDocument/2006/math">
                    <m:nary>
                      <m:naryPr>
                        <m:chr m:val="∑"/>
                        <m:limLoc m:val="subSup"/>
                        <m:supHide m:val="on"/>
                        <m:ctrlPr>
                          <a:rPr lang="en-US" sz="2400" i="1">
                            <a:latin typeface="Cambria Math" panose="02040503050406030204" pitchFamily="18" charset="0"/>
                          </a:rPr>
                        </m:ctrlPr>
                      </m:naryPr>
                      <m:sub>
                        <m:r>
                          <m:rPr>
                            <m:sty m:val="p"/>
                            <m:brk m:alnAt="9"/>
                          </m:rPr>
                          <a:rPr lang="en-US" sz="2400" i="0">
                            <a:latin typeface="Cambria Math" panose="02040503050406030204" pitchFamily="18" charset="0"/>
                          </a:rPr>
                          <m:t>v</m:t>
                        </m:r>
                        <m:r>
                          <m:rPr>
                            <m:sty m:val="p"/>
                          </m:rPr>
                          <a:rPr lang="en-US" sz="2400" i="0">
                            <a:latin typeface="Cambria Math" panose="02040503050406030204" pitchFamily="18" charset="0"/>
                          </a:rPr>
                          <m:t>ertex</m:t>
                        </m:r>
                        <m:r>
                          <a:rPr lang="en-US" sz="2400" i="1">
                            <a:latin typeface="Cambria Math" panose="02040503050406030204" pitchFamily="18" charset="0"/>
                          </a:rPr>
                          <m:t> </m:t>
                        </m:r>
                        <m:r>
                          <a:rPr lang="en-US" sz="2400" i="1">
                            <a:latin typeface="Cambria Math" panose="02040503050406030204" pitchFamily="18" charset="0"/>
                          </a:rPr>
                          <m:t>𝑣</m:t>
                        </m:r>
                      </m:sub>
                      <m:sup/>
                      <m:e>
                        <m:r>
                          <m:rPr>
                            <m:sty m:val="p"/>
                          </m:rPr>
                          <a:rPr lang="en-US" sz="2400">
                            <a:latin typeface="Cambria Math" panose="02040503050406030204" pitchFamily="18" charset="0"/>
                          </a:rPr>
                          <m:t>deg</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e>
                    </m:nary>
                  </m:oMath>
                </a14:m>
                <a:r>
                  <a:rPr lang="en-US" sz="2400" dirty="0"/>
                  <a:t> counts every edge of the graph exactly twice; once from each end of the edge.</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435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39568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53055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1473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6045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0617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438822"/>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629322"/>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252286"/>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629322"/>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337886"/>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528386"/>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337886"/>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4929790"/>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282090"/>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2ADB42-A814-4683-8CB9-D046A18842A9}"/>
                  </a:ext>
                </a:extLst>
              </p:cNvPr>
              <p:cNvSpPr txBox="1"/>
              <p:nvPr/>
            </p:nvSpPr>
            <p:spPr>
              <a:xfrm>
                <a:off x="457200" y="5252286"/>
                <a:ext cx="6438109" cy="1153777"/>
              </a:xfrm>
              <a:prstGeom prst="rect">
                <a:avLst/>
              </a:prstGeom>
              <a:noFill/>
            </p:spPr>
            <p:txBody>
              <a:bodyPr wrap="none" rtlCol="0">
                <a:spAutoFit/>
              </a:bodyPr>
              <a:lstStyle/>
              <a:p>
                <a:pPr algn="l"/>
                <a:r>
                  <a:rPr lang="en-US" dirty="0"/>
                  <a:t>|E|=8</a:t>
                </a:r>
              </a:p>
              <a:p>
                <a:pPr algn="l"/>
                <a:endParaRPr lang="en-US" sz="1200" dirty="0"/>
              </a:p>
              <a:p>
                <a:pPr/>
                <a14:m>
                  <m:oMathPara xmlns:m="http://schemas.openxmlformats.org/officeDocument/2006/math">
                    <m:oMathParaPr>
                      <m:jc m:val="centerGroup"/>
                    </m:oMathParaPr>
                    <m:oMath xmlns:m="http://schemas.openxmlformats.org/officeDocument/2006/math">
                      <m:nary>
                        <m:naryPr>
                          <m:chr m:val="∑"/>
                          <m:limLoc m:val="subSup"/>
                          <m:supHide m:val="on"/>
                          <m:ctrlPr>
                            <a:rPr lang="en-US" i="1">
                              <a:latin typeface="Cambria Math" panose="02040503050406030204" pitchFamily="18" charset="0"/>
                            </a:rPr>
                          </m:ctrlPr>
                        </m:naryPr>
                        <m:sub>
                          <m:r>
                            <m:rPr>
                              <m:sty m:val="p"/>
                              <m:brk m:alnAt="9"/>
                            </m:rPr>
                            <a:rPr lang="en-US" i="0">
                              <a:latin typeface="Cambria Math" panose="02040503050406030204" pitchFamily="18" charset="0"/>
                            </a:rPr>
                            <m:t>v</m:t>
                          </m:r>
                          <m:r>
                            <m:rPr>
                              <m:sty m:val="p"/>
                            </m:rPr>
                            <a:rPr lang="en-US" i="0">
                              <a:latin typeface="Cambria Math" panose="02040503050406030204" pitchFamily="18" charset="0"/>
                            </a:rPr>
                            <m:t>ertex</m:t>
                          </m:r>
                          <m:r>
                            <a:rPr lang="en-US" i="1">
                              <a:latin typeface="Cambria Math" panose="02040503050406030204" pitchFamily="18" charset="0"/>
                            </a:rPr>
                            <m:t> </m:t>
                          </m:r>
                          <m:r>
                            <a:rPr lang="en-US" i="1">
                              <a:latin typeface="Cambria Math" panose="02040503050406030204" pitchFamily="18" charset="0"/>
                            </a:rPr>
                            <m:t>𝑣</m:t>
                          </m:r>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deg</m:t>
                              </m:r>
                            </m:fName>
                            <m:e>
                              <m:d>
                                <m:dPr>
                                  <m:ctrlPr>
                                    <a:rPr lang="en-US" i="1">
                                      <a:latin typeface="Cambria Math" panose="02040503050406030204" pitchFamily="18" charset="0"/>
                                    </a:rPr>
                                  </m:ctrlPr>
                                </m:dPr>
                                <m:e>
                                  <m:r>
                                    <a:rPr lang="en-US" i="1">
                                      <a:latin typeface="Cambria Math" panose="02040503050406030204" pitchFamily="18" charset="0"/>
                                    </a:rPr>
                                    <m:t>𝑣</m:t>
                                  </m:r>
                                </m:e>
                              </m:d>
                            </m:e>
                          </m:func>
                          <m:r>
                            <a:rPr lang="en-US" b="0" i="1" smtClean="0">
                              <a:latin typeface="Cambria Math" panose="02040503050406030204" pitchFamily="18" charset="0"/>
                            </a:rPr>
                            <m:t>=2+2+1+1+3+2+3+2=16</m:t>
                          </m:r>
                        </m:e>
                      </m:nary>
                    </m:oMath>
                  </m:oMathPara>
                </a14:m>
                <a:endParaRPr lang="en-US" dirty="0"/>
              </a:p>
            </p:txBody>
          </p:sp>
        </mc:Choice>
        <mc:Fallback xmlns="">
          <p:sp>
            <p:nvSpPr>
              <p:cNvPr id="2" name="TextBox 1">
                <a:extLst>
                  <a:ext uri="{FF2B5EF4-FFF2-40B4-BE49-F238E27FC236}">
                    <a16:creationId xmlns:a16="http://schemas.microsoft.com/office/drawing/2014/main" id="{C12ADB42-A814-4683-8CB9-D046A18842A9}"/>
                  </a:ext>
                </a:extLst>
              </p:cNvPr>
              <p:cNvSpPr txBox="1">
                <a:spLocks noRot="1" noChangeAspect="1" noMove="1" noResize="1" noEditPoints="1" noAdjustHandles="1" noChangeArrowheads="1" noChangeShapeType="1" noTextEdit="1"/>
              </p:cNvSpPr>
              <p:nvPr/>
            </p:nvSpPr>
            <p:spPr>
              <a:xfrm>
                <a:off x="457200" y="5252286"/>
                <a:ext cx="6438109" cy="1153777"/>
              </a:xfrm>
              <a:prstGeom prst="rect">
                <a:avLst/>
              </a:prstGeom>
              <a:blipFill>
                <a:blip r:embed="rId4"/>
                <a:stretch>
                  <a:fillRect l="-947" t="-2646"/>
                </a:stretch>
              </a:blipFill>
            </p:spPr>
            <p:txBody>
              <a:bodyPr/>
              <a:lstStyle/>
              <a:p>
                <a:r>
                  <a:rPr lang="en-US">
                    <a:noFill/>
                  </a:rPr>
                  <a:t> </a:t>
                </a:r>
              </a:p>
            </p:txBody>
          </p:sp>
        </mc:Fallback>
      </mc:AlternateContent>
    </p:spTree>
    <p:extLst>
      <p:ext uri="{BB962C8B-B14F-4D97-AF65-F5344CB8AC3E}">
        <p14:creationId xmlns:p14="http://schemas.microsoft.com/office/powerpoint/2010/main" val="341748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Odd Degree Vertices</a:t>
            </a:r>
          </a:p>
        </p:txBody>
      </p:sp>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odd degree vertices is even</a:t>
            </a:r>
          </a:p>
          <a:p>
            <a:pPr marL="0" indent="0">
              <a:buNone/>
            </a:pPr>
            <a:r>
              <a:rPr lang="en-US" sz="2400" dirty="0" err="1">
                <a:solidFill>
                  <a:srgbClr val="0070C0"/>
                </a:solidFill>
              </a:rPr>
              <a:t>Pf</a:t>
            </a:r>
            <a:r>
              <a:rPr lang="en-US" sz="2400" dirty="0">
                <a:solidFill>
                  <a:srgbClr val="0070C0"/>
                </a:solidFill>
              </a:rPr>
              <a:t>: </a:t>
            </a:r>
            <a:r>
              <a:rPr lang="en-US" sz="2400" dirty="0"/>
              <a:t>In previous claim we showed sum of all vertex degrees is even. So there must be even number of odd degree vertices, because sum of odd number of odd numbers is odd.</a:t>
            </a:r>
            <a:endParaRPr lang="en-US" sz="2400" dirty="0">
              <a:solidFill>
                <a:srgbClr val="0070C0"/>
              </a:solidFill>
            </a:endParaRP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19</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41780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75167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3685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8257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2829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65994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850446"/>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473410"/>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850446"/>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559010"/>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74951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55901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515091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50321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D0BA74D4-D39B-49A5-980F-EF446836AC99}"/>
              </a:ext>
            </a:extLst>
          </p:cNvPr>
          <p:cNvSpPr txBox="1"/>
          <p:nvPr/>
        </p:nvSpPr>
        <p:spPr>
          <a:xfrm>
            <a:off x="619924" y="5433792"/>
            <a:ext cx="2648482" cy="707886"/>
          </a:xfrm>
          <a:prstGeom prst="rect">
            <a:avLst/>
          </a:prstGeom>
          <a:noFill/>
        </p:spPr>
        <p:txBody>
          <a:bodyPr wrap="none" rtlCol="0">
            <a:spAutoFit/>
          </a:bodyPr>
          <a:lstStyle/>
          <a:p>
            <a:r>
              <a:rPr lang="en-US" dirty="0"/>
              <a:t>4 odd degree vertices</a:t>
            </a:r>
          </a:p>
          <a:p>
            <a:r>
              <a:rPr lang="en-US" dirty="0"/>
              <a:t>3, 4, 5, 6</a:t>
            </a:r>
          </a:p>
        </p:txBody>
      </p:sp>
    </p:spTree>
    <p:extLst>
      <p:ext uri="{BB962C8B-B14F-4D97-AF65-F5344CB8AC3E}">
        <p14:creationId xmlns:p14="http://schemas.microsoft.com/office/powerpoint/2010/main" val="336728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Defining Efficiency</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ja-JP" altLang="en-US" sz="2400" dirty="0"/>
              <a:t>“</a:t>
            </a:r>
            <a:r>
              <a:rPr lang="en-US" sz="2400" dirty="0"/>
              <a:t>Runs fast on typical real problem instances</a:t>
            </a:r>
            <a:r>
              <a:rPr lang="ja-JP" altLang="en-US" sz="2400" dirty="0"/>
              <a:t>”</a:t>
            </a:r>
            <a:endParaRPr lang="en-US" sz="2400" dirty="0"/>
          </a:p>
          <a:p>
            <a:pPr marL="0" indent="0" eaLnBrk="1" hangingPunct="1">
              <a:lnSpc>
                <a:spcPct val="80000"/>
              </a:lnSpc>
              <a:buNone/>
            </a:pPr>
            <a:endParaRPr lang="en-US" altLang="en-US" sz="2400" dirty="0"/>
          </a:p>
          <a:p>
            <a:pPr marL="0" indent="0" eaLnBrk="1" hangingPunct="1">
              <a:lnSpc>
                <a:spcPct val="80000"/>
              </a:lnSpc>
              <a:buNone/>
            </a:pPr>
            <a:r>
              <a:rPr lang="en-US" altLang="en-US" sz="2400" dirty="0">
                <a:solidFill>
                  <a:srgbClr val="0070C0"/>
                </a:solidFill>
              </a:rPr>
              <a:t>Pros:</a:t>
            </a:r>
          </a:p>
          <a:p>
            <a:pPr eaLnBrk="1" hangingPunct="1">
              <a:lnSpc>
                <a:spcPct val="80000"/>
              </a:lnSpc>
            </a:pPr>
            <a:r>
              <a:rPr lang="en-US" altLang="en-US" sz="2400" dirty="0"/>
              <a:t>Sensible,</a:t>
            </a:r>
          </a:p>
          <a:p>
            <a:pPr eaLnBrk="1" hangingPunct="1">
              <a:lnSpc>
                <a:spcPct val="80000"/>
              </a:lnSpc>
            </a:pPr>
            <a:r>
              <a:rPr lang="en-US" altLang="en-US" sz="2400" dirty="0"/>
              <a:t>Bottom-line oriented</a:t>
            </a:r>
          </a:p>
          <a:p>
            <a:pPr marL="0" indent="0" eaLnBrk="1" hangingPunct="1">
              <a:lnSpc>
                <a:spcPct val="80000"/>
              </a:lnSpc>
              <a:buNone/>
            </a:pPr>
            <a:endParaRPr lang="en-US" altLang="en-US" sz="2400" dirty="0"/>
          </a:p>
          <a:p>
            <a:pPr marL="0" indent="0" eaLnBrk="1" hangingPunct="1">
              <a:lnSpc>
                <a:spcPct val="80000"/>
              </a:lnSpc>
              <a:buNone/>
            </a:pPr>
            <a:endParaRPr lang="en-US" altLang="en-US" sz="2400" dirty="0"/>
          </a:p>
          <a:p>
            <a:pPr marL="0" indent="0" eaLnBrk="1" hangingPunct="1">
              <a:lnSpc>
                <a:spcPct val="80000"/>
              </a:lnSpc>
              <a:buNone/>
            </a:pPr>
            <a:r>
              <a:rPr lang="en-US" altLang="en-US" sz="2400" dirty="0">
                <a:solidFill>
                  <a:srgbClr val="0070C0"/>
                </a:solidFill>
              </a:rPr>
              <a:t>Cons:</a:t>
            </a:r>
          </a:p>
          <a:p>
            <a:pPr eaLnBrk="1" hangingPunct="1">
              <a:lnSpc>
                <a:spcPct val="80000"/>
              </a:lnSpc>
            </a:pPr>
            <a:r>
              <a:rPr lang="en-US" altLang="en-US" sz="2400" dirty="0"/>
              <a:t>Moving target (diff computers, programming languages)</a:t>
            </a:r>
          </a:p>
          <a:p>
            <a:pPr eaLnBrk="1" hangingPunct="1">
              <a:lnSpc>
                <a:spcPct val="80000"/>
              </a:lnSpc>
            </a:pPr>
            <a:r>
              <a:rPr lang="en-US" altLang="en-US" sz="2400" dirty="0"/>
              <a:t>Highly subjective (how fast is “fast”? What is “typical”?)</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spTree>
    <p:extLst>
      <p:ext uri="{BB962C8B-B14F-4D97-AF65-F5344CB8AC3E}">
        <p14:creationId xmlns:p14="http://schemas.microsoft.com/office/powerpoint/2010/main" val="366234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#edges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Let </a:t>
                </a:r>
                <a14:m>
                  <m:oMath xmlns:m="http://schemas.openxmlformats.org/officeDocument/2006/math">
                    <m:r>
                      <a:rPr lang="en-US" sz="2400" i="1" dirty="0" smtClean="0">
                        <a:solidFill>
                          <a:schemeClr val="accent4"/>
                        </a:solidFill>
                        <a:latin typeface="Cambria Math" panose="02040503050406030204" pitchFamily="18" charset="0"/>
                      </a:rPr>
                      <m:t>𝐺</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𝑉</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𝐸</m:t>
                    </m:r>
                    <m:r>
                      <a:rPr lang="en-US" sz="2400" b="0" i="1" dirty="0" smtClean="0">
                        <a:solidFill>
                          <a:schemeClr val="accent4"/>
                        </a:solidFill>
                        <a:latin typeface="Cambria Math" panose="02040503050406030204" pitchFamily="18" charset="0"/>
                      </a:rPr>
                      <m:t>)</m:t>
                    </m:r>
                  </m:oMath>
                </a14:m>
                <a:r>
                  <a:rPr lang="en-US" sz="2400" dirty="0">
                    <a:solidFill>
                      <a:schemeClr val="accent4"/>
                    </a:solidFill>
                  </a:rPr>
                  <a:t> be a graph with </a:t>
                </a:r>
                <a14:m>
                  <m:oMath xmlns:m="http://schemas.openxmlformats.org/officeDocument/2006/math">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𝑉</m:t>
                    </m:r>
                    <m:r>
                      <a:rPr lang="en-US" sz="2400" b="0" i="1" smtClean="0">
                        <a:solidFill>
                          <a:schemeClr val="accent4"/>
                        </a:solidFill>
                        <a:latin typeface="Cambria Math" panose="02040503050406030204" pitchFamily="18" charset="0"/>
                      </a:rPr>
                      <m:t>|</m:t>
                    </m:r>
                  </m:oMath>
                </a14:m>
                <a:r>
                  <a:rPr lang="en-US" sz="2400" dirty="0">
                    <a:solidFill>
                      <a:schemeClr val="accent4"/>
                    </a:solidFill>
                  </a:rPr>
                  <a:t> vertices and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begChr m:val="|"/>
                        <m:endChr m:val="|"/>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𝐸</m:t>
                        </m:r>
                      </m:e>
                    </m:d>
                  </m:oMath>
                </a14:m>
                <a:r>
                  <a:rPr lang="en-US" sz="2400" dirty="0">
                    <a:solidFill>
                      <a:schemeClr val="accent4"/>
                    </a:solidFill>
                  </a:rPr>
                  <a:t> edges.</a:t>
                </a:r>
              </a:p>
              <a:p>
                <a:pPr marL="0" indent="0">
                  <a:buNone/>
                </a:pPr>
                <a:endParaRPr lang="en-US" sz="2400" dirty="0">
                  <a:solidFill>
                    <a:schemeClr val="accent4"/>
                  </a:solidFill>
                </a:endParaRPr>
              </a:p>
              <a:p>
                <a:pPr marL="0" indent="0">
                  <a:buNone/>
                </a:pPr>
                <a:r>
                  <a:rPr lang="en-US" sz="2400" dirty="0">
                    <a:solidFill>
                      <a:srgbClr val="0070C0"/>
                    </a:solidFill>
                  </a:rPr>
                  <a:t>Claim</a:t>
                </a:r>
                <a:r>
                  <a:rPr lang="en-US" sz="2400" dirty="0">
                    <a:solidFill>
                      <a:schemeClr val="accent4"/>
                    </a:solidFill>
                  </a:rPr>
                  <a:t>: </a:t>
                </a:r>
                <a14:m>
                  <m:oMath xmlns:m="http://schemas.openxmlformats.org/officeDocument/2006/math">
                    <m:r>
                      <a:rPr lang="en-US" sz="2400" b="0" i="1" smtClean="0">
                        <a:solidFill>
                          <a:schemeClr val="accent4"/>
                        </a:solidFill>
                        <a:latin typeface="Cambria Math" panose="02040503050406030204" pitchFamily="18" charset="0"/>
                      </a:rPr>
                      <m:t>0≤</m:t>
                    </m:r>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ctrlPr>
                          <a:rPr lang="en-US" sz="2400" b="0" i="1" smtClean="0">
                            <a:solidFill>
                              <a:schemeClr val="accent4"/>
                            </a:solidFill>
                            <a:latin typeface="Cambria Math" panose="02040503050406030204" pitchFamily="18" charset="0"/>
                          </a:rPr>
                        </m:ctrlPr>
                      </m:dPr>
                      <m:e>
                        <m:f>
                          <m:fPr>
                            <m:type m:val="noBa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num>
                          <m:den>
                            <m:r>
                              <a:rPr lang="en-US" sz="2400" b="0" i="1" smtClean="0">
                                <a:solidFill>
                                  <a:schemeClr val="accent4"/>
                                </a:solidFill>
                                <a:latin typeface="Cambria Math" panose="02040503050406030204" pitchFamily="18" charset="0"/>
                              </a:rPr>
                              <m:t>2</m:t>
                            </m:r>
                          </m:den>
                        </m:f>
                      </m:e>
                    </m:d>
                    <m:r>
                      <a:rPr lang="en-US" sz="2400" b="0" i="1" smtClean="0">
                        <a:solidFill>
                          <a:schemeClr val="accent4"/>
                        </a:solidFill>
                        <a:latin typeface="Cambria Math" panose="02040503050406030204" pitchFamily="18" charset="0"/>
                      </a:rPr>
                      <m:t>=</m:t>
                    </m:r>
                    <m:f>
                      <m:fP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d>
                          <m:dPr>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−1</m:t>
                            </m:r>
                          </m:e>
                        </m:d>
                      </m:num>
                      <m:den>
                        <m:r>
                          <a:rPr lang="en-US" sz="2400" b="0" i="1" smtClean="0">
                            <a:solidFill>
                              <a:schemeClr val="accent4"/>
                            </a:solidFill>
                            <a:latin typeface="Cambria Math" panose="02040503050406030204" pitchFamily="18" charset="0"/>
                          </a:rPr>
                          <m:t>2</m:t>
                        </m:r>
                      </m:den>
                    </m:f>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𝑂</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r>
                      <a:rPr lang="en-US" sz="2400" b="0" i="1" smtClean="0">
                        <a:solidFill>
                          <a:schemeClr val="accent4"/>
                        </a:solidFill>
                        <a:latin typeface="Cambria Math" panose="02040503050406030204" pitchFamily="18" charset="0"/>
                      </a:rPr>
                      <m:t>)</m:t>
                    </m:r>
                  </m:oMath>
                </a14:m>
                <a:endParaRPr lang="en-US" sz="2400" dirty="0">
                  <a:solidFill>
                    <a:schemeClr val="accent4"/>
                  </a:solidFill>
                </a:endParaRPr>
              </a:p>
              <a:p>
                <a:pPr marL="0" indent="0">
                  <a:buNone/>
                </a:pPr>
                <a:endParaRPr lang="en-US" sz="1200" dirty="0">
                  <a:solidFill>
                    <a:schemeClr val="accent4"/>
                  </a:solidFill>
                </a:endParaRPr>
              </a:p>
              <a:p>
                <a:pPr marL="0" indent="0">
                  <a:buNone/>
                </a:pPr>
                <a:r>
                  <a:rPr lang="en-US" sz="2400" dirty="0" err="1">
                    <a:solidFill>
                      <a:srgbClr val="0070C0"/>
                    </a:solidFill>
                  </a:rPr>
                  <a:t>Pf</a:t>
                </a:r>
                <a:r>
                  <a:rPr lang="en-US" sz="2400" dirty="0">
                    <a:solidFill>
                      <a:srgbClr val="0070C0"/>
                    </a:solidFill>
                  </a:rPr>
                  <a:t>: </a:t>
                </a:r>
                <a:r>
                  <a:rPr lang="en-US" sz="2400" dirty="0"/>
                  <a:t>Since every edge connects two distinct vertices (i.e., G has no loops) </a:t>
                </a:r>
              </a:p>
              <a:p>
                <a:pPr marL="0" indent="0">
                  <a:buNone/>
                </a:pPr>
                <a:r>
                  <a:rPr lang="en-US" sz="2400" dirty="0"/>
                  <a:t>and no two edges connect the same pair of vertices (i.e., G has no multi-edges)</a:t>
                </a:r>
              </a:p>
              <a:p>
                <a:pPr marL="0" indent="0">
                  <a:buNone/>
                </a:pPr>
                <a:r>
                  <a:rPr lang="en-US" sz="2400" dirty="0"/>
                  <a:t>It has at most </a:t>
                </a:r>
                <a14:m>
                  <m:oMath xmlns:m="http://schemas.openxmlformats.org/officeDocument/2006/math">
                    <m:d>
                      <m:dPr>
                        <m:ctrlPr>
                          <a:rPr lang="en-US" sz="2400" i="1" smtClean="0">
                            <a:latin typeface="Cambria Math" panose="02040503050406030204" pitchFamily="18" charset="0"/>
                          </a:rPr>
                        </m:ctrlPr>
                      </m:dPr>
                      <m:e>
                        <m:f>
                          <m:fPr>
                            <m:type m:val="noBa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oMath>
                </a14:m>
                <a:r>
                  <a:rPr lang="en-US" sz="2400" dirty="0"/>
                  <a:t> edges.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11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20</a:t>
            </a:fld>
            <a:endParaRPr lang="en-US" altLang="en-US" sz="1400">
              <a:latin typeface="Tahoma" panose="020B0604030504040204" pitchFamily="34" charset="0"/>
            </a:endParaRPr>
          </a:p>
        </p:txBody>
      </p:sp>
    </p:spTree>
    <p:extLst>
      <p:ext uri="{BB962C8B-B14F-4D97-AF65-F5344CB8AC3E}">
        <p14:creationId xmlns:p14="http://schemas.microsoft.com/office/powerpoint/2010/main" val="41533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Measuring Efficiency</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400" dirty="0">
                <a:solidFill>
                  <a:srgbClr val="0070C0"/>
                </a:solidFill>
              </a:rPr>
              <a:t>Time</a:t>
            </a:r>
            <a:r>
              <a:rPr lang="en-US" sz="2400" dirty="0"/>
              <a:t> </a:t>
            </a:r>
            <a:r>
              <a:rPr lang="en-US" sz="2400" dirty="0">
                <a:sym typeface="Symbol" charset="0"/>
              </a:rPr>
              <a:t> # of instructions executed in </a:t>
            </a:r>
            <a:r>
              <a:rPr lang="en-US" sz="2400" dirty="0"/>
              <a:t>a </a:t>
            </a:r>
            <a:r>
              <a:rPr lang="en-US" sz="2400" dirty="0">
                <a:solidFill>
                  <a:srgbClr val="FF0000"/>
                </a:solidFill>
              </a:rPr>
              <a:t>simple</a:t>
            </a:r>
            <a:r>
              <a:rPr lang="en-US" sz="2400" dirty="0"/>
              <a:t> programming language</a:t>
            </a:r>
          </a:p>
          <a:p>
            <a:pPr lvl="1" eaLnBrk="1" hangingPunct="1">
              <a:defRPr/>
            </a:pPr>
            <a:r>
              <a:rPr lang="en-US" sz="2400" dirty="0"/>
              <a:t>only simple operations (+,*,-,=,</a:t>
            </a:r>
            <a:r>
              <a:rPr lang="en-US" sz="2400" dirty="0" err="1"/>
              <a:t>if,call</a:t>
            </a:r>
            <a:r>
              <a:rPr lang="en-US" sz="2400" dirty="0"/>
              <a:t>,…)</a:t>
            </a:r>
          </a:p>
          <a:p>
            <a:pPr lvl="1" eaLnBrk="1" hangingPunct="1">
              <a:defRPr/>
            </a:pPr>
            <a:r>
              <a:rPr lang="en-US" sz="2400" dirty="0"/>
              <a:t>each operation takes one time step</a:t>
            </a:r>
          </a:p>
          <a:p>
            <a:pPr lvl="1" eaLnBrk="1" hangingPunct="1">
              <a:defRPr/>
            </a:pPr>
            <a:r>
              <a:rPr lang="en-US" sz="2400" dirty="0"/>
              <a:t>each memory access takes one time step</a:t>
            </a:r>
          </a:p>
          <a:p>
            <a:pPr lvl="1" eaLnBrk="1" hangingPunct="1">
              <a:defRPr/>
            </a:pPr>
            <a:r>
              <a:rPr lang="en-US" sz="2400" dirty="0"/>
              <a:t>no fancy stuff (add these two matrices, copy this long string,…) built in</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a:t>
            </a:fld>
            <a:endParaRPr lang="en-US" altLang="en-US" sz="1400">
              <a:latin typeface="Tahoma" panose="020B0604030504040204" pitchFamily="34" charset="0"/>
            </a:endParaRPr>
          </a:p>
        </p:txBody>
      </p:sp>
    </p:spTree>
    <p:extLst>
      <p:ext uri="{BB962C8B-B14F-4D97-AF65-F5344CB8AC3E}">
        <p14:creationId xmlns:p14="http://schemas.microsoft.com/office/powerpoint/2010/main" val="178662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Time Complexity</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400" dirty="0">
                <a:solidFill>
                  <a:srgbClr val="0070C0"/>
                </a:solidFill>
              </a:rPr>
              <a:t>Problem: </a:t>
            </a:r>
            <a:r>
              <a:rPr lang="en-US" sz="2400" dirty="0"/>
              <a:t>An algorithm can have different running time on different inputs</a:t>
            </a:r>
          </a:p>
          <a:p>
            <a:pPr marL="0" indent="0" eaLnBrk="1" hangingPunct="1">
              <a:buNone/>
              <a:defRPr/>
            </a:pPr>
            <a:endParaRPr lang="en-US" sz="2400" dirty="0"/>
          </a:p>
          <a:p>
            <a:pPr marL="0" indent="0" eaLnBrk="1" hangingPunct="1">
              <a:buNone/>
            </a:pPr>
            <a:r>
              <a:rPr lang="en-US" sz="2400" dirty="0">
                <a:solidFill>
                  <a:srgbClr val="0070C0"/>
                </a:solidFill>
              </a:rPr>
              <a:t>Solution</a:t>
            </a:r>
            <a:r>
              <a:rPr lang="en-US" sz="2400" dirty="0"/>
              <a:t>: </a:t>
            </a:r>
            <a:r>
              <a:rPr lang="en-US" altLang="en-US" sz="2400" dirty="0"/>
              <a:t>The complexity of an algorithm associates a number </a:t>
            </a:r>
            <a:r>
              <a:rPr lang="en-US" altLang="en-US" sz="2400" b="1" dirty="0">
                <a:solidFill>
                  <a:schemeClr val="accent2"/>
                </a:solidFill>
              </a:rPr>
              <a:t>T(N)</a:t>
            </a:r>
            <a:r>
              <a:rPr lang="en-US" altLang="en-US" sz="2400" dirty="0"/>
              <a:t>, the “time” the algorithm takes on problem size </a:t>
            </a:r>
            <a:r>
              <a:rPr lang="en-US" altLang="en-US" sz="2400" b="1" dirty="0">
                <a:solidFill>
                  <a:schemeClr val="accent2"/>
                </a:solidFill>
              </a:rPr>
              <a:t>N</a:t>
            </a:r>
            <a:r>
              <a:rPr lang="en-US" altLang="en-US" sz="2400" dirty="0"/>
              <a:t>.</a:t>
            </a:r>
          </a:p>
          <a:p>
            <a:pPr eaLnBrk="1" hangingPunct="1"/>
            <a:endParaRPr lang="en-US" altLang="en-US" sz="2400" dirty="0"/>
          </a:p>
          <a:p>
            <a:pPr marL="0" indent="0" eaLnBrk="1" hangingPunct="1">
              <a:buNone/>
            </a:pPr>
            <a:r>
              <a:rPr lang="en-US" altLang="en-US" sz="2400" dirty="0"/>
              <a:t>Mathematically,</a:t>
            </a:r>
          </a:p>
          <a:p>
            <a:pPr lvl="1" eaLnBrk="1" hangingPunct="1"/>
            <a:r>
              <a:rPr lang="en-US" altLang="en-US" sz="2400" b="1" dirty="0">
                <a:solidFill>
                  <a:schemeClr val="accent2"/>
                </a:solidFill>
                <a:sym typeface="Symbol" panose="05050102010706020507" pitchFamily="18" charset="2"/>
              </a:rPr>
              <a:t>T</a:t>
            </a:r>
            <a:r>
              <a:rPr lang="en-US" altLang="en-US" sz="2400" dirty="0">
                <a:sym typeface="Symbol" panose="05050102010706020507" pitchFamily="18" charset="2"/>
              </a:rPr>
              <a:t> is a function that maps positive integers giving problem size to positive integers giving number of steps</a:t>
            </a:r>
            <a:endParaRPr lang="en-US" sz="2400" dirty="0"/>
          </a:p>
          <a:p>
            <a:pPr marL="0" indent="0" eaLnBrk="1" hangingPunct="1">
              <a:buNone/>
              <a:defRPr/>
            </a:pPr>
            <a:endParaRPr lang="en-US" sz="2400" dirty="0">
              <a:solidFill>
                <a:srgbClr val="0070C0"/>
              </a:solidFill>
            </a:endParaRPr>
          </a:p>
          <a:p>
            <a:pPr marL="0" indent="0" eaLnBrk="1" hangingPunct="1">
              <a:buNone/>
              <a:defRPr/>
            </a:pPr>
            <a:endParaRPr 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p:sp>
        <p:nvSpPr>
          <p:cNvPr id="2" name="TextBox 1">
            <a:extLst>
              <a:ext uri="{FF2B5EF4-FFF2-40B4-BE49-F238E27FC236}">
                <a16:creationId xmlns:a16="http://schemas.microsoft.com/office/drawing/2014/main" id="{EF479A28-62DC-4893-9D82-36E25883624F}"/>
              </a:ext>
            </a:extLst>
          </p:cNvPr>
          <p:cNvSpPr txBox="1"/>
          <p:nvPr/>
        </p:nvSpPr>
        <p:spPr>
          <a:xfrm>
            <a:off x="2810029" y="3646098"/>
            <a:ext cx="3219151" cy="400110"/>
          </a:xfrm>
          <a:prstGeom prst="rect">
            <a:avLst/>
          </a:prstGeom>
          <a:noFill/>
          <a:ln w="19050">
            <a:solidFill>
              <a:srgbClr val="FF0000"/>
            </a:solidFill>
          </a:ln>
        </p:spPr>
        <p:txBody>
          <a:bodyPr wrap="none" rtlCol="0">
            <a:spAutoFit/>
          </a:bodyPr>
          <a:lstStyle/>
          <a:p>
            <a:r>
              <a:rPr lang="en-US" dirty="0"/>
              <a:t>On </a:t>
            </a:r>
            <a:r>
              <a:rPr lang="en-US" dirty="0">
                <a:solidFill>
                  <a:srgbClr val="FF0000"/>
                </a:solidFill>
              </a:rPr>
              <a:t>which</a:t>
            </a:r>
            <a:r>
              <a:rPr lang="en-US" dirty="0"/>
              <a:t> inputs of size </a:t>
            </a:r>
            <a:r>
              <a:rPr lang="en-US" b="1" dirty="0">
                <a:solidFill>
                  <a:srgbClr val="0033CC"/>
                </a:solidFill>
              </a:rPr>
              <a:t>N</a:t>
            </a:r>
            <a:r>
              <a:rPr lang="en-US" dirty="0"/>
              <a:t>?</a:t>
            </a:r>
          </a:p>
        </p:txBody>
      </p:sp>
    </p:spTree>
    <p:extLst>
      <p:ext uri="{BB962C8B-B14F-4D97-AF65-F5344CB8AC3E}">
        <p14:creationId xmlns:p14="http://schemas.microsoft.com/office/powerpoint/2010/main" val="18246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Time Complexity (N)</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endParaRPr lang="en-US" sz="2400" dirty="0">
              <a:solidFill>
                <a:srgbClr val="0070C0"/>
              </a:solidFill>
            </a:endParaRPr>
          </a:p>
          <a:p>
            <a:pPr marL="0" indent="0" eaLnBrk="1" hangingPunct="1">
              <a:buNone/>
              <a:defRPr/>
            </a:pPr>
            <a:endParaRPr lang="en-US" sz="1000" dirty="0">
              <a:solidFill>
                <a:srgbClr val="0070C0"/>
              </a:solidFill>
            </a:endParaRPr>
          </a:p>
          <a:p>
            <a:pPr marL="0" indent="0" eaLnBrk="1" hangingPunct="1">
              <a:buNone/>
              <a:defRPr/>
            </a:pPr>
            <a:r>
              <a:rPr lang="en-US" sz="2400" dirty="0">
                <a:solidFill>
                  <a:srgbClr val="0070C0"/>
                </a:solidFill>
              </a:rPr>
              <a:t>Worst Case Complexity: </a:t>
            </a:r>
            <a:r>
              <a:rPr lang="en-US" altLang="en-US" sz="2400" b="1" dirty="0">
                <a:solidFill>
                  <a:srgbClr val="FF0000"/>
                </a:solidFill>
              </a:rPr>
              <a:t>max</a:t>
            </a:r>
            <a:r>
              <a:rPr lang="en-US" altLang="en-US" sz="2400" dirty="0"/>
              <a:t> # steps algorithm takes on any input of size </a:t>
            </a:r>
            <a:r>
              <a:rPr lang="en-US" altLang="en-US" sz="2400" b="1" dirty="0">
                <a:solidFill>
                  <a:srgbClr val="0033CC"/>
                </a:solidFill>
              </a:rPr>
              <a:t>N</a:t>
            </a:r>
          </a:p>
          <a:p>
            <a:pPr marL="0" indent="0" eaLnBrk="1" hangingPunct="1">
              <a:buNone/>
              <a:defRPr/>
            </a:pPr>
            <a:endParaRPr lang="en-US" sz="2400" dirty="0">
              <a:solidFill>
                <a:srgbClr val="0070C0"/>
              </a:solidFill>
            </a:endParaRPr>
          </a:p>
          <a:p>
            <a:pPr marL="0" indent="0" eaLnBrk="1" hangingPunct="1">
              <a:buNone/>
              <a:defRPr/>
            </a:pPr>
            <a:endParaRPr lang="en-US" sz="1000" dirty="0">
              <a:solidFill>
                <a:srgbClr val="0070C0"/>
              </a:solidFill>
            </a:endParaRPr>
          </a:p>
          <a:p>
            <a:pPr marL="0" indent="0" eaLnBrk="1" hangingPunct="1">
              <a:buNone/>
              <a:defRPr/>
            </a:pPr>
            <a:r>
              <a:rPr lang="en-US" sz="2400" dirty="0">
                <a:solidFill>
                  <a:srgbClr val="0070C0"/>
                </a:solidFill>
              </a:rPr>
              <a:t>Average Case Complexity: </a:t>
            </a:r>
            <a:r>
              <a:rPr lang="en-US" altLang="en-US" sz="2400" b="1" dirty="0" err="1">
                <a:solidFill>
                  <a:srgbClr val="FF0000"/>
                </a:solidFill>
              </a:rPr>
              <a:t>avg</a:t>
            </a:r>
            <a:r>
              <a:rPr lang="en-US" altLang="en-US" sz="2400" dirty="0"/>
              <a:t> # steps algorithm takes on inputs of size </a:t>
            </a:r>
            <a:r>
              <a:rPr lang="en-US" altLang="en-US" sz="2400" b="1" dirty="0">
                <a:solidFill>
                  <a:srgbClr val="0033CC"/>
                </a:solidFill>
              </a:rPr>
              <a:t>N</a:t>
            </a:r>
          </a:p>
          <a:p>
            <a:pPr marL="0" indent="0" eaLnBrk="1" hangingPunct="1">
              <a:buNone/>
              <a:defRPr/>
            </a:pPr>
            <a:endParaRPr lang="en-US" altLang="en-US" sz="2400" b="1" dirty="0">
              <a:solidFill>
                <a:srgbClr val="0033CC"/>
              </a:solidFill>
            </a:endParaRPr>
          </a:p>
          <a:p>
            <a:pPr marL="0" indent="0" eaLnBrk="1" hangingPunct="1">
              <a:buNone/>
              <a:defRPr/>
            </a:pPr>
            <a:endParaRPr lang="en-US" altLang="en-US" sz="1000" b="1" dirty="0">
              <a:solidFill>
                <a:srgbClr val="0033CC"/>
              </a:solidFill>
            </a:endParaRPr>
          </a:p>
          <a:p>
            <a:pPr marL="0" indent="0" eaLnBrk="1" hangingPunct="1">
              <a:buNone/>
              <a:defRPr/>
            </a:pPr>
            <a:r>
              <a:rPr lang="en-US" sz="2400" dirty="0">
                <a:solidFill>
                  <a:srgbClr val="0070C0"/>
                </a:solidFill>
              </a:rPr>
              <a:t>Best Case Complexity: </a:t>
            </a:r>
            <a:r>
              <a:rPr lang="en-US" altLang="en-US" sz="2400" b="1" dirty="0">
                <a:solidFill>
                  <a:srgbClr val="FF0000"/>
                </a:solidFill>
              </a:rPr>
              <a:t>min</a:t>
            </a:r>
            <a:r>
              <a:rPr lang="en-US" altLang="en-US" sz="2400" dirty="0"/>
              <a:t> # steps algorithm takes on any input of size </a:t>
            </a:r>
            <a:r>
              <a:rPr lang="en-US" altLang="en-US" sz="2400" b="1" dirty="0">
                <a:solidFill>
                  <a:srgbClr val="0033CC"/>
                </a:solidFill>
              </a:rPr>
              <a:t>N</a:t>
            </a:r>
          </a:p>
          <a:p>
            <a:pPr marL="0" indent="0" eaLnBrk="1" hangingPunct="1">
              <a:buNone/>
              <a:defRPr/>
            </a:pPr>
            <a:endParaRPr lang="en-US" altLang="en-US" sz="2400" b="1" dirty="0">
              <a:solidFill>
                <a:srgbClr val="0033CC"/>
              </a:solidFill>
            </a:endParaRPr>
          </a:p>
          <a:p>
            <a:pPr marL="0" indent="0" eaLnBrk="1" hangingPunct="1">
              <a:buNone/>
              <a:defRPr/>
            </a:pPr>
            <a:endParaRPr lang="en-US" sz="2400" dirty="0">
              <a:solidFill>
                <a:srgbClr val="0070C0"/>
              </a:solidFill>
            </a:endParaRPr>
          </a:p>
          <a:p>
            <a:pPr marL="0" indent="0" eaLnBrk="1" hangingPunct="1">
              <a:buNone/>
              <a:defRPr/>
            </a:pPr>
            <a:endParaRPr 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5</a:t>
            </a:fld>
            <a:endParaRPr lang="en-US" altLang="en-US" sz="1400">
              <a:latin typeface="Tahoma" panose="020B0604030504040204" pitchFamily="34" charset="0"/>
            </a:endParaRPr>
          </a:p>
        </p:txBody>
      </p:sp>
      <p:grpSp>
        <p:nvGrpSpPr>
          <p:cNvPr id="2" name="Group 1">
            <a:extLst>
              <a:ext uri="{FF2B5EF4-FFF2-40B4-BE49-F238E27FC236}">
                <a16:creationId xmlns:a16="http://schemas.microsoft.com/office/drawing/2014/main" id="{FADB7312-0353-402B-B588-68400F14D358}"/>
              </a:ext>
            </a:extLst>
          </p:cNvPr>
          <p:cNvGrpSpPr/>
          <p:nvPr/>
        </p:nvGrpSpPr>
        <p:grpSpPr>
          <a:xfrm>
            <a:off x="391064" y="1679273"/>
            <a:ext cx="8361872" cy="1547003"/>
            <a:chOff x="391064" y="1978325"/>
            <a:chExt cx="8361872" cy="1547003"/>
          </a:xfrm>
        </p:grpSpPr>
        <p:sp>
          <p:nvSpPr>
            <p:cNvPr id="3" name="Rectangle 2">
              <a:extLst>
                <a:ext uri="{FF2B5EF4-FFF2-40B4-BE49-F238E27FC236}">
                  <a16:creationId xmlns:a16="http://schemas.microsoft.com/office/drawing/2014/main" id="{99535381-2BBC-4360-8867-B699E848C18B}"/>
                </a:ext>
              </a:extLst>
            </p:cNvPr>
            <p:cNvSpPr/>
            <p:nvPr/>
          </p:nvSpPr>
          <p:spPr bwMode="auto">
            <a:xfrm>
              <a:off x="391064" y="1978325"/>
              <a:ext cx="8229600" cy="1547003"/>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F660EF8D-0A76-4AF7-A815-5D93BF1979F9}"/>
                </a:ext>
              </a:extLst>
            </p:cNvPr>
            <p:cNvSpPr txBox="1"/>
            <p:nvPr/>
          </p:nvSpPr>
          <p:spPr>
            <a:xfrm>
              <a:off x="6843623" y="2984694"/>
              <a:ext cx="1909313" cy="400110"/>
            </a:xfrm>
            <a:prstGeom prst="rect">
              <a:avLst/>
            </a:prstGeom>
            <a:noFill/>
          </p:spPr>
          <p:txBody>
            <a:bodyPr wrap="square" rtlCol="0">
              <a:spAutoFit/>
            </a:bodyPr>
            <a:lstStyle/>
            <a:p>
              <a:r>
                <a:rPr lang="en-US" dirty="0">
                  <a:solidFill>
                    <a:srgbClr val="FF0000"/>
                  </a:solidFill>
                </a:rPr>
                <a:t>This Couse</a:t>
              </a:r>
            </a:p>
          </p:txBody>
        </p:sp>
      </p:grpSp>
    </p:spTree>
    <p:extLst>
      <p:ext uri="{BB962C8B-B14F-4D97-AF65-F5344CB8AC3E}">
        <p14:creationId xmlns:p14="http://schemas.microsoft.com/office/powerpoint/2010/main" val="97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4CBEA4-6855-4779-8611-D9AAEC3E3C5C}"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sp>
        <p:nvSpPr>
          <p:cNvPr id="12291" name="Rectangle 2"/>
          <p:cNvSpPr>
            <a:spLocks noGrp="1" noChangeArrowheads="1"/>
          </p:cNvSpPr>
          <p:nvPr>
            <p:ph type="title"/>
          </p:nvPr>
        </p:nvSpPr>
        <p:spPr/>
        <p:txBody>
          <a:bodyPr/>
          <a:lstStyle/>
          <a:p>
            <a:pPr eaLnBrk="1" hangingPunct="1"/>
            <a:r>
              <a:rPr lang="en-US" altLang="en-US" sz="3600" dirty="0"/>
              <a:t>Time Complexity on Worst Case Inputs</a:t>
            </a:r>
          </a:p>
        </p:txBody>
      </p:sp>
      <p:sp>
        <p:nvSpPr>
          <p:cNvPr id="12292" name="Line 3"/>
          <p:cNvSpPr>
            <a:spLocks noChangeShapeType="1"/>
          </p:cNvSpPr>
          <p:nvPr/>
        </p:nvSpPr>
        <p:spPr bwMode="auto">
          <a:xfrm>
            <a:off x="1066800" y="1828800"/>
            <a:ext cx="0" cy="4038600"/>
          </a:xfrm>
          <a:prstGeom prst="line">
            <a:avLst/>
          </a:prstGeom>
          <a:noFill/>
          <a:ln w="60325">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4"/>
          <p:cNvSpPr>
            <a:spLocks noChangeShapeType="1"/>
          </p:cNvSpPr>
          <p:nvPr/>
        </p:nvSpPr>
        <p:spPr bwMode="auto">
          <a:xfrm>
            <a:off x="1066800" y="5867400"/>
            <a:ext cx="6553200" cy="0"/>
          </a:xfrm>
          <a:prstGeom prst="line">
            <a:avLst/>
          </a:prstGeom>
          <a:noFill/>
          <a:ln w="60325">
            <a:solidFill>
              <a:schemeClr val="tx1"/>
            </a:solidFill>
            <a:round/>
            <a:headEnd type="non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Freeform 5"/>
          <p:cNvSpPr>
            <a:spLocks/>
          </p:cNvSpPr>
          <p:nvPr/>
        </p:nvSpPr>
        <p:spPr bwMode="auto">
          <a:xfrm>
            <a:off x="1143000" y="2133600"/>
            <a:ext cx="6858000" cy="3289300"/>
          </a:xfrm>
          <a:custGeom>
            <a:avLst/>
            <a:gdLst>
              <a:gd name="T0" fmla="*/ 0 w 4320"/>
              <a:gd name="T1" fmla="*/ 2147483647 h 2072"/>
              <a:gd name="T2" fmla="*/ 241935000 w 4320"/>
              <a:gd name="T3" fmla="*/ 2147483647 h 2072"/>
              <a:gd name="T4" fmla="*/ 725805000 w 4320"/>
              <a:gd name="T5" fmla="*/ 2147483647 h 2072"/>
              <a:gd name="T6" fmla="*/ 1330642500 w 4320"/>
              <a:gd name="T7" fmla="*/ 2147483647 h 2072"/>
              <a:gd name="T8" fmla="*/ 1814512500 w 4320"/>
              <a:gd name="T9" fmla="*/ 2147483647 h 2072"/>
              <a:gd name="T10" fmla="*/ 2147483647 w 4320"/>
              <a:gd name="T11" fmla="*/ 2147483647 h 2072"/>
              <a:gd name="T12" fmla="*/ 2147483647 w 4320"/>
              <a:gd name="T13" fmla="*/ 2147483647 h 2072"/>
              <a:gd name="T14" fmla="*/ 2147483647 w 4320"/>
              <a:gd name="T15" fmla="*/ 2147483647 h 2072"/>
              <a:gd name="T16" fmla="*/ 2147483647 w 4320"/>
              <a:gd name="T17" fmla="*/ 2147483647 h 2072"/>
              <a:gd name="T18" fmla="*/ 2147483647 w 4320"/>
              <a:gd name="T19" fmla="*/ 2147483647 h 2072"/>
              <a:gd name="T20" fmla="*/ 2147483647 w 4320"/>
              <a:gd name="T21" fmla="*/ 2147483647 h 2072"/>
              <a:gd name="T22" fmla="*/ 2147483647 w 4320"/>
              <a:gd name="T23" fmla="*/ 2147483647 h 2072"/>
              <a:gd name="T24" fmla="*/ 2147483647 w 4320"/>
              <a:gd name="T25" fmla="*/ 2147483647 h 2072"/>
              <a:gd name="T26" fmla="*/ 2147483647 w 4320"/>
              <a:gd name="T27" fmla="*/ 2147483647 h 2072"/>
              <a:gd name="T28" fmla="*/ 2147483647 w 4320"/>
              <a:gd name="T29" fmla="*/ 2071568438 h 2072"/>
              <a:gd name="T30" fmla="*/ 2147483647 w 4320"/>
              <a:gd name="T31" fmla="*/ 2147483647 h 2072"/>
              <a:gd name="T32" fmla="*/ 2147483647 w 4320"/>
              <a:gd name="T33" fmla="*/ 1572577500 h 2072"/>
              <a:gd name="T34" fmla="*/ 2147483647 w 4320"/>
              <a:gd name="T35" fmla="*/ 1209675000 h 2072"/>
              <a:gd name="T36" fmla="*/ 2147483647 w 4320"/>
              <a:gd name="T37" fmla="*/ 725805000 h 2072"/>
              <a:gd name="T38" fmla="*/ 2147483647 w 4320"/>
              <a:gd name="T39" fmla="*/ 362902500 h 2072"/>
              <a:gd name="T40" fmla="*/ 2147483647 w 4320"/>
              <a:gd name="T41" fmla="*/ 0 h 20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2072">
                <a:moveTo>
                  <a:pt x="0" y="2016"/>
                </a:moveTo>
                <a:cubicBezTo>
                  <a:pt x="24" y="2044"/>
                  <a:pt x="48" y="2072"/>
                  <a:pt x="96" y="2064"/>
                </a:cubicBezTo>
                <a:cubicBezTo>
                  <a:pt x="144" y="2056"/>
                  <a:pt x="216" y="1984"/>
                  <a:pt x="288" y="1968"/>
                </a:cubicBezTo>
                <a:cubicBezTo>
                  <a:pt x="360" y="1952"/>
                  <a:pt x="456" y="1984"/>
                  <a:pt x="528" y="1968"/>
                </a:cubicBezTo>
                <a:cubicBezTo>
                  <a:pt x="600" y="1952"/>
                  <a:pt x="656" y="1880"/>
                  <a:pt x="720" y="1872"/>
                </a:cubicBezTo>
                <a:cubicBezTo>
                  <a:pt x="784" y="1864"/>
                  <a:pt x="816" y="1944"/>
                  <a:pt x="912" y="1920"/>
                </a:cubicBezTo>
                <a:cubicBezTo>
                  <a:pt x="1008" y="1896"/>
                  <a:pt x="1192" y="1752"/>
                  <a:pt x="1296" y="1728"/>
                </a:cubicBezTo>
                <a:cubicBezTo>
                  <a:pt x="1400" y="1704"/>
                  <a:pt x="1428" y="1847"/>
                  <a:pt x="1536" y="1776"/>
                </a:cubicBezTo>
                <a:cubicBezTo>
                  <a:pt x="1644" y="1705"/>
                  <a:pt x="1848" y="1334"/>
                  <a:pt x="1944" y="1302"/>
                </a:cubicBezTo>
                <a:cubicBezTo>
                  <a:pt x="2040" y="1270"/>
                  <a:pt x="2036" y="1561"/>
                  <a:pt x="2112" y="1584"/>
                </a:cubicBezTo>
                <a:cubicBezTo>
                  <a:pt x="2188" y="1607"/>
                  <a:pt x="2322" y="1545"/>
                  <a:pt x="2400" y="1440"/>
                </a:cubicBezTo>
                <a:cubicBezTo>
                  <a:pt x="2478" y="1335"/>
                  <a:pt x="2516" y="994"/>
                  <a:pt x="2580" y="954"/>
                </a:cubicBezTo>
                <a:cubicBezTo>
                  <a:pt x="2644" y="914"/>
                  <a:pt x="2694" y="1159"/>
                  <a:pt x="2784" y="1200"/>
                </a:cubicBezTo>
                <a:cubicBezTo>
                  <a:pt x="2874" y="1241"/>
                  <a:pt x="3038" y="1263"/>
                  <a:pt x="3120" y="1200"/>
                </a:cubicBezTo>
                <a:cubicBezTo>
                  <a:pt x="3202" y="1137"/>
                  <a:pt x="3204" y="878"/>
                  <a:pt x="3276" y="822"/>
                </a:cubicBezTo>
                <a:cubicBezTo>
                  <a:pt x="3348" y="766"/>
                  <a:pt x="3482" y="897"/>
                  <a:pt x="3552" y="864"/>
                </a:cubicBezTo>
                <a:cubicBezTo>
                  <a:pt x="3622" y="831"/>
                  <a:pt x="3632" y="688"/>
                  <a:pt x="3696" y="624"/>
                </a:cubicBezTo>
                <a:cubicBezTo>
                  <a:pt x="3760" y="560"/>
                  <a:pt x="3888" y="536"/>
                  <a:pt x="3936" y="480"/>
                </a:cubicBezTo>
                <a:cubicBezTo>
                  <a:pt x="3984" y="424"/>
                  <a:pt x="3944" y="344"/>
                  <a:pt x="3984" y="288"/>
                </a:cubicBezTo>
                <a:cubicBezTo>
                  <a:pt x="4024" y="232"/>
                  <a:pt x="4120" y="192"/>
                  <a:pt x="4176" y="144"/>
                </a:cubicBezTo>
                <a:cubicBezTo>
                  <a:pt x="4232" y="96"/>
                  <a:pt x="4296" y="24"/>
                  <a:pt x="4320" y="0"/>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6"/>
          <p:cNvSpPr txBox="1">
            <a:spLocks noChangeArrowheads="1"/>
          </p:cNvSpPr>
          <p:nvPr/>
        </p:nvSpPr>
        <p:spPr bwMode="auto">
          <a:xfrm>
            <a:off x="2727325" y="5856288"/>
            <a:ext cx="30210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a:latin typeface="Helvetica" panose="020B0604020202020204" pitchFamily="34" charset="0"/>
              </a:rPr>
              <a:t>Problem size  </a:t>
            </a:r>
            <a:r>
              <a:rPr lang="en-US" altLang="en-US" sz="2800" b="1">
                <a:solidFill>
                  <a:srgbClr val="0033CC"/>
                </a:solidFill>
                <a:latin typeface="Helvetica" panose="020B0604020202020204" pitchFamily="34" charset="0"/>
              </a:rPr>
              <a:t>N</a:t>
            </a:r>
            <a:r>
              <a:rPr lang="en-US" altLang="en-US" sz="2800">
                <a:latin typeface="Helvetica" panose="020B0604020202020204" pitchFamily="34" charset="0"/>
              </a:rPr>
              <a:t>   </a:t>
            </a:r>
          </a:p>
        </p:txBody>
      </p:sp>
      <p:sp>
        <p:nvSpPr>
          <p:cNvPr id="12296" name="Text Box 7"/>
          <p:cNvSpPr txBox="1">
            <a:spLocks noChangeArrowheads="1"/>
          </p:cNvSpPr>
          <p:nvPr/>
        </p:nvSpPr>
        <p:spPr bwMode="auto">
          <a:xfrm rot="-5439792">
            <a:off x="152400" y="3657600"/>
            <a:ext cx="97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dirty="0">
                <a:latin typeface="Helvetica" panose="020B0604020202020204" pitchFamily="34" charset="0"/>
              </a:rPr>
              <a:t>Time</a:t>
            </a:r>
          </a:p>
        </p:txBody>
      </p:sp>
      <p:sp>
        <p:nvSpPr>
          <p:cNvPr id="12297" name="Freeform 9"/>
          <p:cNvSpPr>
            <a:spLocks/>
          </p:cNvSpPr>
          <p:nvPr/>
        </p:nvSpPr>
        <p:spPr bwMode="auto">
          <a:xfrm>
            <a:off x="1133475" y="1133475"/>
            <a:ext cx="7010400" cy="4114800"/>
          </a:xfrm>
          <a:custGeom>
            <a:avLst/>
            <a:gdLst>
              <a:gd name="T0" fmla="*/ 0 w 4416"/>
              <a:gd name="T1" fmla="*/ 2147483647 h 2592"/>
              <a:gd name="T2" fmla="*/ 2147483647 w 4416"/>
              <a:gd name="T3" fmla="*/ 2147483647 h 2592"/>
              <a:gd name="T4" fmla="*/ 2147483647 w 4416"/>
              <a:gd name="T5" fmla="*/ 0 h 2592"/>
              <a:gd name="T6" fmla="*/ 0 60000 65536"/>
              <a:gd name="T7" fmla="*/ 0 60000 65536"/>
              <a:gd name="T8" fmla="*/ 0 60000 65536"/>
            </a:gdLst>
            <a:ahLst/>
            <a:cxnLst>
              <a:cxn ang="T6">
                <a:pos x="T0" y="T1"/>
              </a:cxn>
              <a:cxn ang="T7">
                <a:pos x="T2" y="T3"/>
              </a:cxn>
              <a:cxn ang="T8">
                <a:pos x="T4" y="T5"/>
              </a:cxn>
            </a:cxnLst>
            <a:rect l="0" t="0" r="r" b="b"/>
            <a:pathLst>
              <a:path w="4416" h="2592">
                <a:moveTo>
                  <a:pt x="0" y="2592"/>
                </a:moveTo>
                <a:cubicBezTo>
                  <a:pt x="1048" y="2232"/>
                  <a:pt x="2096" y="1872"/>
                  <a:pt x="2832" y="1440"/>
                </a:cubicBezTo>
                <a:cubicBezTo>
                  <a:pt x="3568" y="1008"/>
                  <a:pt x="4152" y="240"/>
                  <a:pt x="4416" y="0"/>
                </a:cubicBezTo>
              </a:path>
            </a:pathLst>
          </a:custGeom>
          <a:noFill/>
          <a:ln w="28575" cap="flat" cmpd="sng">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Freeform 10"/>
          <p:cNvSpPr>
            <a:spLocks/>
          </p:cNvSpPr>
          <p:nvPr/>
        </p:nvSpPr>
        <p:spPr bwMode="auto">
          <a:xfrm>
            <a:off x="1130300" y="1031875"/>
            <a:ext cx="8013700" cy="4254500"/>
          </a:xfrm>
          <a:custGeom>
            <a:avLst/>
            <a:gdLst>
              <a:gd name="T0" fmla="*/ 0 w 5048"/>
              <a:gd name="T1" fmla="*/ 2147483647 h 2680"/>
              <a:gd name="T2" fmla="*/ 2147483647 w 5048"/>
              <a:gd name="T3" fmla="*/ 2147483647 h 2680"/>
              <a:gd name="T4" fmla="*/ 2147483647 w 5048"/>
              <a:gd name="T5" fmla="*/ 826611250 h 2680"/>
              <a:gd name="T6" fmla="*/ 2147483647 w 5048"/>
              <a:gd name="T7" fmla="*/ 100806250 h 2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8" h="2680">
                <a:moveTo>
                  <a:pt x="0" y="2680"/>
                </a:moveTo>
                <a:cubicBezTo>
                  <a:pt x="1048" y="2540"/>
                  <a:pt x="2096" y="2400"/>
                  <a:pt x="2880" y="2008"/>
                </a:cubicBezTo>
                <a:cubicBezTo>
                  <a:pt x="3664" y="1616"/>
                  <a:pt x="4360" y="656"/>
                  <a:pt x="4704" y="328"/>
                </a:cubicBezTo>
                <a:cubicBezTo>
                  <a:pt x="5048" y="0"/>
                  <a:pt x="4996" y="20"/>
                  <a:pt x="4944" y="40"/>
                </a:cubicBezTo>
              </a:path>
            </a:pathLst>
          </a:custGeom>
          <a:noFill/>
          <a:ln w="28575" cap="flat" cmpd="sng">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8"/>
          <p:cNvSpPr txBox="1">
            <a:spLocks noChangeArrowheads="1"/>
          </p:cNvSpPr>
          <p:nvPr/>
        </p:nvSpPr>
        <p:spPr bwMode="auto">
          <a:xfrm>
            <a:off x="8137525" y="2046288"/>
            <a:ext cx="896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b="1" dirty="0">
                <a:solidFill>
                  <a:srgbClr val="0033CC"/>
                </a:solidFill>
                <a:latin typeface="Helvetica" panose="020B0604020202020204" pitchFamily="34" charset="0"/>
              </a:rPr>
              <a:t>T</a:t>
            </a:r>
            <a:r>
              <a:rPr lang="en-US" altLang="en-US" sz="2800" dirty="0">
                <a:solidFill>
                  <a:srgbClr val="0033CC"/>
                </a:solidFill>
                <a:latin typeface="Helvetica" panose="020B0604020202020204" pitchFamily="34" charset="0"/>
              </a:rPr>
              <a:t>(</a:t>
            </a:r>
            <a:r>
              <a:rPr lang="en-US" altLang="en-US" sz="2800" b="1" dirty="0">
                <a:solidFill>
                  <a:srgbClr val="0033CC"/>
                </a:solidFill>
                <a:latin typeface="Helvetica" panose="020B0604020202020204" pitchFamily="34" charset="0"/>
              </a:rPr>
              <a:t>N</a:t>
            </a:r>
            <a:r>
              <a:rPr lang="en-US" altLang="en-US" sz="2800" dirty="0">
                <a:solidFill>
                  <a:srgbClr val="0033CC"/>
                </a:solidFill>
                <a:latin typeface="Helvetica" panose="020B0604020202020204" pitchFamily="34" charset="0"/>
              </a:rPr>
              <a:t>)</a:t>
            </a:r>
          </a:p>
        </p:txBody>
      </p:sp>
      <mc:AlternateContent xmlns:mc="http://schemas.openxmlformats.org/markup-compatibility/2006" xmlns:a14="http://schemas.microsoft.com/office/drawing/2010/main">
        <mc:Choice Requires="a14">
          <p:sp>
            <p:nvSpPr>
              <p:cNvPr id="12" name="Text Box 11">
                <a:extLst>
                  <a:ext uri="{FF2B5EF4-FFF2-40B4-BE49-F238E27FC236}">
                    <a16:creationId xmlns:a16="http://schemas.microsoft.com/office/drawing/2014/main" id="{DBBA5F10-B69F-447B-B27E-803D8FB53D8C}"/>
                  </a:ext>
                </a:extLst>
              </p:cNvPr>
              <p:cNvSpPr txBox="1">
                <a:spLocks noChangeArrowheads="1"/>
              </p:cNvSpPr>
              <p:nvPr/>
            </p:nvSpPr>
            <p:spPr bwMode="auto">
              <a:xfrm>
                <a:off x="4838609" y="4408285"/>
                <a:ext cx="1553630"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𝑁</m:t>
                      </m:r>
                      <m:r>
                        <a:rPr lang="en-US" i="1" dirty="0" smtClean="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m:rPr>
                              <m:sty m:val="p"/>
                            </m:rPr>
                            <a:rPr lang="en-US" i="0" dirty="0" smtClean="0">
                              <a:solidFill>
                                <a:srgbClr val="FF0000"/>
                              </a:solidFill>
                              <a:latin typeface="Cambria Math" panose="02040503050406030204" pitchFamily="18" charset="0"/>
                            </a:rPr>
                            <m:t>log</m:t>
                          </m:r>
                        </m:e>
                        <m:sub>
                          <m:r>
                            <a:rPr lang="en-US" b="0" i="1" dirty="0" smtClean="0">
                              <a:solidFill>
                                <a:srgbClr val="FF0000"/>
                              </a:solidFill>
                              <a:latin typeface="Cambria Math" panose="02040503050406030204" pitchFamily="18" charset="0"/>
                            </a:rPr>
                            <m:t>2</m:t>
                          </m:r>
                        </m:sub>
                      </m:sSub>
                      <m:r>
                        <a:rPr lang="en-US" b="0" i="1" dirty="0" smtClean="0">
                          <a:solidFill>
                            <a:srgbClr val="FF0000"/>
                          </a:solidFill>
                          <a:latin typeface="Cambria Math" panose="02040503050406030204" pitchFamily="18" charset="0"/>
                        </a:rPr>
                        <m:t>𝑁</m:t>
                      </m:r>
                    </m:oMath>
                  </m:oMathPara>
                </a14:m>
                <a:endParaRPr lang="en-US" dirty="0">
                  <a:solidFill>
                    <a:srgbClr val="FF0000"/>
                  </a:solidFill>
                  <a:latin typeface="Helvetica" charset="0"/>
                </a:endParaRPr>
              </a:p>
            </p:txBody>
          </p:sp>
        </mc:Choice>
        <mc:Fallback xmlns="">
          <p:sp>
            <p:nvSpPr>
              <p:cNvPr id="12" name="Text Box 11">
                <a:extLst>
                  <a:ext uri="{FF2B5EF4-FFF2-40B4-BE49-F238E27FC236}">
                    <a16:creationId xmlns:a16="http://schemas.microsoft.com/office/drawing/2014/main" id="{DBBA5F10-B69F-447B-B27E-803D8FB53D8C}"/>
                  </a:ext>
                </a:extLst>
              </p:cNvPr>
              <p:cNvSpPr txBox="1">
                <a:spLocks noRot="1" noChangeAspect="1" noMove="1" noResize="1" noEditPoints="1" noAdjustHandles="1" noChangeArrowheads="1" noChangeShapeType="1" noTextEdit="1"/>
              </p:cNvSpPr>
              <p:nvPr/>
            </p:nvSpPr>
            <p:spPr bwMode="auto">
              <a:xfrm>
                <a:off x="4838609" y="4408285"/>
                <a:ext cx="1553630" cy="523220"/>
              </a:xfrm>
              <a:prstGeom prst="rect">
                <a:avLst/>
              </a:prstGeom>
              <a:blipFill>
                <a:blip r:embed="rId3"/>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11">
                <a:extLst>
                  <a:ext uri="{FF2B5EF4-FFF2-40B4-BE49-F238E27FC236}">
                    <a16:creationId xmlns:a16="http://schemas.microsoft.com/office/drawing/2014/main" id="{461FECAB-2316-4DBC-8137-5D392FA957D8}"/>
                  </a:ext>
                </a:extLst>
              </p:cNvPr>
              <p:cNvSpPr txBox="1">
                <a:spLocks noChangeArrowheads="1"/>
              </p:cNvSpPr>
              <p:nvPr/>
            </p:nvSpPr>
            <p:spPr bwMode="auto">
              <a:xfrm>
                <a:off x="3491277" y="3369797"/>
                <a:ext cx="1704249"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r>
                        <a:rPr lang="en-US" i="1" dirty="0" smtClean="0">
                          <a:solidFill>
                            <a:srgbClr val="00B050"/>
                          </a:solidFill>
                          <a:latin typeface="Cambria Math" panose="02040503050406030204" pitchFamily="18" charset="0"/>
                        </a:rPr>
                        <m:t> </m:t>
                      </m:r>
                      <m:r>
                        <m:rPr>
                          <m:sty m:val="p"/>
                        </m:rPr>
                        <a:rPr lang="en-US" i="1" dirty="0" smtClean="0">
                          <a:solidFill>
                            <a:srgbClr val="00B050"/>
                          </a:solidFill>
                          <a:latin typeface="Cambria Math" panose="02040503050406030204" pitchFamily="18" charset="0"/>
                        </a:rPr>
                        <m:t>log</m:t>
                      </m:r>
                      <m:r>
                        <a:rPr lang="en-US" i="1" baseline="-25000" dirty="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oMath>
                  </m:oMathPara>
                </a14:m>
                <a:endParaRPr lang="en-US" dirty="0">
                  <a:solidFill>
                    <a:srgbClr val="00B050"/>
                  </a:solidFill>
                  <a:latin typeface="Helvetica" charset="0"/>
                </a:endParaRPr>
              </a:p>
            </p:txBody>
          </p:sp>
        </mc:Choice>
        <mc:Fallback xmlns="">
          <p:sp>
            <p:nvSpPr>
              <p:cNvPr id="13" name="Text Box 11">
                <a:extLst>
                  <a:ext uri="{FF2B5EF4-FFF2-40B4-BE49-F238E27FC236}">
                    <a16:creationId xmlns:a16="http://schemas.microsoft.com/office/drawing/2014/main" id="{461FECAB-2316-4DBC-8137-5D392FA957D8}"/>
                  </a:ext>
                </a:extLst>
              </p:cNvPr>
              <p:cNvSpPr txBox="1">
                <a:spLocks noRot="1" noChangeAspect="1" noMove="1" noResize="1" noEditPoints="1" noAdjustHandles="1" noChangeArrowheads="1" noChangeShapeType="1" noTextEdit="1"/>
              </p:cNvSpPr>
              <p:nvPr/>
            </p:nvSpPr>
            <p:spPr bwMode="auto">
              <a:xfrm>
                <a:off x="3491277" y="3369797"/>
                <a:ext cx="1704249" cy="523220"/>
              </a:xfrm>
              <a:prstGeom prst="rect">
                <a:avLst/>
              </a:prstGeom>
              <a:blipFill>
                <a:blip r:embed="rId4"/>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83641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O-Notation</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altLang="en-US" sz="2400" dirty="0"/>
              <a:t>Given two positive functions </a:t>
            </a:r>
            <a:r>
              <a:rPr lang="en-US" altLang="en-US" sz="2400" b="1" dirty="0">
                <a:solidFill>
                  <a:srgbClr val="0033CC"/>
                </a:solidFill>
              </a:rPr>
              <a:t>f</a:t>
            </a:r>
            <a:r>
              <a:rPr lang="en-US" altLang="en-US" sz="2400" dirty="0"/>
              <a:t> and </a:t>
            </a:r>
            <a:r>
              <a:rPr lang="en-US" altLang="en-US" sz="2400" b="1" dirty="0">
                <a:solidFill>
                  <a:srgbClr val="0033CC"/>
                </a:solidFill>
              </a:rPr>
              <a:t>g</a:t>
            </a:r>
          </a:p>
          <a:p>
            <a:pPr marL="0" indent="0" eaLnBrk="1" hangingPunct="1">
              <a:buNone/>
              <a:defRPr/>
            </a:pPr>
            <a:endParaRPr lang="en-US" altLang="en-US" sz="1000" b="1" dirty="0">
              <a:solidFill>
                <a:srgbClr val="0033CC"/>
              </a:solidFill>
            </a:endParaRPr>
          </a:p>
          <a:p>
            <a:pPr eaLnBrk="1" hangingPunct="1">
              <a:defRPr/>
            </a:pPr>
            <a:r>
              <a:rPr lang="en-US" altLang="en-US" sz="2400" b="1" dirty="0">
                <a:solidFill>
                  <a:srgbClr val="0033CC"/>
                </a:solidFill>
              </a:rPr>
              <a:t>f(N)</a:t>
            </a:r>
            <a:r>
              <a:rPr lang="en-US" altLang="en-US" sz="2400" dirty="0"/>
              <a:t> is </a:t>
            </a:r>
            <a:r>
              <a:rPr lang="en-US" altLang="en-US" sz="2400" b="1" dirty="0">
                <a:solidFill>
                  <a:schemeClr val="accent2"/>
                </a:solidFill>
              </a:rPr>
              <a:t>O(</a:t>
            </a:r>
            <a:r>
              <a:rPr lang="en-US" altLang="en-US" sz="2400" b="1" dirty="0">
                <a:solidFill>
                  <a:srgbClr val="0033CC"/>
                </a:solidFill>
              </a:rPr>
              <a:t>g(N)</a:t>
            </a:r>
            <a:r>
              <a:rPr lang="en-US" altLang="en-US" sz="2400" b="1" dirty="0">
                <a:solidFill>
                  <a:schemeClr val="accent2"/>
                </a:solidFill>
              </a:rPr>
              <a:t>)</a:t>
            </a:r>
            <a:r>
              <a:rPr lang="en-US" altLang="en-US" sz="2400" dirty="0"/>
              <a:t>  </a:t>
            </a:r>
            <a:r>
              <a:rPr lang="en-US" altLang="en-US" sz="2400" dirty="0" err="1"/>
              <a:t>iff</a:t>
            </a:r>
            <a:r>
              <a:rPr lang="en-US" altLang="en-US" sz="2400" dirty="0"/>
              <a:t> there is a constant </a:t>
            </a:r>
            <a:r>
              <a:rPr lang="en-US" altLang="en-US" sz="2400" b="1" dirty="0">
                <a:solidFill>
                  <a:srgbClr val="0033CC"/>
                </a:solidFill>
              </a:rPr>
              <a:t>c</a:t>
            </a:r>
            <a:r>
              <a:rPr lang="en-US" altLang="en-US" sz="2400" dirty="0">
                <a:solidFill>
                  <a:srgbClr val="0033CC"/>
                </a:solidFill>
                <a:sym typeface="Symbol" panose="05050102010706020507" pitchFamily="18" charset="2"/>
              </a:rPr>
              <a:t></a:t>
            </a:r>
            <a:r>
              <a:rPr lang="en-US" altLang="en-US" sz="2400" b="1" dirty="0">
                <a:solidFill>
                  <a:srgbClr val="0033CC"/>
                </a:solidFill>
              </a:rPr>
              <a:t>0</a:t>
            </a:r>
            <a:r>
              <a:rPr lang="en-US" altLang="en-US" sz="2400" dirty="0"/>
              <a:t> </a:t>
            </a:r>
            <a:r>
              <a:rPr lang="en-US" altLang="en-US" sz="2400" dirty="0" err="1"/>
              <a:t>s.t.</a:t>
            </a:r>
            <a:r>
              <a:rPr lang="en-US" altLang="en-US" sz="2400" dirty="0"/>
              <a:t>,        		 </a:t>
            </a:r>
            <a:r>
              <a:rPr lang="en-US" altLang="en-US" sz="2400" b="1" dirty="0">
                <a:solidFill>
                  <a:srgbClr val="0033CC"/>
                </a:solidFill>
              </a:rPr>
              <a:t>f(N)</a:t>
            </a:r>
            <a:r>
              <a:rPr lang="en-US" altLang="en-US" sz="2400" dirty="0"/>
              <a:t> is eventually always </a:t>
            </a:r>
            <a:r>
              <a:rPr lang="en-US" altLang="en-US" sz="2400" b="1" dirty="0">
                <a:solidFill>
                  <a:schemeClr val="accent2"/>
                </a:solidFill>
                <a:sym typeface="Symbol" panose="05050102010706020507" pitchFamily="18" charset="2"/>
              </a:rPr>
              <a:t></a:t>
            </a:r>
            <a:r>
              <a:rPr lang="en-US" altLang="en-US" sz="2400" dirty="0"/>
              <a:t> </a:t>
            </a:r>
            <a:r>
              <a:rPr lang="en-US" altLang="en-US" sz="2400" b="1" dirty="0">
                <a:solidFill>
                  <a:srgbClr val="0033CC"/>
                </a:solidFill>
              </a:rPr>
              <a:t>c g(N)</a:t>
            </a:r>
          </a:p>
          <a:p>
            <a:pPr eaLnBrk="1" hangingPunct="1">
              <a:defRPr/>
            </a:pPr>
            <a:endParaRPr lang="en-US" altLang="en-US" sz="1000" b="1" dirty="0">
              <a:solidFill>
                <a:srgbClr val="0033CC"/>
              </a:solidFill>
            </a:endParaRPr>
          </a:p>
          <a:p>
            <a:pPr marL="0" indent="0" eaLnBrk="1" hangingPunct="1">
              <a:buNone/>
              <a:defRPr/>
            </a:pPr>
            <a:endParaRPr lang="en-US" altLang="en-US" sz="1000" dirty="0"/>
          </a:p>
          <a:p>
            <a:pPr marL="0" indent="0" eaLnBrk="1" hangingPunct="1">
              <a:buNone/>
              <a:defRPr/>
            </a:pPr>
            <a:endParaRPr lang="en-US" altLang="en-US" sz="1000" dirty="0"/>
          </a:p>
          <a:p>
            <a:pPr eaLnBrk="1" hangingPunct="1">
              <a:defRPr/>
            </a:pPr>
            <a:r>
              <a:rPr lang="en-US" altLang="en-US" sz="2400" b="1" dirty="0">
                <a:solidFill>
                  <a:srgbClr val="0033CC"/>
                </a:solidFill>
              </a:rPr>
              <a:t>f(N)</a:t>
            </a:r>
            <a:r>
              <a:rPr lang="en-US" altLang="en-US" sz="2400" dirty="0"/>
              <a:t> is </a:t>
            </a:r>
            <a:r>
              <a:rPr lang="en-US" altLang="en-US" sz="2400" b="1" dirty="0">
                <a:solidFill>
                  <a:schemeClr val="accent2"/>
                </a:solidFill>
                <a:latin typeface="Symbol" panose="05050102010706020507" pitchFamily="18" charset="2"/>
              </a:rPr>
              <a:t>W</a:t>
            </a:r>
            <a:r>
              <a:rPr lang="en-US" altLang="en-US" sz="2400" b="1" dirty="0">
                <a:solidFill>
                  <a:schemeClr val="accent2"/>
                </a:solidFill>
              </a:rPr>
              <a:t>(</a:t>
            </a:r>
            <a:r>
              <a:rPr lang="en-US" altLang="en-US" sz="2400" b="1" dirty="0">
                <a:solidFill>
                  <a:srgbClr val="0033CC"/>
                </a:solidFill>
              </a:rPr>
              <a:t>g(N)</a:t>
            </a:r>
            <a:r>
              <a:rPr lang="en-US" altLang="en-US" sz="2400" b="1" dirty="0">
                <a:solidFill>
                  <a:schemeClr val="accent2"/>
                </a:solidFill>
              </a:rPr>
              <a:t>)</a:t>
            </a:r>
            <a:r>
              <a:rPr lang="en-US" altLang="en-US" sz="2400" dirty="0"/>
              <a:t> </a:t>
            </a:r>
            <a:r>
              <a:rPr lang="en-US" altLang="en-US" sz="2400" dirty="0" err="1"/>
              <a:t>iff</a:t>
            </a:r>
            <a:r>
              <a:rPr lang="en-US" altLang="en-US" sz="2400" dirty="0"/>
              <a:t> there is a constant </a:t>
            </a:r>
            <a:r>
              <a:rPr lang="en-US" altLang="en-US" sz="2400" b="1" dirty="0">
                <a:solidFill>
                  <a:srgbClr val="0033CC"/>
                </a:solidFill>
                <a:latin typeface="Symbol" panose="05050102010706020507" pitchFamily="18" charset="2"/>
              </a:rPr>
              <a:t>e</a:t>
            </a:r>
            <a:r>
              <a:rPr lang="en-US" altLang="en-US" sz="2400" dirty="0">
                <a:solidFill>
                  <a:srgbClr val="0033CC"/>
                </a:solidFill>
                <a:sym typeface="Symbol" panose="05050102010706020507" pitchFamily="18" charset="2"/>
              </a:rPr>
              <a:t></a:t>
            </a:r>
            <a:r>
              <a:rPr lang="en-US" altLang="en-US" sz="2400" b="1" dirty="0">
                <a:solidFill>
                  <a:srgbClr val="0033CC"/>
                </a:solidFill>
              </a:rPr>
              <a:t>0</a:t>
            </a:r>
            <a:r>
              <a:rPr lang="en-US" altLang="en-US" sz="2400" dirty="0"/>
              <a:t> </a:t>
            </a:r>
            <a:r>
              <a:rPr lang="en-US" altLang="en-US" sz="2400" dirty="0" err="1"/>
              <a:t>s.t.</a:t>
            </a:r>
            <a:r>
              <a:rPr lang="en-US" altLang="en-US" sz="2400" dirty="0"/>
              <a:t>, </a:t>
            </a:r>
          </a:p>
          <a:p>
            <a:pPr marL="0" indent="0" eaLnBrk="1" hangingPunct="1">
              <a:buNone/>
              <a:defRPr/>
            </a:pPr>
            <a:r>
              <a:rPr lang="en-US" altLang="en-US" sz="2400" b="1" dirty="0">
                <a:solidFill>
                  <a:srgbClr val="0033CC"/>
                </a:solidFill>
              </a:rPr>
              <a:t>            f(N)</a:t>
            </a:r>
            <a:r>
              <a:rPr lang="en-US" altLang="en-US" sz="2400" dirty="0"/>
              <a:t> is </a:t>
            </a:r>
            <a:r>
              <a:rPr lang="en-US" altLang="en-US" sz="2400" b="1" dirty="0">
                <a:solidFill>
                  <a:schemeClr val="accent2"/>
                </a:solidFill>
                <a:sym typeface="Symbol" panose="05050102010706020507" pitchFamily="18" charset="2"/>
              </a:rPr>
              <a:t></a:t>
            </a:r>
            <a:r>
              <a:rPr lang="en-US" altLang="en-US" sz="2400" dirty="0"/>
              <a:t> </a:t>
            </a:r>
            <a:r>
              <a:rPr lang="en-US" altLang="en-US" sz="2400" b="1" dirty="0">
                <a:solidFill>
                  <a:srgbClr val="0033CC"/>
                </a:solidFill>
                <a:latin typeface="Symbol" panose="05050102010706020507" pitchFamily="18" charset="2"/>
              </a:rPr>
              <a:t>e</a:t>
            </a:r>
            <a:r>
              <a:rPr lang="en-US" altLang="en-US" sz="2400" b="1" dirty="0">
                <a:solidFill>
                  <a:srgbClr val="0033CC"/>
                </a:solidFill>
              </a:rPr>
              <a:t> g(N)</a:t>
            </a:r>
            <a:r>
              <a:rPr lang="en-US" altLang="en-US" sz="2400" dirty="0"/>
              <a:t> for infinitely</a:t>
            </a:r>
          </a:p>
          <a:p>
            <a:pPr marL="0" indent="0" eaLnBrk="1" hangingPunct="1">
              <a:buNone/>
              <a:defRPr/>
            </a:pPr>
            <a:endParaRPr lang="en-US" altLang="en-US" sz="1000" dirty="0"/>
          </a:p>
          <a:p>
            <a:pPr marL="0" indent="0" eaLnBrk="1" hangingPunct="1">
              <a:buNone/>
              <a:defRPr/>
            </a:pPr>
            <a:endParaRPr lang="en-US" altLang="en-US" sz="1000" dirty="0"/>
          </a:p>
          <a:p>
            <a:pPr marL="0" indent="0" eaLnBrk="1" hangingPunct="1">
              <a:buNone/>
              <a:defRPr/>
            </a:pPr>
            <a:endParaRPr lang="en-US" altLang="en-US" sz="1000" dirty="0"/>
          </a:p>
          <a:p>
            <a:pPr eaLnBrk="1" hangingPunct="1">
              <a:defRPr/>
            </a:pPr>
            <a:r>
              <a:rPr lang="en-US" altLang="en-US" sz="2400" b="1" dirty="0">
                <a:solidFill>
                  <a:srgbClr val="0033CC"/>
                </a:solidFill>
              </a:rPr>
              <a:t>f(N)</a:t>
            </a:r>
            <a:r>
              <a:rPr lang="en-US" altLang="en-US" sz="2400" dirty="0"/>
              <a:t> is </a:t>
            </a:r>
            <a:r>
              <a:rPr lang="en-US" altLang="en-US" sz="2400" b="1" dirty="0">
                <a:solidFill>
                  <a:schemeClr val="accent2"/>
                </a:solidFill>
                <a:latin typeface="Symbol" panose="05050102010706020507" pitchFamily="18" charset="2"/>
              </a:rPr>
              <a:t>Q</a:t>
            </a:r>
            <a:r>
              <a:rPr lang="en-US" altLang="en-US" sz="2400" b="1" dirty="0">
                <a:solidFill>
                  <a:schemeClr val="accent2"/>
                </a:solidFill>
              </a:rPr>
              <a:t>(</a:t>
            </a:r>
            <a:r>
              <a:rPr lang="en-US" altLang="en-US" sz="2400" b="1" dirty="0">
                <a:solidFill>
                  <a:srgbClr val="0033CC"/>
                </a:solidFill>
              </a:rPr>
              <a:t>g(N)</a:t>
            </a:r>
            <a:r>
              <a:rPr lang="en-US" altLang="en-US" sz="2400" b="1" dirty="0">
                <a:solidFill>
                  <a:schemeClr val="accent2"/>
                </a:solidFill>
              </a:rPr>
              <a:t>)</a:t>
            </a:r>
            <a:r>
              <a:rPr lang="en-US" altLang="en-US" sz="2400" dirty="0"/>
              <a:t>  </a:t>
            </a:r>
            <a:r>
              <a:rPr lang="en-US" sz="2400" dirty="0" err="1"/>
              <a:t>iff</a:t>
            </a:r>
            <a:r>
              <a:rPr lang="en-US" sz="2400" dirty="0"/>
              <a:t> there are constants c</a:t>
            </a:r>
            <a:r>
              <a:rPr lang="en-US" sz="2400" baseline="-25000" dirty="0"/>
              <a:t>1</a:t>
            </a:r>
            <a:r>
              <a:rPr lang="en-US" sz="2400" dirty="0"/>
              <a:t>, c</a:t>
            </a:r>
            <a:r>
              <a:rPr lang="en-US" sz="2400" baseline="-25000" dirty="0"/>
              <a:t>2</a:t>
            </a:r>
            <a:r>
              <a:rPr lang="en-US" sz="2400" dirty="0"/>
              <a:t>&gt;0 so that </a:t>
            </a:r>
            <a:br>
              <a:rPr lang="en-US" sz="2400" dirty="0"/>
            </a:br>
            <a:r>
              <a:rPr lang="en-US" sz="2400" dirty="0"/>
              <a:t>	  eventually always </a:t>
            </a:r>
            <a:r>
              <a:rPr lang="en-US" sz="2400" b="1" dirty="0">
                <a:solidFill>
                  <a:srgbClr val="0033CC"/>
                </a:solidFill>
              </a:rPr>
              <a:t>c</a:t>
            </a:r>
            <a:r>
              <a:rPr lang="en-US" sz="2400" b="1" baseline="-25000" dirty="0">
                <a:solidFill>
                  <a:srgbClr val="0033CC"/>
                </a:solidFill>
              </a:rPr>
              <a:t>1</a:t>
            </a:r>
            <a:r>
              <a:rPr lang="en-US" sz="2400" b="1" dirty="0">
                <a:solidFill>
                  <a:srgbClr val="0033CC"/>
                </a:solidFill>
              </a:rPr>
              <a:t>g(N) </a:t>
            </a:r>
            <a:r>
              <a:rPr lang="en-US" sz="2400" b="1" dirty="0">
                <a:solidFill>
                  <a:srgbClr val="0033CC"/>
                </a:solidFill>
                <a:sym typeface="Symbol" charset="0"/>
              </a:rPr>
              <a:t></a:t>
            </a:r>
            <a:r>
              <a:rPr lang="en-US" sz="2400" b="1" dirty="0">
                <a:solidFill>
                  <a:srgbClr val="0033CC"/>
                </a:solidFill>
              </a:rPr>
              <a:t> f(N) </a:t>
            </a:r>
            <a:r>
              <a:rPr lang="en-US" sz="2400" b="1" dirty="0">
                <a:solidFill>
                  <a:srgbClr val="0033CC"/>
                </a:solidFill>
                <a:sym typeface="Symbol" charset="0"/>
              </a:rPr>
              <a:t></a:t>
            </a:r>
            <a:r>
              <a:rPr lang="en-US" sz="2400" b="1" dirty="0">
                <a:solidFill>
                  <a:srgbClr val="0033CC"/>
                </a:solidFill>
              </a:rPr>
              <a:t> c</a:t>
            </a:r>
            <a:r>
              <a:rPr lang="en-US" sz="2400" b="1" baseline="-25000" dirty="0">
                <a:solidFill>
                  <a:srgbClr val="0033CC"/>
                </a:solidFill>
              </a:rPr>
              <a:t>2</a:t>
            </a:r>
            <a:r>
              <a:rPr lang="en-US" sz="2400" b="1" dirty="0">
                <a:solidFill>
                  <a:srgbClr val="0033CC"/>
                </a:solidFill>
              </a:rPr>
              <a:t>g(N)</a:t>
            </a:r>
            <a:endParaRPr lang="en-US" altLang="en-US" sz="2400" b="1" dirty="0">
              <a:solidFill>
                <a:srgbClr val="0033CC"/>
              </a:solidFill>
            </a:endParaRPr>
          </a:p>
          <a:p>
            <a:pPr eaLnBrk="1" hangingPunct="1">
              <a:defRPr/>
            </a:pPr>
            <a:endParaRPr lang="en-US" altLang="en-US" sz="2400" dirty="0"/>
          </a:p>
          <a:p>
            <a:pPr eaLnBrk="1" hangingPunct="1">
              <a:defRPr/>
            </a:pPr>
            <a:endParaRPr lang="en-US" altLang="en-US" sz="2400" b="1" dirty="0">
              <a:solidFill>
                <a:srgbClr val="0033CC"/>
              </a:solidFill>
            </a:endParaRPr>
          </a:p>
          <a:p>
            <a:pPr eaLnBrk="1" hangingPunct="1">
              <a:defRPr/>
            </a:pPr>
            <a:endParaRPr 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a:latin typeface="Tahoma" panose="020B0604030504040204" pitchFamily="34" charset="0"/>
            </a:endParaRPr>
          </a:p>
        </p:txBody>
      </p:sp>
    </p:spTree>
    <p:extLst>
      <p:ext uri="{BB962C8B-B14F-4D97-AF65-F5344CB8AC3E}">
        <p14:creationId xmlns:p14="http://schemas.microsoft.com/office/powerpoint/2010/main" val="8603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Asymptotic Bounds for common </a:t>
            </a:r>
            <a:r>
              <a:rPr lang="en-US" altLang="en-US" sz="3600" dirty="0" err="1">
                <a:solidFill>
                  <a:srgbClr val="002060"/>
                </a:solidFill>
              </a:rPr>
              <a:t>fns</a:t>
            </a:r>
            <a:endParaRPr lang="en-US" altLang="en-US" sz="3600" dirty="0">
              <a:solidFill>
                <a:srgbClr val="002060"/>
              </a:solidFill>
            </a:endParaRP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eaLnBrk="1" hangingPunct="1">
                  <a:defRPr/>
                </a:pPr>
                <a:r>
                  <a:rPr lang="en-US" altLang="en-US" sz="2400" dirty="0">
                    <a:solidFill>
                      <a:srgbClr val="0070C0"/>
                    </a:solidFill>
                  </a:rPr>
                  <a:t>Polynomials</a:t>
                </a:r>
                <a:r>
                  <a:rPr lang="en-US" altLang="en-US" sz="2400" dirty="0"/>
                  <a:t>:</a:t>
                </a:r>
              </a:p>
              <a:p>
                <a:pPr marL="0" indent="0" eaLnBrk="1" hangingPunct="1">
                  <a:buNone/>
                  <a:defRPr/>
                </a:pPr>
                <a:r>
                  <a:rPr lang="en-US" altLang="en-US" sz="2400" dirty="0"/>
                  <a:t>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0</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𝑑</m:t>
                        </m:r>
                      </m:sub>
                    </m:sSub>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oMath>
                </a14:m>
                <a:r>
                  <a:rPr lang="en-US" altLang="en-US" sz="2400" dirty="0"/>
                  <a:t> is </a:t>
                </a:r>
                <a14:m>
                  <m:oMath xmlns:m="http://schemas.openxmlformats.org/officeDocument/2006/math">
                    <m:r>
                      <a:rPr lang="en-US" altLang="en-US" sz="2400" b="0" i="1" smtClean="0">
                        <a:latin typeface="Cambria Math" panose="02040503050406030204" pitchFamily="18" charset="0"/>
                      </a:rPr>
                      <m:t>𝑂</m:t>
                    </m:r>
                    <m:d>
                      <m:dPr>
                        <m:ctrlPr>
                          <a:rPr lang="en-US" altLang="en-US" sz="2400" b="0" i="1" smtClean="0">
                            <a:latin typeface="Cambria Math" panose="02040503050406030204" pitchFamily="18" charset="0"/>
                          </a:rPr>
                        </m:ctrlPr>
                      </m:dPr>
                      <m:e>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e>
                    </m:d>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a:t>
                </a:r>
              </a:p>
              <a:p>
                <a:pPr marL="0" indent="0" eaLnBrk="1" hangingPunct="1">
                  <a:buNone/>
                  <a:defRPr/>
                </a:pPr>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𝑎</m:t>
                            </m:r>
                          </m:sub>
                        </m:sSub>
                      </m:fName>
                      <m:e>
                        <m:r>
                          <a:rPr lang="en-US" altLang="en-US" sz="2400" b="0" i="1" smtClean="0">
                            <a:latin typeface="Cambria Math" panose="02040503050406030204" pitchFamily="18" charset="0"/>
                          </a:rPr>
                          <m:t>𝑛</m:t>
                        </m:r>
                      </m:e>
                    </m:func>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𝑏</m:t>
                            </m:r>
                          </m:sub>
                        </m:sSub>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e>
                    </m:func>
                  </m:oMath>
                </a14:m>
                <a:r>
                  <a:rPr lang="en-US" altLang="en-US" sz="2400" dirty="0"/>
                  <a:t> for all constants </a:t>
                </a:r>
                <a14:m>
                  <m:oMath xmlns:m="http://schemas.openxmlformats.org/officeDocument/2006/math">
                    <m:r>
                      <a:rPr lang="en-US" altLang="en-US" sz="2400" b="0" i="1" smtClean="0">
                        <a:latin typeface="Cambria Math" panose="02040503050406030204" pitchFamily="18" charset="0"/>
                      </a:rPr>
                      <m:t>𝑎</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𝑏</m:t>
                    </m:r>
                    <m:r>
                      <a:rPr lang="en-US" altLang="en-US" sz="2400" b="0" i="1" smtClean="0">
                        <a:latin typeface="Cambria Math" panose="02040503050406030204" pitchFamily="18" charset="0"/>
                      </a:rPr>
                      <m:t>&gt;0</m:t>
                    </m:r>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log grows slower than every polynomial</a:t>
                </a:r>
              </a:p>
              <a:p>
                <a:pPr marL="0" indent="0" eaLnBrk="1" hangingPunct="1">
                  <a:buNone/>
                  <a:defRPr/>
                </a:pPr>
                <a:r>
                  <a:rPr lang="en-US" altLang="en-US" sz="2400" dirty="0"/>
                  <a:t>   For all </a:t>
                </a:r>
                <a14:m>
                  <m:oMath xmlns:m="http://schemas.openxmlformats.org/officeDocument/2006/math">
                    <m:r>
                      <a:rPr lang="en-US" altLang="en-US" sz="2400" b="0" i="1" smtClean="0">
                        <a:latin typeface="Cambria Math" panose="02040503050406030204" pitchFamily="18" charset="0"/>
                      </a:rPr>
                      <m:t>𝑥</m:t>
                    </m:r>
                    <m:r>
                      <a:rPr lang="en-US" altLang="en-US" sz="2400" b="0" i="1" smtClean="0">
                        <a:latin typeface="Cambria Math" panose="02040503050406030204" pitchFamily="18" charset="0"/>
                      </a:rPr>
                      <m:t>&gt;0</m:t>
                    </m:r>
                  </m:oMath>
                </a14:m>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log</m:t>
                        </m:r>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𝑘</m:t>
                            </m:r>
                          </m:sup>
                        </m:sSup>
                        <m:r>
                          <a:rPr lang="en-US" altLang="en-US" sz="2400" b="0" i="1" smtClean="0">
                            <a:latin typeface="Cambria Math" panose="02040503050406030204" pitchFamily="18" charset="0"/>
                          </a:rPr>
                          <m:t>)</m:t>
                        </m:r>
                      </m:e>
                    </m:func>
                  </m:oMath>
                </a14:m>
                <a:endParaRPr lang="en-US" altLang="en-US" sz="2400" b="0" dirty="0"/>
              </a:p>
              <a:p>
                <a:pPr marL="0" indent="0" eaLnBrk="1" hangingPunct="1">
                  <a:buNone/>
                  <a:defRPr/>
                </a:pPr>
                <a:endParaRPr lang="en-US" altLang="en-US" sz="2400" dirty="0"/>
              </a:p>
              <a:p>
                <a:pPr eaLnBrk="1" hangingPunct="1">
                  <a:defRPr/>
                </a:pPr>
                <a14:m>
                  <m:oMath xmlns:m="http://schemas.openxmlformats.org/officeDocument/2006/math">
                    <m:r>
                      <a:rPr lang="en-US" altLang="en-US" sz="2400" b="0" i="1" smtClean="0">
                        <a:latin typeface="Cambria Math" panose="02040503050406030204" pitchFamily="18" charset="0"/>
                      </a:rPr>
                      <m:t>𝑛</m:t>
                    </m:r>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log</m:t>
                        </m:r>
                      </m:fName>
                      <m:e>
                        <m:r>
                          <a:rPr lang="en-US" altLang="en-US" sz="2400" b="0" i="1" smtClean="0">
                            <a:latin typeface="Cambria Math" panose="02040503050406030204" pitchFamily="18" charset="0"/>
                          </a:rPr>
                          <m:t>𝑛</m:t>
                        </m:r>
                      </m:e>
                    </m:func>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d>
                      <m:dPr>
                        <m:ctrlPr>
                          <a:rPr lang="en-US" altLang="en-US" sz="2400" b="0" i="1" smtClean="0">
                            <a:latin typeface="Cambria Math" panose="02040503050406030204" pitchFamily="18" charset="0"/>
                          </a:rPr>
                        </m:ctrlPr>
                      </m:dPr>
                      <m:e>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1.01</m:t>
                            </m:r>
                          </m:sup>
                        </m:sSup>
                      </m:e>
                    </m:d>
                  </m:oMath>
                </a14:m>
                <a:endParaRPr lang="en-US" altLang="en-US" sz="2400" dirty="0"/>
              </a:p>
              <a:p>
                <a:pPr eaLnBrk="1" hangingPunct="1">
                  <a:defRPr/>
                </a:pPr>
                <a:endParaRPr lang="en-US" altLang="en-US" sz="2400" b="1" dirty="0">
                  <a:solidFill>
                    <a:srgbClr val="0033CC"/>
                  </a:solidFill>
                </a:endParaRPr>
              </a:p>
              <a:p>
                <a:pPr eaLnBrk="1" hangingPunct="1">
                  <a:defRPr/>
                </a:pPr>
                <a:endParaRPr 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963" t="-89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a:latin typeface="Tahoma" panose="020B0604030504040204" pitchFamily="34" charset="0"/>
            </a:endParaRPr>
          </a:p>
        </p:txBody>
      </p:sp>
    </p:spTree>
    <p:extLst>
      <p:ext uri="{BB962C8B-B14F-4D97-AF65-F5344CB8AC3E}">
        <p14:creationId xmlns:p14="http://schemas.microsoft.com/office/powerpoint/2010/main" val="47826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Running Time</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400" dirty="0"/>
              <a:t> </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a:latin typeface="Tahoma" panose="020B0604030504040204" pitchFamily="34" charset="0"/>
            </a:endParaRPr>
          </a:p>
        </p:txBody>
      </p:sp>
      <p:grpSp>
        <p:nvGrpSpPr>
          <p:cNvPr id="7" name="Group 6">
            <a:extLst>
              <a:ext uri="{FF2B5EF4-FFF2-40B4-BE49-F238E27FC236}">
                <a16:creationId xmlns:a16="http://schemas.microsoft.com/office/drawing/2014/main" id="{2D4BC44E-7D57-47F0-99BC-0FA8E9860CA8}"/>
              </a:ext>
            </a:extLst>
          </p:cNvPr>
          <p:cNvGrpSpPr/>
          <p:nvPr/>
        </p:nvGrpSpPr>
        <p:grpSpPr>
          <a:xfrm>
            <a:off x="576469" y="1893304"/>
            <a:ext cx="7991061" cy="4351921"/>
            <a:chOff x="576469" y="1893304"/>
            <a:chExt cx="7991061" cy="4351921"/>
          </a:xfrm>
        </p:grpSpPr>
        <p:pic>
          <p:nvPicPr>
            <p:cNvPr id="2" name="Picture 1">
              <a:extLst>
                <a:ext uri="{FF2B5EF4-FFF2-40B4-BE49-F238E27FC236}">
                  <a16:creationId xmlns:a16="http://schemas.microsoft.com/office/drawing/2014/main" id="{8D534BB9-45EB-4182-8E13-40E81A0FD1E5}"/>
                </a:ext>
              </a:extLst>
            </p:cNvPr>
            <p:cNvPicPr>
              <a:picLocks noChangeAspect="1"/>
            </p:cNvPicPr>
            <p:nvPr/>
          </p:nvPicPr>
          <p:blipFill>
            <a:blip r:embed="rId3"/>
            <a:stretch>
              <a:fillRect/>
            </a:stretch>
          </p:blipFill>
          <p:spPr>
            <a:xfrm>
              <a:off x="576469" y="1893304"/>
              <a:ext cx="7991061" cy="4351921"/>
            </a:xfrm>
            <a:prstGeom prst="rect">
              <a:avLst/>
            </a:prstGeom>
          </p:spPr>
        </p:pic>
        <p:cxnSp>
          <p:nvCxnSpPr>
            <p:cNvPr id="5" name="Straight Connector 4">
              <a:extLst>
                <a:ext uri="{FF2B5EF4-FFF2-40B4-BE49-F238E27FC236}">
                  <a16:creationId xmlns:a16="http://schemas.microsoft.com/office/drawing/2014/main" id="{5E623D2C-357B-44D6-87D2-2E1FC1982194}"/>
                </a:ext>
              </a:extLst>
            </p:cNvPr>
            <p:cNvCxnSpPr/>
            <p:nvPr/>
          </p:nvCxnSpPr>
          <p:spPr bwMode="auto">
            <a:xfrm flipH="1">
              <a:off x="6897756" y="5177654"/>
              <a:ext cx="1058517"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64BA37EA-F895-45E4-B1DA-DB0D243F80D7}"/>
                </a:ext>
              </a:extLst>
            </p:cNvPr>
            <p:cNvSpPr txBox="1"/>
            <p:nvPr/>
          </p:nvSpPr>
          <p:spPr>
            <a:xfrm>
              <a:off x="6828182" y="3915375"/>
              <a:ext cx="1518364" cy="307777"/>
            </a:xfrm>
            <a:prstGeom prst="rect">
              <a:avLst/>
            </a:prstGeom>
            <a:noFill/>
          </p:spPr>
          <p:txBody>
            <a:bodyPr wrap="none" rtlCol="0">
              <a:spAutoFit/>
            </a:bodyPr>
            <a:lstStyle/>
            <a:p>
              <a:r>
                <a:rPr lang="en-US" sz="1400" dirty="0">
                  <a:solidFill>
                    <a:srgbClr val="FF0000"/>
                  </a:solidFill>
                </a:rPr>
                <a:t>Stable matching!</a:t>
              </a:r>
            </a:p>
          </p:txBody>
        </p:sp>
      </p:grpSp>
      <mc:AlternateContent xmlns:mc="http://schemas.openxmlformats.org/markup-compatibility/2006">
        <mc:Choice xmlns:a14="http://schemas.microsoft.com/office/drawing/2010/main" Requires="a14">
          <p:sp>
            <p:nvSpPr>
              <p:cNvPr id="10" name="Rectangle 3">
                <a:extLst>
                  <a:ext uri="{FF2B5EF4-FFF2-40B4-BE49-F238E27FC236}">
                    <a16:creationId xmlns:a16="http://schemas.microsoft.com/office/drawing/2014/main" id="{D2168771-A581-460E-A1BB-73C1F10BC839}"/>
                  </a:ext>
                </a:extLst>
              </p:cNvPr>
              <p:cNvSpPr txBox="1">
                <a:spLocks noChangeArrowheads="1"/>
              </p:cNvSpPr>
              <p:nvPr/>
            </p:nvSpPr>
            <p:spPr>
              <a:xfrm>
                <a:off x="576469" y="943094"/>
                <a:ext cx="8229600" cy="47689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sz="2400" kern="0" dirty="0"/>
                  <a:t>An algorithm runs in polynomial time if </a:t>
                </a:r>
                <a14:m>
                  <m:oMath xmlns:m="http://schemas.openxmlformats.org/officeDocument/2006/math">
                    <m:r>
                      <a:rPr lang="en-US" sz="2400" b="0" i="1" kern="0" smtClean="0">
                        <a:latin typeface="Cambria Math" panose="02040503050406030204" pitchFamily="18" charset="0"/>
                      </a:rPr>
                      <m:t>𝑇</m:t>
                    </m:r>
                    <m:d>
                      <m:dPr>
                        <m:ctrlPr>
                          <a:rPr lang="en-US" sz="2400" b="0" i="1" kern="0" smtClean="0">
                            <a:latin typeface="Cambria Math" panose="02040503050406030204" pitchFamily="18" charset="0"/>
                          </a:rPr>
                        </m:ctrlPr>
                      </m:dPr>
                      <m:e>
                        <m:r>
                          <a:rPr lang="en-US" sz="2400" b="0" i="1" kern="0" smtClean="0">
                            <a:latin typeface="Cambria Math" panose="02040503050406030204" pitchFamily="18" charset="0"/>
                          </a:rPr>
                          <m:t>𝑛</m:t>
                        </m:r>
                      </m:e>
                    </m:d>
                    <m:r>
                      <a:rPr lang="en-US" sz="2400" b="0" i="1" kern="0" smtClean="0">
                        <a:latin typeface="Cambria Math" panose="02040503050406030204" pitchFamily="18" charset="0"/>
                      </a:rPr>
                      <m:t>=</m:t>
                    </m:r>
                    <m:sSup>
                      <m:sSupPr>
                        <m:ctrlPr>
                          <a:rPr lang="en-US" sz="2400" b="0" i="1" kern="0" smtClean="0">
                            <a:latin typeface="Cambria Math" panose="02040503050406030204" pitchFamily="18" charset="0"/>
                          </a:rPr>
                        </m:ctrlPr>
                      </m:sSupPr>
                      <m:e>
                        <m:r>
                          <a:rPr lang="en-US" sz="2400" b="0" i="1" kern="0" smtClean="0">
                            <a:latin typeface="Cambria Math" panose="02040503050406030204" pitchFamily="18" charset="0"/>
                          </a:rPr>
                          <m:t>𝑛</m:t>
                        </m:r>
                      </m:e>
                      <m:sup>
                        <m:r>
                          <a:rPr lang="en-US" sz="2400" b="0" i="1" kern="0" smtClean="0">
                            <a:latin typeface="Cambria Math" panose="02040503050406030204" pitchFamily="18" charset="0"/>
                          </a:rPr>
                          <m:t>𝑂</m:t>
                        </m:r>
                        <m:r>
                          <a:rPr lang="en-US" sz="2400" b="0" i="1" kern="0" smtClean="0">
                            <a:latin typeface="Cambria Math" panose="02040503050406030204" pitchFamily="18" charset="0"/>
                          </a:rPr>
                          <m:t>(1)</m:t>
                        </m:r>
                      </m:sup>
                    </m:sSup>
                  </m:oMath>
                </a14:m>
                <a:r>
                  <a:rPr lang="en-US" sz="2400" kern="0" dirty="0"/>
                  <a:t>.</a:t>
                </a:r>
              </a:p>
              <a:p>
                <a:pPr marL="0" indent="0" eaLnBrk="1" hangingPunct="1">
                  <a:buNone/>
                  <a:defRPr/>
                </a:pPr>
                <a:r>
                  <a:rPr lang="en-US" sz="2400" kern="0" dirty="0"/>
                  <a:t>Equivalently, </a:t>
                </a:r>
                <a14:m>
                  <m:oMath xmlns:m="http://schemas.openxmlformats.org/officeDocument/2006/math">
                    <m:r>
                      <a:rPr lang="en-US" sz="2400" b="0" i="1" kern="0" smtClean="0">
                        <a:latin typeface="Cambria Math" panose="02040503050406030204" pitchFamily="18" charset="0"/>
                      </a:rPr>
                      <m:t>𝑇</m:t>
                    </m:r>
                    <m:d>
                      <m:dPr>
                        <m:ctrlPr>
                          <a:rPr lang="en-US" sz="2400" b="0" i="1" kern="0" smtClean="0">
                            <a:latin typeface="Cambria Math" panose="02040503050406030204" pitchFamily="18" charset="0"/>
                          </a:rPr>
                        </m:ctrlPr>
                      </m:dPr>
                      <m:e>
                        <m:r>
                          <a:rPr lang="en-US" sz="2400" b="0" i="1" kern="0" smtClean="0">
                            <a:latin typeface="Cambria Math" panose="02040503050406030204" pitchFamily="18" charset="0"/>
                          </a:rPr>
                          <m:t>𝑛</m:t>
                        </m:r>
                      </m:e>
                    </m:d>
                    <m:r>
                      <a:rPr lang="en-US" sz="2400" b="0" i="1" kern="0" smtClean="0">
                        <a:latin typeface="Cambria Math" panose="02040503050406030204" pitchFamily="18" charset="0"/>
                      </a:rPr>
                      <m:t>=</m:t>
                    </m:r>
                    <m:sSup>
                      <m:sSupPr>
                        <m:ctrlPr>
                          <a:rPr lang="en-US" sz="2400" b="0" i="1" kern="0" smtClean="0">
                            <a:latin typeface="Cambria Math" panose="02040503050406030204" pitchFamily="18" charset="0"/>
                          </a:rPr>
                        </m:ctrlPr>
                      </m:sSupPr>
                      <m:e>
                        <m:r>
                          <a:rPr lang="en-US" sz="2400" b="0" i="1" kern="0" smtClean="0">
                            <a:latin typeface="Cambria Math" panose="02040503050406030204" pitchFamily="18" charset="0"/>
                          </a:rPr>
                          <m:t>𝑛</m:t>
                        </m:r>
                      </m:e>
                      <m:sup>
                        <m:r>
                          <a:rPr lang="en-US" sz="2400" b="0" i="1" kern="0" smtClean="0">
                            <a:latin typeface="Cambria Math" panose="02040503050406030204" pitchFamily="18" charset="0"/>
                          </a:rPr>
                          <m:t>𝑑</m:t>
                        </m:r>
                      </m:sup>
                    </m:sSup>
                  </m:oMath>
                </a14:m>
                <a:r>
                  <a:rPr lang="en-US" sz="2400" kern="0" dirty="0"/>
                  <a:t> for some constant d.</a:t>
                </a:r>
              </a:p>
            </p:txBody>
          </p:sp>
        </mc:Choice>
        <mc:Fallback>
          <p:sp>
            <p:nvSpPr>
              <p:cNvPr id="10" name="Rectangle 3">
                <a:extLst>
                  <a:ext uri="{FF2B5EF4-FFF2-40B4-BE49-F238E27FC236}">
                    <a16:creationId xmlns:a16="http://schemas.microsoft.com/office/drawing/2014/main" id="{D2168771-A581-460E-A1BB-73C1F10BC839}"/>
                  </a:ext>
                </a:extLst>
              </p:cNvPr>
              <p:cNvSpPr txBox="1">
                <a:spLocks noRot="1" noChangeAspect="1" noMove="1" noResize="1" noEditPoints="1" noAdjustHandles="1" noChangeArrowheads="1" noChangeShapeType="1" noTextEdit="1"/>
              </p:cNvSpPr>
              <p:nvPr/>
            </p:nvSpPr>
            <p:spPr>
              <a:xfrm>
                <a:off x="576469" y="943094"/>
                <a:ext cx="8229600" cy="4768940"/>
              </a:xfrm>
              <a:prstGeom prst="rect">
                <a:avLst/>
              </a:prstGeom>
              <a:blipFill>
                <a:blip r:embed="rId4"/>
                <a:stretch>
                  <a:fillRect l="-1185" t="-639"/>
                </a:stretch>
              </a:blipFill>
            </p:spPr>
            <p:txBody>
              <a:bodyPr/>
              <a:lstStyle/>
              <a:p>
                <a:r>
                  <a:rPr lang="en-US">
                    <a:noFill/>
                  </a:rPr>
                  <a:t> </a:t>
                </a:r>
              </a:p>
            </p:txBody>
          </p:sp>
        </mc:Fallback>
      </mc:AlternateContent>
    </p:spTree>
    <p:extLst>
      <p:ext uri="{BB962C8B-B14F-4D97-AF65-F5344CB8AC3E}">
        <p14:creationId xmlns:p14="http://schemas.microsoft.com/office/powerpoint/2010/main" val="5634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55431</TotalTime>
  <Words>975</Words>
  <Application>Microsoft Office PowerPoint</Application>
  <PresentationFormat>On-screen Show (4:3)</PresentationFormat>
  <Paragraphs>263</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Cambria Math</vt:lpstr>
      <vt:lpstr>ＭＳ Ｐゴシック</vt:lpstr>
      <vt:lpstr>Helvetica</vt:lpstr>
      <vt:lpstr>Gill Sans</vt:lpstr>
      <vt:lpstr>Arial</vt:lpstr>
      <vt:lpstr>Symbol</vt:lpstr>
      <vt:lpstr>Comic Sans MS</vt:lpstr>
      <vt:lpstr>Tahoma</vt:lpstr>
      <vt:lpstr>Osaka</vt:lpstr>
      <vt:lpstr>Times New Roman</vt:lpstr>
      <vt:lpstr>Arial Black</vt:lpstr>
      <vt:lpstr>Custom Design</vt:lpstr>
      <vt:lpstr>CSE 421:  Introduction to Algorithms</vt:lpstr>
      <vt:lpstr>Defining Efficiency</vt:lpstr>
      <vt:lpstr>Measuring Efficiency</vt:lpstr>
      <vt:lpstr>Time Complexity</vt:lpstr>
      <vt:lpstr>Time Complexity (N)</vt:lpstr>
      <vt:lpstr>Time Complexity on Worst Case Inputs</vt:lpstr>
      <vt:lpstr>O-Notation</vt:lpstr>
      <vt:lpstr>Asymptotic Bounds for common fns</vt:lpstr>
      <vt:lpstr>Running Time</vt:lpstr>
      <vt:lpstr>Why it matters?</vt:lpstr>
      <vt:lpstr>Why “Polynomial”?</vt:lpstr>
      <vt:lpstr>Graphs</vt:lpstr>
      <vt:lpstr>Undirected Graphs G=(V,E)</vt:lpstr>
      <vt:lpstr>Graphs don’t Live in Flat Land</vt:lpstr>
      <vt:lpstr>Directed Graphs</vt:lpstr>
      <vt:lpstr>Terminology</vt:lpstr>
      <vt:lpstr>Terminology (cont’d)</vt:lpstr>
      <vt:lpstr>Degree Sum</vt:lpstr>
      <vt:lpstr>Odd Degree Vertices</vt:lpstr>
      <vt:lpstr>#edges</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207</cp:revision>
  <cp:lastPrinted>2000-07-01T21:41:59Z</cp:lastPrinted>
  <dcterms:created xsi:type="dcterms:W3CDTF">1998-04-21T02:39:18Z</dcterms:created>
  <dcterms:modified xsi:type="dcterms:W3CDTF">2018-03-30T08:31:48Z</dcterms:modified>
</cp:coreProperties>
</file>