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369" r:id="rId2"/>
    <p:sldId id="1006" r:id="rId3"/>
    <p:sldId id="977" r:id="rId4"/>
    <p:sldId id="983" r:id="rId5"/>
    <p:sldId id="984" r:id="rId6"/>
    <p:sldId id="987" r:id="rId7"/>
    <p:sldId id="988" r:id="rId8"/>
    <p:sldId id="989" r:id="rId9"/>
    <p:sldId id="990" r:id="rId10"/>
    <p:sldId id="991" r:id="rId11"/>
    <p:sldId id="992" r:id="rId12"/>
    <p:sldId id="993" r:id="rId13"/>
    <p:sldId id="994" r:id="rId14"/>
    <p:sldId id="995" r:id="rId15"/>
    <p:sldId id="996" r:id="rId16"/>
    <p:sldId id="997" r:id="rId17"/>
    <p:sldId id="998" r:id="rId18"/>
    <p:sldId id="999" r:id="rId19"/>
    <p:sldId id="1000" r:id="rId20"/>
    <p:sldId id="1004" r:id="rId21"/>
    <p:sldId id="1001" r:id="rId22"/>
    <p:sldId id="1002" r:id="rId2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5738" autoAdjust="0"/>
  </p:normalViewPr>
  <p:slideViewPr>
    <p:cSldViewPr snapToGrid="0">
      <p:cViewPr varScale="1">
        <p:scale>
          <a:sx n="65" d="100"/>
          <a:sy n="65" d="100"/>
        </p:scale>
        <p:origin x="1152" y="5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8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474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74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54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75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988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20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369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58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09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146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992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133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5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78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07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38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44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76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91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mh.uni.lu/#reconma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NP-Completeness / Linear Programs</a:t>
            </a:r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Linear Programming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04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Linear System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In high school we learn Gaussian elimination algorithm to solve a system of linear equations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=7−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we substitute in the following equations.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Then we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in to the third equations.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The third equational uniquely defines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Optimize a linear function subject to linear inequalities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3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≥−5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200" dirty="0"/>
                  <a:t>We can have inequalities, </a:t>
                </a:r>
              </a:p>
              <a:p>
                <a:r>
                  <a:rPr lang="en-US" sz="2200" dirty="0"/>
                  <a:t>We can have a linear objective </a:t>
                </a:r>
                <a:r>
                  <a:rPr lang="en-US" sz="2200" dirty="0" smtClean="0"/>
                  <a:t>functions</a:t>
                </a: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Applications of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Generalizes</a:t>
                </a:r>
                <a:r>
                  <a:rPr lang="en-US" sz="2200" dirty="0"/>
                  <a:t>: Ax=b, 2-person zero-sum games, shortest path, max-flow, matching, multicommodity flow, MST, min weighted arborescence, …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Why significant</a:t>
                </a:r>
                <a:r>
                  <a:rPr lang="en-US" sz="2200" dirty="0"/>
                  <a:t>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We can solve linear programming in polynomial time.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 smtClean="0"/>
                  <a:t>We </a:t>
                </a:r>
                <a:r>
                  <a:rPr lang="en-US" sz="2200" dirty="0"/>
                  <a:t>can model many practical problems with a linear model and solve it with linear programming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Linear Programming in Practice</a:t>
                </a:r>
                <a:r>
                  <a:rPr lang="en-US" sz="2200" dirty="0"/>
                  <a:t>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There are very fast implementations: </a:t>
                </a:r>
                <a:r>
                  <a:rPr lang="en-US" sz="2200" dirty="0" smtClean="0"/>
                  <a:t>CPLEX</a:t>
                </a:r>
                <a:r>
                  <a:rPr lang="en-US" sz="2200" dirty="0"/>
                  <a:t>, </a:t>
                </a:r>
                <a:r>
                  <a:rPr lang="en-US" sz="2200" dirty="0" err="1" smtClean="0"/>
                  <a:t>Gorubi</a:t>
                </a:r>
                <a:r>
                  <a:rPr lang="en-US" sz="2200" dirty="0" smtClean="0"/>
                  <a:t>, </a:t>
                </a:r>
                <a:r>
                  <a:rPr lang="en-US" sz="2200" dirty="0"/>
                  <a:t>….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CPLEX can solve LPs with millions of variables/constraints in </a:t>
                </a:r>
                <a:r>
                  <a:rPr lang="en-US" sz="2200" dirty="0" smtClean="0"/>
                  <a:t>seconds</a:t>
                </a: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1: 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Suppose you want to schedule a diet for yourself. There are four category of food: veggies, meat, fruits, and dairy. Each category has its own (p)rice, (</a:t>
                </a:r>
                <a:r>
                  <a:rPr lang="en-US" sz="2000" dirty="0" smtClean="0"/>
                  <a:t>c)</a:t>
                </a:r>
                <a:r>
                  <a:rPr lang="en-US" sz="2000" dirty="0" err="1" smtClean="0"/>
                  <a:t>alories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(h)</a:t>
                </a:r>
                <a:r>
                  <a:rPr lang="en-US" sz="2000" dirty="0" err="1"/>
                  <a:t>appiness</a:t>
                </a:r>
                <a:r>
                  <a:rPr lang="en-US" sz="2000" dirty="0"/>
                  <a:t> per pound: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Linear Modeling</a:t>
                </a:r>
                <a:r>
                  <a:rPr lang="en-US" sz="2000" dirty="0"/>
                  <a:t>: Consider a linear model: If we eat 0.5lb of meat an 0.2lb of fruits we will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0.5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+0.2 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happy</a:t>
                </a:r>
              </a:p>
              <a:p>
                <a:r>
                  <a:rPr lang="en-US" sz="2000" dirty="0"/>
                  <a:t>You should eat 1500 </a:t>
                </a:r>
                <a:r>
                  <a:rPr lang="en-US" sz="2000" dirty="0" smtClean="0"/>
                  <a:t>calories </a:t>
                </a:r>
                <a:r>
                  <a:rPr lang="en-US" sz="2000" dirty="0"/>
                  <a:t>to be healthy</a:t>
                </a:r>
              </a:p>
              <a:p>
                <a:r>
                  <a:rPr lang="en-US" sz="2000" dirty="0"/>
                  <a:t>You can spend 20 dollars a day on food.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Goal</a:t>
                </a:r>
                <a:r>
                  <a:rPr lang="en-US" sz="2000" dirty="0"/>
                  <a:t>: Maximize happiness?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741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206720"/>
                  </p:ext>
                </p:extLst>
              </p:nvPr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543" t="-103125" r="-268844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5755" t="-103125" r="-152358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317" t="-103125" r="-96951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636" t="-103125" r="-3247" b="-2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543" t="-203125" r="-268844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5755" t="-203125" r="-152358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317" t="-203125" r="-9695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636" t="-203125" r="-3247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543" t="-303125" r="-26884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5755" t="-303125" r="-15235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317" t="-303125" r="-96951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636" t="-303125" r="-3247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97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Diet Problem by LP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r>
              <a:rPr lang="en-US" sz="2000" dirty="0"/>
              <a:t>You should eat 1500 </a:t>
            </a:r>
            <a:r>
              <a:rPr lang="en-US" sz="2000" dirty="0" err="1"/>
              <a:t>calaroies</a:t>
            </a:r>
            <a:r>
              <a:rPr lang="en-US" sz="2000" dirty="0"/>
              <a:t> to be healthy</a:t>
            </a:r>
          </a:p>
          <a:p>
            <a:r>
              <a:rPr lang="en-US" sz="2000" dirty="0"/>
              <a:t>You can spend 20 dollars a day on food.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Goal</a:t>
            </a:r>
            <a:r>
              <a:rPr lang="en-US" sz="2000" dirty="0"/>
              <a:t>: Maximize happiness?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543" t="-103125" r="-268844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5755" t="-103125" r="-152358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317" t="-103125" r="-96951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36" t="-103125" r="-3247" b="-2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543" t="-203125" r="-268844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5755" t="-203125" r="-152358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317" t="-203125" r="-9695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36" t="-203125" r="-3247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543" t="-303125" r="-26884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5755" t="-303125" r="-15235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317" t="-303125" r="-96951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36" t="-303125" r="-3247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8C4434-6C94-4C3F-B02D-F9799AD76D85}"/>
                  </a:ext>
                </a:extLst>
              </p:cNvPr>
              <p:cNvSpPr txBox="1"/>
              <p:nvPr/>
            </p:nvSpPr>
            <p:spPr>
              <a:xfrm>
                <a:off x="1848540" y="4482892"/>
                <a:ext cx="5432513" cy="155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≤20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≤1500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8C4434-6C94-4C3F-B02D-F9799AD76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40" y="4482892"/>
                <a:ext cx="5432513" cy="1554785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84A3E67-5AA7-4883-A98D-BEFB77DF5C05}"/>
              </a:ext>
            </a:extLst>
          </p:cNvPr>
          <p:cNvGrpSpPr/>
          <p:nvPr/>
        </p:nvGrpSpPr>
        <p:grpSpPr>
          <a:xfrm>
            <a:off x="1106588" y="5939051"/>
            <a:ext cx="6146234" cy="644311"/>
            <a:chOff x="1106588" y="5939051"/>
            <a:chExt cx="6146234" cy="6443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E6B0B8-A05D-41F4-8A2A-E84FB3F2026A}"/>
                </a:ext>
              </a:extLst>
            </p:cNvPr>
            <p:cNvSpPr txBox="1"/>
            <p:nvPr/>
          </p:nvSpPr>
          <p:spPr>
            <a:xfrm>
              <a:off x="1106588" y="6183252"/>
              <a:ext cx="6146234" cy="40011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#pounds of veggies, meat, fruits, dairy to eat per day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A8E8ED1-DE83-4BDE-BECA-85F690F3AD0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114859" y="6037678"/>
              <a:ext cx="377429" cy="1405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81855D-470C-4883-B117-51C0956D683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569111" y="5985997"/>
              <a:ext cx="48047" cy="1922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F8BA16-35C5-4D4D-9AC2-2C8F6329F4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28392" y="5939051"/>
              <a:ext cx="87870" cy="244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366F784-4836-48B5-A4A7-8B061C57BC4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75255" y="5939051"/>
              <a:ext cx="242857" cy="3061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9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Design an LP?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r>
              <a:rPr lang="en-US" sz="2400" dirty="0"/>
              <a:t>Define the set of variables</a:t>
            </a:r>
          </a:p>
          <a:p>
            <a:endParaRPr lang="en-US" sz="800" dirty="0"/>
          </a:p>
          <a:p>
            <a:r>
              <a:rPr lang="en-US" sz="2400" dirty="0"/>
              <a:t>Put constraints on your variables,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should they be nonnegative?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Write down the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a constraint is not linear try to approximate it with a linear constraint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Write down the objective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it is not linear approximation with a linear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Decide if it is a minimize/maximization problem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2: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Define the set of variables</a:t>
                </a:r>
              </a:p>
              <a:p>
                <a:r>
                  <a:rPr lang="en-US" sz="2000" dirty="0"/>
                  <a:t>For every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be the flow on the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Put constraints on your variables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for all edge e (The flow is nonnegative)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Write down the constraints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for every edge e, (Capacity constraints)</a:t>
                </a: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(Conservation constraints)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Write down the objective function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200" dirty="0"/>
                  <a:t>Decide if it is a minimize/maximization problem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max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2: Max Flow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3D6EC2-C405-4A68-8279-B97E9D07868A}"/>
                  </a:ext>
                </a:extLst>
              </p:cNvPr>
              <p:cNvSpPr txBox="1"/>
              <p:nvPr/>
            </p:nvSpPr>
            <p:spPr>
              <a:xfrm>
                <a:off x="1453454" y="1824843"/>
                <a:ext cx="6237092" cy="2398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out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                                               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3D6EC2-C405-4A68-8279-B97E9D07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54" y="1824843"/>
                <a:ext cx="6237092" cy="2398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2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3: Min Cost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Suppose we can route 100 gallons of water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But for every pipe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we have to pay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 for each gallon of water that we send through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Goal</a:t>
                </a:r>
                <a:r>
                  <a:rPr lang="en-US" sz="2200" dirty="0"/>
                  <a:t>: Send 100 gallons of water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with minimum possible cost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B2BE62-65B3-457D-89D8-5DDE260D06F1}"/>
                  </a:ext>
                </a:extLst>
              </p:cNvPr>
              <p:cNvSpPr txBox="1"/>
              <p:nvPr/>
            </p:nvSpPr>
            <p:spPr>
              <a:xfrm>
                <a:off x="1779952" y="3523005"/>
                <a:ext cx="5637184" cy="2722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out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out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=100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                                  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B2BE62-65B3-457D-89D8-5DDE260D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952" y="3523005"/>
                <a:ext cx="5637184" cy="2722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Fixing some mistake.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87697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Thm.</a:t>
                </a:r>
                <a:r>
                  <a:rPr lang="en-US" altLang="en-US" sz="2000" dirty="0"/>
                  <a:t> Max cardinality matching in G = value of max flow in H.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Proof. (matching </a:t>
                </a:r>
                <a:r>
                  <a:rPr lang="en-US" altLang="en-US" sz="2000" dirty="0" err="1">
                    <a:solidFill>
                      <a:srgbClr val="0070C0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be a max flow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of value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Integrality theorem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</a:t>
                </a:r>
                <a:r>
                  <a:rPr lang="en-US" altLang="en-US" sz="2000" dirty="0"/>
                  <a:t>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is integral and we can assume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is 0-1.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000" dirty="0"/>
                  <a:t> = set of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287338" lvl="2" indent="-287338"/>
                <a:r>
                  <a:rPr lang="en-US" altLang="en-US" sz="2000" dirty="0"/>
                  <a:t>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participates in at most one edge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287338" lvl="2" indent="-287338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because the flow 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equals to the flow value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87697" cy="4797690"/>
              </a:xfrm>
              <a:blipFill>
                <a:blip r:embed="rId3"/>
                <a:stretch>
                  <a:fillRect l="-718" t="-635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40" name="Oval 4">
            <a:extLst>
              <a:ext uri="{FF2B5EF4-FFF2-40B4-BE49-F238E27FC236}">
                <a16:creationId xmlns:a16="http://schemas.microsoft.com/office/drawing/2014/main" id="{0F0B1CDF-80E9-45DA-B54C-FC13074FB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768" y="5036152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41" name="Oval 5">
            <a:extLst>
              <a:ext uri="{FF2B5EF4-FFF2-40B4-BE49-F238E27FC236}">
                <a16:creationId xmlns:a16="http://schemas.microsoft.com/office/drawing/2014/main" id="{0AA5EA37-AE59-4967-B69A-2D601AF5E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3637565"/>
            <a:ext cx="225425" cy="2238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2" name="Oval 6">
            <a:extLst>
              <a:ext uri="{FF2B5EF4-FFF2-40B4-BE49-F238E27FC236}">
                <a16:creationId xmlns:a16="http://schemas.microsoft.com/office/drawing/2014/main" id="{43706166-AD4A-4CE6-A410-F8322092A7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5036152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506C5BA9-7E62-49DC-B39B-A72A8C9F8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6336315"/>
            <a:ext cx="225425" cy="2222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144" name="AutoShape 8">
            <a:extLst>
              <a:ext uri="{FF2B5EF4-FFF2-40B4-BE49-F238E27FC236}">
                <a16:creationId xmlns:a16="http://schemas.microsoft.com/office/drawing/2014/main" id="{0EFD034F-A2FE-4CB0-92EC-647543266903}"/>
              </a:ext>
            </a:extLst>
          </p:cNvPr>
          <p:cNvCxnSpPr>
            <a:cxnSpLocks noChangeShapeType="1"/>
            <a:stCxn id="140" idx="6"/>
            <a:endCxn id="141" idx="3"/>
          </p:cNvCxnSpPr>
          <p:nvPr/>
        </p:nvCxnSpPr>
        <p:spPr bwMode="auto">
          <a:xfrm flipV="1">
            <a:off x="610193" y="3828622"/>
            <a:ext cx="898922" cy="1319449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AutoShape 9">
            <a:extLst>
              <a:ext uri="{FF2B5EF4-FFF2-40B4-BE49-F238E27FC236}">
                <a16:creationId xmlns:a16="http://schemas.microsoft.com/office/drawing/2014/main" id="{6FA7F3D4-E0CF-4499-9F03-E7BA953C140D}"/>
              </a:ext>
            </a:extLst>
          </p:cNvPr>
          <p:cNvCxnSpPr>
            <a:cxnSpLocks noChangeShapeType="1"/>
            <a:stCxn id="140" idx="6"/>
            <a:endCxn id="142" idx="2"/>
          </p:cNvCxnSpPr>
          <p:nvPr/>
        </p:nvCxnSpPr>
        <p:spPr bwMode="auto">
          <a:xfrm>
            <a:off x="610193" y="5148071"/>
            <a:ext cx="865909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AutoShape 10">
            <a:extLst>
              <a:ext uri="{FF2B5EF4-FFF2-40B4-BE49-F238E27FC236}">
                <a16:creationId xmlns:a16="http://schemas.microsoft.com/office/drawing/2014/main" id="{187C6343-0AA0-4E51-98B8-73F1D01F813F}"/>
              </a:ext>
            </a:extLst>
          </p:cNvPr>
          <p:cNvCxnSpPr>
            <a:cxnSpLocks noChangeShapeType="1"/>
            <a:stCxn id="140" idx="6"/>
            <a:endCxn id="143" idx="1"/>
          </p:cNvCxnSpPr>
          <p:nvPr/>
        </p:nvCxnSpPr>
        <p:spPr bwMode="auto">
          <a:xfrm>
            <a:off x="610193" y="5148071"/>
            <a:ext cx="898922" cy="1220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11">
            <a:extLst>
              <a:ext uri="{FF2B5EF4-FFF2-40B4-BE49-F238E27FC236}">
                <a16:creationId xmlns:a16="http://schemas.microsoft.com/office/drawing/2014/main" id="{DD9B6402-A896-49C5-AC0C-79AD0EB09432}"/>
              </a:ext>
            </a:extLst>
          </p:cNvPr>
          <p:cNvCxnSpPr>
            <a:cxnSpLocks noChangeShapeType="1"/>
            <a:stCxn id="142" idx="6"/>
            <a:endCxn id="151" idx="2"/>
          </p:cNvCxnSpPr>
          <p:nvPr/>
        </p:nvCxnSpPr>
        <p:spPr bwMode="auto">
          <a:xfrm>
            <a:off x="1701527" y="5148071"/>
            <a:ext cx="1417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12">
            <a:extLst>
              <a:ext uri="{FF2B5EF4-FFF2-40B4-BE49-F238E27FC236}">
                <a16:creationId xmlns:a16="http://schemas.microsoft.com/office/drawing/2014/main" id="{41467E80-0D18-46AE-9ED4-D6FE5F073EA0}"/>
              </a:ext>
            </a:extLst>
          </p:cNvPr>
          <p:cNvCxnSpPr>
            <a:cxnSpLocks noChangeShapeType="1"/>
            <a:stCxn id="141" idx="6"/>
            <a:endCxn id="150" idx="2"/>
          </p:cNvCxnSpPr>
          <p:nvPr/>
        </p:nvCxnSpPr>
        <p:spPr bwMode="auto">
          <a:xfrm>
            <a:off x="1701527" y="3749484"/>
            <a:ext cx="1417692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AutoShape 13">
            <a:extLst>
              <a:ext uri="{FF2B5EF4-FFF2-40B4-BE49-F238E27FC236}">
                <a16:creationId xmlns:a16="http://schemas.microsoft.com/office/drawing/2014/main" id="{4ACCB364-5436-4560-9796-8A9B04EF2539}"/>
              </a:ext>
            </a:extLst>
          </p:cNvPr>
          <p:cNvCxnSpPr>
            <a:cxnSpLocks noChangeShapeType="1"/>
            <a:stCxn id="143" idx="6"/>
            <a:endCxn id="152" idx="2"/>
          </p:cNvCxnSpPr>
          <p:nvPr/>
        </p:nvCxnSpPr>
        <p:spPr bwMode="auto">
          <a:xfrm>
            <a:off x="1701527" y="6447440"/>
            <a:ext cx="1417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" name="Oval 14">
            <a:extLst>
              <a:ext uri="{FF2B5EF4-FFF2-40B4-BE49-F238E27FC236}">
                <a16:creationId xmlns:a16="http://schemas.microsoft.com/office/drawing/2014/main" id="{66C9998D-D829-4B63-AB2D-72D5C00B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3637565"/>
            <a:ext cx="223837" cy="2238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151" name="Oval 15">
            <a:extLst>
              <a:ext uri="{FF2B5EF4-FFF2-40B4-BE49-F238E27FC236}">
                <a16:creationId xmlns:a16="http://schemas.microsoft.com/office/drawing/2014/main" id="{D371C8F5-9CC9-40B0-A4D9-D976210C7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5036152"/>
            <a:ext cx="223837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152" name="Oval 16">
            <a:extLst>
              <a:ext uri="{FF2B5EF4-FFF2-40B4-BE49-F238E27FC236}">
                <a16:creationId xmlns:a16="http://schemas.microsoft.com/office/drawing/2014/main" id="{11599CCE-D38D-463B-B488-E2E60BF07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6336315"/>
            <a:ext cx="223837" cy="2222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153" name="AutoShape 17">
            <a:extLst>
              <a:ext uri="{FF2B5EF4-FFF2-40B4-BE49-F238E27FC236}">
                <a16:creationId xmlns:a16="http://schemas.microsoft.com/office/drawing/2014/main" id="{8E9BC598-EE55-4C0B-BE80-7EC22E2665F2}"/>
              </a:ext>
            </a:extLst>
          </p:cNvPr>
          <p:cNvCxnSpPr>
            <a:cxnSpLocks noChangeShapeType="1"/>
            <a:stCxn id="141" idx="6"/>
            <a:endCxn id="160" idx="1"/>
          </p:cNvCxnSpPr>
          <p:nvPr/>
        </p:nvCxnSpPr>
        <p:spPr bwMode="auto">
          <a:xfrm>
            <a:off x="1701527" y="3749484"/>
            <a:ext cx="1450472" cy="6214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" name="Oval 18">
            <a:extLst>
              <a:ext uri="{FF2B5EF4-FFF2-40B4-BE49-F238E27FC236}">
                <a16:creationId xmlns:a16="http://schemas.microsoft.com/office/drawing/2014/main" id="{71CF4699-DF24-44D4-A6ED-B10F89D02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3287" y="5036152"/>
            <a:ext cx="223837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155" name="AutoShape 19">
            <a:extLst>
              <a:ext uri="{FF2B5EF4-FFF2-40B4-BE49-F238E27FC236}">
                <a16:creationId xmlns:a16="http://schemas.microsoft.com/office/drawing/2014/main" id="{31D094CC-49C5-48FC-92D2-D5A3D54A9386}"/>
              </a:ext>
            </a:extLst>
          </p:cNvPr>
          <p:cNvCxnSpPr>
            <a:cxnSpLocks noChangeShapeType="1"/>
            <a:stCxn id="150" idx="6"/>
            <a:endCxn id="154" idx="0"/>
          </p:cNvCxnSpPr>
          <p:nvPr/>
        </p:nvCxnSpPr>
        <p:spPr bwMode="auto">
          <a:xfrm>
            <a:off x="3343056" y="3749484"/>
            <a:ext cx="822150" cy="1286668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AutoShape 20">
            <a:extLst>
              <a:ext uri="{FF2B5EF4-FFF2-40B4-BE49-F238E27FC236}">
                <a16:creationId xmlns:a16="http://schemas.microsoft.com/office/drawing/2014/main" id="{13AB95F5-F5E3-472D-9AF1-C9A1125A7522}"/>
              </a:ext>
            </a:extLst>
          </p:cNvPr>
          <p:cNvCxnSpPr>
            <a:cxnSpLocks noChangeShapeType="1"/>
            <a:stCxn id="151" idx="6"/>
            <a:endCxn id="154" idx="2"/>
          </p:cNvCxnSpPr>
          <p:nvPr/>
        </p:nvCxnSpPr>
        <p:spPr bwMode="auto">
          <a:xfrm>
            <a:off x="3343056" y="5148071"/>
            <a:ext cx="7102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AutoShape 21">
            <a:extLst>
              <a:ext uri="{FF2B5EF4-FFF2-40B4-BE49-F238E27FC236}">
                <a16:creationId xmlns:a16="http://schemas.microsoft.com/office/drawing/2014/main" id="{1637D5FE-24F0-41F3-9108-1CF336B71F46}"/>
              </a:ext>
            </a:extLst>
          </p:cNvPr>
          <p:cNvCxnSpPr>
            <a:cxnSpLocks noChangeShapeType="1"/>
            <a:stCxn id="152" idx="7"/>
            <a:endCxn id="154" idx="4"/>
          </p:cNvCxnSpPr>
          <p:nvPr/>
        </p:nvCxnSpPr>
        <p:spPr bwMode="auto">
          <a:xfrm flipV="1">
            <a:off x="3310276" y="5259990"/>
            <a:ext cx="854930" cy="110887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22">
            <a:extLst>
              <a:ext uri="{FF2B5EF4-FFF2-40B4-BE49-F238E27FC236}">
                <a16:creationId xmlns:a16="http://schemas.microsoft.com/office/drawing/2014/main" id="{9EF4737A-1C3C-4A30-9D4A-D16A3FA15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4337652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59" name="Oval 23">
            <a:extLst>
              <a:ext uri="{FF2B5EF4-FFF2-40B4-BE49-F238E27FC236}">
                <a16:creationId xmlns:a16="http://schemas.microsoft.com/office/drawing/2014/main" id="{FC8B5D62-6284-42A3-86EA-1A1C33F5D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5671152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60" name="Oval 24">
            <a:extLst>
              <a:ext uri="{FF2B5EF4-FFF2-40B4-BE49-F238E27FC236}">
                <a16:creationId xmlns:a16="http://schemas.microsoft.com/office/drawing/2014/main" id="{9C72D47F-9D80-43C5-A5B3-0D77451C71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4337652"/>
            <a:ext cx="223837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61" name="Oval 25">
            <a:extLst>
              <a:ext uri="{FF2B5EF4-FFF2-40B4-BE49-F238E27FC236}">
                <a16:creationId xmlns:a16="http://schemas.microsoft.com/office/drawing/2014/main" id="{17651E2C-D178-45C9-8699-70EAC46EB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5671152"/>
            <a:ext cx="223837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62" name="AutoShape 26">
            <a:extLst>
              <a:ext uri="{FF2B5EF4-FFF2-40B4-BE49-F238E27FC236}">
                <a16:creationId xmlns:a16="http://schemas.microsoft.com/office/drawing/2014/main" id="{CD01C067-2AC9-4D9B-BC64-834B78A21DF5}"/>
              </a:ext>
            </a:extLst>
          </p:cNvPr>
          <p:cNvCxnSpPr>
            <a:cxnSpLocks noChangeShapeType="1"/>
            <a:stCxn id="158" idx="6"/>
            <a:endCxn id="160" idx="2"/>
          </p:cNvCxnSpPr>
          <p:nvPr/>
        </p:nvCxnSpPr>
        <p:spPr bwMode="auto">
          <a:xfrm>
            <a:off x="1701527" y="4451159"/>
            <a:ext cx="1417692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7">
            <a:extLst>
              <a:ext uri="{FF2B5EF4-FFF2-40B4-BE49-F238E27FC236}">
                <a16:creationId xmlns:a16="http://schemas.microsoft.com/office/drawing/2014/main" id="{18E96675-9075-4676-8F7E-B93CE76B2455}"/>
              </a:ext>
            </a:extLst>
          </p:cNvPr>
          <p:cNvCxnSpPr>
            <a:cxnSpLocks noChangeShapeType="1"/>
            <a:stCxn id="159" idx="6"/>
            <a:endCxn id="160" idx="3"/>
          </p:cNvCxnSpPr>
          <p:nvPr/>
        </p:nvCxnSpPr>
        <p:spPr bwMode="auto">
          <a:xfrm flipV="1">
            <a:off x="1701527" y="4531420"/>
            <a:ext cx="1450472" cy="12524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8">
            <a:extLst>
              <a:ext uri="{FF2B5EF4-FFF2-40B4-BE49-F238E27FC236}">
                <a16:creationId xmlns:a16="http://schemas.microsoft.com/office/drawing/2014/main" id="{2704DDC7-500F-42C4-88E7-D2DD5F50BFBE}"/>
              </a:ext>
            </a:extLst>
          </p:cNvPr>
          <p:cNvCxnSpPr>
            <a:cxnSpLocks noChangeShapeType="1"/>
            <a:stCxn id="142" idx="6"/>
            <a:endCxn id="161" idx="1"/>
          </p:cNvCxnSpPr>
          <p:nvPr/>
        </p:nvCxnSpPr>
        <p:spPr bwMode="auto">
          <a:xfrm>
            <a:off x="1701527" y="5148071"/>
            <a:ext cx="1450472" cy="5560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9">
            <a:extLst>
              <a:ext uri="{FF2B5EF4-FFF2-40B4-BE49-F238E27FC236}">
                <a16:creationId xmlns:a16="http://schemas.microsoft.com/office/drawing/2014/main" id="{D40407AD-E2D2-495F-9120-C4A8672B17FC}"/>
              </a:ext>
            </a:extLst>
          </p:cNvPr>
          <p:cNvCxnSpPr>
            <a:cxnSpLocks noChangeShapeType="1"/>
            <a:stCxn id="159" idx="6"/>
            <a:endCxn id="152" idx="1"/>
          </p:cNvCxnSpPr>
          <p:nvPr/>
        </p:nvCxnSpPr>
        <p:spPr bwMode="auto">
          <a:xfrm>
            <a:off x="1701527" y="5783865"/>
            <a:ext cx="1450472" cy="584998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30">
            <a:extLst>
              <a:ext uri="{FF2B5EF4-FFF2-40B4-BE49-F238E27FC236}">
                <a16:creationId xmlns:a16="http://schemas.microsoft.com/office/drawing/2014/main" id="{2C42B3AC-DB3E-48F9-8F51-88D11EE47E33}"/>
              </a:ext>
            </a:extLst>
          </p:cNvPr>
          <p:cNvCxnSpPr>
            <a:cxnSpLocks noChangeShapeType="1"/>
            <a:stCxn id="143" idx="6"/>
            <a:endCxn id="160" idx="4"/>
          </p:cNvCxnSpPr>
          <p:nvPr/>
        </p:nvCxnSpPr>
        <p:spPr bwMode="auto">
          <a:xfrm flipV="1">
            <a:off x="1701527" y="4564665"/>
            <a:ext cx="1529611" cy="1882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31">
            <a:extLst>
              <a:ext uri="{FF2B5EF4-FFF2-40B4-BE49-F238E27FC236}">
                <a16:creationId xmlns:a16="http://schemas.microsoft.com/office/drawing/2014/main" id="{ADA424A5-BFFB-4AE2-9D7C-5827F1277843}"/>
              </a:ext>
            </a:extLst>
          </p:cNvPr>
          <p:cNvCxnSpPr>
            <a:cxnSpLocks noChangeShapeType="1"/>
            <a:stCxn id="142" idx="6"/>
            <a:endCxn id="150" idx="3"/>
          </p:cNvCxnSpPr>
          <p:nvPr/>
        </p:nvCxnSpPr>
        <p:spPr bwMode="auto">
          <a:xfrm flipV="1">
            <a:off x="1701527" y="3828622"/>
            <a:ext cx="1450472" cy="13194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32">
            <a:extLst>
              <a:ext uri="{FF2B5EF4-FFF2-40B4-BE49-F238E27FC236}">
                <a16:creationId xmlns:a16="http://schemas.microsoft.com/office/drawing/2014/main" id="{7F00B6C6-F8C4-4795-AC91-D07E9116F2E5}"/>
              </a:ext>
            </a:extLst>
          </p:cNvPr>
          <p:cNvCxnSpPr>
            <a:cxnSpLocks noChangeShapeType="1"/>
            <a:stCxn id="140" idx="6"/>
            <a:endCxn id="158" idx="2"/>
          </p:cNvCxnSpPr>
          <p:nvPr/>
        </p:nvCxnSpPr>
        <p:spPr bwMode="auto">
          <a:xfrm flipV="1">
            <a:off x="610193" y="4451159"/>
            <a:ext cx="865909" cy="69691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33">
            <a:extLst>
              <a:ext uri="{FF2B5EF4-FFF2-40B4-BE49-F238E27FC236}">
                <a16:creationId xmlns:a16="http://schemas.microsoft.com/office/drawing/2014/main" id="{8E62ED3F-1400-4771-8427-355517875EC6}"/>
              </a:ext>
            </a:extLst>
          </p:cNvPr>
          <p:cNvCxnSpPr>
            <a:cxnSpLocks noChangeShapeType="1"/>
            <a:stCxn id="140" idx="6"/>
            <a:endCxn id="159" idx="2"/>
          </p:cNvCxnSpPr>
          <p:nvPr/>
        </p:nvCxnSpPr>
        <p:spPr bwMode="auto">
          <a:xfrm>
            <a:off x="610193" y="5148071"/>
            <a:ext cx="865909" cy="6357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34">
            <a:extLst>
              <a:ext uri="{FF2B5EF4-FFF2-40B4-BE49-F238E27FC236}">
                <a16:creationId xmlns:a16="http://schemas.microsoft.com/office/drawing/2014/main" id="{66BBA2B6-584F-4BBD-8908-5A75F9CB29FD}"/>
              </a:ext>
            </a:extLst>
          </p:cNvPr>
          <p:cNvCxnSpPr>
            <a:cxnSpLocks noChangeShapeType="1"/>
            <a:stCxn id="160" idx="6"/>
            <a:endCxn id="154" idx="1"/>
          </p:cNvCxnSpPr>
          <p:nvPr/>
        </p:nvCxnSpPr>
        <p:spPr bwMode="auto">
          <a:xfrm>
            <a:off x="3343056" y="4451159"/>
            <a:ext cx="743011" cy="61777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35">
            <a:extLst>
              <a:ext uri="{FF2B5EF4-FFF2-40B4-BE49-F238E27FC236}">
                <a16:creationId xmlns:a16="http://schemas.microsoft.com/office/drawing/2014/main" id="{EB0B6560-EAC7-47A1-8BF0-B5A30A130E14}"/>
              </a:ext>
            </a:extLst>
          </p:cNvPr>
          <p:cNvCxnSpPr>
            <a:cxnSpLocks noChangeShapeType="1"/>
            <a:stCxn id="161" idx="6"/>
            <a:endCxn id="154" idx="3"/>
          </p:cNvCxnSpPr>
          <p:nvPr/>
        </p:nvCxnSpPr>
        <p:spPr bwMode="auto">
          <a:xfrm flipV="1">
            <a:off x="3343056" y="5227210"/>
            <a:ext cx="743011" cy="556655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Text Box 36">
            <a:extLst>
              <a:ext uri="{FF2B5EF4-FFF2-40B4-BE49-F238E27FC236}">
                <a16:creationId xmlns:a16="http://schemas.microsoft.com/office/drawing/2014/main" id="{C78741F7-CA98-40D3-8EB2-5201E957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14" y="4239227"/>
            <a:ext cx="3349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73" name="Text Box 37">
            <a:extLst>
              <a:ext uri="{FF2B5EF4-FFF2-40B4-BE49-F238E27FC236}">
                <a16:creationId xmlns:a16="http://schemas.microsoft.com/office/drawing/2014/main" id="{CBA6921F-04D4-412D-8481-1B500E09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574" y="4239227"/>
            <a:ext cx="3349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38">
                <a:extLst>
                  <a:ext uri="{FF2B5EF4-FFF2-40B4-BE49-F238E27FC236}">
                    <a16:creationId xmlns:a16="http://schemas.microsoft.com/office/drawing/2014/main" id="{E577EE48-7F99-4B67-B753-56EF4EC4C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2727" y="3553633"/>
                <a:ext cx="333375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∞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4" name="Text Box 38">
                <a:extLst>
                  <a:ext uri="{FF2B5EF4-FFF2-40B4-BE49-F238E27FC236}">
                    <a16:creationId xmlns:a16="http://schemas.microsoft.com/office/drawing/2014/main" id="{E577EE48-7F99-4B67-B753-56EF4EC4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2727" y="3553633"/>
                <a:ext cx="333375" cy="338554"/>
              </a:xfrm>
              <a:prstGeom prst="rect">
                <a:avLst/>
              </a:prstGeom>
              <a:blipFill>
                <a:blip r:embed="rId4"/>
                <a:stretch>
                  <a:fillRect l="-18182" b="-181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 Box 59">
            <a:extLst>
              <a:ext uri="{FF2B5EF4-FFF2-40B4-BE49-F238E27FC236}">
                <a16:creationId xmlns:a16="http://schemas.microsoft.com/office/drawing/2014/main" id="{6EE832E3-51C7-4533-AA54-9B7D0DEA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618" y="3828572"/>
            <a:ext cx="554038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92DCD5-BC84-4403-B251-3EE280BA5E4D}"/>
              </a:ext>
            </a:extLst>
          </p:cNvPr>
          <p:cNvGrpSpPr/>
          <p:nvPr/>
        </p:nvGrpSpPr>
        <p:grpSpPr>
          <a:xfrm>
            <a:off x="4481724" y="3374696"/>
            <a:ext cx="4300604" cy="3072744"/>
            <a:chOff x="4481724" y="3374696"/>
            <a:chExt cx="4300604" cy="3072744"/>
          </a:xfrm>
        </p:grpSpPr>
        <p:sp>
          <p:nvSpPr>
            <p:cNvPr id="175" name="Oval 39">
              <a:extLst>
                <a:ext uri="{FF2B5EF4-FFF2-40B4-BE49-F238E27FC236}">
                  <a16:creationId xmlns:a16="http://schemas.microsoft.com/office/drawing/2014/main" id="{CB50ADB7-DF81-4C3C-809E-39F4D190BD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353755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76" name="Oval 40">
              <a:extLst>
                <a:ext uri="{FF2B5EF4-FFF2-40B4-BE49-F238E27FC236}">
                  <a16:creationId xmlns:a16="http://schemas.microsoft.com/office/drawing/2014/main" id="{FA1DFCFD-3D29-4AB3-ADF6-5FE65F8BC2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49139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77" name="Oval 41">
              <a:extLst>
                <a:ext uri="{FF2B5EF4-FFF2-40B4-BE49-F238E27FC236}">
                  <a16:creationId xmlns:a16="http://schemas.microsoft.com/office/drawing/2014/main" id="{324C9503-7EFB-4961-89F2-3F5E0A4A8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62220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</a:t>
              </a:r>
            </a:p>
          </p:txBody>
        </p:sp>
        <p:cxnSp>
          <p:nvCxnSpPr>
            <p:cNvPr id="178" name="AutoShape 42">
              <a:extLst>
                <a:ext uri="{FF2B5EF4-FFF2-40B4-BE49-F238E27FC236}">
                  <a16:creationId xmlns:a16="http://schemas.microsoft.com/office/drawing/2014/main" id="{E6E95CAA-622A-404F-9065-900AAE6E946A}"/>
                </a:ext>
              </a:extLst>
            </p:cNvPr>
            <p:cNvCxnSpPr>
              <a:cxnSpLocks noChangeShapeType="1"/>
              <a:stCxn id="176" idx="6"/>
              <a:endCxn id="182" idx="2"/>
            </p:cNvCxnSpPr>
            <p:nvPr/>
          </p:nvCxnSpPr>
          <p:spPr bwMode="auto">
            <a:xfrm>
              <a:off x="5688572" y="5028215"/>
              <a:ext cx="2170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43">
              <a:extLst>
                <a:ext uri="{FF2B5EF4-FFF2-40B4-BE49-F238E27FC236}">
                  <a16:creationId xmlns:a16="http://schemas.microsoft.com/office/drawing/2014/main" id="{BC4CC7BE-B861-4A1E-9C7D-54B65AD959FD}"/>
                </a:ext>
              </a:extLst>
            </p:cNvPr>
            <p:cNvCxnSpPr>
              <a:cxnSpLocks noChangeShapeType="1"/>
              <a:stCxn id="175" idx="6"/>
              <a:endCxn id="181" idx="2"/>
            </p:cNvCxnSpPr>
            <p:nvPr/>
          </p:nvCxnSpPr>
          <p:spPr bwMode="auto">
            <a:xfrm>
              <a:off x="5688572" y="3651852"/>
              <a:ext cx="2170113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AutoShape 44">
              <a:extLst>
                <a:ext uri="{FF2B5EF4-FFF2-40B4-BE49-F238E27FC236}">
                  <a16:creationId xmlns:a16="http://schemas.microsoft.com/office/drawing/2014/main" id="{877A5FE7-95A5-49DD-B94F-CD6B57FBDD47}"/>
                </a:ext>
              </a:extLst>
            </p:cNvPr>
            <p:cNvCxnSpPr>
              <a:cxnSpLocks noChangeShapeType="1"/>
              <a:stCxn id="177" idx="6"/>
              <a:endCxn id="183" idx="2"/>
            </p:cNvCxnSpPr>
            <p:nvPr/>
          </p:nvCxnSpPr>
          <p:spPr bwMode="auto">
            <a:xfrm>
              <a:off x="5688572" y="6334727"/>
              <a:ext cx="2170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Oval 45">
              <a:extLst>
                <a:ext uri="{FF2B5EF4-FFF2-40B4-BE49-F238E27FC236}">
                  <a16:creationId xmlns:a16="http://schemas.microsoft.com/office/drawing/2014/main" id="{B8842DFE-584A-4167-88A7-768283B67F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353755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1'</a:t>
              </a:r>
            </a:p>
          </p:txBody>
        </p:sp>
        <p:sp>
          <p:nvSpPr>
            <p:cNvPr id="182" name="Oval 46">
              <a:extLst>
                <a:ext uri="{FF2B5EF4-FFF2-40B4-BE49-F238E27FC236}">
                  <a16:creationId xmlns:a16="http://schemas.microsoft.com/office/drawing/2014/main" id="{319BA30F-296A-4686-BCF8-AF3529B4C0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49139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3'</a:t>
              </a:r>
            </a:p>
          </p:txBody>
        </p:sp>
        <p:sp>
          <p:nvSpPr>
            <p:cNvPr id="183" name="Oval 47">
              <a:extLst>
                <a:ext uri="{FF2B5EF4-FFF2-40B4-BE49-F238E27FC236}">
                  <a16:creationId xmlns:a16="http://schemas.microsoft.com/office/drawing/2014/main" id="{45F5E9EA-E2DE-45DA-AFC1-42F97F551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62220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5'</a:t>
              </a:r>
            </a:p>
          </p:txBody>
        </p:sp>
        <p:cxnSp>
          <p:nvCxnSpPr>
            <p:cNvPr id="184" name="AutoShape 48">
              <a:extLst>
                <a:ext uri="{FF2B5EF4-FFF2-40B4-BE49-F238E27FC236}">
                  <a16:creationId xmlns:a16="http://schemas.microsoft.com/office/drawing/2014/main" id="{A7C35298-90D8-4745-8915-7DA9EC9D8F32}"/>
                </a:ext>
              </a:extLst>
            </p:cNvPr>
            <p:cNvCxnSpPr>
              <a:cxnSpLocks noChangeShapeType="1"/>
              <a:stCxn id="175" idx="6"/>
              <a:endCxn id="187" idx="2"/>
            </p:cNvCxnSpPr>
            <p:nvPr/>
          </p:nvCxnSpPr>
          <p:spPr bwMode="auto">
            <a:xfrm>
              <a:off x="5688572" y="3651852"/>
              <a:ext cx="2170113" cy="67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Oval 49">
              <a:extLst>
                <a:ext uri="{FF2B5EF4-FFF2-40B4-BE49-F238E27FC236}">
                  <a16:creationId xmlns:a16="http://schemas.microsoft.com/office/drawing/2014/main" id="{44C2D83F-2D5A-4B67-B308-D12E66CDBF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4210652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86" name="Oval 50">
              <a:extLst>
                <a:ext uri="{FF2B5EF4-FFF2-40B4-BE49-F238E27FC236}">
                  <a16:creationId xmlns:a16="http://schemas.microsoft.com/office/drawing/2014/main" id="{A5BDAC30-0359-4807-AD9E-026CA9DB14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5552090"/>
              <a:ext cx="225425" cy="2270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87" name="Oval 51">
              <a:extLst>
                <a:ext uri="{FF2B5EF4-FFF2-40B4-BE49-F238E27FC236}">
                  <a16:creationId xmlns:a16="http://schemas.microsoft.com/office/drawing/2014/main" id="{E1193BE2-734A-4427-8AF0-7C8044C6DA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4210652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2'</a:t>
              </a:r>
            </a:p>
          </p:txBody>
        </p:sp>
        <p:sp>
          <p:nvSpPr>
            <p:cNvPr id="188" name="Oval 52">
              <a:extLst>
                <a:ext uri="{FF2B5EF4-FFF2-40B4-BE49-F238E27FC236}">
                  <a16:creationId xmlns:a16="http://schemas.microsoft.com/office/drawing/2014/main" id="{54FA0B4F-5EAE-46B4-B39D-35849C49D2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5552090"/>
              <a:ext cx="225425" cy="2270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4'</a:t>
              </a:r>
            </a:p>
          </p:txBody>
        </p:sp>
        <p:cxnSp>
          <p:nvCxnSpPr>
            <p:cNvPr id="189" name="AutoShape 53">
              <a:extLst>
                <a:ext uri="{FF2B5EF4-FFF2-40B4-BE49-F238E27FC236}">
                  <a16:creationId xmlns:a16="http://schemas.microsoft.com/office/drawing/2014/main" id="{69D18357-8DE7-4F06-9F5D-E2C3C1D8A588}"/>
                </a:ext>
              </a:extLst>
            </p:cNvPr>
            <p:cNvCxnSpPr>
              <a:cxnSpLocks noChangeShapeType="1"/>
              <a:stCxn id="185" idx="6"/>
              <a:endCxn id="187" idx="2"/>
            </p:cNvCxnSpPr>
            <p:nvPr/>
          </p:nvCxnSpPr>
          <p:spPr bwMode="auto">
            <a:xfrm>
              <a:off x="5688572" y="4323365"/>
              <a:ext cx="2170113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54">
              <a:extLst>
                <a:ext uri="{FF2B5EF4-FFF2-40B4-BE49-F238E27FC236}">
                  <a16:creationId xmlns:a16="http://schemas.microsoft.com/office/drawing/2014/main" id="{BA7197EE-C5F8-4B2D-9F68-077784F697DD}"/>
                </a:ext>
              </a:extLst>
            </p:cNvPr>
            <p:cNvCxnSpPr>
              <a:cxnSpLocks noChangeShapeType="1"/>
              <a:stCxn id="186" idx="6"/>
              <a:endCxn id="187" idx="2"/>
            </p:cNvCxnSpPr>
            <p:nvPr/>
          </p:nvCxnSpPr>
          <p:spPr bwMode="auto">
            <a:xfrm flipV="1">
              <a:off x="5688572" y="4323365"/>
              <a:ext cx="2170113" cy="1343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55">
              <a:extLst>
                <a:ext uri="{FF2B5EF4-FFF2-40B4-BE49-F238E27FC236}">
                  <a16:creationId xmlns:a16="http://schemas.microsoft.com/office/drawing/2014/main" id="{BC900F69-C0E9-4B8D-95C5-B5141E1BB580}"/>
                </a:ext>
              </a:extLst>
            </p:cNvPr>
            <p:cNvCxnSpPr>
              <a:cxnSpLocks noChangeShapeType="1"/>
              <a:stCxn id="176" idx="6"/>
              <a:endCxn id="188" idx="1"/>
            </p:cNvCxnSpPr>
            <p:nvPr/>
          </p:nvCxnSpPr>
          <p:spPr bwMode="auto">
            <a:xfrm>
              <a:off x="5688572" y="5028215"/>
              <a:ext cx="2203450" cy="557212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56">
              <a:extLst>
                <a:ext uri="{FF2B5EF4-FFF2-40B4-BE49-F238E27FC236}">
                  <a16:creationId xmlns:a16="http://schemas.microsoft.com/office/drawing/2014/main" id="{6DAC8970-7B80-4012-9851-550946334F2D}"/>
                </a:ext>
              </a:extLst>
            </p:cNvPr>
            <p:cNvCxnSpPr>
              <a:cxnSpLocks noChangeShapeType="1"/>
              <a:stCxn id="186" idx="6"/>
              <a:endCxn id="183" idx="2"/>
            </p:cNvCxnSpPr>
            <p:nvPr/>
          </p:nvCxnSpPr>
          <p:spPr bwMode="auto">
            <a:xfrm>
              <a:off x="5688572" y="5666390"/>
              <a:ext cx="2170113" cy="668337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57">
              <a:extLst>
                <a:ext uri="{FF2B5EF4-FFF2-40B4-BE49-F238E27FC236}">
                  <a16:creationId xmlns:a16="http://schemas.microsoft.com/office/drawing/2014/main" id="{3DF2F528-FEAE-4B92-985C-7B763FB007C1}"/>
                </a:ext>
              </a:extLst>
            </p:cNvPr>
            <p:cNvCxnSpPr>
              <a:cxnSpLocks noChangeShapeType="1"/>
              <a:stCxn id="177" idx="6"/>
              <a:endCxn id="187" idx="2"/>
            </p:cNvCxnSpPr>
            <p:nvPr/>
          </p:nvCxnSpPr>
          <p:spPr bwMode="auto">
            <a:xfrm flipV="1">
              <a:off x="5688572" y="4323365"/>
              <a:ext cx="2170113" cy="2011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58">
              <a:extLst>
                <a:ext uri="{FF2B5EF4-FFF2-40B4-BE49-F238E27FC236}">
                  <a16:creationId xmlns:a16="http://schemas.microsoft.com/office/drawing/2014/main" id="{2FB81FA7-6173-4B97-A0EE-C6A543B39D79}"/>
                </a:ext>
              </a:extLst>
            </p:cNvPr>
            <p:cNvCxnSpPr>
              <a:cxnSpLocks noChangeShapeType="1"/>
              <a:stCxn id="176" idx="6"/>
              <a:endCxn id="181" idx="2"/>
            </p:cNvCxnSpPr>
            <p:nvPr/>
          </p:nvCxnSpPr>
          <p:spPr bwMode="auto">
            <a:xfrm flipV="1">
              <a:off x="5688572" y="3651852"/>
              <a:ext cx="2170113" cy="1376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" name="Text Box 60">
              <a:extLst>
                <a:ext uri="{FF2B5EF4-FFF2-40B4-BE49-F238E27FC236}">
                  <a16:creationId xmlns:a16="http://schemas.microsoft.com/office/drawing/2014/main" id="{CB5B6371-5761-4FFB-9603-DB47BE8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291" y="3374696"/>
              <a:ext cx="554037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G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7EC6EB1E-80FA-4622-A812-7299BBB2A910}"/>
                </a:ext>
              </a:extLst>
            </p:cNvPr>
            <p:cNvSpPr/>
            <p:nvPr/>
          </p:nvSpPr>
          <p:spPr bwMode="auto">
            <a:xfrm>
              <a:off x="4481724" y="4913915"/>
              <a:ext cx="644826" cy="368710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2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Example 4: </a:t>
            </a:r>
            <a:r>
              <a:rPr lang="en-US" altLang="en-US" dirty="0" smtClean="0">
                <a:solidFill>
                  <a:srgbClr val="002060"/>
                </a:solidFill>
              </a:rPr>
              <a:t>Metabolic Network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258" y="1417638"/>
                <a:ext cx="7886700" cy="4668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are the rate of different chemical reaction in your body.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It satisfies mass conversation (translate to linear inequality).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It satisfies some upper and lower bound.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Optimizing certain function in your body is corresponding to solving a linear program!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How you find that LP? DNA!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>
                    <a:hlinkClick r:id="rId3"/>
                  </a:rPr>
                  <a:t>https://vmh.uni.lu/#</a:t>
                </a:r>
                <a:r>
                  <a:rPr lang="en-US" sz="2200" dirty="0" smtClean="0">
                    <a:hlinkClick r:id="rId3"/>
                  </a:rPr>
                  <a:t>reconmap</a:t>
                </a:r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58" y="1417638"/>
                <a:ext cx="7886700" cy="4668530"/>
              </a:xfrm>
              <a:blipFill>
                <a:blip r:embed="rId4"/>
                <a:stretch>
                  <a:fillRect l="-1005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ile:Metabolic Metro Map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38" y="3175289"/>
            <a:ext cx="4168302" cy="312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516865"/>
            <a:ext cx="7886700" cy="3411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Disclaimer: I suspect </a:t>
            </a:r>
            <a:r>
              <a:rPr lang="en-US" sz="1500" dirty="0" smtClean="0"/>
              <a:t>your biology is </a:t>
            </a:r>
            <a:r>
              <a:rPr lang="en-US" sz="1500" dirty="0"/>
              <a:t>better than </a:t>
            </a:r>
            <a:r>
              <a:rPr lang="en-US" sz="1500" dirty="0" smtClean="0"/>
              <a:t>mine.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596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(Linear Programming)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Linear programming is one of the biggest advances in 20</a:t>
            </a:r>
            <a:r>
              <a:rPr lang="en-US" sz="2200" baseline="30000" dirty="0"/>
              <a:t>th</a:t>
            </a:r>
            <a:r>
              <a:rPr lang="en-US" sz="2200" dirty="0"/>
              <a:t> century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It is being used in many areas of science: Mechanics, Physics, Operations Research, and in CS: AI, Machine Learning, Theory, …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Almost all problems that we talked can be solved with LPs, Why not use LPs?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 some sense, current fastest algorithm for </a:t>
            </a:r>
            <a:r>
              <a:rPr lang="en-US" sz="1800" dirty="0" err="1" smtClean="0"/>
              <a:t>maxflow</a:t>
            </a:r>
            <a:r>
              <a:rPr lang="en-US" sz="1800" dirty="0" smtClean="0"/>
              <a:t> is based on LP!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Maybe one day, I need to rewrite CSE 421.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But still need to wait for a test of time.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There is rich theory of LP-duality which generalizes max-flow </a:t>
            </a:r>
            <a:r>
              <a:rPr lang="en-US" sz="2200" dirty="0" smtClean="0"/>
              <a:t>min-cut theorem</a:t>
            </a: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516865"/>
            <a:ext cx="7886700" cy="3411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smtClean="0"/>
              <a:t>Up to now, the current asymptotically fastest algorithm is by me. Feel free to beat it.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721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What is next?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8750"/>
            <a:ext cx="8229600" cy="5207414"/>
          </a:xfrm>
        </p:spPr>
        <p:txBody>
          <a:bodyPr/>
          <a:lstStyle/>
          <a:p>
            <a:r>
              <a:rPr lang="en-US" sz="2000" dirty="0"/>
              <a:t>CSE 431 (Complexity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prove lower bounds on algorithms?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CSE 521 (Graduate Algorithms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design streaming algorithms?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design algorithms for high dimensional data?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use matrices/eigenvalues/eigenvectors to design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use LPs to design algorithms?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CSE 525 (Graduate Randomized Algorithms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use randomization to design algorithms?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to use Markov Chains to design algorithms</a:t>
            </a:r>
            <a:r>
              <a:rPr lang="en-US" sz="16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CSE ??? (Graduate Convex Optimization)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new course by me next winter </a:t>
            </a:r>
            <a:r>
              <a:rPr lang="en-US" sz="1600" dirty="0" smtClean="0">
                <a:sym typeface="Wingdings" panose="05000000000000000000" pitchFamily="2" charset="2"/>
              </a:rPr>
              <a:t>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307AB-FE5B-44AF-BFB3-A9B0FC9EA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90" y="2322917"/>
            <a:ext cx="2436507" cy="1476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D1123-48C7-462D-A0C5-85ECA5E35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99" y="918750"/>
            <a:ext cx="2197150" cy="1235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32410-F9AD-4A7C-816F-0BDF55852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81" y="4007283"/>
            <a:ext cx="1523367" cy="16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smtClean="0"/>
                  <a:t>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decision problem</a:t>
                </a:r>
                <a:r>
                  <a:rPr lang="en-US" altLang="en-US" sz="2200" dirty="0"/>
                  <a:t> is a computational problem where the answer is just </a:t>
                </a:r>
                <a:r>
                  <a:rPr lang="en-US" altLang="en-US" sz="2200" dirty="0" smtClean="0">
                    <a:solidFill>
                      <a:srgbClr val="FF0000"/>
                    </a:solidFill>
                  </a:rPr>
                  <a:t>yes/no.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smtClean="0"/>
                  <a:t>We can define a problem by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 smtClean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</a:t>
                </a:r>
                <a:r>
                  <a:rPr lang="en-US" altLang="en-US" sz="2200" dirty="0" smtClean="0"/>
                  <a:t>he answer for the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 smtClean="0"/>
                  <a:t> is YES </a:t>
                </a:r>
                <a:r>
                  <a:rPr lang="en-US" altLang="en-US" sz="2200" dirty="0" err="1" smtClean="0"/>
                  <a:t>iff</a:t>
                </a:r>
                <a:r>
                  <a:rPr lang="en-US" alt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 smtClean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lvl="1" indent="-742950"/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:  Algorithm C(x, t) is 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 for problem A if </a:t>
                </a:r>
                <a:endParaRPr lang="en-US" altLang="en-US" sz="2200" dirty="0" smtClean="0"/>
              </a:p>
              <a:p>
                <a:pPr lvl="1" indent="-74295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 smtClean="0"/>
                  <a:t> if and only if (There is a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𝑌𝐸𝑆</m:t>
                    </m:r>
                  </m:oMath>
                </a14:m>
                <a:r>
                  <a:rPr lang="en-US" altLang="en-US" sz="2200" dirty="0" smtClean="0"/>
                  <a:t>))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</a:t>
                </a:r>
                <a:r>
                  <a:rPr lang="en-US" altLang="en-US" sz="2200" dirty="0"/>
                  <a:t>:  Set of all decision problems for which there exists a poly-time certifier.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smtClean="0">
                    <a:solidFill>
                      <a:srgbClr val="0070C0"/>
                    </a:solidFill>
                  </a:rPr>
                  <a:t>Co-NP</a:t>
                </a:r>
                <a:r>
                  <a:rPr lang="en-US" alt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 smtClean="0"/>
                  <a:t> if and only 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 smtClean="0"/>
                  <a:t>.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NP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Complexity Theorists Approach</a:t>
                </a:r>
                <a:r>
                  <a:rPr lang="en-US" altLang="en-US" sz="2200" dirty="0"/>
                  <a:t>: We don’t know how to prove any problem in NP is hard. So, let’s find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hardest</a:t>
                </a:r>
                <a:r>
                  <a:rPr lang="en-US" altLang="en-US" sz="2200" dirty="0"/>
                  <a:t> problems in NP.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NP-hard</a:t>
                </a:r>
                <a:r>
                  <a:rPr lang="en-US" altLang="en-US" sz="2200" dirty="0"/>
                  <a:t>: A problem B is NP-hard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for any problem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NP-Completeness</a:t>
                </a:r>
                <a:r>
                  <a:rPr lang="en-US" altLang="en-US" sz="2200" dirty="0"/>
                  <a:t>: A problem B is NP-complete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B is NP-hard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Motivations</a:t>
                </a:r>
                <a:r>
                  <a:rPr lang="en-US" altLang="en-US" sz="2200" dirty="0"/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then every NP-Complete problems is not in P. So, we shouldn’t try to design Polytime algorithms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To show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it is enough to design a polynomial time algorithm for just one NP-complete problem.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410A2-F2E4-4A2D-9A5E-5BAFF91EB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695" y="5483826"/>
            <a:ext cx="2414202" cy="13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(See CSE 431 for the proof)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So, 3-SAT is the hardest problem in NP.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What does this say about other problems of interest? Like Independent set, Vertex Cover, …</a:t>
                </a: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Fact</a:t>
                </a:r>
                <a:r>
                  <a:rPr lang="en-US" altLang="en-US" sz="22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idea</a:t>
                </a:r>
                <a:r>
                  <a:rPr lang="en-US" altLang="en-US" sz="2200" dirty="0"/>
                  <a:t>: Just compose the reductions from A to B and B to C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if we prove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Independent set, then Independent Set, Clique, Vertex cover, Set cover are all NP-complete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Independent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Map a 3-CNF to (</a:t>
                </a:r>
                <a:r>
                  <a:rPr lang="en-US" altLang="en-US" sz="2200" dirty="0" err="1" smtClean="0">
                    <a:latin typeface="+mj-lt"/>
                    <a:sym typeface="Symbol" panose="05050102010706020507" pitchFamily="18" charset="2"/>
                  </a:rPr>
                  <a:t>G,k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). 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Say 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k 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is number of clauses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Create a vertex for each literal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Joint two literals if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They belong to the same clause (blue edges)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 literals are negations,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 (red edges)</a:t>
                </a:r>
              </a:p>
              <a:p>
                <a:pPr marL="117475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Set k be the # of clauses.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 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4469769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4283106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4283105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4469769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5363349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4469769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5176685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4283105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4283105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C0C671-54C3-40B1-B2E2-B27E45FEBCBD}"/>
              </a:ext>
            </a:extLst>
          </p:cNvPr>
          <p:cNvSpPr txBox="1"/>
          <p:nvPr/>
        </p:nvSpPr>
        <p:spPr>
          <a:xfrm>
            <a:off x="2866016" y="4470850"/>
            <a:ext cx="3313856" cy="400110"/>
          </a:xfrm>
          <a:prstGeom prst="rect">
            <a:avLst/>
          </a:prstGeom>
          <a:solidFill>
            <a:schemeClr val="bg1"/>
          </a:solidFill>
          <a:ln w="3492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Polynomial-Time Reduction</a:t>
            </a:r>
          </a:p>
        </p:txBody>
      </p:sp>
    </p:spTree>
    <p:extLst>
      <p:ext uri="{BB962C8B-B14F-4D97-AF65-F5344CB8AC3E}">
        <p14:creationId xmlns:p14="http://schemas.microsoft.com/office/powerpoint/2010/main" val="28036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F satisfiable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An independent of size k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 satisfying assignment, Choose one node from each clause where the literal is satisfied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8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exactly one node per clause =&gt; No blue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follows a truth-assignment =&gt; No red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one node per clause =&gt; |S|=k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 b="-1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3674625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3487962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3487961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3674625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4568205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3674625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4381541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3487961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3487961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2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An independent set of size k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an independent set S of size k.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has exactly one vertex per clause (because of blue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does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 (because of red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So, S gives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D0587B-A1B4-4C9C-9ADB-726EEDF9501A}"/>
              </a:ext>
            </a:extLst>
          </p:cNvPr>
          <p:cNvGrpSpPr/>
          <p:nvPr/>
        </p:nvGrpSpPr>
        <p:grpSpPr>
          <a:xfrm>
            <a:off x="2605627" y="3034373"/>
            <a:ext cx="3947573" cy="2164149"/>
            <a:chOff x="2605627" y="3034373"/>
            <a:chExt cx="3947573" cy="216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A4F403EB-B1AE-4487-A0D5-2D8D096529BB}"/>
                </a:ext>
              </a:extLst>
            </p:cNvPr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2792291" y="3407701"/>
              <a:ext cx="190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7">
              <a:extLst>
                <a:ext uri="{FF2B5EF4-FFF2-40B4-BE49-F238E27FC236}">
                  <a16:creationId xmlns:a16="http://schemas.microsoft.com/office/drawing/2014/main" id="{AF886488-08A3-4FA5-B2BF-250D0409C9FD}"/>
                </a:ext>
              </a:extLst>
            </p:cNvPr>
            <p:cNvCxnSpPr>
              <a:cxnSpLocks noChangeShapeType="1"/>
              <a:stCxn id="7" idx="0"/>
              <a:endCxn id="6" idx="4"/>
            </p:cNvCxnSpPr>
            <p:nvPr/>
          </p:nvCxnSpPr>
          <p:spPr bwMode="auto">
            <a:xfrm flipV="1">
              <a:off x="2792291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F12D8C82-0D83-461A-B7C2-BA84D5EBE83A}"/>
                </a:ext>
              </a:extLst>
            </p:cNvPr>
            <p:cNvCxnSpPr>
              <a:cxnSpLocks noChangeShapeType="1"/>
              <a:stCxn id="7" idx="2"/>
              <a:endCxn id="5" idx="2"/>
            </p:cNvCxnSpPr>
            <p:nvPr/>
          </p:nvCxnSpPr>
          <p:spPr bwMode="auto">
            <a:xfrm rot="10800000" flipH="1">
              <a:off x="2605627" y="3221038"/>
              <a:ext cx="1900" cy="1787161"/>
            </a:xfrm>
            <a:prstGeom prst="curvedConnector3">
              <a:avLst>
                <a:gd name="adj1" fmla="val -12031579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446E6887-B72A-469F-9554-3F25F2A10D4A}"/>
                </a:ext>
              </a:extLst>
            </p:cNvPr>
            <p:cNvCxnSpPr>
              <a:cxnSpLocks noChangeShapeType="1"/>
              <a:stCxn id="13" idx="6"/>
              <a:endCxn id="11" idx="6"/>
            </p:cNvCxnSpPr>
            <p:nvPr/>
          </p:nvCxnSpPr>
          <p:spPr bwMode="auto">
            <a:xfrm flipV="1">
              <a:off x="6536068" y="3221037"/>
              <a:ext cx="17132" cy="1790821"/>
            </a:xfrm>
            <a:prstGeom prst="curvedConnector3">
              <a:avLst>
                <a:gd name="adj1" fmla="val 1434345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id="{52177B78-C372-4416-85BB-6B3F302431D2}"/>
                </a:ext>
              </a:extLst>
            </p:cNvPr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6351709" y="3407701"/>
              <a:ext cx="14827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4226519A-F829-4CA1-9D06-14FE4F44B9DD}"/>
                </a:ext>
              </a:extLst>
            </p:cNvPr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6349404" y="4301281"/>
              <a:ext cx="2305" cy="52391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9A60FBF7-1235-4815-942E-01F188DFBF6B}"/>
                </a:ext>
              </a:extLst>
            </p:cNvPr>
            <p:cNvCxnSpPr>
              <a:cxnSpLocks noChangeShapeType="1"/>
              <a:stCxn id="9" idx="0"/>
              <a:endCxn id="10" idx="4"/>
            </p:cNvCxnSpPr>
            <p:nvPr/>
          </p:nvCxnSpPr>
          <p:spPr bwMode="auto">
            <a:xfrm flipV="1">
              <a:off x="4572000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E27386C8-64A7-4356-91B9-3F33FFC91363}"/>
                </a:ext>
              </a:extLst>
            </p:cNvPr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>
              <a:off x="4572000" y="3407701"/>
              <a:ext cx="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7">
              <a:extLst>
                <a:ext uri="{FF2B5EF4-FFF2-40B4-BE49-F238E27FC236}">
                  <a16:creationId xmlns:a16="http://schemas.microsoft.com/office/drawing/2014/main" id="{7B2D57F9-90FF-4E87-87A6-F2F1C51E2BC4}"/>
                </a:ext>
              </a:extLst>
            </p:cNvPr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>
              <a:extLst>
                <a:ext uri="{FF2B5EF4-FFF2-40B4-BE49-F238E27FC236}">
                  <a16:creationId xmlns:a16="http://schemas.microsoft.com/office/drawing/2014/main" id="{1FFBAFE3-0161-4B8A-B0F5-8ABF74966AC0}"/>
                </a:ext>
              </a:extLst>
            </p:cNvPr>
            <p:cNvCxnSpPr>
              <a:cxnSpLocks noChangeShapeType="1"/>
              <a:stCxn id="6" idx="6"/>
              <a:endCxn id="13" idx="2"/>
            </p:cNvCxnSpPr>
            <p:nvPr/>
          </p:nvCxnSpPr>
          <p:spPr bwMode="auto">
            <a:xfrm>
              <a:off x="2978955" y="4114617"/>
              <a:ext cx="3183785" cy="89724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">
              <a:extLst>
                <a:ext uri="{FF2B5EF4-FFF2-40B4-BE49-F238E27FC236}">
                  <a16:creationId xmlns:a16="http://schemas.microsoft.com/office/drawing/2014/main" id="{DD19F891-F08B-49F8-813D-F5EC7FBA52AF}"/>
                </a:ext>
              </a:extLst>
            </p:cNvPr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 flipV="1"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7FF24D89-7788-4425-97D9-778286CAACA8}"/>
                </a:ext>
              </a:extLst>
            </p:cNvPr>
            <p:cNvCxnSpPr>
              <a:cxnSpLocks noChangeShapeType="1"/>
              <a:stCxn id="5" idx="6"/>
              <a:endCxn id="12" idx="2"/>
            </p:cNvCxnSpPr>
            <p:nvPr/>
          </p:nvCxnSpPr>
          <p:spPr bwMode="auto">
            <a:xfrm>
              <a:off x="2980855" y="3221037"/>
              <a:ext cx="3184190" cy="89358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>
              <a:extLst>
                <a:ext uri="{FF2B5EF4-FFF2-40B4-BE49-F238E27FC236}">
                  <a16:creationId xmlns:a16="http://schemas.microsoft.com/office/drawing/2014/main" id="{9E6D9630-5494-40F1-84B0-5C3F5227C7B2}"/>
                </a:ext>
              </a:extLst>
            </p:cNvPr>
            <p:cNvCxnSpPr>
              <a:cxnSpLocks noChangeShapeType="1"/>
              <a:stCxn id="8" idx="6"/>
              <a:endCxn id="9" idx="6"/>
            </p:cNvCxnSpPr>
            <p:nvPr/>
          </p:nvCxnSpPr>
          <p:spPr bwMode="auto">
            <a:xfrm>
              <a:off x="4758664" y="3221037"/>
              <a:ext cx="12700" cy="1787161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85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9510"/>
            <a:ext cx="8229600" cy="52166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If a problem is NP-hard it does not mean that all instances are hared, e.g., Vertex-cover has a polynomial-time algorithm in trees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We learned the crucial idea of polynomial-time reduction. This can be even used in algorithm design, e.g., we know how to solve max-flow so we reduce image segmentation to max-flow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NP-Complete problems are the hardest problem in NP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NP-hard problems may not necessarily belong to NP. 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Polynomial-time reductions are transitive relations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79710</TotalTime>
  <Words>1073</Words>
  <Application>Microsoft Office PowerPoint</Application>
  <PresentationFormat>On-screen Show (4:3)</PresentationFormat>
  <Paragraphs>389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Fixing some mistake.</vt:lpstr>
      <vt:lpstr>Decision Problems</vt:lpstr>
      <vt:lpstr>NP Completeness</vt:lpstr>
      <vt:lpstr>Cook-Levin Theorem</vt:lpstr>
      <vt:lpstr>3-SAT ≤_p Independent Set</vt:lpstr>
      <vt:lpstr>Correctness of 3-SAT ≤_p Indep Set</vt:lpstr>
      <vt:lpstr>Correctness of 3-SAT ≤_p Indep Set </vt:lpstr>
      <vt:lpstr>Summary</vt:lpstr>
      <vt:lpstr>Linear Programming</vt:lpstr>
      <vt:lpstr>Linear System of Equations</vt:lpstr>
      <vt:lpstr>Linear Programming</vt:lpstr>
      <vt:lpstr>Applications of Linear Programming</vt:lpstr>
      <vt:lpstr>Example 1: Diet Problem</vt:lpstr>
      <vt:lpstr>Diet Problem by LP</vt:lpstr>
      <vt:lpstr>How to Design an LP?</vt:lpstr>
      <vt:lpstr>Example 2: Max Flow</vt:lpstr>
      <vt:lpstr>Example 2: Max Flow</vt:lpstr>
      <vt:lpstr>Example 3: Min Cost Max Flow</vt:lpstr>
      <vt:lpstr>Example 4: Metabolic Network</vt:lpstr>
      <vt:lpstr>Summary (Linear Programming)</vt:lpstr>
      <vt:lpstr>What is next?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587</cp:revision>
  <cp:lastPrinted>2000-07-01T21:41:59Z</cp:lastPrinted>
  <dcterms:created xsi:type="dcterms:W3CDTF">1998-04-21T02:39:18Z</dcterms:created>
  <dcterms:modified xsi:type="dcterms:W3CDTF">2018-05-25T17:55:32Z</dcterms:modified>
</cp:coreProperties>
</file>