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3"/>
  </p:notesMasterIdLst>
  <p:handoutMasterIdLst>
    <p:handoutMasterId r:id="rId24"/>
  </p:handoutMasterIdLst>
  <p:sldIdLst>
    <p:sldId id="369" r:id="rId2"/>
    <p:sldId id="970" r:id="rId3"/>
    <p:sldId id="608" r:id="rId4"/>
    <p:sldId id="972" r:id="rId5"/>
    <p:sldId id="975" r:id="rId6"/>
    <p:sldId id="973" r:id="rId7"/>
    <p:sldId id="974" r:id="rId8"/>
    <p:sldId id="978" r:id="rId9"/>
    <p:sldId id="979" r:id="rId10"/>
    <p:sldId id="977" r:id="rId11"/>
    <p:sldId id="980" r:id="rId12"/>
    <p:sldId id="981" r:id="rId13"/>
    <p:sldId id="985" r:id="rId14"/>
    <p:sldId id="986" r:id="rId15"/>
    <p:sldId id="982" r:id="rId16"/>
    <p:sldId id="983" r:id="rId17"/>
    <p:sldId id="984" r:id="rId18"/>
    <p:sldId id="987" r:id="rId19"/>
    <p:sldId id="988" r:id="rId20"/>
    <p:sldId id="989" r:id="rId21"/>
    <p:sldId id="990" r:id="rId2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5DBAFF"/>
    <a:srgbClr val="FF0000"/>
    <a:srgbClr val="669900"/>
    <a:srgbClr val="FFFFCC"/>
    <a:srgbClr val="FFFF00"/>
    <a:srgbClr val="DBF7C9"/>
    <a:srgbClr val="B0ED8B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5738" autoAdjust="0"/>
  </p:normalViewPr>
  <p:slideViewPr>
    <p:cSldViewPr snapToGrid="0">
      <p:cViewPr>
        <p:scale>
          <a:sx n="130" d="100"/>
          <a:sy n="130" d="100"/>
        </p:scale>
        <p:origin x="2576" y="132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253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71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conjunctive normal form (CNF)</a:t>
            </a:r>
          </a:p>
        </p:txBody>
      </p:sp>
    </p:spTree>
    <p:extLst>
      <p:ext uri="{BB962C8B-B14F-4D97-AF65-F5344CB8AC3E}">
        <p14:creationId xmlns:p14="http://schemas.microsoft.com/office/powerpoint/2010/main" val="207181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474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57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3268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6787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5072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8381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544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6901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7679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891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5E5C06-16C3-45FA-BC8B-CF85CD589051}" type="slidenum">
              <a:rPr lang="en-US" altLang="en-US" sz="1200">
                <a:latin typeface="Comic Sans MS" panose="030F0702030302020204" pitchFamily="66" charset="0"/>
              </a:rPr>
              <a:pPr/>
              <a:t>3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47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403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603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770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5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671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34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8.png"/><Relationship Id="rId9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2.png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3.png"/><Relationship Id="rId9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724608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NP-Completeness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Decision Problems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A decision problem is a computational problem where the answer is just </a:t>
            </a:r>
            <a:r>
              <a:rPr lang="en-US" altLang="en-US" sz="2200" dirty="0">
                <a:solidFill>
                  <a:srgbClr val="FF0000"/>
                </a:solidFill>
              </a:rPr>
              <a:t>yes/no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Here, we study computational complexity of decision Problems.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Why?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Simpler to deal with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Decision version is not harder than Search version, so it gives a lower bound for Decision version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usually, you can use decider multiple times to find an answer.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Polynomial Time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Define </a:t>
            </a:r>
            <a:r>
              <a:rPr lang="en-US" altLang="en-US" sz="2400" dirty="0">
                <a:solidFill>
                  <a:srgbClr val="0070C0"/>
                </a:solidFill>
              </a:rPr>
              <a:t>P</a:t>
            </a:r>
            <a:r>
              <a:rPr lang="en-US" altLang="en-US" sz="2400" dirty="0"/>
              <a:t> (polynomial-time) to be the set of all </a:t>
            </a:r>
            <a:r>
              <a:rPr lang="en-US" altLang="en-US" sz="2400" dirty="0">
                <a:solidFill>
                  <a:srgbClr val="FF0000"/>
                </a:solidFill>
              </a:rPr>
              <a:t>decision problems</a:t>
            </a:r>
            <a:r>
              <a:rPr lang="en-US" altLang="en-US" sz="2400" dirty="0"/>
              <a:t> solvable by algorithms whose worst-case running time is bounded by some polynomial in the input size. 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Do we well understand P?</a:t>
            </a:r>
          </a:p>
          <a:p>
            <a:pPr eaLnBrk="1" hangingPunct="1"/>
            <a:r>
              <a:rPr lang="en-US" altLang="en-US" sz="2400" dirty="0"/>
              <a:t>We can prove that a problem is in P by exhibiting a polynomial time algorithm</a:t>
            </a:r>
          </a:p>
          <a:p>
            <a:pPr eaLnBrk="1" hangingPunct="1"/>
            <a:r>
              <a:rPr lang="en-US" altLang="en-US" sz="2400" dirty="0"/>
              <a:t>It is in most cases very hard to prove a problem is not in P.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Beyond P?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altLang="en-US" sz="2200" dirty="0"/>
                  <a:t>We have seen many problems that seem hard</a:t>
                </a:r>
              </a:p>
              <a:p>
                <a:pPr eaLnBrk="1" hangingPunct="1"/>
                <a:r>
                  <a:rPr lang="en-US" altLang="en-US" sz="2200" dirty="0"/>
                  <a:t>Independent Set</a:t>
                </a:r>
              </a:p>
              <a:p>
                <a:pPr eaLnBrk="1" hangingPunct="1"/>
                <a:r>
                  <a:rPr lang="en-US" altLang="en-US" sz="2200" dirty="0"/>
                  <a:t>3-coloring</a:t>
                </a:r>
              </a:p>
              <a:p>
                <a:pPr eaLnBrk="1" hangingPunct="1"/>
                <a:r>
                  <a:rPr lang="en-US" altLang="en-US" sz="2200" dirty="0"/>
                  <a:t>Vertex Cover</a:t>
                </a:r>
              </a:p>
              <a:p>
                <a:pPr eaLnBrk="1" hangingPunct="1"/>
                <a:r>
                  <a:rPr lang="en-US" altLang="en-US" sz="2200" dirty="0"/>
                  <a:t>3-SAT</a:t>
                </a:r>
              </a:p>
              <a:p>
                <a:pPr marL="0" indent="0" eaLnBrk="1" hangingPunct="1">
                  <a:buNone/>
                </a:pPr>
                <a:r>
                  <a:rPr lang="en-US" altLang="en-US" sz="2200" dirty="0"/>
                  <a:t>       Given a 3-CNF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9</m:t>
                            </m:r>
                          </m:sub>
                        </m:sSub>
                      </m:e>
                    </m:d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∧</m:t>
                    </m:r>
                    <m:d>
                      <m:d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7</m:t>
                            </m:r>
                          </m:sub>
                        </m:sSub>
                      </m:e>
                    </m:d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∧…</m:t>
                    </m:r>
                  </m:oMath>
                </a14:m>
                <a:r>
                  <a:rPr lang="en-US" altLang="en-US" sz="2200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  is there a satisfying assignment?</a:t>
                </a:r>
              </a:p>
              <a:p>
                <a:pPr eaLnBrk="1" hangingPunct="1"/>
                <a:endParaRPr lang="en-US" altLang="en-US" sz="2200" dirty="0">
                  <a:solidFill>
                    <a:srgbClr val="000000"/>
                  </a:solidFill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Common Property</a:t>
                </a:r>
                <a:r>
                  <a:rPr lang="en-US" altLang="en-US" sz="2200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: If the answer is yes, </a:t>
                </a:r>
                <a:r>
                  <a:rPr lang="en-US" altLang="en-US" sz="2200" dirty="0"/>
                  <a:t>there is a “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short</a:t>
                </a:r>
                <a:r>
                  <a:rPr lang="en-US" altLang="en-US" sz="2200" dirty="0"/>
                  <a:t>”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proof (a.k.a., certificate)</a:t>
                </a:r>
                <a:r>
                  <a:rPr lang="en-US" altLang="en-US" sz="2200" dirty="0"/>
                  <a:t>, that allows you to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verify</a:t>
                </a:r>
                <a:r>
                  <a:rPr lang="en-US" altLang="en-US" sz="2200" dirty="0"/>
                  <a:t> (in polynomial-time) that the answer is yes.</a:t>
                </a: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The proof may be hard to find</a:t>
                </a:r>
              </a:p>
              <a:p>
                <a:pPr marL="0" indent="0" eaLnBrk="1" hangingPunct="1">
                  <a:buNone/>
                </a:pPr>
                <a:endParaRPr lang="en-US" altLang="en-US" sz="24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2C4E3F-7AFB-430B-B3DF-89292EC4EF7B}"/>
              </a:ext>
            </a:extLst>
          </p:cNvPr>
          <p:cNvSpPr txBox="1"/>
          <p:nvPr/>
        </p:nvSpPr>
        <p:spPr>
          <a:xfrm>
            <a:off x="4328795" y="1669033"/>
            <a:ext cx="2763898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independent set 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0F7E2-D51A-465C-990D-E4B3141C8A2E}"/>
              </a:ext>
            </a:extLst>
          </p:cNvPr>
          <p:cNvSpPr txBox="1"/>
          <p:nvPr/>
        </p:nvSpPr>
        <p:spPr>
          <a:xfrm>
            <a:off x="4849588" y="2077904"/>
            <a:ext cx="1829507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3-coloring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6975D3-A178-4194-AA29-D2885FF12440}"/>
              </a:ext>
            </a:extLst>
          </p:cNvPr>
          <p:cNvSpPr txBox="1"/>
          <p:nvPr/>
        </p:nvSpPr>
        <p:spPr>
          <a:xfrm>
            <a:off x="4556619" y="2482834"/>
            <a:ext cx="2415444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vertex cover 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33DD32-18BB-4339-85A7-AC4592A67AD4}"/>
              </a:ext>
            </a:extLst>
          </p:cNvPr>
          <p:cNvSpPr txBox="1"/>
          <p:nvPr/>
        </p:nvSpPr>
        <p:spPr>
          <a:xfrm>
            <a:off x="4498869" y="2907857"/>
            <a:ext cx="2548383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T/F assignment</a:t>
            </a:r>
          </a:p>
        </p:txBody>
      </p:sp>
    </p:spTree>
    <p:extLst>
      <p:ext uri="{BB962C8B-B14F-4D97-AF65-F5344CB8AC3E}">
        <p14:creationId xmlns:p14="http://schemas.microsoft.com/office/powerpoint/2010/main" val="87876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NP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lvl="1" indent="-742950"/>
            <a:r>
              <a:rPr lang="en-US" altLang="en-US" sz="2200" dirty="0">
                <a:solidFill>
                  <a:srgbClr val="0070C0"/>
                </a:solidFill>
              </a:rPr>
              <a:t>Certifier</a:t>
            </a:r>
            <a:r>
              <a:rPr lang="en-US" altLang="en-US" sz="2200" dirty="0"/>
              <a:t>:  Algorithm C(x, t) is a </a:t>
            </a:r>
            <a:r>
              <a:rPr lang="en-US" altLang="en-US" sz="2200" dirty="0">
                <a:solidFill>
                  <a:srgbClr val="0070C0"/>
                </a:solidFill>
              </a:rPr>
              <a:t>certifier</a:t>
            </a:r>
            <a:r>
              <a:rPr lang="en-US" altLang="en-US" sz="2200" dirty="0"/>
              <a:t> for problem A if for every</a:t>
            </a:r>
          </a:p>
          <a:p>
            <a:pPr lvl="1" indent="-742950"/>
            <a:r>
              <a:rPr lang="en-US" altLang="en-US" sz="2200" dirty="0"/>
              <a:t>string x, the answer is “yes”</a:t>
            </a:r>
            <a:r>
              <a:rPr lang="en-US" altLang="ja-JP" sz="2200" dirty="0">
                <a:sym typeface="Symbol" panose="05050102010706020507" pitchFamily="18" charset="2"/>
              </a:rPr>
              <a:t>  </a:t>
            </a:r>
            <a:r>
              <a:rPr lang="en-US" altLang="ja-JP" sz="2200" dirty="0" err="1">
                <a:sym typeface="Symbol" panose="05050102010706020507" pitchFamily="18" charset="2"/>
              </a:rPr>
              <a:t>iff</a:t>
            </a:r>
            <a:r>
              <a:rPr lang="en-US" altLang="ja-JP" sz="2200" dirty="0">
                <a:sym typeface="Symbol" panose="05050102010706020507" pitchFamily="18" charset="2"/>
              </a:rPr>
              <a:t> there exists a string t such that</a:t>
            </a:r>
          </a:p>
          <a:p>
            <a:pPr lvl="1" indent="-742950"/>
            <a:r>
              <a:rPr lang="en-US" altLang="ja-JP" sz="2200" dirty="0">
                <a:sym typeface="Symbol" panose="05050102010706020507" pitchFamily="18" charset="2"/>
              </a:rPr>
              <a:t>C(x, t) = </a:t>
            </a:r>
            <a:r>
              <a:rPr lang="en-US" altLang="ja-JP" sz="2200" dirty="0">
                <a:latin typeface="Courier New" panose="02070309020205020404" pitchFamily="49" charset="0"/>
              </a:rPr>
              <a:t>yes</a:t>
            </a:r>
            <a:r>
              <a:rPr lang="en-US" altLang="ja-JP" sz="2200" dirty="0">
                <a:sym typeface="Symbol" panose="05050102010706020507" pitchFamily="18" charset="2"/>
              </a:rPr>
              <a:t>.</a:t>
            </a:r>
          </a:p>
          <a:p>
            <a:pPr lvl="1" indent="-742950"/>
            <a:endParaRPr lang="en-US" altLang="en-US" sz="2200" dirty="0">
              <a:sym typeface="Symbol" panose="05050102010706020507" pitchFamily="18" charset="2"/>
            </a:endParaRPr>
          </a:p>
          <a:p>
            <a:pPr lvl="1" indent="-742950"/>
            <a:r>
              <a:rPr lang="en-US" altLang="en-US" sz="2200" dirty="0">
                <a:solidFill>
                  <a:srgbClr val="0070C0"/>
                </a:solidFill>
                <a:sym typeface="Symbol" panose="05050102010706020507" pitchFamily="18" charset="2"/>
              </a:rPr>
              <a:t>Intuition</a:t>
            </a:r>
            <a:r>
              <a:rPr lang="en-US" altLang="en-US" sz="2200" dirty="0">
                <a:sym typeface="Symbol" panose="05050102010706020507" pitchFamily="18" charset="2"/>
              </a:rPr>
              <a:t>: Certifier doesn't determine whether answer is “yes”  on</a:t>
            </a:r>
          </a:p>
          <a:p>
            <a:pPr lvl="1" indent="-742950"/>
            <a:r>
              <a:rPr lang="en-US" altLang="en-US" sz="2200" dirty="0">
                <a:sym typeface="Symbol" panose="05050102010706020507" pitchFamily="18" charset="2"/>
              </a:rPr>
              <a:t>its own; rather, it checks a proposed proof t that </a:t>
            </a:r>
            <a:r>
              <a:rPr lang="en-US" altLang="en-US" sz="2200" dirty="0"/>
              <a:t>answer is “yes”</a:t>
            </a:r>
            <a:r>
              <a:rPr lang="en-US" altLang="ja-JP" sz="2200" dirty="0">
                <a:sym typeface="Symbol" panose="05050102010706020507" pitchFamily="18" charset="2"/>
              </a:rPr>
              <a:t>.</a:t>
            </a:r>
            <a:endParaRPr lang="en-US" altLang="en-US" sz="2200" dirty="0">
              <a:sym typeface="Symbol" panose="05050102010706020507" pitchFamily="18" charset="2"/>
            </a:endParaRPr>
          </a:p>
          <a:p>
            <a:pPr lvl="1"/>
            <a:endParaRPr lang="en-US" altLang="en-US" sz="22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NP</a:t>
            </a:r>
            <a:r>
              <a:rPr lang="en-US" altLang="en-US" sz="2200" dirty="0"/>
              <a:t>:  Set of all decision problems for which there exists a poly-time certifier.</a:t>
            </a:r>
          </a:p>
          <a:p>
            <a:pPr marL="0" indent="0"/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Remark.  NP stands for nondeterministic polynomial-time.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7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Example: 3SAT is in NP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r>
                  <a:rPr lang="en-US" sz="2400" dirty="0"/>
                  <a:t>Given a 3-CNF formula</a:t>
                </a:r>
                <a:r>
                  <a:rPr lang="en-US" sz="2400" dirty="0">
                    <a:sym typeface="Symbol" charset="0"/>
                  </a:rPr>
                  <a:t>, is there a satisfying assignment?</a:t>
                </a:r>
                <a:endParaRPr lang="en-US" sz="2400" dirty="0"/>
              </a:p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endParaRPr lang="en-US" sz="1200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Certificate:</a:t>
                </a:r>
                <a:r>
                  <a:rPr lang="en-US" sz="2400" dirty="0"/>
                  <a:t>  An assignment of truth values to the n </a:t>
                </a:r>
                <a:r>
                  <a:rPr lang="en-US" sz="2400" dirty="0" err="1"/>
                  <a:t>boolean</a:t>
                </a:r>
                <a:r>
                  <a:rPr lang="en-US" sz="2400" dirty="0"/>
                  <a:t> variables.</a:t>
                </a:r>
              </a:p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endParaRPr lang="en-US" sz="1200" dirty="0"/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Verifier</a:t>
                </a:r>
                <a:r>
                  <a:rPr lang="en-US" sz="2400" dirty="0"/>
                  <a:t>:  Check that each clause has at least one true literal.</a:t>
                </a:r>
              </a:p>
              <a:p>
                <a:pPr marL="0" indent="0"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Ex</a:t>
                </a:r>
                <a:r>
                  <a:rPr lang="en-US" sz="2400" dirty="0"/>
                  <a:t>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∧(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b="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>
                    <a:solidFill>
                      <a:schemeClr val="tx1"/>
                    </a:solidFill>
                  </a:rPr>
                  <a:t>Certificate: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Conclusion</a:t>
                </a:r>
                <a:r>
                  <a:rPr lang="en-US" sz="2400" dirty="0">
                    <a:solidFill>
                      <a:schemeClr val="tx1"/>
                    </a:solidFill>
                  </a:rPr>
                  <a:t>: 3-SAT is in NP</a:t>
                </a:r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/>
                  <a:t>Conclusion.  </a:t>
                </a:r>
                <a:r>
                  <a:rPr lang="en-US" sz="2400" dirty="0">
                    <a:solidFill>
                      <a:srgbClr val="000000"/>
                    </a:solidFill>
                  </a:rPr>
                  <a:t>3</a:t>
                </a:r>
                <a:r>
                  <a:rPr lang="en-US" sz="2000" dirty="0">
                    <a:solidFill>
                      <a:srgbClr val="000000"/>
                    </a:solidFill>
                  </a:rPr>
                  <a:t>SAT</a:t>
                </a:r>
                <a:r>
                  <a:rPr lang="en-US" sz="2400" dirty="0"/>
                  <a:t> is in NP.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 b="-5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What do we know about NP?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400" dirty="0"/>
                  <a:t>Nobody knows if all problems in NP can be done in polynomial time, i.e. does 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P=NP</a:t>
                </a:r>
                <a:r>
                  <a:rPr lang="en-US" altLang="en-US" sz="2400" dirty="0"/>
                  <a:t>?</a:t>
                </a:r>
              </a:p>
              <a:p>
                <a:pPr marL="80010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dirty="0"/>
                  <a:t>one of the most important open questions in all of science.</a:t>
                </a:r>
              </a:p>
              <a:p>
                <a:pPr marL="80010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dirty="0"/>
                  <a:t>Huge practical implications specially if answer is yes</a:t>
                </a:r>
              </a:p>
              <a:p>
                <a:pPr marL="457200" lvl="1" indent="0" eaLnBrk="1" hangingPunct="1"/>
                <a:endParaRPr lang="en-US" altLang="en-US" sz="800" dirty="0"/>
              </a:p>
              <a:p>
                <a:pPr eaLnBrk="1" hangingPunct="1"/>
                <a:r>
                  <a:rPr lang="en-US" altLang="en-US" sz="2400" dirty="0"/>
                  <a:t>Every problem in P is in NP</a:t>
                </a:r>
                <a:endParaRPr lang="en-US" altLang="en-US" sz="2400" b="1" dirty="0"/>
              </a:p>
              <a:p>
                <a:pPr lvl="1" eaLnBrk="1" hangingPunct="1"/>
                <a:r>
                  <a:rPr lang="en-US" altLang="en-US" sz="2200" dirty="0"/>
                  <a:t>one doesn’t even need a certificate for problems in </a:t>
                </a:r>
                <a:r>
                  <a:rPr lang="en-US" altLang="en-US" sz="2200" b="1" dirty="0">
                    <a:solidFill>
                      <a:srgbClr val="0033CC"/>
                    </a:solidFill>
                  </a:rPr>
                  <a:t>P</a:t>
                </a:r>
                <a:r>
                  <a:rPr lang="en-US" altLang="en-US" sz="2200" dirty="0"/>
                  <a:t> so just ignore any hint you are given</a:t>
                </a:r>
              </a:p>
              <a:p>
                <a:pPr lvl="1" eaLnBrk="1" hangingPunct="1"/>
                <a:endParaRPr lang="en-US" altLang="en-US" sz="800" dirty="0"/>
              </a:p>
              <a:p>
                <a:pPr eaLnBrk="1" hangingPunct="1"/>
                <a:r>
                  <a:rPr lang="en-US" altLang="en-US" sz="2400" dirty="0"/>
                  <a:t>Every problem in NP is in exponential time</a:t>
                </a:r>
              </a:p>
              <a:p>
                <a:pPr eaLnBrk="1" hangingPunct="1"/>
                <a:endParaRPr lang="en-US" altLang="en-US" sz="800" dirty="0"/>
              </a:p>
              <a:p>
                <a:pPr eaLnBrk="1" hangingPunct="1"/>
                <a:r>
                  <a:rPr lang="en-US" altLang="en-US" sz="2400" dirty="0"/>
                  <a:t>Some problems in NP seem really hard</a:t>
                </a:r>
              </a:p>
              <a:p>
                <a:pPr marL="80010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dirty="0"/>
                  <a:t>nobody knows how to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prove</a:t>
                </a:r>
                <a:r>
                  <a:rPr lang="en-US" altLang="en-US" sz="2200" dirty="0"/>
                  <a:t> that they are really hard to solve, i.e.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endParaRPr lang="en-US" altLang="en-US" sz="2200" b="1" dirty="0"/>
              </a:p>
              <a:p>
                <a:pPr lvl="1" eaLnBrk="1" hangingPunct="1"/>
                <a:endParaRPr lang="en-US" altLang="en-US" sz="20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889" r="-667" b="-3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5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NP 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Complexity Theorists Approach</a:t>
                </a:r>
                <a:r>
                  <a:rPr lang="en-US" altLang="en-US" sz="2200" dirty="0"/>
                  <a:t>: We don’t know how to prove any problem in NP is hard. So, let’s find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hardest</a:t>
                </a:r>
                <a:r>
                  <a:rPr lang="en-US" altLang="en-US" sz="2200" dirty="0"/>
                  <a:t> problems in NP.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NP-hard</a:t>
                </a:r>
                <a:r>
                  <a:rPr lang="en-US" altLang="en-US" sz="2200" dirty="0"/>
                  <a:t>: A problem B is NP-hard </a:t>
                </a:r>
                <a:r>
                  <a:rPr lang="en-US" altLang="en-US" sz="2200" dirty="0" err="1"/>
                  <a:t>iff</a:t>
                </a:r>
                <a:r>
                  <a:rPr lang="en-US" altLang="en-US" sz="2200" dirty="0"/>
                  <a:t> for any problem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/>
                  <a:t>, we have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altLang="en-US" sz="2200" b="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NP-Completeness</a:t>
                </a:r>
                <a:r>
                  <a:rPr lang="en-US" altLang="en-US" sz="2200" dirty="0"/>
                  <a:t>: A problem B is NP-complete </a:t>
                </a:r>
                <a:r>
                  <a:rPr lang="en-US" altLang="en-US" sz="2200" dirty="0" err="1"/>
                  <a:t>iff</a:t>
                </a:r>
                <a:r>
                  <a:rPr lang="en-US" altLang="en-US" sz="2200" dirty="0"/>
                  <a:t> B is NP-hard and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Motivations</a:t>
                </a:r>
                <a:r>
                  <a:rPr lang="en-US" altLang="en-US" sz="2200" dirty="0"/>
                  <a:t>: 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  <m:r>
                      <a:rPr lang="en-US" altLang="en-US" sz="22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then every NP-Complete problems is not in P. So, we shouldn’t try to design Polytime algorithms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To show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/>
                  <a:t>, it is enough to design a polynomial time algorithm for just one NP-complete problem.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Cook-Levin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Theorem (Cook 71, Levin 73)</a:t>
                </a:r>
                <a:r>
                  <a:rPr lang="en-US" altLang="en-US" sz="2200" dirty="0"/>
                  <a:t>: 3-SAT is NP-complete, i.e., for all problems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3-SAT.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(See CSE 431 for the proof)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So, 3-SAT is the hardest problem in NP.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What does this say about other problems of interest? Like Independent set, Vertex Cover, …</a:t>
                </a:r>
                <a:endParaRPr lang="en-US" alt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Fact</a:t>
                </a:r>
                <a:r>
                  <a:rPr lang="en-US" altLang="en-US" sz="2200" dirty="0"/>
                  <a:t>: 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en-US" sz="2200" dirty="0"/>
                  <a:t> 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 idea</a:t>
                </a:r>
                <a:r>
                  <a:rPr lang="en-US" altLang="en-US" sz="2200" dirty="0"/>
                  <a:t>: Just compose the reductions from A to B and B to C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So, if we prove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Independent set, then Independent Set, Clique, Vertex cover, Set cover are all NP-complete</a:t>
                </a:r>
              </a:p>
              <a:p>
                <a:pPr marL="0" indent="0" algn="ctr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Independent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Independent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Map a 3-CNF to (</a:t>
                </a:r>
                <a:r>
                  <a:rPr lang="en-US" altLang="en-US" sz="2200" dirty="0" err="1">
                    <a:latin typeface="+mj-lt"/>
                    <a:sym typeface="Symbol" panose="05050102010706020507" pitchFamily="18" charset="2"/>
                  </a:rPr>
                  <a:t>G,k</a:t>
                </a: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). Say m is number of clauses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Create a vertex for each literal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Joint two literals if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They belong to the same clause (blue edges)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 literals are negations,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 (red edges)</a:t>
                </a:r>
              </a:p>
              <a:p>
                <a:pPr marL="117475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Set k be the # of clauses.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 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4469769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4283106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4283105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4469769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5363349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4469769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5176685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4283105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4283105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9C0C671-54C3-40B1-B2E2-B27E45FEBCBD}"/>
              </a:ext>
            </a:extLst>
          </p:cNvPr>
          <p:cNvSpPr txBox="1"/>
          <p:nvPr/>
        </p:nvSpPr>
        <p:spPr>
          <a:xfrm>
            <a:off x="2866016" y="4470850"/>
            <a:ext cx="3313856" cy="400110"/>
          </a:xfrm>
          <a:prstGeom prst="rect">
            <a:avLst/>
          </a:prstGeom>
          <a:solidFill>
            <a:schemeClr val="bg1"/>
          </a:solidFill>
          <a:ln w="34925"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Polynomial-Time Reduction</a:t>
            </a:r>
          </a:p>
        </p:txBody>
      </p:sp>
    </p:spTree>
    <p:extLst>
      <p:ext uri="{BB962C8B-B14F-4D97-AF65-F5344CB8AC3E}">
        <p14:creationId xmlns:p14="http://schemas.microsoft.com/office/powerpoint/2010/main" val="280367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F satisfiable </a:t>
                </a:r>
                <a:r>
                  <a:rPr lang="en-US" altLang="en-US" sz="2000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An independent of size k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 satisfying assignment, Choose one node from each clause where the literal is satisfied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en-US" sz="22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8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exactly one node per clause =&gt; No blue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follows a truth-assignment =&gt; No red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one node per clause =&gt; |S|=k</a:t>
                </a: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 b="-1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3674625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3487962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3487961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3674625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4568205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3674625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4381541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3487961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3487961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824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Computational Complexity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Goal</a:t>
            </a:r>
            <a:r>
              <a:rPr lang="en-US" altLang="en-US" sz="2400" dirty="0"/>
              <a:t>: Classify problems according to the amount of computational resources used by the best algorithms that solve them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   Here we focus on time complexity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Recall</a:t>
            </a:r>
            <a:r>
              <a:rPr lang="en-US" altLang="en-US" sz="2400" dirty="0"/>
              <a:t>:  worst-case running time of an algorithm </a:t>
            </a:r>
          </a:p>
          <a:p>
            <a:pPr eaLnBrk="1" hangingPunct="1"/>
            <a:r>
              <a:rPr lang="en-US" altLang="en-US" sz="2400" b="1" dirty="0"/>
              <a:t>max</a:t>
            </a:r>
            <a:r>
              <a:rPr lang="en-US" altLang="en-US" sz="2400" dirty="0"/>
              <a:t> # steps algorithm takes on any input of size </a:t>
            </a:r>
            <a:r>
              <a:rPr lang="en-US" altLang="en-US" sz="2400" b="1" dirty="0"/>
              <a:t>n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20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 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An independent set of size k </a:t>
                </a:r>
                <a:r>
                  <a:rPr lang="en-US" altLang="en-US" sz="2000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an independent set S of size k.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has exactly one vertex per clause (because of blue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does not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 (because of red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So, S gives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18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D0587B-A1B4-4C9C-9ADB-726EEDF9501A}"/>
              </a:ext>
            </a:extLst>
          </p:cNvPr>
          <p:cNvGrpSpPr/>
          <p:nvPr/>
        </p:nvGrpSpPr>
        <p:grpSpPr>
          <a:xfrm>
            <a:off x="2605627" y="3034373"/>
            <a:ext cx="3947573" cy="2164149"/>
            <a:chOff x="2605627" y="3034373"/>
            <a:chExt cx="3947573" cy="21641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AutoShape 7">
              <a:extLst>
                <a:ext uri="{FF2B5EF4-FFF2-40B4-BE49-F238E27FC236}">
                  <a16:creationId xmlns:a16="http://schemas.microsoft.com/office/drawing/2014/main" id="{A4F403EB-B1AE-4487-A0D5-2D8D096529BB}"/>
                </a:ext>
              </a:extLst>
            </p:cNvPr>
            <p:cNvCxnSpPr>
              <a:cxnSpLocks noChangeShapeType="1"/>
              <a:stCxn id="6" idx="0"/>
              <a:endCxn id="5" idx="4"/>
            </p:cNvCxnSpPr>
            <p:nvPr/>
          </p:nvCxnSpPr>
          <p:spPr bwMode="auto">
            <a:xfrm flipV="1">
              <a:off x="2792291" y="3407701"/>
              <a:ext cx="190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7">
              <a:extLst>
                <a:ext uri="{FF2B5EF4-FFF2-40B4-BE49-F238E27FC236}">
                  <a16:creationId xmlns:a16="http://schemas.microsoft.com/office/drawing/2014/main" id="{AF886488-08A3-4FA5-B2BF-250D0409C9FD}"/>
                </a:ext>
              </a:extLst>
            </p:cNvPr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2792291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F12D8C82-0D83-461A-B7C2-BA84D5EBE83A}"/>
                </a:ext>
              </a:extLst>
            </p:cNvPr>
            <p:cNvCxnSpPr>
              <a:cxnSpLocks noChangeShapeType="1"/>
              <a:stCxn id="7" idx="2"/>
              <a:endCxn id="5" idx="2"/>
            </p:cNvCxnSpPr>
            <p:nvPr/>
          </p:nvCxnSpPr>
          <p:spPr bwMode="auto">
            <a:xfrm rot="10800000" flipH="1">
              <a:off x="2605627" y="3221038"/>
              <a:ext cx="1900" cy="1787161"/>
            </a:xfrm>
            <a:prstGeom prst="curvedConnector3">
              <a:avLst>
                <a:gd name="adj1" fmla="val -12031579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">
              <a:extLst>
                <a:ext uri="{FF2B5EF4-FFF2-40B4-BE49-F238E27FC236}">
                  <a16:creationId xmlns:a16="http://schemas.microsoft.com/office/drawing/2014/main" id="{446E6887-B72A-469F-9554-3F25F2A10D4A}"/>
                </a:ext>
              </a:extLst>
            </p:cNvPr>
            <p:cNvCxnSpPr>
              <a:cxnSpLocks noChangeShapeType="1"/>
              <a:stCxn id="13" idx="6"/>
              <a:endCxn id="11" idx="6"/>
            </p:cNvCxnSpPr>
            <p:nvPr/>
          </p:nvCxnSpPr>
          <p:spPr bwMode="auto">
            <a:xfrm flipV="1">
              <a:off x="6536068" y="3221037"/>
              <a:ext cx="17132" cy="1790821"/>
            </a:xfrm>
            <a:prstGeom prst="curvedConnector3">
              <a:avLst>
                <a:gd name="adj1" fmla="val 1434345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7">
              <a:extLst>
                <a:ext uri="{FF2B5EF4-FFF2-40B4-BE49-F238E27FC236}">
                  <a16:creationId xmlns:a16="http://schemas.microsoft.com/office/drawing/2014/main" id="{52177B78-C372-4416-85BB-6B3F302431D2}"/>
                </a:ext>
              </a:extLst>
            </p:cNvPr>
            <p:cNvCxnSpPr>
              <a:cxnSpLocks noChangeShapeType="1"/>
              <a:stCxn id="12" idx="0"/>
              <a:endCxn id="11" idx="4"/>
            </p:cNvCxnSpPr>
            <p:nvPr/>
          </p:nvCxnSpPr>
          <p:spPr bwMode="auto">
            <a:xfrm flipV="1">
              <a:off x="6351709" y="3407701"/>
              <a:ext cx="14827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">
              <a:extLst>
                <a:ext uri="{FF2B5EF4-FFF2-40B4-BE49-F238E27FC236}">
                  <a16:creationId xmlns:a16="http://schemas.microsoft.com/office/drawing/2014/main" id="{4226519A-F829-4CA1-9D06-14FE4F44B9DD}"/>
                </a:ext>
              </a:extLst>
            </p:cNvPr>
            <p:cNvCxnSpPr>
              <a:cxnSpLocks noChangeShapeType="1"/>
              <a:stCxn id="13" idx="0"/>
              <a:endCxn id="12" idx="4"/>
            </p:cNvCxnSpPr>
            <p:nvPr/>
          </p:nvCxnSpPr>
          <p:spPr bwMode="auto">
            <a:xfrm flipV="1">
              <a:off x="6349404" y="4301281"/>
              <a:ext cx="2305" cy="52391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7">
              <a:extLst>
                <a:ext uri="{FF2B5EF4-FFF2-40B4-BE49-F238E27FC236}">
                  <a16:creationId xmlns:a16="http://schemas.microsoft.com/office/drawing/2014/main" id="{9A60FBF7-1235-4815-942E-01F188DFBF6B}"/>
                </a:ext>
              </a:extLst>
            </p:cNvPr>
            <p:cNvCxnSpPr>
              <a:cxnSpLocks noChangeShapeType="1"/>
              <a:stCxn id="9" idx="0"/>
              <a:endCxn id="10" idx="4"/>
            </p:cNvCxnSpPr>
            <p:nvPr/>
          </p:nvCxnSpPr>
          <p:spPr bwMode="auto">
            <a:xfrm flipV="1">
              <a:off x="4572000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7">
              <a:extLst>
                <a:ext uri="{FF2B5EF4-FFF2-40B4-BE49-F238E27FC236}">
                  <a16:creationId xmlns:a16="http://schemas.microsoft.com/office/drawing/2014/main" id="{E27386C8-64A7-4356-91B9-3F33FFC91363}"/>
                </a:ext>
              </a:extLst>
            </p:cNvPr>
            <p:cNvCxnSpPr>
              <a:cxnSpLocks noChangeShapeType="1"/>
              <a:stCxn id="8" idx="4"/>
              <a:endCxn id="10" idx="0"/>
            </p:cNvCxnSpPr>
            <p:nvPr/>
          </p:nvCxnSpPr>
          <p:spPr bwMode="auto">
            <a:xfrm>
              <a:off x="4572000" y="3407701"/>
              <a:ext cx="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7">
              <a:extLst>
                <a:ext uri="{FF2B5EF4-FFF2-40B4-BE49-F238E27FC236}">
                  <a16:creationId xmlns:a16="http://schemas.microsoft.com/office/drawing/2014/main" id="{7B2D57F9-90FF-4E87-87A6-F2F1C51E2BC4}"/>
                </a:ext>
              </a:extLst>
            </p:cNvPr>
            <p:cNvCxnSpPr>
              <a:cxnSpLocks noChangeShapeType="1"/>
              <a:stCxn id="6" idx="6"/>
              <a:endCxn id="9" idx="2"/>
            </p:cNvCxnSpPr>
            <p:nvPr/>
          </p:nvCxnSpPr>
          <p:spPr bwMode="auto">
            <a:xfrm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7">
              <a:extLst>
                <a:ext uri="{FF2B5EF4-FFF2-40B4-BE49-F238E27FC236}">
                  <a16:creationId xmlns:a16="http://schemas.microsoft.com/office/drawing/2014/main" id="{1FFBAFE3-0161-4B8A-B0F5-8ABF74966AC0}"/>
                </a:ext>
              </a:extLst>
            </p:cNvPr>
            <p:cNvCxnSpPr>
              <a:cxnSpLocks noChangeShapeType="1"/>
              <a:stCxn id="6" idx="6"/>
              <a:endCxn id="13" idx="2"/>
            </p:cNvCxnSpPr>
            <p:nvPr/>
          </p:nvCxnSpPr>
          <p:spPr bwMode="auto">
            <a:xfrm>
              <a:off x="2978955" y="4114617"/>
              <a:ext cx="3183785" cy="89724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7">
              <a:extLst>
                <a:ext uri="{FF2B5EF4-FFF2-40B4-BE49-F238E27FC236}">
                  <a16:creationId xmlns:a16="http://schemas.microsoft.com/office/drawing/2014/main" id="{DD19F891-F08B-49F8-813D-F5EC7FBA52AF}"/>
                </a:ext>
              </a:extLst>
            </p:cNvPr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 flipV="1"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7">
              <a:extLst>
                <a:ext uri="{FF2B5EF4-FFF2-40B4-BE49-F238E27FC236}">
                  <a16:creationId xmlns:a16="http://schemas.microsoft.com/office/drawing/2014/main" id="{7FF24D89-7788-4425-97D9-778286CAACA8}"/>
                </a:ext>
              </a:extLst>
            </p:cNvPr>
            <p:cNvCxnSpPr>
              <a:cxnSpLocks noChangeShapeType="1"/>
              <a:stCxn id="5" idx="6"/>
              <a:endCxn id="12" idx="2"/>
            </p:cNvCxnSpPr>
            <p:nvPr/>
          </p:nvCxnSpPr>
          <p:spPr bwMode="auto">
            <a:xfrm>
              <a:off x="2980855" y="3221037"/>
              <a:ext cx="3184190" cy="89358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7">
              <a:extLst>
                <a:ext uri="{FF2B5EF4-FFF2-40B4-BE49-F238E27FC236}">
                  <a16:creationId xmlns:a16="http://schemas.microsoft.com/office/drawing/2014/main" id="{9E6D9630-5494-40F1-84B0-5C3F5227C7B2}"/>
                </a:ext>
              </a:extLst>
            </p:cNvPr>
            <p:cNvCxnSpPr>
              <a:cxnSpLocks noChangeShapeType="1"/>
              <a:stCxn id="8" idx="6"/>
              <a:endCxn id="9" idx="6"/>
            </p:cNvCxnSpPr>
            <p:nvPr/>
          </p:nvCxnSpPr>
          <p:spPr bwMode="auto">
            <a:xfrm>
              <a:off x="4758664" y="3221037"/>
              <a:ext cx="12700" cy="1787161"/>
            </a:xfrm>
            <a:prstGeom prst="curvedConnector3">
              <a:avLst>
                <a:gd name="adj1" fmla="val 1800000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850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9510"/>
            <a:ext cx="8229600" cy="521665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/>
              <a:t>If a problem is NP-hard it does not mean that all instances are hared, e.g., Vertex-cover has a polynomial-time algorithm in trees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We learned the crucial idea of polynomial-time reduction. This can be even used in algorithm design, e.g., we know how to solve max-flow so we reduce image segmentation to max-flow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NP-Complete problems are the hardest problem in NP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NP-hard problems may not necessarily belong to NP.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Polynomial-time reductions are transitive relations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1410A2-F2E4-4A2D-9A5E-5BAFF91EB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559" y="5164416"/>
            <a:ext cx="2492860" cy="14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4F623B-BEDD-48CF-8FF8-8E932BF8EA57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Want a notion that allows us to compare the complexity of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Want to be able to make statements of the form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“If we could solve problem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33CC"/>
                </a:solidFill>
              </a:rPr>
              <a:t>B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in polynomial time then we can solve problem </a:t>
            </a:r>
            <a:r>
              <a:rPr lang="en-US" altLang="en-US" b="1" dirty="0">
                <a:solidFill>
                  <a:srgbClr val="0033CC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 in polynomial time”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“Problem </a:t>
            </a:r>
            <a:r>
              <a:rPr lang="en-US" altLang="en-US" b="1" dirty="0">
                <a:solidFill>
                  <a:srgbClr val="0033CC"/>
                </a:solidFill>
              </a:rPr>
              <a:t>B</a:t>
            </a:r>
            <a:r>
              <a:rPr lang="en-US" altLang="en-US" dirty="0">
                <a:solidFill>
                  <a:schemeClr val="accent2"/>
                </a:solidFill>
              </a:rPr>
              <a:t> is at least as hard as problem </a:t>
            </a:r>
            <a:r>
              <a:rPr lang="en-US" altLang="en-US" b="1" dirty="0">
                <a:solidFill>
                  <a:srgbClr val="0033CC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”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367405C-9283-4BE2-9F58-28B28272F08A}"/>
              </a:ext>
            </a:extLst>
          </p:cNvPr>
          <p:cNvSpPr txBox="1">
            <a:spLocks noChangeArrowheads="1"/>
          </p:cNvSpPr>
          <p:nvPr/>
        </p:nvSpPr>
        <p:spPr>
          <a:xfrm>
            <a:off x="258097" y="274638"/>
            <a:ext cx="86868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Relative Complexity of Problems</a:t>
            </a:r>
          </a:p>
        </p:txBody>
      </p:sp>
    </p:spTree>
    <p:extLst>
      <p:ext uri="{BB962C8B-B14F-4D97-AF65-F5344CB8AC3E}">
        <p14:creationId xmlns:p14="http://schemas.microsoft.com/office/powerpoint/2010/main" val="121937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Polynomial Time Reduction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Def A </a:t>
            </a:r>
            <a:r>
              <a:rPr lang="en-US" alt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24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aseline="50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B:</a:t>
            </a:r>
            <a:r>
              <a:rPr lang="en-US" altLang="en-US" sz="2400" dirty="0">
                <a:solidFill>
                  <a:srgbClr val="0033CC"/>
                </a:solidFill>
              </a:rPr>
              <a:t> </a:t>
            </a:r>
            <a:r>
              <a:rPr lang="en-US" altLang="en-US" sz="2400" dirty="0"/>
              <a:t>if there is an </a:t>
            </a:r>
            <a:r>
              <a:rPr lang="en-US" altLang="en-US" sz="2400" dirty="0">
                <a:solidFill>
                  <a:srgbClr val="FF0000"/>
                </a:solidFill>
              </a:rPr>
              <a:t>algorithm</a:t>
            </a:r>
            <a:r>
              <a:rPr lang="en-US" altLang="en-US" sz="2400" dirty="0"/>
              <a:t> for problem A using a ‘</a:t>
            </a:r>
            <a:r>
              <a:rPr lang="en-US" altLang="en-US" sz="2400" dirty="0">
                <a:solidFill>
                  <a:srgbClr val="FF0000"/>
                </a:solidFill>
              </a:rPr>
              <a:t>black box</a:t>
            </a:r>
            <a:r>
              <a:rPr lang="en-US" altLang="en-US" sz="2400" dirty="0"/>
              <a:t>’ (subroutine) that solve problem B</a:t>
            </a:r>
            <a:r>
              <a:rPr lang="en-US" altLang="en-US" sz="2400" dirty="0">
                <a:solidFill>
                  <a:srgbClr val="0033CC"/>
                </a:solidFill>
              </a:rPr>
              <a:t>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Algorithm uses only a polynomial number of steps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Makes only a polynomial number of calls to a subroutine for</a:t>
            </a:r>
            <a:r>
              <a:rPr lang="en-US" altLang="en-US" sz="2000" dirty="0">
                <a:solidFill>
                  <a:srgbClr val="0033CC"/>
                </a:solidFill>
              </a:rPr>
              <a:t> </a:t>
            </a:r>
            <a:r>
              <a:rPr lang="en-US" altLang="en-US" sz="2000" b="1" dirty="0">
                <a:solidFill>
                  <a:srgbClr val="0033CC"/>
                </a:solidFill>
              </a:rPr>
              <a:t>B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600" dirty="0">
              <a:solidFill>
                <a:srgbClr val="0033CC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So,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Conversely,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In words, B is as hard as A (it can be even harder)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 dirty="0">
              <a:latin typeface="Tahoma" panose="020B060403050404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04D668-DAD5-4B41-8640-767395D24FD7}"/>
              </a:ext>
            </a:extLst>
          </p:cNvPr>
          <p:cNvGrpSpPr/>
          <p:nvPr/>
        </p:nvGrpSpPr>
        <p:grpSpPr>
          <a:xfrm>
            <a:off x="1518980" y="3072900"/>
            <a:ext cx="5829100" cy="783193"/>
            <a:chOff x="1518980" y="3072900"/>
            <a:chExt cx="5829100" cy="78319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9C9C931E-0B8B-4762-8E8F-486C49A69704}"/>
                </a:ext>
              </a:extLst>
            </p:cNvPr>
            <p:cNvSpPr/>
            <p:nvPr/>
          </p:nvSpPr>
          <p:spPr bwMode="auto">
            <a:xfrm>
              <a:off x="1518980" y="3072900"/>
              <a:ext cx="2015001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 is Polynomial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time solvable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46074C9-87E1-41C1-987A-B2E766071B6A}"/>
                </a:ext>
              </a:extLst>
            </p:cNvPr>
            <p:cNvSpPr/>
            <p:nvPr/>
          </p:nvSpPr>
          <p:spPr bwMode="auto">
            <a:xfrm>
              <a:off x="5333079" y="3072900"/>
              <a:ext cx="2015001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 is Polynomial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time solvable</a:t>
              </a:r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44D96E87-B01A-4663-9110-2CDDF9EC9891}"/>
                </a:ext>
              </a:extLst>
            </p:cNvPr>
            <p:cNvSpPr/>
            <p:nvPr/>
          </p:nvSpPr>
          <p:spPr bwMode="auto">
            <a:xfrm>
              <a:off x="4219349" y="3265713"/>
              <a:ext cx="705301" cy="397566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01CC0BC-A01D-4A83-B84C-D17658392A07}"/>
              </a:ext>
            </a:extLst>
          </p:cNvPr>
          <p:cNvGrpSpPr/>
          <p:nvPr/>
        </p:nvGrpSpPr>
        <p:grpSpPr>
          <a:xfrm>
            <a:off x="1728295" y="4661287"/>
            <a:ext cx="5694770" cy="788415"/>
            <a:chOff x="1728295" y="4661287"/>
            <a:chExt cx="5694770" cy="78841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398B8AF-830B-435E-927B-C1EA5079849B}"/>
                </a:ext>
              </a:extLst>
            </p:cNvPr>
            <p:cNvSpPr/>
            <p:nvPr/>
          </p:nvSpPr>
          <p:spPr bwMode="auto">
            <a:xfrm>
              <a:off x="1728295" y="4666509"/>
              <a:ext cx="1937012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No efficient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lgorithm</a:t>
              </a:r>
              <a:r>
                <a:rPr lang="en-US" dirty="0">
                  <a:latin typeface="Arial" charset="0"/>
                </a:rPr>
                <a:t> for 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B88661A-3CC0-4DCA-83EE-32711B8DE1DA}"/>
                </a:ext>
              </a:extLst>
            </p:cNvPr>
            <p:cNvSpPr/>
            <p:nvPr/>
          </p:nvSpPr>
          <p:spPr bwMode="auto">
            <a:xfrm>
              <a:off x="5471334" y="4661287"/>
              <a:ext cx="1951731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No efficient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lgorithm</a:t>
              </a:r>
              <a:r>
                <a:rPr lang="en-US" dirty="0">
                  <a:latin typeface="Arial" charset="0"/>
                </a:rPr>
                <a:t> for 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F0CED47D-BEFB-4BEB-93E4-60B509A55FBD}"/>
                </a:ext>
              </a:extLst>
            </p:cNvPr>
            <p:cNvSpPr/>
            <p:nvPr/>
          </p:nvSpPr>
          <p:spPr bwMode="auto">
            <a:xfrm>
              <a:off x="4219348" y="4849334"/>
              <a:ext cx="705301" cy="397566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8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Reductions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altLang="en-US" sz="2400" dirty="0"/>
                  <a:t>Here, we often use a restricted form of polynomial-time reduction often called Karp reduction.</a:t>
                </a:r>
              </a:p>
              <a:p>
                <a:pPr marL="0" indent="0" eaLnBrk="1" hangingPunct="1">
                  <a:buNone/>
                </a:pPr>
                <a:endParaRPr lang="en-US" altLang="en-US" sz="2400" dirty="0"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sSubSup>
                      <m:sSubSupPr>
                        <m:ctrlP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≤</m:t>
                        </m:r>
                      </m:e>
                      <m:sub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  <m:sup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p>
                    </m:sSubSup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:</m:t>
                    </m:r>
                  </m:oMath>
                </a14:m>
                <a:r>
                  <a:rPr lang="en-US" altLang="en-US" sz="24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if and only if there is an algorithm for A</a:t>
                </a:r>
                <a:r>
                  <a:rPr lang="en-US" altLang="en-US" sz="2400" b="1" dirty="0">
                    <a:solidFill>
                      <a:srgbClr val="0033CC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given a black box solving B that on input 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x</a:t>
                </a:r>
                <a:endParaRPr lang="en-US" altLang="en-US" sz="2400" b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Runs for polynomial time computing an input </a:t>
                </a:r>
                <a:r>
                  <a:rPr lang="en-US" altLang="en-US" sz="22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f(x) 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of B</a:t>
                </a:r>
                <a:endParaRPr lang="en-US" altLang="en-US" sz="2200" b="1" dirty="0">
                  <a:solidFill>
                    <a:srgbClr val="0033CC"/>
                  </a:solidFill>
                  <a:sym typeface="Symbol" panose="05050102010706020507" pitchFamily="18" charset="2"/>
                </a:endParaRP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Makes one call to the black box for B for input </a:t>
                </a:r>
                <a:r>
                  <a:rPr lang="en-US" altLang="en-US" sz="22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f(x)</a:t>
                </a:r>
                <a:endParaRPr lang="en-US" altLang="en-US" sz="2200" b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Returns the answer that the black box gave</a:t>
                </a:r>
              </a:p>
              <a:p>
                <a:pPr eaLnBrk="1" hangingPunct="1"/>
                <a:endParaRPr lang="en-US" altLang="en-US" sz="2200" dirty="0">
                  <a:solidFill>
                    <a:schemeClr val="accent2"/>
                  </a:solidFill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200" dirty="0">
                    <a:sym typeface="Symbol" panose="05050102010706020507" pitchFamily="18" charset="2"/>
                  </a:rPr>
                  <a:t>We say that the function f(.) is the reduction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3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Indep Set</a:t>
                </a:r>
                <a:r>
                  <a:rPr lang="en-US" altLang="en-US" sz="2200" dirty="0"/>
                  <a:t>: Given G=(V,E) and an integer k, is there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s.t.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 and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no two </a:t>
                </a:r>
                <a:r>
                  <a:rPr lang="en-US" altLang="en-US" sz="2200" dirty="0"/>
                  <a:t>vertices in S are joined by an edge?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Clique</a:t>
                </a:r>
                <a:r>
                  <a:rPr lang="en-US" altLang="en-US" sz="2200" dirty="0"/>
                  <a:t>: Given a graph G=(V,E) and an integer k, is there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, |U| 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</a:t>
                </a:r>
                <a:r>
                  <a:rPr lang="en-US" altLang="en-US" sz="2200" dirty="0"/>
                  <a:t> k </a:t>
                </a:r>
                <a:r>
                  <a:rPr lang="en-US" altLang="en-US" sz="2200" dirty="0" err="1"/>
                  <a:t>s.t.</a:t>
                </a:r>
                <a:r>
                  <a:rPr lang="en-US" altLang="en-US" sz="2200" dirty="0"/>
                  <a:t>, every pair of vertices in S is joined by an edge?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</a:t>
                </a:r>
                <a:r>
                  <a:rPr lang="en-US" altLang="en-US" sz="2200" dirty="0" err="1"/>
                  <a:t>Indep</a:t>
                </a:r>
                <a:r>
                  <a:rPr lang="en-US" altLang="en-US" sz="2200" dirty="0"/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Clique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</a:t>
                </a:r>
                <a:r>
                  <a:rPr lang="en-US" altLang="en-US" sz="2200" dirty="0"/>
                  <a:t> Given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and instance of </a:t>
                </a:r>
                <a:r>
                  <a:rPr lang="en-US" altLang="en-US" sz="2200" dirty="0" err="1"/>
                  <a:t>indep</a:t>
                </a:r>
                <a:r>
                  <a:rPr lang="en-US" altLang="en-US" sz="2200" dirty="0"/>
                  <a:t> Set. Construct a new 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en-US" sz="2200" dirty="0"/>
                  <a:t> if and only if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Example 1: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Clique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4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412672" name="Group 412671">
            <a:extLst>
              <a:ext uri="{FF2B5EF4-FFF2-40B4-BE49-F238E27FC236}">
                <a16:creationId xmlns:a16="http://schemas.microsoft.com/office/drawing/2014/main" id="{0C15D860-801A-4E8D-B945-8C5D405FF968}"/>
              </a:ext>
            </a:extLst>
          </p:cNvPr>
          <p:cNvGrpSpPr/>
          <p:nvPr/>
        </p:nvGrpSpPr>
        <p:grpSpPr>
          <a:xfrm>
            <a:off x="1336775" y="5613580"/>
            <a:ext cx="6358005" cy="710196"/>
            <a:chOff x="1336775" y="5613580"/>
            <a:chExt cx="6358005" cy="7101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34DA7E7-598E-4D45-AB44-DAC63745760D}"/>
                </a:ext>
              </a:extLst>
            </p:cNvPr>
            <p:cNvSpPr/>
            <p:nvPr/>
          </p:nvSpPr>
          <p:spPr bwMode="auto">
            <a:xfrm>
              <a:off x="1336775" y="5613580"/>
              <a:ext cx="2095736" cy="707886"/>
            </a:xfrm>
            <a:prstGeom prst="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 is an </a:t>
              </a:r>
              <a:r>
                <a:rPr kumimoji="0" lang="en-US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indep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lang="en-US" dirty="0">
                  <a:latin typeface="Arial" charset="0"/>
                </a:rPr>
                <a:t>set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in 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C209640-1891-411D-B3C7-00E62136E5D2}"/>
                </a:ext>
              </a:extLst>
            </p:cNvPr>
            <p:cNvSpPr/>
            <p:nvPr/>
          </p:nvSpPr>
          <p:spPr bwMode="auto">
            <a:xfrm>
              <a:off x="5599044" y="5615890"/>
              <a:ext cx="2095736" cy="707886"/>
            </a:xfrm>
            <a:prstGeom prst="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 is an Clique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 in G’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Arrow: Left-Right 4">
              <a:extLst>
                <a:ext uri="{FF2B5EF4-FFF2-40B4-BE49-F238E27FC236}">
                  <a16:creationId xmlns:a16="http://schemas.microsoft.com/office/drawing/2014/main" id="{BB51281A-E1E4-414D-BC81-BF7853F279E6}"/>
                </a:ext>
              </a:extLst>
            </p:cNvPr>
            <p:cNvSpPr/>
            <p:nvPr/>
          </p:nvSpPr>
          <p:spPr bwMode="auto">
            <a:xfrm>
              <a:off x="4043806" y="5760221"/>
              <a:ext cx="1056388" cy="414604"/>
            </a:xfrm>
            <a:prstGeom prst="left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BDC233-0CDB-4C99-9A42-A89890EE7511}"/>
              </a:ext>
            </a:extLst>
          </p:cNvPr>
          <p:cNvGrpSpPr/>
          <p:nvPr/>
        </p:nvGrpSpPr>
        <p:grpSpPr>
          <a:xfrm>
            <a:off x="1408189" y="3988530"/>
            <a:ext cx="2032093" cy="1380901"/>
            <a:chOff x="1408189" y="3988530"/>
            <a:chExt cx="2032093" cy="1380901"/>
          </a:xfrm>
        </p:grpSpPr>
        <p:sp>
          <p:nvSpPr>
            <p:cNvPr id="12" name="Oval 7">
              <a:extLst>
                <a:ext uri="{FF2B5EF4-FFF2-40B4-BE49-F238E27FC236}">
                  <a16:creationId xmlns:a16="http://schemas.microsoft.com/office/drawing/2014/main" id="{1009DF6D-55D8-4139-AE5A-5CC910FF27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12185" y="3988530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1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6D05DF4F-A7FB-4723-BBE5-FE2E1A88CD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8189" y="4544186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6" name="Oval 7">
              <a:extLst>
                <a:ext uri="{FF2B5EF4-FFF2-40B4-BE49-F238E27FC236}">
                  <a16:creationId xmlns:a16="http://schemas.microsoft.com/office/drawing/2014/main" id="{64F7E18B-362A-4BAA-AF13-776EB52B7E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07039" y="5099556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3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Oval 7">
              <a:extLst>
                <a:ext uri="{FF2B5EF4-FFF2-40B4-BE49-F238E27FC236}">
                  <a16:creationId xmlns:a16="http://schemas.microsoft.com/office/drawing/2014/main" id="{0D2ADE40-5519-4350-9D31-EA988687DD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35300" y="5099555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8" name="Oval 7">
              <a:extLst>
                <a:ext uri="{FF2B5EF4-FFF2-40B4-BE49-F238E27FC236}">
                  <a16:creationId xmlns:a16="http://schemas.microsoft.com/office/drawing/2014/main" id="{EEDE9C70-93B2-4B0A-9DB5-F9ACE1A3FA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0407" y="4544042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5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cxnSp>
          <p:nvCxnSpPr>
            <p:cNvPr id="19" name="AutoShape 7">
              <a:extLst>
                <a:ext uri="{FF2B5EF4-FFF2-40B4-BE49-F238E27FC236}">
                  <a16:creationId xmlns:a16="http://schemas.microsoft.com/office/drawing/2014/main" id="{3184B15D-FA22-4541-9CBF-0F4E5DD1FCF5}"/>
                </a:ext>
              </a:extLst>
            </p:cNvPr>
            <p:cNvCxnSpPr>
              <a:cxnSpLocks noChangeShapeType="1"/>
              <a:stCxn id="16" idx="7"/>
              <a:endCxn id="18" idx="3"/>
            </p:cNvCxnSpPr>
            <p:nvPr/>
          </p:nvCxnSpPr>
          <p:spPr bwMode="auto">
            <a:xfrm flipV="1">
              <a:off x="2137392" y="4774395"/>
              <a:ext cx="1072537" cy="364683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96DCDE78-3E52-4077-ACCC-92818ADBB921}"/>
                </a:ext>
              </a:extLst>
            </p:cNvPr>
            <p:cNvCxnSpPr>
              <a:cxnSpLocks noChangeShapeType="1"/>
              <a:stCxn id="13" idx="7"/>
              <a:endCxn id="12" idx="2"/>
            </p:cNvCxnSpPr>
            <p:nvPr/>
          </p:nvCxnSpPr>
          <p:spPr bwMode="auto">
            <a:xfrm flipV="1">
              <a:off x="1638542" y="4123468"/>
              <a:ext cx="673643" cy="460240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">
              <a:extLst>
                <a:ext uri="{FF2B5EF4-FFF2-40B4-BE49-F238E27FC236}">
                  <a16:creationId xmlns:a16="http://schemas.microsoft.com/office/drawing/2014/main" id="{98D01536-C9F7-4B9F-AD7C-0D1BD13C64D8}"/>
                </a:ext>
              </a:extLst>
            </p:cNvPr>
            <p:cNvCxnSpPr>
              <a:cxnSpLocks noChangeShapeType="1"/>
              <a:stCxn id="16" idx="0"/>
              <a:endCxn id="12" idx="4"/>
            </p:cNvCxnSpPr>
            <p:nvPr/>
          </p:nvCxnSpPr>
          <p:spPr bwMode="auto">
            <a:xfrm flipV="1">
              <a:off x="2041977" y="4258405"/>
              <a:ext cx="405146" cy="841151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7">
              <a:extLst>
                <a:ext uri="{FF2B5EF4-FFF2-40B4-BE49-F238E27FC236}">
                  <a16:creationId xmlns:a16="http://schemas.microsoft.com/office/drawing/2014/main" id="{D4F5FC8D-4E9E-4D3A-853D-E81EC86B6B2A}"/>
                </a:ext>
              </a:extLst>
            </p:cNvPr>
            <p:cNvCxnSpPr>
              <a:cxnSpLocks noChangeShapeType="1"/>
              <a:stCxn id="17" idx="1"/>
              <a:endCxn id="12" idx="5"/>
            </p:cNvCxnSpPr>
            <p:nvPr/>
          </p:nvCxnSpPr>
          <p:spPr bwMode="auto">
            <a:xfrm flipH="1" flipV="1">
              <a:off x="2542538" y="4218883"/>
              <a:ext cx="232284" cy="920194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7">
              <a:extLst>
                <a:ext uri="{FF2B5EF4-FFF2-40B4-BE49-F238E27FC236}">
                  <a16:creationId xmlns:a16="http://schemas.microsoft.com/office/drawing/2014/main" id="{07A2D1E2-0031-47F5-A537-2ABB7E46ACDD}"/>
                </a:ext>
              </a:extLst>
            </p:cNvPr>
            <p:cNvCxnSpPr>
              <a:cxnSpLocks noChangeShapeType="1"/>
              <a:stCxn id="16" idx="1"/>
              <a:endCxn id="13" idx="5"/>
            </p:cNvCxnSpPr>
            <p:nvPr/>
          </p:nvCxnSpPr>
          <p:spPr bwMode="auto">
            <a:xfrm flipH="1" flipV="1">
              <a:off x="1638542" y="4774539"/>
              <a:ext cx="308019" cy="364539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7">
              <a:extLst>
                <a:ext uri="{FF2B5EF4-FFF2-40B4-BE49-F238E27FC236}">
                  <a16:creationId xmlns:a16="http://schemas.microsoft.com/office/drawing/2014/main" id="{35A06C55-43ED-4B0F-86AF-BE2E50DD4B10}"/>
                </a:ext>
              </a:extLst>
            </p:cNvPr>
            <p:cNvCxnSpPr>
              <a:cxnSpLocks noChangeShapeType="1"/>
              <a:stCxn id="17" idx="2"/>
              <a:endCxn id="16" idx="6"/>
            </p:cNvCxnSpPr>
            <p:nvPr/>
          </p:nvCxnSpPr>
          <p:spPr bwMode="auto">
            <a:xfrm flipH="1">
              <a:off x="2176914" y="5234493"/>
              <a:ext cx="558386" cy="1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7">
              <a:extLst>
                <a:ext uri="{FF2B5EF4-FFF2-40B4-BE49-F238E27FC236}">
                  <a16:creationId xmlns:a16="http://schemas.microsoft.com/office/drawing/2014/main" id="{58F022EF-1475-4317-9831-C9E320A1D1DF}"/>
                </a:ext>
              </a:extLst>
            </p:cNvPr>
            <p:cNvCxnSpPr>
              <a:cxnSpLocks noChangeShapeType="1"/>
              <a:stCxn id="17" idx="1"/>
              <a:endCxn id="13" idx="5"/>
            </p:cNvCxnSpPr>
            <p:nvPr/>
          </p:nvCxnSpPr>
          <p:spPr bwMode="auto">
            <a:xfrm flipH="1" flipV="1">
              <a:off x="1638542" y="4774539"/>
              <a:ext cx="1136280" cy="364538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2D77032-3976-408A-A954-A6C3EA8E5E34}"/>
              </a:ext>
            </a:extLst>
          </p:cNvPr>
          <p:cNvGrpSpPr/>
          <p:nvPr/>
        </p:nvGrpSpPr>
        <p:grpSpPr>
          <a:xfrm>
            <a:off x="5657946" y="3948864"/>
            <a:ext cx="2032093" cy="1380901"/>
            <a:chOff x="5657946" y="3948864"/>
            <a:chExt cx="2032093" cy="1380901"/>
          </a:xfrm>
        </p:grpSpPr>
        <p:sp>
          <p:nvSpPr>
            <p:cNvPr id="53" name="Oval 7">
              <a:extLst>
                <a:ext uri="{FF2B5EF4-FFF2-40B4-BE49-F238E27FC236}">
                  <a16:creationId xmlns:a16="http://schemas.microsoft.com/office/drawing/2014/main" id="{30632150-62BF-40B0-AB90-38F2F606B7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1942" y="3948864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1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Oval 7">
              <a:extLst>
                <a:ext uri="{FF2B5EF4-FFF2-40B4-BE49-F238E27FC236}">
                  <a16:creationId xmlns:a16="http://schemas.microsoft.com/office/drawing/2014/main" id="{6C480A1E-D364-4236-B481-9052063419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7946" y="4504520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55" name="Oval 7">
              <a:extLst>
                <a:ext uri="{FF2B5EF4-FFF2-40B4-BE49-F238E27FC236}">
                  <a16:creationId xmlns:a16="http://schemas.microsoft.com/office/drawing/2014/main" id="{D8BF016A-223E-47DA-907A-E4C139FD41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56796" y="5059890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3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Oval 7">
              <a:extLst>
                <a:ext uri="{FF2B5EF4-FFF2-40B4-BE49-F238E27FC236}">
                  <a16:creationId xmlns:a16="http://schemas.microsoft.com/office/drawing/2014/main" id="{F86B1B8A-BCCE-4E89-AD43-794469CF59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85057" y="5059889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57" name="Oval 7">
              <a:extLst>
                <a:ext uri="{FF2B5EF4-FFF2-40B4-BE49-F238E27FC236}">
                  <a16:creationId xmlns:a16="http://schemas.microsoft.com/office/drawing/2014/main" id="{73A75DB5-BDE8-4FD2-835C-360F12708B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0164" y="4504376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5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cxnSp>
          <p:nvCxnSpPr>
            <p:cNvPr id="62" name="AutoShape 7">
              <a:extLst>
                <a:ext uri="{FF2B5EF4-FFF2-40B4-BE49-F238E27FC236}">
                  <a16:creationId xmlns:a16="http://schemas.microsoft.com/office/drawing/2014/main" id="{79DAB624-633D-4844-9905-96F114299459}"/>
                </a:ext>
              </a:extLst>
            </p:cNvPr>
            <p:cNvCxnSpPr>
              <a:cxnSpLocks noChangeShapeType="1"/>
              <a:stCxn id="57" idx="1"/>
              <a:endCxn id="53" idx="6"/>
            </p:cNvCxnSpPr>
            <p:nvPr/>
          </p:nvCxnSpPr>
          <p:spPr bwMode="auto">
            <a:xfrm flipH="1" flipV="1">
              <a:off x="6831817" y="4083802"/>
              <a:ext cx="627869" cy="460096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AutoShape 7">
              <a:extLst>
                <a:ext uri="{FF2B5EF4-FFF2-40B4-BE49-F238E27FC236}">
                  <a16:creationId xmlns:a16="http://schemas.microsoft.com/office/drawing/2014/main" id="{9AB92CD4-026E-49EA-AE77-702F301E6666}"/>
                </a:ext>
              </a:extLst>
            </p:cNvPr>
            <p:cNvCxnSpPr>
              <a:cxnSpLocks noChangeShapeType="1"/>
              <a:stCxn id="57" idx="4"/>
              <a:endCxn id="56" idx="7"/>
            </p:cNvCxnSpPr>
            <p:nvPr/>
          </p:nvCxnSpPr>
          <p:spPr bwMode="auto">
            <a:xfrm flipH="1">
              <a:off x="7215410" y="4774251"/>
              <a:ext cx="339692" cy="325160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7">
              <a:extLst>
                <a:ext uri="{FF2B5EF4-FFF2-40B4-BE49-F238E27FC236}">
                  <a16:creationId xmlns:a16="http://schemas.microsoft.com/office/drawing/2014/main" id="{A2F206DD-413F-4A84-8E13-810F746DEDC9}"/>
                </a:ext>
              </a:extLst>
            </p:cNvPr>
            <p:cNvCxnSpPr>
              <a:cxnSpLocks noChangeShapeType="1"/>
              <a:stCxn id="57" idx="2"/>
              <a:endCxn id="54" idx="6"/>
            </p:cNvCxnSpPr>
            <p:nvPr/>
          </p:nvCxnSpPr>
          <p:spPr bwMode="auto">
            <a:xfrm flipH="1">
              <a:off x="5927821" y="4639314"/>
              <a:ext cx="1492343" cy="144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25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algn="l" eaLnBrk="1" hangingPunct="1"/>
                <a:r>
                  <a:rPr lang="en-US" altLang="en-US" sz="2800" dirty="0">
                    <a:solidFill>
                      <a:srgbClr val="002060"/>
                    </a:solidFill>
                  </a:rPr>
                  <a:t>Example 2: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28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2800" dirty="0">
                    <a:solidFill>
                      <a:srgbClr val="002060"/>
                    </a:solidFill>
                  </a:rPr>
                  <a:t>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l="-1404" t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Vertex Cover</a:t>
                </a:r>
                <a:r>
                  <a:rPr lang="en-US" altLang="en-US" sz="2200" dirty="0"/>
                  <a:t>: Given a graph G=(V,E) and an integer k, is there a vertex cover of size at most k?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For any graph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S is an independent set </a:t>
                </a:r>
                <a:r>
                  <a:rPr lang="en-US" altLang="en-US" sz="2200" dirty="0" err="1">
                    <a:solidFill>
                      <a:schemeClr val="tx1"/>
                    </a:solidFill>
                  </a:rPr>
                  <a:t>iff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</a:rPr>
                  <a:t> is a vertex cover</a:t>
                </a: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 =&gt;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Let S be a independent set of 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Then,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has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one</a:t>
                </a:r>
                <a:r>
                  <a:rPr lang="en-US" altLang="en-US" sz="2200" dirty="0">
                    <a:solidFill>
                      <a:schemeClr val="accent4"/>
                    </a:solidFill>
                  </a:rPr>
                  <a:t> endpoint of every edge of 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has at least one endpoint of every edge of 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a vertex cover.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1200" dirty="0">
                  <a:solidFill>
                    <a:srgbClr val="0070C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&lt;=</a:t>
                </a:r>
                <a:r>
                  <a:rPr lang="en-US" altLang="en-US" sz="2200" dirty="0">
                    <a:solidFill>
                      <a:schemeClr val="accent4"/>
                    </a:solidFill>
                  </a:rPr>
                  <a:t> Suppose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a vertex cover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Then, there is no edge between vertices of S (otherwise,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not a vertex cover)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an independent set.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AA0FD5-D191-447E-8586-1675CA9F11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7772" y="88943"/>
            <a:ext cx="2253151" cy="11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Example 3: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Set Cover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Set Cover</a:t>
                </a:r>
                <a:r>
                  <a:rPr lang="en-US" altLang="en-US" sz="2200" dirty="0"/>
                  <a:t>: Given a set U, collection of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200" dirty="0"/>
                  <a:t> of U and an integer k, is there a collection of k sets that contain all elements of U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Given (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of vertex cover we construct a set cover input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For each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we create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/>
                  <a:t> of all edges connected to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This clearly is a polynomial-time reduction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So, we need to prove it gives the right answer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Example 3: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Set Cover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 </a:t>
                </a:r>
                <a:r>
                  <a:rPr lang="en-US" altLang="en-US" sz="2200" dirty="0"/>
                  <a:t>Given (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of vertex cover we construct a set cover input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For each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we create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/>
                  <a:t> of all edges connected to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Vertex-Cover 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=&gt;</a:t>
                </a:r>
                <a:r>
                  <a:rPr lang="en-US" altLang="en-US" sz="2200" dirty="0"/>
                  <a:t> Set-Cover f(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   If a set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covers all edges,, just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/>
                  <a:t> for all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en-US" sz="2200" dirty="0"/>
                  <a:t>, it covers all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Set-Cover f(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=&gt;</a:t>
                </a:r>
                <a:r>
                  <a:rPr lang="en-US" altLang="en-US" sz="2200" dirty="0"/>
                  <a:t> Vertex-Cover 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   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covers all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altLang="en-US" sz="2200" dirty="0"/>
                  <a:t>, the set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en-US" sz="2200" dirty="0"/>
                  <a:t> covers all edges of G.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033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79583</TotalTime>
  <Words>2007</Words>
  <Application>Microsoft Office PowerPoint</Application>
  <PresentationFormat>On-screen Show (4:3)</PresentationFormat>
  <Paragraphs>332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Monotype Sorts</vt:lpstr>
      <vt:lpstr>MS PGothic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Wingdings</vt:lpstr>
      <vt:lpstr>Custom Design</vt:lpstr>
      <vt:lpstr>CSE 421</vt:lpstr>
      <vt:lpstr>Computational Complexity</vt:lpstr>
      <vt:lpstr>PowerPoint Presentation</vt:lpstr>
      <vt:lpstr>Polynomial Time Reduction</vt:lpstr>
      <vt:lpstr>≤_p^1 Reductions</vt:lpstr>
      <vt:lpstr>Example 1: Indep Set ≤_p Clique</vt:lpstr>
      <vt:lpstr>Example 2: Vertex Cover ≤_p Indep Set</vt:lpstr>
      <vt:lpstr>Example 3: Vertex Cover ≤_p Set Cover</vt:lpstr>
      <vt:lpstr>Example 3: Vertex Cover ≤_p Set Cover</vt:lpstr>
      <vt:lpstr>Decision Problems</vt:lpstr>
      <vt:lpstr>Polynomial Time</vt:lpstr>
      <vt:lpstr>Beyond P?</vt:lpstr>
      <vt:lpstr>NP</vt:lpstr>
      <vt:lpstr>Example: 3SAT is in NP</vt:lpstr>
      <vt:lpstr>What do we know about NP?</vt:lpstr>
      <vt:lpstr>NP Completeness</vt:lpstr>
      <vt:lpstr>Cook-Levin Theorem</vt:lpstr>
      <vt:lpstr>3-SAT ≤_p Independent Set</vt:lpstr>
      <vt:lpstr>Correctness of 3-SAT ≤_p Indep Set</vt:lpstr>
      <vt:lpstr>Correctness of 3-SAT ≤_p Indep Set </vt:lpstr>
      <vt:lpstr>Summary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578</cp:revision>
  <cp:lastPrinted>2000-07-01T21:41:59Z</cp:lastPrinted>
  <dcterms:created xsi:type="dcterms:W3CDTF">1998-04-21T02:39:18Z</dcterms:created>
  <dcterms:modified xsi:type="dcterms:W3CDTF">2018-05-23T15:23:52Z</dcterms:modified>
</cp:coreProperties>
</file>