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369" r:id="rId2"/>
    <p:sldId id="969" r:id="rId3"/>
    <p:sldId id="392" r:id="rId4"/>
    <p:sldId id="394" r:id="rId5"/>
    <p:sldId id="436" r:id="rId6"/>
    <p:sldId id="970" r:id="rId7"/>
    <p:sldId id="972" r:id="rId8"/>
    <p:sldId id="963" r:id="rId9"/>
    <p:sldId id="964" r:id="rId10"/>
    <p:sldId id="965" r:id="rId11"/>
    <p:sldId id="967" r:id="rId12"/>
    <p:sldId id="968" r:id="rId13"/>
    <p:sldId id="973" r:id="rId14"/>
    <p:sldId id="428" r:id="rId15"/>
    <p:sldId id="440" r:id="rId16"/>
    <p:sldId id="429" r:id="rId17"/>
    <p:sldId id="432" r:id="rId18"/>
    <p:sldId id="439" r:id="rId19"/>
    <p:sldId id="437" r:id="rId20"/>
    <p:sldId id="433" r:id="rId21"/>
    <p:sldId id="434" r:id="rId22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3300"/>
    <a:srgbClr val="5DBAFF"/>
    <a:srgbClr val="FF0000"/>
    <a:srgbClr val="669900"/>
    <a:srgbClr val="FFFFCC"/>
    <a:srgbClr val="FFFF00"/>
    <a:srgbClr val="DBF7C9"/>
    <a:srgbClr val="B0ED8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1" autoAdjust="0"/>
    <p:restoredTop sz="78683" autoAdjust="0"/>
  </p:normalViewPr>
  <p:slideViewPr>
    <p:cSldViewPr snapToGrid="0">
      <p:cViewPr>
        <p:scale>
          <a:sx n="66" d="100"/>
          <a:sy n="66" d="100"/>
        </p:scale>
        <p:origin x="660" y="2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5T22:25:02.1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24177 1188 212 0,'-35'-16'82'0,"29"11"-44"0,3-16-18 16,3 15 27-16,3-4-12 0,-3 2-2 0,21-13-11 31,14-6-1-31,7-2-12 15,12-5-3-15,11 2-2 0,7 6-38 16,2 4-16-16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563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4493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2ACDF7-A088-4032-970E-2CCB78BE904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80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9B8FE7-04A5-4709-9F72-85D43DC72923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018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251115-63D6-4A51-8A84-54A64380F233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4955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6ADE-096A-416C-B181-1AFF5CA614B8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592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33C834-390D-42FC-94E3-0C7237665131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54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EBA7AF-40ED-4729-ABD0-B26E213D84DC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17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6D960-A253-4BA3-9110-09B439525547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981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B67D8E-BA83-4957-893F-E6311087C9FF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07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06339B1-0654-47D2-B60A-8E6B5B496742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690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8BFDBA7-6DBD-42BA-A505-F2B69F4CBA60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206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28775-2771-4069-8D87-1DC51A16C4C3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297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B5C52A-E303-4213-937E-E7CCDF45F703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23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66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225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524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602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724608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dirty="0"/>
              <a:t>Edmonds-Karp </a:t>
            </a:r>
            <a:r>
              <a:rPr lang="en-US" altLang="en-US" dirty="0" smtClean="0"/>
              <a:t>Algorithm, </a:t>
            </a:r>
            <a:br>
              <a:rPr lang="en-US" altLang="en-US" dirty="0" smtClean="0"/>
            </a:br>
            <a:r>
              <a:rPr lang="en-US" altLang="en-US" dirty="0" smtClean="0"/>
              <a:t>More Applications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A1AB3E-FA0D-49BB-92F8-7DD0EEF5AED1}"/>
                  </a:ext>
                </a:extLst>
              </p14:cNvPr>
              <p14:cNvContentPartPr/>
              <p14:nvPr/>
            </p14:nvContentPartPr>
            <p14:xfrm>
              <a:off x="8687880" y="335160"/>
              <a:ext cx="132120" cy="92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A1AB3E-FA0D-49BB-92F8-7DD0EEF5AED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8520" y="325800"/>
                <a:ext cx="150840" cy="111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6096" y="229231"/>
            <a:ext cx="9107904" cy="994001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sz="4000" dirty="0"/>
              <a:t>Foreground / background segmentation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 smtClean="0"/>
                  <a:t>Label each pixel as foreground/background.</a:t>
                </a:r>
              </a:p>
              <a:p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000" dirty="0"/>
                  <a:t> = set of pixels,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altLang="en-US" sz="2000" dirty="0"/>
                  <a:t> = pairs of neighboring pixels.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 smtClean="0">
                    <a:sym typeface="Symbol" panose="05050102010706020507" pitchFamily="18" charset="2"/>
                  </a:rPr>
                  <a:t>is the original image.</a:t>
                </a:r>
                <a:endParaRPr lang="en-US" alt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𝑎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≫0</m:t>
                    </m:r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 means we prefer to label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</m:oMath>
                </a14:m>
                <a:r>
                  <a:rPr lang="en-US" altLang="en-US" sz="2000" dirty="0" smtClean="0">
                    <a:sym typeface="Symbol" panose="05050102010706020507" pitchFamily="18" charset="2"/>
                  </a:rPr>
                  <a:t> in foreground.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𝑝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≥0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 is</a:t>
                </a:r>
                <a:r>
                  <a:rPr lang="en-US" altLang="en-US" sz="2000" dirty="0"/>
                  <a:t> separation penalty for labeling one </a:t>
                </a:r>
                <a:r>
                  <a:rPr lang="en-US" altLang="en-US" sz="2000" dirty="0" smtClean="0"/>
                  <a:t>of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000" dirty="0"/>
                  <a:t/>
                </a:r>
                <a:br>
                  <a:rPr lang="en-US" altLang="en-US" sz="2000" dirty="0"/>
                </a:br>
                <a:r>
                  <a:rPr lang="en-US" altLang="en-US" sz="2000" dirty="0"/>
                  <a:t>and j as foreground, and the other as background.</a:t>
                </a:r>
              </a:p>
              <a:p>
                <a:pPr marL="0" indent="0">
                  <a:buNone/>
                </a:pPr>
                <a:endParaRPr lang="en-US" alt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Goals:</a:t>
                </a: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 smtClean="0"/>
                  <a:t>Find </a:t>
                </a:r>
                <a:r>
                  <a:rPr lang="en-US" altLang="en-US" sz="2000" dirty="0"/>
                  <a:t>partition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bar>
                      <m:barPr>
                        <m:pos m:val="top"/>
                        <m:ctrlP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 smtClean="0"/>
                  <a:t>that </a:t>
                </a:r>
                <a:r>
                  <a:rPr lang="en-US" altLang="en-US" sz="2000" dirty="0" smtClean="0">
                    <a:solidFill>
                      <a:srgbClr val="FF0000"/>
                    </a:solidFill>
                  </a:rPr>
                  <a:t>minimizes</a:t>
                </a:r>
                <a:r>
                  <a:rPr lang="en-US" altLang="en-US" sz="2000" dirty="0" smtClean="0"/>
                  <a:t>:</a:t>
                </a:r>
                <a:endParaRPr lang="en-US" altLang="en-US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sz="2000" dirty="0" smtClean="0"/>
              </a:p>
              <a:p>
                <a:pPr marL="0" indent="0">
                  <a:buNone/>
                </a:pPr>
                <a:r>
                  <a:rPr lang="en-US" altLang="en-US" sz="2000" dirty="0" smtClean="0"/>
                  <a:t>where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 smtClean="0"/>
                  <a:t> is the foreground.</a:t>
                </a:r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452" y="1267677"/>
                <a:ext cx="8229600" cy="4797690"/>
              </a:xfrm>
              <a:blipFill>
                <a:blip r:embed="rId3"/>
                <a:stretch>
                  <a:fillRect l="-741" t="-635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03D5D-4AE5-4469-841D-446A8FEC3E15}"/>
              </a:ext>
            </a:extLst>
          </p:cNvPr>
          <p:cNvGrpSpPr/>
          <p:nvPr/>
        </p:nvGrpSpPr>
        <p:grpSpPr>
          <a:xfrm>
            <a:off x="6518275" y="1248237"/>
            <a:ext cx="2438400" cy="2438400"/>
            <a:chOff x="6518275" y="1432591"/>
            <a:chExt cx="2438400" cy="2438400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5DEC285A-BD70-480A-B117-B44F4CAA6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70337EF3-FECA-422B-B190-43504F595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BED0F57C-3BFF-4A18-A23E-60D531252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FC409F32-044B-475B-80FA-3FE1A4CAD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9BF3EEE-FC26-41D5-8E5B-DB9E1CFFDD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FDB0F52E-77B9-43FA-BAC0-945C210A14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210616A1-8479-409A-BD37-D2A094A79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DC15C35-2153-4A4F-8B38-9B7E224D5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432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Rectangle 12">
              <a:extLst>
                <a:ext uri="{FF2B5EF4-FFF2-40B4-BE49-F238E27FC236}">
                  <a16:creationId xmlns:a16="http://schemas.microsoft.com/office/drawing/2014/main" id="{4783F239-9F88-4BB4-B00A-E4A9A95CC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Rectangle 13">
              <a:extLst>
                <a:ext uri="{FF2B5EF4-FFF2-40B4-BE49-F238E27FC236}">
                  <a16:creationId xmlns:a16="http://schemas.microsoft.com/office/drawing/2014/main" id="{E7D97DC5-44AD-4805-AEE1-9B6F0A5EE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77D7CB-3B01-43E2-ABD9-CBC66ED13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15">
              <a:extLst>
                <a:ext uri="{FF2B5EF4-FFF2-40B4-BE49-F238E27FC236}">
                  <a16:creationId xmlns:a16="http://schemas.microsoft.com/office/drawing/2014/main" id="{606C7B77-4930-4C39-A46D-760660DD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8AE08E3D-DC8A-48F9-BE84-29F9418FA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9" name="Rectangle 17">
              <a:extLst>
                <a:ext uri="{FF2B5EF4-FFF2-40B4-BE49-F238E27FC236}">
                  <a16:creationId xmlns:a16="http://schemas.microsoft.com/office/drawing/2014/main" id="{78E99D7D-4255-462F-90B4-E30E18337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CE06BC43-702E-4EF0-BE8E-39D6F5018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B76CB309-C7F9-4DB7-A5B2-8381790B1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1737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Rectangle 20">
              <a:extLst>
                <a:ext uri="{FF2B5EF4-FFF2-40B4-BE49-F238E27FC236}">
                  <a16:creationId xmlns:a16="http://schemas.microsoft.com/office/drawing/2014/main" id="{6D2E7EAF-736F-41A8-AC39-62C7F77FE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Rectangle 21">
              <a:extLst>
                <a:ext uri="{FF2B5EF4-FFF2-40B4-BE49-F238E27FC236}">
                  <a16:creationId xmlns:a16="http://schemas.microsoft.com/office/drawing/2014/main" id="{41665F28-3C05-4ECF-878F-ECACF20ED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239A2522-C58D-4585-9230-B9651FCD3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CDC66AAB-3EEB-4D9B-A0FF-D9552F2B5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D9097A43-1D36-430B-B4B0-2D569968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28C3B359-3551-4613-8C16-8892B77C47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70F51358-5772-4273-AE44-31A4D9218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3E253BC0-1A77-427B-9436-3F48CCBBB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042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061B4378-913A-4841-912E-FD8456020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903CCD62-F307-4D5C-BD5C-31F36578B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0BB34A36-1A32-460C-9373-EDEC0D027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D72D1860-04AA-489C-AA79-D1F41B55B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AD33AF9D-B763-4C8C-AF08-11FB73000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A3D52392-D305-4758-BB72-9BC1F46B7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D78CBC65-DA00-4E45-A771-0A87E5C90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F4C88D3A-EB25-42EA-9097-DCE3E7B21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3469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8" name="Rectangle 36">
              <a:extLst>
                <a:ext uri="{FF2B5EF4-FFF2-40B4-BE49-F238E27FC236}">
                  <a16:creationId xmlns:a16="http://schemas.microsoft.com/office/drawing/2014/main" id="{0E121F16-D10E-4DF5-9499-3CC9CE15C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" name="Rectangle 37">
              <a:extLst>
                <a:ext uri="{FF2B5EF4-FFF2-40B4-BE49-F238E27FC236}">
                  <a16:creationId xmlns:a16="http://schemas.microsoft.com/office/drawing/2014/main" id="{AF2AE96B-F8C3-4262-87DD-3ED8B57CC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38">
              <a:extLst>
                <a:ext uri="{FF2B5EF4-FFF2-40B4-BE49-F238E27FC236}">
                  <a16:creationId xmlns:a16="http://schemas.microsoft.com/office/drawing/2014/main" id="{82B2759C-03A8-4F24-BD94-834E73FA4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Rectangle 39">
              <a:extLst>
                <a:ext uri="{FF2B5EF4-FFF2-40B4-BE49-F238E27FC236}">
                  <a16:creationId xmlns:a16="http://schemas.microsoft.com/office/drawing/2014/main" id="{D7352089-8DA9-438B-BE8D-A8D8EC1C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" name="Rectangle 40">
              <a:extLst>
                <a:ext uri="{FF2B5EF4-FFF2-40B4-BE49-F238E27FC236}">
                  <a16:creationId xmlns:a16="http://schemas.microsoft.com/office/drawing/2014/main" id="{01637BDD-8638-40A8-B64C-939550E4B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1">
              <a:extLst>
                <a:ext uri="{FF2B5EF4-FFF2-40B4-BE49-F238E27FC236}">
                  <a16:creationId xmlns:a16="http://schemas.microsoft.com/office/drawing/2014/main" id="{9F1494C7-3491-43B8-96F0-95CA82AE89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Rectangle 42">
              <a:extLst>
                <a:ext uri="{FF2B5EF4-FFF2-40B4-BE49-F238E27FC236}">
                  <a16:creationId xmlns:a16="http://schemas.microsoft.com/office/drawing/2014/main" id="{6CE1FDAB-6F79-445E-AE4C-4282E029ED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5" name="Rectangle 43">
              <a:extLst>
                <a:ext uri="{FF2B5EF4-FFF2-40B4-BE49-F238E27FC236}">
                  <a16:creationId xmlns:a16="http://schemas.microsoft.com/office/drawing/2014/main" id="{DE460A40-00DA-45C2-9845-F264BC0AB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6517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6" name="Rectangle 44">
              <a:extLst>
                <a:ext uri="{FF2B5EF4-FFF2-40B4-BE49-F238E27FC236}">
                  <a16:creationId xmlns:a16="http://schemas.microsoft.com/office/drawing/2014/main" id="{AF555F37-7DB5-4509-A55B-A1F0C97E8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7" name="Rectangle 45">
              <a:extLst>
                <a:ext uri="{FF2B5EF4-FFF2-40B4-BE49-F238E27FC236}">
                  <a16:creationId xmlns:a16="http://schemas.microsoft.com/office/drawing/2014/main" id="{B91CB6E8-9455-4B01-A064-4E8309ABA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" name="Rectangle 46">
              <a:extLst>
                <a:ext uri="{FF2B5EF4-FFF2-40B4-BE49-F238E27FC236}">
                  <a16:creationId xmlns:a16="http://schemas.microsoft.com/office/drawing/2014/main" id="{7ADA98C2-2564-4AFC-BCA1-3E4EF23D1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Rectangle 47">
              <a:extLst>
                <a:ext uri="{FF2B5EF4-FFF2-40B4-BE49-F238E27FC236}">
                  <a16:creationId xmlns:a16="http://schemas.microsoft.com/office/drawing/2014/main" id="{22DC48FA-A0D8-4D13-9835-CA5D9EDB1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Rectangle 48">
              <a:extLst>
                <a:ext uri="{FF2B5EF4-FFF2-40B4-BE49-F238E27FC236}">
                  <a16:creationId xmlns:a16="http://schemas.microsoft.com/office/drawing/2014/main" id="{355F7FE6-A53F-4FB4-891B-E16004AA8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Rectangle 49">
              <a:extLst>
                <a:ext uri="{FF2B5EF4-FFF2-40B4-BE49-F238E27FC236}">
                  <a16:creationId xmlns:a16="http://schemas.microsoft.com/office/drawing/2014/main" id="{BAE3363E-9A66-4DAE-8B33-A3099837FA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Rectangle 50">
              <a:extLst>
                <a:ext uri="{FF2B5EF4-FFF2-40B4-BE49-F238E27FC236}">
                  <a16:creationId xmlns:a16="http://schemas.microsoft.com/office/drawing/2014/main" id="{699E915B-BF2C-42D3-A2E8-545D93528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Rectangle 51">
              <a:extLst>
                <a:ext uri="{FF2B5EF4-FFF2-40B4-BE49-F238E27FC236}">
                  <a16:creationId xmlns:a16="http://schemas.microsoft.com/office/drawing/2014/main" id="{5F7857C3-EF11-46D2-9DAF-D6DDF149A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29565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33A072D-C96E-46B8-946F-9A28EEC56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66B34D12-65A7-49CA-BD9D-03BC57560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99025494-40F2-4A61-92A4-89A2A26E3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A10A4A73-6E1C-4203-BB18-769CEEDDB1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DE9AB383-44DC-4918-A292-6F9FAD7985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0CAE68B2-25A0-4587-B4FF-7E00E4227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FEB7B27-C6D7-4EB3-ABCF-15857539B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747D6473-DBFC-4538-B6B6-FBA170E9F6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2613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251B069B-B198-4B06-9C74-0EBAEF4D9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8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A40A69BE-54C0-4C82-856E-0345CCB83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B2CB6EC8-ABF1-4E67-8BB4-5B79EA70AA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7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1E5A5DE7-4C1B-4A60-91DF-19F3CB5CEC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26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105B5C39-3E3A-42A6-A817-F8E5AD760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74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1B96F981-98AB-4722-8B0B-07C90E3BF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22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8CA599D-559A-4DA4-83ED-C7C1642C5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70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E9C1EE1F-8992-4674-AD7D-43D917051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1875" y="3566191"/>
              <a:ext cx="304800" cy="304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68">
              <a:extLst>
                <a:ext uri="{FF2B5EF4-FFF2-40B4-BE49-F238E27FC236}">
                  <a16:creationId xmlns:a16="http://schemas.microsoft.com/office/drawing/2014/main" id="{6FA41F08-2514-4983-8CAB-A6CDBB231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466053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69">
              <a:extLst>
                <a:ext uri="{FF2B5EF4-FFF2-40B4-BE49-F238E27FC236}">
                  <a16:creationId xmlns:a16="http://schemas.microsoft.com/office/drawing/2014/main" id="{966FCDC0-8C15-4390-B803-D2EF3E8EC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77879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70">
              <a:extLst>
                <a:ext uri="{FF2B5EF4-FFF2-40B4-BE49-F238E27FC236}">
                  <a16:creationId xmlns:a16="http://schemas.microsoft.com/office/drawing/2014/main" id="{93F58557-11F2-4A27-9E50-F5BA56B1DA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0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71">
              <a:extLst>
                <a:ext uri="{FF2B5EF4-FFF2-40B4-BE49-F238E27FC236}">
                  <a16:creationId xmlns:a16="http://schemas.microsoft.com/office/drawing/2014/main" id="{9D8FAC30-02E0-4599-9639-58730698A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325" y="2470816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72">
              <a:extLst>
                <a:ext uri="{FF2B5EF4-FFF2-40B4-BE49-F238E27FC236}">
                  <a16:creationId xmlns:a16="http://schemas.microsoft.com/office/drawing/2014/main" id="{F4111D16-09C1-4012-BBA6-E4A025EDB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75" y="2150141"/>
              <a:ext cx="76200" cy="76200"/>
            </a:xfrm>
            <a:prstGeom prst="ellipse">
              <a:avLst/>
            </a:prstGeom>
            <a:solidFill>
              <a:srgbClr val="00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76" name="AutoShape 73">
              <a:extLst>
                <a:ext uri="{FF2B5EF4-FFF2-40B4-BE49-F238E27FC236}">
                  <a16:creationId xmlns:a16="http://schemas.microsoft.com/office/drawing/2014/main" id="{49494187-80E4-4668-9CE8-59398C85F43A}"/>
                </a:ext>
              </a:extLst>
            </p:cNvPr>
            <p:cNvCxnSpPr>
              <a:cxnSpLocks noChangeShapeType="1"/>
              <a:stCxn id="75" idx="4"/>
              <a:endCxn id="71" idx="0"/>
            </p:cNvCxnSpPr>
            <p:nvPr/>
          </p:nvCxnSpPr>
          <p:spPr bwMode="auto">
            <a:xfrm>
              <a:off x="7889875" y="2226341"/>
              <a:ext cx="0" cy="2397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74">
              <a:extLst>
                <a:ext uri="{FF2B5EF4-FFF2-40B4-BE49-F238E27FC236}">
                  <a16:creationId xmlns:a16="http://schemas.microsoft.com/office/drawing/2014/main" id="{E6ADF95B-9A29-4410-8736-AF9FD46A4C27}"/>
                </a:ext>
              </a:extLst>
            </p:cNvPr>
            <p:cNvCxnSpPr>
              <a:cxnSpLocks noChangeShapeType="1"/>
              <a:stCxn id="71" idx="2"/>
              <a:endCxn id="74" idx="6"/>
            </p:cNvCxnSpPr>
            <p:nvPr/>
          </p:nvCxnSpPr>
          <p:spPr bwMode="auto">
            <a:xfrm flipH="1">
              <a:off x="7629525" y="2504153"/>
              <a:ext cx="222250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75">
              <a:extLst>
                <a:ext uri="{FF2B5EF4-FFF2-40B4-BE49-F238E27FC236}">
                  <a16:creationId xmlns:a16="http://schemas.microsoft.com/office/drawing/2014/main" id="{328F9E5E-5169-44F7-9029-9401D1249757}"/>
                </a:ext>
              </a:extLst>
            </p:cNvPr>
            <p:cNvCxnSpPr>
              <a:cxnSpLocks noChangeShapeType="1"/>
              <a:stCxn id="71" idx="4"/>
              <a:endCxn id="72" idx="0"/>
            </p:cNvCxnSpPr>
            <p:nvPr/>
          </p:nvCxnSpPr>
          <p:spPr bwMode="auto">
            <a:xfrm>
              <a:off x="7889875" y="2542253"/>
              <a:ext cx="0" cy="2365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9" name="AutoShape 76">
              <a:extLst>
                <a:ext uri="{FF2B5EF4-FFF2-40B4-BE49-F238E27FC236}">
                  <a16:creationId xmlns:a16="http://schemas.microsoft.com/office/drawing/2014/main" id="{9DF1C85E-028F-4AEE-BFAE-9CA6D33D056A}"/>
                </a:ext>
              </a:extLst>
            </p:cNvPr>
            <p:cNvCxnSpPr>
              <a:cxnSpLocks noChangeShapeType="1"/>
              <a:stCxn id="71" idx="6"/>
              <a:endCxn id="73" idx="2"/>
            </p:cNvCxnSpPr>
            <p:nvPr/>
          </p:nvCxnSpPr>
          <p:spPr bwMode="auto">
            <a:xfrm>
              <a:off x="7927975" y="2504153"/>
              <a:ext cx="231775" cy="476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435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</a:t>
            </a:r>
            <a:r>
              <a:rPr lang="en-US" altLang="en-US" dirty="0" smtClean="0">
                <a:solidFill>
                  <a:srgbClr val="002060"/>
                </a:solidFill>
              </a:rPr>
              <a:t>Formulation</a:t>
            </a:r>
            <a:endParaRPr lang="en-US" alt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14:m>
                  <m:oMath xmlns:m="http://schemas.openxmlformats.org/officeDocument/2006/math"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𝐺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 = (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𝑉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′, 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𝐸</m:t>
                    </m:r>
                    <m:r>
                      <a:rPr kumimoji="1" lang="en-US" alt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′).</m:t>
                    </m:r>
                  </m:oMath>
                </a14:m>
                <a:r>
                  <a:rPr kumimoji="1" lang="en-US" altLang="en-US" sz="2200" dirty="0" smtClean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 </a:t>
                </a:r>
                <a:endParaRPr kumimoji="1" lang="en-US" altLang="en-US" sz="2200" dirty="0">
                  <a:solidFill>
                    <a:srgbClr val="000000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s to correspond to foreground;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Add t to correspond to background;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solidFill>
                      <a:srgbClr val="000000"/>
                    </a:solidFill>
                    <a:latin typeface="+mj-lt"/>
                    <a:ea typeface="MS PGothic" panose="020B0600070205080204" pitchFamily="34" charset="-128"/>
                  </a:rPr>
                  <a:t>Use two anti-parallel edges instead of undirected edge.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3000"/>
                <a:ext cx="8229600" cy="4983164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B4019D6F-6DD2-4D31-8E72-CCA098C8B2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32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0" name="AutoShape 7">
            <a:extLst>
              <a:ext uri="{FF2B5EF4-FFF2-40B4-BE49-F238E27FC236}">
                <a16:creationId xmlns:a16="http://schemas.microsoft.com/office/drawing/2014/main" id="{7DAE1573-5590-46DA-9CC7-234C76AA5F2A}"/>
              </a:ext>
            </a:extLst>
          </p:cNvPr>
          <p:cNvCxnSpPr>
            <a:cxnSpLocks noChangeShapeType="1"/>
            <a:stCxn id="19" idx="6"/>
            <a:endCxn id="21" idx="2"/>
          </p:cNvCxnSpPr>
          <p:nvPr/>
        </p:nvCxnSpPr>
        <p:spPr bwMode="auto">
          <a:xfrm>
            <a:off x="6837650" y="2822793"/>
            <a:ext cx="1700212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8">
            <a:extLst>
              <a:ext uri="{FF2B5EF4-FFF2-40B4-BE49-F238E27FC236}">
                <a16:creationId xmlns:a16="http://schemas.microsoft.com/office/drawing/2014/main" id="{8EE467A1-2880-47E5-987F-E24A3ADA0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37862" y="2719606"/>
            <a:ext cx="204788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9AB5C12E-3D53-45B3-A4BB-1E0D9A37F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40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3" name="AutoShape 10">
            <a:extLst>
              <a:ext uri="{FF2B5EF4-FFF2-40B4-BE49-F238E27FC236}">
                <a16:creationId xmlns:a16="http://schemas.microsoft.com/office/drawing/2014/main" id="{AC11D45D-FBFF-4BEE-B925-F20C2E98DA7A}"/>
              </a:ext>
            </a:extLst>
          </p:cNvPr>
          <p:cNvCxnSpPr>
            <a:cxnSpLocks noChangeShapeType="1"/>
            <a:stCxn id="22" idx="6"/>
            <a:endCxn id="24" idx="2"/>
          </p:cNvCxnSpPr>
          <p:nvPr/>
        </p:nvCxnSpPr>
        <p:spPr bwMode="auto">
          <a:xfrm>
            <a:off x="6845587" y="3865064"/>
            <a:ext cx="1700213" cy="0"/>
          </a:xfrm>
          <a:prstGeom prst="straightConnector1">
            <a:avLst/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11">
            <a:extLst>
              <a:ext uri="{FF2B5EF4-FFF2-40B4-BE49-F238E27FC236}">
                <a16:creationId xmlns:a16="http://schemas.microsoft.com/office/drawing/2014/main" id="{5E768BD6-E02C-4F93-B9DC-61B4DC3CB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545800" y="3761876"/>
            <a:ext cx="204787" cy="20637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cxnSp>
        <p:nvCxnSpPr>
          <p:cNvPr id="25" name="AutoShape 12">
            <a:extLst>
              <a:ext uri="{FF2B5EF4-FFF2-40B4-BE49-F238E27FC236}">
                <a16:creationId xmlns:a16="http://schemas.microsoft.com/office/drawing/2014/main" id="{845917B0-F282-40B0-A620-7AA55F654D73}"/>
              </a:ext>
            </a:extLst>
          </p:cNvPr>
          <p:cNvCxnSpPr>
            <a:cxnSpLocks noChangeShapeType="1"/>
            <a:stCxn id="24" idx="0"/>
            <a:endCxn id="22" idx="0"/>
          </p:cNvCxnSpPr>
          <p:nvPr/>
        </p:nvCxnSpPr>
        <p:spPr bwMode="auto">
          <a:xfrm rot="16200000" flipH="1" flipV="1">
            <a:off x="7695693" y="2810170"/>
            <a:ext cx="1588" cy="19050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rgbClr val="4D4D4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 Box 16">
            <a:extLst>
              <a:ext uri="{FF2B5EF4-FFF2-40B4-BE49-F238E27FC236}">
                <a16:creationId xmlns:a16="http://schemas.microsoft.com/office/drawing/2014/main" id="{C618AC51-2D6A-40E6-9EFC-8143BB773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2670393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7" name="Text Box 17">
            <a:extLst>
              <a:ext uri="{FF2B5EF4-FFF2-40B4-BE49-F238E27FC236}">
                <a16:creationId xmlns:a16="http://schemas.microsoft.com/office/drawing/2014/main" id="{BE8B9E2C-1408-4B47-9BA3-FA0F88E4F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3358651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28" name="Text Box 18">
            <a:extLst>
              <a:ext uri="{FF2B5EF4-FFF2-40B4-BE49-F238E27FC236}">
                <a16:creationId xmlns:a16="http://schemas.microsoft.com/office/drawing/2014/main" id="{FE48B78B-52F6-4C2B-86B6-D9AD5CC2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5187" y="3663451"/>
            <a:ext cx="45720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F69FADE3-AF67-4534-8A90-FD0AF51C2F67}"/>
              </a:ext>
            </a:extLst>
          </p:cNvPr>
          <p:cNvSpPr/>
          <p:nvPr/>
        </p:nvSpPr>
        <p:spPr bwMode="auto">
          <a:xfrm>
            <a:off x="7580138" y="3039924"/>
            <a:ext cx="207297" cy="314633"/>
          </a:xfrm>
          <a:prstGeom prst="downArrow">
            <a:avLst/>
          </a:prstGeom>
          <a:solidFill>
            <a:schemeClr val="accent5">
              <a:lumMod val="75000"/>
            </a:schemeClr>
          </a:solidFill>
          <a:ln w="38100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Oval 4">
            <a:extLst>
              <a:ext uri="{FF2B5EF4-FFF2-40B4-BE49-F238E27FC236}">
                <a16:creationId xmlns:a16="http://schemas.microsoft.com/office/drawing/2014/main" id="{049E4904-57C7-47B0-A18C-D42F0BB7F9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5919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68" name="Oval 5">
            <a:extLst>
              <a:ext uri="{FF2B5EF4-FFF2-40B4-BE49-F238E27FC236}">
                <a16:creationId xmlns:a16="http://schemas.microsoft.com/office/drawing/2014/main" id="{27EA1BCD-9075-4139-8B2C-7DE4523844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09306" y="4850816"/>
            <a:ext cx="273050" cy="274637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cxnSp>
        <p:nvCxnSpPr>
          <p:cNvPr id="69" name="AutoShape 13">
            <a:extLst>
              <a:ext uri="{FF2B5EF4-FFF2-40B4-BE49-F238E27FC236}">
                <a16:creationId xmlns:a16="http://schemas.microsoft.com/office/drawing/2014/main" id="{43D9E2D5-706F-4392-9962-DCDD3E12377C}"/>
              </a:ext>
            </a:extLst>
          </p:cNvPr>
          <p:cNvCxnSpPr>
            <a:cxnSpLocks noChangeShapeType="1"/>
            <a:stCxn id="67" idx="7"/>
            <a:endCxn id="90" idx="1"/>
          </p:cNvCxnSpPr>
          <p:nvPr/>
        </p:nvCxnSpPr>
        <p:spPr bwMode="auto">
          <a:xfrm rot="16200000">
            <a:off x="2867457" y="2939465"/>
            <a:ext cx="42862" cy="3859213"/>
          </a:xfrm>
          <a:prstGeom prst="curvedConnector3">
            <a:avLst>
              <a:gd name="adj1" fmla="val 1251847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14">
            <a:extLst>
              <a:ext uri="{FF2B5EF4-FFF2-40B4-BE49-F238E27FC236}">
                <a16:creationId xmlns:a16="http://schemas.microsoft.com/office/drawing/2014/main" id="{24FA84DA-745C-4B92-9EAB-96E6E5D7FD99}"/>
              </a:ext>
            </a:extLst>
          </p:cNvPr>
          <p:cNvCxnSpPr>
            <a:cxnSpLocks noChangeShapeType="1"/>
            <a:stCxn id="89" idx="5"/>
            <a:endCxn id="68" idx="4"/>
          </p:cNvCxnSpPr>
          <p:nvPr/>
        </p:nvCxnSpPr>
        <p:spPr bwMode="auto">
          <a:xfrm rot="16200000" flipH="1">
            <a:off x="5600337" y="3079960"/>
            <a:ext cx="128587" cy="3962400"/>
          </a:xfrm>
          <a:prstGeom prst="curvedConnector3">
            <a:avLst>
              <a:gd name="adj1" fmla="val 432097"/>
            </a:avLst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19">
            <a:extLst>
              <a:ext uri="{FF2B5EF4-FFF2-40B4-BE49-F238E27FC236}">
                <a16:creationId xmlns:a16="http://schemas.microsoft.com/office/drawing/2014/main" id="{08C9F929-02D1-4589-980F-D515387886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3" name="Oval 21">
            <a:extLst>
              <a:ext uri="{FF2B5EF4-FFF2-40B4-BE49-F238E27FC236}">
                <a16:creationId xmlns:a16="http://schemas.microsoft.com/office/drawing/2014/main" id="{C113319F-8F9C-44EC-8DED-EB8B754821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6" name="Oval 24">
            <a:extLst>
              <a:ext uri="{FF2B5EF4-FFF2-40B4-BE49-F238E27FC236}">
                <a16:creationId xmlns:a16="http://schemas.microsoft.com/office/drawing/2014/main" id="{292B782D-9F6A-4740-BD79-0F8C0B46F3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3588753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78" name="Oval 26">
            <a:extLst>
              <a:ext uri="{FF2B5EF4-FFF2-40B4-BE49-F238E27FC236}">
                <a16:creationId xmlns:a16="http://schemas.microsoft.com/office/drawing/2014/main" id="{C7ABB253-1191-4AC5-86B5-745358A9B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3588753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7" name="Oval 34">
            <a:extLst>
              <a:ext uri="{FF2B5EF4-FFF2-40B4-BE49-F238E27FC236}">
                <a16:creationId xmlns:a16="http://schemas.microsoft.com/office/drawing/2014/main" id="{922EA7E7-5503-488A-BBF1-686C235107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89" name="Oval 36">
            <a:extLst>
              <a:ext uri="{FF2B5EF4-FFF2-40B4-BE49-F238E27FC236}">
                <a16:creationId xmlns:a16="http://schemas.microsoft.com/office/drawing/2014/main" id="{F0C48CCA-E7E5-45F9-ACB2-B110B50BC0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</a:t>
            </a:r>
          </a:p>
        </p:txBody>
      </p:sp>
      <p:sp>
        <p:nvSpPr>
          <p:cNvPr id="90" name="Oval 37">
            <a:extLst>
              <a:ext uri="{FF2B5EF4-FFF2-40B4-BE49-F238E27FC236}">
                <a16:creationId xmlns:a16="http://schemas.microsoft.com/office/drawing/2014/main" id="{048DC108-A127-444E-A806-066958414D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4815891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j</a:t>
            </a:r>
          </a:p>
        </p:txBody>
      </p:sp>
      <p:sp>
        <p:nvSpPr>
          <p:cNvPr id="92" name="Oval 39">
            <a:extLst>
              <a:ext uri="{FF2B5EF4-FFF2-40B4-BE49-F238E27FC236}">
                <a16:creationId xmlns:a16="http://schemas.microsoft.com/office/drawing/2014/main" id="{DCA0874B-BF02-4F3A-A4AF-EC939D06A4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4815891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4" name="Oval 41">
            <a:extLst>
              <a:ext uri="{FF2B5EF4-FFF2-40B4-BE49-F238E27FC236}">
                <a16:creationId xmlns:a16="http://schemas.microsoft.com/office/drawing/2014/main" id="{A8C29ABD-588E-4E85-B3BD-09070F222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4356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Oval 43">
            <a:extLst>
              <a:ext uri="{FF2B5EF4-FFF2-40B4-BE49-F238E27FC236}">
                <a16:creationId xmlns:a16="http://schemas.microsoft.com/office/drawing/2014/main" id="{912B79DE-301A-426C-BC95-B3A386F031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02456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Oval 44">
            <a:extLst>
              <a:ext uri="{FF2B5EF4-FFF2-40B4-BE49-F238E27FC236}">
                <a16:creationId xmlns:a16="http://schemas.microsoft.com/office/drawing/2014/main" id="{8B57097C-FA96-4E3F-82BE-363622AC47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86744" y="6131928"/>
            <a:ext cx="212725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Oval 46">
            <a:extLst>
              <a:ext uri="{FF2B5EF4-FFF2-40B4-BE49-F238E27FC236}">
                <a16:creationId xmlns:a16="http://schemas.microsoft.com/office/drawing/2014/main" id="{3074B231-1579-4E2F-AF4C-ED58A6806E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47219" y="6131928"/>
            <a:ext cx="211137" cy="212725"/>
          </a:xfrm>
          <a:prstGeom prst="ellipse">
            <a:avLst/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48">
            <a:extLst>
              <a:ext uri="{FF2B5EF4-FFF2-40B4-BE49-F238E27FC236}">
                <a16:creationId xmlns:a16="http://schemas.microsoft.com/office/drawing/2014/main" id="{0649DFC9-4E75-4704-95A0-985DB1913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725" y="3504121"/>
            <a:ext cx="296862" cy="282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720" tIns="0" rIns="45720" bIns="0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p</a:t>
            </a:r>
            <a:r>
              <a:rPr kumimoji="1" lang="en-US" altLang="en-US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ij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&gt;0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10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444" y="4291820"/>
                <a:ext cx="1117357" cy="266035"/>
              </a:xfrm>
              <a:prstGeom prst="rect">
                <a:avLst/>
              </a:prstGeom>
              <a:blipFill>
                <a:blip r:embed="rId4"/>
                <a:stretch>
                  <a:fillRect t="-20455" r="-1630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AutoShape 20">
            <a:extLst>
              <a:ext uri="{FF2B5EF4-FFF2-40B4-BE49-F238E27FC236}">
                <a16:creationId xmlns:a16="http://schemas.microsoft.com/office/drawing/2014/main" id="{82BA584F-7EC9-450A-99BD-0DAF1602C74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978697" y="3064996"/>
            <a:ext cx="12700" cy="1109823"/>
          </a:xfrm>
          <a:prstGeom prst="curvedConnector3">
            <a:avLst>
              <a:gd name="adj1" fmla="val 94859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AutoShape 20">
            <a:extLst>
              <a:ext uri="{FF2B5EF4-FFF2-40B4-BE49-F238E27FC236}">
                <a16:creationId xmlns:a16="http://schemas.microsoft.com/office/drawing/2014/main" id="{4E4680AB-A617-486D-B00D-0DE8E4CA9A21}"/>
              </a:ext>
            </a:extLst>
          </p:cNvPr>
          <p:cNvCxnSpPr>
            <a:cxnSpLocks noChangeShapeType="1"/>
            <a:stCxn id="73" idx="3"/>
            <a:endCxn id="71" idx="5"/>
          </p:cNvCxnSpPr>
          <p:nvPr/>
        </p:nvCxnSpPr>
        <p:spPr bwMode="auto">
          <a:xfrm rot="5400000">
            <a:off x="2978698" y="3215414"/>
            <a:ext cx="12700" cy="1109823"/>
          </a:xfrm>
          <a:prstGeom prst="curvedConnector3">
            <a:avLst>
              <a:gd name="adj1" fmla="val 100014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AutoShape 20">
            <a:extLst>
              <a:ext uri="{FF2B5EF4-FFF2-40B4-BE49-F238E27FC236}">
                <a16:creationId xmlns:a16="http://schemas.microsoft.com/office/drawing/2014/main" id="{31AC683C-91E1-4B5E-8B48-9F94BD39C6EB}"/>
              </a:ext>
            </a:extLst>
          </p:cNvPr>
          <p:cNvCxnSpPr>
            <a:cxnSpLocks noChangeShapeType="1"/>
            <a:stCxn id="76" idx="3"/>
            <a:endCxn id="73" idx="5"/>
          </p:cNvCxnSpPr>
          <p:nvPr/>
        </p:nvCxnSpPr>
        <p:spPr bwMode="auto">
          <a:xfrm rot="5400000">
            <a:off x="4250963" y="3203391"/>
            <a:ext cx="12700" cy="1133869"/>
          </a:xfrm>
          <a:prstGeom prst="curvedConnector3">
            <a:avLst>
              <a:gd name="adj1" fmla="val 65174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" name="AutoShape 20">
            <a:extLst>
              <a:ext uri="{FF2B5EF4-FFF2-40B4-BE49-F238E27FC236}">
                <a16:creationId xmlns:a16="http://schemas.microsoft.com/office/drawing/2014/main" id="{D3491E1F-C75F-4919-9891-353D1DDFDA96}"/>
              </a:ext>
            </a:extLst>
          </p:cNvPr>
          <p:cNvCxnSpPr>
            <a:cxnSpLocks noChangeShapeType="1"/>
            <a:stCxn id="73" idx="7"/>
            <a:endCxn id="76" idx="1"/>
          </p:cNvCxnSpPr>
          <p:nvPr/>
        </p:nvCxnSpPr>
        <p:spPr bwMode="auto">
          <a:xfrm rot="5400000" flipH="1" flipV="1">
            <a:off x="4250962" y="3052972"/>
            <a:ext cx="12700" cy="1133869"/>
          </a:xfrm>
          <a:prstGeom prst="curvedConnector3">
            <a:avLst>
              <a:gd name="adj1" fmla="val 100012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6" name="AutoShape 20">
            <a:extLst>
              <a:ext uri="{FF2B5EF4-FFF2-40B4-BE49-F238E27FC236}">
                <a16:creationId xmlns:a16="http://schemas.microsoft.com/office/drawing/2014/main" id="{C60C948C-897C-4FA8-93FB-E8087E657755}"/>
              </a:ext>
            </a:extLst>
          </p:cNvPr>
          <p:cNvCxnSpPr>
            <a:cxnSpLocks noChangeShapeType="1"/>
            <a:stCxn id="78" idx="3"/>
            <a:endCxn id="76" idx="5"/>
          </p:cNvCxnSpPr>
          <p:nvPr/>
        </p:nvCxnSpPr>
        <p:spPr bwMode="auto">
          <a:xfrm rot="5400000">
            <a:off x="5523228" y="3215414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0" name="AutoShape 20">
            <a:extLst>
              <a:ext uri="{FF2B5EF4-FFF2-40B4-BE49-F238E27FC236}">
                <a16:creationId xmlns:a16="http://schemas.microsoft.com/office/drawing/2014/main" id="{6E4AC5F0-69A7-4A94-B8F0-F922A1B88423}"/>
              </a:ext>
            </a:extLst>
          </p:cNvPr>
          <p:cNvCxnSpPr>
            <a:cxnSpLocks noChangeShapeType="1"/>
            <a:stCxn id="76" idx="7"/>
            <a:endCxn id="78" idx="1"/>
          </p:cNvCxnSpPr>
          <p:nvPr/>
        </p:nvCxnSpPr>
        <p:spPr bwMode="auto">
          <a:xfrm rot="5400000" flipH="1" flipV="1">
            <a:off x="5523227" y="3064995"/>
            <a:ext cx="12700" cy="1109823"/>
          </a:xfrm>
          <a:prstGeom prst="curvedConnector3">
            <a:avLst>
              <a:gd name="adj1" fmla="val 76786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4" name="AutoShape 20">
            <a:extLst>
              <a:ext uri="{FF2B5EF4-FFF2-40B4-BE49-F238E27FC236}">
                <a16:creationId xmlns:a16="http://schemas.microsoft.com/office/drawing/2014/main" id="{D663B39B-F7C7-4064-8AAA-7ED12245B050}"/>
              </a:ext>
            </a:extLst>
          </p:cNvPr>
          <p:cNvCxnSpPr>
            <a:cxnSpLocks noChangeShapeType="1"/>
            <a:stCxn id="92" idx="1"/>
            <a:endCxn id="78" idx="3"/>
          </p:cNvCxnSpPr>
          <p:nvPr/>
        </p:nvCxnSpPr>
        <p:spPr bwMode="auto">
          <a:xfrm rot="5400000" flipH="1" flipV="1">
            <a:off x="5539780" y="4308685"/>
            <a:ext cx="1076719" cy="12700"/>
          </a:xfrm>
          <a:prstGeom prst="curvedConnector3">
            <a:avLst>
              <a:gd name="adj1" fmla="val 4999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8" name="AutoShape 20">
            <a:extLst>
              <a:ext uri="{FF2B5EF4-FFF2-40B4-BE49-F238E27FC236}">
                <a16:creationId xmlns:a16="http://schemas.microsoft.com/office/drawing/2014/main" id="{BD4383C0-6D04-4259-8171-E24F2546D29F}"/>
              </a:ext>
            </a:extLst>
          </p:cNvPr>
          <p:cNvCxnSpPr>
            <a:cxnSpLocks noChangeShapeType="1"/>
            <a:stCxn id="78" idx="5"/>
            <a:endCxn id="92" idx="7"/>
          </p:cNvCxnSpPr>
          <p:nvPr/>
        </p:nvCxnSpPr>
        <p:spPr bwMode="auto">
          <a:xfrm rot="5400000">
            <a:off x="5689077" y="4308684"/>
            <a:ext cx="1076719" cy="127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2" name="AutoShape 20">
            <a:extLst>
              <a:ext uri="{FF2B5EF4-FFF2-40B4-BE49-F238E27FC236}">
                <a16:creationId xmlns:a16="http://schemas.microsoft.com/office/drawing/2014/main" id="{904C73EE-E2CF-44C3-A6B2-321A618CF9F6}"/>
              </a:ext>
            </a:extLst>
          </p:cNvPr>
          <p:cNvCxnSpPr>
            <a:cxnSpLocks noChangeShapeType="1"/>
            <a:stCxn id="99" idx="1"/>
            <a:endCxn id="92" idx="3"/>
          </p:cNvCxnSpPr>
          <p:nvPr/>
        </p:nvCxnSpPr>
        <p:spPr bwMode="auto">
          <a:xfrm flipV="1">
            <a:off x="607813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5" name="AutoShape 20">
            <a:extLst>
              <a:ext uri="{FF2B5EF4-FFF2-40B4-BE49-F238E27FC236}">
                <a16:creationId xmlns:a16="http://schemas.microsoft.com/office/drawing/2014/main" id="{D02630EB-F7A7-463E-A8D4-BB4DC184C49B}"/>
              </a:ext>
            </a:extLst>
          </p:cNvPr>
          <p:cNvCxnSpPr>
            <a:cxnSpLocks noChangeShapeType="1"/>
            <a:stCxn id="92" idx="5"/>
            <a:endCxn id="99" idx="7"/>
          </p:cNvCxnSpPr>
          <p:nvPr/>
        </p:nvCxnSpPr>
        <p:spPr bwMode="auto">
          <a:xfrm>
            <a:off x="622743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9" name="AutoShape 20">
            <a:extLst>
              <a:ext uri="{FF2B5EF4-FFF2-40B4-BE49-F238E27FC236}">
                <a16:creationId xmlns:a16="http://schemas.microsoft.com/office/drawing/2014/main" id="{826ED375-8C06-4BA3-AF14-4692121560A8}"/>
              </a:ext>
            </a:extLst>
          </p:cNvPr>
          <p:cNvCxnSpPr>
            <a:cxnSpLocks noChangeShapeType="1"/>
            <a:stCxn id="97" idx="1"/>
            <a:endCxn id="90" idx="3"/>
          </p:cNvCxnSpPr>
          <p:nvPr/>
        </p:nvCxnSpPr>
        <p:spPr bwMode="auto">
          <a:xfrm flipV="1">
            <a:off x="4817897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" name="AutoShape 20">
            <a:extLst>
              <a:ext uri="{FF2B5EF4-FFF2-40B4-BE49-F238E27FC236}">
                <a16:creationId xmlns:a16="http://schemas.microsoft.com/office/drawing/2014/main" id="{2FD48F79-DF63-4724-BCCC-8A44A3FA2A02}"/>
              </a:ext>
            </a:extLst>
          </p:cNvPr>
          <p:cNvCxnSpPr>
            <a:cxnSpLocks noChangeShapeType="1"/>
            <a:stCxn id="96" idx="1"/>
            <a:endCxn id="89" idx="3"/>
          </p:cNvCxnSpPr>
          <p:nvPr/>
        </p:nvCxnSpPr>
        <p:spPr bwMode="auto">
          <a:xfrm flipV="1">
            <a:off x="353360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8" name="AutoShape 20">
            <a:extLst>
              <a:ext uri="{FF2B5EF4-FFF2-40B4-BE49-F238E27FC236}">
                <a16:creationId xmlns:a16="http://schemas.microsoft.com/office/drawing/2014/main" id="{BED184BE-18E5-4791-9C4F-26A123EECB30}"/>
              </a:ext>
            </a:extLst>
          </p:cNvPr>
          <p:cNvCxnSpPr>
            <a:cxnSpLocks noChangeShapeType="1"/>
            <a:stCxn id="90" idx="5"/>
            <a:endCxn id="97" idx="7"/>
          </p:cNvCxnSpPr>
          <p:nvPr/>
        </p:nvCxnSpPr>
        <p:spPr bwMode="auto">
          <a:xfrm>
            <a:off x="496831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1" name="AutoShape 20">
            <a:extLst>
              <a:ext uri="{FF2B5EF4-FFF2-40B4-BE49-F238E27FC236}">
                <a16:creationId xmlns:a16="http://schemas.microsoft.com/office/drawing/2014/main" id="{CAE9DD6C-31DF-4CCE-A5E2-64543905C256}"/>
              </a:ext>
            </a:extLst>
          </p:cNvPr>
          <p:cNvCxnSpPr>
            <a:cxnSpLocks noChangeShapeType="1"/>
            <a:stCxn id="89" idx="5"/>
            <a:endCxn id="96" idx="7"/>
          </p:cNvCxnSpPr>
          <p:nvPr/>
        </p:nvCxnSpPr>
        <p:spPr bwMode="auto">
          <a:xfrm>
            <a:off x="3684028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4" name="AutoShape 20">
            <a:extLst>
              <a:ext uri="{FF2B5EF4-FFF2-40B4-BE49-F238E27FC236}">
                <a16:creationId xmlns:a16="http://schemas.microsoft.com/office/drawing/2014/main" id="{00A536E5-5BDB-4215-ACE7-A46684B32DF9}"/>
              </a:ext>
            </a:extLst>
          </p:cNvPr>
          <p:cNvCxnSpPr>
            <a:cxnSpLocks noChangeShapeType="1"/>
            <a:stCxn id="87" idx="3"/>
            <a:endCxn id="94" idx="1"/>
          </p:cNvCxnSpPr>
          <p:nvPr/>
        </p:nvCxnSpPr>
        <p:spPr bwMode="auto">
          <a:xfrm>
            <a:off x="2274489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8" name="AutoShape 20">
            <a:extLst>
              <a:ext uri="{FF2B5EF4-FFF2-40B4-BE49-F238E27FC236}">
                <a16:creationId xmlns:a16="http://schemas.microsoft.com/office/drawing/2014/main" id="{899BEA8E-17D3-40A6-83C3-4A5C546EE0E3}"/>
              </a:ext>
            </a:extLst>
          </p:cNvPr>
          <p:cNvCxnSpPr>
            <a:cxnSpLocks noChangeShapeType="1"/>
            <a:stCxn id="71" idx="3"/>
            <a:endCxn id="87" idx="1"/>
          </p:cNvCxnSpPr>
          <p:nvPr/>
        </p:nvCxnSpPr>
        <p:spPr bwMode="auto">
          <a:xfrm>
            <a:off x="227448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20">
            <a:extLst>
              <a:ext uri="{FF2B5EF4-FFF2-40B4-BE49-F238E27FC236}">
                <a16:creationId xmlns:a16="http://schemas.microsoft.com/office/drawing/2014/main" id="{2097D0BC-29A8-4260-ABF8-26B4C523AD9E}"/>
              </a:ext>
            </a:extLst>
          </p:cNvPr>
          <p:cNvCxnSpPr>
            <a:cxnSpLocks noChangeShapeType="1"/>
            <a:stCxn id="73" idx="3"/>
            <a:endCxn id="89" idx="1"/>
          </p:cNvCxnSpPr>
          <p:nvPr/>
        </p:nvCxnSpPr>
        <p:spPr bwMode="auto">
          <a:xfrm>
            <a:off x="3533609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">
            <a:extLst>
              <a:ext uri="{FF2B5EF4-FFF2-40B4-BE49-F238E27FC236}">
                <a16:creationId xmlns:a16="http://schemas.microsoft.com/office/drawing/2014/main" id="{AFA3B69A-ECF8-4C5D-8F7E-6CCFC94EF8BB}"/>
              </a:ext>
            </a:extLst>
          </p:cNvPr>
          <p:cNvCxnSpPr>
            <a:cxnSpLocks noChangeShapeType="1"/>
            <a:stCxn id="76" idx="3"/>
            <a:endCxn id="90" idx="1"/>
          </p:cNvCxnSpPr>
          <p:nvPr/>
        </p:nvCxnSpPr>
        <p:spPr bwMode="auto">
          <a:xfrm>
            <a:off x="4817897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">
            <a:extLst>
              <a:ext uri="{FF2B5EF4-FFF2-40B4-BE49-F238E27FC236}">
                <a16:creationId xmlns:a16="http://schemas.microsoft.com/office/drawing/2014/main" id="{8CB4E80D-44D4-4297-9036-139E473EE0CD}"/>
              </a:ext>
            </a:extLst>
          </p:cNvPr>
          <p:cNvCxnSpPr>
            <a:cxnSpLocks noChangeShapeType="1"/>
            <a:stCxn id="87" idx="7"/>
            <a:endCxn id="71" idx="5"/>
          </p:cNvCxnSpPr>
          <p:nvPr/>
        </p:nvCxnSpPr>
        <p:spPr bwMode="auto">
          <a:xfrm flipV="1">
            <a:off x="242378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1" name="AutoShape 20">
            <a:extLst>
              <a:ext uri="{FF2B5EF4-FFF2-40B4-BE49-F238E27FC236}">
                <a16:creationId xmlns:a16="http://schemas.microsoft.com/office/drawing/2014/main" id="{E3A32A2F-9BB6-4E1B-8C59-8597AC6CDD95}"/>
              </a:ext>
            </a:extLst>
          </p:cNvPr>
          <p:cNvCxnSpPr>
            <a:cxnSpLocks noChangeShapeType="1"/>
            <a:stCxn id="94" idx="7"/>
            <a:endCxn id="87" idx="5"/>
          </p:cNvCxnSpPr>
          <p:nvPr/>
        </p:nvCxnSpPr>
        <p:spPr bwMode="auto">
          <a:xfrm flipV="1">
            <a:off x="2423786" y="4997463"/>
            <a:ext cx="0" cy="116561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" name="AutoShape 20">
            <a:extLst>
              <a:ext uri="{FF2B5EF4-FFF2-40B4-BE49-F238E27FC236}">
                <a16:creationId xmlns:a16="http://schemas.microsoft.com/office/drawing/2014/main" id="{F26C4E9E-CA2D-4634-9981-3DD4539D6ABB}"/>
              </a:ext>
            </a:extLst>
          </p:cNvPr>
          <p:cNvCxnSpPr>
            <a:cxnSpLocks noChangeShapeType="1"/>
            <a:stCxn id="89" idx="7"/>
            <a:endCxn id="73" idx="5"/>
          </p:cNvCxnSpPr>
          <p:nvPr/>
        </p:nvCxnSpPr>
        <p:spPr bwMode="auto">
          <a:xfrm flipV="1">
            <a:off x="3684028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AutoShape 20">
            <a:extLst>
              <a:ext uri="{FF2B5EF4-FFF2-40B4-BE49-F238E27FC236}">
                <a16:creationId xmlns:a16="http://schemas.microsoft.com/office/drawing/2014/main" id="{259D5CC0-526D-42E9-90F3-391B105981E8}"/>
              </a:ext>
            </a:extLst>
          </p:cNvPr>
          <p:cNvCxnSpPr>
            <a:cxnSpLocks noChangeShapeType="1"/>
            <a:stCxn id="90" idx="7"/>
            <a:endCxn id="76" idx="5"/>
          </p:cNvCxnSpPr>
          <p:nvPr/>
        </p:nvCxnSpPr>
        <p:spPr bwMode="auto">
          <a:xfrm flipV="1">
            <a:off x="4968316" y="3770325"/>
            <a:ext cx="0" cy="1076719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" name="AutoShape 20">
            <a:extLst>
              <a:ext uri="{FF2B5EF4-FFF2-40B4-BE49-F238E27FC236}">
                <a16:creationId xmlns:a16="http://schemas.microsoft.com/office/drawing/2014/main" id="{017B5EB5-52FB-489D-8489-2A55F8DEE552}"/>
              </a:ext>
            </a:extLst>
          </p:cNvPr>
          <p:cNvCxnSpPr>
            <a:cxnSpLocks noChangeShapeType="1"/>
            <a:stCxn id="99" idx="3"/>
            <a:endCxn id="97" idx="5"/>
          </p:cNvCxnSpPr>
          <p:nvPr/>
        </p:nvCxnSpPr>
        <p:spPr bwMode="auto">
          <a:xfrm rot="5400000">
            <a:off x="5523228" y="5758589"/>
            <a:ext cx="12700" cy="1109823"/>
          </a:xfrm>
          <a:prstGeom prst="curvedConnector3">
            <a:avLst>
              <a:gd name="adj1" fmla="val 146466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8" name="AutoShape 20">
            <a:extLst>
              <a:ext uri="{FF2B5EF4-FFF2-40B4-BE49-F238E27FC236}">
                <a16:creationId xmlns:a16="http://schemas.microsoft.com/office/drawing/2014/main" id="{B99C10AD-6FD5-4FB3-AA31-795C731C1AB2}"/>
              </a:ext>
            </a:extLst>
          </p:cNvPr>
          <p:cNvCxnSpPr>
            <a:cxnSpLocks noChangeShapeType="1"/>
            <a:stCxn id="97" idx="3"/>
            <a:endCxn id="96" idx="5"/>
          </p:cNvCxnSpPr>
          <p:nvPr/>
        </p:nvCxnSpPr>
        <p:spPr bwMode="auto">
          <a:xfrm rot="5400000">
            <a:off x="4250963" y="5746566"/>
            <a:ext cx="12700" cy="1133869"/>
          </a:xfrm>
          <a:prstGeom prst="curvedConnector3">
            <a:avLst>
              <a:gd name="adj1" fmla="val 129047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1" name="AutoShape 20">
            <a:extLst>
              <a:ext uri="{FF2B5EF4-FFF2-40B4-BE49-F238E27FC236}">
                <a16:creationId xmlns:a16="http://schemas.microsoft.com/office/drawing/2014/main" id="{52ECD79C-17C0-4BA5-9C26-DEDC9CFB34C1}"/>
              </a:ext>
            </a:extLst>
          </p:cNvPr>
          <p:cNvCxnSpPr>
            <a:cxnSpLocks noChangeShapeType="1"/>
            <a:stCxn id="96" idx="3"/>
            <a:endCxn id="94" idx="5"/>
          </p:cNvCxnSpPr>
          <p:nvPr/>
        </p:nvCxnSpPr>
        <p:spPr bwMode="auto">
          <a:xfrm rot="5400000">
            <a:off x="2978698" y="5758589"/>
            <a:ext cx="12700" cy="1109823"/>
          </a:xfrm>
          <a:prstGeom prst="curvedConnector3">
            <a:avLst>
              <a:gd name="adj1" fmla="val 123240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6" name="AutoShape 20">
            <a:extLst>
              <a:ext uri="{FF2B5EF4-FFF2-40B4-BE49-F238E27FC236}">
                <a16:creationId xmlns:a16="http://schemas.microsoft.com/office/drawing/2014/main" id="{77C17CFC-4933-4C4C-A92D-B24AAE7BB13E}"/>
              </a:ext>
            </a:extLst>
          </p:cNvPr>
          <p:cNvCxnSpPr>
            <a:cxnSpLocks noChangeShapeType="1"/>
            <a:stCxn id="89" idx="3"/>
            <a:endCxn id="87" idx="5"/>
          </p:cNvCxnSpPr>
          <p:nvPr/>
        </p:nvCxnSpPr>
        <p:spPr bwMode="auto">
          <a:xfrm rot="5400000">
            <a:off x="2978698" y="4442552"/>
            <a:ext cx="12700" cy="1109823"/>
          </a:xfrm>
          <a:prstGeom prst="curvedConnector3">
            <a:avLst>
              <a:gd name="adj1" fmla="val 942071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0" name="AutoShape 20">
            <a:extLst>
              <a:ext uri="{FF2B5EF4-FFF2-40B4-BE49-F238E27FC236}">
                <a16:creationId xmlns:a16="http://schemas.microsoft.com/office/drawing/2014/main" id="{07CFEDCC-320C-4BF7-8C6B-0ABDE61D27E2}"/>
              </a:ext>
            </a:extLst>
          </p:cNvPr>
          <p:cNvCxnSpPr>
            <a:cxnSpLocks noChangeShapeType="1"/>
            <a:stCxn id="90" idx="3"/>
            <a:endCxn id="89" idx="5"/>
          </p:cNvCxnSpPr>
          <p:nvPr/>
        </p:nvCxnSpPr>
        <p:spPr bwMode="auto">
          <a:xfrm rot="5400000">
            <a:off x="4250963" y="4430529"/>
            <a:ext cx="12700" cy="1133869"/>
          </a:xfrm>
          <a:prstGeom prst="curvedConnector3">
            <a:avLst>
              <a:gd name="adj1" fmla="val 942087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4" name="AutoShape 20">
            <a:extLst>
              <a:ext uri="{FF2B5EF4-FFF2-40B4-BE49-F238E27FC236}">
                <a16:creationId xmlns:a16="http://schemas.microsoft.com/office/drawing/2014/main" id="{05D43CDD-82BA-480F-9E71-8829C577024F}"/>
              </a:ext>
            </a:extLst>
          </p:cNvPr>
          <p:cNvCxnSpPr>
            <a:cxnSpLocks noChangeShapeType="1"/>
            <a:stCxn id="92" idx="3"/>
            <a:endCxn id="90" idx="5"/>
          </p:cNvCxnSpPr>
          <p:nvPr/>
        </p:nvCxnSpPr>
        <p:spPr bwMode="auto">
          <a:xfrm rot="5400000">
            <a:off x="5523228" y="4442552"/>
            <a:ext cx="12700" cy="1109823"/>
          </a:xfrm>
          <a:prstGeom prst="curvedConnector3">
            <a:avLst>
              <a:gd name="adj1" fmla="val 88400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8" name="AutoShape 20">
            <a:extLst>
              <a:ext uri="{FF2B5EF4-FFF2-40B4-BE49-F238E27FC236}">
                <a16:creationId xmlns:a16="http://schemas.microsoft.com/office/drawing/2014/main" id="{B9D3A4AD-0ADD-4A99-92E3-364B4EEB9050}"/>
              </a:ext>
            </a:extLst>
          </p:cNvPr>
          <p:cNvCxnSpPr>
            <a:cxnSpLocks noChangeShapeType="1"/>
            <a:stCxn id="87" idx="7"/>
            <a:endCxn id="89" idx="1"/>
          </p:cNvCxnSpPr>
          <p:nvPr/>
        </p:nvCxnSpPr>
        <p:spPr bwMode="auto">
          <a:xfrm rot="5400000" flipH="1" flipV="1">
            <a:off x="2978697" y="4292133"/>
            <a:ext cx="12700" cy="1109823"/>
          </a:xfrm>
          <a:prstGeom prst="curvedConnector3">
            <a:avLst>
              <a:gd name="adj1" fmla="val 419480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3" name="AutoShape 20">
            <a:extLst>
              <a:ext uri="{FF2B5EF4-FFF2-40B4-BE49-F238E27FC236}">
                <a16:creationId xmlns:a16="http://schemas.microsoft.com/office/drawing/2014/main" id="{3D0360DB-CA66-479A-9EDB-3676126E30D0}"/>
              </a:ext>
            </a:extLst>
          </p:cNvPr>
          <p:cNvCxnSpPr>
            <a:cxnSpLocks noChangeShapeType="1"/>
            <a:stCxn id="89" idx="7"/>
            <a:endCxn id="90" idx="1"/>
          </p:cNvCxnSpPr>
          <p:nvPr/>
        </p:nvCxnSpPr>
        <p:spPr bwMode="auto">
          <a:xfrm rot="5400000" flipH="1" flipV="1">
            <a:off x="4250962" y="4280110"/>
            <a:ext cx="12700" cy="1133869"/>
          </a:xfrm>
          <a:prstGeom prst="curvedConnector3">
            <a:avLst>
              <a:gd name="adj1" fmla="val 535606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7" name="AutoShape 20">
            <a:extLst>
              <a:ext uri="{FF2B5EF4-FFF2-40B4-BE49-F238E27FC236}">
                <a16:creationId xmlns:a16="http://schemas.microsoft.com/office/drawing/2014/main" id="{420AAABD-1CAD-4BFF-8CA2-2B72905F522D}"/>
              </a:ext>
            </a:extLst>
          </p:cNvPr>
          <p:cNvCxnSpPr>
            <a:cxnSpLocks noChangeShapeType="1"/>
            <a:stCxn id="90" idx="7"/>
            <a:endCxn id="92" idx="1"/>
          </p:cNvCxnSpPr>
          <p:nvPr/>
        </p:nvCxnSpPr>
        <p:spPr bwMode="auto">
          <a:xfrm rot="5400000" flipH="1" flipV="1">
            <a:off x="5523227" y="4292133"/>
            <a:ext cx="12700" cy="1109823"/>
          </a:xfrm>
          <a:prstGeom prst="curvedConnector3">
            <a:avLst>
              <a:gd name="adj1" fmla="val 709795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2" name="AutoShape 20">
            <a:extLst>
              <a:ext uri="{FF2B5EF4-FFF2-40B4-BE49-F238E27FC236}">
                <a16:creationId xmlns:a16="http://schemas.microsoft.com/office/drawing/2014/main" id="{6A79B9D8-C791-4EF9-BFCE-ADFA0D11E5DD}"/>
              </a:ext>
            </a:extLst>
          </p:cNvPr>
          <p:cNvCxnSpPr>
            <a:cxnSpLocks noChangeShapeType="1"/>
            <a:stCxn id="97" idx="7"/>
            <a:endCxn id="99" idx="1"/>
          </p:cNvCxnSpPr>
          <p:nvPr/>
        </p:nvCxnSpPr>
        <p:spPr bwMode="auto">
          <a:xfrm rot="5400000" flipH="1" flipV="1">
            <a:off x="5523227" y="5608170"/>
            <a:ext cx="12700" cy="1109823"/>
          </a:xfrm>
          <a:prstGeom prst="curvedConnector3">
            <a:avLst>
              <a:gd name="adj1" fmla="val 883992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6" name="AutoShape 20">
            <a:extLst>
              <a:ext uri="{FF2B5EF4-FFF2-40B4-BE49-F238E27FC236}">
                <a16:creationId xmlns:a16="http://schemas.microsoft.com/office/drawing/2014/main" id="{A02119C5-E6F7-42B8-AC0C-C35EEC601E28}"/>
              </a:ext>
            </a:extLst>
          </p:cNvPr>
          <p:cNvCxnSpPr>
            <a:cxnSpLocks noChangeShapeType="1"/>
            <a:stCxn id="96" idx="7"/>
            <a:endCxn id="97" idx="1"/>
          </p:cNvCxnSpPr>
          <p:nvPr/>
        </p:nvCxnSpPr>
        <p:spPr bwMode="auto">
          <a:xfrm rot="5400000" flipH="1" flipV="1">
            <a:off x="4250962" y="5596147"/>
            <a:ext cx="12700" cy="1133869"/>
          </a:xfrm>
          <a:prstGeom prst="curvedConnector3">
            <a:avLst>
              <a:gd name="adj1" fmla="val 1290449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1" name="AutoShape 20">
            <a:extLst>
              <a:ext uri="{FF2B5EF4-FFF2-40B4-BE49-F238E27FC236}">
                <a16:creationId xmlns:a16="http://schemas.microsoft.com/office/drawing/2014/main" id="{8F82B155-7DA5-4E3B-98C4-699A3871DA5A}"/>
              </a:ext>
            </a:extLst>
          </p:cNvPr>
          <p:cNvCxnSpPr>
            <a:cxnSpLocks noChangeShapeType="1"/>
            <a:stCxn id="94" idx="7"/>
            <a:endCxn id="96" idx="1"/>
          </p:cNvCxnSpPr>
          <p:nvPr/>
        </p:nvCxnSpPr>
        <p:spPr bwMode="auto">
          <a:xfrm rot="5400000" flipH="1" flipV="1">
            <a:off x="2978697" y="5608170"/>
            <a:ext cx="12700" cy="1109823"/>
          </a:xfrm>
          <a:prstGeom prst="curvedConnector3">
            <a:avLst>
              <a:gd name="adj1" fmla="val 1464638"/>
            </a:avLst>
          </a:prstGeom>
          <a:noFill/>
          <a:ln w="1905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/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6AE76098-B98D-47FC-BCF9-37A3F0755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35" y="5838180"/>
                <a:ext cx="482824" cy="400110"/>
              </a:xfrm>
              <a:prstGeom prst="rect">
                <a:avLst/>
              </a:prstGeom>
              <a:blipFill>
                <a:blip r:embed="rId5"/>
                <a:stretch>
                  <a:fillRect l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45720" tIns="0" rIns="45720" bIns="0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−</m:t>
                    </m:r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</m:oMath>
                </a14:m>
                <a:r>
                  <a:rPr kumimoji="1" lang="en-US" alt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𝑎</m:t>
                        </m:r>
                      </m:e>
                      <m:sub>
                        <m:r>
                          <a:rPr kumimoji="1" lang="en-US" altLang="en-US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𝑗</m:t>
                        </m:r>
                      </m:sub>
                    </m:sSub>
                    <m:r>
                      <a:rPr kumimoji="1" lang="en-US" altLang="en-US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&lt;0</m:t>
                    </m:r>
                  </m:oMath>
                </a14:m>
                <a:endPara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endParaRPr>
              </a:p>
            </p:txBody>
          </p:sp>
        </mc:Choice>
        <mc:Fallback>
          <p:sp>
            <p:nvSpPr>
              <p:cNvPr id="72" name="Text Box 49">
                <a:extLst>
                  <a:ext uri="{FF2B5EF4-FFF2-40B4-BE49-F238E27FC236}">
                    <a16:creationId xmlns:a16="http://schemas.microsoft.com/office/drawing/2014/main" id="{119B3BE0-3FA6-421F-AC9B-A65384150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63488" y="5268924"/>
                <a:ext cx="1271245" cy="266035"/>
              </a:xfrm>
              <a:prstGeom prst="rect">
                <a:avLst/>
              </a:prstGeom>
              <a:blipFill>
                <a:blip r:embed="rId6"/>
                <a:stretch>
                  <a:fillRect t="-20455" r="-957" b="-40909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48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Min cut Formulation (cont’d)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</p:spPr>
            <p:txBody>
              <a:bodyPr/>
              <a:lstStyle/>
              <a:p>
                <a:r>
                  <a:rPr lang="en-US" altLang="en-US" sz="2200" dirty="0" smtClean="0"/>
                  <a:t>Consider min cut </a:t>
                </a:r>
                <a14:m>
                  <m:oMath xmlns:m="http://schemas.openxmlformats.org/officeDocument/2006/math"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pos m:val="top"/>
                        <m:ctrlP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in G’.  </a:t>
                </a:r>
                <a:r>
                  <a:rPr lang="en-US" altLang="en-US" sz="2200" dirty="0" smtClean="0"/>
                  <a:t>(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200" dirty="0"/>
                  <a:t>= foreground.)</a:t>
                </a:r>
              </a:p>
              <a:p>
                <a:pPr lvl="1"/>
                <a:endParaRPr lang="en-US" altLang="en-US" sz="2200" dirty="0"/>
              </a:p>
              <a:p>
                <a:pPr lvl="1"/>
                <a:endParaRPr lang="en-US" altLang="en-US" sz="2200" dirty="0"/>
              </a:p>
              <a:p>
                <a:pPr lvl="1" indent="-742950"/>
                <a:endParaRPr lang="en-US" altLang="en-US" sz="2200" dirty="0"/>
              </a:p>
              <a:p>
                <a:pPr marL="0" indent="0">
                  <a:buNone/>
                </a:pPr>
                <a:endParaRPr lang="en-US" altLang="en-US" sz="2200" dirty="0"/>
              </a:p>
            </p:txBody>
          </p:sp>
        </mc:Choice>
        <mc:Fallback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47634"/>
                <a:ext cx="8229600" cy="4797690"/>
              </a:xfrm>
              <a:blipFill>
                <a:blip r:embed="rId3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/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𝑐𝑎𝑝</m:t>
                      </m:r>
                      <m:d>
                        <m:d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bar>
                            <m:barPr>
                              <m:pos m:val="top"/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e>
                      </m:d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&lt;0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bar>
                            <m:barPr>
                              <m:pos m:val="top"/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ba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sSub>
                        <m:sSub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bar>
                                <m:barPr>
                                  <m:pos m:val="top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ba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en-US" dirty="0"/>
              </a:p>
              <a:p>
                <a:pPr algn="l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bar>
                          <m:barPr>
                            <m:pos m:val="top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ba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⋯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en-US" b="0" i="1" smtClean="0">
                        <a:latin typeface="Cambria Math" panose="02040503050406030204" pitchFamily="18" charset="0"/>
                      </a:rPr>
                      <m:t>constant</m:t>
                    </m:r>
                  </m:oMath>
                </a14:m>
                <a:r>
                  <a:rPr lang="en-US" dirty="0"/>
                  <a:t> </a:t>
                </a:r>
                <a:endParaRPr lang="en-US" dirty="0"/>
              </a:p>
              <a:p>
                <a:pPr algn="l"/>
                <a:r>
                  <a:rPr lang="en-US" dirty="0" smtClean="0"/>
                  <a:t>Precisely, what we want to minimize.</a:t>
                </a:r>
                <a:endParaRPr lang="en-US" dirty="0"/>
              </a:p>
              <a:p>
                <a:pPr algn="l"/>
                <a:endParaRPr lang="en-US" dirty="0"/>
              </a:p>
            </p:txBody>
          </p:sp>
        </mc:Choice>
        <mc:Fallback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2879A7-9B54-4CB2-9C3A-D1689E7CF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37" y="1582549"/>
                <a:ext cx="6038442" cy="2774670"/>
              </a:xfrm>
              <a:prstGeom prst="rect">
                <a:avLst/>
              </a:prstGeom>
              <a:blipFill>
                <a:blip r:embed="rId4"/>
                <a:stretch>
                  <a:fillRect l="-1009" r="-706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305504" y="4268640"/>
            <a:ext cx="5610775" cy="2214710"/>
            <a:chOff x="591379" y="3481388"/>
            <a:chExt cx="7621297" cy="3008312"/>
          </a:xfrm>
        </p:grpSpPr>
        <p:sp>
          <p:nvSpPr>
            <p:cNvPr id="74" name="Freeform 2">
              <a:extLst>
                <a:ext uri="{FF2B5EF4-FFF2-40B4-BE49-F238E27FC236}">
                  <a16:creationId xmlns:a16="http://schemas.microsoft.com/office/drawing/2014/main" id="{5AC4DDEA-CA84-470E-A783-7D8640A27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375" y="3481388"/>
              <a:ext cx="3502025" cy="3008312"/>
            </a:xfrm>
            <a:custGeom>
              <a:avLst/>
              <a:gdLst>
                <a:gd name="T0" fmla="*/ 2147483647 w 2206"/>
                <a:gd name="T1" fmla="*/ 2147483647 h 1895"/>
                <a:gd name="T2" fmla="*/ 2147483647 w 2206"/>
                <a:gd name="T3" fmla="*/ 2147483647 h 1895"/>
                <a:gd name="T4" fmla="*/ 2147483647 w 2206"/>
                <a:gd name="T5" fmla="*/ 2147483647 h 1895"/>
                <a:gd name="T6" fmla="*/ 2147483647 w 2206"/>
                <a:gd name="T7" fmla="*/ 2147483647 h 1895"/>
                <a:gd name="T8" fmla="*/ 2147483647 w 2206"/>
                <a:gd name="T9" fmla="*/ 2147483647 h 1895"/>
                <a:gd name="T10" fmla="*/ 2147483647 w 2206"/>
                <a:gd name="T11" fmla="*/ 2147483647 h 1895"/>
                <a:gd name="T12" fmla="*/ 2147483647 w 2206"/>
                <a:gd name="T13" fmla="*/ 2147483647 h 1895"/>
                <a:gd name="T14" fmla="*/ 2147483647 w 2206"/>
                <a:gd name="T15" fmla="*/ 2147483647 h 1895"/>
                <a:gd name="T16" fmla="*/ 2147483647 w 2206"/>
                <a:gd name="T17" fmla="*/ 2147483647 h 1895"/>
                <a:gd name="T18" fmla="*/ 2147483647 w 2206"/>
                <a:gd name="T19" fmla="*/ 2147483647 h 1895"/>
                <a:gd name="T20" fmla="*/ 2147483647 w 2206"/>
                <a:gd name="T21" fmla="*/ 2147483647 h 1895"/>
                <a:gd name="T22" fmla="*/ 2147483647 w 2206"/>
                <a:gd name="T23" fmla="*/ 2147483647 h 1895"/>
                <a:gd name="T24" fmla="*/ 2147483647 w 2206"/>
                <a:gd name="T25" fmla="*/ 2147483647 h 1895"/>
                <a:gd name="T26" fmla="*/ 2147483647 w 2206"/>
                <a:gd name="T27" fmla="*/ 2147483647 h 1895"/>
                <a:gd name="T28" fmla="*/ 2147483647 w 2206"/>
                <a:gd name="T29" fmla="*/ 2147483647 h 1895"/>
                <a:gd name="T30" fmla="*/ 2147483647 w 2206"/>
                <a:gd name="T31" fmla="*/ 2147483647 h 1895"/>
                <a:gd name="T32" fmla="*/ 2147483647 w 2206"/>
                <a:gd name="T33" fmla="*/ 2147483647 h 1895"/>
                <a:gd name="T34" fmla="*/ 2147483647 w 2206"/>
                <a:gd name="T35" fmla="*/ 2147483647 h 1895"/>
                <a:gd name="T36" fmla="*/ 2147483647 w 2206"/>
                <a:gd name="T37" fmla="*/ 2147483647 h 1895"/>
                <a:gd name="T38" fmla="*/ 2147483647 w 2206"/>
                <a:gd name="T39" fmla="*/ 2147483647 h 1895"/>
                <a:gd name="T40" fmla="*/ 2147483647 w 2206"/>
                <a:gd name="T41" fmla="*/ 2147483647 h 1895"/>
                <a:gd name="T42" fmla="*/ 2147483647 w 2206"/>
                <a:gd name="T43" fmla="*/ 2147483647 h 1895"/>
                <a:gd name="T44" fmla="*/ 2147483647 w 2206"/>
                <a:gd name="T45" fmla="*/ 2147483647 h 1895"/>
                <a:gd name="T46" fmla="*/ 2147483647 w 2206"/>
                <a:gd name="T47" fmla="*/ 2147483647 h 1895"/>
                <a:gd name="T48" fmla="*/ 2147483647 w 2206"/>
                <a:gd name="T49" fmla="*/ 2147483647 h 1895"/>
                <a:gd name="T50" fmla="*/ 2147483647 w 2206"/>
                <a:gd name="T51" fmla="*/ 2147483647 h 1895"/>
                <a:gd name="T52" fmla="*/ 2147483647 w 2206"/>
                <a:gd name="T53" fmla="*/ 2147483647 h 1895"/>
                <a:gd name="T54" fmla="*/ 2147483647 w 2206"/>
                <a:gd name="T55" fmla="*/ 2147483647 h 1895"/>
                <a:gd name="T56" fmla="*/ 2147483647 w 2206"/>
                <a:gd name="T57" fmla="*/ 2147483647 h 1895"/>
                <a:gd name="T58" fmla="*/ 2147483647 w 2206"/>
                <a:gd name="T59" fmla="*/ 2147483647 h 1895"/>
                <a:gd name="T60" fmla="*/ 2147483647 w 2206"/>
                <a:gd name="T61" fmla="*/ 2147483647 h 1895"/>
                <a:gd name="T62" fmla="*/ 2147483647 w 2206"/>
                <a:gd name="T63" fmla="*/ 2147483647 h 1895"/>
                <a:gd name="T64" fmla="*/ 2147483647 w 2206"/>
                <a:gd name="T65" fmla="*/ 2147483647 h 1895"/>
                <a:gd name="T66" fmla="*/ 2147483647 w 2206"/>
                <a:gd name="T67" fmla="*/ 2147483647 h 1895"/>
                <a:gd name="T68" fmla="*/ 2147483647 w 2206"/>
                <a:gd name="T69" fmla="*/ 2147483647 h 1895"/>
                <a:gd name="T70" fmla="*/ 2147483647 w 2206"/>
                <a:gd name="T71" fmla="*/ 2147483647 h 1895"/>
                <a:gd name="T72" fmla="*/ 2147483647 w 2206"/>
                <a:gd name="T73" fmla="*/ 2147483647 h 1895"/>
                <a:gd name="T74" fmla="*/ 2147483647 w 2206"/>
                <a:gd name="T75" fmla="*/ 2147483647 h 1895"/>
                <a:gd name="T76" fmla="*/ 2147483647 w 2206"/>
                <a:gd name="T77" fmla="*/ 2147483647 h 1895"/>
                <a:gd name="T78" fmla="*/ 2147483647 w 2206"/>
                <a:gd name="T79" fmla="*/ 2147483647 h 1895"/>
                <a:gd name="T80" fmla="*/ 2147483647 w 2206"/>
                <a:gd name="T81" fmla="*/ 2147483647 h 1895"/>
                <a:gd name="T82" fmla="*/ 2147483647 w 2206"/>
                <a:gd name="T83" fmla="*/ 2147483647 h 1895"/>
                <a:gd name="T84" fmla="*/ 2147483647 w 2206"/>
                <a:gd name="T85" fmla="*/ 2147483647 h 18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06"/>
                <a:gd name="T130" fmla="*/ 0 h 1895"/>
                <a:gd name="T131" fmla="*/ 2206 w 2206"/>
                <a:gd name="T132" fmla="*/ 1895 h 18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06" h="1895">
                  <a:moveTo>
                    <a:pt x="864" y="86"/>
                  </a:moveTo>
                  <a:cubicBezTo>
                    <a:pt x="967" y="83"/>
                    <a:pt x="1033" y="23"/>
                    <a:pt x="1136" y="18"/>
                  </a:cubicBezTo>
                  <a:cubicBezTo>
                    <a:pt x="1175" y="16"/>
                    <a:pt x="1275" y="18"/>
                    <a:pt x="1309" y="12"/>
                  </a:cubicBezTo>
                  <a:cubicBezTo>
                    <a:pt x="1383" y="0"/>
                    <a:pt x="1455" y="21"/>
                    <a:pt x="1529" y="13"/>
                  </a:cubicBezTo>
                  <a:cubicBezTo>
                    <a:pt x="1650" y="16"/>
                    <a:pt x="1772" y="16"/>
                    <a:pt x="1893" y="21"/>
                  </a:cubicBezTo>
                  <a:cubicBezTo>
                    <a:pt x="1979" y="30"/>
                    <a:pt x="1985" y="37"/>
                    <a:pt x="2034" y="49"/>
                  </a:cubicBezTo>
                  <a:cubicBezTo>
                    <a:pt x="2078" y="58"/>
                    <a:pt x="2094" y="101"/>
                    <a:pt x="2133" y="123"/>
                  </a:cubicBezTo>
                  <a:cubicBezTo>
                    <a:pt x="2162" y="172"/>
                    <a:pt x="2181" y="200"/>
                    <a:pt x="2189" y="315"/>
                  </a:cubicBezTo>
                  <a:cubicBezTo>
                    <a:pt x="2186" y="507"/>
                    <a:pt x="2206" y="514"/>
                    <a:pt x="2201" y="706"/>
                  </a:cubicBezTo>
                  <a:cubicBezTo>
                    <a:pt x="2200" y="756"/>
                    <a:pt x="2198" y="905"/>
                    <a:pt x="2183" y="953"/>
                  </a:cubicBezTo>
                  <a:cubicBezTo>
                    <a:pt x="2156" y="1014"/>
                    <a:pt x="2112" y="1092"/>
                    <a:pt x="2071" y="1158"/>
                  </a:cubicBezTo>
                  <a:cubicBezTo>
                    <a:pt x="2030" y="1224"/>
                    <a:pt x="1986" y="1296"/>
                    <a:pt x="1934" y="1350"/>
                  </a:cubicBezTo>
                  <a:cubicBezTo>
                    <a:pt x="1868" y="1372"/>
                    <a:pt x="1803" y="1428"/>
                    <a:pt x="1756" y="1480"/>
                  </a:cubicBezTo>
                  <a:cubicBezTo>
                    <a:pt x="1733" y="1506"/>
                    <a:pt x="1718" y="1532"/>
                    <a:pt x="1699" y="1561"/>
                  </a:cubicBezTo>
                  <a:cubicBezTo>
                    <a:pt x="1694" y="1569"/>
                    <a:pt x="1683" y="1585"/>
                    <a:pt x="1683" y="1585"/>
                  </a:cubicBezTo>
                  <a:cubicBezTo>
                    <a:pt x="1668" y="1633"/>
                    <a:pt x="1687" y="1589"/>
                    <a:pt x="1650" y="1626"/>
                  </a:cubicBezTo>
                  <a:cubicBezTo>
                    <a:pt x="1627" y="1648"/>
                    <a:pt x="1622" y="1665"/>
                    <a:pt x="1593" y="1683"/>
                  </a:cubicBezTo>
                  <a:cubicBezTo>
                    <a:pt x="1582" y="1699"/>
                    <a:pt x="1572" y="1715"/>
                    <a:pt x="1561" y="1731"/>
                  </a:cubicBezTo>
                  <a:cubicBezTo>
                    <a:pt x="1556" y="1739"/>
                    <a:pt x="1555" y="1754"/>
                    <a:pt x="1545" y="1756"/>
                  </a:cubicBezTo>
                  <a:cubicBezTo>
                    <a:pt x="1504" y="1766"/>
                    <a:pt x="1523" y="1760"/>
                    <a:pt x="1488" y="1772"/>
                  </a:cubicBezTo>
                  <a:cubicBezTo>
                    <a:pt x="1460" y="1800"/>
                    <a:pt x="1438" y="1845"/>
                    <a:pt x="1399" y="1861"/>
                  </a:cubicBezTo>
                  <a:cubicBezTo>
                    <a:pt x="1381" y="1869"/>
                    <a:pt x="1167" y="1893"/>
                    <a:pt x="1155" y="1895"/>
                  </a:cubicBezTo>
                  <a:cubicBezTo>
                    <a:pt x="951" y="1890"/>
                    <a:pt x="949" y="1861"/>
                    <a:pt x="758" y="1845"/>
                  </a:cubicBezTo>
                  <a:cubicBezTo>
                    <a:pt x="755" y="1844"/>
                    <a:pt x="702" y="1835"/>
                    <a:pt x="693" y="1829"/>
                  </a:cubicBezTo>
                  <a:cubicBezTo>
                    <a:pt x="660" y="1805"/>
                    <a:pt x="644" y="1765"/>
                    <a:pt x="612" y="1740"/>
                  </a:cubicBezTo>
                  <a:cubicBezTo>
                    <a:pt x="537" y="1682"/>
                    <a:pt x="464" y="1622"/>
                    <a:pt x="385" y="1569"/>
                  </a:cubicBezTo>
                  <a:cubicBezTo>
                    <a:pt x="372" y="1561"/>
                    <a:pt x="365" y="1547"/>
                    <a:pt x="353" y="1537"/>
                  </a:cubicBezTo>
                  <a:cubicBezTo>
                    <a:pt x="345" y="1531"/>
                    <a:pt x="336" y="1526"/>
                    <a:pt x="328" y="1521"/>
                  </a:cubicBezTo>
                  <a:cubicBezTo>
                    <a:pt x="288" y="1458"/>
                    <a:pt x="212" y="1412"/>
                    <a:pt x="158" y="1358"/>
                  </a:cubicBezTo>
                  <a:cubicBezTo>
                    <a:pt x="134" y="1334"/>
                    <a:pt x="87" y="1284"/>
                    <a:pt x="77" y="1253"/>
                  </a:cubicBezTo>
                  <a:cubicBezTo>
                    <a:pt x="67" y="1223"/>
                    <a:pt x="63" y="1198"/>
                    <a:pt x="45" y="1172"/>
                  </a:cubicBezTo>
                  <a:cubicBezTo>
                    <a:pt x="35" y="1131"/>
                    <a:pt x="14" y="1100"/>
                    <a:pt x="4" y="1058"/>
                  </a:cubicBezTo>
                  <a:cubicBezTo>
                    <a:pt x="6" y="1031"/>
                    <a:pt x="0" y="910"/>
                    <a:pt x="28" y="864"/>
                  </a:cubicBezTo>
                  <a:cubicBezTo>
                    <a:pt x="45" y="836"/>
                    <a:pt x="67" y="811"/>
                    <a:pt x="85" y="783"/>
                  </a:cubicBezTo>
                  <a:cubicBezTo>
                    <a:pt x="98" y="764"/>
                    <a:pt x="106" y="730"/>
                    <a:pt x="126" y="718"/>
                  </a:cubicBezTo>
                  <a:cubicBezTo>
                    <a:pt x="183" y="685"/>
                    <a:pt x="222" y="679"/>
                    <a:pt x="264" y="629"/>
                  </a:cubicBezTo>
                  <a:cubicBezTo>
                    <a:pt x="281" y="608"/>
                    <a:pt x="297" y="586"/>
                    <a:pt x="312" y="564"/>
                  </a:cubicBezTo>
                  <a:cubicBezTo>
                    <a:pt x="317" y="556"/>
                    <a:pt x="322" y="547"/>
                    <a:pt x="328" y="540"/>
                  </a:cubicBezTo>
                  <a:cubicBezTo>
                    <a:pt x="363" y="496"/>
                    <a:pt x="325" y="551"/>
                    <a:pt x="369" y="507"/>
                  </a:cubicBezTo>
                  <a:cubicBezTo>
                    <a:pt x="430" y="446"/>
                    <a:pt x="482" y="379"/>
                    <a:pt x="547" y="321"/>
                  </a:cubicBezTo>
                  <a:cubicBezTo>
                    <a:pt x="626" y="251"/>
                    <a:pt x="685" y="152"/>
                    <a:pt x="791" y="126"/>
                  </a:cubicBezTo>
                  <a:cubicBezTo>
                    <a:pt x="799" y="121"/>
                    <a:pt x="806" y="114"/>
                    <a:pt x="815" y="110"/>
                  </a:cubicBezTo>
                  <a:cubicBezTo>
                    <a:pt x="867" y="87"/>
                    <a:pt x="864" y="112"/>
                    <a:pt x="864" y="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67" name="Oval 4">
              <a:extLst>
                <a:ext uri="{FF2B5EF4-FFF2-40B4-BE49-F238E27FC236}">
                  <a16:creationId xmlns:a16="http://schemas.microsoft.com/office/drawing/2014/main" id="{049E4904-57C7-47B0-A18C-D42F0BB7F93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20763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s</a:t>
              </a:r>
            </a:p>
          </p:txBody>
        </p:sp>
        <p:sp>
          <p:nvSpPr>
            <p:cNvPr id="68" name="Oval 5">
              <a:extLst>
                <a:ext uri="{FF2B5EF4-FFF2-40B4-BE49-F238E27FC236}">
                  <a16:creationId xmlns:a16="http://schemas.microsoft.com/office/drawing/2014/main" id="{27EA1BCD-9075-4139-8B2C-7DE45238444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804150" y="4906963"/>
              <a:ext cx="273050" cy="274637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t</a:t>
              </a:r>
            </a:p>
          </p:txBody>
        </p:sp>
        <p:cxnSp>
          <p:nvCxnSpPr>
            <p:cNvPr id="69" name="AutoShape 13">
              <a:extLst>
                <a:ext uri="{FF2B5EF4-FFF2-40B4-BE49-F238E27FC236}">
                  <a16:creationId xmlns:a16="http://schemas.microsoft.com/office/drawing/2014/main" id="{43D9E2D5-706F-4392-9962-DCDD3E12377C}"/>
                </a:ext>
              </a:extLst>
            </p:cNvPr>
            <p:cNvCxnSpPr>
              <a:cxnSpLocks noChangeShapeType="1"/>
              <a:stCxn id="67" idx="7"/>
              <a:endCxn id="90" idx="1"/>
            </p:cNvCxnSpPr>
            <p:nvPr/>
          </p:nvCxnSpPr>
          <p:spPr bwMode="auto">
            <a:xfrm rot="16200000">
              <a:off x="3162301" y="2995612"/>
              <a:ext cx="42862" cy="3859213"/>
            </a:xfrm>
            <a:prstGeom prst="curvedConnector3">
              <a:avLst>
                <a:gd name="adj1" fmla="val 1251847"/>
              </a:avLst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AutoShape 14">
              <a:extLst>
                <a:ext uri="{FF2B5EF4-FFF2-40B4-BE49-F238E27FC236}">
                  <a16:creationId xmlns:a16="http://schemas.microsoft.com/office/drawing/2014/main" id="{24FA84DA-745C-4B92-9EAB-96E6E5D7FD99}"/>
                </a:ext>
              </a:extLst>
            </p:cNvPr>
            <p:cNvCxnSpPr>
              <a:cxnSpLocks noChangeShapeType="1"/>
              <a:stCxn id="89" idx="5"/>
              <a:endCxn id="68" idx="4"/>
            </p:cNvCxnSpPr>
            <p:nvPr/>
          </p:nvCxnSpPr>
          <p:spPr bwMode="auto">
            <a:xfrm rot="16200000" flipH="1">
              <a:off x="5895181" y="3136107"/>
              <a:ext cx="128587" cy="3962400"/>
            </a:xfrm>
            <a:prstGeom prst="curvedConnector3">
              <a:avLst>
                <a:gd name="adj1" fmla="val 432097"/>
              </a:avLst>
            </a:prstGeom>
            <a:noFill/>
            <a:ln w="1905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1" name="Oval 19">
              <a:extLst>
                <a:ext uri="{FF2B5EF4-FFF2-40B4-BE49-F238E27FC236}">
                  <a16:creationId xmlns:a16="http://schemas.microsoft.com/office/drawing/2014/main" id="{08C9F929-02D1-4589-980F-D5153878860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3" name="Oval 21">
              <a:extLst>
                <a:ext uri="{FF2B5EF4-FFF2-40B4-BE49-F238E27FC236}">
                  <a16:creationId xmlns:a16="http://schemas.microsoft.com/office/drawing/2014/main" id="{C113319F-8F9C-44EC-8DED-EB8B754821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6" name="Oval 24">
              <a:extLst>
                <a:ext uri="{FF2B5EF4-FFF2-40B4-BE49-F238E27FC236}">
                  <a16:creationId xmlns:a16="http://schemas.microsoft.com/office/drawing/2014/main" id="{292B782D-9F6A-4740-BD79-0F8C0B46F36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3644900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78" name="Oval 26">
              <a:extLst>
                <a:ext uri="{FF2B5EF4-FFF2-40B4-BE49-F238E27FC236}">
                  <a16:creationId xmlns:a16="http://schemas.microsoft.com/office/drawing/2014/main" id="{C7ABB253-1191-4AC5-86B5-745358A9BF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3644900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7" name="Oval 34">
              <a:extLst>
                <a:ext uri="{FF2B5EF4-FFF2-40B4-BE49-F238E27FC236}">
                  <a16:creationId xmlns:a16="http://schemas.microsoft.com/office/drawing/2014/main" id="{922EA7E7-5503-488A-BBF1-686C235107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89" name="Oval 36">
              <a:extLst>
                <a:ext uri="{FF2B5EF4-FFF2-40B4-BE49-F238E27FC236}">
                  <a16:creationId xmlns:a16="http://schemas.microsoft.com/office/drawing/2014/main" id="{F0C48CCA-E7E5-45F9-ACB2-B110B50BC05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90" name="Oval 37">
              <a:extLst>
                <a:ext uri="{FF2B5EF4-FFF2-40B4-BE49-F238E27FC236}">
                  <a16:creationId xmlns:a16="http://schemas.microsoft.com/office/drawing/2014/main" id="{048DC108-A127-444E-A806-066958414D8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4872038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  <p:sp>
          <p:nvSpPr>
            <p:cNvPr id="92" name="Oval 39">
              <a:extLst>
                <a:ext uri="{FF2B5EF4-FFF2-40B4-BE49-F238E27FC236}">
                  <a16:creationId xmlns:a16="http://schemas.microsoft.com/office/drawing/2014/main" id="{DCA0874B-BF02-4F3A-A4AF-EC939D06A4E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4872038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4" name="Oval 41">
              <a:extLst>
                <a:ext uri="{FF2B5EF4-FFF2-40B4-BE49-F238E27FC236}">
                  <a16:creationId xmlns:a16="http://schemas.microsoft.com/office/drawing/2014/main" id="{A8C29ABD-588E-4E85-B3BD-09070F222F4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3841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6" name="Oval 43">
              <a:extLst>
                <a:ext uri="{FF2B5EF4-FFF2-40B4-BE49-F238E27FC236}">
                  <a16:creationId xmlns:a16="http://schemas.microsoft.com/office/drawing/2014/main" id="{912B79DE-301A-426C-BC95-B3A386F031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797300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7" name="Oval 44">
              <a:extLst>
                <a:ext uri="{FF2B5EF4-FFF2-40B4-BE49-F238E27FC236}">
                  <a16:creationId xmlns:a16="http://schemas.microsoft.com/office/drawing/2014/main" id="{8B57097C-FA96-4E3F-82BE-363622AC473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081588" y="6188075"/>
              <a:ext cx="212725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99" name="Oval 46">
              <a:extLst>
                <a:ext uri="{FF2B5EF4-FFF2-40B4-BE49-F238E27FC236}">
                  <a16:creationId xmlns:a16="http://schemas.microsoft.com/office/drawing/2014/main" id="{3074B231-1579-4E2F-AF4C-ED58A6806EA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342063" y="6188075"/>
              <a:ext cx="211137" cy="212725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101" name="Text Box 48">
              <a:extLst>
                <a:ext uri="{FF2B5EF4-FFF2-40B4-BE49-F238E27FC236}">
                  <a16:creationId xmlns:a16="http://schemas.microsoft.com/office/drawing/2014/main" id="{0649DFC9-4E75-4704-95A0-985DB1913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3569" y="3560268"/>
              <a:ext cx="296862" cy="282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5720" tIns="0" rIns="45720" bIns="0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p</a:t>
              </a:r>
              <a:r>
                <a:rPr kumimoji="1" lang="en-US" altLang="en-US" sz="16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ij</a:t>
              </a:r>
              <a:endPara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cxnSp>
          <p:nvCxnSpPr>
            <p:cNvPr id="104" name="AutoShape 20">
              <a:extLst>
                <a:ext uri="{FF2B5EF4-FFF2-40B4-BE49-F238E27FC236}">
                  <a16:creationId xmlns:a16="http://schemas.microsoft.com/office/drawing/2014/main" id="{82BA584F-7EC9-450A-99BD-0DAF1602C7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3273541" y="3121143"/>
              <a:ext cx="12700" cy="1109823"/>
            </a:xfrm>
            <a:prstGeom prst="curvedConnector3">
              <a:avLst>
                <a:gd name="adj1" fmla="val 94859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5" name="AutoShape 20">
              <a:extLst>
                <a:ext uri="{FF2B5EF4-FFF2-40B4-BE49-F238E27FC236}">
                  <a16:creationId xmlns:a16="http://schemas.microsoft.com/office/drawing/2014/main" id="{4E4680AB-A617-486D-B00D-0DE8E4CA9A21}"/>
                </a:ext>
              </a:extLst>
            </p:cNvPr>
            <p:cNvCxnSpPr>
              <a:cxnSpLocks noChangeShapeType="1"/>
              <a:stCxn id="73" idx="3"/>
              <a:endCxn id="71" idx="5"/>
            </p:cNvCxnSpPr>
            <p:nvPr/>
          </p:nvCxnSpPr>
          <p:spPr bwMode="auto">
            <a:xfrm rot="5400000">
              <a:off x="3273542" y="3271561"/>
              <a:ext cx="12700" cy="1109823"/>
            </a:xfrm>
            <a:prstGeom prst="curvedConnector3">
              <a:avLst>
                <a:gd name="adj1" fmla="val 100014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" name="AutoShape 20">
              <a:extLst>
                <a:ext uri="{FF2B5EF4-FFF2-40B4-BE49-F238E27FC236}">
                  <a16:creationId xmlns:a16="http://schemas.microsoft.com/office/drawing/2014/main" id="{31AC683C-91E1-4B5E-8B48-9F94BD39C6EB}"/>
                </a:ext>
              </a:extLst>
            </p:cNvPr>
            <p:cNvCxnSpPr>
              <a:cxnSpLocks noChangeShapeType="1"/>
              <a:stCxn id="76" idx="3"/>
              <a:endCxn id="73" idx="5"/>
            </p:cNvCxnSpPr>
            <p:nvPr/>
          </p:nvCxnSpPr>
          <p:spPr bwMode="auto">
            <a:xfrm rot="5400000">
              <a:off x="4545807" y="3259538"/>
              <a:ext cx="12700" cy="1133869"/>
            </a:xfrm>
            <a:prstGeom prst="curvedConnector3">
              <a:avLst>
                <a:gd name="adj1" fmla="val 65174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AutoShape 20">
              <a:extLst>
                <a:ext uri="{FF2B5EF4-FFF2-40B4-BE49-F238E27FC236}">
                  <a16:creationId xmlns:a16="http://schemas.microsoft.com/office/drawing/2014/main" id="{D3491E1F-C75F-4919-9891-353D1DDFDA96}"/>
                </a:ext>
              </a:extLst>
            </p:cNvPr>
            <p:cNvCxnSpPr>
              <a:cxnSpLocks noChangeShapeType="1"/>
              <a:stCxn id="73" idx="7"/>
              <a:endCxn id="76" idx="1"/>
            </p:cNvCxnSpPr>
            <p:nvPr/>
          </p:nvCxnSpPr>
          <p:spPr bwMode="auto">
            <a:xfrm rot="5400000" flipH="1" flipV="1">
              <a:off x="4545806" y="3109119"/>
              <a:ext cx="12700" cy="1133869"/>
            </a:xfrm>
            <a:prstGeom prst="curvedConnector3">
              <a:avLst>
                <a:gd name="adj1" fmla="val 100012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AutoShape 20">
              <a:extLst>
                <a:ext uri="{FF2B5EF4-FFF2-40B4-BE49-F238E27FC236}">
                  <a16:creationId xmlns:a16="http://schemas.microsoft.com/office/drawing/2014/main" id="{C60C948C-897C-4FA8-93FB-E8087E657755}"/>
                </a:ext>
              </a:extLst>
            </p:cNvPr>
            <p:cNvCxnSpPr>
              <a:cxnSpLocks noChangeShapeType="1"/>
              <a:stCxn id="78" idx="3"/>
              <a:endCxn id="76" idx="5"/>
            </p:cNvCxnSpPr>
            <p:nvPr/>
          </p:nvCxnSpPr>
          <p:spPr bwMode="auto">
            <a:xfrm rot="5400000">
              <a:off x="5818072" y="3271561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20">
              <a:extLst>
                <a:ext uri="{FF2B5EF4-FFF2-40B4-BE49-F238E27FC236}">
                  <a16:creationId xmlns:a16="http://schemas.microsoft.com/office/drawing/2014/main" id="{6E4AC5F0-69A7-4A94-B8F0-F922A1B88423}"/>
                </a:ext>
              </a:extLst>
            </p:cNvPr>
            <p:cNvCxnSpPr>
              <a:cxnSpLocks noChangeShapeType="1"/>
              <a:stCxn id="76" idx="7"/>
              <a:endCxn id="78" idx="1"/>
            </p:cNvCxnSpPr>
            <p:nvPr/>
          </p:nvCxnSpPr>
          <p:spPr bwMode="auto">
            <a:xfrm rot="5400000" flipH="1" flipV="1">
              <a:off x="5818071" y="3121142"/>
              <a:ext cx="12700" cy="1109823"/>
            </a:xfrm>
            <a:prstGeom prst="curvedConnector3">
              <a:avLst>
                <a:gd name="adj1" fmla="val 76786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AutoShape 20">
              <a:extLst>
                <a:ext uri="{FF2B5EF4-FFF2-40B4-BE49-F238E27FC236}">
                  <a16:creationId xmlns:a16="http://schemas.microsoft.com/office/drawing/2014/main" id="{D663B39B-F7C7-4064-8AAA-7ED12245B050}"/>
                </a:ext>
              </a:extLst>
            </p:cNvPr>
            <p:cNvCxnSpPr>
              <a:cxnSpLocks noChangeShapeType="1"/>
              <a:stCxn id="92" idx="1"/>
              <a:endCxn id="78" idx="3"/>
            </p:cNvCxnSpPr>
            <p:nvPr/>
          </p:nvCxnSpPr>
          <p:spPr bwMode="auto">
            <a:xfrm rot="5400000" flipH="1" flipV="1">
              <a:off x="5834624" y="4364832"/>
              <a:ext cx="1076719" cy="12700"/>
            </a:xfrm>
            <a:prstGeom prst="curvedConnector3">
              <a:avLst>
                <a:gd name="adj1" fmla="val 4999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AutoShape 20">
              <a:extLst>
                <a:ext uri="{FF2B5EF4-FFF2-40B4-BE49-F238E27FC236}">
                  <a16:creationId xmlns:a16="http://schemas.microsoft.com/office/drawing/2014/main" id="{BD4383C0-6D04-4259-8171-E24F2546D29F}"/>
                </a:ext>
              </a:extLst>
            </p:cNvPr>
            <p:cNvCxnSpPr>
              <a:cxnSpLocks noChangeShapeType="1"/>
              <a:stCxn id="78" idx="5"/>
              <a:endCxn id="92" idx="7"/>
            </p:cNvCxnSpPr>
            <p:nvPr/>
          </p:nvCxnSpPr>
          <p:spPr bwMode="auto">
            <a:xfrm rot="5400000">
              <a:off x="5983921" y="4364831"/>
              <a:ext cx="1076719" cy="12700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2" name="AutoShape 20">
              <a:extLst>
                <a:ext uri="{FF2B5EF4-FFF2-40B4-BE49-F238E27FC236}">
                  <a16:creationId xmlns:a16="http://schemas.microsoft.com/office/drawing/2014/main" id="{904C73EE-E2CF-44C3-A6B2-321A618CF9F6}"/>
                </a:ext>
              </a:extLst>
            </p:cNvPr>
            <p:cNvCxnSpPr>
              <a:cxnSpLocks noChangeShapeType="1"/>
              <a:stCxn id="99" idx="1"/>
              <a:endCxn id="92" idx="3"/>
            </p:cNvCxnSpPr>
            <p:nvPr/>
          </p:nvCxnSpPr>
          <p:spPr bwMode="auto">
            <a:xfrm flipV="1">
              <a:off x="637298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5" name="AutoShape 20">
              <a:extLst>
                <a:ext uri="{FF2B5EF4-FFF2-40B4-BE49-F238E27FC236}">
                  <a16:creationId xmlns:a16="http://schemas.microsoft.com/office/drawing/2014/main" id="{D02630EB-F7A7-463E-A8D4-BB4DC184C49B}"/>
                </a:ext>
              </a:extLst>
            </p:cNvPr>
            <p:cNvCxnSpPr>
              <a:cxnSpLocks noChangeShapeType="1"/>
              <a:stCxn id="92" idx="5"/>
              <a:endCxn id="99" idx="7"/>
            </p:cNvCxnSpPr>
            <p:nvPr/>
          </p:nvCxnSpPr>
          <p:spPr bwMode="auto">
            <a:xfrm>
              <a:off x="652228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9" name="AutoShape 20">
              <a:extLst>
                <a:ext uri="{FF2B5EF4-FFF2-40B4-BE49-F238E27FC236}">
                  <a16:creationId xmlns:a16="http://schemas.microsoft.com/office/drawing/2014/main" id="{826ED375-8C06-4BA3-AF14-4692121560A8}"/>
                </a:ext>
              </a:extLst>
            </p:cNvPr>
            <p:cNvCxnSpPr>
              <a:cxnSpLocks noChangeShapeType="1"/>
              <a:stCxn id="97" idx="1"/>
              <a:endCxn id="90" idx="3"/>
            </p:cNvCxnSpPr>
            <p:nvPr/>
          </p:nvCxnSpPr>
          <p:spPr bwMode="auto">
            <a:xfrm flipV="1">
              <a:off x="5112741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20">
              <a:extLst>
                <a:ext uri="{FF2B5EF4-FFF2-40B4-BE49-F238E27FC236}">
                  <a16:creationId xmlns:a16="http://schemas.microsoft.com/office/drawing/2014/main" id="{2FD48F79-DF63-4724-BCCC-8A44A3FA2A02}"/>
                </a:ext>
              </a:extLst>
            </p:cNvPr>
            <p:cNvCxnSpPr>
              <a:cxnSpLocks noChangeShapeType="1"/>
              <a:stCxn id="96" idx="1"/>
              <a:endCxn id="89" idx="3"/>
            </p:cNvCxnSpPr>
            <p:nvPr/>
          </p:nvCxnSpPr>
          <p:spPr bwMode="auto">
            <a:xfrm flipV="1">
              <a:off x="382845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" name="AutoShape 20">
              <a:extLst>
                <a:ext uri="{FF2B5EF4-FFF2-40B4-BE49-F238E27FC236}">
                  <a16:creationId xmlns:a16="http://schemas.microsoft.com/office/drawing/2014/main" id="{BED184BE-18E5-4791-9C4F-26A123EECB30}"/>
                </a:ext>
              </a:extLst>
            </p:cNvPr>
            <p:cNvCxnSpPr>
              <a:cxnSpLocks noChangeShapeType="1"/>
              <a:stCxn id="90" idx="5"/>
              <a:endCxn id="97" idx="7"/>
            </p:cNvCxnSpPr>
            <p:nvPr/>
          </p:nvCxnSpPr>
          <p:spPr bwMode="auto">
            <a:xfrm>
              <a:off x="526316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1" name="AutoShape 20">
              <a:extLst>
                <a:ext uri="{FF2B5EF4-FFF2-40B4-BE49-F238E27FC236}">
                  <a16:creationId xmlns:a16="http://schemas.microsoft.com/office/drawing/2014/main" id="{CAE9DD6C-31DF-4CCE-A5E2-64543905C256}"/>
                </a:ext>
              </a:extLst>
            </p:cNvPr>
            <p:cNvCxnSpPr>
              <a:cxnSpLocks noChangeShapeType="1"/>
              <a:stCxn id="89" idx="5"/>
              <a:endCxn id="96" idx="7"/>
            </p:cNvCxnSpPr>
            <p:nvPr/>
          </p:nvCxnSpPr>
          <p:spPr bwMode="auto">
            <a:xfrm>
              <a:off x="3978872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20">
              <a:extLst>
                <a:ext uri="{FF2B5EF4-FFF2-40B4-BE49-F238E27FC236}">
                  <a16:creationId xmlns:a16="http://schemas.microsoft.com/office/drawing/2014/main" id="{00A536E5-5BDB-4215-ACE7-A46684B32DF9}"/>
                </a:ext>
              </a:extLst>
            </p:cNvPr>
            <p:cNvCxnSpPr>
              <a:cxnSpLocks noChangeShapeType="1"/>
              <a:stCxn id="87" idx="3"/>
              <a:endCxn id="94" idx="1"/>
            </p:cNvCxnSpPr>
            <p:nvPr/>
          </p:nvCxnSpPr>
          <p:spPr bwMode="auto">
            <a:xfrm>
              <a:off x="2569333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8" name="AutoShape 20">
              <a:extLst>
                <a:ext uri="{FF2B5EF4-FFF2-40B4-BE49-F238E27FC236}">
                  <a16:creationId xmlns:a16="http://schemas.microsoft.com/office/drawing/2014/main" id="{899BEA8E-17D3-40A6-83C3-4A5C546EE0E3}"/>
                </a:ext>
              </a:extLst>
            </p:cNvPr>
            <p:cNvCxnSpPr>
              <a:cxnSpLocks noChangeShapeType="1"/>
              <a:stCxn id="71" idx="3"/>
              <a:endCxn id="87" idx="1"/>
            </p:cNvCxnSpPr>
            <p:nvPr/>
          </p:nvCxnSpPr>
          <p:spPr bwMode="auto">
            <a:xfrm>
              <a:off x="256933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0">
              <a:extLst>
                <a:ext uri="{FF2B5EF4-FFF2-40B4-BE49-F238E27FC236}">
                  <a16:creationId xmlns:a16="http://schemas.microsoft.com/office/drawing/2014/main" id="{2097D0BC-29A8-4260-ABF8-26B4C523AD9E}"/>
                </a:ext>
              </a:extLst>
            </p:cNvPr>
            <p:cNvCxnSpPr>
              <a:cxnSpLocks noChangeShapeType="1"/>
              <a:stCxn id="73" idx="3"/>
              <a:endCxn id="89" idx="1"/>
            </p:cNvCxnSpPr>
            <p:nvPr/>
          </p:nvCxnSpPr>
          <p:spPr bwMode="auto">
            <a:xfrm>
              <a:off x="3828453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" name="AutoShape 20">
              <a:extLst>
                <a:ext uri="{FF2B5EF4-FFF2-40B4-BE49-F238E27FC236}">
                  <a16:creationId xmlns:a16="http://schemas.microsoft.com/office/drawing/2014/main" id="{AFA3B69A-ECF8-4C5D-8F7E-6CCFC94EF8BB}"/>
                </a:ext>
              </a:extLst>
            </p:cNvPr>
            <p:cNvCxnSpPr>
              <a:cxnSpLocks noChangeShapeType="1"/>
              <a:stCxn id="76" idx="3"/>
              <a:endCxn id="90" idx="1"/>
            </p:cNvCxnSpPr>
            <p:nvPr/>
          </p:nvCxnSpPr>
          <p:spPr bwMode="auto">
            <a:xfrm>
              <a:off x="5112741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8" name="AutoShape 20">
              <a:extLst>
                <a:ext uri="{FF2B5EF4-FFF2-40B4-BE49-F238E27FC236}">
                  <a16:creationId xmlns:a16="http://schemas.microsoft.com/office/drawing/2014/main" id="{8CB4E80D-44D4-4297-9036-139E473EE0CD}"/>
                </a:ext>
              </a:extLst>
            </p:cNvPr>
            <p:cNvCxnSpPr>
              <a:cxnSpLocks noChangeShapeType="1"/>
              <a:stCxn id="87" idx="7"/>
              <a:endCxn id="71" idx="5"/>
            </p:cNvCxnSpPr>
            <p:nvPr/>
          </p:nvCxnSpPr>
          <p:spPr bwMode="auto">
            <a:xfrm flipV="1">
              <a:off x="271863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1" name="AutoShape 20">
              <a:extLst>
                <a:ext uri="{FF2B5EF4-FFF2-40B4-BE49-F238E27FC236}">
                  <a16:creationId xmlns:a16="http://schemas.microsoft.com/office/drawing/2014/main" id="{E3A32A2F-9BB6-4E1B-8C59-8597AC6CDD95}"/>
                </a:ext>
              </a:extLst>
            </p:cNvPr>
            <p:cNvCxnSpPr>
              <a:cxnSpLocks noChangeShapeType="1"/>
              <a:stCxn id="94" idx="7"/>
              <a:endCxn id="87" idx="5"/>
            </p:cNvCxnSpPr>
            <p:nvPr/>
          </p:nvCxnSpPr>
          <p:spPr bwMode="auto">
            <a:xfrm flipV="1">
              <a:off x="2718630" y="5053610"/>
              <a:ext cx="0" cy="116561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20">
              <a:extLst>
                <a:ext uri="{FF2B5EF4-FFF2-40B4-BE49-F238E27FC236}">
                  <a16:creationId xmlns:a16="http://schemas.microsoft.com/office/drawing/2014/main" id="{F26C4E9E-CA2D-4634-9981-3DD4539D6ABB}"/>
                </a:ext>
              </a:extLst>
            </p:cNvPr>
            <p:cNvCxnSpPr>
              <a:cxnSpLocks noChangeShapeType="1"/>
              <a:stCxn id="89" idx="7"/>
              <a:endCxn id="73" idx="5"/>
            </p:cNvCxnSpPr>
            <p:nvPr/>
          </p:nvCxnSpPr>
          <p:spPr bwMode="auto">
            <a:xfrm flipV="1">
              <a:off x="3978872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20">
              <a:extLst>
                <a:ext uri="{FF2B5EF4-FFF2-40B4-BE49-F238E27FC236}">
                  <a16:creationId xmlns:a16="http://schemas.microsoft.com/office/drawing/2014/main" id="{259D5CC0-526D-42E9-90F3-391B105981E8}"/>
                </a:ext>
              </a:extLst>
            </p:cNvPr>
            <p:cNvCxnSpPr>
              <a:cxnSpLocks noChangeShapeType="1"/>
              <a:stCxn id="90" idx="7"/>
              <a:endCxn id="76" idx="5"/>
            </p:cNvCxnSpPr>
            <p:nvPr/>
          </p:nvCxnSpPr>
          <p:spPr bwMode="auto">
            <a:xfrm flipV="1">
              <a:off x="5263160" y="3826472"/>
              <a:ext cx="0" cy="1076719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4" name="AutoShape 20">
              <a:extLst>
                <a:ext uri="{FF2B5EF4-FFF2-40B4-BE49-F238E27FC236}">
                  <a16:creationId xmlns:a16="http://schemas.microsoft.com/office/drawing/2014/main" id="{017B5EB5-52FB-489D-8489-2A55F8DEE552}"/>
                </a:ext>
              </a:extLst>
            </p:cNvPr>
            <p:cNvCxnSpPr>
              <a:cxnSpLocks noChangeShapeType="1"/>
              <a:stCxn id="99" idx="3"/>
              <a:endCxn id="97" idx="5"/>
            </p:cNvCxnSpPr>
            <p:nvPr/>
          </p:nvCxnSpPr>
          <p:spPr bwMode="auto">
            <a:xfrm rot="5400000">
              <a:off x="5818072" y="5814736"/>
              <a:ext cx="12700" cy="1109823"/>
            </a:xfrm>
            <a:prstGeom prst="curvedConnector3">
              <a:avLst>
                <a:gd name="adj1" fmla="val 146466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8" name="AutoShape 20">
              <a:extLst>
                <a:ext uri="{FF2B5EF4-FFF2-40B4-BE49-F238E27FC236}">
                  <a16:creationId xmlns:a16="http://schemas.microsoft.com/office/drawing/2014/main" id="{B99C10AD-6FD5-4FB3-AA31-795C731C1AB2}"/>
                </a:ext>
              </a:extLst>
            </p:cNvPr>
            <p:cNvCxnSpPr>
              <a:cxnSpLocks noChangeShapeType="1"/>
              <a:stCxn id="97" idx="3"/>
              <a:endCxn id="96" idx="5"/>
            </p:cNvCxnSpPr>
            <p:nvPr/>
          </p:nvCxnSpPr>
          <p:spPr bwMode="auto">
            <a:xfrm rot="5400000">
              <a:off x="4545807" y="5802713"/>
              <a:ext cx="12700" cy="1133869"/>
            </a:xfrm>
            <a:prstGeom prst="curvedConnector3">
              <a:avLst>
                <a:gd name="adj1" fmla="val 129047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1" name="AutoShape 20">
              <a:extLst>
                <a:ext uri="{FF2B5EF4-FFF2-40B4-BE49-F238E27FC236}">
                  <a16:creationId xmlns:a16="http://schemas.microsoft.com/office/drawing/2014/main" id="{52ECD79C-17C0-4BA5-9C26-DEDC9CFB34C1}"/>
                </a:ext>
              </a:extLst>
            </p:cNvPr>
            <p:cNvCxnSpPr>
              <a:cxnSpLocks noChangeShapeType="1"/>
              <a:stCxn id="96" idx="3"/>
              <a:endCxn id="94" idx="5"/>
            </p:cNvCxnSpPr>
            <p:nvPr/>
          </p:nvCxnSpPr>
          <p:spPr bwMode="auto">
            <a:xfrm rot="5400000">
              <a:off x="3273542" y="5814736"/>
              <a:ext cx="12700" cy="1109823"/>
            </a:xfrm>
            <a:prstGeom prst="curvedConnector3">
              <a:avLst>
                <a:gd name="adj1" fmla="val 123240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" name="AutoShape 20">
              <a:extLst>
                <a:ext uri="{FF2B5EF4-FFF2-40B4-BE49-F238E27FC236}">
                  <a16:creationId xmlns:a16="http://schemas.microsoft.com/office/drawing/2014/main" id="{77C17CFC-4933-4C4C-A92D-B24AAE7BB13E}"/>
                </a:ext>
              </a:extLst>
            </p:cNvPr>
            <p:cNvCxnSpPr>
              <a:cxnSpLocks noChangeShapeType="1"/>
              <a:stCxn id="89" idx="3"/>
              <a:endCxn id="87" idx="5"/>
            </p:cNvCxnSpPr>
            <p:nvPr/>
          </p:nvCxnSpPr>
          <p:spPr bwMode="auto">
            <a:xfrm rot="5400000">
              <a:off x="3273542" y="4498699"/>
              <a:ext cx="12700" cy="1109823"/>
            </a:xfrm>
            <a:prstGeom prst="curvedConnector3">
              <a:avLst>
                <a:gd name="adj1" fmla="val 942071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0" name="AutoShape 20">
              <a:extLst>
                <a:ext uri="{FF2B5EF4-FFF2-40B4-BE49-F238E27FC236}">
                  <a16:creationId xmlns:a16="http://schemas.microsoft.com/office/drawing/2014/main" id="{07CFEDCC-320C-4BF7-8C6B-0ABDE61D27E2}"/>
                </a:ext>
              </a:extLst>
            </p:cNvPr>
            <p:cNvCxnSpPr>
              <a:cxnSpLocks noChangeShapeType="1"/>
              <a:stCxn id="90" idx="3"/>
              <a:endCxn id="89" idx="5"/>
            </p:cNvCxnSpPr>
            <p:nvPr/>
          </p:nvCxnSpPr>
          <p:spPr bwMode="auto">
            <a:xfrm rot="5400000">
              <a:off x="4545807" y="4486676"/>
              <a:ext cx="12700" cy="1133869"/>
            </a:xfrm>
            <a:prstGeom prst="curvedConnector3">
              <a:avLst>
                <a:gd name="adj1" fmla="val 942087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AutoShape 20">
              <a:extLst>
                <a:ext uri="{FF2B5EF4-FFF2-40B4-BE49-F238E27FC236}">
                  <a16:creationId xmlns:a16="http://schemas.microsoft.com/office/drawing/2014/main" id="{05D43CDD-82BA-480F-9E71-8829C577024F}"/>
                </a:ext>
              </a:extLst>
            </p:cNvPr>
            <p:cNvCxnSpPr>
              <a:cxnSpLocks noChangeShapeType="1"/>
              <a:stCxn id="92" idx="3"/>
              <a:endCxn id="90" idx="5"/>
            </p:cNvCxnSpPr>
            <p:nvPr/>
          </p:nvCxnSpPr>
          <p:spPr bwMode="auto">
            <a:xfrm rot="5400000">
              <a:off x="5818072" y="4498699"/>
              <a:ext cx="12700" cy="1109823"/>
            </a:xfrm>
            <a:prstGeom prst="curvedConnector3">
              <a:avLst>
                <a:gd name="adj1" fmla="val 88400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AutoShape 20">
              <a:extLst>
                <a:ext uri="{FF2B5EF4-FFF2-40B4-BE49-F238E27FC236}">
                  <a16:creationId xmlns:a16="http://schemas.microsoft.com/office/drawing/2014/main" id="{B9D3A4AD-0ADD-4A99-92E3-364B4EEB9050}"/>
                </a:ext>
              </a:extLst>
            </p:cNvPr>
            <p:cNvCxnSpPr>
              <a:cxnSpLocks noChangeShapeType="1"/>
              <a:stCxn id="87" idx="7"/>
              <a:endCxn id="89" idx="1"/>
            </p:cNvCxnSpPr>
            <p:nvPr/>
          </p:nvCxnSpPr>
          <p:spPr bwMode="auto">
            <a:xfrm rot="5400000" flipH="1" flipV="1">
              <a:off x="3273541" y="4348280"/>
              <a:ext cx="12700" cy="1109823"/>
            </a:xfrm>
            <a:prstGeom prst="curvedConnector3">
              <a:avLst>
                <a:gd name="adj1" fmla="val 419480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AutoShape 20">
              <a:extLst>
                <a:ext uri="{FF2B5EF4-FFF2-40B4-BE49-F238E27FC236}">
                  <a16:creationId xmlns:a16="http://schemas.microsoft.com/office/drawing/2014/main" id="{3D0360DB-CA66-479A-9EDB-3676126E30D0}"/>
                </a:ext>
              </a:extLst>
            </p:cNvPr>
            <p:cNvCxnSpPr>
              <a:cxnSpLocks noChangeShapeType="1"/>
              <a:stCxn id="89" idx="7"/>
              <a:endCxn id="90" idx="1"/>
            </p:cNvCxnSpPr>
            <p:nvPr/>
          </p:nvCxnSpPr>
          <p:spPr bwMode="auto">
            <a:xfrm rot="5400000" flipH="1" flipV="1">
              <a:off x="4545806" y="4336257"/>
              <a:ext cx="12700" cy="1133869"/>
            </a:xfrm>
            <a:prstGeom prst="curvedConnector3">
              <a:avLst>
                <a:gd name="adj1" fmla="val 535606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AutoShape 20">
              <a:extLst>
                <a:ext uri="{FF2B5EF4-FFF2-40B4-BE49-F238E27FC236}">
                  <a16:creationId xmlns:a16="http://schemas.microsoft.com/office/drawing/2014/main" id="{420AAABD-1CAD-4BFF-8CA2-2B72905F522D}"/>
                </a:ext>
              </a:extLst>
            </p:cNvPr>
            <p:cNvCxnSpPr>
              <a:cxnSpLocks noChangeShapeType="1"/>
              <a:stCxn id="90" idx="7"/>
              <a:endCxn id="92" idx="1"/>
            </p:cNvCxnSpPr>
            <p:nvPr/>
          </p:nvCxnSpPr>
          <p:spPr bwMode="auto">
            <a:xfrm rot="5400000" flipH="1" flipV="1">
              <a:off x="5818071" y="4348280"/>
              <a:ext cx="12700" cy="1109823"/>
            </a:xfrm>
            <a:prstGeom prst="curvedConnector3">
              <a:avLst>
                <a:gd name="adj1" fmla="val 709795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2" name="AutoShape 20">
              <a:extLst>
                <a:ext uri="{FF2B5EF4-FFF2-40B4-BE49-F238E27FC236}">
                  <a16:creationId xmlns:a16="http://schemas.microsoft.com/office/drawing/2014/main" id="{6A79B9D8-C791-4EF9-BFCE-ADFA0D11E5DD}"/>
                </a:ext>
              </a:extLst>
            </p:cNvPr>
            <p:cNvCxnSpPr>
              <a:cxnSpLocks noChangeShapeType="1"/>
              <a:stCxn id="97" idx="7"/>
              <a:endCxn id="99" idx="1"/>
            </p:cNvCxnSpPr>
            <p:nvPr/>
          </p:nvCxnSpPr>
          <p:spPr bwMode="auto">
            <a:xfrm rot="5400000" flipH="1" flipV="1">
              <a:off x="5818071" y="5664317"/>
              <a:ext cx="12700" cy="1109823"/>
            </a:xfrm>
            <a:prstGeom prst="curvedConnector3">
              <a:avLst>
                <a:gd name="adj1" fmla="val 883992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6" name="AutoShape 20">
              <a:extLst>
                <a:ext uri="{FF2B5EF4-FFF2-40B4-BE49-F238E27FC236}">
                  <a16:creationId xmlns:a16="http://schemas.microsoft.com/office/drawing/2014/main" id="{A02119C5-E6F7-42B8-AC0C-C35EEC601E28}"/>
                </a:ext>
              </a:extLst>
            </p:cNvPr>
            <p:cNvCxnSpPr>
              <a:cxnSpLocks noChangeShapeType="1"/>
              <a:stCxn id="96" idx="7"/>
              <a:endCxn id="97" idx="1"/>
            </p:cNvCxnSpPr>
            <p:nvPr/>
          </p:nvCxnSpPr>
          <p:spPr bwMode="auto">
            <a:xfrm rot="5400000" flipH="1" flipV="1">
              <a:off x="4545806" y="5652294"/>
              <a:ext cx="12700" cy="1133869"/>
            </a:xfrm>
            <a:prstGeom prst="curvedConnector3">
              <a:avLst>
                <a:gd name="adj1" fmla="val 1290449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1" name="AutoShape 20">
              <a:extLst>
                <a:ext uri="{FF2B5EF4-FFF2-40B4-BE49-F238E27FC236}">
                  <a16:creationId xmlns:a16="http://schemas.microsoft.com/office/drawing/2014/main" id="{8F82B155-7DA5-4E3B-98C4-699A3871DA5A}"/>
                </a:ext>
              </a:extLst>
            </p:cNvPr>
            <p:cNvCxnSpPr>
              <a:cxnSpLocks noChangeShapeType="1"/>
              <a:stCxn id="94" idx="7"/>
              <a:endCxn id="96" idx="1"/>
            </p:cNvCxnSpPr>
            <p:nvPr/>
          </p:nvCxnSpPr>
          <p:spPr bwMode="auto">
            <a:xfrm rot="5400000" flipH="1" flipV="1">
              <a:off x="3273541" y="5664317"/>
              <a:ext cx="12700" cy="1109823"/>
            </a:xfrm>
            <a:prstGeom prst="curvedConnector3">
              <a:avLst>
                <a:gd name="adj1" fmla="val 1464638"/>
              </a:avLst>
            </a:prstGeom>
            <a:noFill/>
            <a:ln w="1905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/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323583A7-1523-49E8-9DE5-EAF3B1B19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379" y="5894327"/>
                  <a:ext cx="482824" cy="400110"/>
                </a:xfrm>
                <a:prstGeom prst="rect">
                  <a:avLst/>
                </a:prstGeom>
                <a:blipFill>
                  <a:blip r:embed="rId5"/>
                  <a:stretch>
                    <a:fillRect l="-18966" r="-1724" b="-354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/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75" name="TextBox 74">
                  <a:extLst>
                    <a:ext uri="{FF2B5EF4-FFF2-40B4-BE49-F238E27FC236}">
                      <a16:creationId xmlns:a16="http://schemas.microsoft.com/office/drawing/2014/main" id="{78E723EB-4FCB-4AEF-8051-9361799EE7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0426" y="5217345"/>
                  <a:ext cx="396454" cy="400110"/>
                </a:xfrm>
                <a:prstGeom prst="rect">
                  <a:avLst/>
                </a:prstGeom>
                <a:blipFill>
                  <a:blip r:embed="rId6"/>
                  <a:stretch>
                    <a:fillRect l="-14583" b="-31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&gt;0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62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78554" y="4364831"/>
                  <a:ext cx="1595864" cy="361364"/>
                </a:xfrm>
                <a:prstGeom prst="rect">
                  <a:avLst/>
                </a:prstGeom>
                <a:blipFill>
                  <a:blip r:embed="rId7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45720" tIns="0" rIns="45720" bIns="0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MS PGothic" panose="020B0600070205080204" pitchFamily="34" charset="-128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−</m:t>
                      </m:r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kumimoji="1" lang="en-US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omic Sans MS" panose="030F0702030302020204" pitchFamily="66" charset="0"/>
                      <a:ea typeface="MS PGothic" panose="020B0600070205080204" pitchFamily="34" charset="-128"/>
                    </a:rPr>
                    <a:t> 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</m:ctrlPr>
                        </m:sSubPr>
                        <m:e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en-US" sz="1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PGothic" panose="020B0600070205080204" pitchFamily="34" charset="-128"/>
                            </a:rPr>
                            <m:t>𝑗</m:t>
                          </m:r>
                        </m:sub>
                      </m:sSub>
                      <m:r>
                        <a:rPr kumimoji="1" lang="en-US" altLang="en-US" sz="1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MS PGothic" panose="020B0600070205080204" pitchFamily="34" charset="-128"/>
                        </a:rPr>
                        <m:t>&lt;0</m:t>
                      </m:r>
                    </m:oMath>
                  </a14:m>
                  <a:endParaRPr kumimoji="1" lang="en-US" alt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mic Sans MS" panose="030F0702030302020204" pitchFamily="66" charset="0"/>
                    <a:ea typeface="MS PGothic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64" name="Text Box 49">
                  <a:extLst>
                    <a:ext uri="{FF2B5EF4-FFF2-40B4-BE49-F238E27FC236}">
                      <a16:creationId xmlns:a16="http://schemas.microsoft.com/office/drawing/2014/main" id="{119B3BE0-3FA6-421F-AC9B-A65384150F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78905" y="5300659"/>
                  <a:ext cx="2033771" cy="361364"/>
                </a:xfrm>
                <a:prstGeom prst="rect">
                  <a:avLst/>
                </a:prstGeom>
                <a:blipFill>
                  <a:blip r:embed="rId8"/>
                  <a:stretch>
                    <a:fillRect t="-22727" b="-38636"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25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002060"/>
                </a:solidFill>
              </a:rPr>
              <a:t>Reality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69188"/>
            <a:ext cx="8229600" cy="4797690"/>
          </a:xfrm>
        </p:spPr>
        <p:txBody>
          <a:bodyPr/>
          <a:lstStyle/>
          <a:p>
            <a:r>
              <a:rPr lang="en-US" altLang="en-US" sz="2200" dirty="0" smtClean="0"/>
              <a:t>The main difficulty is to come up with a good model.</a:t>
            </a:r>
          </a:p>
          <a:p>
            <a:r>
              <a:rPr lang="en-US" altLang="en-US" sz="2200" dirty="0" smtClean="0"/>
              <a:t>May want to have human interaction.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 smtClean="0"/>
          </a:p>
          <a:p>
            <a:r>
              <a:rPr lang="en-US" altLang="en-US" sz="2200" dirty="0" smtClean="0"/>
              <a:t>Segmentation may be real-valued instead of {0,1}.</a:t>
            </a:r>
          </a:p>
          <a:p>
            <a:r>
              <a:rPr lang="en-US" altLang="en-US" sz="2200" dirty="0" smtClean="0"/>
              <a:t>There are many more than 1 objects.</a:t>
            </a:r>
          </a:p>
          <a:p>
            <a:r>
              <a:rPr lang="en-US" altLang="en-US" sz="2200" dirty="0" smtClean="0"/>
              <a:t>May need labeling.</a:t>
            </a:r>
          </a:p>
          <a:p>
            <a:r>
              <a:rPr lang="en-US" altLang="en-US" sz="2200" dirty="0" smtClean="0"/>
              <a:t>Augmenting path is not great for GPU.</a:t>
            </a:r>
          </a:p>
          <a:p>
            <a:endParaRPr lang="en-US" altLang="en-US" sz="2200" dirty="0" smtClean="0"/>
          </a:p>
          <a:p>
            <a:pPr marL="0" indent="0">
              <a:buNone/>
            </a:pPr>
            <a:endParaRPr lang="en-US" altLang="en-US" sz="2200" dirty="0"/>
          </a:p>
          <a:p>
            <a:pPr lvl="1"/>
            <a:endParaRPr lang="en-US" altLang="en-US" sz="2200" dirty="0"/>
          </a:p>
          <a:p>
            <a:pPr lvl="1"/>
            <a:endParaRPr lang="en-US" altLang="en-US" sz="2200" dirty="0"/>
          </a:p>
          <a:p>
            <a:pPr lvl="1" indent="-742950"/>
            <a:endParaRPr lang="en-US" altLang="en-US" sz="2200" dirty="0"/>
          </a:p>
          <a:p>
            <a:pPr marL="0" indent="0">
              <a:buNone/>
            </a:pPr>
            <a:endParaRPr lang="en-US" altLang="en-US" sz="22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0569" r="40374"/>
          <a:stretch/>
        </p:blipFill>
        <p:spPr>
          <a:xfrm>
            <a:off x="4666167" y="1984377"/>
            <a:ext cx="4278730" cy="126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473"/>
          <a:stretch/>
        </p:blipFill>
        <p:spPr>
          <a:xfrm>
            <a:off x="7224680" y="12925"/>
            <a:ext cx="1849266" cy="1237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692426"/>
            <a:ext cx="2270241" cy="241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5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ECEFB2-941E-4523-8136-F5152C59B14F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/>
              <a:t>Project </a:t>
            </a:r>
            <a:r>
              <a:rPr lang="en-US" altLang="en-US" sz="3200" dirty="0" smtClean="0"/>
              <a:t>Selection</a:t>
            </a:r>
            <a:endParaRPr lang="en-US" altLang="en-US" sz="3200" dirty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26432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 dirty="0" smtClean="0">
                <a:solidFill>
                  <a:schemeClr val="accent2"/>
                </a:solidFill>
              </a:rPr>
              <a:t>Given</a:t>
            </a:r>
            <a:r>
              <a:rPr lang="en-US" altLang="en-US" sz="2200" dirty="0" smtClean="0"/>
              <a:t> a DAG </a:t>
            </a:r>
            <a:r>
              <a:rPr lang="en-US" altLang="en-US" sz="2200" b="1" dirty="0">
                <a:solidFill>
                  <a:srgbClr val="0033CC"/>
                </a:solidFill>
              </a:rPr>
              <a:t>G</a:t>
            </a:r>
            <a:r>
              <a:rPr lang="en-US" altLang="en-US" sz="2200" dirty="0">
                <a:solidFill>
                  <a:srgbClr val="0033CC"/>
                </a:solidFill>
              </a:rPr>
              <a:t>=(</a:t>
            </a:r>
            <a:r>
              <a:rPr lang="en-US" altLang="en-US" sz="2200" b="1" dirty="0">
                <a:solidFill>
                  <a:srgbClr val="0033CC"/>
                </a:solidFill>
              </a:rPr>
              <a:t>V</a:t>
            </a:r>
            <a:r>
              <a:rPr lang="en-US" altLang="en-US" sz="2200" dirty="0">
                <a:solidFill>
                  <a:srgbClr val="0033CC"/>
                </a:solidFill>
              </a:rPr>
              <a:t>,</a:t>
            </a:r>
            <a:r>
              <a:rPr lang="en-US" altLang="en-US" sz="2200" b="1" dirty="0">
                <a:solidFill>
                  <a:srgbClr val="0033CC"/>
                </a:solidFill>
              </a:rPr>
              <a:t>E</a:t>
            </a:r>
            <a:r>
              <a:rPr lang="en-US" altLang="en-US" sz="2200" dirty="0">
                <a:solidFill>
                  <a:srgbClr val="0033CC"/>
                </a:solidFill>
              </a:rPr>
              <a:t>)</a:t>
            </a:r>
            <a:r>
              <a:rPr lang="en-US" altLang="en-US" sz="2200" dirty="0"/>
              <a:t> representing </a:t>
            </a:r>
            <a:endParaRPr lang="en-US" altLang="en-US" sz="2200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/>
              <a:t>	</a:t>
            </a:r>
            <a:r>
              <a:rPr lang="en-US" altLang="en-US" sz="2200" dirty="0" smtClean="0"/>
              <a:t>	</a:t>
            </a:r>
            <a:r>
              <a:rPr lang="en-US" altLang="en-US" sz="2200" dirty="0" smtClean="0"/>
              <a:t>precedence </a:t>
            </a:r>
            <a:r>
              <a:rPr lang="en-US" altLang="en-US" sz="2200" dirty="0"/>
              <a:t>constraints on tasks </a:t>
            </a:r>
            <a:endParaRPr lang="en-US" altLang="en-US" sz="22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 smtClean="0">
                <a:solidFill>
                  <a:schemeClr val="hlink"/>
                </a:solidFill>
              </a:rPr>
              <a:t>		(a </a:t>
            </a:r>
            <a:r>
              <a:rPr lang="en-US" altLang="en-US" sz="2200" dirty="0">
                <a:solidFill>
                  <a:schemeClr val="hlink"/>
                </a:solidFill>
              </a:rPr>
              <a:t>task points to its </a:t>
            </a:r>
            <a:r>
              <a:rPr lang="en-US" altLang="en-US" sz="2200" b="1" dirty="0">
                <a:solidFill>
                  <a:schemeClr val="hlink"/>
                </a:solidFill>
              </a:rPr>
              <a:t>predecessors</a:t>
            </a:r>
            <a:r>
              <a:rPr lang="en-US" altLang="en-US" sz="2200" dirty="0">
                <a:solidFill>
                  <a:schemeClr val="hlink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/>
              <a:t>         a </a:t>
            </a:r>
            <a:r>
              <a:rPr lang="en-US" altLang="en-US" sz="2200" dirty="0"/>
              <a:t>profit value </a:t>
            </a:r>
            <a:r>
              <a:rPr lang="en-US" altLang="en-US" sz="2200" b="1" dirty="0">
                <a:solidFill>
                  <a:srgbClr val="0033CC"/>
                </a:solidFill>
              </a:rPr>
              <a:t>p</a:t>
            </a:r>
            <a:r>
              <a:rPr lang="en-US" altLang="en-US" sz="2200" dirty="0">
                <a:solidFill>
                  <a:srgbClr val="0033CC"/>
                </a:solidFill>
              </a:rPr>
              <a:t>(</a:t>
            </a:r>
            <a:r>
              <a:rPr lang="en-US" altLang="en-US" sz="2200" b="1" dirty="0">
                <a:solidFill>
                  <a:srgbClr val="0033CC"/>
                </a:solidFill>
              </a:rPr>
              <a:t>v</a:t>
            </a:r>
            <a:r>
              <a:rPr lang="en-US" altLang="en-US" sz="2200" dirty="0">
                <a:solidFill>
                  <a:srgbClr val="0033CC"/>
                </a:solidFill>
              </a:rPr>
              <a:t>)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dirty="0" smtClean="0">
                <a:sym typeface="Symbol" panose="05050102010706020507" pitchFamily="18" charset="2"/>
              </a:rPr>
              <a:t>for </a:t>
            </a:r>
            <a:r>
              <a:rPr lang="en-US" altLang="en-US" sz="2200" dirty="0">
                <a:sym typeface="Symbol" panose="05050102010706020507" pitchFamily="18" charset="2"/>
              </a:rPr>
              <a:t>each task </a:t>
            </a:r>
            <a:r>
              <a:rPr lang="en-US" altLang="en-US" sz="2200" b="1" dirty="0" err="1">
                <a:solidFill>
                  <a:srgbClr val="0033CC"/>
                </a:solidFill>
                <a:sym typeface="Symbol" panose="05050102010706020507" pitchFamily="18" charset="2"/>
              </a:rPr>
              <a:t>vV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endParaRPr lang="en-US" altLang="en-US" sz="2200" dirty="0" smtClean="0">
              <a:sym typeface="Symbol" panose="05050102010706020507" pitchFamily="18" charset="2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smtClean="0">
                <a:sym typeface="Symbol" panose="05050102010706020507" pitchFamily="18" charset="2"/>
              </a:rPr>
              <a:t>			(</a:t>
            </a:r>
            <a:r>
              <a:rPr lang="en-US" altLang="en-US" sz="2200" dirty="0">
                <a:sym typeface="Symbol" panose="05050102010706020507" pitchFamily="18" charset="2"/>
              </a:rPr>
              <a:t>may be positive or negative)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 dirty="0">
                <a:solidFill>
                  <a:schemeClr val="accent2"/>
                </a:solidFill>
                <a:sym typeface="Symbol" panose="05050102010706020507" pitchFamily="18" charset="2"/>
              </a:rPr>
              <a:t>Find</a:t>
            </a:r>
            <a:r>
              <a:rPr lang="en-US" altLang="en-US" sz="2200" dirty="0">
                <a:sym typeface="Symbol" panose="05050102010706020507" pitchFamily="18" charset="2"/>
              </a:rPr>
              <a:t> </a:t>
            </a:r>
            <a:r>
              <a:rPr lang="en-US" altLang="en-US" sz="2200" dirty="0" smtClean="0">
                <a:sym typeface="Symbol" panose="05050102010706020507" pitchFamily="18" charset="2"/>
              </a:rPr>
              <a:t>a </a:t>
            </a:r>
            <a:r>
              <a:rPr lang="en-US" altLang="en-US" sz="2200" dirty="0">
                <a:sym typeface="Symbol" panose="05050102010706020507" pitchFamily="18" charset="2"/>
              </a:rPr>
              <a:t>set </a:t>
            </a:r>
            <a:r>
              <a:rPr lang="en-US" altLang="en-US" sz="2200" b="1" dirty="0">
                <a:solidFill>
                  <a:srgbClr val="0033CC"/>
                </a:solidFill>
                <a:sym typeface="Symbol" panose="05050102010706020507" pitchFamily="18" charset="2"/>
              </a:rPr>
              <a:t>AV</a:t>
            </a:r>
            <a:r>
              <a:rPr lang="en-US" altLang="en-US" sz="2200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 dirty="0">
                <a:sym typeface="Symbol" panose="05050102010706020507" pitchFamily="18" charset="2"/>
              </a:rPr>
              <a:t>of tasks that is closed under predecessors, </a:t>
            </a:r>
            <a:endParaRPr lang="en-US" altLang="en-US" sz="2200" dirty="0" smtClean="0">
              <a:sym typeface="Symbol" panose="05050102010706020507" pitchFamily="18" charset="2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	</a:t>
            </a:r>
            <a:r>
              <a:rPr lang="en-US" altLang="en-US" sz="2200" dirty="0" smtClean="0">
                <a:sym typeface="Symbol" panose="05050102010706020507" pitchFamily="18" charset="2"/>
              </a:rPr>
              <a:t>	(</a:t>
            </a:r>
            <a:r>
              <a:rPr lang="en-US" altLang="en-US" sz="2200" dirty="0" smtClean="0">
                <a:sym typeface="Symbol" panose="05050102010706020507" pitchFamily="18" charset="2"/>
              </a:rPr>
              <a:t>i.e. if 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2200" b="1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u</a:t>
            </a:r>
            <a:r>
              <a:rPr lang="en-US" altLang="en-US" sz="2200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,</a:t>
            </a:r>
            <a:r>
              <a:rPr lang="en-US" altLang="en-US" sz="2200" b="1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v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)</a:t>
            </a:r>
            <a:r>
              <a:rPr lang="en-US" altLang="en-US" sz="22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E</a:t>
            </a:r>
            <a:r>
              <a:rPr lang="en-US" altLang="en-US" sz="2200" dirty="0" smtClean="0">
                <a:sym typeface="Symbol" panose="05050102010706020507" pitchFamily="18" charset="2"/>
              </a:rPr>
              <a:t> and </a:t>
            </a:r>
            <a:r>
              <a:rPr lang="en-US" altLang="en-US" sz="2200" b="1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uA</a:t>
            </a:r>
            <a:r>
              <a:rPr lang="en-US" altLang="en-US" sz="2200" dirty="0" smtClean="0">
                <a:sym typeface="Symbol" panose="05050102010706020507" pitchFamily="18" charset="2"/>
              </a:rPr>
              <a:t> then </a:t>
            </a:r>
            <a:r>
              <a:rPr lang="en-US" altLang="en-US" sz="2200" b="1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vA</a:t>
            </a:r>
            <a:r>
              <a:rPr lang="en-US" altLang="en-US" sz="2200" dirty="0" smtClean="0">
                <a:sym typeface="Symbol" panose="05050102010706020507" pitchFamily="18" charset="2"/>
              </a:rPr>
              <a:t>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sym typeface="Symbol" panose="05050102010706020507" pitchFamily="18" charset="2"/>
              </a:rPr>
              <a:t>	</a:t>
            </a:r>
            <a:r>
              <a:rPr lang="en-US" altLang="en-US" sz="2200" dirty="0" smtClean="0">
                <a:sym typeface="Symbol" panose="05050102010706020507" pitchFamily="18" charset="2"/>
              </a:rPr>
              <a:t>that maximizes 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Profit(</a:t>
            </a:r>
            <a:r>
              <a:rPr lang="en-US" altLang="en-US" sz="22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A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)=</a:t>
            </a:r>
            <a:r>
              <a:rPr lang="en-US" altLang="en-US" sz="2200" b="1" dirty="0" err="1" smtClean="0">
                <a:solidFill>
                  <a:srgbClr val="0033CC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S</a:t>
            </a:r>
            <a:r>
              <a:rPr lang="en-US" altLang="en-US" sz="2200" b="1" baseline="-25000" dirty="0" err="1" smtClean="0">
                <a:solidFill>
                  <a:srgbClr val="0033CC"/>
                </a:solidFill>
                <a:sym typeface="Symbol" panose="05050102010706020507" pitchFamily="18" charset="2"/>
              </a:rPr>
              <a:t>vA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en-US" sz="22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p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(</a:t>
            </a:r>
            <a:r>
              <a:rPr lang="en-US" altLang="en-US" sz="2200" b="1" dirty="0" smtClean="0">
                <a:solidFill>
                  <a:srgbClr val="0033CC"/>
                </a:solidFill>
                <a:sym typeface="Symbol" panose="05050102010706020507" pitchFamily="18" charset="2"/>
              </a:rPr>
              <a:t>v</a:t>
            </a:r>
            <a:r>
              <a:rPr lang="en-US" altLang="en-US" sz="2200" dirty="0" smtClean="0">
                <a:solidFill>
                  <a:srgbClr val="0033CC"/>
                </a:solidFill>
                <a:sym typeface="Symbol" panose="05050102010706020507" pitchFamily="18" charset="2"/>
              </a:rPr>
              <a:t>)</a:t>
            </a:r>
            <a:endParaRPr lang="en-US" altLang="en-US" sz="2200" dirty="0">
              <a:solidFill>
                <a:srgbClr val="0033CC"/>
              </a:solidFill>
              <a:sym typeface="Symbol" panose="05050102010706020507" pitchFamily="18" charset="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751222" y="3935054"/>
            <a:ext cx="3416960" cy="2684203"/>
            <a:chOff x="1464" y="1524"/>
            <a:chExt cx="2280" cy="1692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3105267" y="6262677"/>
            <a:ext cx="4818062" cy="434975"/>
          </a:xfrm>
          <a:prstGeom prst="rect">
            <a:avLst/>
          </a:prstGeom>
          <a:noFill/>
          <a:ln w="38100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chemeClr val="hlink"/>
                </a:solidFill>
              </a:rPr>
              <a:t>Each task points to its predecessor tasks</a:t>
            </a:r>
          </a:p>
        </p:txBody>
      </p:sp>
    </p:spTree>
    <p:extLst>
      <p:ext uri="{BB962C8B-B14F-4D97-AF65-F5344CB8AC3E}">
        <p14:creationId xmlns:p14="http://schemas.microsoft.com/office/powerpoint/2010/main" val="6088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A9C9A0-549B-49E4-8F6F-A43364D2A5D5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60420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042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042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2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043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043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3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045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21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22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7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30E9C1-9A2F-44B0-9EAE-1802A212C563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1443" name="Rectangle 4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1444" name="Group 4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1464" name="Oval 5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5" name="Oval 6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6" name="Oval 7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7" name="Oval 8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1468" name="Oval 9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69" name="Oval 10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0" name="Oval 11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1" name="Oval 12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2" name="Oval 13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1473" name="Oval 14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1474" name="Oval 15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5" name="Oval 16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6" name="Oval 17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77" name="Line 18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Line 19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9" name="Line 20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Line 21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22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23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Line 24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4" name="Line 25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Line 26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7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8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Line 29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9" name="Line 30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Line 31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32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33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Line 34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4" name="Line 35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Line 36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7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Oval 38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1498" name="Line 39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5" name="Oval 41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Oval 42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7" name="Freeform 44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48" name="Text Box 46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1449" name="Rectangle 47"/>
          <p:cNvSpPr>
            <a:spLocks noChangeArrowheads="1"/>
          </p:cNvSpPr>
          <p:nvPr/>
        </p:nvSpPr>
        <p:spPr bwMode="auto">
          <a:xfrm>
            <a:off x="4286250" y="196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1450" name="Freeform 48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1" name="Freeform 50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2" name="Freeform 53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3" name="Freeform 55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454" name="Freeform 56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5" name="Freeform 57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6" name="Freeform 58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7" name="Freeform 59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8" name="Freeform 60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59" name="Text Box 61"/>
          <p:cNvSpPr txBox="1">
            <a:spLocks noChangeArrowheads="1"/>
          </p:cNvSpPr>
          <p:nvPr/>
        </p:nvSpPr>
        <p:spPr bwMode="auto">
          <a:xfrm>
            <a:off x="203200" y="1811338"/>
            <a:ext cx="29289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For each vertex 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</a:p>
          <a:p>
            <a:pPr algn="l"/>
            <a:r>
              <a:rPr lang="en-US" altLang="en-US"/>
              <a:t>If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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/>
              <a:t>add 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s</a:t>
            </a:r>
            <a:r>
              <a:rPr lang="en-US" altLang="en-US">
                <a:solidFill>
                  <a:srgbClr val="0033CC"/>
                </a:solidFill>
              </a:rPr>
              <a:t>,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edge </a:t>
            </a:r>
          </a:p>
          <a:p>
            <a:pPr algn="l"/>
            <a:r>
              <a:rPr lang="en-US" altLang="en-US"/>
              <a:t>        with capacity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</a:p>
          <a:p>
            <a:pPr algn="l"/>
            <a:r>
              <a:rPr lang="en-US" altLang="en-US">
                <a:solidFill>
                  <a:srgbClr val="0033CC"/>
                </a:solidFill>
              </a:rPr>
              <a:t>If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>
                <a:solidFill>
                  <a:srgbClr val="0033CC"/>
                </a:solidFill>
                <a:sym typeface="Symbol" panose="05050102010706020507" pitchFamily="18" charset="2"/>
              </a:rPr>
              <a:t></a:t>
            </a:r>
            <a:r>
              <a:rPr lang="en-US" altLang="en-US" b="1">
                <a:solidFill>
                  <a:srgbClr val="0033CC"/>
                </a:solidFill>
              </a:rPr>
              <a:t>0</a:t>
            </a:r>
            <a:r>
              <a:rPr lang="en-US" altLang="en-US"/>
              <a:t> add 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,</a:t>
            </a:r>
            <a:r>
              <a:rPr lang="en-US" altLang="en-US" b="1">
                <a:solidFill>
                  <a:srgbClr val="0033CC"/>
                </a:solidFill>
              </a:rPr>
              <a:t>t</a:t>
            </a:r>
            <a:r>
              <a:rPr lang="en-US" altLang="en-US">
                <a:solidFill>
                  <a:srgbClr val="0033CC"/>
                </a:solidFill>
              </a:rPr>
              <a:t>)</a:t>
            </a:r>
            <a:r>
              <a:rPr lang="en-US" altLang="en-US"/>
              <a:t> edge </a:t>
            </a:r>
          </a:p>
          <a:p>
            <a:pPr algn="l"/>
            <a:r>
              <a:rPr lang="en-US" altLang="en-US"/>
              <a:t>        with capacity </a:t>
            </a:r>
            <a:r>
              <a:rPr lang="en-US" altLang="en-US" b="1">
                <a:solidFill>
                  <a:srgbClr val="0033CC"/>
                </a:solidFill>
              </a:rPr>
              <a:t>–p</a:t>
            </a:r>
            <a:r>
              <a:rPr lang="en-US" altLang="en-US">
                <a:solidFill>
                  <a:srgbClr val="0033CC"/>
                </a:solidFill>
              </a:rPr>
              <a:t>(</a:t>
            </a:r>
            <a:r>
              <a:rPr lang="en-US" altLang="en-US" b="1">
                <a:solidFill>
                  <a:srgbClr val="0033CC"/>
                </a:solidFill>
              </a:rPr>
              <a:t>v</a:t>
            </a:r>
            <a:r>
              <a:rPr lang="en-US" altLang="en-US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61460" name="Freeform 63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1" name="Freeform 65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2" name="Freeform 66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1463" name="Freeform 67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9AA2BFB-2AE4-4B93-97E4-F69076CCF09D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468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Want: </a:t>
                </a:r>
                <a:r>
                  <a:rPr lang="en-US" altLang="en-US" sz="2400" dirty="0" smtClean="0"/>
                  <a:t>Set capacities on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so that </a:t>
                </a:r>
                <a:r>
                  <a:rPr lang="en-US" altLang="en-US" sz="2400" dirty="0" smtClean="0"/>
                  <a:t/>
                </a:r>
                <a:br>
                  <a:rPr lang="en-US" altLang="en-US" sz="2400" dirty="0" smtClean="0"/>
                </a:br>
                <a:r>
                  <a:rPr lang="en-US" altLang="en-US" sz="2400" dirty="0" smtClean="0"/>
                  <a:t>for minimum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/>
                  <a:t>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/>
                  <a:t>-cut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</a:t>
                </a:r>
                <a:r>
                  <a:rPr lang="en-US" altLang="en-US" sz="2400" dirty="0"/>
                  <a:t>in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400" dirty="0"/>
                  <a:t>, the set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400" dirty="0"/>
                  <a:t> </a:t>
                </a:r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satisfies precedence </a:t>
                </a:r>
                <a:r>
                  <a:rPr lang="en-US" altLang="en-US" sz="2000" dirty="0" smtClean="0"/>
                  <a:t>constraints</a:t>
                </a:r>
                <a:endParaRPr lang="en-US" altLang="en-US" sz="2000" dirty="0"/>
              </a:p>
              <a:p>
                <a:pPr marL="800100" lvl="1" indent="-342900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000" dirty="0"/>
                  <a:t>has maximum possible profit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G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Cut capacity with 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={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400" dirty="0" smtClean="0"/>
                  <a:t> is just 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b="1" dirty="0" err="1" smtClean="0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smtClean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 smtClean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 smtClean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 smtClean="0">
                    <a:solidFill>
                      <a:srgbClr val="0033CC"/>
                    </a:solidFill>
                  </a:rPr>
                  <a:t>Profit(</a:t>
                </a:r>
                <a:r>
                  <a:rPr lang="en-US" altLang="en-US" sz="2000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 smtClean="0">
                    <a:solidFill>
                      <a:srgbClr val="0033CC"/>
                    </a:solidFill>
                  </a:rPr>
                  <a:t>) </a:t>
                </a:r>
                <a:r>
                  <a:rPr lang="en-US" altLang="en-US" sz="2000" dirty="0" smtClean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 </a:t>
                </a:r>
                <a:r>
                  <a:rPr lang="en-US" altLang="en-US" sz="2000" b="1" dirty="0" smtClean="0">
                    <a:solidFill>
                      <a:srgbClr val="0033CC"/>
                    </a:solidFill>
                    <a:sym typeface="Symbol" panose="05050102010706020507" pitchFamily="18" charset="2"/>
                  </a:rPr>
                  <a:t>C</a:t>
                </a:r>
                <a:r>
                  <a:rPr lang="en-US" altLang="en-US" sz="2000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000" dirty="0" smtClean="0"/>
                  <a:t>for any set </a:t>
                </a:r>
                <a:r>
                  <a:rPr lang="en-US" altLang="en-US" sz="2000" b="1" dirty="0" smtClean="0">
                    <a:solidFill>
                      <a:srgbClr val="0033CC"/>
                    </a:solidFill>
                  </a:rPr>
                  <a:t>A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To </a:t>
                </a:r>
                <a:r>
                  <a:rPr lang="en-US" altLang="en-US" sz="2400" dirty="0"/>
                  <a:t>satisfy </a:t>
                </a:r>
                <a:r>
                  <a:rPr lang="en-US" altLang="en-US" sz="2400" dirty="0" smtClean="0"/>
                  <a:t>constraints, don’t </a:t>
                </a:r>
                <a:r>
                  <a:rPr lang="en-US" altLang="en-US" sz="2400" dirty="0"/>
                  <a:t>want any original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going forward across the minimum cut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000" dirty="0"/>
                  <a:t>That would correspond to a task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000" dirty="0"/>
                  <a:t> that had a predecessor not in 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0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000" dirty="0">
                    <a:solidFill>
                      <a:srgbClr val="0033CC"/>
                    </a:solidFill>
                  </a:rPr>
                  <a:t>}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400" dirty="0"/>
                  <a:t>Set capacity of each of the edges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</a:t>
                </a:r>
                <a:r>
                  <a:rPr lang="en-US" altLang="en-US" sz="2400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2400" b="1" dirty="0" smtClean="0">
                    <a:solidFill>
                      <a:srgbClr val="0033CC"/>
                    </a:solidFill>
                  </a:rPr>
                  <a:t>.</a:t>
                </a:r>
                <a:endParaRPr lang="en-US" altLang="en-US" sz="2000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6246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963" t="-1752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9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C8A0A3-6DCF-419D-9ECE-168A72A4EDCB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3492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3513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4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5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6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3517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8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19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0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1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3522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3523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4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5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26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7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8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29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0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1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2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3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4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5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6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7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8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39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0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1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2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3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5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6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3547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93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4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5" name="Freeform 41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496" name="Text Box 42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3497" name="Rectangle 43"/>
          <p:cNvSpPr>
            <a:spLocks noChangeArrowheads="1"/>
          </p:cNvSpPr>
          <p:nvPr/>
        </p:nvSpPr>
        <p:spPr bwMode="auto">
          <a:xfrm>
            <a:off x="4286250" y="19605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3498" name="Freeform 44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499" name="Freeform 45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0" name="Freeform 46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1" name="Freeform 47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3502" name="Freeform 48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3" name="Freeform 49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4" name="Freeform 50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5" name="Freeform 51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6" name="Freeform 52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7" name="Freeform 54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8" name="Freeform 56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09" name="Freeform 57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10" name="Freeform 58"/>
          <p:cNvSpPr>
            <a:spLocks/>
          </p:cNvSpPr>
          <p:nvPr/>
        </p:nvSpPr>
        <p:spPr bwMode="auto">
          <a:xfrm>
            <a:off x="2057400" y="1381125"/>
            <a:ext cx="3781425" cy="863600"/>
          </a:xfrm>
          <a:custGeom>
            <a:avLst/>
            <a:gdLst>
              <a:gd name="T0" fmla="*/ 0 w 2382"/>
              <a:gd name="T1" fmla="*/ 1149191250 h 544"/>
              <a:gd name="T2" fmla="*/ 2147483647 w 2382"/>
              <a:gd name="T3" fmla="*/ 1179433125 h 544"/>
              <a:gd name="T4" fmla="*/ 2147483647 w 2382"/>
              <a:gd name="T5" fmla="*/ 0 h 5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82" h="544">
                <a:moveTo>
                  <a:pt x="0" y="456"/>
                </a:moveTo>
                <a:cubicBezTo>
                  <a:pt x="455" y="500"/>
                  <a:pt x="911" y="544"/>
                  <a:pt x="1308" y="468"/>
                </a:cubicBezTo>
                <a:cubicBezTo>
                  <a:pt x="1705" y="392"/>
                  <a:pt x="2043" y="196"/>
                  <a:pt x="2382" y="0"/>
                </a:cubicBezTo>
              </a:path>
            </a:pathLst>
          </a:custGeom>
          <a:noFill/>
          <a:ln w="5715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511" name="Text Box 59"/>
          <p:cNvSpPr txBox="1">
            <a:spLocks noChangeArrowheads="1"/>
          </p:cNvSpPr>
          <p:nvPr/>
        </p:nvSpPr>
        <p:spPr bwMode="auto">
          <a:xfrm>
            <a:off x="5687428" y="889629"/>
            <a:ext cx="35189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400" dirty="0"/>
              <a:t>Capacity </a:t>
            </a:r>
            <a:r>
              <a:rPr lang="en-US" altLang="en-US" sz="2400" b="1" dirty="0" smtClean="0">
                <a:solidFill>
                  <a:srgbClr val="0033CC"/>
                </a:solidFill>
              </a:rPr>
              <a:t>C</a:t>
            </a:r>
            <a:r>
              <a:rPr lang="en-US" altLang="en-US" sz="2400" dirty="0" smtClean="0">
                <a:solidFill>
                  <a:srgbClr val="0033CC"/>
                </a:solidFill>
              </a:rPr>
              <a:t>=</a:t>
            </a:r>
            <a:r>
              <a:rPr lang="en-US" altLang="en-US" sz="2400" b="1" dirty="0" err="1" smtClean="0">
                <a:solidFill>
                  <a:srgbClr val="0033CC"/>
                </a:solidFill>
                <a:latin typeface="Symbol" panose="05050102010706020507" pitchFamily="18" charset="2"/>
              </a:rPr>
              <a:t>S</a:t>
            </a:r>
            <a:r>
              <a:rPr lang="en-US" altLang="en-US" sz="2400" b="1" baseline="-25000" dirty="0" err="1" smtClean="0">
                <a:solidFill>
                  <a:srgbClr val="0033CC"/>
                </a:solidFill>
              </a:rPr>
              <a:t>v</a:t>
            </a:r>
            <a:r>
              <a:rPr lang="en-US" altLang="en-US" sz="2400" b="1" baseline="-25000" dirty="0">
                <a:solidFill>
                  <a:srgbClr val="0033CC"/>
                </a:solidFill>
              </a:rPr>
              <a:t>: p(v)</a:t>
            </a:r>
            <a:r>
              <a:rPr lang="en-US" altLang="en-US" sz="2400" b="1" baseline="-25000" dirty="0">
                <a:solidFill>
                  <a:srgbClr val="0033CC"/>
                </a:solidFill>
                <a:sym typeface="Symbol" panose="05050102010706020507" pitchFamily="18" charset="2"/>
              </a:rPr>
              <a:t></a:t>
            </a:r>
            <a:r>
              <a:rPr lang="en-US" altLang="en-US" sz="2400" b="1" baseline="-25000" dirty="0">
                <a:solidFill>
                  <a:srgbClr val="0033CC"/>
                </a:solidFill>
              </a:rPr>
              <a:t>0</a:t>
            </a:r>
            <a:r>
              <a:rPr lang="en-US" altLang="en-US" sz="2400" baseline="-25000" dirty="0">
                <a:solidFill>
                  <a:srgbClr val="0033CC"/>
                </a:solidFill>
              </a:rPr>
              <a:t> </a:t>
            </a:r>
            <a:r>
              <a:rPr lang="en-US" altLang="en-US" sz="2400" b="1" dirty="0">
                <a:solidFill>
                  <a:srgbClr val="0033CC"/>
                </a:solidFill>
              </a:rPr>
              <a:t>p</a:t>
            </a:r>
            <a:r>
              <a:rPr lang="en-US" altLang="en-US" sz="2400" dirty="0">
                <a:solidFill>
                  <a:srgbClr val="0033CC"/>
                </a:solidFill>
              </a:rPr>
              <a:t>(</a:t>
            </a:r>
            <a:r>
              <a:rPr lang="en-US" altLang="en-US" sz="2400" b="1" dirty="0">
                <a:solidFill>
                  <a:srgbClr val="0033CC"/>
                </a:solidFill>
              </a:rPr>
              <a:t>v</a:t>
            </a:r>
            <a:r>
              <a:rPr lang="en-US" altLang="en-US" sz="2400" dirty="0">
                <a:solidFill>
                  <a:srgbClr val="0033CC"/>
                </a:solidFill>
              </a:rPr>
              <a:t>)</a:t>
            </a:r>
          </a:p>
          <a:p>
            <a:endParaRPr lang="en-US" altLang="en-US" sz="2400" b="1" dirty="0">
              <a:solidFill>
                <a:srgbClr val="0033CC"/>
              </a:solidFill>
            </a:endParaRPr>
          </a:p>
        </p:txBody>
      </p:sp>
      <p:sp>
        <p:nvSpPr>
          <p:cNvPr id="63512" name="Freeform 60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6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1FE48E-BC60-4900-AAFA-973FD466D17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Extended Graph </a:t>
            </a:r>
            <a:r>
              <a:rPr lang="en-US" altLang="en-US">
                <a:solidFill>
                  <a:srgbClr val="0033CC"/>
                </a:solidFill>
              </a:rPr>
              <a:t>G’</a:t>
            </a:r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2324100" y="2419350"/>
            <a:ext cx="4219575" cy="3314700"/>
            <a:chOff x="1464" y="1524"/>
            <a:chExt cx="2280" cy="1692"/>
          </a:xfrm>
        </p:grpSpPr>
        <p:sp>
          <p:nvSpPr>
            <p:cNvPr id="64537" name="Oval 4"/>
            <p:cNvSpPr>
              <a:spLocks noChangeArrowheads="1"/>
            </p:cNvSpPr>
            <p:nvPr/>
          </p:nvSpPr>
          <p:spPr bwMode="auto">
            <a:xfrm>
              <a:off x="2660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38" name="Oval 5"/>
            <p:cNvSpPr>
              <a:spLocks noChangeArrowheads="1"/>
            </p:cNvSpPr>
            <p:nvPr/>
          </p:nvSpPr>
          <p:spPr bwMode="auto">
            <a:xfrm>
              <a:off x="2298" y="1777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39" name="Oval 6"/>
            <p:cNvSpPr>
              <a:spLocks noChangeArrowheads="1"/>
            </p:cNvSpPr>
            <p:nvPr/>
          </p:nvSpPr>
          <p:spPr bwMode="auto">
            <a:xfrm>
              <a:off x="3216" y="185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0" name="Oval 7"/>
            <p:cNvSpPr>
              <a:spLocks noChangeArrowheads="1"/>
            </p:cNvSpPr>
            <p:nvPr/>
          </p:nvSpPr>
          <p:spPr bwMode="auto">
            <a:xfrm>
              <a:off x="2465" y="2736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12</a:t>
              </a:r>
            </a:p>
          </p:txBody>
        </p:sp>
        <p:sp>
          <p:nvSpPr>
            <p:cNvPr id="64541" name="Oval 8"/>
            <p:cNvSpPr>
              <a:spLocks noChangeArrowheads="1"/>
            </p:cNvSpPr>
            <p:nvPr/>
          </p:nvSpPr>
          <p:spPr bwMode="auto">
            <a:xfrm>
              <a:off x="2465" y="2408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10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2" name="Oval 9"/>
            <p:cNvSpPr>
              <a:spLocks noChangeArrowheads="1"/>
            </p:cNvSpPr>
            <p:nvPr/>
          </p:nvSpPr>
          <p:spPr bwMode="auto">
            <a:xfrm>
              <a:off x="1992" y="200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8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3" name="Oval 10"/>
            <p:cNvSpPr>
              <a:spLocks noChangeArrowheads="1"/>
            </p:cNvSpPr>
            <p:nvPr/>
          </p:nvSpPr>
          <p:spPr bwMode="auto">
            <a:xfrm>
              <a:off x="1992" y="2383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-3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4" name="Oval 11"/>
            <p:cNvSpPr>
              <a:spLocks noChangeArrowheads="1"/>
            </p:cNvSpPr>
            <p:nvPr/>
          </p:nvSpPr>
          <p:spPr bwMode="auto">
            <a:xfrm>
              <a:off x="1853" y="271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11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5" name="Oval 12"/>
            <p:cNvSpPr>
              <a:spLocks noChangeArrowheads="1"/>
            </p:cNvSpPr>
            <p:nvPr/>
          </p:nvSpPr>
          <p:spPr bwMode="auto">
            <a:xfrm>
              <a:off x="1464" y="2862"/>
              <a:ext cx="139" cy="12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</a:t>
              </a:r>
              <a:r>
                <a:rPr lang="en-US" altLang="en-US" sz="1200" b="1">
                  <a:solidFill>
                    <a:schemeClr val="accent2"/>
                  </a:solidFill>
                </a:rPr>
                <a:t>13</a:t>
              </a:r>
              <a:endParaRPr lang="en-US" altLang="en-US" sz="1200">
                <a:solidFill>
                  <a:schemeClr val="accent2"/>
                </a:solidFill>
              </a:endParaRPr>
            </a:p>
          </p:txBody>
        </p:sp>
        <p:sp>
          <p:nvSpPr>
            <p:cNvPr id="64546" name="Oval 13"/>
            <p:cNvSpPr>
              <a:spLocks noChangeArrowheads="1"/>
            </p:cNvSpPr>
            <p:nvPr/>
          </p:nvSpPr>
          <p:spPr bwMode="auto">
            <a:xfrm>
              <a:off x="1686" y="3090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14</a:t>
              </a:r>
            </a:p>
          </p:txBody>
        </p:sp>
        <p:sp>
          <p:nvSpPr>
            <p:cNvPr id="64547" name="Oval 14"/>
            <p:cNvSpPr>
              <a:spLocks noChangeArrowheads="1"/>
            </p:cNvSpPr>
            <p:nvPr/>
          </p:nvSpPr>
          <p:spPr bwMode="auto">
            <a:xfrm>
              <a:off x="3216" y="2181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-5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8" name="Oval 15"/>
            <p:cNvSpPr>
              <a:spLocks noChangeArrowheads="1"/>
            </p:cNvSpPr>
            <p:nvPr/>
          </p:nvSpPr>
          <p:spPr bwMode="auto">
            <a:xfrm>
              <a:off x="3605" y="2282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-6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49" name="Oval 16"/>
            <p:cNvSpPr>
              <a:spLocks noChangeArrowheads="1"/>
            </p:cNvSpPr>
            <p:nvPr/>
          </p:nvSpPr>
          <p:spPr bwMode="auto">
            <a:xfrm>
              <a:off x="3605" y="2585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4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50" name="Line 17"/>
            <p:cNvSpPr>
              <a:spLocks noChangeShapeType="1"/>
            </p:cNvSpPr>
            <p:nvPr/>
          </p:nvSpPr>
          <p:spPr bwMode="auto">
            <a:xfrm flipH="1">
              <a:off x="2437" y="1650"/>
              <a:ext cx="25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Line 18"/>
            <p:cNvSpPr>
              <a:spLocks noChangeShapeType="1"/>
            </p:cNvSpPr>
            <p:nvPr/>
          </p:nvSpPr>
          <p:spPr bwMode="auto">
            <a:xfrm flipH="1">
              <a:off x="2131" y="1878"/>
              <a:ext cx="167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2" name="Line 19"/>
            <p:cNvSpPr>
              <a:spLocks noChangeShapeType="1"/>
            </p:cNvSpPr>
            <p:nvPr/>
          </p:nvSpPr>
          <p:spPr bwMode="auto">
            <a:xfrm>
              <a:off x="2048" y="2130"/>
              <a:ext cx="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Line 20"/>
            <p:cNvSpPr>
              <a:spLocks noChangeShapeType="1"/>
            </p:cNvSpPr>
            <p:nvPr/>
          </p:nvSpPr>
          <p:spPr bwMode="auto">
            <a:xfrm flipH="1">
              <a:off x="1964" y="2509"/>
              <a:ext cx="56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4" name="Line 21"/>
            <p:cNvSpPr>
              <a:spLocks noChangeShapeType="1"/>
            </p:cNvSpPr>
            <p:nvPr/>
          </p:nvSpPr>
          <p:spPr bwMode="auto">
            <a:xfrm flipH="1">
              <a:off x="1603" y="2812"/>
              <a:ext cx="250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5" name="Line 22"/>
            <p:cNvSpPr>
              <a:spLocks noChangeShapeType="1"/>
            </p:cNvSpPr>
            <p:nvPr/>
          </p:nvSpPr>
          <p:spPr bwMode="auto">
            <a:xfrm>
              <a:off x="1575" y="2989"/>
              <a:ext cx="111" cy="10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Line 23"/>
            <p:cNvSpPr>
              <a:spLocks noChangeShapeType="1"/>
            </p:cNvSpPr>
            <p:nvPr/>
          </p:nvSpPr>
          <p:spPr bwMode="auto">
            <a:xfrm>
              <a:off x="2131" y="2130"/>
              <a:ext cx="362" cy="27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Line 24"/>
            <p:cNvSpPr>
              <a:spLocks noChangeShapeType="1"/>
            </p:cNvSpPr>
            <p:nvPr/>
          </p:nvSpPr>
          <p:spPr bwMode="auto">
            <a:xfrm>
              <a:off x="2521" y="2559"/>
              <a:ext cx="0" cy="15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Line 25"/>
            <p:cNvSpPr>
              <a:spLocks noChangeShapeType="1"/>
            </p:cNvSpPr>
            <p:nvPr/>
          </p:nvSpPr>
          <p:spPr bwMode="auto">
            <a:xfrm>
              <a:off x="2799" y="1625"/>
              <a:ext cx="417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Line 26"/>
            <p:cNvSpPr>
              <a:spLocks noChangeShapeType="1"/>
            </p:cNvSpPr>
            <p:nvPr/>
          </p:nvSpPr>
          <p:spPr bwMode="auto">
            <a:xfrm>
              <a:off x="3299" y="2004"/>
              <a:ext cx="0" cy="17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Line 27"/>
            <p:cNvSpPr>
              <a:spLocks noChangeShapeType="1"/>
            </p:cNvSpPr>
            <p:nvPr/>
          </p:nvSpPr>
          <p:spPr bwMode="auto">
            <a:xfrm>
              <a:off x="3355" y="2256"/>
              <a:ext cx="222" cy="5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Line 28"/>
            <p:cNvSpPr>
              <a:spLocks noChangeShapeType="1"/>
            </p:cNvSpPr>
            <p:nvPr/>
          </p:nvSpPr>
          <p:spPr bwMode="auto">
            <a:xfrm>
              <a:off x="3661" y="2433"/>
              <a:ext cx="0" cy="1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Line 29"/>
            <p:cNvSpPr>
              <a:spLocks noChangeShapeType="1"/>
            </p:cNvSpPr>
            <p:nvPr/>
          </p:nvSpPr>
          <p:spPr bwMode="auto">
            <a:xfrm flipH="1" flipV="1">
              <a:off x="3355" y="1979"/>
              <a:ext cx="306" cy="30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3" name="Line 30"/>
            <p:cNvSpPr>
              <a:spLocks noChangeShapeType="1"/>
            </p:cNvSpPr>
            <p:nvPr/>
          </p:nvSpPr>
          <p:spPr bwMode="auto">
            <a:xfrm flipV="1">
              <a:off x="1770" y="2862"/>
              <a:ext cx="139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4" name="Line 31"/>
            <p:cNvSpPr>
              <a:spLocks noChangeShapeType="1"/>
            </p:cNvSpPr>
            <p:nvPr/>
          </p:nvSpPr>
          <p:spPr bwMode="auto">
            <a:xfrm flipV="1">
              <a:off x="1547" y="2130"/>
              <a:ext cx="445" cy="7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5" name="Line 32"/>
            <p:cNvSpPr>
              <a:spLocks noChangeShapeType="1"/>
            </p:cNvSpPr>
            <p:nvPr/>
          </p:nvSpPr>
          <p:spPr bwMode="auto">
            <a:xfrm flipH="1" flipV="1">
              <a:off x="2437" y="1878"/>
              <a:ext cx="779" cy="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Line 33"/>
            <p:cNvSpPr>
              <a:spLocks noChangeShapeType="1"/>
            </p:cNvSpPr>
            <p:nvPr/>
          </p:nvSpPr>
          <p:spPr bwMode="auto">
            <a:xfrm flipH="1">
              <a:off x="2604" y="1979"/>
              <a:ext cx="61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7" name="Line 34"/>
            <p:cNvSpPr>
              <a:spLocks noChangeShapeType="1"/>
            </p:cNvSpPr>
            <p:nvPr/>
          </p:nvSpPr>
          <p:spPr bwMode="auto">
            <a:xfrm flipH="1">
              <a:off x="1825" y="2837"/>
              <a:ext cx="640" cy="25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8" name="Line 35"/>
            <p:cNvSpPr>
              <a:spLocks noChangeShapeType="1"/>
            </p:cNvSpPr>
            <p:nvPr/>
          </p:nvSpPr>
          <p:spPr bwMode="auto">
            <a:xfrm>
              <a:off x="2382" y="1903"/>
              <a:ext cx="139" cy="48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9" name="Line 36"/>
            <p:cNvSpPr>
              <a:spLocks noChangeShapeType="1"/>
            </p:cNvSpPr>
            <p:nvPr/>
          </p:nvSpPr>
          <p:spPr bwMode="auto">
            <a:xfrm flipH="1">
              <a:off x="2604" y="2307"/>
              <a:ext cx="612" cy="42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0" name="Oval 37"/>
            <p:cNvSpPr>
              <a:spLocks noChangeArrowheads="1"/>
            </p:cNvSpPr>
            <p:nvPr/>
          </p:nvSpPr>
          <p:spPr bwMode="auto">
            <a:xfrm>
              <a:off x="3216" y="1524"/>
              <a:ext cx="139" cy="12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EC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400" b="1">
                  <a:solidFill>
                    <a:schemeClr val="accent2"/>
                  </a:solidFill>
                </a:rPr>
                <a:t>2</a:t>
              </a:r>
              <a:endParaRPr lang="en-US" altLang="en-US" sz="1400">
                <a:solidFill>
                  <a:schemeClr val="accent2"/>
                </a:solidFill>
              </a:endParaRPr>
            </a:p>
          </p:txBody>
        </p:sp>
        <p:sp>
          <p:nvSpPr>
            <p:cNvPr id="64571" name="Line 38"/>
            <p:cNvSpPr>
              <a:spLocks noChangeShapeType="1"/>
            </p:cNvSpPr>
            <p:nvPr/>
          </p:nvSpPr>
          <p:spPr bwMode="auto">
            <a:xfrm>
              <a:off x="3299" y="1650"/>
              <a:ext cx="0" cy="20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7" name="Oval 39"/>
          <p:cNvSpPr>
            <a:spLocks noChangeArrowheads="1"/>
          </p:cNvSpPr>
          <p:nvPr/>
        </p:nvSpPr>
        <p:spPr bwMode="auto">
          <a:xfrm>
            <a:off x="4184650" y="1409700"/>
            <a:ext cx="249238" cy="2381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  <a:latin typeface="Times New Roman" panose="02020603050405020304" pitchFamily="18" charset="0"/>
              </a:rPr>
              <a:t>s</a:t>
            </a:r>
            <a:endParaRPr lang="en-US" altLang="en-US" sz="180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8" name="Oval 40"/>
          <p:cNvSpPr>
            <a:spLocks noChangeArrowheads="1"/>
          </p:cNvSpPr>
          <p:nvPr/>
        </p:nvSpPr>
        <p:spPr bwMode="auto">
          <a:xfrm>
            <a:off x="4298950" y="5972175"/>
            <a:ext cx="249238" cy="228600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chemeClr val="tx2"/>
                </a:solidFill>
                <a:latin typeface="Times New Roman" panose="02020603050405020304" pitchFamily="18" charset="0"/>
              </a:rPr>
              <a:t>t</a:t>
            </a:r>
            <a:endParaRPr lang="en-US" altLang="en-US" sz="160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9" name="Freeform 41"/>
          <p:cNvSpPr>
            <a:spLocks/>
          </p:cNvSpPr>
          <p:nvPr/>
        </p:nvSpPr>
        <p:spPr bwMode="auto">
          <a:xfrm>
            <a:off x="4338638" y="1638300"/>
            <a:ext cx="33337" cy="2495550"/>
          </a:xfrm>
          <a:custGeom>
            <a:avLst/>
            <a:gdLst>
              <a:gd name="T0" fmla="*/ 52921694 w 21"/>
              <a:gd name="T1" fmla="*/ 2147483647 h 1572"/>
              <a:gd name="T2" fmla="*/ 7559562 w 21"/>
              <a:gd name="T3" fmla="*/ 1935480000 h 1572"/>
              <a:gd name="T4" fmla="*/ 7559562 w 21"/>
              <a:gd name="T5" fmla="*/ 0 h 15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" h="1572">
                <a:moveTo>
                  <a:pt x="21" y="1572"/>
                </a:moveTo>
                <a:cubicBezTo>
                  <a:pt x="18" y="1438"/>
                  <a:pt x="6" y="1030"/>
                  <a:pt x="3" y="768"/>
                </a:cubicBezTo>
                <a:cubicBezTo>
                  <a:pt x="0" y="506"/>
                  <a:pt x="3" y="160"/>
                  <a:pt x="3" y="0"/>
                </a:cubicBezTo>
              </a:path>
            </a:pathLst>
          </a:custGeom>
          <a:noFill/>
          <a:ln w="57150" cap="flat" cmpd="sng">
            <a:solidFill>
              <a:schemeClr val="hlink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0" name="Text Box 42"/>
          <p:cNvSpPr txBox="1">
            <a:spLocks noChangeArrowheads="1"/>
          </p:cNvSpPr>
          <p:nvPr/>
        </p:nvSpPr>
        <p:spPr bwMode="auto">
          <a:xfrm>
            <a:off x="5221288" y="48180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tx2"/>
                </a:solidFill>
              </a:rPr>
              <a:t>5</a:t>
            </a:r>
            <a:endParaRPr lang="en-US" altLang="en-US" sz="1800">
              <a:solidFill>
                <a:schemeClr val="tx2"/>
              </a:solidFill>
            </a:endParaRPr>
          </a:p>
        </p:txBody>
      </p:sp>
      <p:sp>
        <p:nvSpPr>
          <p:cNvPr id="64521" name="Rectangle 43"/>
          <p:cNvSpPr>
            <a:spLocks noChangeArrowheads="1"/>
          </p:cNvSpPr>
          <p:nvPr/>
        </p:nvSpPr>
        <p:spPr bwMode="auto">
          <a:xfrm>
            <a:off x="4533900" y="1998663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>
                <a:solidFill>
                  <a:schemeClr val="hlink"/>
                </a:solidFill>
              </a:rPr>
              <a:t>10</a:t>
            </a:r>
            <a:endParaRPr lang="en-US" altLang="en-US" sz="1800">
              <a:solidFill>
                <a:schemeClr val="hlink"/>
              </a:solidFill>
            </a:endParaRPr>
          </a:p>
        </p:txBody>
      </p:sp>
      <p:sp>
        <p:nvSpPr>
          <p:cNvPr id="64522" name="Freeform 44"/>
          <p:cNvSpPr>
            <a:spLocks/>
          </p:cNvSpPr>
          <p:nvPr/>
        </p:nvSpPr>
        <p:spPr bwMode="auto">
          <a:xfrm>
            <a:off x="3457575" y="4324350"/>
            <a:ext cx="790575" cy="1771650"/>
          </a:xfrm>
          <a:custGeom>
            <a:avLst/>
            <a:gdLst>
              <a:gd name="T0" fmla="*/ 0 w 498"/>
              <a:gd name="T1" fmla="*/ 0 h 1116"/>
              <a:gd name="T2" fmla="*/ 438507188 w 498"/>
              <a:gd name="T3" fmla="*/ 1844754375 h 1116"/>
              <a:gd name="T4" fmla="*/ 1255037813 w 498"/>
              <a:gd name="T5" fmla="*/ 2147483647 h 11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8" h="1116">
                <a:moveTo>
                  <a:pt x="0" y="0"/>
                </a:moveTo>
                <a:cubicBezTo>
                  <a:pt x="45" y="273"/>
                  <a:pt x="91" y="546"/>
                  <a:pt x="174" y="732"/>
                </a:cubicBezTo>
                <a:cubicBezTo>
                  <a:pt x="257" y="918"/>
                  <a:pt x="377" y="1017"/>
                  <a:pt x="498" y="1116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3" name="Freeform 45"/>
          <p:cNvSpPr>
            <a:spLocks/>
          </p:cNvSpPr>
          <p:nvPr/>
        </p:nvSpPr>
        <p:spPr bwMode="auto">
          <a:xfrm>
            <a:off x="4581525" y="3971925"/>
            <a:ext cx="1158875" cy="2057400"/>
          </a:xfrm>
          <a:custGeom>
            <a:avLst/>
            <a:gdLst>
              <a:gd name="T0" fmla="*/ 1784270625 w 730"/>
              <a:gd name="T1" fmla="*/ 0 h 1296"/>
              <a:gd name="T2" fmla="*/ 1542335625 w 730"/>
              <a:gd name="T3" fmla="*/ 1769149688 h 1296"/>
              <a:gd name="T4" fmla="*/ 0 w 730"/>
              <a:gd name="T5" fmla="*/ 2147483647 h 129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30" h="1296">
                <a:moveTo>
                  <a:pt x="708" y="0"/>
                </a:moveTo>
                <a:cubicBezTo>
                  <a:pt x="719" y="243"/>
                  <a:pt x="730" y="486"/>
                  <a:pt x="612" y="702"/>
                </a:cubicBezTo>
                <a:cubicBezTo>
                  <a:pt x="494" y="918"/>
                  <a:pt x="247" y="1107"/>
                  <a:pt x="0" y="1296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4" name="Freeform 46"/>
          <p:cNvSpPr>
            <a:spLocks/>
          </p:cNvSpPr>
          <p:nvPr/>
        </p:nvSpPr>
        <p:spPr bwMode="auto">
          <a:xfrm>
            <a:off x="4600575" y="4105275"/>
            <a:ext cx="1704975" cy="2260600"/>
          </a:xfrm>
          <a:custGeom>
            <a:avLst/>
            <a:gdLst>
              <a:gd name="T0" fmla="*/ 2147483647 w 1074"/>
              <a:gd name="T1" fmla="*/ 0 h 1424"/>
              <a:gd name="T2" fmla="*/ 1224795938 w 1074"/>
              <a:gd name="T3" fmla="*/ 2147483647 h 1424"/>
              <a:gd name="T4" fmla="*/ 0 w 1074"/>
              <a:gd name="T5" fmla="*/ 2147483647 h 14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74" h="1424">
                <a:moveTo>
                  <a:pt x="1074" y="0"/>
                </a:moveTo>
                <a:cubicBezTo>
                  <a:pt x="869" y="494"/>
                  <a:pt x="665" y="988"/>
                  <a:pt x="486" y="1206"/>
                </a:cubicBezTo>
                <a:cubicBezTo>
                  <a:pt x="307" y="1424"/>
                  <a:pt x="153" y="1366"/>
                  <a:pt x="0" y="130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5" name="Freeform 47"/>
          <p:cNvSpPr>
            <a:spLocks/>
          </p:cNvSpPr>
          <p:nvPr/>
        </p:nvSpPr>
        <p:spPr bwMode="auto">
          <a:xfrm>
            <a:off x="4457700" y="1562100"/>
            <a:ext cx="1171575" cy="1504950"/>
          </a:xfrm>
          <a:custGeom>
            <a:avLst/>
            <a:gdLst>
              <a:gd name="T0" fmla="*/ 0 w 738"/>
              <a:gd name="T1" fmla="*/ 0 h 948"/>
              <a:gd name="T2" fmla="*/ 1209675000 w 738"/>
              <a:gd name="T3" fmla="*/ 559474688 h 948"/>
              <a:gd name="T4" fmla="*/ 1476811563 w 738"/>
              <a:gd name="T5" fmla="*/ 1950600938 h 948"/>
              <a:gd name="T6" fmla="*/ 1859875313 w 738"/>
              <a:gd name="T7" fmla="*/ 2147483647 h 9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38" h="948">
                <a:moveTo>
                  <a:pt x="0" y="0"/>
                </a:moveTo>
                <a:cubicBezTo>
                  <a:pt x="81" y="37"/>
                  <a:pt x="382" y="93"/>
                  <a:pt x="480" y="222"/>
                </a:cubicBezTo>
                <a:cubicBezTo>
                  <a:pt x="578" y="351"/>
                  <a:pt x="543" y="653"/>
                  <a:pt x="586" y="774"/>
                </a:cubicBezTo>
                <a:cubicBezTo>
                  <a:pt x="629" y="895"/>
                  <a:pt x="671" y="931"/>
                  <a:pt x="738" y="9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4526" name="Freeform 48"/>
          <p:cNvSpPr>
            <a:spLocks/>
          </p:cNvSpPr>
          <p:nvPr/>
        </p:nvSpPr>
        <p:spPr bwMode="auto">
          <a:xfrm>
            <a:off x="4429125" y="1443038"/>
            <a:ext cx="1511300" cy="976312"/>
          </a:xfrm>
          <a:custGeom>
            <a:avLst/>
            <a:gdLst>
              <a:gd name="T0" fmla="*/ 0 w 952"/>
              <a:gd name="T1" fmla="*/ 52922460 h 615"/>
              <a:gd name="T2" fmla="*/ 2056447500 w 952"/>
              <a:gd name="T3" fmla="*/ 249494547 h 615"/>
              <a:gd name="T4" fmla="*/ 2056447500 w 952"/>
              <a:gd name="T5" fmla="*/ 1549894506 h 61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52" h="615">
                <a:moveTo>
                  <a:pt x="0" y="21"/>
                </a:moveTo>
                <a:cubicBezTo>
                  <a:pt x="340" y="10"/>
                  <a:pt x="680" y="0"/>
                  <a:pt x="816" y="99"/>
                </a:cubicBezTo>
                <a:cubicBezTo>
                  <a:pt x="952" y="198"/>
                  <a:pt x="884" y="406"/>
                  <a:pt x="816" y="615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7" name="Freeform 49"/>
          <p:cNvSpPr>
            <a:spLocks/>
          </p:cNvSpPr>
          <p:nvPr/>
        </p:nvSpPr>
        <p:spPr bwMode="auto">
          <a:xfrm>
            <a:off x="4010025" y="1619250"/>
            <a:ext cx="152400" cy="1285875"/>
          </a:xfrm>
          <a:custGeom>
            <a:avLst/>
            <a:gdLst>
              <a:gd name="T0" fmla="*/ 241935000 w 96"/>
              <a:gd name="T1" fmla="*/ 0 h 810"/>
              <a:gd name="T2" fmla="*/ 0 w 96"/>
              <a:gd name="T3" fmla="*/ 2041326563 h 81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" h="810">
                <a:moveTo>
                  <a:pt x="96" y="0"/>
                </a:moveTo>
                <a:cubicBezTo>
                  <a:pt x="96" y="0"/>
                  <a:pt x="48" y="405"/>
                  <a:pt x="0" y="81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8" name="Freeform 50"/>
          <p:cNvSpPr>
            <a:spLocks/>
          </p:cNvSpPr>
          <p:nvPr/>
        </p:nvSpPr>
        <p:spPr bwMode="auto">
          <a:xfrm>
            <a:off x="3009900" y="1590675"/>
            <a:ext cx="1114425" cy="3886200"/>
          </a:xfrm>
          <a:custGeom>
            <a:avLst/>
            <a:gdLst>
              <a:gd name="T0" fmla="*/ 1769149688 w 702"/>
              <a:gd name="T1" fmla="*/ 0 h 2448"/>
              <a:gd name="T2" fmla="*/ 1164312188 w 702"/>
              <a:gd name="T3" fmla="*/ 1648182188 h 2448"/>
              <a:gd name="T4" fmla="*/ 1360884375 w 702"/>
              <a:gd name="T5" fmla="*/ 2147483647 h 2448"/>
              <a:gd name="T6" fmla="*/ 1224795938 w 702"/>
              <a:gd name="T7" fmla="*/ 2147483647 h 2448"/>
              <a:gd name="T8" fmla="*/ 0 w 702"/>
              <a:gd name="T9" fmla="*/ 2147483647 h 24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02" h="2448">
                <a:moveTo>
                  <a:pt x="702" y="0"/>
                </a:moveTo>
                <a:cubicBezTo>
                  <a:pt x="595" y="207"/>
                  <a:pt x="489" y="414"/>
                  <a:pt x="462" y="654"/>
                </a:cubicBezTo>
                <a:cubicBezTo>
                  <a:pt x="435" y="894"/>
                  <a:pt x="536" y="1213"/>
                  <a:pt x="540" y="1440"/>
                </a:cubicBezTo>
                <a:cubicBezTo>
                  <a:pt x="544" y="1667"/>
                  <a:pt x="576" y="1848"/>
                  <a:pt x="486" y="2016"/>
                </a:cubicBezTo>
                <a:cubicBezTo>
                  <a:pt x="396" y="2184"/>
                  <a:pt x="198" y="2316"/>
                  <a:pt x="0" y="244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29" name="Freeform 51"/>
          <p:cNvSpPr>
            <a:spLocks/>
          </p:cNvSpPr>
          <p:nvPr/>
        </p:nvSpPr>
        <p:spPr bwMode="auto">
          <a:xfrm>
            <a:off x="4400550" y="1628775"/>
            <a:ext cx="838200" cy="3162300"/>
          </a:xfrm>
          <a:custGeom>
            <a:avLst/>
            <a:gdLst>
              <a:gd name="T0" fmla="*/ 30241875 w 528"/>
              <a:gd name="T1" fmla="*/ 0 h 1992"/>
              <a:gd name="T2" fmla="*/ 1088707500 w 528"/>
              <a:gd name="T3" fmla="*/ 438507188 h 1992"/>
              <a:gd name="T4" fmla="*/ 1315521563 w 528"/>
              <a:gd name="T5" fmla="*/ 1376005313 h 1992"/>
              <a:gd name="T6" fmla="*/ 997981875 w 528"/>
              <a:gd name="T7" fmla="*/ 2147483647 h 1992"/>
              <a:gd name="T8" fmla="*/ 0 w 528"/>
              <a:gd name="T9" fmla="*/ 2147483647 h 19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8" h="1992">
                <a:moveTo>
                  <a:pt x="12" y="0"/>
                </a:moveTo>
                <a:cubicBezTo>
                  <a:pt x="179" y="41"/>
                  <a:pt x="347" y="83"/>
                  <a:pt x="432" y="174"/>
                </a:cubicBezTo>
                <a:cubicBezTo>
                  <a:pt x="517" y="265"/>
                  <a:pt x="528" y="366"/>
                  <a:pt x="522" y="546"/>
                </a:cubicBezTo>
                <a:cubicBezTo>
                  <a:pt x="516" y="726"/>
                  <a:pt x="483" y="1013"/>
                  <a:pt x="396" y="1254"/>
                </a:cubicBezTo>
                <a:cubicBezTo>
                  <a:pt x="309" y="1495"/>
                  <a:pt x="154" y="1743"/>
                  <a:pt x="0" y="1992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0" name="Freeform 52"/>
          <p:cNvSpPr>
            <a:spLocks/>
          </p:cNvSpPr>
          <p:nvPr/>
        </p:nvSpPr>
        <p:spPr bwMode="auto">
          <a:xfrm>
            <a:off x="3124200" y="1485900"/>
            <a:ext cx="1009650" cy="3219450"/>
          </a:xfrm>
          <a:custGeom>
            <a:avLst/>
            <a:gdLst>
              <a:gd name="T0" fmla="*/ 1602819375 w 636"/>
              <a:gd name="T1" fmla="*/ 0 h 2028"/>
              <a:gd name="T2" fmla="*/ 438507188 w 636"/>
              <a:gd name="T3" fmla="*/ 2132052188 h 2028"/>
              <a:gd name="T4" fmla="*/ 0 w 636"/>
              <a:gd name="T5" fmla="*/ 2147483647 h 20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636" h="2028">
                <a:moveTo>
                  <a:pt x="636" y="0"/>
                </a:moveTo>
                <a:cubicBezTo>
                  <a:pt x="559" y="141"/>
                  <a:pt x="280" y="508"/>
                  <a:pt x="174" y="846"/>
                </a:cubicBezTo>
                <a:cubicBezTo>
                  <a:pt x="68" y="1184"/>
                  <a:pt x="36" y="1782"/>
                  <a:pt x="0" y="2028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1" name="Freeform 54"/>
          <p:cNvSpPr>
            <a:spLocks/>
          </p:cNvSpPr>
          <p:nvPr/>
        </p:nvSpPr>
        <p:spPr bwMode="auto">
          <a:xfrm>
            <a:off x="4429125" y="2657475"/>
            <a:ext cx="782638" cy="3257550"/>
          </a:xfrm>
          <a:custGeom>
            <a:avLst/>
            <a:gdLst>
              <a:gd name="T0" fmla="*/ 468749362 w 493"/>
              <a:gd name="T1" fmla="*/ 0 h 2052"/>
              <a:gd name="T2" fmla="*/ 1164312931 w 493"/>
              <a:gd name="T3" fmla="*/ 1920359063 h 2052"/>
              <a:gd name="T4" fmla="*/ 0 w 493"/>
              <a:gd name="T5" fmla="*/ 2147483647 h 20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93" h="2052">
                <a:moveTo>
                  <a:pt x="186" y="0"/>
                </a:moveTo>
                <a:cubicBezTo>
                  <a:pt x="339" y="210"/>
                  <a:pt x="493" y="420"/>
                  <a:pt x="462" y="762"/>
                </a:cubicBezTo>
                <a:cubicBezTo>
                  <a:pt x="431" y="1104"/>
                  <a:pt x="215" y="1578"/>
                  <a:pt x="0" y="2052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2" name="Freeform 56"/>
          <p:cNvSpPr>
            <a:spLocks/>
          </p:cNvSpPr>
          <p:nvPr/>
        </p:nvSpPr>
        <p:spPr bwMode="auto">
          <a:xfrm>
            <a:off x="2419350" y="5314950"/>
            <a:ext cx="1866900" cy="1149350"/>
          </a:xfrm>
          <a:custGeom>
            <a:avLst/>
            <a:gdLst>
              <a:gd name="T0" fmla="*/ 0 w 1176"/>
              <a:gd name="T1" fmla="*/ 0 h 724"/>
              <a:gd name="T2" fmla="*/ 1209675000 w 1176"/>
              <a:gd name="T3" fmla="*/ 1602819375 h 724"/>
              <a:gd name="T4" fmla="*/ 2147483647 w 1176"/>
              <a:gd name="T5" fmla="*/ 1330642500 h 7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6" h="724">
                <a:moveTo>
                  <a:pt x="0" y="0"/>
                </a:moveTo>
                <a:cubicBezTo>
                  <a:pt x="142" y="274"/>
                  <a:pt x="284" y="548"/>
                  <a:pt x="480" y="636"/>
                </a:cubicBezTo>
                <a:cubicBezTo>
                  <a:pt x="676" y="724"/>
                  <a:pt x="926" y="626"/>
                  <a:pt x="1176" y="528"/>
                </a:cubicBez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3" name="Freeform 57"/>
          <p:cNvSpPr>
            <a:spLocks/>
          </p:cNvSpPr>
          <p:nvPr/>
        </p:nvSpPr>
        <p:spPr bwMode="auto">
          <a:xfrm>
            <a:off x="4476750" y="1476375"/>
            <a:ext cx="2465388" cy="3095625"/>
          </a:xfrm>
          <a:custGeom>
            <a:avLst/>
            <a:gdLst>
              <a:gd name="T0" fmla="*/ 0 w 1553"/>
              <a:gd name="T1" fmla="*/ 0 h 1950"/>
              <a:gd name="T2" fmla="*/ 1572577819 w 1553"/>
              <a:gd name="T3" fmla="*/ 529232813 h 1950"/>
              <a:gd name="T4" fmla="*/ 1557456878 w 1553"/>
              <a:gd name="T5" fmla="*/ 1769149688 h 1950"/>
              <a:gd name="T6" fmla="*/ 2147483647 w 1553"/>
              <a:gd name="T7" fmla="*/ 2147483647 h 1950"/>
              <a:gd name="T8" fmla="*/ 2147483647 w 1553"/>
              <a:gd name="T9" fmla="*/ 2147483647 h 1950"/>
              <a:gd name="T10" fmla="*/ 2147483647 w 1553"/>
              <a:gd name="T11" fmla="*/ 2147483647 h 195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53" h="1950">
                <a:moveTo>
                  <a:pt x="0" y="0"/>
                </a:moveTo>
                <a:cubicBezTo>
                  <a:pt x="260" y="46"/>
                  <a:pt x="521" y="93"/>
                  <a:pt x="624" y="210"/>
                </a:cubicBezTo>
                <a:cubicBezTo>
                  <a:pt x="727" y="327"/>
                  <a:pt x="556" y="585"/>
                  <a:pt x="618" y="702"/>
                </a:cubicBezTo>
                <a:cubicBezTo>
                  <a:pt x="680" y="819"/>
                  <a:pt x="849" y="754"/>
                  <a:pt x="996" y="912"/>
                </a:cubicBezTo>
                <a:cubicBezTo>
                  <a:pt x="1143" y="1070"/>
                  <a:pt x="1447" y="1477"/>
                  <a:pt x="1500" y="1650"/>
                </a:cubicBezTo>
                <a:cubicBezTo>
                  <a:pt x="1553" y="1823"/>
                  <a:pt x="1433" y="1886"/>
                  <a:pt x="1314" y="1950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4" name="Freeform 58"/>
          <p:cNvSpPr>
            <a:spLocks/>
          </p:cNvSpPr>
          <p:nvPr/>
        </p:nvSpPr>
        <p:spPr bwMode="auto">
          <a:xfrm>
            <a:off x="3638550" y="1419225"/>
            <a:ext cx="2390775" cy="5257800"/>
          </a:xfrm>
          <a:custGeom>
            <a:avLst/>
            <a:gdLst>
              <a:gd name="T0" fmla="*/ 2147483647 w 1506"/>
              <a:gd name="T1" fmla="*/ 0 h 3312"/>
              <a:gd name="T2" fmla="*/ 2011084688 w 1506"/>
              <a:gd name="T3" fmla="*/ 544353750 h 3312"/>
              <a:gd name="T4" fmla="*/ 1270158750 w 1506"/>
              <a:gd name="T5" fmla="*/ 1300400625 h 3312"/>
              <a:gd name="T6" fmla="*/ 1406247188 w 1506"/>
              <a:gd name="T7" fmla="*/ 2147483647 h 3312"/>
              <a:gd name="T8" fmla="*/ 1784270625 w 1506"/>
              <a:gd name="T9" fmla="*/ 2147483647 h 3312"/>
              <a:gd name="T10" fmla="*/ 0 w 1506"/>
              <a:gd name="T11" fmla="*/ 2147483647 h 331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06" h="3312">
                <a:moveTo>
                  <a:pt x="1506" y="0"/>
                </a:moveTo>
                <a:cubicBezTo>
                  <a:pt x="1235" y="65"/>
                  <a:pt x="965" y="130"/>
                  <a:pt x="798" y="216"/>
                </a:cubicBezTo>
                <a:cubicBezTo>
                  <a:pt x="631" y="302"/>
                  <a:pt x="544" y="378"/>
                  <a:pt x="504" y="516"/>
                </a:cubicBezTo>
                <a:cubicBezTo>
                  <a:pt x="464" y="654"/>
                  <a:pt x="524" y="779"/>
                  <a:pt x="558" y="1044"/>
                </a:cubicBezTo>
                <a:cubicBezTo>
                  <a:pt x="592" y="1309"/>
                  <a:pt x="801" y="1728"/>
                  <a:pt x="708" y="2106"/>
                </a:cubicBezTo>
                <a:cubicBezTo>
                  <a:pt x="615" y="2484"/>
                  <a:pt x="307" y="2898"/>
                  <a:pt x="0" y="3312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5" name="Freeform 60"/>
          <p:cNvSpPr>
            <a:spLocks/>
          </p:cNvSpPr>
          <p:nvPr/>
        </p:nvSpPr>
        <p:spPr bwMode="auto">
          <a:xfrm>
            <a:off x="3419475" y="1543050"/>
            <a:ext cx="695325" cy="1800225"/>
          </a:xfrm>
          <a:custGeom>
            <a:avLst/>
            <a:gdLst>
              <a:gd name="T0" fmla="*/ 1103828438 w 438"/>
              <a:gd name="T1" fmla="*/ 0 h 1134"/>
              <a:gd name="T2" fmla="*/ 498990938 w 438"/>
              <a:gd name="T3" fmla="*/ 1134070313 h 1134"/>
              <a:gd name="T4" fmla="*/ 0 w 438"/>
              <a:gd name="T5" fmla="*/ 2147483647 h 113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8" h="1134">
                <a:moveTo>
                  <a:pt x="438" y="0"/>
                </a:moveTo>
                <a:cubicBezTo>
                  <a:pt x="354" y="130"/>
                  <a:pt x="271" y="261"/>
                  <a:pt x="198" y="450"/>
                </a:cubicBezTo>
                <a:cubicBezTo>
                  <a:pt x="125" y="639"/>
                  <a:pt x="62" y="886"/>
                  <a:pt x="0" y="1134"/>
                </a:cubicBezTo>
              </a:path>
            </a:pathLst>
          </a:custGeom>
          <a:noFill/>
          <a:ln w="28575" cap="flat" cmpd="sng">
            <a:solidFill>
              <a:schemeClr val="hlink"/>
            </a:solidFill>
            <a:prstDash val="solid"/>
            <a:round/>
            <a:headEnd type="diamond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4536" name="Text Box 61"/>
          <p:cNvSpPr txBox="1">
            <a:spLocks noChangeArrowheads="1"/>
          </p:cNvSpPr>
          <p:nvPr/>
        </p:nvSpPr>
        <p:spPr bwMode="auto">
          <a:xfrm>
            <a:off x="403225" y="2154238"/>
            <a:ext cx="264318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/>
              <a:t>Cut value </a:t>
            </a:r>
          </a:p>
          <a:p>
            <a:pPr algn="l"/>
            <a:r>
              <a:rPr lang="en-US" altLang="en-US"/>
              <a:t>=</a:t>
            </a:r>
            <a:r>
              <a:rPr lang="en-US" altLang="en-US" b="1">
                <a:solidFill>
                  <a:srgbClr val="0033CC"/>
                </a:solidFill>
              </a:rPr>
              <a:t>13</a:t>
            </a:r>
            <a:r>
              <a:rPr lang="en-US" altLang="en-US">
                <a:solidFill>
                  <a:srgbClr val="0033CC"/>
                </a:solidFill>
              </a:rPr>
              <a:t>+</a:t>
            </a:r>
            <a:r>
              <a:rPr lang="en-US" altLang="en-US" b="1">
                <a:solidFill>
                  <a:srgbClr val="0033CC"/>
                </a:solidFill>
              </a:rPr>
              <a:t>3</a:t>
            </a:r>
            <a:r>
              <a:rPr lang="en-US" altLang="en-US"/>
              <a:t>+</a:t>
            </a:r>
            <a:r>
              <a:rPr lang="en-US" altLang="en-US" b="1">
                <a:solidFill>
                  <a:schemeClr val="hlink"/>
                </a:solidFill>
              </a:rPr>
              <a:t>2</a:t>
            </a:r>
            <a:r>
              <a:rPr lang="en-US" altLang="en-US">
                <a:solidFill>
                  <a:schemeClr val="hlink"/>
                </a:solidFill>
              </a:rPr>
              <a:t>+</a:t>
            </a:r>
            <a:r>
              <a:rPr lang="en-US" altLang="en-US" b="1">
                <a:solidFill>
                  <a:schemeClr val="hlink"/>
                </a:solidFill>
              </a:rPr>
              <a:t>3</a:t>
            </a:r>
            <a:r>
              <a:rPr lang="en-US" altLang="en-US">
                <a:solidFill>
                  <a:schemeClr val="hlink"/>
                </a:solidFill>
              </a:rPr>
              <a:t>+</a:t>
            </a:r>
            <a:r>
              <a:rPr lang="en-US" altLang="en-US" b="1">
                <a:solidFill>
                  <a:schemeClr val="hlink"/>
                </a:solidFill>
              </a:rPr>
              <a:t>4</a:t>
            </a:r>
          </a:p>
          <a:p>
            <a:pPr algn="l"/>
            <a:r>
              <a:rPr lang="en-US" altLang="en-US">
                <a:solidFill>
                  <a:schemeClr val="hlink"/>
                </a:solidFill>
              </a:rPr>
              <a:t>=</a:t>
            </a:r>
            <a:r>
              <a:rPr lang="en-US" altLang="en-US" b="1">
                <a:solidFill>
                  <a:srgbClr val="0033CC"/>
                </a:solidFill>
              </a:rPr>
              <a:t>13</a:t>
            </a:r>
            <a:r>
              <a:rPr lang="en-US" altLang="en-US">
                <a:solidFill>
                  <a:srgbClr val="0033CC"/>
                </a:solidFill>
              </a:rPr>
              <a:t>+</a:t>
            </a:r>
            <a:r>
              <a:rPr lang="en-US" altLang="en-US" b="1">
                <a:solidFill>
                  <a:srgbClr val="0033CC"/>
                </a:solidFill>
              </a:rPr>
              <a:t>3</a:t>
            </a:r>
          </a:p>
          <a:p>
            <a:pPr algn="l"/>
            <a:r>
              <a:rPr lang="en-US" altLang="en-US">
                <a:solidFill>
                  <a:schemeClr val="hlink"/>
                </a:solidFill>
              </a:rPr>
              <a:t>   </a:t>
            </a:r>
            <a:r>
              <a:rPr lang="en-US" altLang="en-US"/>
              <a:t>+</a:t>
            </a:r>
            <a:r>
              <a:rPr lang="en-US" altLang="en-US" b="1">
                <a:solidFill>
                  <a:schemeClr val="hlink"/>
                </a:solidFill>
              </a:rPr>
              <a:t>C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4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8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10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11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12</a:t>
            </a:r>
            <a:r>
              <a:rPr lang="en-US" altLang="en-US">
                <a:solidFill>
                  <a:schemeClr val="hlink"/>
                </a:solidFill>
              </a:rPr>
              <a:t>-</a:t>
            </a:r>
            <a:r>
              <a:rPr lang="en-US" altLang="en-US" b="1">
                <a:solidFill>
                  <a:schemeClr val="hlink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422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369" y="3309971"/>
            <a:ext cx="4934631" cy="31733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8FBD22-B0D6-4491-AB6E-1FE79E8B6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FF may converge to wrong answer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07966-EEFB-42B2-9C2F-7DFBC4C7A4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FF is not polynomial time.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It can 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000" dirty="0" smtClean="0"/>
                  <a:t> steps for this graph.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FF may not even converge to a correct flow for irrational capacity.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Augmenting paths along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 large figure.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Then,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B,C,B,A,B,C,B,A,B,C,B,A,…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In limit, it will send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4+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000" dirty="0" smtClean="0"/>
                  <a:t> unit.</a:t>
                </a:r>
              </a:p>
              <a:p>
                <a:pPr marL="0" indent="0">
                  <a:buNone/>
                </a:pPr>
                <a:r>
                  <a:rPr lang="en-US" sz="2000" dirty="0" smtClean="0"/>
                  <a:t>But, </a:t>
                </a:r>
                <a:r>
                  <a:rPr lang="en-US" sz="2000" dirty="0" err="1" smtClean="0"/>
                  <a:t>maxflow</a:t>
                </a:r>
                <a:r>
                  <a:rPr lang="en-US" sz="2000" dirty="0" smtClean="0"/>
                  <a:t> = 7.</a:t>
                </a:r>
              </a:p>
              <a:p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B07966-EEFB-42B2-9C2F-7DFBC4C7A4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120" y="933450"/>
            <a:ext cx="2700994" cy="162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3BA976-CDF4-4EF1-81AE-C51228EEE4A3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Project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540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200" b="1" dirty="0" smtClean="0">
                    <a:solidFill>
                      <a:schemeClr val="accent2"/>
                    </a:solidFill>
                  </a:rPr>
                  <a:t>Claim</a:t>
                </a:r>
                <a:r>
                  <a:rPr lang="en-US" altLang="en-US" sz="2200" dirty="0"/>
                  <a:t>  Any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-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200" dirty="0"/>
                  <a:t>-cut </a:t>
                </a:r>
                <a14:m>
                  <m:oMath xmlns:m="http://schemas.openxmlformats.org/officeDocument/2006/math">
                    <m:r>
                      <a:rPr lang="en-US" altLang="en-US" sz="22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 smtClean="0"/>
                  <a:t> </a:t>
                </a:r>
                <a:r>
                  <a:rPr lang="en-US" altLang="en-US" sz="2200" dirty="0"/>
                  <a:t>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 such that </a:t>
                </a:r>
                <a:r>
                  <a:rPr lang="en-US" altLang="en-US" sz="2200" b="1" dirty="0" smtClean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 smtClean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200" b="1" dirty="0" smtClean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 smtClean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200" dirty="0"/>
                  <a:t> satisfies </a:t>
                </a:r>
                <a:endParaRPr lang="en-US" altLang="en-US" sz="2200" dirty="0" smtClean="0"/>
              </a:p>
              <a:p>
                <a:pPr lvl="1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 smtClean="0"/>
                  <a:t>precedence </a:t>
                </a:r>
                <a:r>
                  <a:rPr lang="en-US" altLang="en-US" sz="2200" dirty="0"/>
                  <a:t>constraints </a:t>
                </a:r>
                <a:r>
                  <a:rPr lang="en-US" altLang="en-US" sz="2200" dirty="0" smtClean="0"/>
                  <a:t>and</a:t>
                </a:r>
                <a:endParaRPr lang="en-US" altLang="en-US" sz="2200" dirty="0" smtClean="0"/>
              </a:p>
              <a:p>
                <a:pPr lvl="1" eaLnBrk="1" hangingPunct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en-US" sz="2200" dirty="0" smtClean="0"/>
                  <a:t>has </a:t>
                </a:r>
                <a:r>
                  <a:rPr lang="en-US" altLang="en-US" sz="2200" dirty="0"/>
                  <a:t>capacity  </a:t>
                </a:r>
                <a:r>
                  <a:rPr lang="en-US" altLang="en-US" sz="2200" dirty="0" smtClean="0">
                    <a:solidFill>
                      <a:srgbClr val="0033CC"/>
                    </a:solidFill>
                  </a:rPr>
                  <a:t>c(</a:t>
                </a:r>
                <a:r>
                  <a:rPr lang="en-US" altLang="en-US" sz="2200" b="1" dirty="0" smtClean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 smtClean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200" b="1" dirty="0" smtClean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)=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 - </a:t>
                </a:r>
                <a:r>
                  <a:rPr lang="en-US" altLang="en-US" sz="2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 =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 - Profit(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)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200" dirty="0">
                  <a:solidFill>
                    <a:srgbClr val="0033CC"/>
                  </a:solidFill>
                </a:endParaRP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>
                    <a:solidFill>
                      <a:schemeClr val="accent2"/>
                    </a:solidFill>
                  </a:rPr>
                  <a:t>Corollary</a:t>
                </a:r>
                <a:r>
                  <a:rPr lang="en-US" altLang="en-US" sz="2200" dirty="0"/>
                  <a:t> A minimum cut </a:t>
                </a:r>
                <a14:m>
                  <m:oMath xmlns:m="http://schemas.openxmlformats.org/officeDocument/2006/math">
                    <m:r>
                      <a:rPr lang="en-US" altLang="en-US" sz="220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en-US" alt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200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bar>
                    <m:r>
                      <a:rPr lang="en-US" altLang="en-US" sz="22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</a:t>
                </a:r>
                <a:r>
                  <a:rPr lang="en-US" altLang="en-US" sz="2200" dirty="0"/>
                  <a:t>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 yields an optimal solution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=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200" dirty="0"/>
                  <a:t> to the </a:t>
                </a:r>
                <a:r>
                  <a:rPr lang="en-US" altLang="en-US" sz="2200" dirty="0" smtClean="0"/>
                  <a:t>project </a:t>
                </a:r>
                <a:r>
                  <a:rPr lang="en-US" altLang="en-US" sz="2200" dirty="0"/>
                  <a:t>selection problem</a:t>
                </a:r>
              </a:p>
              <a:p>
                <a:pPr lvl="1" eaLnBrk="1" hangingPunct="1">
                  <a:lnSpc>
                    <a:spcPct val="80000"/>
                  </a:lnSpc>
                </a:pPr>
                <a:endParaRPr lang="en-US" altLang="en-US" sz="2200" dirty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200" b="1" dirty="0">
                    <a:solidFill>
                      <a:schemeClr val="accent2"/>
                    </a:solidFill>
                  </a:rPr>
                  <a:t>Algorithm</a:t>
                </a:r>
                <a:r>
                  <a:rPr lang="en-US" altLang="en-US" sz="2200" dirty="0"/>
                  <a:t> Compute maximum flow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f</a:t>
                </a:r>
                <a:r>
                  <a:rPr lang="en-US" altLang="en-US" sz="2200" dirty="0"/>
                  <a:t> in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dirty="0"/>
                  <a:t>, find the set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 of nodes reachable from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/>
                  <a:t> in </a:t>
                </a:r>
                <a:r>
                  <a:rPr lang="en-US" altLang="en-US" sz="2200" b="1" dirty="0" err="1">
                    <a:solidFill>
                      <a:srgbClr val="0033CC"/>
                    </a:solidFill>
                  </a:rPr>
                  <a:t>G’</a:t>
                </a:r>
                <a:r>
                  <a:rPr lang="en-US" altLang="en-US" sz="2200" b="1" baseline="-25000" dirty="0" err="1">
                    <a:solidFill>
                      <a:srgbClr val="0033CC"/>
                    </a:solidFill>
                  </a:rPr>
                  <a:t>f</a:t>
                </a:r>
                <a:r>
                  <a:rPr lang="en-US" altLang="en-US" sz="2200" dirty="0"/>
                  <a:t> and return 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-{</a:t>
                </a:r>
                <a:r>
                  <a:rPr lang="en-US" altLang="en-US" sz="22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200" dirty="0">
                    <a:solidFill>
                      <a:srgbClr val="0033CC"/>
                    </a:solidFill>
                  </a:rPr>
                  <a:t>}</a:t>
                </a:r>
              </a:p>
            </p:txBody>
          </p:sp>
        </mc:Choice>
        <mc:Fallback>
          <p:sp>
            <p:nvSpPr>
              <p:cNvPr id="6554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815" t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2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6B99EC-672A-48AD-A563-D7BE41EEC384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 of Claim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564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800" b="1" dirty="0" smtClean="0">
                    <a:solidFill>
                      <a:srgbClr val="0033CC"/>
                    </a:solidFill>
                  </a:rPr>
                  <a:t>A=S-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{</a:t>
                </a:r>
                <a:r>
                  <a:rPr lang="en-US" altLang="en-US" sz="28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800" dirty="0">
                    <a:solidFill>
                      <a:srgbClr val="0033CC"/>
                    </a:solidFill>
                  </a:rPr>
                  <a:t>}</a:t>
                </a:r>
                <a:r>
                  <a:rPr lang="en-US" altLang="en-US" sz="2800" dirty="0"/>
                  <a:t> satisfies precedence constraints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No edge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G</a:t>
                </a:r>
                <a:r>
                  <a:rPr lang="en-US" altLang="en-US" sz="2400" dirty="0"/>
                  <a:t> crosses forward out of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/>
                  <a:t> since those edges have capacity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en-US" sz="2400" b="1" dirty="0" smtClean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Only forward edges cut are of the form </a:t>
                </a:r>
              </a:p>
              <a:p>
                <a:pPr lvl="1" algn="ctr" eaLnBrk="1" hangingPunct="1">
                  <a:lnSpc>
                    <a:spcPct val="90000"/>
                  </a:lnSpc>
                </a:pP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err="1" smtClean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 smtClean="0"/>
                  <a:t> for 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A</a:t>
                </a:r>
                <a:r>
                  <a:rPr lang="en-US" altLang="en-US" sz="2400" dirty="0" smtClean="0"/>
                  <a:t> or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 (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err="1" smtClean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smtClean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 smtClean="0"/>
                  <a:t> for 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 smtClean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A</a:t>
                </a:r>
                <a:endParaRPr lang="en-US" altLang="en-US" sz="2400" b="1" dirty="0" smtClean="0">
                  <a:solidFill>
                    <a:srgbClr val="0033CC"/>
                  </a:solidFill>
                  <a:sym typeface="Symbol" panose="05050102010706020507" pitchFamily="18" charset="2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 smtClean="0"/>
                  <a:t>The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edges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A</a:t>
                </a:r>
                <a:r>
                  <a:rPr lang="en-US" altLang="en-US" sz="2400" dirty="0"/>
                  <a:t> contribute                		   	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A:p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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-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 - 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A:p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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 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 err="1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  <a:r>
                  <a:rPr lang="en-US" altLang="en-US" sz="2400" dirty="0"/>
                  <a:t> edges for 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A</a:t>
                </a:r>
                <a:r>
                  <a:rPr lang="en-US" altLang="en-US" sz="2400" dirty="0"/>
                  <a:t> contribute                   	   		</a:t>
                </a:r>
                <a:r>
                  <a:rPr lang="en-US" altLang="en-US" sz="3200" b="1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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)=</a:t>
                </a:r>
                <a:r>
                  <a:rPr lang="en-US" altLang="en-US" sz="2400" b="1" dirty="0" err="1">
                    <a:solidFill>
                      <a:srgbClr val="0033CC"/>
                    </a:solidFill>
                  </a:rPr>
                  <a:t>C</a:t>
                </a:r>
                <a:r>
                  <a:rPr lang="en-US" altLang="en-US" dirty="0" err="1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3200" b="1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: p(v)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  <a:sym typeface="Symbol" panose="05050102010706020507" pitchFamily="18" charset="2"/>
                  </a:rPr>
                  <a:t></a:t>
                </a:r>
                <a:r>
                  <a:rPr lang="en-US" altLang="en-US" sz="2400" b="1" baseline="-25000" dirty="0">
                    <a:solidFill>
                      <a:srgbClr val="0033CC"/>
                    </a:solidFill>
                  </a:rPr>
                  <a:t>0</a:t>
                </a:r>
                <a:r>
                  <a:rPr lang="en-US" altLang="en-US" sz="2400" baseline="-250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2400" dirty="0"/>
                  <a:t>Therefore the total capacity of the cut is          	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S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,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T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3200" dirty="0" err="1">
                    <a:solidFill>
                      <a:srgbClr val="0033CC"/>
                    </a:solidFill>
                    <a:latin typeface="Symbol" panose="05050102010706020507" pitchFamily="18" charset="2"/>
                  </a:rPr>
                  <a:t>S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  <a:sym typeface="Symbol" panose="05050102010706020507" pitchFamily="18" charset="2"/>
                  </a:rPr>
                  <a:t></a:t>
                </a:r>
                <a:r>
                  <a:rPr lang="en-US" altLang="en-US" sz="2400" b="1" baseline="-25000" dirty="0" err="1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p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v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 =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C</a:t>
                </a:r>
                <a:r>
                  <a:rPr lang="en-US" altLang="en-US" dirty="0">
                    <a:solidFill>
                      <a:srgbClr val="0033CC"/>
                    </a:solidFill>
                  </a:rPr>
                  <a:t>-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Profit(</a:t>
                </a:r>
                <a:r>
                  <a:rPr lang="en-US" altLang="en-US" sz="2400" b="1" dirty="0">
                    <a:solidFill>
                      <a:srgbClr val="0033CC"/>
                    </a:solidFill>
                  </a:rPr>
                  <a:t>A</a:t>
                </a:r>
                <a:r>
                  <a:rPr lang="en-US" altLang="en-US" sz="2400" dirty="0">
                    <a:solidFill>
                      <a:srgbClr val="0033CC"/>
                    </a:solidFill>
                  </a:rPr>
                  <a:t>)</a:t>
                </a: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>
                  <a:solidFill>
                    <a:srgbClr val="0033CC"/>
                  </a:solidFill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endParaRPr lang="en-US" altLang="en-US" sz="2400" dirty="0"/>
              </a:p>
            </p:txBody>
          </p:sp>
        </mc:Choice>
        <mc:Fallback>
          <p:sp>
            <p:nvSpPr>
              <p:cNvPr id="6656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1333" t="-2426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537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B2110A-21DA-4112-BE86-C7814827757C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Edmonds-Karp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400" dirty="0" smtClean="0"/>
                  <a:t>Use a </a:t>
                </a:r>
                <a:r>
                  <a:rPr lang="en-US" alt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shortest</a:t>
                </a:r>
                <a:r>
                  <a:rPr lang="en-US" altLang="en-US" sz="2400" dirty="0"/>
                  <a:t> augmenting path </a:t>
                </a:r>
                <a:br>
                  <a:rPr lang="en-US" altLang="en-US" sz="2400" dirty="0"/>
                </a:br>
                <a:r>
                  <a:rPr lang="en-US" altLang="en-US" sz="2000" dirty="0"/>
                  <a:t>(via Breadth First Search in residual graph</a:t>
                </a:r>
                <a:r>
                  <a:rPr lang="en-US" altLang="en-US" sz="2000" dirty="0" smtClean="0"/>
                  <a:t>)</a:t>
                </a:r>
                <a:endParaRPr lang="en-US" altLang="en-US" sz="2000" dirty="0"/>
              </a:p>
              <a:p>
                <a:pPr eaLnBrk="1" hangingPunct="1"/>
                <a:r>
                  <a:rPr lang="en-US" altLang="en-US" sz="2400" dirty="0"/>
                  <a:t>Time</a:t>
                </a:r>
                <a:r>
                  <a:rPr lang="en-US" alt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.</a:t>
                </a:r>
                <a:endParaRPr lang="en-US" altLang="en-US" sz="2400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120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75128"/>
                <a:ext cx="8229600" cy="4851036"/>
              </a:xfrm>
              <a:blipFill>
                <a:blip r:embed="rId3"/>
                <a:stretch>
                  <a:fillRect l="-963" t="-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Oval 3"/>
          <p:cNvSpPr>
            <a:spLocks noChangeArrowheads="1"/>
          </p:cNvSpPr>
          <p:nvPr/>
        </p:nvSpPr>
        <p:spPr bwMode="auto">
          <a:xfrm>
            <a:off x="1677099" y="64928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t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2210499" y="55784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v</a:t>
            </a:r>
          </a:p>
        </p:txBody>
      </p:sp>
      <p:sp>
        <p:nvSpPr>
          <p:cNvPr id="61" name="Oval 5"/>
          <p:cNvSpPr>
            <a:spLocks noChangeArrowheads="1"/>
          </p:cNvSpPr>
          <p:nvPr/>
        </p:nvSpPr>
        <p:spPr bwMode="auto">
          <a:xfrm>
            <a:off x="1905699" y="46640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u</a:t>
            </a:r>
          </a:p>
        </p:txBody>
      </p:sp>
      <p:sp>
        <p:nvSpPr>
          <p:cNvPr id="62" name="Oval 6"/>
          <p:cNvSpPr>
            <a:spLocks noChangeArrowheads="1"/>
          </p:cNvSpPr>
          <p:nvPr/>
        </p:nvSpPr>
        <p:spPr bwMode="auto">
          <a:xfrm>
            <a:off x="762699" y="4511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3" name="Oval 7"/>
          <p:cNvSpPr>
            <a:spLocks noChangeArrowheads="1"/>
          </p:cNvSpPr>
          <p:nvPr/>
        </p:nvSpPr>
        <p:spPr bwMode="auto">
          <a:xfrm>
            <a:off x="9150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17532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x</a:t>
            </a:r>
          </a:p>
        </p:txBody>
      </p:sp>
      <p:sp>
        <p:nvSpPr>
          <p:cNvPr id="65" name="Oval 9"/>
          <p:cNvSpPr>
            <a:spLocks noChangeArrowheads="1"/>
          </p:cNvSpPr>
          <p:nvPr/>
        </p:nvSpPr>
        <p:spPr bwMode="auto">
          <a:xfrm>
            <a:off x="2667699" y="37496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1800"/>
          </a:p>
        </p:txBody>
      </p:sp>
      <p:sp>
        <p:nvSpPr>
          <p:cNvPr id="66" name="Oval 10"/>
          <p:cNvSpPr>
            <a:spLocks noChangeArrowheads="1"/>
          </p:cNvSpPr>
          <p:nvPr/>
        </p:nvSpPr>
        <p:spPr bwMode="auto">
          <a:xfrm>
            <a:off x="1905699" y="2835275"/>
            <a:ext cx="228600" cy="2286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/>
              <a:t>s</a:t>
            </a:r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H="1">
            <a:off x="1143699" y="3063875"/>
            <a:ext cx="7620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H="1">
            <a:off x="915099" y="3978275"/>
            <a:ext cx="76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Line 13"/>
          <p:cNvSpPr>
            <a:spLocks noChangeShapeType="1"/>
          </p:cNvSpPr>
          <p:nvPr/>
        </p:nvSpPr>
        <p:spPr bwMode="auto">
          <a:xfrm flipH="1">
            <a:off x="1905699" y="30638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Line 14"/>
          <p:cNvSpPr>
            <a:spLocks noChangeShapeType="1"/>
          </p:cNvSpPr>
          <p:nvPr/>
        </p:nvSpPr>
        <p:spPr bwMode="auto">
          <a:xfrm>
            <a:off x="2134299" y="3063875"/>
            <a:ext cx="533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905699" y="3978275"/>
            <a:ext cx="76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2058099" y="4892675"/>
            <a:ext cx="2286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Line 17"/>
          <p:cNvSpPr>
            <a:spLocks noChangeShapeType="1"/>
          </p:cNvSpPr>
          <p:nvPr/>
        </p:nvSpPr>
        <p:spPr bwMode="auto">
          <a:xfrm flipH="1">
            <a:off x="1829499" y="5807075"/>
            <a:ext cx="457200" cy="68580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1524699" y="330676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5/9</a:t>
            </a:r>
          </a:p>
        </p:txBody>
      </p:sp>
      <p:sp>
        <p:nvSpPr>
          <p:cNvPr id="75" name="Text Box 19"/>
          <p:cNvSpPr txBox="1">
            <a:spLocks noChangeArrowheads="1"/>
          </p:cNvSpPr>
          <p:nvPr/>
        </p:nvSpPr>
        <p:spPr bwMode="auto">
          <a:xfrm>
            <a:off x="1353249" y="4054475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3/10</a:t>
            </a:r>
          </a:p>
        </p:txBody>
      </p:sp>
      <p:sp>
        <p:nvSpPr>
          <p:cNvPr id="76" name="Freeform 20"/>
          <p:cNvSpPr>
            <a:spLocks/>
          </p:cNvSpPr>
          <p:nvPr/>
        </p:nvSpPr>
        <p:spPr bwMode="auto">
          <a:xfrm>
            <a:off x="1981899" y="3978275"/>
            <a:ext cx="185738" cy="671513"/>
          </a:xfrm>
          <a:custGeom>
            <a:avLst/>
            <a:gdLst>
              <a:gd name="T0" fmla="*/ 178932369 w 117"/>
              <a:gd name="T1" fmla="*/ 1066027681 h 423"/>
              <a:gd name="T2" fmla="*/ 264617912 w 117"/>
              <a:gd name="T3" fmla="*/ 544354155 h 423"/>
              <a:gd name="T4" fmla="*/ 0 w 117"/>
              <a:gd name="T5" fmla="*/ 0 h 4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7" h="423">
                <a:moveTo>
                  <a:pt x="71" y="423"/>
                </a:moveTo>
                <a:cubicBezTo>
                  <a:pt x="77" y="388"/>
                  <a:pt x="117" y="286"/>
                  <a:pt x="105" y="216"/>
                </a:cubicBezTo>
                <a:cubicBezTo>
                  <a:pt x="93" y="146"/>
                  <a:pt x="22" y="45"/>
                  <a:pt x="0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Text Box 21"/>
          <p:cNvSpPr txBox="1">
            <a:spLocks noChangeArrowheads="1"/>
          </p:cNvSpPr>
          <p:nvPr/>
        </p:nvSpPr>
        <p:spPr bwMode="auto">
          <a:xfrm>
            <a:off x="2134299" y="42068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0/5</a:t>
            </a:r>
          </a:p>
        </p:txBody>
      </p:sp>
      <p:sp>
        <p:nvSpPr>
          <p:cNvPr id="78" name="Text Box 22"/>
          <p:cNvSpPr txBox="1">
            <a:spLocks noChangeArrowheads="1"/>
          </p:cNvSpPr>
          <p:nvPr/>
        </p:nvSpPr>
        <p:spPr bwMode="auto">
          <a:xfrm>
            <a:off x="1708849" y="5121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3/3</a:t>
            </a:r>
          </a:p>
        </p:txBody>
      </p:sp>
      <p:sp>
        <p:nvSpPr>
          <p:cNvPr id="79" name="Text Box 23"/>
          <p:cNvSpPr txBox="1">
            <a:spLocks noChangeArrowheads="1"/>
          </p:cNvSpPr>
          <p:nvPr/>
        </p:nvSpPr>
        <p:spPr bwMode="auto">
          <a:xfrm>
            <a:off x="1632649" y="5883275"/>
            <a:ext cx="50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800"/>
              <a:t>2/5</a:t>
            </a:r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 flipH="1">
            <a:off x="1143699" y="3902075"/>
            <a:ext cx="609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Line 25"/>
          <p:cNvSpPr>
            <a:spLocks noChangeShapeType="1"/>
          </p:cNvSpPr>
          <p:nvPr/>
        </p:nvSpPr>
        <p:spPr bwMode="auto">
          <a:xfrm flipH="1">
            <a:off x="1219899" y="4816475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" name="Group 26"/>
          <p:cNvGrpSpPr>
            <a:grpSpLocks/>
          </p:cNvGrpSpPr>
          <p:nvPr/>
        </p:nvGrpSpPr>
        <p:grpSpPr bwMode="auto">
          <a:xfrm>
            <a:off x="4420299" y="2835275"/>
            <a:ext cx="771525" cy="3886200"/>
            <a:chOff x="2832" y="1296"/>
            <a:chExt cx="486" cy="2448"/>
          </a:xfrm>
        </p:grpSpPr>
        <p:sp>
          <p:nvSpPr>
            <p:cNvPr id="83" name="Oval 27"/>
            <p:cNvSpPr>
              <a:spLocks noChangeArrowheads="1"/>
            </p:cNvSpPr>
            <p:nvPr/>
          </p:nvSpPr>
          <p:spPr bwMode="auto">
            <a:xfrm>
              <a:off x="2832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84" name="Oval 28"/>
            <p:cNvSpPr>
              <a:spLocks noChangeArrowheads="1"/>
            </p:cNvSpPr>
            <p:nvPr/>
          </p:nvSpPr>
          <p:spPr bwMode="auto">
            <a:xfrm>
              <a:off x="3168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85" name="Oval 29"/>
            <p:cNvSpPr>
              <a:spLocks noChangeArrowheads="1"/>
            </p:cNvSpPr>
            <p:nvPr/>
          </p:nvSpPr>
          <p:spPr bwMode="auto">
            <a:xfrm>
              <a:off x="2976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86" name="Oval 30"/>
            <p:cNvSpPr>
              <a:spLocks noChangeArrowheads="1"/>
            </p:cNvSpPr>
            <p:nvPr/>
          </p:nvSpPr>
          <p:spPr bwMode="auto">
            <a:xfrm>
              <a:off x="2880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87" name="Oval 31"/>
            <p:cNvSpPr>
              <a:spLocks noChangeArrowheads="1"/>
            </p:cNvSpPr>
            <p:nvPr/>
          </p:nvSpPr>
          <p:spPr bwMode="auto">
            <a:xfrm>
              <a:off x="2976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88" name="Line 32"/>
            <p:cNvSpPr>
              <a:spLocks noChangeShapeType="1"/>
            </p:cNvSpPr>
            <p:nvPr/>
          </p:nvSpPr>
          <p:spPr bwMode="auto">
            <a:xfrm flipH="1">
              <a:off x="2976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33"/>
            <p:cNvSpPr>
              <a:spLocks noChangeShapeType="1"/>
            </p:cNvSpPr>
            <p:nvPr/>
          </p:nvSpPr>
          <p:spPr bwMode="auto">
            <a:xfrm>
              <a:off x="2976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34"/>
            <p:cNvSpPr>
              <a:spLocks noChangeShapeType="1"/>
            </p:cNvSpPr>
            <p:nvPr/>
          </p:nvSpPr>
          <p:spPr bwMode="auto">
            <a:xfrm>
              <a:off x="3072" y="2592"/>
              <a:ext cx="144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35"/>
            <p:cNvSpPr>
              <a:spLocks noChangeShapeType="1"/>
            </p:cNvSpPr>
            <p:nvPr/>
          </p:nvSpPr>
          <p:spPr bwMode="auto">
            <a:xfrm flipH="1">
              <a:off x="2928" y="3168"/>
              <a:ext cx="28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auto">
            <a:xfrm>
              <a:off x="3024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auto">
            <a:xfrm>
              <a:off x="3023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auto">
            <a:xfrm>
              <a:off x="3135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rnd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auto">
            <a:xfrm>
              <a:off x="2989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6" name="Group 40"/>
          <p:cNvGrpSpPr>
            <a:grpSpLocks/>
          </p:cNvGrpSpPr>
          <p:nvPr/>
        </p:nvGrpSpPr>
        <p:grpSpPr bwMode="auto">
          <a:xfrm>
            <a:off x="6696774" y="2835275"/>
            <a:ext cx="771525" cy="3886200"/>
            <a:chOff x="4266" y="1296"/>
            <a:chExt cx="486" cy="2448"/>
          </a:xfrm>
        </p:grpSpPr>
        <p:sp>
          <p:nvSpPr>
            <p:cNvPr id="97" name="Oval 41"/>
            <p:cNvSpPr>
              <a:spLocks noChangeArrowheads="1"/>
            </p:cNvSpPr>
            <p:nvPr/>
          </p:nvSpPr>
          <p:spPr bwMode="auto">
            <a:xfrm>
              <a:off x="4266" y="3600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t</a:t>
              </a:r>
            </a:p>
          </p:txBody>
        </p:sp>
        <p:sp>
          <p:nvSpPr>
            <p:cNvPr id="98" name="Oval 42"/>
            <p:cNvSpPr>
              <a:spLocks noChangeArrowheads="1"/>
            </p:cNvSpPr>
            <p:nvPr/>
          </p:nvSpPr>
          <p:spPr bwMode="auto">
            <a:xfrm>
              <a:off x="4602" y="3024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v</a:t>
              </a:r>
            </a:p>
          </p:txBody>
        </p:sp>
        <p:sp>
          <p:nvSpPr>
            <p:cNvPr id="99" name="Oval 43"/>
            <p:cNvSpPr>
              <a:spLocks noChangeArrowheads="1"/>
            </p:cNvSpPr>
            <p:nvPr/>
          </p:nvSpPr>
          <p:spPr bwMode="auto">
            <a:xfrm>
              <a:off x="4410" y="2448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u</a:t>
              </a:r>
            </a:p>
          </p:txBody>
        </p:sp>
        <p:sp>
          <p:nvSpPr>
            <p:cNvPr id="100" name="Oval 44"/>
            <p:cNvSpPr>
              <a:spLocks noChangeArrowheads="1"/>
            </p:cNvSpPr>
            <p:nvPr/>
          </p:nvSpPr>
          <p:spPr bwMode="auto">
            <a:xfrm>
              <a:off x="4314" y="1872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x</a:t>
              </a:r>
            </a:p>
          </p:txBody>
        </p:sp>
        <p:sp>
          <p:nvSpPr>
            <p:cNvPr id="101" name="Oval 45"/>
            <p:cNvSpPr>
              <a:spLocks noChangeArrowheads="1"/>
            </p:cNvSpPr>
            <p:nvPr/>
          </p:nvSpPr>
          <p:spPr bwMode="auto">
            <a:xfrm>
              <a:off x="4410" y="1296"/>
              <a:ext cx="144" cy="144"/>
            </a:xfrm>
            <a:prstGeom prst="ellipse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1800"/>
                <a:t>s</a:t>
              </a:r>
            </a:p>
          </p:txBody>
        </p:sp>
        <p:sp>
          <p:nvSpPr>
            <p:cNvPr id="102" name="Line 46"/>
            <p:cNvSpPr>
              <a:spLocks noChangeShapeType="1"/>
            </p:cNvSpPr>
            <p:nvPr/>
          </p:nvSpPr>
          <p:spPr bwMode="auto">
            <a:xfrm flipH="1">
              <a:off x="4410" y="1440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47"/>
            <p:cNvSpPr>
              <a:spLocks noChangeShapeType="1"/>
            </p:cNvSpPr>
            <p:nvPr/>
          </p:nvSpPr>
          <p:spPr bwMode="auto">
            <a:xfrm>
              <a:off x="4410" y="2016"/>
              <a:ext cx="48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48"/>
            <p:cNvSpPr>
              <a:spLocks noChangeShapeType="1"/>
            </p:cNvSpPr>
            <p:nvPr/>
          </p:nvSpPr>
          <p:spPr bwMode="auto">
            <a:xfrm>
              <a:off x="4506" y="2592"/>
              <a:ext cx="144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49"/>
            <p:cNvSpPr>
              <a:spLocks noChangeShapeType="1"/>
            </p:cNvSpPr>
            <p:nvPr/>
          </p:nvSpPr>
          <p:spPr bwMode="auto">
            <a:xfrm flipH="1">
              <a:off x="4362" y="3168"/>
              <a:ext cx="288" cy="43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auto">
            <a:xfrm>
              <a:off x="4458" y="2016"/>
              <a:ext cx="117" cy="423"/>
            </a:xfrm>
            <a:custGeom>
              <a:avLst/>
              <a:gdLst>
                <a:gd name="T0" fmla="*/ 71 w 117"/>
                <a:gd name="T1" fmla="*/ 423 h 423"/>
                <a:gd name="T2" fmla="*/ 105 w 117"/>
                <a:gd name="T3" fmla="*/ 216 h 423"/>
                <a:gd name="T4" fmla="*/ 0 w 117"/>
                <a:gd name="T5" fmla="*/ 0 h 42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" h="423">
                  <a:moveTo>
                    <a:pt x="71" y="423"/>
                  </a:moveTo>
                  <a:cubicBezTo>
                    <a:pt x="77" y="388"/>
                    <a:pt x="117" y="286"/>
                    <a:pt x="105" y="216"/>
                  </a:cubicBezTo>
                  <a:cubicBezTo>
                    <a:pt x="93" y="146"/>
                    <a:pt x="22" y="45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auto">
            <a:xfrm>
              <a:off x="4457" y="1469"/>
              <a:ext cx="131" cy="393"/>
            </a:xfrm>
            <a:custGeom>
              <a:avLst/>
              <a:gdLst>
                <a:gd name="T0" fmla="*/ 0 w 131"/>
                <a:gd name="T1" fmla="*/ 393 h 393"/>
                <a:gd name="T2" fmla="*/ 123 w 131"/>
                <a:gd name="T3" fmla="*/ 169 h 393"/>
                <a:gd name="T4" fmla="*/ 50 w 131"/>
                <a:gd name="T5" fmla="*/ 0 h 39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1" h="393">
                  <a:moveTo>
                    <a:pt x="0" y="393"/>
                  </a:moveTo>
                  <a:cubicBezTo>
                    <a:pt x="20" y="357"/>
                    <a:pt x="115" y="234"/>
                    <a:pt x="123" y="169"/>
                  </a:cubicBezTo>
                  <a:cubicBezTo>
                    <a:pt x="131" y="104"/>
                    <a:pt x="65" y="35"/>
                    <a:pt x="5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auto">
            <a:xfrm>
              <a:off x="4569" y="2557"/>
              <a:ext cx="183" cy="432"/>
            </a:xfrm>
            <a:custGeom>
              <a:avLst/>
              <a:gdLst>
                <a:gd name="T0" fmla="*/ 129 w 183"/>
                <a:gd name="T1" fmla="*/ 432 h 432"/>
                <a:gd name="T2" fmla="*/ 162 w 183"/>
                <a:gd name="T3" fmla="*/ 197 h 432"/>
                <a:gd name="T4" fmla="*/ 0 w 183"/>
                <a:gd name="T5" fmla="*/ 0 h 4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3" h="432">
                  <a:moveTo>
                    <a:pt x="129" y="432"/>
                  </a:moveTo>
                  <a:cubicBezTo>
                    <a:pt x="134" y="393"/>
                    <a:pt x="183" y="269"/>
                    <a:pt x="162" y="197"/>
                  </a:cubicBezTo>
                  <a:cubicBezTo>
                    <a:pt x="141" y="125"/>
                    <a:pt x="34" y="41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auto">
            <a:xfrm>
              <a:off x="4423" y="3202"/>
              <a:ext cx="262" cy="387"/>
            </a:xfrm>
            <a:custGeom>
              <a:avLst/>
              <a:gdLst>
                <a:gd name="T0" fmla="*/ 0 w 262"/>
                <a:gd name="T1" fmla="*/ 387 h 387"/>
                <a:gd name="T2" fmla="*/ 219 w 262"/>
                <a:gd name="T3" fmla="*/ 219 h 387"/>
                <a:gd name="T4" fmla="*/ 258 w 262"/>
                <a:gd name="T5" fmla="*/ 0 h 38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62" h="387">
                  <a:moveTo>
                    <a:pt x="0" y="387"/>
                  </a:moveTo>
                  <a:cubicBezTo>
                    <a:pt x="36" y="360"/>
                    <a:pt x="176" y="283"/>
                    <a:pt x="219" y="219"/>
                  </a:cubicBezTo>
                  <a:cubicBezTo>
                    <a:pt x="262" y="155"/>
                    <a:pt x="250" y="46"/>
                    <a:pt x="258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0" name="Text Box 54"/>
          <p:cNvSpPr txBox="1">
            <a:spLocks noChangeArrowheads="1"/>
          </p:cNvSpPr>
          <p:nvPr/>
        </p:nvSpPr>
        <p:spPr bwMode="auto">
          <a:xfrm>
            <a:off x="899224" y="2617788"/>
            <a:ext cx="3834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endParaRPr lang="en-US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1" name="Text Box 55"/>
          <p:cNvSpPr txBox="1">
            <a:spLocks noChangeArrowheads="1"/>
          </p:cNvSpPr>
          <p:nvPr/>
        </p:nvSpPr>
        <p:spPr bwMode="auto">
          <a:xfrm>
            <a:off x="3764662" y="2606675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2" name="Text Box 56"/>
          <p:cNvSpPr txBox="1">
            <a:spLocks noChangeArrowheads="1"/>
          </p:cNvSpPr>
          <p:nvPr/>
        </p:nvSpPr>
        <p:spPr bwMode="auto">
          <a:xfrm>
            <a:off x="6242749" y="2606675"/>
            <a:ext cx="4923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G</a:t>
            </a:r>
            <a:r>
              <a:rPr lang="en-US" altLang="en-US" b="1" baseline="-25000" dirty="0">
                <a:solidFill>
                  <a:schemeClr val="accent5">
                    <a:lumMod val="50000"/>
                  </a:schemeClr>
                </a:solidFill>
              </a:rPr>
              <a:t>f’</a:t>
            </a:r>
            <a:endParaRPr lang="en-US" alt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3FB95C-A9F0-45C7-8954-0E6DBA3D1BCA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251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 smtClean="0"/>
                  <a:t>Distance to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3600" dirty="0" smtClean="0"/>
                  <a:t> is non-decreasing.</a:t>
                </a:r>
                <a:endParaRPr lang="en-US" altLang="en-US" sz="3600" dirty="0"/>
              </a:p>
            </p:txBody>
          </p:sp>
        </mc:Choice>
        <mc:Fallback>
          <p:sp>
            <p:nvSpPr>
              <p:cNvPr id="53251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98485"/>
              </a:xfrm>
              <a:blipFill>
                <a:blip r:embed="rId3"/>
                <a:stretch>
                  <a:fillRect t="-13043" b="-2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252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</p:spPr>
            <p:txBody>
              <a:bodyPr/>
              <a:lstStyle/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en-US" sz="2000" dirty="0"/>
                  <a:t> be a </a:t>
                </a:r>
                <a:r>
                  <a:rPr lang="en-US" altLang="en-US" sz="2000" dirty="0" smtClean="0"/>
                  <a:t>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000" dirty="0" smtClean="0"/>
                  <a:t> the </a:t>
                </a:r>
                <a:r>
                  <a:rPr lang="en-US" altLang="en-US" sz="2000" dirty="0"/>
                  <a:t>residual graph, and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a shortest augmenting path.  Then no vertex is closer to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sz="2000" dirty="0" smtClean="0"/>
                  <a:t> after </a:t>
                </a:r>
                <a:r>
                  <a:rPr lang="en-US" altLang="en-US" sz="2000" dirty="0"/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endParaRPr lang="en-US" altLang="en-US" sz="20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  <a:p>
                <a:pPr marL="0" indent="0" eaLnBrk="1" hangingPunct="1">
                  <a:buFont typeface="Wingdings" panose="05000000000000000000" pitchFamily="2" charset="2"/>
                  <a:buNone/>
                </a:pPr>
                <a:r>
                  <a:rPr lang="en-US" altLang="en-US" sz="2000" dirty="0" smtClean="0">
                    <a:solidFill>
                      <a:schemeClr val="accent5">
                        <a:lumMod val="50000"/>
                      </a:schemeClr>
                    </a:solidFill>
                  </a:rPr>
                  <a:t>Proof</a:t>
                </a:r>
                <a:r>
                  <a:rPr lang="en-US" altLang="en-US" sz="2000" dirty="0">
                    <a:solidFill>
                      <a:schemeClr val="accent5">
                        <a:lumMod val="50000"/>
                      </a:schemeClr>
                    </a:solidFill>
                  </a:rPr>
                  <a:t>: </a:t>
                </a:r>
                <a:r>
                  <a:rPr lang="en-US" altLang="en-US" sz="2000" dirty="0"/>
                  <a:t>Augmentation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only </a:t>
                </a:r>
                <a:endParaRPr lang="en-US" altLang="en-US" sz="2000" dirty="0" smtClean="0"/>
              </a:p>
              <a:p>
                <a:pPr eaLnBrk="1" hangingPunct="1"/>
                <a:r>
                  <a:rPr lang="en-US" altLang="en-US" sz="2000" dirty="0" smtClean="0"/>
                  <a:t>deletes </a:t>
                </a:r>
                <a:r>
                  <a:rPr lang="en-US" altLang="en-US" sz="2000" dirty="0"/>
                  <a:t>forward </a:t>
                </a:r>
                <a:r>
                  <a:rPr lang="en-US" altLang="en-US" sz="2000" dirty="0" smtClean="0"/>
                  <a:t>edges</a:t>
                </a:r>
              </a:p>
              <a:p>
                <a:pPr lvl="1" eaLnBrk="1" hangingPunct="1"/>
                <a:r>
                  <a:rPr lang="en-US" altLang="en-US" sz="1600" dirty="0"/>
                  <a:t>no new (hence no shorter) path </a:t>
                </a:r>
                <a:r>
                  <a:rPr lang="en-US" altLang="en-US" sz="1600" dirty="0" smtClean="0"/>
                  <a:t>created</a:t>
                </a:r>
                <a:endParaRPr lang="en-US" altLang="en-US" sz="1600" dirty="0" smtClean="0"/>
              </a:p>
              <a:p>
                <a:pPr eaLnBrk="1" hangingPunct="1"/>
                <a:r>
                  <a:rPr lang="en-US" altLang="en-US" sz="2000" dirty="0" smtClean="0"/>
                  <a:t>adds </a:t>
                </a:r>
                <a:r>
                  <a:rPr lang="en-US" altLang="en-US" sz="2000" dirty="0"/>
                  <a:t>back edges that go to previous vertices along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altLang="en-US" sz="2000" dirty="0"/>
                  <a:t> </a:t>
                </a:r>
                <a:endParaRPr lang="en-US" altLang="en-US" sz="2000" dirty="0" smtClean="0"/>
              </a:p>
              <a:p>
                <a:pPr lvl="1" eaLnBrk="1" hangingPunct="1"/>
                <a:r>
                  <a:rPr lang="en-US" altLang="en-US" sz="1600" dirty="0"/>
                  <a:t>BFS is unchanged, since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en-US" sz="1600" dirty="0"/>
                  <a:t> visited before </a:t>
                </a:r>
                <a14:m>
                  <m:oMath xmlns:m="http://schemas.openxmlformats.org/officeDocument/2006/math">
                    <m:r>
                      <a:rPr lang="en-US" altLang="en-US" sz="160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0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1600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dirty="0"/>
                  <a:t> examined</a:t>
                </a:r>
              </a:p>
              <a:p>
                <a:pPr lvl="1" eaLnBrk="1" hangingPunct="1"/>
                <a:endParaRPr lang="en-US" altLang="en-US" sz="1600" dirty="0"/>
              </a:p>
            </p:txBody>
          </p:sp>
        </mc:Choice>
        <mc:Fallback>
          <p:sp>
            <p:nvSpPr>
              <p:cNvPr id="5325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22028"/>
                <a:ext cx="8229600" cy="4525963"/>
              </a:xfrm>
              <a:blipFill>
                <a:blip r:embed="rId4"/>
                <a:stretch>
                  <a:fillRect l="-741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257026" y="4425296"/>
            <a:ext cx="3419475" cy="1371600"/>
            <a:chOff x="3600" y="3120"/>
            <a:chExt cx="2154" cy="864"/>
          </a:xfrm>
        </p:grpSpPr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3600" y="3558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3600" y="3924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600" y="3192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032" y="312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s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320" y="3456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v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560" y="3840"/>
              <a:ext cx="144" cy="144"/>
            </a:xfrm>
            <a:prstGeom prst="ellipse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/>
                <a:t>u</a:t>
              </a: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4176" y="3216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16" y="3600"/>
              <a:ext cx="192" cy="240"/>
            </a:xfrm>
            <a:custGeom>
              <a:avLst/>
              <a:gdLst>
                <a:gd name="T0" fmla="*/ 0 w 192"/>
                <a:gd name="T1" fmla="*/ 0 h 240"/>
                <a:gd name="T2" fmla="*/ 96 w 192"/>
                <a:gd name="T3" fmla="*/ 48 h 240"/>
                <a:gd name="T4" fmla="*/ 48 w 192"/>
                <a:gd name="T5" fmla="*/ 96 h 240"/>
                <a:gd name="T6" fmla="*/ 144 w 192"/>
                <a:gd name="T7" fmla="*/ 144 h 240"/>
                <a:gd name="T8" fmla="*/ 96 w 192"/>
                <a:gd name="T9" fmla="*/ 192 h 240"/>
                <a:gd name="T10" fmla="*/ 192 w 192"/>
                <a:gd name="T11" fmla="*/ 240 h 2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" h="240">
                  <a:moveTo>
                    <a:pt x="0" y="0"/>
                  </a:moveTo>
                  <a:cubicBezTo>
                    <a:pt x="44" y="16"/>
                    <a:pt x="88" y="32"/>
                    <a:pt x="96" y="48"/>
                  </a:cubicBezTo>
                  <a:cubicBezTo>
                    <a:pt x="104" y="64"/>
                    <a:pt x="40" y="80"/>
                    <a:pt x="48" y="96"/>
                  </a:cubicBezTo>
                  <a:cubicBezTo>
                    <a:pt x="56" y="112"/>
                    <a:pt x="136" y="128"/>
                    <a:pt x="144" y="144"/>
                  </a:cubicBezTo>
                  <a:cubicBezTo>
                    <a:pt x="152" y="160"/>
                    <a:pt x="88" y="176"/>
                    <a:pt x="96" y="192"/>
                  </a:cubicBezTo>
                  <a:cubicBezTo>
                    <a:pt x="104" y="208"/>
                    <a:pt x="148" y="224"/>
                    <a:pt x="192" y="24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464" y="3552"/>
              <a:ext cx="219" cy="288"/>
            </a:xfrm>
            <a:custGeom>
              <a:avLst/>
              <a:gdLst>
                <a:gd name="T0" fmla="*/ 192 w 219"/>
                <a:gd name="T1" fmla="*/ 288 h 288"/>
                <a:gd name="T2" fmla="*/ 187 w 219"/>
                <a:gd name="T3" fmla="*/ 97 h 288"/>
                <a:gd name="T4" fmla="*/ 0 w 219"/>
                <a:gd name="T5" fmla="*/ 0 h 28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" h="288">
                  <a:moveTo>
                    <a:pt x="192" y="288"/>
                  </a:moveTo>
                  <a:cubicBezTo>
                    <a:pt x="191" y="256"/>
                    <a:pt x="219" y="145"/>
                    <a:pt x="187" y="97"/>
                  </a:cubicBezTo>
                  <a:cubicBezTo>
                    <a:pt x="155" y="49"/>
                    <a:pt x="39" y="20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5030" y="3552"/>
              <a:ext cx="72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/>
              <a:r>
                <a:rPr lang="en-US" altLang="en-US" sz="1400">
                  <a:solidFill>
                    <a:schemeClr val="hlink"/>
                  </a:solidFill>
                </a:rPr>
                <a:t>a back edge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H="1">
              <a:off x="4752" y="3648"/>
              <a:ext cx="28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3600" y="3375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3600" y="3741"/>
              <a:ext cx="14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54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570637E-DA05-4FCD-9382-9C1776778EF5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038433" name="Freeform 97"/>
          <p:cNvSpPr>
            <a:spLocks/>
          </p:cNvSpPr>
          <p:nvPr/>
        </p:nvSpPr>
        <p:spPr bwMode="auto">
          <a:xfrm>
            <a:off x="1171575" y="4821238"/>
            <a:ext cx="6257925" cy="1001712"/>
          </a:xfrm>
          <a:custGeom>
            <a:avLst/>
            <a:gdLst>
              <a:gd name="T0" fmla="*/ 0 w 3942"/>
              <a:gd name="T1" fmla="*/ 723283689 h 631"/>
              <a:gd name="T2" fmla="*/ 740925938 w 3942"/>
              <a:gd name="T3" fmla="*/ 798888339 h 631"/>
              <a:gd name="T4" fmla="*/ 1088707500 w 3942"/>
              <a:gd name="T5" fmla="*/ 1207153447 h 631"/>
              <a:gd name="T6" fmla="*/ 1844754375 w 3942"/>
              <a:gd name="T7" fmla="*/ 1570055766 h 631"/>
              <a:gd name="T8" fmla="*/ 2147483647 w 3942"/>
              <a:gd name="T9" fmla="*/ 1328120887 h 631"/>
              <a:gd name="T10" fmla="*/ 2147483647 w 3942"/>
              <a:gd name="T11" fmla="*/ 934976708 h 631"/>
              <a:gd name="T12" fmla="*/ 2147483647 w 3942"/>
              <a:gd name="T13" fmla="*/ 587195319 h 631"/>
              <a:gd name="T14" fmla="*/ 2147483647 w 3942"/>
              <a:gd name="T15" fmla="*/ 466227880 h 631"/>
              <a:gd name="T16" fmla="*/ 2147483647 w 3942"/>
              <a:gd name="T17" fmla="*/ 647679039 h 631"/>
              <a:gd name="T18" fmla="*/ 2041326563 w 3942"/>
              <a:gd name="T19" fmla="*/ 572074389 h 631"/>
              <a:gd name="T20" fmla="*/ 2147483647 w 3942"/>
              <a:gd name="T21" fmla="*/ 42841841 h 631"/>
              <a:gd name="T22" fmla="*/ 2147483647 w 3942"/>
              <a:gd name="T23" fmla="*/ 315018580 h 631"/>
              <a:gd name="T24" fmla="*/ 2147483647 w 3942"/>
              <a:gd name="T25" fmla="*/ 783767409 h 631"/>
              <a:gd name="T26" fmla="*/ 2147483647 w 3942"/>
              <a:gd name="T27" fmla="*/ 738404619 h 631"/>
              <a:gd name="T28" fmla="*/ 2147483647 w 3942"/>
              <a:gd name="T29" fmla="*/ 1539813906 h 631"/>
              <a:gd name="T30" fmla="*/ 2147483647 w 3942"/>
              <a:gd name="T31" fmla="*/ 1010581358 h 631"/>
              <a:gd name="T32" fmla="*/ 2147483647 w 3942"/>
              <a:gd name="T33" fmla="*/ 798888339 h 6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3942" h="631">
                <a:moveTo>
                  <a:pt x="0" y="287"/>
                </a:moveTo>
                <a:cubicBezTo>
                  <a:pt x="111" y="286"/>
                  <a:pt x="222" y="285"/>
                  <a:pt x="294" y="317"/>
                </a:cubicBezTo>
                <a:cubicBezTo>
                  <a:pt x="366" y="349"/>
                  <a:pt x="359" y="428"/>
                  <a:pt x="432" y="479"/>
                </a:cubicBezTo>
                <a:cubicBezTo>
                  <a:pt x="505" y="530"/>
                  <a:pt x="600" y="615"/>
                  <a:pt x="732" y="623"/>
                </a:cubicBezTo>
                <a:cubicBezTo>
                  <a:pt x="864" y="631"/>
                  <a:pt x="1134" y="569"/>
                  <a:pt x="1224" y="527"/>
                </a:cubicBezTo>
                <a:cubicBezTo>
                  <a:pt x="1314" y="485"/>
                  <a:pt x="1276" y="420"/>
                  <a:pt x="1272" y="371"/>
                </a:cubicBezTo>
                <a:cubicBezTo>
                  <a:pt x="1268" y="322"/>
                  <a:pt x="1232" y="264"/>
                  <a:pt x="1200" y="233"/>
                </a:cubicBezTo>
                <a:cubicBezTo>
                  <a:pt x="1168" y="202"/>
                  <a:pt x="1133" y="181"/>
                  <a:pt x="1080" y="185"/>
                </a:cubicBezTo>
                <a:cubicBezTo>
                  <a:pt x="1027" y="189"/>
                  <a:pt x="927" y="250"/>
                  <a:pt x="882" y="257"/>
                </a:cubicBezTo>
                <a:cubicBezTo>
                  <a:pt x="837" y="264"/>
                  <a:pt x="766" y="267"/>
                  <a:pt x="810" y="227"/>
                </a:cubicBezTo>
                <a:cubicBezTo>
                  <a:pt x="854" y="187"/>
                  <a:pt x="995" y="34"/>
                  <a:pt x="1146" y="17"/>
                </a:cubicBezTo>
                <a:cubicBezTo>
                  <a:pt x="1297" y="0"/>
                  <a:pt x="1557" y="76"/>
                  <a:pt x="1716" y="125"/>
                </a:cubicBezTo>
                <a:cubicBezTo>
                  <a:pt x="1875" y="174"/>
                  <a:pt x="1980" y="283"/>
                  <a:pt x="2100" y="311"/>
                </a:cubicBezTo>
                <a:cubicBezTo>
                  <a:pt x="2220" y="339"/>
                  <a:pt x="2293" y="243"/>
                  <a:pt x="2436" y="293"/>
                </a:cubicBezTo>
                <a:cubicBezTo>
                  <a:pt x="2579" y="343"/>
                  <a:pt x="2747" y="593"/>
                  <a:pt x="2958" y="611"/>
                </a:cubicBezTo>
                <a:cubicBezTo>
                  <a:pt x="3169" y="629"/>
                  <a:pt x="3538" y="450"/>
                  <a:pt x="3702" y="401"/>
                </a:cubicBezTo>
                <a:cubicBezTo>
                  <a:pt x="3866" y="352"/>
                  <a:pt x="3903" y="331"/>
                  <a:pt x="3942" y="317"/>
                </a:cubicBezTo>
              </a:path>
            </a:pathLst>
          </a:custGeom>
          <a:noFill/>
          <a:ln w="38100" cap="flat" cmpd="sng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Distance </a:t>
            </a:r>
            <a:r>
              <a:rPr lang="en-US" altLang="en-US" sz="3600" dirty="0" smtClean="0"/>
              <a:t>for bottleneck edges</a:t>
            </a:r>
            <a:endParaRPr lang="en-US" altLang="en-US" sz="3600" baseline="-25000" dirty="0"/>
          </a:p>
        </p:txBody>
      </p:sp>
      <p:sp>
        <p:nvSpPr>
          <p:cNvPr id="56325" name="Text Box 23"/>
          <p:cNvSpPr txBox="1">
            <a:spLocks noChangeArrowheads="1"/>
          </p:cNvSpPr>
          <p:nvPr/>
        </p:nvSpPr>
        <p:spPr bwMode="auto">
          <a:xfrm>
            <a:off x="2990850" y="1373188"/>
            <a:ext cx="28733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Shortest s-t path </a:t>
            </a:r>
            <a:r>
              <a:rPr lang="en-US" altLang="en-US" b="1">
                <a:solidFill>
                  <a:srgbClr val="0033CC"/>
                </a:solidFill>
              </a:rPr>
              <a:t>P</a:t>
            </a:r>
            <a:r>
              <a:rPr lang="en-US" altLang="en-US"/>
              <a:t> in </a:t>
            </a:r>
            <a:r>
              <a:rPr lang="en-US" altLang="en-US" b="1">
                <a:solidFill>
                  <a:srgbClr val="0033CC"/>
                </a:solidFill>
              </a:rPr>
              <a:t>G</a:t>
            </a:r>
            <a:r>
              <a:rPr lang="en-US" altLang="en-US" b="1" baseline="-25000">
                <a:solidFill>
                  <a:srgbClr val="0033CC"/>
                </a:solidFill>
              </a:rPr>
              <a:t>f</a:t>
            </a:r>
          </a:p>
        </p:txBody>
      </p:sp>
      <p:grpSp>
        <p:nvGrpSpPr>
          <p:cNvPr id="56326" name="Group 43"/>
          <p:cNvGrpSpPr>
            <a:grpSpLocks/>
          </p:cNvGrpSpPr>
          <p:nvPr/>
        </p:nvGrpSpPr>
        <p:grpSpPr bwMode="auto">
          <a:xfrm>
            <a:off x="1219200" y="1773238"/>
            <a:ext cx="6715125" cy="588962"/>
            <a:chOff x="756" y="1231"/>
            <a:chExt cx="4230" cy="371"/>
          </a:xfrm>
        </p:grpSpPr>
        <p:grpSp>
          <p:nvGrpSpPr>
            <p:cNvPr id="56378" name="Group 32"/>
            <p:cNvGrpSpPr>
              <a:grpSpLocks/>
            </p:cNvGrpSpPr>
            <p:nvPr/>
          </p:nvGrpSpPr>
          <p:grpSpPr bwMode="auto">
            <a:xfrm>
              <a:off x="756" y="1404"/>
              <a:ext cx="4230" cy="198"/>
              <a:chOff x="762" y="1164"/>
              <a:chExt cx="4230" cy="198"/>
            </a:xfrm>
          </p:grpSpPr>
          <p:sp>
            <p:nvSpPr>
              <p:cNvPr id="56383" name="Oval 7"/>
              <p:cNvSpPr>
                <a:spLocks noChangeArrowheads="1"/>
              </p:cNvSpPr>
              <p:nvPr/>
            </p:nvSpPr>
            <p:spPr bwMode="auto">
              <a:xfrm>
                <a:off x="2154" y="121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84" name="Oval 8"/>
              <p:cNvSpPr>
                <a:spLocks noChangeArrowheads="1"/>
              </p:cNvSpPr>
              <p:nvPr/>
            </p:nvSpPr>
            <p:spPr bwMode="auto">
              <a:xfrm>
                <a:off x="1662" y="1212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85" name="Oval 10"/>
              <p:cNvSpPr>
                <a:spLocks noChangeArrowheads="1"/>
              </p:cNvSpPr>
              <p:nvPr/>
            </p:nvSpPr>
            <p:spPr bwMode="auto">
              <a:xfrm>
                <a:off x="762" y="119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86" name="Line 11"/>
              <p:cNvSpPr>
                <a:spLocks noChangeShapeType="1"/>
              </p:cNvSpPr>
              <p:nvPr/>
            </p:nvSpPr>
            <p:spPr bwMode="auto">
              <a:xfrm>
                <a:off x="906" y="1260"/>
                <a:ext cx="258" cy="24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7" name="Line 12"/>
              <p:cNvSpPr>
                <a:spLocks noChangeShapeType="1"/>
              </p:cNvSpPr>
              <p:nvPr/>
            </p:nvSpPr>
            <p:spPr bwMode="auto">
              <a:xfrm>
                <a:off x="1362" y="1290"/>
                <a:ext cx="306" cy="12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8" name="Line 13"/>
              <p:cNvSpPr>
                <a:spLocks noChangeShapeType="1"/>
              </p:cNvSpPr>
              <p:nvPr/>
            </p:nvSpPr>
            <p:spPr bwMode="auto">
              <a:xfrm flipV="1">
                <a:off x="1824" y="1284"/>
                <a:ext cx="324" cy="6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89" name="Line 14"/>
              <p:cNvSpPr>
                <a:spLocks noChangeShapeType="1"/>
              </p:cNvSpPr>
              <p:nvPr/>
            </p:nvSpPr>
            <p:spPr bwMode="auto">
              <a:xfrm flipV="1">
                <a:off x="2310" y="1290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0" name="Line 19"/>
              <p:cNvSpPr>
                <a:spLocks noChangeShapeType="1"/>
              </p:cNvSpPr>
              <p:nvPr/>
            </p:nvSpPr>
            <p:spPr bwMode="auto">
              <a:xfrm>
                <a:off x="1164" y="1284"/>
                <a:ext cx="192" cy="0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91" name="Group 28"/>
              <p:cNvGrpSpPr>
                <a:grpSpLocks/>
              </p:cNvGrpSpPr>
              <p:nvPr/>
            </p:nvGrpSpPr>
            <p:grpSpPr bwMode="auto">
              <a:xfrm>
                <a:off x="3306" y="1164"/>
                <a:ext cx="1686" cy="162"/>
                <a:chOff x="2598" y="1194"/>
                <a:chExt cx="1686" cy="162"/>
              </a:xfrm>
            </p:grpSpPr>
            <p:sp>
              <p:nvSpPr>
                <p:cNvPr id="56394" name="Oval 9"/>
                <p:cNvSpPr>
                  <a:spLocks noChangeArrowheads="1"/>
                </p:cNvSpPr>
                <p:nvPr/>
              </p:nvSpPr>
              <p:spPr bwMode="auto">
                <a:xfrm>
                  <a:off x="2598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9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724" y="1284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3390" y="1260"/>
                  <a:ext cx="432" cy="18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97" name="Group 25"/>
                <p:cNvGrpSpPr>
                  <a:grpSpLocks/>
                </p:cNvGrpSpPr>
                <p:nvPr/>
              </p:nvGrpSpPr>
              <p:grpSpPr bwMode="auto">
                <a:xfrm>
                  <a:off x="3840" y="1194"/>
                  <a:ext cx="444" cy="144"/>
                  <a:chOff x="3354" y="1206"/>
                  <a:chExt cx="444" cy="144"/>
                </a:xfrm>
              </p:grpSpPr>
              <p:sp>
                <p:nvSpPr>
                  <p:cNvPr id="5640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401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98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3090" y="1272"/>
                  <a:ext cx="462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99" name="Oval 27"/>
                <p:cNvSpPr>
                  <a:spLocks noChangeArrowheads="1"/>
                </p:cNvSpPr>
                <p:nvPr/>
              </p:nvSpPr>
              <p:spPr bwMode="auto">
                <a:xfrm>
                  <a:off x="3030" y="1212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92" name="Line 29"/>
              <p:cNvSpPr>
                <a:spLocks noChangeShapeType="1"/>
              </p:cNvSpPr>
              <p:nvPr/>
            </p:nvSpPr>
            <p:spPr bwMode="auto">
              <a:xfrm flipV="1">
                <a:off x="3024" y="1272"/>
                <a:ext cx="300" cy="6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93" name="Line 30"/>
              <p:cNvSpPr>
                <a:spLocks noChangeShapeType="1"/>
              </p:cNvSpPr>
              <p:nvPr/>
            </p:nvSpPr>
            <p:spPr bwMode="auto">
              <a:xfrm flipV="1">
                <a:off x="2592" y="1278"/>
                <a:ext cx="414" cy="12"/>
              </a:xfrm>
              <a:prstGeom prst="line">
                <a:avLst/>
              </a:prstGeom>
              <a:noFill/>
              <a:ln w="38100" cap="rnd">
                <a:solidFill>
                  <a:srgbClr val="0033CC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79" name="Text Box 31"/>
            <p:cNvSpPr txBox="1">
              <a:spLocks noChangeArrowheads="1"/>
            </p:cNvSpPr>
            <p:nvPr/>
          </p:nvSpPr>
          <p:spPr bwMode="auto">
            <a:xfrm>
              <a:off x="1834" y="1243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accent2"/>
                  </a:solidFill>
                </a:rPr>
                <a:t>c</a:t>
              </a:r>
              <a:r>
                <a:rPr lang="en-US" altLang="en-US" b="1" baseline="-25000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56380" name="Text Box 33"/>
            <p:cNvSpPr txBox="1">
              <a:spLocks noChangeArrowheads="1"/>
            </p:cNvSpPr>
            <p:nvPr/>
          </p:nvSpPr>
          <p:spPr bwMode="auto">
            <a:xfrm>
              <a:off x="3436" y="1231"/>
              <a:ext cx="27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b="1">
                  <a:solidFill>
                    <a:schemeClr val="hlink"/>
                  </a:solidFill>
                </a:rPr>
                <a:t>c</a:t>
              </a:r>
              <a:r>
                <a:rPr lang="en-US" altLang="en-US" b="1" baseline="-25000">
                  <a:solidFill>
                    <a:schemeClr val="hlink"/>
                  </a:solidFill>
                </a:rPr>
                <a:t>P</a:t>
              </a:r>
            </a:p>
          </p:txBody>
        </p:sp>
        <p:sp>
          <p:nvSpPr>
            <p:cNvPr id="56381" name="Text Box 34"/>
            <p:cNvSpPr txBox="1">
              <a:spLocks noChangeArrowheads="1"/>
            </p:cNvSpPr>
            <p:nvPr/>
          </p:nvSpPr>
          <p:spPr bwMode="auto">
            <a:xfrm>
              <a:off x="804" y="1237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  <p:sp>
          <p:nvSpPr>
            <p:cNvPr id="56382" name="Text Box 40"/>
            <p:cNvSpPr txBox="1">
              <a:spLocks noChangeArrowheads="1"/>
            </p:cNvSpPr>
            <p:nvPr/>
          </p:nvSpPr>
          <p:spPr bwMode="auto">
            <a:xfrm>
              <a:off x="1332" y="1291"/>
              <a:ext cx="36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33CC"/>
                  </a:solidFill>
                </a:rPr>
                <a:t>&gt;</a:t>
              </a:r>
              <a:r>
                <a:rPr lang="en-US" altLang="en-US" b="1">
                  <a:solidFill>
                    <a:srgbClr val="0033CC"/>
                  </a:solidFill>
                </a:rPr>
                <a:t>c</a:t>
              </a:r>
              <a:r>
                <a:rPr lang="en-US" altLang="en-US" b="1" baseline="-25000">
                  <a:solidFill>
                    <a:srgbClr val="0033CC"/>
                  </a:solidFill>
                </a:rPr>
                <a:t>P</a:t>
              </a:r>
            </a:p>
          </p:txBody>
        </p:sp>
      </p:grpSp>
      <p:sp>
        <p:nvSpPr>
          <p:cNvPr id="56327" name="Text Box 41"/>
          <p:cNvSpPr txBox="1">
            <a:spLocks noChangeArrowheads="1"/>
          </p:cNvSpPr>
          <p:nvPr/>
        </p:nvSpPr>
        <p:spPr bwMode="auto">
          <a:xfrm>
            <a:off x="2014756" y="2408238"/>
            <a:ext cx="19944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>
                <a:solidFill>
                  <a:schemeClr val="accent2"/>
                </a:solidFill>
              </a:rPr>
              <a:t>bottleneck </a:t>
            </a:r>
            <a:r>
              <a:rPr lang="en-US" altLang="en-US" dirty="0">
                <a:solidFill>
                  <a:schemeClr val="accent2"/>
                </a:solidFill>
              </a:rPr>
              <a:t>edge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8378" name="Text Box 42"/>
              <p:cNvSpPr txBox="1">
                <a:spLocks noChangeArrowheads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altLang="en-US" dirty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/>
                  <a:t>since this is a shortest path</a:t>
                </a:r>
              </a:p>
            </p:txBody>
          </p:sp>
        </mc:Choice>
        <mc:Fallback>
          <p:sp>
            <p:nvSpPr>
              <p:cNvPr id="10383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9636" y="2818531"/>
                <a:ext cx="5816721" cy="424732"/>
              </a:xfrm>
              <a:prstGeom prst="rect">
                <a:avLst/>
              </a:prstGeom>
              <a:blipFill>
                <a:blip r:embed="rId3"/>
                <a:stretch>
                  <a:fillRect t="-5479" r="-418" b="-1506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38405" name="Text Box 69"/>
              <p:cNvSpPr txBox="1">
                <a:spLocks noChangeArrowheads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/>
                  <a:t>After augmenting along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38405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827338"/>
                <a:ext cx="3067050" cy="415925"/>
              </a:xfrm>
              <a:prstGeom prst="rect">
                <a:avLst/>
              </a:prstGeom>
              <a:blipFill>
                <a:blip r:embed="rId4"/>
                <a:stretch>
                  <a:fillRect l="-1383" t="-5634" b="-1971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35" name="Group 99"/>
          <p:cNvGrpSpPr>
            <a:grpSpLocks/>
          </p:cNvGrpSpPr>
          <p:nvPr/>
        </p:nvGrpSpPr>
        <p:grpSpPr bwMode="auto">
          <a:xfrm>
            <a:off x="1047750" y="3306763"/>
            <a:ext cx="6715125" cy="608012"/>
            <a:chOff x="684" y="2395"/>
            <a:chExt cx="4230" cy="383"/>
          </a:xfrm>
        </p:grpSpPr>
        <p:grpSp>
          <p:nvGrpSpPr>
            <p:cNvPr id="56354" name="Group 98"/>
            <p:cNvGrpSpPr>
              <a:grpSpLocks/>
            </p:cNvGrpSpPr>
            <p:nvPr/>
          </p:nvGrpSpPr>
          <p:grpSpPr bwMode="auto">
            <a:xfrm>
              <a:off x="760" y="2395"/>
              <a:ext cx="826" cy="304"/>
              <a:chOff x="760" y="2443"/>
              <a:chExt cx="826" cy="304"/>
            </a:xfrm>
          </p:grpSpPr>
          <p:sp>
            <p:nvSpPr>
              <p:cNvPr id="56376" name="Text Box 67"/>
              <p:cNvSpPr txBox="1">
                <a:spLocks noChangeArrowheads="1"/>
              </p:cNvSpPr>
              <p:nvPr/>
            </p:nvSpPr>
            <p:spPr bwMode="auto">
              <a:xfrm>
                <a:off x="760" y="2443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  <p:sp>
            <p:nvSpPr>
              <p:cNvPr id="56377" name="Text Box 68"/>
              <p:cNvSpPr txBox="1">
                <a:spLocks noChangeArrowheads="1"/>
              </p:cNvSpPr>
              <p:nvPr/>
            </p:nvSpPr>
            <p:spPr bwMode="auto">
              <a:xfrm>
                <a:off x="1288" y="2497"/>
                <a:ext cx="29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33CC"/>
                    </a:solidFill>
                  </a:rPr>
                  <a:t>&gt;</a:t>
                </a:r>
                <a:r>
                  <a:rPr lang="en-US" altLang="en-US" b="1">
                    <a:solidFill>
                      <a:srgbClr val="0033CC"/>
                    </a:solidFill>
                  </a:rPr>
                  <a:t>0</a:t>
                </a:r>
                <a:endParaRPr lang="en-US" altLang="en-US" b="1" baseline="-25000">
                  <a:solidFill>
                    <a:srgbClr val="0033CC"/>
                  </a:solidFill>
                </a:endParaRPr>
              </a:p>
            </p:txBody>
          </p:sp>
        </p:grpSp>
        <p:grpSp>
          <p:nvGrpSpPr>
            <p:cNvPr id="56355" name="Group 75"/>
            <p:cNvGrpSpPr>
              <a:grpSpLocks/>
            </p:cNvGrpSpPr>
            <p:nvPr/>
          </p:nvGrpSpPr>
          <p:grpSpPr bwMode="auto">
            <a:xfrm>
              <a:off x="684" y="2508"/>
              <a:ext cx="4230" cy="270"/>
              <a:chOff x="690" y="2538"/>
              <a:chExt cx="4230" cy="270"/>
            </a:xfrm>
          </p:grpSpPr>
          <p:grpSp>
            <p:nvGrpSpPr>
              <p:cNvPr id="56356" name="Group 74"/>
              <p:cNvGrpSpPr>
                <a:grpSpLocks/>
              </p:cNvGrpSpPr>
              <p:nvPr/>
            </p:nvGrpSpPr>
            <p:grpSpPr bwMode="auto">
              <a:xfrm>
                <a:off x="690" y="2610"/>
                <a:ext cx="4230" cy="198"/>
                <a:chOff x="678" y="2610"/>
                <a:chExt cx="4230" cy="198"/>
              </a:xfrm>
            </p:grpSpPr>
            <p:sp>
              <p:nvSpPr>
                <p:cNvPr id="56359" name="Oval 46"/>
                <p:cNvSpPr>
                  <a:spLocks noChangeArrowheads="1"/>
                </p:cNvSpPr>
                <p:nvPr/>
              </p:nvSpPr>
              <p:spPr bwMode="auto">
                <a:xfrm>
                  <a:off x="2070" y="2664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v</a:t>
                  </a:r>
                </a:p>
              </p:txBody>
            </p:sp>
            <p:sp>
              <p:nvSpPr>
                <p:cNvPr id="56360" name="Oval 47"/>
                <p:cNvSpPr>
                  <a:spLocks noChangeArrowheads="1"/>
                </p:cNvSpPr>
                <p:nvPr/>
              </p:nvSpPr>
              <p:spPr bwMode="auto">
                <a:xfrm>
                  <a:off x="1578" y="265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u</a:t>
                  </a:r>
                </a:p>
              </p:txBody>
            </p:sp>
            <p:sp>
              <p:nvSpPr>
                <p:cNvPr id="56361" name="Oval 48"/>
                <p:cNvSpPr>
                  <a:spLocks noChangeArrowheads="1"/>
                </p:cNvSpPr>
                <p:nvPr/>
              </p:nvSpPr>
              <p:spPr bwMode="auto">
                <a:xfrm>
                  <a:off x="678" y="2640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s</a:t>
                  </a:r>
                </a:p>
              </p:txBody>
            </p:sp>
            <p:sp>
              <p:nvSpPr>
                <p:cNvPr id="56362" name="Line 49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258" cy="24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3" name="Line 50"/>
                <p:cNvSpPr>
                  <a:spLocks noChangeShapeType="1"/>
                </p:cNvSpPr>
                <p:nvPr/>
              </p:nvSpPr>
              <p:spPr bwMode="auto">
                <a:xfrm>
                  <a:off x="1278" y="2736"/>
                  <a:ext cx="306" cy="12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4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226" y="2736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5" name="Line 53"/>
                <p:cNvSpPr>
                  <a:spLocks noChangeShapeType="1"/>
                </p:cNvSpPr>
                <p:nvPr/>
              </p:nvSpPr>
              <p:spPr bwMode="auto">
                <a:xfrm>
                  <a:off x="1080" y="2730"/>
                  <a:ext cx="192" cy="0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56366" name="Group 73"/>
                <p:cNvGrpSpPr>
                  <a:grpSpLocks/>
                </p:cNvGrpSpPr>
                <p:nvPr/>
              </p:nvGrpSpPr>
              <p:grpSpPr bwMode="auto">
                <a:xfrm>
                  <a:off x="3222" y="2610"/>
                  <a:ext cx="1686" cy="162"/>
                  <a:chOff x="3222" y="2610"/>
                  <a:chExt cx="1686" cy="162"/>
                </a:xfrm>
              </p:grpSpPr>
              <p:sp>
                <p:nvSpPr>
                  <p:cNvPr id="56369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3222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x</a:t>
                    </a:r>
                  </a:p>
                </p:txBody>
              </p:sp>
              <p:sp>
                <p:nvSpPr>
                  <p:cNvPr id="56370" name="Line 5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14" y="2676"/>
                    <a:ext cx="432" cy="18"/>
                  </a:xfrm>
                  <a:prstGeom prst="line">
                    <a:avLst/>
                  </a:prstGeom>
                  <a:noFill/>
                  <a:ln w="38100" cap="rnd">
                    <a:solidFill>
                      <a:srgbClr val="0033CC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6371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464" y="2610"/>
                    <a:ext cx="444" cy="144"/>
                    <a:chOff x="3354" y="1206"/>
                    <a:chExt cx="444" cy="144"/>
                  </a:xfrm>
                </p:grpSpPr>
                <p:sp>
                  <p:nvSpPr>
                    <p:cNvPr id="56374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206"/>
                      <a:ext cx="144" cy="144"/>
                    </a:xfrm>
                    <a:prstGeom prst="ellipse">
                      <a:avLst/>
                    </a:prstGeom>
                    <a:solidFill>
                      <a:srgbClr val="FFFFCC"/>
                    </a:solidFill>
                    <a:ln w="38100">
                      <a:solidFill>
                        <a:srgbClr val="0033CC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r>
                        <a:rPr lang="en-US" altLang="en-US" sz="1800"/>
                        <a:t>t</a:t>
                      </a:r>
                    </a:p>
                  </p:txBody>
                </p:sp>
                <p:sp>
                  <p:nvSpPr>
                    <p:cNvPr id="56375" name="Line 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54" y="1272"/>
                      <a:ext cx="300" cy="6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33CC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6372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14" y="2688"/>
                    <a:ext cx="462" cy="6"/>
                  </a:xfrm>
                  <a:prstGeom prst="line">
                    <a:avLst/>
                  </a:prstGeom>
                  <a:noFill/>
                  <a:ln w="38100">
                    <a:solidFill>
                      <a:srgbClr val="0033CC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373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2628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38100">
                    <a:solidFill>
                      <a:srgbClr val="0033CC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w</a:t>
                    </a:r>
                  </a:p>
                </p:txBody>
              </p:sp>
            </p:grpSp>
            <p:sp>
              <p:nvSpPr>
                <p:cNvPr id="56367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940" y="2718"/>
                  <a:ext cx="300" cy="6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68" name="Line 64"/>
                <p:cNvSpPr>
                  <a:spLocks noChangeShapeType="1"/>
                </p:cNvSpPr>
                <p:nvPr/>
              </p:nvSpPr>
              <p:spPr bwMode="auto">
                <a:xfrm flipV="1">
                  <a:off x="2508" y="2724"/>
                  <a:ext cx="414" cy="12"/>
                </a:xfrm>
                <a:prstGeom prst="line">
                  <a:avLst/>
                </a:prstGeom>
                <a:noFill/>
                <a:ln w="38100" cap="rnd">
                  <a:solidFill>
                    <a:srgbClr val="0033CC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6357" name="Freeform 70"/>
              <p:cNvSpPr>
                <a:spLocks/>
              </p:cNvSpPr>
              <p:nvPr/>
            </p:nvSpPr>
            <p:spPr bwMode="auto">
              <a:xfrm>
                <a:off x="1722" y="2616"/>
                <a:ext cx="354" cy="72"/>
              </a:xfrm>
              <a:custGeom>
                <a:avLst/>
                <a:gdLst>
                  <a:gd name="T0" fmla="*/ 354 w 354"/>
                  <a:gd name="T1" fmla="*/ 72 h 72"/>
                  <a:gd name="T2" fmla="*/ 192 w 354"/>
                  <a:gd name="T3" fmla="*/ 0 h 72"/>
                  <a:gd name="T4" fmla="*/ 0 w 354"/>
                  <a:gd name="T5" fmla="*/ 72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6358" name="Freeform 71"/>
              <p:cNvSpPr>
                <a:spLocks/>
              </p:cNvSpPr>
              <p:nvPr/>
            </p:nvSpPr>
            <p:spPr bwMode="auto">
              <a:xfrm>
                <a:off x="3330" y="2538"/>
                <a:ext cx="354" cy="114"/>
              </a:xfrm>
              <a:custGeom>
                <a:avLst/>
                <a:gdLst>
                  <a:gd name="T0" fmla="*/ 354 w 354"/>
                  <a:gd name="T1" fmla="*/ 181 h 72"/>
                  <a:gd name="T2" fmla="*/ 192 w 354"/>
                  <a:gd name="T3" fmla="*/ 0 h 72"/>
                  <a:gd name="T4" fmla="*/ 0 w 354"/>
                  <a:gd name="T5" fmla="*/ 181 h 7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54" h="72">
                    <a:moveTo>
                      <a:pt x="354" y="72"/>
                    </a:moveTo>
                    <a:cubicBezTo>
                      <a:pt x="302" y="36"/>
                      <a:pt x="251" y="0"/>
                      <a:pt x="192" y="0"/>
                    </a:cubicBezTo>
                    <a:cubicBezTo>
                      <a:pt x="133" y="0"/>
                      <a:pt x="66" y="36"/>
                      <a:pt x="0" y="72"/>
                    </a:cubicBezTo>
                  </a:path>
                </a:pathLst>
              </a:custGeom>
              <a:noFill/>
              <a:ln w="38100" cap="flat" cmpd="sng">
                <a:solidFill>
                  <a:srgbClr val="0033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8408" name="Text Box 72"/>
              <p:cNvSpPr txBox="1">
                <a:spLocks noChangeArrowheads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/>
                  <a:t> to be </a:t>
                </a:r>
                <a:r>
                  <a:rPr lang="en-US" altLang="en-US" dirty="0"/>
                  <a:t>bottleneck </a:t>
                </a:r>
                <a:r>
                  <a:rPr lang="en-US" altLang="en-US" dirty="0" smtClean="0"/>
                  <a:t>again </a:t>
                </a:r>
                <a:r>
                  <a:rPr lang="en-US" altLang="en-US" dirty="0"/>
                  <a:t>for some flow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en-US" b="1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38408" name="Text 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077" y="4262437"/>
                <a:ext cx="5696496" cy="400110"/>
              </a:xfrm>
              <a:prstGeom prst="rect">
                <a:avLst/>
              </a:prstGeom>
              <a:blipFill>
                <a:blip r:embed="rId5"/>
                <a:stretch>
                  <a:fillRect l="-533" t="-4348" b="-23188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8412" name="Group 76"/>
          <p:cNvGrpSpPr>
            <a:grpSpLocks/>
          </p:cNvGrpSpPr>
          <p:nvPr/>
        </p:nvGrpSpPr>
        <p:grpSpPr bwMode="auto">
          <a:xfrm>
            <a:off x="942975" y="5029200"/>
            <a:ext cx="6715125" cy="428625"/>
            <a:chOff x="690" y="2538"/>
            <a:chExt cx="4230" cy="270"/>
          </a:xfrm>
        </p:grpSpPr>
        <p:grpSp>
          <p:nvGrpSpPr>
            <p:cNvPr id="56334" name="Group 77"/>
            <p:cNvGrpSpPr>
              <a:grpSpLocks/>
            </p:cNvGrpSpPr>
            <p:nvPr/>
          </p:nvGrpSpPr>
          <p:grpSpPr bwMode="auto">
            <a:xfrm>
              <a:off x="690" y="2610"/>
              <a:ext cx="4230" cy="198"/>
              <a:chOff x="678" y="2610"/>
              <a:chExt cx="4230" cy="198"/>
            </a:xfrm>
          </p:grpSpPr>
          <p:sp>
            <p:nvSpPr>
              <p:cNvPr id="56337" name="Oval 78"/>
              <p:cNvSpPr>
                <a:spLocks noChangeArrowheads="1"/>
              </p:cNvSpPr>
              <p:nvPr/>
            </p:nvSpPr>
            <p:spPr bwMode="auto">
              <a:xfrm>
                <a:off x="2070" y="2664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v</a:t>
                </a:r>
              </a:p>
            </p:txBody>
          </p:sp>
          <p:sp>
            <p:nvSpPr>
              <p:cNvPr id="56338" name="Oval 79"/>
              <p:cNvSpPr>
                <a:spLocks noChangeArrowheads="1"/>
              </p:cNvSpPr>
              <p:nvPr/>
            </p:nvSpPr>
            <p:spPr bwMode="auto">
              <a:xfrm>
                <a:off x="1578" y="2658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u</a:t>
                </a:r>
              </a:p>
            </p:txBody>
          </p:sp>
          <p:sp>
            <p:nvSpPr>
              <p:cNvPr id="56339" name="Oval 80"/>
              <p:cNvSpPr>
                <a:spLocks noChangeArrowheads="1"/>
              </p:cNvSpPr>
              <p:nvPr/>
            </p:nvSpPr>
            <p:spPr bwMode="auto">
              <a:xfrm>
                <a:off x="678" y="2640"/>
                <a:ext cx="144" cy="144"/>
              </a:xfrm>
              <a:prstGeom prst="ellipse">
                <a:avLst/>
              </a:prstGeom>
              <a:solidFill>
                <a:srgbClr val="FFFFCC"/>
              </a:solidFill>
              <a:ln w="285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en-US" sz="1800"/>
                  <a:t>s</a:t>
                </a:r>
              </a:p>
            </p:txBody>
          </p:sp>
          <p:sp>
            <p:nvSpPr>
              <p:cNvPr id="56340" name="Line 81"/>
              <p:cNvSpPr>
                <a:spLocks noChangeShapeType="1"/>
              </p:cNvSpPr>
              <p:nvPr/>
            </p:nvSpPr>
            <p:spPr bwMode="auto">
              <a:xfrm>
                <a:off x="822" y="2706"/>
                <a:ext cx="258" cy="24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1" name="Line 82"/>
              <p:cNvSpPr>
                <a:spLocks noChangeShapeType="1"/>
              </p:cNvSpPr>
              <p:nvPr/>
            </p:nvSpPr>
            <p:spPr bwMode="auto">
              <a:xfrm>
                <a:off x="1278" y="2736"/>
                <a:ext cx="306" cy="12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2" name="Line 83"/>
              <p:cNvSpPr>
                <a:spLocks noChangeShapeType="1"/>
              </p:cNvSpPr>
              <p:nvPr/>
            </p:nvSpPr>
            <p:spPr bwMode="auto">
              <a:xfrm flipV="1">
                <a:off x="2226" y="2736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3" name="Line 84"/>
              <p:cNvSpPr>
                <a:spLocks noChangeShapeType="1"/>
              </p:cNvSpPr>
              <p:nvPr/>
            </p:nvSpPr>
            <p:spPr bwMode="auto">
              <a:xfrm>
                <a:off x="1080" y="2730"/>
                <a:ext cx="192" cy="0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56344" name="Group 85"/>
              <p:cNvGrpSpPr>
                <a:grpSpLocks/>
              </p:cNvGrpSpPr>
              <p:nvPr/>
            </p:nvGrpSpPr>
            <p:grpSpPr bwMode="auto">
              <a:xfrm>
                <a:off x="3222" y="2610"/>
                <a:ext cx="1686" cy="162"/>
                <a:chOff x="3222" y="2610"/>
                <a:chExt cx="1686" cy="162"/>
              </a:xfrm>
            </p:grpSpPr>
            <p:sp>
              <p:nvSpPr>
                <p:cNvPr id="56347" name="Oval 86"/>
                <p:cNvSpPr>
                  <a:spLocks noChangeArrowheads="1"/>
                </p:cNvSpPr>
                <p:nvPr/>
              </p:nvSpPr>
              <p:spPr bwMode="auto">
                <a:xfrm>
                  <a:off x="3222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x</a:t>
                  </a:r>
                </a:p>
              </p:txBody>
            </p:sp>
            <p:sp>
              <p:nvSpPr>
                <p:cNvPr id="5634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4014" y="2676"/>
                  <a:ext cx="432" cy="18"/>
                </a:xfrm>
                <a:prstGeom prst="line">
                  <a:avLst/>
                </a:prstGeom>
                <a:noFill/>
                <a:ln w="28575" cap="rnd">
                  <a:solidFill>
                    <a:schemeClr val="accent2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6349" name="Group 88"/>
                <p:cNvGrpSpPr>
                  <a:grpSpLocks/>
                </p:cNvGrpSpPr>
                <p:nvPr/>
              </p:nvGrpSpPr>
              <p:grpSpPr bwMode="auto">
                <a:xfrm>
                  <a:off x="4464" y="2610"/>
                  <a:ext cx="444" cy="144"/>
                  <a:chOff x="3354" y="1206"/>
                  <a:chExt cx="444" cy="144"/>
                </a:xfrm>
              </p:grpSpPr>
              <p:sp>
                <p:nvSpPr>
                  <p:cNvPr id="56352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3654" y="1206"/>
                    <a:ext cx="144" cy="144"/>
                  </a:xfrm>
                  <a:prstGeom prst="ellipse">
                    <a:avLst/>
                  </a:prstGeom>
                  <a:solidFill>
                    <a:srgbClr val="FFFFCC"/>
                  </a:solidFill>
                  <a:ln w="2857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n-US" sz="1800"/>
                      <a:t>t</a:t>
                    </a:r>
                  </a:p>
                </p:txBody>
              </p:sp>
              <p:sp>
                <p:nvSpPr>
                  <p:cNvPr id="56353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354" y="1272"/>
                    <a:ext cx="300" cy="6"/>
                  </a:xfrm>
                  <a:prstGeom prst="line">
                    <a:avLst/>
                  </a:prstGeom>
                  <a:noFill/>
                  <a:ln w="28575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6350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714" y="2688"/>
                  <a:ext cx="462" cy="6"/>
                </a:xfrm>
                <a:prstGeom prst="line">
                  <a:avLst/>
                </a:prstGeom>
                <a:noFill/>
                <a:ln w="28575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351" name="Oval 92"/>
                <p:cNvSpPr>
                  <a:spLocks noChangeArrowheads="1"/>
                </p:cNvSpPr>
                <p:nvPr/>
              </p:nvSpPr>
              <p:spPr bwMode="auto">
                <a:xfrm>
                  <a:off x="3654" y="2628"/>
                  <a:ext cx="144" cy="144"/>
                </a:xfrm>
                <a:prstGeom prst="ellipse">
                  <a:avLst/>
                </a:prstGeom>
                <a:solidFill>
                  <a:srgbClr val="FFFFCC"/>
                </a:solidFill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n-US" sz="1800"/>
                    <a:t>w</a:t>
                  </a:r>
                </a:p>
              </p:txBody>
            </p:sp>
          </p:grpSp>
          <p:sp>
            <p:nvSpPr>
              <p:cNvPr id="56345" name="Line 93"/>
              <p:cNvSpPr>
                <a:spLocks noChangeShapeType="1"/>
              </p:cNvSpPr>
              <p:nvPr/>
            </p:nvSpPr>
            <p:spPr bwMode="auto">
              <a:xfrm flipV="1">
                <a:off x="2940" y="2718"/>
                <a:ext cx="300" cy="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346" name="Line 94"/>
              <p:cNvSpPr>
                <a:spLocks noChangeShapeType="1"/>
              </p:cNvSpPr>
              <p:nvPr/>
            </p:nvSpPr>
            <p:spPr bwMode="auto">
              <a:xfrm flipV="1">
                <a:off x="2508" y="2724"/>
                <a:ext cx="414" cy="12"/>
              </a:xfrm>
              <a:prstGeom prst="line">
                <a:avLst/>
              </a:prstGeom>
              <a:noFill/>
              <a:ln w="28575" cap="rnd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6335" name="Freeform 95"/>
            <p:cNvSpPr>
              <a:spLocks/>
            </p:cNvSpPr>
            <p:nvPr/>
          </p:nvSpPr>
          <p:spPr bwMode="auto">
            <a:xfrm>
              <a:off x="1722" y="2616"/>
              <a:ext cx="354" cy="72"/>
            </a:xfrm>
            <a:custGeom>
              <a:avLst/>
              <a:gdLst>
                <a:gd name="T0" fmla="*/ 354 w 354"/>
                <a:gd name="T1" fmla="*/ 72 h 72"/>
                <a:gd name="T2" fmla="*/ 192 w 354"/>
                <a:gd name="T3" fmla="*/ 0 h 72"/>
                <a:gd name="T4" fmla="*/ 0 w 354"/>
                <a:gd name="T5" fmla="*/ 72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6336" name="Freeform 96"/>
            <p:cNvSpPr>
              <a:spLocks/>
            </p:cNvSpPr>
            <p:nvPr/>
          </p:nvSpPr>
          <p:spPr bwMode="auto">
            <a:xfrm>
              <a:off x="3330" y="2538"/>
              <a:ext cx="354" cy="114"/>
            </a:xfrm>
            <a:custGeom>
              <a:avLst/>
              <a:gdLst>
                <a:gd name="T0" fmla="*/ 354 w 354"/>
                <a:gd name="T1" fmla="*/ 181 h 72"/>
                <a:gd name="T2" fmla="*/ 192 w 354"/>
                <a:gd name="T3" fmla="*/ 0 h 72"/>
                <a:gd name="T4" fmla="*/ 0 w 354"/>
                <a:gd name="T5" fmla="*/ 181 h 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72">
                  <a:moveTo>
                    <a:pt x="354" y="72"/>
                  </a:moveTo>
                  <a:cubicBezTo>
                    <a:pt x="302" y="36"/>
                    <a:pt x="251" y="0"/>
                    <a:pt x="192" y="0"/>
                  </a:cubicBezTo>
                  <a:cubicBezTo>
                    <a:pt x="133" y="0"/>
                    <a:pt x="66" y="36"/>
                    <a:pt x="0" y="72"/>
                  </a:cubicBez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38436" name="Text Box 100"/>
              <p:cNvSpPr txBox="1">
                <a:spLocks noChangeArrowheads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noFill/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sSup>
                            <m:sSupPr>
                              <m:ctrlP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en-US" b="0" i="1" smtClean="0">
                                  <a:solidFill>
                                    <a:srgbClr val="0033CC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+1≥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sSub>
                        <m:sSub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en-US" b="0" i="1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b="0" i="1" smtClean="0">
                          <a:solidFill>
                            <a:srgbClr val="0033CC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altLang="en-US" dirty="0">
                  <a:solidFill>
                    <a:srgbClr val="0033CC"/>
                  </a:solidFill>
                </a:endParaRPr>
              </a:p>
            </p:txBody>
          </p:sp>
        </mc:Choice>
        <mc:Fallback>
          <p:sp>
            <p:nvSpPr>
              <p:cNvPr id="1038436" name="Text 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2264" y="6027738"/>
                <a:ext cx="6131101" cy="438582"/>
              </a:xfrm>
              <a:prstGeom prst="rect">
                <a:avLst/>
              </a:prstGeom>
              <a:blipFill>
                <a:blip r:embed="rId6"/>
                <a:stretch>
                  <a:fillRect b="-4000"/>
                </a:stretch>
              </a:blipFill>
              <a:ln w="1905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33CC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dirty="0" smtClean="0">
                    <a:solidFill>
                      <a:srgbClr val="0033CC"/>
                    </a:solidFill>
                  </a:rPr>
                  <a:t> </a:t>
                </a:r>
                <a:r>
                  <a:rPr lang="en-US" altLang="en-US" dirty="0" smtClean="0"/>
                  <a:t>be the distance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892" y="913966"/>
                <a:ext cx="5299977" cy="424732"/>
              </a:xfrm>
              <a:prstGeom prst="rect">
                <a:avLst/>
              </a:prstGeom>
              <a:blipFill>
                <a:blip r:embed="rId7"/>
                <a:stretch>
                  <a:fillRect l="-806" t="-8571" r="-690"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89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433" grpId="0" animBg="1"/>
      <p:bldP spid="1038378" grpId="0" animBg="1"/>
      <p:bldP spid="1038405" grpId="0" animBg="1"/>
      <p:bldP spid="1038408" grpId="0" animBg="1"/>
      <p:bldP spid="10384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D08780-1905-40EA-9E4C-194506819C53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 dirty="0">
              <a:latin typeface="Tahom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530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 smtClean="0"/>
                  <a:t>Edmonds-Karp performs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flow augmentations</a:t>
                </a: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endParaRPr lang="en-US" altLang="en-US" sz="2400" dirty="0"/>
              </a:p>
              <a:p>
                <a:pPr eaLnBrk="1" hangingPunct="1">
                  <a:lnSpc>
                    <a:spcPct val="80000"/>
                  </a:lnSpc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33CC"/>
                    </a:solidFill>
                  </a:rPr>
                  <a:t>Proof</a:t>
                </a:r>
                <a:r>
                  <a:rPr lang="en-US" altLang="en-US" sz="2400" dirty="0"/>
                  <a:t>: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Each step, some edge disappear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(Note however that some edge may reappear.)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Any edge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 smtClean="0"/>
                  <a:t> disappears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altLang="en-US" sz="2400" dirty="0" smtClean="0"/>
                  <a:t>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400" dirty="0" smtClean="0"/>
                  <a:t> times.</a:t>
                </a:r>
              </a:p>
              <a:p>
                <a:pPr lvl="1" eaLnBrk="1" hangingPunct="1">
                  <a:lnSpc>
                    <a:spcPct val="80000"/>
                  </a:lnSpc>
                </a:pPr>
                <a:r>
                  <a:rPr lang="en-US" altLang="en-US" sz="2000" dirty="0" smtClean="0"/>
                  <a:t>(because the distance increased by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sz="2000" dirty="0" smtClean="0"/>
                  <a:t> </a:t>
                </a:r>
                <a:r>
                  <a:rPr lang="en-US" altLang="en-US" sz="2000" dirty="0"/>
                  <a:t>every disappearance.)</a:t>
                </a:r>
                <a:endParaRPr lang="en-US" altLang="en-US" sz="2000" dirty="0" smtClean="0"/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altLang="en-US" sz="2400" dirty="0" smtClean="0"/>
                  <a:t>There are at most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altLang="en-US" sz="2000" dirty="0" smtClean="0"/>
                  <a:t> disappearances.</a:t>
                </a:r>
              </a:p>
              <a:p>
                <a:pPr eaLnBrk="1" hangingPunct="1">
                  <a:lnSpc>
                    <a:spcPct val="80000"/>
                  </a:lnSpc>
                </a:pPr>
                <a:endParaRPr lang="en-US" altLang="en-US" sz="2000" dirty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endParaRPr lang="en-US" altLang="en-US" sz="2000" dirty="0" smtClean="0"/>
              </a:p>
              <a:p>
                <a:pPr marL="0" indent="0" eaLnBrk="1" hangingPunct="1">
                  <a:lnSpc>
                    <a:spcPct val="80000"/>
                  </a:lnSpc>
                  <a:buNone/>
                </a:pPr>
                <a:r>
                  <a:rPr lang="en-US" altLang="en-US" sz="2000" dirty="0" smtClean="0"/>
                  <a:t>Total time is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i="1" dirty="0" smtClean="0"/>
                  <a:t>.</a:t>
                </a:r>
                <a:endParaRPr lang="en-US" altLang="en-US" sz="2000" dirty="0" smtClean="0"/>
              </a:p>
            </p:txBody>
          </p:sp>
        </mc:Choice>
        <mc:Fallback>
          <p:sp>
            <p:nvSpPr>
              <p:cNvPr id="553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85537" y="1277352"/>
                <a:ext cx="8177463" cy="4381500"/>
              </a:xfrm>
              <a:blipFill>
                <a:blip r:embed="rId3"/>
                <a:stretch>
                  <a:fillRect l="-1118" t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82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67612" y="1767454"/>
                <a:ext cx="8191161" cy="2343151"/>
              </a:xfrm>
              <a:prstGeom prst="rect">
                <a:avLst/>
              </a:prstGeom>
            </p:spPr>
            <p:txBody>
              <a:bodyPr wrap="square" anchor="b" anchorCtr="0">
                <a:noAutofit/>
              </a:bodyPr>
              <a:lstStyle/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Dantzig</m:t>
                    </m:r>
                    <m:r>
                      <m:rPr>
                        <m:nor/>
                      </m:rPr>
                      <a:rPr lang="en-US" sz="2100" dirty="0"/>
                      <m:t> ′51]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Ford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Fulkerson</m:t>
                    </m:r>
                    <m:r>
                      <m:rPr>
                        <m:nor/>
                      </m:rPr>
                      <a:rPr lang="en-US" sz="2100" dirty="0"/>
                      <m:t> ′56]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10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′70, 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′70]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Edmonds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Karp</m:t>
                    </m:r>
                    <m:r>
                      <m:rPr>
                        <m:nor/>
                      </m:rPr>
                      <a:rPr lang="en-US" sz="2100" dirty="0"/>
                      <m:t> ′72, 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′73] 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Dinitz</m:t>
                    </m:r>
                    <m:r>
                      <m:rPr>
                        <m:nor/>
                      </m:rPr>
                      <a:rPr lang="en-US" sz="2100" dirty="0"/>
                      <m:t> ′73, </m:t>
                    </m:r>
                    <m:r>
                      <m:rPr>
                        <m:nor/>
                      </m:rPr>
                      <a:rPr lang="en-US" sz="2100" dirty="0" err="1"/>
                      <m:t>Gabow</m:t>
                    </m:r>
                    <m:r>
                      <m:rPr>
                        <m:nor/>
                      </m:rPr>
                      <a:rPr lang="en-US" sz="2100" dirty="0"/>
                      <m:t> ′85] 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Karzanov</m:t>
                    </m:r>
                    <m:r>
                      <m:rPr>
                        <m:nor/>
                      </m:rPr>
                      <a:rPr lang="en-US" sz="2100" dirty="0"/>
                      <m:t> ′74]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ra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Cherkassky</m:t>
                    </m:r>
                    <m:r>
                      <m:rPr>
                        <m:nor/>
                      </m:rPr>
                      <a:rPr lang="en-US" sz="2100" dirty="0"/>
                      <m:t> ′77]	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Galil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Naamad</m:t>
                    </m:r>
                    <m:r>
                      <m:rPr>
                        <m:nor/>
                      </m:rPr>
                      <a:rPr lang="en-US" sz="2100" dirty="0"/>
                      <m:t> ′80]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Sleator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′83]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  <m:sup>
                                        <m: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Goldberg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′88]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unc>
                                          <m:funcPr>
                                            <m:ctrlPr>
                                              <a:rPr lang="en-US" sz="2100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fName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100" dirty="0">
                                                <a:latin typeface="Cambria Math" panose="02040503050406030204" pitchFamily="18" charset="0"/>
                                              </a:rPr>
                                              <m:t>U</m:t>
                                            </m:r>
                                          </m:e>
                                        </m:func>
                                      </m:e>
                                    </m:rad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 + 2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Ahuja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Orlin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′89]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num>
                              <m:den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Alon</m:t>
                    </m:r>
                    <m:r>
                      <m:rPr>
                        <m:nor/>
                      </m:rPr>
                      <a:rPr lang="en-US" sz="2100" dirty="0"/>
                      <m:t> ′90]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unc>
                          <m:func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′95]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  <m:sup>
                                <m: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 err="1"/>
                      <m:t>Cheriyan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Hagerup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Mehlhorn</m:t>
                    </m:r>
                    <m:r>
                      <m:rPr>
                        <m:nor/>
                      </m:rPr>
                      <a:rPr lang="en-US" sz="2100" dirty="0"/>
                      <m:t> ′96]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r>
                          <a:rPr lang="en-US" sz="2100" dirty="0">
                            <a:latin typeface="Cambria Math" panose="02040503050406030204" pitchFamily="18" charset="0"/>
                          </a:rPr>
                          <m:t> + </m:t>
                        </m:r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2+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sup>
                        </m:sSup>
                      </m:e>
                    </m:d>
                    <m:r>
                      <a:rPr lang="el-GR" sz="2100" dirty="0">
                        <a:latin typeface="Cambria Math" panose="02040503050406030204" pitchFamily="18" charset="0"/>
                      </a:rPr>
                      <m:t>	</m:t>
                    </m:r>
                    <m:r>
                      <m:rPr>
                        <m:nor/>
                      </m:rPr>
                      <a:rPr lang="el-GR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King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Rao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 err="1"/>
                      <m:t>Tarjan</m:t>
                    </m:r>
                    <m:r>
                      <m:rPr>
                        <m:nor/>
                      </m:rPr>
                      <a:rPr lang="en-US" sz="2100" dirty="0"/>
                      <m:t> ′92]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func>
                          <m:funcPr>
                            <m:ctrlPr>
                              <a:rPr lang="en-US" sz="2100" i="1" dirty="0" err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func>
                              <m:funcPr>
                                <m:ctrlPr>
                                  <a:rPr lang="en-US" sz="2100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p>
                                  <m:sSup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p>
                                    <m: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2+</m:t>
                                    </m:r>
                                    <m: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  <m:t>𝜖</m:t>
                                    </m:r>
                                  </m:sup>
                                </m:sSup>
                              </m:fName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func>
                          </m:e>
                        </m:func>
                      </m:e>
                    </m:d>
                    <m:r>
                      <m:rPr>
                        <m:nor/>
                      </m:rPr>
                      <a:rPr lang="en-US" sz="21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100" dirty="0"/>
                      <m:t>[</m:t>
                    </m:r>
                    <m:r>
                      <m:rPr>
                        <m:nor/>
                      </m:rPr>
                      <a:rPr lang="en-US" sz="2100" dirty="0"/>
                      <m:t>Phillips</m:t>
                    </m:r>
                    <m:r>
                      <m:rPr>
                        <m:nor/>
                      </m:rPr>
                      <a:rPr lang="en-US" sz="2100" dirty="0"/>
                      <m:t> </m:t>
                    </m:r>
                    <m:r>
                      <m:rPr>
                        <m:nor/>
                      </m:rPr>
                      <a:rPr lang="en-US" sz="2100" dirty="0"/>
                      <m:t>Westbrook</m:t>
                    </m:r>
                    <m:r>
                      <m:rPr>
                        <m:nor/>
                      </m:rPr>
                      <a:rPr lang="en-US" sz="2100" dirty="0"/>
                      <m:t> ′93]</m:t>
                    </m:r>
                  </m:oMath>
                </a14:m>
                <a:endParaRPr lang="en-US" sz="2100" dirty="0"/>
              </a:p>
              <a:p>
                <a:pPr marL="214313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100" dirty="0" err="1">
                            <a:latin typeface="Cambria Math" panose="02040503050406030204" pitchFamily="18" charset="0"/>
                          </a:rPr>
                          <m:t>mn</m:t>
                        </m:r>
                        <m:d>
                          <m:d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100" i="1" dirty="0" err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100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1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m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100" dirty="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func>
                                      <m:funcPr>
                                        <m:ctrlPr>
                                          <a:rPr lang="en-US" sz="21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100" dirty="0">
                                            <a:latin typeface="Cambria Math" panose="02040503050406030204" pitchFamily="18" charset="0"/>
                                          </a:rPr>
                                          <m:t>n</m:t>
                                        </m:r>
                                      </m:e>
                                    </m:func>
                                  </m:den>
                                </m:f>
                              </m:sub>
                            </m:sSub>
                            <m:r>
                              <a:rPr lang="en-CA" sz="21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100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  <m:r>
                      <a:rPr lang="en-US" sz="2100" dirty="0">
                        <a:latin typeface="Cambria Math" panose="02040503050406030204" pitchFamily="18" charset="0"/>
                      </a:rPr>
                      <m:t>	[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King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>
                        <a:latin typeface="Cambria Math" panose="02040503050406030204" pitchFamily="18" charset="0"/>
                      </a:rPr>
                      <m:t>Rao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100" dirty="0" err="1">
                        <a:latin typeface="Cambria Math" panose="02040503050406030204" pitchFamily="18" charset="0"/>
                      </a:rPr>
                      <m:t>Tarjan</m:t>
                    </m:r>
                    <m:r>
                      <a:rPr lang="en-US" sz="2100" dirty="0">
                        <a:latin typeface="Cambria Math" panose="02040503050406030204" pitchFamily="18" charset="0"/>
                      </a:rPr>
                      <m:t> ′94]</m:t>
                    </m:r>
                  </m:oMath>
                </a14:m>
                <a:endParaRPr lang="en-US" sz="2100" dirty="0"/>
              </a:p>
              <a:p>
                <a:pPr marL="214313" lvl="1" indent="-214313" algn="l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CA" sz="21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⋅</m:t>
                        </m:r>
                        <m:func>
                          <m:funcPr>
                            <m:ctrlPr>
                              <a:rPr lang="en-CA" sz="21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10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CA" sz="21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e>
                            </m:d>
                            <m:func>
                              <m:funcPr>
                                <m:ctrlPr>
                                  <a:rPr lang="en-CA" sz="21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1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  <m:sup>
                                            <m:r>
                                              <a:rPr lang="en-CA" sz="2100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CA" sz="21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den>
                                    </m:f>
                                  </m:e>
                                </m:d>
                                <m:func>
                                  <m:funcPr>
                                    <m:ctrlP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CA" sz="21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CA" sz="2100" i="1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d>
                  </m:oMath>
                </a14:m>
                <a:r>
                  <a:rPr lang="en-CA" sz="2100" dirty="0"/>
                  <a:t> </a:t>
                </a:r>
                <a14:m>
                  <m:oMath xmlns:m="http://schemas.openxmlformats.org/officeDocument/2006/math">
                    <m:r>
                      <a:rPr lang="en-CA" sz="2100">
                        <a:latin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CA" sz="2100" i="1">
                        <a:latin typeface="Cambria Math" panose="02040503050406030204" pitchFamily="18" charset="0"/>
                      </a:rPr>
                      <m:t>Goldberg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CA" sz="2100">
                        <a:latin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sz="2100">
                        <a:latin typeface="Cambria Math" panose="02040503050406030204" pitchFamily="18" charset="0"/>
                      </a:rPr>
                      <m:t>ao</m:t>
                    </m:r>
                    <m:r>
                      <a:rPr lang="en-US" sz="2100">
                        <a:latin typeface="Cambria Math" panose="02040503050406030204" pitchFamily="18" charset="0"/>
                      </a:rPr>
                      <m:t> ′98]</m:t>
                    </m:r>
                  </m:oMath>
                </a14:m>
                <a:endParaRPr lang="en-US" sz="2100" dirty="0"/>
              </a:p>
              <a:p>
                <a:pPr algn="l"/>
                <a:r>
                  <a:rPr lang="en-US" sz="2100" dirty="0" smtClean="0"/>
                  <a:t>Current Best </a:t>
                </a:r>
                <a:r>
                  <a:rPr lang="en-US" sz="2100" dirty="0"/>
                  <a:t>(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sz="2100" dirty="0"/>
                  <a:t> = maximum capacity</a:t>
                </a:r>
                <a:r>
                  <a:rPr lang="en-US" sz="2100" dirty="0" smtClean="0"/>
                  <a:t>):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𝑛𝐹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𝑛𝑈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100" dirty="0"/>
                  <a:t> [</a:t>
                </a:r>
                <a:r>
                  <a:rPr lang="en-US" sz="2100" dirty="0" err="1"/>
                  <a:t>Karger</a:t>
                </a:r>
                <a:r>
                  <a:rPr lang="en-US" sz="2100" dirty="0"/>
                  <a:t>-Levine 02]</a:t>
                </a:r>
                <a:endParaRPr lang="en-US" sz="2100" b="0" i="1" dirty="0" smtClean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100" b="0" dirty="0" smtClean="0">
                    <a:latin typeface="Cambria Math" panose="02040503050406030204" pitchFamily="18" charset="0"/>
                  </a:rPr>
                  <a:t>[</a:t>
                </a:r>
                <a:r>
                  <a:rPr lang="en-US" sz="2100" b="0" dirty="0" err="1" smtClean="0">
                    <a:latin typeface="Cambria Math" panose="02040503050406030204" pitchFamily="18" charset="0"/>
                  </a:rPr>
                  <a:t>Orlin</a:t>
                </a:r>
                <a:r>
                  <a:rPr lang="en-US" sz="2100" b="0" dirty="0" smtClean="0">
                    <a:latin typeface="Cambria Math" panose="02040503050406030204" pitchFamily="18" charset="0"/>
                  </a:rPr>
                  <a:t> 13]</a:t>
                </a:r>
                <a:endParaRPr lang="en-US" sz="2100" b="0" i="1" dirty="0" smtClean="0">
                  <a:latin typeface="Cambria Math" panose="02040503050406030204" pitchFamily="18" charset="0"/>
                </a:endParaRP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100" b="0" i="1" dirty="0" smtClean="0">
                        <a:latin typeface="Cambria Math" panose="02040503050406030204" pitchFamily="18" charset="0"/>
                      </a:rPr>
                      <m:t>𝑚</m:t>
                    </m:r>
                    <m:rad>
                      <m:radPr>
                        <m:degHide m:val="on"/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func>
                      <m:funcPr>
                        <m:ctrlPr>
                          <a:rPr lang="en-US" sz="21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100" b="0" i="1" dirty="0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𝑛𝑈</m:t>
                        </m:r>
                        <m:r>
                          <a:rPr lang="en-US" sz="2100" b="0" i="1" dirty="0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100" dirty="0" smtClean="0"/>
                  <a:t> [Lee-Sidford 13] 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sup>
                    </m:sSup>
                    <m:func>
                      <m:func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𝑛𝑈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100" dirty="0" smtClean="0"/>
                  <a:t> [Madry 13]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sSup>
                      <m:s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ra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sz="21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1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100" dirty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2100" i="1" dirty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fName>
                      <m:e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𝑛𝑈</m:t>
                        </m:r>
                        <m:r>
                          <a:rPr lang="en-US" sz="2100" i="1" dirty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func>
                  </m:oMath>
                </a14:m>
                <a:r>
                  <a:rPr lang="en-US" sz="2100" dirty="0" smtClean="0"/>
                  <a:t> [Sidford-Tian 17]</a:t>
                </a:r>
                <a:endParaRPr lang="en-US" sz="21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12" y="1767454"/>
                <a:ext cx="8191161" cy="2343151"/>
              </a:xfrm>
              <a:prstGeom prst="rect">
                <a:avLst/>
              </a:prstGeom>
              <a:blipFill>
                <a:blip r:embed="rId2"/>
                <a:stretch>
                  <a:fillRect l="-894" t="-506510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-50334" y="0"/>
            <a:ext cx="9322594" cy="191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Maximum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897" y="4432631"/>
            <a:ext cx="2634813" cy="218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/>
              <a:t>Image Segmentation</a:t>
            </a:r>
            <a:endParaRPr kumimoji="0"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46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Image Segmentation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9147"/>
            <a:ext cx="8229600" cy="4927017"/>
          </a:xfrm>
        </p:spPr>
        <p:txBody>
          <a:bodyPr/>
          <a:lstStyle/>
          <a:p>
            <a:pPr lvl="1" indent="-742950"/>
            <a:r>
              <a:rPr lang="en-US" altLang="en-US" dirty="0"/>
              <a:t>Given an image we want to separate </a:t>
            </a:r>
          </a:p>
          <a:p>
            <a:pPr lvl="1" indent="-742950"/>
            <a:r>
              <a:rPr lang="en-US" altLang="en-US" dirty="0"/>
              <a:t>foreground from background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 smtClean="0"/>
              <a:t>Important </a:t>
            </a:r>
            <a:r>
              <a:rPr lang="en-US" altLang="en-US" dirty="0"/>
              <a:t>problem in image processing.</a:t>
            </a:r>
          </a:p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altLang="en-US" dirty="0"/>
              <a:t>Divide image into coherent regions.</a:t>
            </a:r>
          </a:p>
          <a:p>
            <a:pPr marL="0" indent="0">
              <a:buNone/>
            </a:pPr>
            <a:endParaRPr lang="en-US" altLang="en-US" sz="2000" dirty="0"/>
          </a:p>
          <a:p>
            <a:pPr marL="0" indent="0">
              <a:buNone/>
            </a:pPr>
            <a:endParaRPr lang="en-US" altLang="en-US" sz="2000" dirty="0"/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463" y="3722253"/>
            <a:ext cx="4794067" cy="252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79646</TotalTime>
  <Words>650</Words>
  <Application>Microsoft Office PowerPoint</Application>
  <PresentationFormat>On-screen Show (4:3)</PresentationFormat>
  <Paragraphs>361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MS PGothic</vt:lpstr>
      <vt:lpstr>Arial</vt:lpstr>
      <vt:lpstr>Arial Black</vt:lpstr>
      <vt:lpstr>Cambria Math</vt:lpstr>
      <vt:lpstr>Comic Sans MS</vt:lpstr>
      <vt:lpstr>Helvetica</vt:lpstr>
      <vt:lpstr>Symbol</vt:lpstr>
      <vt:lpstr>Tahoma</vt:lpstr>
      <vt:lpstr>Times New Roman</vt:lpstr>
      <vt:lpstr>Wingdings</vt:lpstr>
      <vt:lpstr>Custom Design</vt:lpstr>
      <vt:lpstr>CSE 421</vt:lpstr>
      <vt:lpstr>FF may converge to wrong answer</vt:lpstr>
      <vt:lpstr>Edmonds-Karp Algorithm</vt:lpstr>
      <vt:lpstr>Distance to s is non-decreasing.</vt:lpstr>
      <vt:lpstr>Distance for bottleneck edges</vt:lpstr>
      <vt:lpstr>Theorem</vt:lpstr>
      <vt:lpstr>Maximum flow</vt:lpstr>
      <vt:lpstr>Image Segmentation</vt:lpstr>
      <vt:lpstr>Image Segmentation</vt:lpstr>
      <vt:lpstr>Foreground / background segmentation</vt:lpstr>
      <vt:lpstr>Min cut Formulation</vt:lpstr>
      <vt:lpstr>Min cut Formulation (cont’d)</vt:lpstr>
      <vt:lpstr>Reality</vt:lpstr>
      <vt:lpstr>Project Selection</vt:lpstr>
      <vt:lpstr>Extended Graph</vt:lpstr>
      <vt:lpstr>Extended Graph G’</vt:lpstr>
      <vt:lpstr>Extended Graph G’</vt:lpstr>
      <vt:lpstr>Extended Graph G’</vt:lpstr>
      <vt:lpstr>Extended Graph G’</vt:lpstr>
      <vt:lpstr>Project Selection</vt:lpstr>
      <vt:lpstr>Proof of Claim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588</cp:revision>
  <cp:lastPrinted>2000-07-01T21:41:59Z</cp:lastPrinted>
  <dcterms:created xsi:type="dcterms:W3CDTF">1998-04-21T02:39:18Z</dcterms:created>
  <dcterms:modified xsi:type="dcterms:W3CDTF">2018-05-21T17:52:57Z</dcterms:modified>
</cp:coreProperties>
</file>