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369" r:id="rId2"/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4" r:id="rId11"/>
    <p:sldId id="815" r:id="rId12"/>
    <p:sldId id="817" r:id="rId13"/>
    <p:sldId id="818" r:id="rId14"/>
    <p:sldId id="819" r:id="rId15"/>
    <p:sldId id="841" r:id="rId16"/>
    <p:sldId id="839" r:id="rId17"/>
    <p:sldId id="842" r:id="rId18"/>
    <p:sldId id="843" r:id="rId19"/>
    <p:sldId id="844" r:id="rId20"/>
    <p:sldId id="821" r:id="rId21"/>
    <p:sldId id="851" r:id="rId22"/>
    <p:sldId id="846" r:id="rId23"/>
    <p:sldId id="847" r:id="rId24"/>
    <p:sldId id="848" r:id="rId25"/>
    <p:sldId id="849" r:id="rId26"/>
    <p:sldId id="850" r:id="rId2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00"/>
    <a:srgbClr val="FFFFCC"/>
    <a:srgbClr val="FFFF00"/>
    <a:srgbClr val="DBF7C9"/>
    <a:srgbClr val="B0ED8B"/>
    <a:srgbClr val="0033CC"/>
    <a:srgbClr val="3399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660" autoAdjust="0"/>
  </p:normalViewPr>
  <p:slideViewPr>
    <p:cSldViewPr snapToGrid="0">
      <p:cViewPr varScale="1">
        <p:scale>
          <a:sx n="125" d="100"/>
          <a:sy n="125" d="100"/>
        </p:scale>
        <p:origin x="1014" y="108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10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.45 = .45*1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1.23 = .41*3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  .56 = .14*4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-----------------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2.24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7125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317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0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r>
              <a:rPr lang="en-US" baseline="0" dirty="0" smtClean="0">
                <a:ea typeface="ＭＳ Ｐゴシック" charset="0"/>
                <a:cs typeface="ＭＳ Ｐゴシック" charset="0"/>
              </a:rPr>
              <a:t>this proof generalizes to internal nodes, too, basically just as easy; that doesn’t seem to simplify CLR lemmas below, but important to my proof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827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851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82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Slide gives concrete ex of general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pf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on next.  Method: nodes in T painted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yellow as added to heap, until discrepancy, which flags an inversion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Cost(T)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= 100+55+14+41+25=235    Cost(T’) = same – 41+30 = 224</a:t>
            </a: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00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03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51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2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365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1291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r>
              <a:rPr lang="en-US" dirty="0" smtClean="0"/>
              <a:t>more detailed setup for new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07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440E9-56C6-40EF-8A79-D77A972699B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do we need the next char?</a:t>
            </a:r>
          </a:p>
        </p:txBody>
      </p:sp>
    </p:spTree>
    <p:extLst>
      <p:ext uri="{BB962C8B-B14F-4D97-AF65-F5344CB8AC3E}">
        <p14:creationId xmlns:p14="http://schemas.microsoft.com/office/powerpoint/2010/main" val="1069603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EB8DC-76D8-4C4C-8386-C94E271FA46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Match must be at least length 3.   Why?</a:t>
            </a:r>
          </a:p>
          <a:p>
            <a:r>
              <a:rPr lang="en-US" altLang="en-US"/>
              <a:t>How does storing in order of position help?</a:t>
            </a:r>
          </a:p>
        </p:txBody>
      </p:sp>
    </p:spTree>
    <p:extLst>
      <p:ext uri="{BB962C8B-B14F-4D97-AF65-F5344CB8AC3E}">
        <p14:creationId xmlns:p14="http://schemas.microsoft.com/office/powerpoint/2010/main" val="661341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337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998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1886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748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.45 = .45*1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.32 = .16*2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.39 = .13*3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.48 = .12*4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.70 = (.05+.09)*5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2.34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001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  15wi </a:t>
            </a:r>
            <a:r>
              <a:rPr lang="en-US" dirty="0" err="1" smtClean="0"/>
              <a:t>lec</a:t>
            </a:r>
            <a:r>
              <a:rPr lang="en-US" dirty="0" smtClean="0"/>
              <a:t> 10 ended</a:t>
            </a:r>
            <a:r>
              <a:rPr lang="en-US" baseline="0" dirty="0" smtClean="0"/>
              <a:t> here.</a:t>
            </a:r>
            <a:endParaRPr lang="en-US" dirty="0" smtClean="0"/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Improved: f-d is inversion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In class suggestion: do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shannon-fano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then flip all inversion.  Improves this tree, but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doesn</a:t>
            </a:r>
            <a:r>
              <a:rPr lang="ja-JP" altLang="en-US" dirty="0" smtClean="0"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 give opt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(.45+.16)*2+.39*3 = 2.39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2478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417, 421, 521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282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Greedy: Huffman Codes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Yin </a:t>
            </a:r>
            <a:r>
              <a:rPr lang="en-US" altLang="en-US" sz="2000" dirty="0"/>
              <a:t>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latin typeface="+mn-lt"/>
              </a:rPr>
              <a:pPr/>
              <a:t>1</a:t>
            </a:fld>
            <a:endParaRPr lang="en-US" alt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grpSp>
        <p:nvGrpSpPr>
          <p:cNvPr id="71" name="Group 192"/>
          <p:cNvGrpSpPr>
            <a:grpSpLocks/>
          </p:cNvGrpSpPr>
          <p:nvPr/>
        </p:nvGrpSpPr>
        <p:grpSpPr bwMode="auto">
          <a:xfrm>
            <a:off x="4800600" y="609600"/>
            <a:ext cx="3733800" cy="1219200"/>
            <a:chOff x="4876800" y="381000"/>
            <a:chExt cx="3733800" cy="1219200"/>
          </a:xfrm>
        </p:grpSpPr>
        <p:sp>
          <p:nvSpPr>
            <p:cNvPr id="72" name="Rectangle 153"/>
            <p:cNvSpPr>
              <a:spLocks noChangeArrowheads="1"/>
            </p:cNvSpPr>
            <p:nvPr/>
          </p:nvSpPr>
          <p:spPr bwMode="auto">
            <a:xfrm>
              <a:off x="4876800" y="381000"/>
              <a:ext cx="3733800" cy="1219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(b)</a:t>
              </a:r>
            </a:p>
          </p:txBody>
        </p:sp>
        <p:sp>
          <p:nvSpPr>
            <p:cNvPr id="73" name="Rectangle 1049"/>
            <p:cNvSpPr>
              <a:spLocks noChangeArrowheads="1"/>
            </p:cNvSpPr>
            <p:nvPr/>
          </p:nvSpPr>
          <p:spPr bwMode="auto">
            <a:xfrm>
              <a:off x="77495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74" name="Rectangle 1061"/>
            <p:cNvSpPr>
              <a:spLocks noChangeArrowheads="1"/>
            </p:cNvSpPr>
            <p:nvPr/>
          </p:nvSpPr>
          <p:spPr bwMode="auto">
            <a:xfrm>
              <a:off x="716280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75" name="Rectangle 1056"/>
            <p:cNvSpPr>
              <a:spLocks noChangeArrowheads="1"/>
            </p:cNvSpPr>
            <p:nvPr/>
          </p:nvSpPr>
          <p:spPr bwMode="auto">
            <a:xfrm>
              <a:off x="50825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c</a:t>
              </a:r>
              <a:r>
                <a:rPr lang="en-US" sz="1800" dirty="0" smtClean="0">
                  <a:latin typeface="+mn-lt"/>
                  <a:cs typeface="Helvetica" charset="0"/>
                </a:rPr>
                <a:t>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76" name="Rectangle 1060"/>
            <p:cNvSpPr>
              <a:spLocks noChangeArrowheads="1"/>
            </p:cNvSpPr>
            <p:nvPr/>
          </p:nvSpPr>
          <p:spPr bwMode="auto">
            <a:xfrm>
              <a:off x="56921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b</a:t>
              </a:r>
              <a:r>
                <a:rPr lang="en-US" sz="1800" dirty="0" smtClean="0">
                  <a:latin typeface="+mn-lt"/>
                  <a:cs typeface="Helvetica" charset="0"/>
                </a:rPr>
                <a:t>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grpSp>
          <p:nvGrpSpPr>
            <p:cNvPr id="77" name="Group 157"/>
            <p:cNvGrpSpPr>
              <a:grpSpLocks/>
            </p:cNvGrpSpPr>
            <p:nvPr/>
          </p:nvGrpSpPr>
          <p:grpSpPr bwMode="auto">
            <a:xfrm>
              <a:off x="6149340" y="556514"/>
              <a:ext cx="1013460" cy="893064"/>
              <a:chOff x="1828800" y="2637802"/>
              <a:chExt cx="1013460" cy="893064"/>
            </a:xfrm>
          </p:grpSpPr>
          <p:cxnSp>
            <p:nvCxnSpPr>
              <p:cNvPr id="78" name="AutoShape 1053"/>
              <p:cNvCxnSpPr>
                <a:cxnSpLocks noChangeShapeType="1"/>
                <a:stCxn id="80" idx="3"/>
                <a:endCxn id="79" idx="0"/>
              </p:cNvCxnSpPr>
              <p:nvPr/>
            </p:nvCxnSpPr>
            <p:spPr bwMode="auto">
              <a:xfrm rot="5400000">
                <a:off x="1978294" y="3050940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9" name="Rectangle 1054"/>
              <p:cNvSpPr>
                <a:spLocks noChangeArrowheads="1"/>
              </p:cNvSpPr>
              <p:nvPr/>
            </p:nvSpPr>
            <p:spPr bwMode="auto">
              <a:xfrm>
                <a:off x="1828800" y="324587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80" name="Oval 1062"/>
              <p:cNvSpPr>
                <a:spLocks noChangeArrowheads="1"/>
              </p:cNvSpPr>
              <p:nvPr/>
            </p:nvSpPr>
            <p:spPr bwMode="auto">
              <a:xfrm>
                <a:off x="2110740" y="2637802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81" name="AutoShape 1064"/>
              <p:cNvCxnSpPr>
                <a:cxnSpLocks noChangeShapeType="1"/>
                <a:stCxn id="80" idx="5"/>
                <a:endCxn id="82" idx="0"/>
              </p:cNvCxnSpPr>
              <p:nvPr/>
            </p:nvCxnSpPr>
            <p:spPr bwMode="auto">
              <a:xfrm rot="16200000" flipH="1">
                <a:off x="2395100" y="3040272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" name="Rectangle 1065"/>
              <p:cNvSpPr>
                <a:spLocks noChangeArrowheads="1"/>
              </p:cNvSpPr>
              <p:nvPr/>
            </p:nvSpPr>
            <p:spPr bwMode="auto">
              <a:xfrm>
                <a:off x="2362200" y="324740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83" name="TextBox 163"/>
              <p:cNvSpPr txBox="1">
                <a:spLocks noChangeArrowheads="1"/>
              </p:cNvSpPr>
              <p:nvPr/>
            </p:nvSpPr>
            <p:spPr bwMode="auto">
              <a:xfrm>
                <a:off x="1873250" y="2930227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84" name="TextBox 164"/>
              <p:cNvSpPr txBox="1">
                <a:spLocks noChangeArrowheads="1"/>
              </p:cNvSpPr>
              <p:nvPr/>
            </p:nvSpPr>
            <p:spPr bwMode="auto">
              <a:xfrm>
                <a:off x="2481615" y="2936577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</p:grpSp>
      <p:grpSp>
        <p:nvGrpSpPr>
          <p:cNvPr id="85" name="Group 191"/>
          <p:cNvGrpSpPr>
            <a:grpSpLocks/>
          </p:cNvGrpSpPr>
          <p:nvPr/>
        </p:nvGrpSpPr>
        <p:grpSpPr bwMode="auto">
          <a:xfrm>
            <a:off x="838200" y="609600"/>
            <a:ext cx="3733800" cy="1219200"/>
            <a:chOff x="533400" y="381000"/>
            <a:chExt cx="3733800" cy="1219200"/>
          </a:xfrm>
        </p:grpSpPr>
        <p:sp>
          <p:nvSpPr>
            <p:cNvPr id="86" name="Rectangle 174"/>
            <p:cNvSpPr>
              <a:spLocks noChangeArrowheads="1"/>
            </p:cNvSpPr>
            <p:nvPr/>
          </p:nvSpPr>
          <p:spPr bwMode="auto">
            <a:xfrm>
              <a:off x="533400" y="381000"/>
              <a:ext cx="3733800" cy="1219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(a)</a:t>
              </a:r>
            </a:p>
          </p:txBody>
        </p:sp>
        <p:sp>
          <p:nvSpPr>
            <p:cNvPr id="87" name="Rectangle 1049"/>
            <p:cNvSpPr>
              <a:spLocks noChangeArrowheads="1"/>
            </p:cNvSpPr>
            <p:nvPr/>
          </p:nvSpPr>
          <p:spPr bwMode="auto">
            <a:xfrm>
              <a:off x="36347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88" name="Rectangle 1061"/>
            <p:cNvSpPr>
              <a:spLocks noChangeArrowheads="1"/>
            </p:cNvSpPr>
            <p:nvPr/>
          </p:nvSpPr>
          <p:spPr bwMode="auto">
            <a:xfrm>
              <a:off x="3060192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89" name="Rectangle 1056"/>
            <p:cNvSpPr>
              <a:spLocks noChangeArrowheads="1"/>
            </p:cNvSpPr>
            <p:nvPr/>
          </p:nvSpPr>
          <p:spPr bwMode="auto">
            <a:xfrm>
              <a:off x="1911096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c</a:t>
              </a:r>
              <a:r>
                <a:rPr lang="en-US" sz="1800" dirty="0" smtClean="0">
                  <a:latin typeface="+mn-lt"/>
                  <a:cs typeface="Helvetica" charset="0"/>
                </a:rPr>
                <a:t>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90" name="Rectangle 1060"/>
            <p:cNvSpPr>
              <a:spLocks noChangeArrowheads="1"/>
            </p:cNvSpPr>
            <p:nvPr/>
          </p:nvSpPr>
          <p:spPr bwMode="auto">
            <a:xfrm>
              <a:off x="2485644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b</a:t>
              </a:r>
              <a:r>
                <a:rPr lang="en-US" sz="1800" dirty="0" smtClean="0">
                  <a:latin typeface="+mn-lt"/>
                  <a:cs typeface="Helvetica" charset="0"/>
                </a:rPr>
                <a:t>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93" name="Rectangle 1054"/>
            <p:cNvSpPr>
              <a:spLocks noChangeArrowheads="1"/>
            </p:cNvSpPr>
            <p:nvPr/>
          </p:nvSpPr>
          <p:spPr bwMode="auto">
            <a:xfrm>
              <a:off x="76200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f:5</a:t>
              </a:r>
            </a:p>
          </p:txBody>
        </p:sp>
        <p:sp>
          <p:nvSpPr>
            <p:cNvPr id="94" name="Rectangle 1065"/>
            <p:cNvSpPr>
              <a:spLocks noChangeArrowheads="1"/>
            </p:cNvSpPr>
            <p:nvPr/>
          </p:nvSpPr>
          <p:spPr bwMode="auto">
            <a:xfrm>
              <a:off x="1336548" y="611124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e:9</a:t>
              </a:r>
            </a:p>
          </p:txBody>
        </p:sp>
      </p:grpSp>
      <p:grpSp>
        <p:nvGrpSpPr>
          <p:cNvPr id="95" name="Group 188"/>
          <p:cNvGrpSpPr>
            <a:grpSpLocks/>
          </p:cNvGrpSpPr>
          <p:nvPr/>
        </p:nvGrpSpPr>
        <p:grpSpPr bwMode="auto">
          <a:xfrm>
            <a:off x="4800600" y="3886200"/>
            <a:ext cx="3733800" cy="2667000"/>
            <a:chOff x="4876800" y="3991598"/>
            <a:chExt cx="3733800" cy="2667000"/>
          </a:xfrm>
        </p:grpSpPr>
        <p:sp>
          <p:nvSpPr>
            <p:cNvPr id="100" name="Rectangle 57"/>
            <p:cNvSpPr>
              <a:spLocks noChangeArrowheads="1"/>
            </p:cNvSpPr>
            <p:nvPr/>
          </p:nvSpPr>
          <p:spPr bwMode="auto">
            <a:xfrm>
              <a:off x="4876800" y="3991598"/>
              <a:ext cx="3733800" cy="2667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(f)</a:t>
              </a:r>
            </a:p>
          </p:txBody>
        </p:sp>
        <p:grpSp>
          <p:nvGrpSpPr>
            <p:cNvPr id="101" name="Group 52"/>
            <p:cNvGrpSpPr>
              <a:grpSpLocks/>
            </p:cNvGrpSpPr>
            <p:nvPr/>
          </p:nvGrpSpPr>
          <p:grpSpPr bwMode="auto">
            <a:xfrm>
              <a:off x="5638800" y="4038600"/>
              <a:ext cx="2438400" cy="2569464"/>
              <a:chOff x="9189720" y="3965448"/>
              <a:chExt cx="2438400" cy="2569464"/>
            </a:xfrm>
          </p:grpSpPr>
          <p:sp>
            <p:nvSpPr>
              <p:cNvPr id="103" name="Oval 1029"/>
              <p:cNvSpPr>
                <a:spLocks noChangeArrowheads="1"/>
              </p:cNvSpPr>
              <p:nvPr/>
            </p:nvSpPr>
            <p:spPr bwMode="auto">
              <a:xfrm>
                <a:off x="9784080" y="39654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100</a:t>
                </a:r>
              </a:p>
            </p:txBody>
          </p:sp>
          <p:sp>
            <p:nvSpPr>
              <p:cNvPr id="104" name="Oval 1032"/>
              <p:cNvSpPr>
                <a:spLocks noChangeArrowheads="1"/>
              </p:cNvSpPr>
              <p:nvPr/>
            </p:nvSpPr>
            <p:spPr bwMode="auto">
              <a:xfrm>
                <a:off x="10332720" y="45780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55</a:t>
                </a:r>
              </a:p>
            </p:txBody>
          </p:sp>
          <p:cxnSp>
            <p:nvCxnSpPr>
              <p:cNvPr id="106" name="AutoShape 1033"/>
              <p:cNvCxnSpPr>
                <a:cxnSpLocks noChangeShapeType="1"/>
                <a:stCxn id="118" idx="0"/>
                <a:endCxn id="104" idx="3"/>
              </p:cNvCxnSpPr>
              <p:nvPr/>
            </p:nvCxnSpPr>
            <p:spPr bwMode="auto">
              <a:xfrm rot="5400000" flipH="1" flipV="1">
                <a:off x="10102357" y="4818641"/>
                <a:ext cx="210798" cy="374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AutoShape 1034"/>
              <p:cNvCxnSpPr>
                <a:cxnSpLocks noChangeShapeType="1"/>
                <a:stCxn id="103" idx="5"/>
                <a:endCxn id="104" idx="0"/>
              </p:cNvCxnSpPr>
              <p:nvPr/>
            </p:nvCxnSpPr>
            <p:spPr bwMode="auto">
              <a:xfrm rot="16200000" flipH="1">
                <a:off x="10202171" y="4234187"/>
                <a:ext cx="290046" cy="3977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9" name="AutoShape 1039"/>
              <p:cNvCxnSpPr>
                <a:cxnSpLocks noChangeShapeType="1"/>
                <a:stCxn id="112" idx="3"/>
                <a:endCxn id="126" idx="0"/>
              </p:cNvCxnSpPr>
              <p:nvPr/>
            </p:nvCxnSpPr>
            <p:spPr bwMode="auto">
              <a:xfrm rot="5400000">
                <a:off x="10790316" y="5471802"/>
                <a:ext cx="207750" cy="1323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0" name="Rectangle 1049"/>
              <p:cNvSpPr>
                <a:spLocks noChangeArrowheads="1"/>
              </p:cNvSpPr>
              <p:nvPr/>
            </p:nvSpPr>
            <p:spPr bwMode="auto">
              <a:xfrm>
                <a:off x="9189720" y="46281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a:45</a:t>
                </a:r>
              </a:p>
            </p:txBody>
          </p:sp>
          <p:sp>
            <p:nvSpPr>
              <p:cNvPr id="112" name="Oval 1050"/>
              <p:cNvSpPr>
                <a:spLocks noChangeArrowheads="1"/>
              </p:cNvSpPr>
              <p:nvPr/>
            </p:nvSpPr>
            <p:spPr bwMode="auto">
              <a:xfrm>
                <a:off x="1089787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30</a:t>
                </a:r>
              </a:p>
            </p:txBody>
          </p:sp>
          <p:cxnSp>
            <p:nvCxnSpPr>
              <p:cNvPr id="113" name="AutoShape 1051"/>
              <p:cNvCxnSpPr>
                <a:cxnSpLocks noChangeShapeType="1"/>
                <a:stCxn id="110" idx="0"/>
                <a:endCxn id="103" idx="3"/>
              </p:cNvCxnSpPr>
              <p:nvPr/>
            </p:nvCxnSpPr>
            <p:spPr bwMode="auto">
              <a:xfrm rot="5400000" flipH="1" flipV="1">
                <a:off x="9468119" y="4249681"/>
                <a:ext cx="340084" cy="4168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5" name="AutoShape 1053"/>
              <p:cNvCxnSpPr>
                <a:cxnSpLocks noChangeShapeType="1"/>
                <a:stCxn id="126" idx="3"/>
                <a:endCxn id="116" idx="0"/>
              </p:cNvCxnSpPr>
              <p:nvPr/>
            </p:nvCxnSpPr>
            <p:spPr bwMode="auto">
              <a:xfrm rot="5400000">
                <a:off x="10482214" y="6054986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6" name="Rectangle 1054"/>
              <p:cNvSpPr>
                <a:spLocks noChangeArrowheads="1"/>
              </p:cNvSpPr>
              <p:nvPr/>
            </p:nvSpPr>
            <p:spPr bwMode="auto">
              <a:xfrm>
                <a:off x="10332720" y="624992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117" name="Rectangle 1056"/>
              <p:cNvSpPr>
                <a:spLocks noChangeArrowheads="1"/>
              </p:cNvSpPr>
              <p:nvPr/>
            </p:nvSpPr>
            <p:spPr bwMode="auto">
              <a:xfrm>
                <a:off x="94945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118" name="Oval 1057"/>
              <p:cNvSpPr>
                <a:spLocks noChangeArrowheads="1"/>
              </p:cNvSpPr>
              <p:nvPr/>
            </p:nvSpPr>
            <p:spPr bwMode="auto">
              <a:xfrm>
                <a:off x="980694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120" name="AutoShape 1058"/>
              <p:cNvCxnSpPr>
                <a:cxnSpLocks noChangeShapeType="1"/>
                <a:stCxn id="117" idx="0"/>
                <a:endCxn id="118" idx="3"/>
              </p:cNvCxnSpPr>
              <p:nvPr/>
            </p:nvCxnSpPr>
            <p:spPr bwMode="auto">
              <a:xfrm rot="5400000" flipH="1" flipV="1">
                <a:off x="9671573" y="5497075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AutoShape 1059"/>
              <p:cNvCxnSpPr>
                <a:cxnSpLocks noChangeShapeType="1"/>
                <a:stCxn id="118" idx="5"/>
                <a:endCxn id="123" idx="0"/>
              </p:cNvCxnSpPr>
              <p:nvPr/>
            </p:nvCxnSpPr>
            <p:spPr bwMode="auto">
              <a:xfrm rot="16200000" flipH="1">
                <a:off x="10089141" y="5516125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" name="Rectangle 1060"/>
              <p:cNvSpPr>
                <a:spLocks noChangeArrowheads="1"/>
              </p:cNvSpPr>
              <p:nvPr/>
            </p:nvSpPr>
            <p:spPr bwMode="auto">
              <a:xfrm>
                <a:off x="100279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124" name="Rectangle 1061"/>
              <p:cNvSpPr>
                <a:spLocks noChangeArrowheads="1"/>
              </p:cNvSpPr>
              <p:nvPr/>
            </p:nvSpPr>
            <p:spPr bwMode="auto">
              <a:xfrm>
                <a:off x="1114806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d:16</a:t>
                </a:r>
              </a:p>
            </p:txBody>
          </p:sp>
          <p:sp>
            <p:nvSpPr>
              <p:cNvPr id="126" name="Oval 1062"/>
              <p:cNvSpPr>
                <a:spLocks noChangeArrowheads="1"/>
              </p:cNvSpPr>
              <p:nvPr/>
            </p:nvSpPr>
            <p:spPr bwMode="auto">
              <a:xfrm>
                <a:off x="10614660" y="56418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127" name="AutoShape 1063"/>
              <p:cNvCxnSpPr>
                <a:cxnSpLocks noChangeShapeType="1"/>
                <a:stCxn id="124" idx="0"/>
                <a:endCxn id="112" idx="5"/>
              </p:cNvCxnSpPr>
              <p:nvPr/>
            </p:nvCxnSpPr>
            <p:spPr bwMode="auto">
              <a:xfrm rot="16200000" flipV="1">
                <a:off x="11194676" y="5501520"/>
                <a:ext cx="260836" cy="1259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9" name="AutoShape 1064"/>
              <p:cNvCxnSpPr>
                <a:cxnSpLocks noChangeShapeType="1"/>
                <a:stCxn id="126" idx="5"/>
                <a:endCxn id="130" idx="0"/>
              </p:cNvCxnSpPr>
              <p:nvPr/>
            </p:nvCxnSpPr>
            <p:spPr bwMode="auto">
              <a:xfrm rot="16200000" flipH="1">
                <a:off x="10899020" y="6044318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0" name="Rectangle 1065"/>
              <p:cNvSpPr>
                <a:spLocks noChangeArrowheads="1"/>
              </p:cNvSpPr>
              <p:nvPr/>
            </p:nvSpPr>
            <p:spPr bwMode="auto">
              <a:xfrm>
                <a:off x="10866120" y="625144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cxnSp>
            <p:nvCxnSpPr>
              <p:cNvPr id="132" name="AutoShape 1039"/>
              <p:cNvCxnSpPr>
                <a:cxnSpLocks noChangeShapeType="1"/>
                <a:stCxn id="104" idx="5"/>
                <a:endCxn id="112" idx="0"/>
              </p:cNvCxnSpPr>
              <p:nvPr/>
            </p:nvCxnSpPr>
            <p:spPr bwMode="auto">
              <a:xfrm rot="16200000" flipH="1">
                <a:off x="10798690" y="4798956"/>
                <a:ext cx="210798" cy="4142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" name="TextBox 40"/>
              <p:cNvSpPr txBox="1">
                <a:spLocks noChangeArrowheads="1"/>
              </p:cNvSpPr>
              <p:nvPr/>
            </p:nvSpPr>
            <p:spPr bwMode="auto">
              <a:xfrm>
                <a:off x="9469085" y="419404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34" name="TextBox 41"/>
              <p:cNvSpPr txBox="1">
                <a:spLocks noChangeArrowheads="1"/>
              </p:cNvSpPr>
              <p:nvPr/>
            </p:nvSpPr>
            <p:spPr bwMode="auto">
              <a:xfrm>
                <a:off x="10256520" y="420039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35" name="TextBox 44"/>
              <p:cNvSpPr txBox="1">
                <a:spLocks noChangeArrowheads="1"/>
              </p:cNvSpPr>
              <p:nvPr/>
            </p:nvSpPr>
            <p:spPr bwMode="auto">
              <a:xfrm>
                <a:off x="9951720" y="4794321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36" name="TextBox 45"/>
              <p:cNvSpPr txBox="1">
                <a:spLocks noChangeArrowheads="1"/>
              </p:cNvSpPr>
              <p:nvPr/>
            </p:nvSpPr>
            <p:spPr bwMode="auto">
              <a:xfrm>
                <a:off x="10885170" y="4800671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38" name="TextBox 46"/>
              <p:cNvSpPr txBox="1">
                <a:spLocks noChangeArrowheads="1"/>
              </p:cNvSpPr>
              <p:nvPr/>
            </p:nvSpPr>
            <p:spPr bwMode="auto">
              <a:xfrm>
                <a:off x="10637520" y="535609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39" name="TextBox 47"/>
              <p:cNvSpPr txBox="1">
                <a:spLocks noChangeArrowheads="1"/>
              </p:cNvSpPr>
              <p:nvPr/>
            </p:nvSpPr>
            <p:spPr bwMode="auto">
              <a:xfrm>
                <a:off x="11247120" y="536244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41" name="TextBox 48"/>
              <p:cNvSpPr txBox="1">
                <a:spLocks noChangeArrowheads="1"/>
              </p:cNvSpPr>
              <p:nvPr/>
            </p:nvSpPr>
            <p:spPr bwMode="auto">
              <a:xfrm>
                <a:off x="9591005" y="536542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42" name="TextBox 49"/>
              <p:cNvSpPr txBox="1">
                <a:spLocks noChangeArrowheads="1"/>
              </p:cNvSpPr>
              <p:nvPr/>
            </p:nvSpPr>
            <p:spPr bwMode="auto">
              <a:xfrm>
                <a:off x="10124405" y="537177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44" name="TextBox 50"/>
              <p:cNvSpPr txBox="1">
                <a:spLocks noChangeArrowheads="1"/>
              </p:cNvSpPr>
              <p:nvPr/>
            </p:nvSpPr>
            <p:spPr bwMode="auto">
              <a:xfrm>
                <a:off x="10377170" y="593427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45" name="TextBox 51"/>
              <p:cNvSpPr txBox="1">
                <a:spLocks noChangeArrowheads="1"/>
              </p:cNvSpPr>
              <p:nvPr/>
            </p:nvSpPr>
            <p:spPr bwMode="auto">
              <a:xfrm>
                <a:off x="10985535" y="594062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</p:grpSp>
      <p:grpSp>
        <p:nvGrpSpPr>
          <p:cNvPr id="147" name="Group 187"/>
          <p:cNvGrpSpPr>
            <a:grpSpLocks/>
          </p:cNvGrpSpPr>
          <p:nvPr/>
        </p:nvGrpSpPr>
        <p:grpSpPr bwMode="auto">
          <a:xfrm>
            <a:off x="838200" y="3886200"/>
            <a:ext cx="3733800" cy="2667000"/>
            <a:chOff x="533400" y="4067798"/>
            <a:chExt cx="3733800" cy="2667000"/>
          </a:xfrm>
        </p:grpSpPr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533400" y="4067798"/>
              <a:ext cx="3733800" cy="2667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(e)</a:t>
              </a:r>
            </a:p>
          </p:txBody>
        </p:sp>
        <p:grpSp>
          <p:nvGrpSpPr>
            <p:cNvPr id="150" name="Group 64"/>
            <p:cNvGrpSpPr>
              <a:grpSpLocks/>
            </p:cNvGrpSpPr>
            <p:nvPr/>
          </p:nvGrpSpPr>
          <p:grpSpPr bwMode="auto">
            <a:xfrm>
              <a:off x="914400" y="4117848"/>
              <a:ext cx="2819400" cy="1956816"/>
              <a:chOff x="8808720" y="4578096"/>
              <a:chExt cx="2819400" cy="1956816"/>
            </a:xfrm>
          </p:grpSpPr>
          <p:sp>
            <p:nvSpPr>
              <p:cNvPr id="151" name="Oval 1032"/>
              <p:cNvSpPr>
                <a:spLocks noChangeArrowheads="1"/>
              </p:cNvSpPr>
              <p:nvPr/>
            </p:nvSpPr>
            <p:spPr bwMode="auto">
              <a:xfrm>
                <a:off x="10332720" y="45780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55</a:t>
                </a:r>
              </a:p>
            </p:txBody>
          </p:sp>
          <p:cxnSp>
            <p:nvCxnSpPr>
              <p:cNvPr id="153" name="AutoShape 1033"/>
              <p:cNvCxnSpPr>
                <a:cxnSpLocks noChangeShapeType="1"/>
                <a:stCxn id="171" idx="0"/>
                <a:endCxn id="151" idx="3"/>
              </p:cNvCxnSpPr>
              <p:nvPr/>
            </p:nvCxnSpPr>
            <p:spPr bwMode="auto">
              <a:xfrm rot="5400000" flipH="1" flipV="1">
                <a:off x="10102357" y="4818641"/>
                <a:ext cx="210798" cy="374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" name="AutoShape 1039"/>
              <p:cNvCxnSpPr>
                <a:cxnSpLocks noChangeShapeType="1"/>
                <a:stCxn id="157" idx="3"/>
                <a:endCxn id="179" idx="0"/>
              </p:cNvCxnSpPr>
              <p:nvPr/>
            </p:nvCxnSpPr>
            <p:spPr bwMode="auto">
              <a:xfrm rot="5400000">
                <a:off x="10790316" y="5471802"/>
                <a:ext cx="207750" cy="1323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6" name="Rectangle 1049"/>
              <p:cNvSpPr>
                <a:spLocks noChangeArrowheads="1"/>
              </p:cNvSpPr>
              <p:nvPr/>
            </p:nvSpPr>
            <p:spPr bwMode="auto">
              <a:xfrm>
                <a:off x="8808720" y="46281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a:45</a:t>
                </a:r>
              </a:p>
            </p:txBody>
          </p:sp>
          <p:sp>
            <p:nvSpPr>
              <p:cNvPr id="157" name="Oval 1050"/>
              <p:cNvSpPr>
                <a:spLocks noChangeArrowheads="1"/>
              </p:cNvSpPr>
              <p:nvPr/>
            </p:nvSpPr>
            <p:spPr bwMode="auto">
              <a:xfrm>
                <a:off x="1089787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30</a:t>
                </a:r>
              </a:p>
            </p:txBody>
          </p:sp>
          <p:cxnSp>
            <p:nvCxnSpPr>
              <p:cNvPr id="159" name="AutoShape 1053"/>
              <p:cNvCxnSpPr>
                <a:cxnSpLocks noChangeShapeType="1"/>
                <a:stCxn id="179" idx="3"/>
                <a:endCxn id="160" idx="0"/>
              </p:cNvCxnSpPr>
              <p:nvPr/>
            </p:nvCxnSpPr>
            <p:spPr bwMode="auto">
              <a:xfrm rot="5400000">
                <a:off x="10482214" y="6054986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0" name="Rectangle 1054"/>
              <p:cNvSpPr>
                <a:spLocks noChangeArrowheads="1"/>
              </p:cNvSpPr>
              <p:nvPr/>
            </p:nvSpPr>
            <p:spPr bwMode="auto">
              <a:xfrm>
                <a:off x="10332720" y="624992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170" name="Rectangle 1056"/>
              <p:cNvSpPr>
                <a:spLocks noChangeArrowheads="1"/>
              </p:cNvSpPr>
              <p:nvPr/>
            </p:nvSpPr>
            <p:spPr bwMode="auto">
              <a:xfrm>
                <a:off x="94945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171" name="Oval 1057"/>
              <p:cNvSpPr>
                <a:spLocks noChangeArrowheads="1"/>
              </p:cNvSpPr>
              <p:nvPr/>
            </p:nvSpPr>
            <p:spPr bwMode="auto">
              <a:xfrm>
                <a:off x="980694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173" name="AutoShape 1058"/>
              <p:cNvCxnSpPr>
                <a:cxnSpLocks noChangeShapeType="1"/>
                <a:stCxn id="170" idx="0"/>
                <a:endCxn id="171" idx="3"/>
              </p:cNvCxnSpPr>
              <p:nvPr/>
            </p:nvCxnSpPr>
            <p:spPr bwMode="auto">
              <a:xfrm rot="5400000" flipH="1" flipV="1">
                <a:off x="9671573" y="5497075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AutoShape 1059"/>
              <p:cNvCxnSpPr>
                <a:cxnSpLocks noChangeShapeType="1"/>
                <a:stCxn id="171" idx="5"/>
                <a:endCxn id="176" idx="0"/>
              </p:cNvCxnSpPr>
              <p:nvPr/>
            </p:nvCxnSpPr>
            <p:spPr bwMode="auto">
              <a:xfrm rot="16200000" flipH="1">
                <a:off x="10089141" y="5516125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6" name="Rectangle 1060"/>
              <p:cNvSpPr>
                <a:spLocks noChangeArrowheads="1"/>
              </p:cNvSpPr>
              <p:nvPr/>
            </p:nvSpPr>
            <p:spPr bwMode="auto">
              <a:xfrm>
                <a:off x="100279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177" name="Rectangle 1061"/>
              <p:cNvSpPr>
                <a:spLocks noChangeArrowheads="1"/>
              </p:cNvSpPr>
              <p:nvPr/>
            </p:nvSpPr>
            <p:spPr bwMode="auto">
              <a:xfrm>
                <a:off x="1114806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d:16</a:t>
                </a:r>
              </a:p>
            </p:txBody>
          </p:sp>
          <p:sp>
            <p:nvSpPr>
              <p:cNvPr id="179" name="Oval 1062"/>
              <p:cNvSpPr>
                <a:spLocks noChangeArrowheads="1"/>
              </p:cNvSpPr>
              <p:nvPr/>
            </p:nvSpPr>
            <p:spPr bwMode="auto">
              <a:xfrm>
                <a:off x="10614660" y="56418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180" name="AutoShape 1063"/>
              <p:cNvCxnSpPr>
                <a:cxnSpLocks noChangeShapeType="1"/>
                <a:stCxn id="177" idx="0"/>
                <a:endCxn id="157" idx="5"/>
              </p:cNvCxnSpPr>
              <p:nvPr/>
            </p:nvCxnSpPr>
            <p:spPr bwMode="auto">
              <a:xfrm rot="16200000" flipV="1">
                <a:off x="11194676" y="5501520"/>
                <a:ext cx="260836" cy="1259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2" name="AutoShape 1064"/>
              <p:cNvCxnSpPr>
                <a:cxnSpLocks noChangeShapeType="1"/>
                <a:stCxn id="179" idx="5"/>
                <a:endCxn id="183" idx="0"/>
              </p:cNvCxnSpPr>
              <p:nvPr/>
            </p:nvCxnSpPr>
            <p:spPr bwMode="auto">
              <a:xfrm rot="16200000" flipH="1">
                <a:off x="10899020" y="6044318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3" name="Rectangle 1065"/>
              <p:cNvSpPr>
                <a:spLocks noChangeArrowheads="1"/>
              </p:cNvSpPr>
              <p:nvPr/>
            </p:nvSpPr>
            <p:spPr bwMode="auto">
              <a:xfrm>
                <a:off x="10866120" y="625144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cxnSp>
            <p:nvCxnSpPr>
              <p:cNvPr id="185" name="AutoShape 1039"/>
              <p:cNvCxnSpPr>
                <a:cxnSpLocks noChangeShapeType="1"/>
                <a:stCxn id="151" idx="5"/>
                <a:endCxn id="157" idx="0"/>
              </p:cNvCxnSpPr>
              <p:nvPr/>
            </p:nvCxnSpPr>
            <p:spPr bwMode="auto">
              <a:xfrm rot="16200000" flipH="1">
                <a:off x="10798690" y="4798956"/>
                <a:ext cx="210798" cy="4142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6" name="TextBox 88"/>
              <p:cNvSpPr txBox="1">
                <a:spLocks noChangeArrowheads="1"/>
              </p:cNvSpPr>
              <p:nvPr/>
            </p:nvSpPr>
            <p:spPr bwMode="auto">
              <a:xfrm>
                <a:off x="9951720" y="4794321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88" name="TextBox 89"/>
              <p:cNvSpPr txBox="1">
                <a:spLocks noChangeArrowheads="1"/>
              </p:cNvSpPr>
              <p:nvPr/>
            </p:nvSpPr>
            <p:spPr bwMode="auto">
              <a:xfrm>
                <a:off x="10885170" y="4800671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89" name="TextBox 90"/>
              <p:cNvSpPr txBox="1">
                <a:spLocks noChangeArrowheads="1"/>
              </p:cNvSpPr>
              <p:nvPr/>
            </p:nvSpPr>
            <p:spPr bwMode="auto">
              <a:xfrm>
                <a:off x="10637520" y="535609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91" name="TextBox 91"/>
              <p:cNvSpPr txBox="1">
                <a:spLocks noChangeArrowheads="1"/>
              </p:cNvSpPr>
              <p:nvPr/>
            </p:nvSpPr>
            <p:spPr bwMode="auto">
              <a:xfrm>
                <a:off x="11247120" y="536244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92" name="TextBox 92"/>
              <p:cNvSpPr txBox="1">
                <a:spLocks noChangeArrowheads="1"/>
              </p:cNvSpPr>
              <p:nvPr/>
            </p:nvSpPr>
            <p:spPr bwMode="auto">
              <a:xfrm>
                <a:off x="9591005" y="536542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93" name="TextBox 93"/>
              <p:cNvSpPr txBox="1">
                <a:spLocks noChangeArrowheads="1"/>
              </p:cNvSpPr>
              <p:nvPr/>
            </p:nvSpPr>
            <p:spPr bwMode="auto">
              <a:xfrm>
                <a:off x="10124405" y="537177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197" name="TextBox 94"/>
              <p:cNvSpPr txBox="1">
                <a:spLocks noChangeArrowheads="1"/>
              </p:cNvSpPr>
              <p:nvPr/>
            </p:nvSpPr>
            <p:spPr bwMode="auto">
              <a:xfrm>
                <a:off x="10377170" y="593427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198" name="TextBox 95"/>
              <p:cNvSpPr txBox="1">
                <a:spLocks noChangeArrowheads="1"/>
              </p:cNvSpPr>
              <p:nvPr/>
            </p:nvSpPr>
            <p:spPr bwMode="auto">
              <a:xfrm>
                <a:off x="10985535" y="594062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</p:grpSp>
      <p:grpSp>
        <p:nvGrpSpPr>
          <p:cNvPr id="199" name="Group 190"/>
          <p:cNvGrpSpPr>
            <a:grpSpLocks/>
          </p:cNvGrpSpPr>
          <p:nvPr/>
        </p:nvGrpSpPr>
        <p:grpSpPr bwMode="auto">
          <a:xfrm>
            <a:off x="4800600" y="1981200"/>
            <a:ext cx="3733800" cy="1752600"/>
            <a:chOff x="4876800" y="1905000"/>
            <a:chExt cx="3733800" cy="1752600"/>
          </a:xfrm>
        </p:grpSpPr>
        <p:sp>
          <p:nvSpPr>
            <p:cNvPr id="200" name="Rectangle 97"/>
            <p:cNvSpPr>
              <a:spLocks noChangeArrowheads="1"/>
            </p:cNvSpPr>
            <p:nvPr/>
          </p:nvSpPr>
          <p:spPr bwMode="auto">
            <a:xfrm>
              <a:off x="4876800" y="1905000"/>
              <a:ext cx="3733800" cy="175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>
                  <a:latin typeface="+mn-lt"/>
                </a:rPr>
                <a:t>(d)</a:t>
              </a:r>
            </a:p>
          </p:txBody>
        </p:sp>
        <p:grpSp>
          <p:nvGrpSpPr>
            <p:cNvPr id="201" name="Group 98"/>
            <p:cNvGrpSpPr>
              <a:grpSpLocks/>
            </p:cNvGrpSpPr>
            <p:nvPr/>
          </p:nvGrpSpPr>
          <p:grpSpPr bwMode="auto">
            <a:xfrm>
              <a:off x="5334000" y="2107450"/>
              <a:ext cx="2895600" cy="1423416"/>
              <a:chOff x="9494520" y="5111496"/>
              <a:chExt cx="2895600" cy="1423416"/>
            </a:xfrm>
          </p:grpSpPr>
          <p:cxnSp>
            <p:nvCxnSpPr>
              <p:cNvPr id="202" name="AutoShape 1039"/>
              <p:cNvCxnSpPr>
                <a:cxnSpLocks noChangeShapeType="1"/>
                <a:stCxn id="204" idx="3"/>
                <a:endCxn id="213" idx="0"/>
              </p:cNvCxnSpPr>
              <p:nvPr/>
            </p:nvCxnSpPr>
            <p:spPr bwMode="auto">
              <a:xfrm rot="5400000">
                <a:off x="10790316" y="5471802"/>
                <a:ext cx="207750" cy="1323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3" name="Rectangle 1049"/>
              <p:cNvSpPr>
                <a:spLocks noChangeArrowheads="1"/>
              </p:cNvSpPr>
              <p:nvPr/>
            </p:nvSpPr>
            <p:spPr bwMode="auto">
              <a:xfrm>
                <a:off x="11910060" y="515898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a:45</a:t>
                </a:r>
              </a:p>
            </p:txBody>
          </p:sp>
          <p:sp>
            <p:nvSpPr>
              <p:cNvPr id="204" name="Oval 1050"/>
              <p:cNvSpPr>
                <a:spLocks noChangeArrowheads="1"/>
              </p:cNvSpPr>
              <p:nvPr/>
            </p:nvSpPr>
            <p:spPr bwMode="auto">
              <a:xfrm>
                <a:off x="1089787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30</a:t>
                </a:r>
              </a:p>
            </p:txBody>
          </p:sp>
          <p:cxnSp>
            <p:nvCxnSpPr>
              <p:cNvPr id="205" name="AutoShape 1053"/>
              <p:cNvCxnSpPr>
                <a:cxnSpLocks noChangeShapeType="1"/>
                <a:stCxn id="213" idx="3"/>
                <a:endCxn id="206" idx="0"/>
              </p:cNvCxnSpPr>
              <p:nvPr/>
            </p:nvCxnSpPr>
            <p:spPr bwMode="auto">
              <a:xfrm rot="5400000">
                <a:off x="10482214" y="6054986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6" name="Rectangle 1054"/>
              <p:cNvSpPr>
                <a:spLocks noChangeArrowheads="1"/>
              </p:cNvSpPr>
              <p:nvPr/>
            </p:nvSpPr>
            <p:spPr bwMode="auto">
              <a:xfrm>
                <a:off x="10332720" y="624992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207" name="Rectangle 1056"/>
              <p:cNvSpPr>
                <a:spLocks noChangeArrowheads="1"/>
              </p:cNvSpPr>
              <p:nvPr/>
            </p:nvSpPr>
            <p:spPr bwMode="auto">
              <a:xfrm>
                <a:off x="94945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08" name="Oval 1057"/>
              <p:cNvSpPr>
                <a:spLocks noChangeArrowheads="1"/>
              </p:cNvSpPr>
              <p:nvPr/>
            </p:nvSpPr>
            <p:spPr bwMode="auto">
              <a:xfrm>
                <a:off x="980694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209" name="AutoShape 1058"/>
              <p:cNvCxnSpPr>
                <a:cxnSpLocks noChangeShapeType="1"/>
                <a:stCxn id="207" idx="0"/>
                <a:endCxn id="208" idx="3"/>
              </p:cNvCxnSpPr>
              <p:nvPr/>
            </p:nvCxnSpPr>
            <p:spPr bwMode="auto">
              <a:xfrm rot="5400000" flipH="1" flipV="1">
                <a:off x="9671573" y="5497075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0" name="AutoShape 1059"/>
              <p:cNvCxnSpPr>
                <a:cxnSpLocks noChangeShapeType="1"/>
                <a:stCxn id="208" idx="5"/>
                <a:endCxn id="211" idx="0"/>
              </p:cNvCxnSpPr>
              <p:nvPr/>
            </p:nvCxnSpPr>
            <p:spPr bwMode="auto">
              <a:xfrm rot="16200000" flipH="1">
                <a:off x="10089141" y="5516125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1" name="Rectangle 1060"/>
              <p:cNvSpPr>
                <a:spLocks noChangeArrowheads="1"/>
              </p:cNvSpPr>
              <p:nvPr/>
            </p:nvSpPr>
            <p:spPr bwMode="auto">
              <a:xfrm>
                <a:off x="100279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12" name="Rectangle 1061"/>
              <p:cNvSpPr>
                <a:spLocks noChangeArrowheads="1"/>
              </p:cNvSpPr>
              <p:nvPr/>
            </p:nvSpPr>
            <p:spPr bwMode="auto">
              <a:xfrm>
                <a:off x="1114806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d:16</a:t>
                </a:r>
              </a:p>
            </p:txBody>
          </p:sp>
          <p:sp>
            <p:nvSpPr>
              <p:cNvPr id="213" name="Oval 1062"/>
              <p:cNvSpPr>
                <a:spLocks noChangeArrowheads="1"/>
              </p:cNvSpPr>
              <p:nvPr/>
            </p:nvSpPr>
            <p:spPr bwMode="auto">
              <a:xfrm>
                <a:off x="10614660" y="56418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214" name="AutoShape 1063"/>
              <p:cNvCxnSpPr>
                <a:cxnSpLocks noChangeShapeType="1"/>
                <a:stCxn id="212" idx="0"/>
                <a:endCxn id="204" idx="5"/>
              </p:cNvCxnSpPr>
              <p:nvPr/>
            </p:nvCxnSpPr>
            <p:spPr bwMode="auto">
              <a:xfrm rot="16200000" flipV="1">
                <a:off x="11194676" y="5501520"/>
                <a:ext cx="260836" cy="1259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" name="AutoShape 1064"/>
              <p:cNvCxnSpPr>
                <a:cxnSpLocks noChangeShapeType="1"/>
                <a:stCxn id="213" idx="5"/>
                <a:endCxn id="216" idx="0"/>
              </p:cNvCxnSpPr>
              <p:nvPr/>
            </p:nvCxnSpPr>
            <p:spPr bwMode="auto">
              <a:xfrm rot="16200000" flipH="1">
                <a:off x="10899020" y="6044318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6" name="Rectangle 1065"/>
              <p:cNvSpPr>
                <a:spLocks noChangeArrowheads="1"/>
              </p:cNvSpPr>
              <p:nvPr/>
            </p:nvSpPr>
            <p:spPr bwMode="auto">
              <a:xfrm>
                <a:off x="10866120" y="625144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217" name="TextBox 119"/>
              <p:cNvSpPr txBox="1">
                <a:spLocks noChangeArrowheads="1"/>
              </p:cNvSpPr>
              <p:nvPr/>
            </p:nvSpPr>
            <p:spPr bwMode="auto">
              <a:xfrm>
                <a:off x="10637520" y="535609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218" name="TextBox 120"/>
              <p:cNvSpPr txBox="1">
                <a:spLocks noChangeArrowheads="1"/>
              </p:cNvSpPr>
              <p:nvPr/>
            </p:nvSpPr>
            <p:spPr bwMode="auto">
              <a:xfrm>
                <a:off x="11247120" y="5362448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219" name="TextBox 121"/>
              <p:cNvSpPr txBox="1">
                <a:spLocks noChangeArrowheads="1"/>
              </p:cNvSpPr>
              <p:nvPr/>
            </p:nvSpPr>
            <p:spPr bwMode="auto">
              <a:xfrm>
                <a:off x="9591005" y="536542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220" name="TextBox 122"/>
              <p:cNvSpPr txBox="1">
                <a:spLocks noChangeArrowheads="1"/>
              </p:cNvSpPr>
              <p:nvPr/>
            </p:nvSpPr>
            <p:spPr bwMode="auto">
              <a:xfrm>
                <a:off x="10124405" y="5371775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221" name="TextBox 123"/>
              <p:cNvSpPr txBox="1">
                <a:spLocks noChangeArrowheads="1"/>
              </p:cNvSpPr>
              <p:nvPr/>
            </p:nvSpPr>
            <p:spPr bwMode="auto">
              <a:xfrm>
                <a:off x="10377170" y="593427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222" name="TextBox 124"/>
              <p:cNvSpPr txBox="1">
                <a:spLocks noChangeArrowheads="1"/>
              </p:cNvSpPr>
              <p:nvPr/>
            </p:nvSpPr>
            <p:spPr bwMode="auto">
              <a:xfrm>
                <a:off x="10985535" y="5940623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</p:grpSp>
      <p:grpSp>
        <p:nvGrpSpPr>
          <p:cNvPr id="223" name="Group 189"/>
          <p:cNvGrpSpPr>
            <a:grpSpLocks/>
          </p:cNvGrpSpPr>
          <p:nvPr/>
        </p:nvGrpSpPr>
        <p:grpSpPr bwMode="auto">
          <a:xfrm>
            <a:off x="838200" y="1981200"/>
            <a:ext cx="3733800" cy="1752600"/>
            <a:chOff x="533400" y="1905000"/>
            <a:chExt cx="3733800" cy="1752600"/>
          </a:xfrm>
        </p:grpSpPr>
        <p:sp>
          <p:nvSpPr>
            <p:cNvPr id="224" name="Rectangle 126"/>
            <p:cNvSpPr>
              <a:spLocks noChangeArrowheads="1"/>
            </p:cNvSpPr>
            <p:nvPr/>
          </p:nvSpPr>
          <p:spPr bwMode="auto">
            <a:xfrm>
              <a:off x="533400" y="1905000"/>
              <a:ext cx="3733800" cy="175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>
                  <a:latin typeface="+mn-lt"/>
                </a:rPr>
                <a:t>(c)</a:t>
              </a:r>
            </a:p>
          </p:txBody>
        </p:sp>
        <p:sp>
          <p:nvSpPr>
            <p:cNvPr id="225" name="Rectangle 1049"/>
            <p:cNvSpPr>
              <a:spLocks noChangeArrowheads="1"/>
            </p:cNvSpPr>
            <p:nvPr/>
          </p:nvSpPr>
          <p:spPr bwMode="auto">
            <a:xfrm>
              <a:off x="3406140" y="2154936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226" name="Rectangle 1061"/>
            <p:cNvSpPr>
              <a:spLocks noChangeArrowheads="1"/>
            </p:cNvSpPr>
            <p:nvPr/>
          </p:nvSpPr>
          <p:spPr bwMode="auto">
            <a:xfrm>
              <a:off x="1828800" y="2135886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d:16</a:t>
              </a:r>
            </a:p>
          </p:txBody>
        </p:sp>
        <p:grpSp>
          <p:nvGrpSpPr>
            <p:cNvPr id="227" name="Group 149"/>
            <p:cNvGrpSpPr>
              <a:grpSpLocks/>
            </p:cNvGrpSpPr>
            <p:nvPr/>
          </p:nvGrpSpPr>
          <p:grpSpPr bwMode="auto">
            <a:xfrm>
              <a:off x="2339340" y="2107450"/>
              <a:ext cx="1013460" cy="866902"/>
              <a:chOff x="990600" y="2107450"/>
              <a:chExt cx="1013460" cy="866902"/>
            </a:xfrm>
          </p:grpSpPr>
          <p:sp>
            <p:nvSpPr>
              <p:cNvPr id="236" name="Rectangle 1056"/>
              <p:cNvSpPr>
                <a:spLocks noChangeArrowheads="1"/>
              </p:cNvSpPr>
              <p:nvPr/>
            </p:nvSpPr>
            <p:spPr bwMode="auto">
              <a:xfrm>
                <a:off x="990600" y="269088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37" name="Oval 1057"/>
              <p:cNvSpPr>
                <a:spLocks noChangeArrowheads="1"/>
              </p:cNvSpPr>
              <p:nvPr/>
            </p:nvSpPr>
            <p:spPr bwMode="auto">
              <a:xfrm>
                <a:off x="1303020" y="2107450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238" name="AutoShape 1058"/>
              <p:cNvCxnSpPr>
                <a:cxnSpLocks noChangeShapeType="1"/>
                <a:stCxn id="236" idx="0"/>
                <a:endCxn id="237" idx="3"/>
              </p:cNvCxnSpPr>
              <p:nvPr/>
            </p:nvCxnSpPr>
            <p:spPr bwMode="auto">
              <a:xfrm rot="5400000" flipH="1" flipV="1">
                <a:off x="1167653" y="2493029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9" name="AutoShape 1059"/>
              <p:cNvCxnSpPr>
                <a:cxnSpLocks noChangeShapeType="1"/>
                <a:stCxn id="237" idx="5"/>
                <a:endCxn id="240" idx="0"/>
              </p:cNvCxnSpPr>
              <p:nvPr/>
            </p:nvCxnSpPr>
            <p:spPr bwMode="auto">
              <a:xfrm rot="16200000" flipH="1">
                <a:off x="1585221" y="2512079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0" name="Rectangle 1060"/>
              <p:cNvSpPr>
                <a:spLocks noChangeArrowheads="1"/>
              </p:cNvSpPr>
              <p:nvPr/>
            </p:nvSpPr>
            <p:spPr bwMode="auto">
              <a:xfrm>
                <a:off x="1524000" y="269088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41" name="TextBox 145"/>
              <p:cNvSpPr txBox="1">
                <a:spLocks noChangeArrowheads="1"/>
              </p:cNvSpPr>
              <p:nvPr/>
            </p:nvSpPr>
            <p:spPr bwMode="auto">
              <a:xfrm>
                <a:off x="1087085" y="2361379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242" name="TextBox 146"/>
              <p:cNvSpPr txBox="1">
                <a:spLocks noChangeArrowheads="1"/>
              </p:cNvSpPr>
              <p:nvPr/>
            </p:nvSpPr>
            <p:spPr bwMode="auto">
              <a:xfrm>
                <a:off x="1620485" y="2367729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  <p:grpSp>
          <p:nvGrpSpPr>
            <p:cNvPr id="228" name="Group 150"/>
            <p:cNvGrpSpPr>
              <a:grpSpLocks/>
            </p:cNvGrpSpPr>
            <p:nvPr/>
          </p:nvGrpSpPr>
          <p:grpSpPr bwMode="auto">
            <a:xfrm>
              <a:off x="762000" y="2082800"/>
              <a:ext cx="1013460" cy="893064"/>
              <a:chOff x="1828800" y="2637802"/>
              <a:chExt cx="1013460" cy="893064"/>
            </a:xfrm>
          </p:grpSpPr>
          <p:cxnSp>
            <p:nvCxnSpPr>
              <p:cNvPr id="229" name="AutoShape 1053"/>
              <p:cNvCxnSpPr>
                <a:cxnSpLocks noChangeShapeType="1"/>
                <a:stCxn id="231" idx="3"/>
                <a:endCxn id="230" idx="0"/>
              </p:cNvCxnSpPr>
              <p:nvPr/>
            </p:nvCxnSpPr>
            <p:spPr bwMode="auto">
              <a:xfrm rot="5400000">
                <a:off x="1978294" y="3050940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0" name="Rectangle 1054"/>
              <p:cNvSpPr>
                <a:spLocks noChangeArrowheads="1"/>
              </p:cNvSpPr>
              <p:nvPr/>
            </p:nvSpPr>
            <p:spPr bwMode="auto">
              <a:xfrm>
                <a:off x="1828800" y="324587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231" name="Oval 1062"/>
              <p:cNvSpPr>
                <a:spLocks noChangeArrowheads="1"/>
              </p:cNvSpPr>
              <p:nvPr/>
            </p:nvSpPr>
            <p:spPr bwMode="auto">
              <a:xfrm>
                <a:off x="2110740" y="2637802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232" name="AutoShape 1064"/>
              <p:cNvCxnSpPr>
                <a:cxnSpLocks noChangeShapeType="1"/>
                <a:stCxn id="231" idx="5"/>
                <a:endCxn id="233" idx="0"/>
              </p:cNvCxnSpPr>
              <p:nvPr/>
            </p:nvCxnSpPr>
            <p:spPr bwMode="auto">
              <a:xfrm rot="16200000" flipH="1">
                <a:off x="2395100" y="3040272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3" name="Rectangle 1065"/>
              <p:cNvSpPr>
                <a:spLocks noChangeArrowheads="1"/>
              </p:cNvSpPr>
              <p:nvPr/>
            </p:nvSpPr>
            <p:spPr bwMode="auto">
              <a:xfrm>
                <a:off x="2362200" y="324740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234" name="TextBox 147"/>
              <p:cNvSpPr txBox="1">
                <a:spLocks noChangeArrowheads="1"/>
              </p:cNvSpPr>
              <p:nvPr/>
            </p:nvSpPr>
            <p:spPr bwMode="auto">
              <a:xfrm>
                <a:off x="1873250" y="2930227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235" name="TextBox 148"/>
              <p:cNvSpPr txBox="1">
                <a:spLocks noChangeArrowheads="1"/>
              </p:cNvSpPr>
              <p:nvPr/>
            </p:nvSpPr>
            <p:spPr bwMode="auto">
              <a:xfrm>
                <a:off x="2481615" y="2936577"/>
                <a:ext cx="28451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r>
                  <a:rPr lang="en-US" sz="1400">
                    <a:latin typeface="+mn-lt"/>
                    <a:cs typeface="Helvetica" charset="0"/>
                  </a:rPr>
                  <a:t>1</a:t>
                </a:r>
              </a:p>
            </p:txBody>
          </p:sp>
        </p:grpSp>
      </p:grpSp>
      <p:grpSp>
        <p:nvGrpSpPr>
          <p:cNvPr id="243" name="Group 196"/>
          <p:cNvGrpSpPr>
            <a:grpSpLocks/>
          </p:cNvGrpSpPr>
          <p:nvPr/>
        </p:nvGrpSpPr>
        <p:grpSpPr bwMode="auto">
          <a:xfrm>
            <a:off x="990600" y="457200"/>
            <a:ext cx="6477000" cy="1371600"/>
            <a:chOff x="838200" y="304800"/>
            <a:chExt cx="6477000" cy="1371600"/>
          </a:xfrm>
        </p:grpSpPr>
        <p:cxnSp>
          <p:nvCxnSpPr>
            <p:cNvPr id="244" name="AutoShape 9"/>
            <p:cNvCxnSpPr>
              <a:cxnSpLocks noChangeShapeType="1"/>
              <a:stCxn id="245" idx="0"/>
              <a:endCxn id="246" idx="0"/>
            </p:cNvCxnSpPr>
            <p:nvPr/>
          </p:nvCxnSpPr>
          <p:spPr bwMode="auto">
            <a:xfrm rot="5400000" flipH="1" flipV="1">
              <a:off x="3867150" y="-2114550"/>
              <a:ext cx="152400" cy="4991100"/>
            </a:xfrm>
            <a:prstGeom prst="curvedConnector3">
              <a:avLst>
                <a:gd name="adj1" fmla="val 250000"/>
              </a:avLst>
            </a:prstGeom>
            <a:noFill/>
            <a:ln w="38100">
              <a:solidFill>
                <a:srgbClr val="0033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" name="Oval 8"/>
            <p:cNvSpPr>
              <a:spLocks noChangeArrowheads="1"/>
            </p:cNvSpPr>
            <p:nvPr/>
          </p:nvSpPr>
          <p:spPr bwMode="auto">
            <a:xfrm>
              <a:off x="838200" y="457200"/>
              <a:ext cx="1219200" cy="762000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6" name="Isosceles Triangle 171"/>
            <p:cNvSpPr>
              <a:spLocks noChangeArrowheads="1"/>
            </p:cNvSpPr>
            <p:nvPr/>
          </p:nvSpPr>
          <p:spPr bwMode="auto">
            <a:xfrm>
              <a:off x="5562600" y="304800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47" name="Group 194"/>
          <p:cNvGrpSpPr>
            <a:grpSpLocks/>
          </p:cNvGrpSpPr>
          <p:nvPr/>
        </p:nvGrpSpPr>
        <p:grpSpPr bwMode="auto">
          <a:xfrm>
            <a:off x="2286000" y="685800"/>
            <a:ext cx="3962400" cy="2514600"/>
            <a:chOff x="2133600" y="533400"/>
            <a:chExt cx="3962400" cy="2514600"/>
          </a:xfrm>
        </p:grpSpPr>
        <p:sp>
          <p:nvSpPr>
            <p:cNvPr id="248" name="Oval 11"/>
            <p:cNvSpPr>
              <a:spLocks noChangeArrowheads="1"/>
            </p:cNvSpPr>
            <p:nvPr/>
          </p:nvSpPr>
          <p:spPr bwMode="auto">
            <a:xfrm>
              <a:off x="4724400" y="533400"/>
              <a:ext cx="1371600" cy="60960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249" name="AutoShape 12"/>
            <p:cNvCxnSpPr>
              <a:cxnSpLocks noChangeShapeType="1"/>
              <a:stCxn id="248" idx="2"/>
            </p:cNvCxnSpPr>
            <p:nvPr/>
          </p:nvCxnSpPr>
          <p:spPr bwMode="auto">
            <a:xfrm rot="10800000" flipV="1">
              <a:off x="3048000" y="838200"/>
              <a:ext cx="1676400" cy="775074"/>
            </a:xfrm>
            <a:prstGeom prst="curvedConnector3">
              <a:avLst>
                <a:gd name="adj1" fmla="val 29444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0" name="Isosceles Triangle 185"/>
            <p:cNvSpPr>
              <a:spLocks noChangeArrowheads="1"/>
            </p:cNvSpPr>
            <p:nvPr/>
          </p:nvSpPr>
          <p:spPr bwMode="auto">
            <a:xfrm>
              <a:off x="2133600" y="1676400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51" name="Group 199"/>
          <p:cNvGrpSpPr>
            <a:grpSpLocks/>
          </p:cNvGrpSpPr>
          <p:nvPr/>
        </p:nvGrpSpPr>
        <p:grpSpPr bwMode="auto">
          <a:xfrm>
            <a:off x="838200" y="1828800"/>
            <a:ext cx="7086600" cy="1981200"/>
            <a:chOff x="685799" y="1676400"/>
            <a:chExt cx="7086600" cy="1981200"/>
          </a:xfrm>
        </p:grpSpPr>
        <p:cxnSp>
          <p:nvCxnSpPr>
            <p:cNvPr id="252" name="AutoShape 15"/>
            <p:cNvCxnSpPr>
              <a:cxnSpLocks noChangeShapeType="1"/>
              <a:endCxn id="253" idx="2"/>
            </p:cNvCxnSpPr>
            <p:nvPr/>
          </p:nvCxnSpPr>
          <p:spPr bwMode="auto">
            <a:xfrm>
              <a:off x="1142999" y="2971800"/>
              <a:ext cx="4495801" cy="685800"/>
            </a:xfrm>
            <a:prstGeom prst="curvedConnector4">
              <a:avLst>
                <a:gd name="adj1" fmla="val 26858"/>
                <a:gd name="adj2" fmla="val 97638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3" name="Isosceles Triangle 192"/>
            <p:cNvSpPr>
              <a:spLocks noChangeArrowheads="1"/>
            </p:cNvSpPr>
            <p:nvPr/>
          </p:nvSpPr>
          <p:spPr bwMode="auto">
            <a:xfrm>
              <a:off x="5638800" y="1676400"/>
              <a:ext cx="2133599" cy="19812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l"/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54" name="Freeform 198"/>
            <p:cNvSpPr>
              <a:spLocks noChangeArrowheads="1"/>
            </p:cNvSpPr>
            <p:nvPr/>
          </p:nvSpPr>
          <p:spPr bwMode="auto">
            <a:xfrm>
              <a:off x="685799" y="1913467"/>
              <a:ext cx="1981201" cy="1134533"/>
            </a:xfrm>
            <a:custGeom>
              <a:avLst/>
              <a:gdLst>
                <a:gd name="T0" fmla="*/ 185770 w 2020359"/>
                <a:gd name="T1" fmla="*/ 1000820 h 1185333"/>
                <a:gd name="T2" fmla="*/ 179543 w 2020359"/>
                <a:gd name="T3" fmla="*/ 678694 h 1185333"/>
                <a:gd name="T4" fmla="*/ 503344 w 2020359"/>
                <a:gd name="T5" fmla="*/ 162076 h 1185333"/>
                <a:gd name="T6" fmla="*/ 746194 w 2020359"/>
                <a:gd name="T7" fmla="*/ 22285 h 1185333"/>
                <a:gd name="T8" fmla="*/ 1779863 w 2020359"/>
                <a:gd name="T9" fmla="*/ 28363 h 1185333"/>
                <a:gd name="T10" fmla="*/ 1904402 w 2020359"/>
                <a:gd name="T11" fmla="*/ 143842 h 1185333"/>
                <a:gd name="T12" fmla="*/ 1879494 w 2020359"/>
                <a:gd name="T13" fmla="*/ 362645 h 1185333"/>
                <a:gd name="T14" fmla="*/ 1294163 w 2020359"/>
                <a:gd name="T15" fmla="*/ 1025132 h 1185333"/>
                <a:gd name="T16" fmla="*/ 185770 w 2020359"/>
                <a:gd name="T17" fmla="*/ 1000820 h 1185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20359"/>
                <a:gd name="T28" fmla="*/ 0 h 1185333"/>
                <a:gd name="T29" fmla="*/ 2020359 w 2020359"/>
                <a:gd name="T30" fmla="*/ 1185333 h 11853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20359" h="1185333">
                  <a:moveTo>
                    <a:pt x="189442" y="1045633"/>
                  </a:moveTo>
                  <a:cubicBezTo>
                    <a:pt x="0" y="985308"/>
                    <a:pt x="129117" y="855133"/>
                    <a:pt x="183092" y="709083"/>
                  </a:cubicBezTo>
                  <a:cubicBezTo>
                    <a:pt x="237067" y="563033"/>
                    <a:pt x="416984" y="283633"/>
                    <a:pt x="513292" y="169333"/>
                  </a:cubicBezTo>
                  <a:cubicBezTo>
                    <a:pt x="609600" y="55033"/>
                    <a:pt x="543984" y="46566"/>
                    <a:pt x="760942" y="23283"/>
                  </a:cubicBezTo>
                  <a:cubicBezTo>
                    <a:pt x="977900" y="0"/>
                    <a:pt x="1618192" y="8466"/>
                    <a:pt x="1815042" y="29633"/>
                  </a:cubicBezTo>
                  <a:cubicBezTo>
                    <a:pt x="2011892" y="50800"/>
                    <a:pt x="1925109" y="92075"/>
                    <a:pt x="1942042" y="150283"/>
                  </a:cubicBezTo>
                  <a:cubicBezTo>
                    <a:pt x="1958975" y="208491"/>
                    <a:pt x="2020359" y="225425"/>
                    <a:pt x="1916642" y="378883"/>
                  </a:cubicBezTo>
                  <a:cubicBezTo>
                    <a:pt x="1812925" y="532341"/>
                    <a:pt x="1604434" y="956733"/>
                    <a:pt x="1319742" y="1071033"/>
                  </a:cubicBezTo>
                  <a:cubicBezTo>
                    <a:pt x="1035050" y="1185333"/>
                    <a:pt x="378884" y="1105958"/>
                    <a:pt x="189442" y="1045633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l"/>
              <a:endParaRPr lang="en-US">
                <a:latin typeface="+mn-lt"/>
              </a:endParaRPr>
            </a:p>
          </p:txBody>
        </p:sp>
      </p:grpSp>
      <p:sp>
        <p:nvSpPr>
          <p:cNvPr id="255" name="Text Box 20"/>
          <p:cNvSpPr txBox="1">
            <a:spLocks noChangeArrowheads="1"/>
          </p:cNvSpPr>
          <p:nvPr/>
        </p:nvSpPr>
        <p:spPr bwMode="auto">
          <a:xfrm>
            <a:off x="4800600" y="6553200"/>
            <a:ext cx="3733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1200" dirty="0">
                <a:latin typeface="+mn-lt"/>
                <a:cs typeface="+mn-cs"/>
              </a:rPr>
              <a:t>.45*1 +  .41*3 + .14*</a:t>
            </a:r>
            <a:r>
              <a:rPr lang="en-US" sz="1200" dirty="0" smtClean="0">
                <a:latin typeface="+mn-lt"/>
                <a:cs typeface="+mn-cs"/>
              </a:rPr>
              <a:t>4 = </a:t>
            </a:r>
            <a:r>
              <a:rPr lang="en-US" sz="1200" dirty="0">
                <a:latin typeface="+mn-lt"/>
                <a:cs typeface="+mn-cs"/>
              </a:rPr>
              <a:t>2.24 bits per char</a:t>
            </a:r>
          </a:p>
        </p:txBody>
      </p:sp>
      <p:sp>
        <p:nvSpPr>
          <p:cNvPr id="25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59600" y="6400800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10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70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Huffman’s Algorithm (1952)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5652" y="6069105"/>
            <a:ext cx="2072722" cy="57174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dirty="0" smtClean="0">
                <a:latin typeface="+mn-lt"/>
                <a:ea typeface="Gill Sans"/>
                <a:cs typeface="Gill Sans"/>
              </a:rPr>
              <a:t>11</a:t>
            </a:r>
            <a:endParaRPr lang="en-US" sz="1400" dirty="0">
              <a:latin typeface="+mn-lt"/>
              <a:ea typeface="Gill Sans"/>
              <a:cs typeface="Gill San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3"/>
              <p:cNvSpPr txBox="1">
                <a:spLocks noChangeArrowheads="1"/>
              </p:cNvSpPr>
              <p:nvPr/>
            </p:nvSpPr>
            <p:spPr>
              <a:xfrm>
                <a:off x="448235" y="1278964"/>
                <a:ext cx="8456706" cy="514574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tabLst>
                    <a:tab pos="455613" algn="l"/>
                  </a:tabLst>
                </a:pPr>
                <a:r>
                  <a:rPr lang="en-US" sz="2800" dirty="0" smtClean="0">
                    <a:solidFill>
                      <a:schemeClr val="accent2"/>
                    </a:solidFill>
                  </a:rPr>
                  <a:t>Algorithm:</a:t>
                </a:r>
              </a:p>
              <a:p>
                <a:pPr marL="0" indent="0" eaLnBrk="1" hangingPunct="1">
                  <a:lnSpc>
                    <a:spcPct val="120000"/>
                  </a:lnSpc>
                  <a:buNone/>
                  <a:tabLst>
                    <a:tab pos="455613" algn="l"/>
                  </a:tabLst>
                </a:pPr>
                <a:r>
                  <a:rPr lang="en-US" sz="2800" dirty="0" smtClean="0">
                    <a:solidFill>
                      <a:schemeClr val="accent2"/>
                    </a:solidFill>
                  </a:rPr>
                  <a:t>	</a:t>
                </a:r>
                <a:r>
                  <a:rPr lang="en-US" sz="2400" dirty="0" smtClean="0">
                    <a:solidFill>
                      <a:schemeClr val="accent2"/>
                    </a:solidFill>
                  </a:rPr>
                  <a:t>insert each letter into priority queue by </a:t>
                </a:r>
                <a:r>
                  <a:rPr lang="en-US" sz="2400" dirty="0" err="1" smtClean="0">
                    <a:solidFill>
                      <a:schemeClr val="accent2"/>
                    </a:solidFill>
                  </a:rPr>
                  <a:t>freq</a:t>
                </a:r>
                <a:endParaRPr lang="en-US" sz="2400" dirty="0" smtClean="0">
                  <a:solidFill>
                    <a:schemeClr val="accent2"/>
                  </a:solidFill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55613" algn="l"/>
                  </a:tabLs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	while queue length &gt; 1 do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55613" algn="l"/>
                  </a:tabLs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		remove smallest 2; call them x, y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55613" algn="l"/>
                  </a:tabLs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		make new node z from them, with f(z) = f(x) + f(y)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tabLst>
                    <a:tab pos="455613" algn="l"/>
                  </a:tabLst>
                </a:pPr>
                <a:r>
                  <a:rPr lang="en-US" sz="2400" dirty="0" smtClean="0">
                    <a:solidFill>
                      <a:schemeClr val="accent2"/>
                    </a:solidFill>
                  </a:rPr>
                  <a:t>		insert z into queue</a:t>
                </a:r>
                <a:endParaRPr lang="en-US" sz="2800" dirty="0" smtClean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130000"/>
                  </a:lnSpc>
                  <a:buClr>
                    <a:schemeClr val="tx1"/>
                  </a:buClr>
                  <a:tabLst>
                    <a:tab pos="455613" algn="l"/>
                  </a:tabLst>
                </a:pPr>
                <a:r>
                  <a:rPr lang="en-US" sz="2800" dirty="0" smtClean="0">
                    <a:solidFill>
                      <a:srgbClr val="333399"/>
                    </a:solidFill>
                  </a:rPr>
                  <a:t>Analysis: </a:t>
                </a:r>
                <a:r>
                  <a:rPr lang="en-US" sz="2400" dirty="0" smtClean="0"/>
                  <a:t>O(n log n)</a:t>
                </a:r>
              </a:p>
              <a:p>
                <a:pPr eaLnBrk="1" hangingPunct="1">
                  <a:lnSpc>
                    <a:spcPct val="120000"/>
                  </a:lnSpc>
                  <a:buClr>
                    <a:schemeClr val="tx1"/>
                  </a:buClr>
                  <a:tabLst>
                    <a:tab pos="455613" algn="l"/>
                  </a:tabLst>
                </a:pPr>
                <a:r>
                  <a:rPr lang="en-US" sz="2800" dirty="0" smtClean="0">
                    <a:solidFill>
                      <a:srgbClr val="333399"/>
                    </a:solidFill>
                  </a:rPr>
                  <a:t>Goal:</a:t>
                </a:r>
                <a:r>
                  <a:rPr lang="en-US" sz="2400" dirty="0" smtClean="0">
                    <a:solidFill>
                      <a:srgbClr val="333399"/>
                    </a:solidFill>
                  </a:rPr>
                  <a:t>  </a:t>
                </a:r>
                <a:r>
                  <a:rPr lang="en-US" sz="2400" dirty="0" smtClean="0"/>
                  <a:t>Minimize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freq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depth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pPr eaLnBrk="1" hangingPunct="1">
                  <a:lnSpc>
                    <a:spcPct val="120000"/>
                  </a:lnSpc>
                  <a:buClr>
                    <a:schemeClr val="tx1"/>
                  </a:buClr>
                  <a:tabLst>
                    <a:tab pos="455613" algn="l"/>
                  </a:tabLst>
                </a:pPr>
                <a:r>
                  <a:rPr lang="en-US" sz="2800" dirty="0" smtClean="0">
                    <a:solidFill>
                      <a:srgbClr val="333399"/>
                    </a:solidFill>
                  </a:rPr>
                  <a:t>Correctness</a:t>
                </a:r>
                <a:r>
                  <a:rPr lang="en-US" sz="2400" dirty="0" smtClean="0">
                    <a:solidFill>
                      <a:srgbClr val="333399"/>
                    </a:solidFill>
                  </a:rPr>
                  <a:t>:  ???</a:t>
                </a:r>
                <a:endParaRPr lang="en-US" sz="2400" dirty="0">
                  <a:solidFill>
                    <a:srgbClr val="333399"/>
                  </a:solidFill>
                </a:endParaRPr>
              </a:p>
            </p:txBody>
          </p:sp>
        </mc:Choice>
        <mc:Fallback xmlns="">
          <p:sp>
            <p:nvSpPr>
              <p:cNvPr id="6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5" y="1278964"/>
                <a:ext cx="8456706" cy="5145741"/>
              </a:xfrm>
              <a:prstGeom prst="rect">
                <a:avLst/>
              </a:prstGeom>
              <a:blipFill>
                <a:blip r:embed="rId3"/>
                <a:stretch>
                  <a:fillRect l="-1298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408507" y="4540602"/>
            <a:ext cx="1791223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 = Tree</a:t>
            </a:r>
          </a:p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 = alphabet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(leaves)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38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Correctness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2117" y="1359451"/>
            <a:ext cx="788894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/>
              <a:t>Optimal solution may not be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unique</a:t>
            </a:r>
            <a:r>
              <a:rPr lang="en-US" sz="2400" dirty="0"/>
              <a:t>, so cannot prove that greedy gives the </a:t>
            </a:r>
            <a:r>
              <a:rPr lang="en-US" sz="2400" i="1" dirty="0"/>
              <a:t>only</a:t>
            </a:r>
            <a:r>
              <a:rPr lang="en-US" sz="2400" dirty="0"/>
              <a:t> possible answer.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Instead, show </a:t>
            </a:r>
            <a:r>
              <a:rPr lang="en-US" sz="2400" dirty="0" err="1"/>
              <a:t>greedy’s</a:t>
            </a:r>
            <a:r>
              <a:rPr lang="en-US" sz="2400" dirty="0"/>
              <a:t> solution is </a:t>
            </a:r>
            <a:r>
              <a:rPr lang="en-US" sz="2400" dirty="0">
                <a:solidFill>
                  <a:srgbClr val="3C8C93"/>
                </a:solidFill>
              </a:rPr>
              <a:t>as good as any</a:t>
            </a:r>
            <a:r>
              <a:rPr lang="en-US" sz="2400" dirty="0"/>
              <a:t>.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How: an exchange </a:t>
            </a:r>
            <a:r>
              <a:rPr lang="en-US" sz="2400" dirty="0" smtClean="0"/>
              <a:t>argument</a:t>
            </a: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/>
              <a:t>Identify </a:t>
            </a:r>
            <a:r>
              <a:rPr lang="en-US" sz="2200" dirty="0"/>
              <a:t>inversions: node-pairs whose swap </a:t>
            </a:r>
            <a:r>
              <a:rPr lang="en-US" sz="2200" dirty="0" smtClean="0"/>
              <a:t>improves tree</a:t>
            </a:r>
            <a:endParaRPr lang="en-US" sz="2200" dirty="0"/>
          </a:p>
        </p:txBody>
      </p:sp>
      <p:grpSp>
        <p:nvGrpSpPr>
          <p:cNvPr id="6" name="Group 1069"/>
          <p:cNvGrpSpPr>
            <a:grpSpLocks/>
          </p:cNvGrpSpPr>
          <p:nvPr/>
        </p:nvGrpSpPr>
        <p:grpSpPr bwMode="auto">
          <a:xfrm>
            <a:off x="7018073" y="59841"/>
            <a:ext cx="1471891" cy="1441300"/>
            <a:chOff x="3024" y="1584"/>
            <a:chExt cx="2640" cy="2400"/>
          </a:xfrm>
        </p:grpSpPr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dirty="0">
                  <a:latin typeface="+mn-lt"/>
                </a:rPr>
                <a:t>100</a:t>
              </a:r>
            </a:p>
          </p:txBody>
        </p:sp>
        <p:cxnSp>
          <p:nvCxnSpPr>
            <p:cNvPr id="8" name="AutoShape 1030"/>
            <p:cNvCxnSpPr>
              <a:cxnSpLocks noChangeShapeType="1"/>
              <a:stCxn id="14" idx="0"/>
              <a:endCxn id="7" idx="3"/>
            </p:cNvCxnSpPr>
            <p:nvPr/>
          </p:nvCxnSpPr>
          <p:spPr bwMode="auto">
            <a:xfrm flipV="1">
              <a:off x="3456" y="1912"/>
              <a:ext cx="536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032"/>
            <p:cNvSpPr>
              <a:spLocks noChangeArrowheads="1"/>
            </p:cNvSpPr>
            <p:nvPr/>
          </p:nvSpPr>
          <p:spPr bwMode="auto">
            <a:xfrm>
              <a:off x="4512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0" name="AutoShape 1033"/>
            <p:cNvCxnSpPr>
              <a:cxnSpLocks noChangeShapeType="1"/>
              <a:stCxn id="19" idx="0"/>
              <a:endCxn id="9" idx="3"/>
            </p:cNvCxnSpPr>
            <p:nvPr/>
          </p:nvCxnSpPr>
          <p:spPr bwMode="auto">
            <a:xfrm flipV="1">
              <a:off x="4224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34"/>
            <p:cNvCxnSpPr>
              <a:cxnSpLocks noChangeShapeType="1"/>
              <a:stCxn id="7" idx="5"/>
              <a:endCxn id="9" idx="0"/>
            </p:cNvCxnSpPr>
            <p:nvPr/>
          </p:nvCxnSpPr>
          <p:spPr bwMode="auto">
            <a:xfrm>
              <a:off x="4264" y="1912"/>
              <a:ext cx="440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39"/>
            <p:cNvCxnSpPr>
              <a:cxnSpLocks noChangeShapeType="1"/>
              <a:stCxn id="9" idx="5"/>
              <a:endCxn id="24" idx="0"/>
            </p:cNvCxnSpPr>
            <p:nvPr/>
          </p:nvCxnSpPr>
          <p:spPr bwMode="auto">
            <a:xfrm>
              <a:off x="4840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049"/>
            <p:cNvSpPr>
              <a:spLocks noChangeArrowheads="1"/>
            </p:cNvSpPr>
            <p:nvPr/>
          </p:nvSpPr>
          <p:spPr bwMode="auto">
            <a:xfrm>
              <a:off x="302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a:45</a:t>
              </a:r>
            </a:p>
          </p:txBody>
        </p:sp>
        <p:sp>
          <p:nvSpPr>
            <p:cNvPr id="14" name="Oval 1050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5" name="AutoShape 1051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3240" y="2536"/>
              <a:ext cx="8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053"/>
            <p:cNvCxnSpPr>
              <a:cxnSpLocks noChangeShapeType="1"/>
              <a:stCxn id="14" idx="5"/>
              <a:endCxn id="17" idx="0"/>
            </p:cNvCxnSpPr>
            <p:nvPr/>
          </p:nvCxnSpPr>
          <p:spPr bwMode="auto">
            <a:xfrm>
              <a:off x="3592" y="2536"/>
              <a:ext cx="12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054"/>
            <p:cNvSpPr>
              <a:spLocks noChangeArrowheads="1"/>
            </p:cNvSpPr>
            <p:nvPr/>
          </p:nvSpPr>
          <p:spPr bwMode="auto">
            <a:xfrm>
              <a:off x="350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f:5</a:t>
              </a:r>
            </a:p>
          </p:txBody>
        </p:sp>
        <p:sp>
          <p:nvSpPr>
            <p:cNvPr id="18" name="Rectangle 1056"/>
            <p:cNvSpPr>
              <a:spLocks noChangeArrowheads="1"/>
            </p:cNvSpPr>
            <p:nvPr/>
          </p:nvSpPr>
          <p:spPr bwMode="auto">
            <a:xfrm>
              <a:off x="379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b:13</a:t>
              </a:r>
            </a:p>
          </p:txBody>
        </p:sp>
        <p:sp>
          <p:nvSpPr>
            <p:cNvPr id="19" name="Oval 1057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0" name="AutoShape 1058"/>
            <p:cNvCxnSpPr>
              <a:cxnSpLocks noChangeShapeType="1"/>
              <a:stCxn id="18" idx="0"/>
              <a:endCxn id="19" idx="3"/>
            </p:cNvCxnSpPr>
            <p:nvPr/>
          </p:nvCxnSpPr>
          <p:spPr bwMode="auto">
            <a:xfrm flipV="1">
              <a:off x="400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059"/>
            <p:cNvCxnSpPr>
              <a:cxnSpLocks noChangeShapeType="1"/>
              <a:stCxn id="19" idx="5"/>
              <a:endCxn id="22" idx="0"/>
            </p:cNvCxnSpPr>
            <p:nvPr/>
          </p:nvCxnSpPr>
          <p:spPr bwMode="auto">
            <a:xfrm>
              <a:off x="436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Rectangle 1060"/>
            <p:cNvSpPr>
              <a:spLocks noChangeArrowheads="1"/>
            </p:cNvSpPr>
            <p:nvPr/>
          </p:nvSpPr>
          <p:spPr bwMode="auto">
            <a:xfrm>
              <a:off x="427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c:12</a:t>
              </a:r>
            </a:p>
          </p:txBody>
        </p:sp>
        <p:sp>
          <p:nvSpPr>
            <p:cNvPr id="23" name="Rectangle 1061"/>
            <p:cNvSpPr>
              <a:spLocks noChangeArrowheads="1"/>
            </p:cNvSpPr>
            <p:nvPr/>
          </p:nvSpPr>
          <p:spPr bwMode="auto">
            <a:xfrm>
              <a:off x="475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d:16</a:t>
              </a:r>
            </a:p>
          </p:txBody>
        </p:sp>
        <p:sp>
          <p:nvSpPr>
            <p:cNvPr id="24" name="Oval 1062"/>
            <p:cNvSpPr>
              <a:spLocks noChangeArrowheads="1"/>
            </p:cNvSpPr>
            <p:nvPr/>
          </p:nvSpPr>
          <p:spPr bwMode="auto">
            <a:xfrm>
              <a:off x="499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5" name="AutoShape 1063"/>
            <p:cNvCxnSpPr>
              <a:cxnSpLocks noChangeShapeType="1"/>
              <a:stCxn id="23" idx="0"/>
              <a:endCxn id="24" idx="3"/>
            </p:cNvCxnSpPr>
            <p:nvPr/>
          </p:nvCxnSpPr>
          <p:spPr bwMode="auto">
            <a:xfrm flipV="1">
              <a:off x="496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064"/>
            <p:cNvCxnSpPr>
              <a:cxnSpLocks noChangeShapeType="1"/>
              <a:stCxn id="24" idx="5"/>
              <a:endCxn id="27" idx="0"/>
            </p:cNvCxnSpPr>
            <p:nvPr/>
          </p:nvCxnSpPr>
          <p:spPr bwMode="auto">
            <a:xfrm>
              <a:off x="532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065"/>
            <p:cNvSpPr>
              <a:spLocks noChangeArrowheads="1"/>
            </p:cNvSpPr>
            <p:nvPr/>
          </p:nvSpPr>
          <p:spPr bwMode="auto">
            <a:xfrm>
              <a:off x="523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e:9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39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325718" y="2679218"/>
            <a:ext cx="8229600" cy="3933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+mn-lt"/>
              </a:rPr>
              <a:t>Claim: If we </a:t>
            </a:r>
            <a:r>
              <a:rPr lang="en-US" b="1" dirty="0">
                <a:latin typeface="+mn-lt"/>
              </a:rPr>
              <a:t>flip</a:t>
            </a:r>
            <a:r>
              <a:rPr lang="en-US" dirty="0">
                <a:latin typeface="+mn-lt"/>
              </a:rPr>
              <a:t> an inversion, cost never increases.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latin typeface="+mn-lt"/>
              </a:rPr>
              <a:t>Why?  All other things being equal, better to give more frequent letter the shorter code.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latin typeface="+mn-lt"/>
              </a:rPr>
              <a:t>             </a:t>
            </a:r>
            <a:r>
              <a:rPr lang="en-US" dirty="0" smtClean="0">
                <a:latin typeface="+mn-lt"/>
              </a:rPr>
              <a:t>         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before   </a:t>
            </a:r>
            <a:r>
              <a:rPr lang="en-US" dirty="0">
                <a:solidFill>
                  <a:schemeClr val="folHlink"/>
                </a:solidFill>
                <a:latin typeface="+mn-lt"/>
              </a:rPr>
              <a:t>                  </a:t>
            </a:r>
            <a:r>
              <a:rPr lang="en-US" dirty="0" smtClean="0">
                <a:solidFill>
                  <a:schemeClr val="folHlink"/>
                </a:solidFill>
                <a:latin typeface="+mn-lt"/>
              </a:rPr>
              <a:t>        </a:t>
            </a:r>
            <a:r>
              <a:rPr lang="en-US" dirty="0">
                <a:solidFill>
                  <a:srgbClr val="3C8C93"/>
                </a:solidFill>
                <a:latin typeface="+mn-lt"/>
              </a:rPr>
              <a:t>after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endParaRPr lang="en-US" dirty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endParaRPr lang="en-US" dirty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endParaRPr lang="en-US" dirty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en-US" dirty="0">
                <a:latin typeface="+mn-lt"/>
              </a:rPr>
              <a:t>I.e</a:t>
            </a:r>
            <a:r>
              <a:rPr lang="en-US" dirty="0" smtClean="0">
                <a:latin typeface="+mn-lt"/>
              </a:rPr>
              <a:t>., </a:t>
            </a:r>
            <a:r>
              <a:rPr lang="en-US" dirty="0">
                <a:latin typeface="+mn-lt"/>
              </a:rPr>
              <a:t>non-negative cost savings.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325718" y="274918"/>
            <a:ext cx="6128870" cy="19943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b="1" dirty="0" err="1">
                <a:latin typeface="+mn-lt"/>
              </a:rPr>
              <a:t>Defn</a:t>
            </a:r>
            <a:r>
              <a:rPr lang="en-US" dirty="0">
                <a:latin typeface="+mn-lt"/>
              </a:rPr>
              <a:t>:  A pair of leaves </a:t>
            </a:r>
            <a:r>
              <a:rPr lang="en-US" dirty="0" err="1">
                <a:latin typeface="+mn-lt"/>
              </a:rPr>
              <a:t>x,</a:t>
            </a:r>
            <a:r>
              <a:rPr lang="en-US" dirty="0" err="1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is an </a:t>
            </a:r>
            <a:r>
              <a:rPr lang="en-US" b="1" dirty="0">
                <a:latin typeface="+mn-lt"/>
              </a:rPr>
              <a:t>inversion</a:t>
            </a:r>
            <a:r>
              <a:rPr lang="en-US" dirty="0">
                <a:latin typeface="+mn-lt"/>
              </a:rPr>
              <a:t> if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dirty="0">
                <a:latin typeface="+mn-lt"/>
              </a:rPr>
              <a:t>  depth(x) </a:t>
            </a:r>
            <a:r>
              <a:rPr lang="en-US" dirty="0">
                <a:latin typeface="+mn-lt"/>
                <a:sym typeface="Symbol" charset="0"/>
              </a:rPr>
              <a:t></a:t>
            </a:r>
            <a:r>
              <a:rPr lang="en-US" dirty="0">
                <a:latin typeface="+mn-lt"/>
              </a:rPr>
              <a:t> depth(y)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i="1" dirty="0">
                <a:latin typeface="+mn-lt"/>
              </a:rPr>
              <a:t>and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freq</a:t>
            </a:r>
            <a:r>
              <a:rPr lang="en-US" dirty="0">
                <a:latin typeface="+mn-lt"/>
              </a:rPr>
              <a:t>(x) </a:t>
            </a:r>
            <a:r>
              <a:rPr lang="en-US" dirty="0">
                <a:latin typeface="+mn-lt"/>
                <a:sym typeface="Symbol" charset="0"/>
              </a:rPr>
              <a:t>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freq</a:t>
            </a:r>
            <a:r>
              <a:rPr lang="en-US" dirty="0">
                <a:latin typeface="+mn-lt"/>
              </a:rPr>
              <a:t>(y)</a:t>
            </a:r>
          </a:p>
        </p:txBody>
      </p:sp>
      <p:grpSp>
        <p:nvGrpSpPr>
          <p:cNvPr id="49" name="Group 13"/>
          <p:cNvGrpSpPr>
            <a:grpSpLocks/>
          </p:cNvGrpSpPr>
          <p:nvPr/>
        </p:nvGrpSpPr>
        <p:grpSpPr bwMode="auto">
          <a:xfrm>
            <a:off x="1134722" y="4609241"/>
            <a:ext cx="6904047" cy="1473201"/>
            <a:chOff x="1081" y="3167"/>
            <a:chExt cx="4349" cy="9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081" y="3197"/>
                  <a:ext cx="4349" cy="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Gill Sans" charset="0"/>
                      <a:ea typeface="Osaka" charset="0"/>
                      <a:cs typeface="Osaka" charset="0"/>
                    </a:defRPr>
                  </a:lvl9pPr>
                </a:lstStyle>
                <a:p>
                  <a:pPr algn="l" eaLnBrk="1" hangingPunct="1">
                    <a:lnSpc>
                      <a:spcPct val="16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>
                    <a:latin typeface="+mn-lt"/>
                  </a:endParaRPr>
                </a:p>
                <a:p>
                  <a:pPr algn="l" eaLnBrk="1" hangingPunct="1">
                    <a:lnSpc>
                      <a:spcPct val="16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oMath>
                    </m:oMathPara>
                  </a14:m>
                  <a:endParaRPr lang="en-US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0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81" y="3197"/>
                  <a:ext cx="4349" cy="8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AutoShape 11"/>
            <p:cNvSpPr>
              <a:spLocks/>
            </p:cNvSpPr>
            <p:nvPr/>
          </p:nvSpPr>
          <p:spPr bwMode="auto">
            <a:xfrm rot="16200000">
              <a:off x="2155" y="2324"/>
              <a:ext cx="144" cy="1872"/>
            </a:xfrm>
            <a:prstGeom prst="rightBrace">
              <a:avLst>
                <a:gd name="adj1" fmla="val 108333"/>
                <a:gd name="adj2" fmla="val 49944"/>
              </a:avLst>
            </a:prstGeom>
            <a:noFill/>
            <a:ln w="19050">
              <a:solidFill>
                <a:srgbClr val="3C8C93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l"/>
              <a:endParaRPr lang="en-US">
                <a:latin typeface="+mn-lt"/>
              </a:endParaRPr>
            </a:p>
          </p:txBody>
        </p:sp>
        <p:sp>
          <p:nvSpPr>
            <p:cNvPr id="52" name="AutoShape 12"/>
            <p:cNvSpPr>
              <a:spLocks/>
            </p:cNvSpPr>
            <p:nvPr/>
          </p:nvSpPr>
          <p:spPr bwMode="auto">
            <a:xfrm rot="16200000">
              <a:off x="4255" y="2303"/>
              <a:ext cx="144" cy="1872"/>
            </a:xfrm>
            <a:prstGeom prst="rightBrace">
              <a:avLst>
                <a:gd name="adj1" fmla="val 108333"/>
                <a:gd name="adj2" fmla="val 49944"/>
              </a:avLst>
            </a:prstGeom>
            <a:noFill/>
            <a:ln w="190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l"/>
              <a:endParaRPr lang="en-US">
                <a:solidFill>
                  <a:srgbClr val="3C8C93"/>
                </a:solidFill>
                <a:latin typeface="+mn-lt"/>
              </a:endParaRPr>
            </a:p>
          </p:txBody>
        </p:sp>
      </p:grpSp>
      <p:grpSp>
        <p:nvGrpSpPr>
          <p:cNvPr id="53" name="Group 43"/>
          <p:cNvGrpSpPr>
            <a:grpSpLocks/>
          </p:cNvGrpSpPr>
          <p:nvPr/>
        </p:nvGrpSpPr>
        <p:grpSpPr bwMode="auto">
          <a:xfrm>
            <a:off x="6116918" y="122518"/>
            <a:ext cx="2590800" cy="3048559"/>
            <a:chOff x="6400800" y="152400"/>
            <a:chExt cx="2590800" cy="3048000"/>
          </a:xfrm>
        </p:grpSpPr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8056796" y="28194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r>
                <a:rPr lang="en-US" sz="3200" dirty="0">
                  <a:latin typeface="+mn-lt"/>
                </a:rPr>
                <a:t>x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8357198" y="1236512"/>
              <a:ext cx="381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91440" anchor="b"/>
            <a:lstStyle/>
            <a:p>
              <a:pPr algn="l"/>
              <a:r>
                <a:rPr lang="en-US" sz="3200" dirty="0">
                  <a:latin typeface="+mn-lt"/>
                </a:rPr>
                <a:t>y</a:t>
              </a:r>
            </a:p>
          </p:txBody>
        </p:sp>
        <p:sp>
          <p:nvSpPr>
            <p:cNvPr id="57" name="Oval 15"/>
            <p:cNvSpPr>
              <a:spLocks noChangeArrowheads="1"/>
            </p:cNvSpPr>
            <p:nvPr/>
          </p:nvSpPr>
          <p:spPr bwMode="auto">
            <a:xfrm>
              <a:off x="7599596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endParaRPr lang="en-US">
                <a:latin typeface="+mn-lt"/>
              </a:endParaRPr>
            </a:p>
          </p:txBody>
        </p:sp>
        <p:cxnSp>
          <p:nvCxnSpPr>
            <p:cNvPr id="58" name="Straight Connector 16"/>
            <p:cNvCxnSpPr>
              <a:cxnSpLocks noChangeShapeType="1"/>
              <a:endCxn id="57" idx="5"/>
            </p:cNvCxnSpPr>
            <p:nvPr/>
          </p:nvCxnSpPr>
          <p:spPr bwMode="auto">
            <a:xfrm rot="16200000" flipV="1">
              <a:off x="7905750" y="2477854"/>
              <a:ext cx="360596" cy="3224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59" name="Freeform 17"/>
            <p:cNvSpPr>
              <a:spLocks noChangeArrowheads="1"/>
            </p:cNvSpPr>
            <p:nvPr/>
          </p:nvSpPr>
          <p:spPr bwMode="auto">
            <a:xfrm flipH="1">
              <a:off x="8534400" y="1676400"/>
              <a:ext cx="457200" cy="1143000"/>
            </a:xfrm>
            <a:custGeom>
              <a:avLst/>
              <a:gdLst>
                <a:gd name="T0" fmla="*/ 312821 w 857955"/>
                <a:gd name="T1" fmla="*/ 0 h 1049867"/>
                <a:gd name="T2" fmla="*/ 24063 w 857955"/>
                <a:gd name="T3" fmla="*/ 848033 h 1049867"/>
                <a:gd name="T4" fmla="*/ 457200 w 857955"/>
                <a:gd name="T5" fmla="*/ 1143000 h 1049867"/>
                <a:gd name="T6" fmla="*/ 0 60000 65536"/>
                <a:gd name="T7" fmla="*/ 0 60000 65536"/>
                <a:gd name="T8" fmla="*/ 0 60000 65536"/>
                <a:gd name="T9" fmla="*/ 0 w 857955"/>
                <a:gd name="T10" fmla="*/ 0 h 1049867"/>
                <a:gd name="T11" fmla="*/ 857955 w 857955"/>
                <a:gd name="T12" fmla="*/ 1049867 h 10498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7955" h="1049867">
                  <a:moveTo>
                    <a:pt x="587022" y="0"/>
                  </a:moveTo>
                  <a:cubicBezTo>
                    <a:pt x="293511" y="301978"/>
                    <a:pt x="0" y="603956"/>
                    <a:pt x="45155" y="778934"/>
                  </a:cubicBezTo>
                  <a:cubicBezTo>
                    <a:pt x="90310" y="953912"/>
                    <a:pt x="857955" y="1049867"/>
                    <a:pt x="857955" y="1049867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l"/>
              <a:endParaRPr lang="en-US">
                <a:latin typeface="+mn-lt"/>
              </a:endParaRPr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auto">
            <a:xfrm>
              <a:off x="6685196" y="1905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endParaRPr lang="en-US">
                <a:latin typeface="+mn-lt"/>
              </a:endParaRPr>
            </a:p>
          </p:txBody>
        </p:sp>
        <p:sp>
          <p:nvSpPr>
            <p:cNvPr id="61" name="Oval 19"/>
            <p:cNvSpPr>
              <a:spLocks noChangeArrowheads="1"/>
            </p:cNvSpPr>
            <p:nvPr/>
          </p:nvSpPr>
          <p:spPr bwMode="auto">
            <a:xfrm>
              <a:off x="7772400" y="685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endParaRPr lang="en-US">
                <a:latin typeface="+mn-lt"/>
              </a:endParaRPr>
            </a:p>
          </p:txBody>
        </p:sp>
        <p:sp>
          <p:nvSpPr>
            <p:cNvPr id="62" name="Oval 20"/>
            <p:cNvSpPr>
              <a:spLocks noChangeArrowheads="1"/>
            </p:cNvSpPr>
            <p:nvPr/>
          </p:nvSpPr>
          <p:spPr bwMode="auto">
            <a:xfrm>
              <a:off x="7218596" y="1295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endParaRPr lang="en-US">
                <a:latin typeface="+mn-lt"/>
              </a:endParaRPr>
            </a:p>
          </p:txBody>
        </p:sp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7218596" y="152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274320" anchor="b"/>
            <a:lstStyle/>
            <a:p>
              <a:pPr algn="l"/>
              <a:endParaRPr lang="en-US">
                <a:latin typeface="+mn-lt"/>
              </a:endParaRPr>
            </a:p>
          </p:txBody>
        </p:sp>
        <p:cxnSp>
          <p:nvCxnSpPr>
            <p:cNvPr id="64" name="Straight Connector 23"/>
            <p:cNvCxnSpPr>
              <a:cxnSpLocks noChangeShapeType="1"/>
              <a:stCxn id="63" idx="5"/>
              <a:endCxn id="61" idx="1"/>
            </p:cNvCxnSpPr>
            <p:nvPr/>
          </p:nvCxnSpPr>
          <p:spPr bwMode="auto">
            <a:xfrm rot="16200000" flipH="1">
              <a:off x="7554002" y="467402"/>
              <a:ext cx="263992" cy="284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5" name="Straight Connector 25"/>
            <p:cNvCxnSpPr>
              <a:cxnSpLocks noChangeShapeType="1"/>
              <a:stCxn id="61" idx="5"/>
              <a:endCxn id="56" idx="0"/>
            </p:cNvCxnSpPr>
            <p:nvPr/>
          </p:nvCxnSpPr>
          <p:spPr bwMode="auto">
            <a:xfrm>
              <a:off x="8097604" y="1011005"/>
              <a:ext cx="450094" cy="225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6" name="Straight Connector 27"/>
            <p:cNvCxnSpPr>
              <a:cxnSpLocks noChangeShapeType="1"/>
              <a:stCxn id="63" idx="3"/>
            </p:cNvCxnSpPr>
            <p:nvPr/>
          </p:nvCxnSpPr>
          <p:spPr bwMode="auto">
            <a:xfrm rot="5400000">
              <a:off x="6989996" y="401404"/>
              <a:ext cx="208196" cy="360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7" name="Straight Connector 29"/>
            <p:cNvCxnSpPr>
              <a:cxnSpLocks noChangeShapeType="1"/>
              <a:stCxn id="61" idx="3"/>
              <a:endCxn id="62" idx="0"/>
            </p:cNvCxnSpPr>
            <p:nvPr/>
          </p:nvCxnSpPr>
          <p:spPr bwMode="auto">
            <a:xfrm rot="5400000">
              <a:off x="7476448" y="943652"/>
              <a:ext cx="284396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8" name="Straight Connector 31"/>
            <p:cNvCxnSpPr>
              <a:cxnSpLocks noChangeShapeType="1"/>
              <a:stCxn id="62" idx="3"/>
              <a:endCxn id="60" idx="0"/>
            </p:cNvCxnSpPr>
            <p:nvPr/>
          </p:nvCxnSpPr>
          <p:spPr bwMode="auto">
            <a:xfrm rot="5400000">
              <a:off x="6932846" y="1563454"/>
              <a:ext cx="284396" cy="398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9" name="Straight Connector 33"/>
            <p:cNvCxnSpPr>
              <a:cxnSpLocks noChangeShapeType="1"/>
              <a:stCxn id="62" idx="4"/>
              <a:endCxn id="57" idx="1"/>
            </p:cNvCxnSpPr>
            <p:nvPr/>
          </p:nvCxnSpPr>
          <p:spPr bwMode="auto">
            <a:xfrm rot="16200000" flipH="1">
              <a:off x="7275746" y="1809750"/>
              <a:ext cx="512996" cy="246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0" name="Straight Connector 35"/>
            <p:cNvCxnSpPr>
              <a:cxnSpLocks noChangeShapeType="1"/>
              <a:stCxn id="60" idx="3"/>
            </p:cNvCxnSpPr>
            <p:nvPr/>
          </p:nvCxnSpPr>
          <p:spPr bwMode="auto">
            <a:xfrm rot="5400000">
              <a:off x="6477000" y="2154004"/>
              <a:ext cx="187792" cy="340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1" name="Straight Connector 36"/>
            <p:cNvCxnSpPr>
              <a:cxnSpLocks noChangeShapeType="1"/>
              <a:stCxn id="57" idx="3"/>
            </p:cNvCxnSpPr>
            <p:nvPr/>
          </p:nvCxnSpPr>
          <p:spPr bwMode="auto">
            <a:xfrm rot="5400000">
              <a:off x="7343098" y="2410502"/>
              <a:ext cx="263992" cy="360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2" name="Straight Connector 37"/>
            <p:cNvCxnSpPr>
              <a:cxnSpLocks noChangeShapeType="1"/>
              <a:stCxn id="60" idx="4"/>
            </p:cNvCxnSpPr>
            <p:nvPr/>
          </p:nvCxnSpPr>
          <p:spPr bwMode="auto">
            <a:xfrm rot="16200000" flipH="1">
              <a:off x="6666146" y="2495550"/>
              <a:ext cx="457200" cy="38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7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96847" y="6248401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14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18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409109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General Inversions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72353" y="1382286"/>
            <a:ext cx="77694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/>
              <a:t>Define the frequency of an </a:t>
            </a:r>
            <a:r>
              <a:rPr lang="en-US" sz="2400" b="1" dirty="0"/>
              <a:t>internal</a:t>
            </a:r>
            <a:r>
              <a:rPr lang="en-US" sz="2400" dirty="0"/>
              <a:t> node to be the </a:t>
            </a:r>
            <a:endParaRPr lang="en-US" sz="2400" dirty="0" smtClean="0"/>
          </a:p>
          <a:p>
            <a:pPr algn="l"/>
            <a:r>
              <a:rPr lang="en-US" sz="2400" dirty="0" smtClean="0"/>
              <a:t>	sum </a:t>
            </a:r>
            <a:r>
              <a:rPr lang="en-US" sz="2400" dirty="0"/>
              <a:t>of the frequencies of </a:t>
            </a:r>
            <a:r>
              <a:rPr lang="en-US" sz="2400" dirty="0" smtClean="0"/>
              <a:t>the </a:t>
            </a:r>
            <a:r>
              <a:rPr lang="en-US" sz="2400" dirty="0"/>
              <a:t>leaves in that </a:t>
            </a:r>
            <a:r>
              <a:rPr lang="en-US" sz="2400" dirty="0" smtClean="0"/>
              <a:t>	subtree.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We can generalize 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defn</a:t>
            </a:r>
            <a:r>
              <a:rPr lang="en-US" sz="2400" dirty="0" smtClean="0"/>
              <a:t> </a:t>
            </a:r>
            <a:r>
              <a:rPr lang="en-US" sz="2400" dirty="0"/>
              <a:t>of inversion </a:t>
            </a:r>
            <a:r>
              <a:rPr lang="en-US" sz="2400" dirty="0" smtClean="0"/>
              <a:t>for any pair of nodes.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associated claim still holds</a:t>
            </a:r>
            <a:r>
              <a:rPr lang="en-US" sz="2400" dirty="0" smtClean="0"/>
              <a:t>:</a:t>
            </a:r>
          </a:p>
          <a:p>
            <a:pPr marL="1257300" lvl="2" indent="-342900" algn="l">
              <a:buFont typeface="Arial"/>
              <a:buChar char="•"/>
            </a:pPr>
            <a:r>
              <a:rPr lang="en-US" sz="2400" dirty="0" smtClean="0"/>
              <a:t>exchanging an </a:t>
            </a:r>
            <a:r>
              <a:rPr lang="en-US" sz="2400" dirty="0"/>
              <a:t>inverted pair of nodes (&amp; associated subtrees) </a:t>
            </a:r>
            <a:r>
              <a:rPr lang="en-US" sz="2400" dirty="0" smtClean="0"/>
              <a:t>cannot </a:t>
            </a:r>
            <a:r>
              <a:rPr lang="en-US" sz="2400" dirty="0"/>
              <a:t>raise the cost of a tree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Proof: </a:t>
            </a:r>
            <a:r>
              <a:rPr lang="en-US" sz="2400" dirty="0" smtClean="0"/>
              <a:t>Same.</a:t>
            </a:r>
            <a:endParaRPr lang="en-US" sz="2400" dirty="0"/>
          </a:p>
          <a:p>
            <a:pPr algn="l"/>
            <a:endParaRPr lang="en-US" sz="2400" dirty="0"/>
          </a:p>
        </p:txBody>
      </p:sp>
      <p:sp>
        <p:nvSpPr>
          <p:cNvPr id="10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grpSp>
        <p:nvGrpSpPr>
          <p:cNvPr id="6" name="Group 1069"/>
          <p:cNvGrpSpPr>
            <a:grpSpLocks/>
          </p:cNvGrpSpPr>
          <p:nvPr/>
        </p:nvGrpSpPr>
        <p:grpSpPr bwMode="auto">
          <a:xfrm>
            <a:off x="7018073" y="59841"/>
            <a:ext cx="1471891" cy="1441300"/>
            <a:chOff x="3024" y="1584"/>
            <a:chExt cx="2640" cy="2400"/>
          </a:xfrm>
        </p:grpSpPr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dirty="0">
                  <a:latin typeface="+mn-lt"/>
                </a:rPr>
                <a:t>100</a:t>
              </a:r>
            </a:p>
          </p:txBody>
        </p:sp>
        <p:cxnSp>
          <p:nvCxnSpPr>
            <p:cNvPr id="8" name="AutoShape 1030"/>
            <p:cNvCxnSpPr>
              <a:cxnSpLocks noChangeShapeType="1"/>
              <a:stCxn id="14" idx="0"/>
              <a:endCxn id="7" idx="3"/>
            </p:cNvCxnSpPr>
            <p:nvPr/>
          </p:nvCxnSpPr>
          <p:spPr bwMode="auto">
            <a:xfrm flipV="1">
              <a:off x="3456" y="1912"/>
              <a:ext cx="536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032"/>
            <p:cNvSpPr>
              <a:spLocks noChangeArrowheads="1"/>
            </p:cNvSpPr>
            <p:nvPr/>
          </p:nvSpPr>
          <p:spPr bwMode="auto">
            <a:xfrm>
              <a:off x="4512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0" name="AutoShape 1033"/>
            <p:cNvCxnSpPr>
              <a:cxnSpLocks noChangeShapeType="1"/>
              <a:stCxn id="19" idx="0"/>
              <a:endCxn id="9" idx="3"/>
            </p:cNvCxnSpPr>
            <p:nvPr/>
          </p:nvCxnSpPr>
          <p:spPr bwMode="auto">
            <a:xfrm flipV="1">
              <a:off x="4224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34"/>
            <p:cNvCxnSpPr>
              <a:cxnSpLocks noChangeShapeType="1"/>
              <a:stCxn id="7" idx="5"/>
              <a:endCxn id="9" idx="0"/>
            </p:cNvCxnSpPr>
            <p:nvPr/>
          </p:nvCxnSpPr>
          <p:spPr bwMode="auto">
            <a:xfrm>
              <a:off x="4264" y="1912"/>
              <a:ext cx="440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39"/>
            <p:cNvCxnSpPr>
              <a:cxnSpLocks noChangeShapeType="1"/>
              <a:stCxn id="9" idx="5"/>
              <a:endCxn id="24" idx="0"/>
            </p:cNvCxnSpPr>
            <p:nvPr/>
          </p:nvCxnSpPr>
          <p:spPr bwMode="auto">
            <a:xfrm>
              <a:off x="4840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049"/>
            <p:cNvSpPr>
              <a:spLocks noChangeArrowheads="1"/>
            </p:cNvSpPr>
            <p:nvPr/>
          </p:nvSpPr>
          <p:spPr bwMode="auto">
            <a:xfrm>
              <a:off x="302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a:45</a:t>
              </a:r>
            </a:p>
          </p:txBody>
        </p:sp>
        <p:sp>
          <p:nvSpPr>
            <p:cNvPr id="14" name="Oval 1050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5" name="AutoShape 1051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3240" y="2536"/>
              <a:ext cx="8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053"/>
            <p:cNvCxnSpPr>
              <a:cxnSpLocks noChangeShapeType="1"/>
              <a:stCxn id="14" idx="5"/>
              <a:endCxn id="17" idx="0"/>
            </p:cNvCxnSpPr>
            <p:nvPr/>
          </p:nvCxnSpPr>
          <p:spPr bwMode="auto">
            <a:xfrm>
              <a:off x="3592" y="2536"/>
              <a:ext cx="12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054"/>
            <p:cNvSpPr>
              <a:spLocks noChangeArrowheads="1"/>
            </p:cNvSpPr>
            <p:nvPr/>
          </p:nvSpPr>
          <p:spPr bwMode="auto">
            <a:xfrm>
              <a:off x="350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f:5</a:t>
              </a:r>
            </a:p>
          </p:txBody>
        </p:sp>
        <p:sp>
          <p:nvSpPr>
            <p:cNvPr id="18" name="Rectangle 1056"/>
            <p:cNvSpPr>
              <a:spLocks noChangeArrowheads="1"/>
            </p:cNvSpPr>
            <p:nvPr/>
          </p:nvSpPr>
          <p:spPr bwMode="auto">
            <a:xfrm>
              <a:off x="379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b:13</a:t>
              </a:r>
            </a:p>
          </p:txBody>
        </p:sp>
        <p:sp>
          <p:nvSpPr>
            <p:cNvPr id="19" name="Oval 1057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0" name="AutoShape 1058"/>
            <p:cNvCxnSpPr>
              <a:cxnSpLocks noChangeShapeType="1"/>
              <a:stCxn id="18" idx="0"/>
              <a:endCxn id="19" idx="3"/>
            </p:cNvCxnSpPr>
            <p:nvPr/>
          </p:nvCxnSpPr>
          <p:spPr bwMode="auto">
            <a:xfrm flipV="1">
              <a:off x="400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059"/>
            <p:cNvCxnSpPr>
              <a:cxnSpLocks noChangeShapeType="1"/>
              <a:stCxn id="19" idx="5"/>
              <a:endCxn id="22" idx="0"/>
            </p:cNvCxnSpPr>
            <p:nvPr/>
          </p:nvCxnSpPr>
          <p:spPr bwMode="auto">
            <a:xfrm>
              <a:off x="436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Rectangle 1060"/>
            <p:cNvSpPr>
              <a:spLocks noChangeArrowheads="1"/>
            </p:cNvSpPr>
            <p:nvPr/>
          </p:nvSpPr>
          <p:spPr bwMode="auto">
            <a:xfrm>
              <a:off x="427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c:12</a:t>
              </a:r>
            </a:p>
          </p:txBody>
        </p:sp>
        <p:sp>
          <p:nvSpPr>
            <p:cNvPr id="23" name="Rectangle 1061"/>
            <p:cNvSpPr>
              <a:spLocks noChangeArrowheads="1"/>
            </p:cNvSpPr>
            <p:nvPr/>
          </p:nvSpPr>
          <p:spPr bwMode="auto">
            <a:xfrm>
              <a:off x="475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d:16</a:t>
              </a:r>
            </a:p>
          </p:txBody>
        </p:sp>
        <p:sp>
          <p:nvSpPr>
            <p:cNvPr id="24" name="Oval 1062"/>
            <p:cNvSpPr>
              <a:spLocks noChangeArrowheads="1"/>
            </p:cNvSpPr>
            <p:nvPr/>
          </p:nvSpPr>
          <p:spPr bwMode="auto">
            <a:xfrm>
              <a:off x="499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5" name="AutoShape 1063"/>
            <p:cNvCxnSpPr>
              <a:cxnSpLocks noChangeShapeType="1"/>
              <a:stCxn id="23" idx="0"/>
              <a:endCxn id="24" idx="3"/>
            </p:cNvCxnSpPr>
            <p:nvPr/>
          </p:nvCxnSpPr>
          <p:spPr bwMode="auto">
            <a:xfrm flipV="1">
              <a:off x="496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064"/>
            <p:cNvCxnSpPr>
              <a:cxnSpLocks noChangeShapeType="1"/>
              <a:stCxn id="24" idx="5"/>
              <a:endCxn id="27" idx="0"/>
            </p:cNvCxnSpPr>
            <p:nvPr/>
          </p:nvCxnSpPr>
          <p:spPr bwMode="auto">
            <a:xfrm>
              <a:off x="532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065"/>
            <p:cNvSpPr>
              <a:spLocks noChangeArrowheads="1"/>
            </p:cNvSpPr>
            <p:nvPr/>
          </p:nvSpPr>
          <p:spPr bwMode="auto">
            <a:xfrm>
              <a:off x="523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e:9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51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Correctness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2117" y="1359451"/>
                <a:ext cx="7888942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just"/>
                <a:r>
                  <a:rPr lang="en-US" altLang="en-US" sz="2400" b="1" dirty="0" smtClean="0">
                    <a:solidFill>
                      <a:srgbClr val="002060"/>
                    </a:solidFill>
                  </a:rPr>
                  <a:t>Lemma</a:t>
                </a:r>
                <a:r>
                  <a:rPr lang="en-US" altLang="en-US" sz="2400" dirty="0" smtClean="0">
                    <a:solidFill>
                      <a:srgbClr val="002060"/>
                    </a:solidFill>
                  </a:rPr>
                  <a:t>: </a:t>
                </a:r>
              </a:p>
              <a:p>
                <a:pPr marL="0" indent="0" algn="l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Any </a:t>
                </a:r>
                <a:r>
                  <a:rPr lang="en-US" altLang="en-US" sz="2400" dirty="0">
                    <a:solidFill>
                      <a:schemeClr val="tx1"/>
                    </a:solidFill>
                  </a:rPr>
                  <a:t>prefix code tree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2400" dirty="0">
                    <a:solidFill>
                      <a:schemeClr val="tx1"/>
                    </a:solidFill>
                  </a:rPr>
                  <a:t> can be </a:t>
                </a:r>
                <a:r>
                  <a:rPr lang="en-US" altLang="en-US" sz="2400" dirty="0" smtClean="0">
                    <a:solidFill>
                      <a:schemeClr val="tx1"/>
                    </a:solidFill>
                  </a:rPr>
                  <a:t>converted to </a:t>
                </a:r>
              </a:p>
              <a:p>
                <a:pPr marL="0" indent="0" algn="l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chemeClr val="tx1"/>
                    </a:solidFill>
                  </a:rPr>
                  <a:t>huffman</a:t>
                </a:r>
                <a:r>
                  <a:rPr lang="en-US" altLang="en-US" sz="2400" dirty="0" smtClean="0">
                    <a:solidFill>
                      <a:schemeClr val="tx1"/>
                    </a:solidFill>
                  </a:rPr>
                  <a:t> tree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 via inversion-exchanges</a:t>
                </a:r>
              </a:p>
              <a:p>
                <a:pPr marL="0" indent="0" algn="just"/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 marL="0" indent="0" algn="just"/>
                <a:r>
                  <a:rPr lang="en-US" sz="2400" b="1" dirty="0" smtClean="0">
                    <a:solidFill>
                      <a:srgbClr val="002060"/>
                    </a:solidFill>
                  </a:rPr>
                  <a:t>Corollary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pPr marL="0" indent="0" algn="just"/>
                <a:r>
                  <a:rPr lang="en-US" sz="2400" dirty="0" smtClean="0"/>
                  <a:t>Huffman tree is optimal.</a:t>
                </a:r>
              </a:p>
              <a:p>
                <a:pPr marL="0" indent="0" algn="just"/>
                <a:endParaRPr lang="en-US" sz="2400" dirty="0">
                  <a:solidFill>
                    <a:srgbClr val="002060"/>
                  </a:solidFill>
                </a:endParaRPr>
              </a:p>
              <a:p>
                <a:pPr marL="0" indent="0" algn="just"/>
                <a:r>
                  <a:rPr lang="en-US" sz="2400" b="1" dirty="0" smtClean="0">
                    <a:solidFill>
                      <a:srgbClr val="002060"/>
                    </a:solidFill>
                  </a:rPr>
                  <a:t>Proof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pPr algn="l"/>
                <a:r>
                  <a:rPr lang="en-US" sz="2400" dirty="0"/>
                  <a:t>Apply the above lemma to any optimal tree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. </a:t>
                </a:r>
              </a:p>
              <a:p>
                <a:pPr algn="l"/>
                <a:r>
                  <a:rPr lang="en-US" sz="2400" dirty="0" smtClean="0"/>
                  <a:t>The </a:t>
                </a:r>
                <a:r>
                  <a:rPr lang="en-US" sz="2400" dirty="0"/>
                  <a:t>lemma only exchanges inversions, which never increase </a:t>
                </a:r>
                <a:r>
                  <a:rPr lang="en-US" sz="2400" dirty="0" smtClean="0"/>
                  <a:t>cost.</a:t>
                </a:r>
              </a:p>
              <a:p>
                <a:pPr algn="l"/>
                <a:r>
                  <a:rPr lang="en-US" sz="2400" dirty="0" smtClean="0"/>
                  <a:t>So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≥⋯≥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just"/>
                <a:endParaRPr lang="en-US" sz="240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17" y="1359451"/>
                <a:ext cx="7888942" cy="4893647"/>
              </a:xfrm>
              <a:prstGeom prst="rect">
                <a:avLst/>
              </a:prstGeom>
              <a:blipFill>
                <a:blip r:embed="rId3"/>
                <a:stretch>
                  <a:fillRect l="-1159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1069"/>
          <p:cNvGrpSpPr>
            <a:grpSpLocks/>
          </p:cNvGrpSpPr>
          <p:nvPr/>
        </p:nvGrpSpPr>
        <p:grpSpPr bwMode="auto">
          <a:xfrm>
            <a:off x="7018073" y="59841"/>
            <a:ext cx="1471891" cy="1441300"/>
            <a:chOff x="3024" y="1584"/>
            <a:chExt cx="2640" cy="2400"/>
          </a:xfrm>
        </p:grpSpPr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dirty="0">
                  <a:latin typeface="+mn-lt"/>
                </a:rPr>
                <a:t>100</a:t>
              </a:r>
            </a:p>
          </p:txBody>
        </p:sp>
        <p:cxnSp>
          <p:nvCxnSpPr>
            <p:cNvPr id="8" name="AutoShape 1030"/>
            <p:cNvCxnSpPr>
              <a:cxnSpLocks noChangeShapeType="1"/>
              <a:stCxn id="14" idx="0"/>
              <a:endCxn id="7" idx="3"/>
            </p:cNvCxnSpPr>
            <p:nvPr/>
          </p:nvCxnSpPr>
          <p:spPr bwMode="auto">
            <a:xfrm flipV="1">
              <a:off x="3456" y="1912"/>
              <a:ext cx="536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032"/>
            <p:cNvSpPr>
              <a:spLocks noChangeArrowheads="1"/>
            </p:cNvSpPr>
            <p:nvPr/>
          </p:nvSpPr>
          <p:spPr bwMode="auto">
            <a:xfrm>
              <a:off x="4512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0" name="AutoShape 1033"/>
            <p:cNvCxnSpPr>
              <a:cxnSpLocks noChangeShapeType="1"/>
              <a:stCxn id="19" idx="0"/>
              <a:endCxn id="9" idx="3"/>
            </p:cNvCxnSpPr>
            <p:nvPr/>
          </p:nvCxnSpPr>
          <p:spPr bwMode="auto">
            <a:xfrm flipV="1">
              <a:off x="4224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34"/>
            <p:cNvCxnSpPr>
              <a:cxnSpLocks noChangeShapeType="1"/>
              <a:stCxn id="7" idx="5"/>
              <a:endCxn id="9" idx="0"/>
            </p:cNvCxnSpPr>
            <p:nvPr/>
          </p:nvCxnSpPr>
          <p:spPr bwMode="auto">
            <a:xfrm>
              <a:off x="4264" y="1912"/>
              <a:ext cx="440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39"/>
            <p:cNvCxnSpPr>
              <a:cxnSpLocks noChangeShapeType="1"/>
              <a:stCxn id="9" idx="5"/>
              <a:endCxn id="24" idx="0"/>
            </p:cNvCxnSpPr>
            <p:nvPr/>
          </p:nvCxnSpPr>
          <p:spPr bwMode="auto">
            <a:xfrm>
              <a:off x="4840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049"/>
            <p:cNvSpPr>
              <a:spLocks noChangeArrowheads="1"/>
            </p:cNvSpPr>
            <p:nvPr/>
          </p:nvSpPr>
          <p:spPr bwMode="auto">
            <a:xfrm>
              <a:off x="302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a:45</a:t>
              </a:r>
            </a:p>
          </p:txBody>
        </p:sp>
        <p:sp>
          <p:nvSpPr>
            <p:cNvPr id="14" name="Oval 1050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5" name="AutoShape 1051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3240" y="2536"/>
              <a:ext cx="8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053"/>
            <p:cNvCxnSpPr>
              <a:cxnSpLocks noChangeShapeType="1"/>
              <a:stCxn id="14" idx="5"/>
              <a:endCxn id="17" idx="0"/>
            </p:cNvCxnSpPr>
            <p:nvPr/>
          </p:nvCxnSpPr>
          <p:spPr bwMode="auto">
            <a:xfrm>
              <a:off x="3592" y="2536"/>
              <a:ext cx="12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054"/>
            <p:cNvSpPr>
              <a:spLocks noChangeArrowheads="1"/>
            </p:cNvSpPr>
            <p:nvPr/>
          </p:nvSpPr>
          <p:spPr bwMode="auto">
            <a:xfrm>
              <a:off x="350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f:5</a:t>
              </a:r>
            </a:p>
          </p:txBody>
        </p:sp>
        <p:sp>
          <p:nvSpPr>
            <p:cNvPr id="18" name="Rectangle 1056"/>
            <p:cNvSpPr>
              <a:spLocks noChangeArrowheads="1"/>
            </p:cNvSpPr>
            <p:nvPr/>
          </p:nvSpPr>
          <p:spPr bwMode="auto">
            <a:xfrm>
              <a:off x="379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b:13</a:t>
              </a:r>
            </a:p>
          </p:txBody>
        </p:sp>
        <p:sp>
          <p:nvSpPr>
            <p:cNvPr id="19" name="Oval 1057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0" name="AutoShape 1058"/>
            <p:cNvCxnSpPr>
              <a:cxnSpLocks noChangeShapeType="1"/>
              <a:stCxn id="18" idx="0"/>
              <a:endCxn id="19" idx="3"/>
            </p:cNvCxnSpPr>
            <p:nvPr/>
          </p:nvCxnSpPr>
          <p:spPr bwMode="auto">
            <a:xfrm flipV="1">
              <a:off x="400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059"/>
            <p:cNvCxnSpPr>
              <a:cxnSpLocks noChangeShapeType="1"/>
              <a:stCxn id="19" idx="5"/>
              <a:endCxn id="22" idx="0"/>
            </p:cNvCxnSpPr>
            <p:nvPr/>
          </p:nvCxnSpPr>
          <p:spPr bwMode="auto">
            <a:xfrm>
              <a:off x="436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Rectangle 1060"/>
            <p:cNvSpPr>
              <a:spLocks noChangeArrowheads="1"/>
            </p:cNvSpPr>
            <p:nvPr/>
          </p:nvSpPr>
          <p:spPr bwMode="auto">
            <a:xfrm>
              <a:off x="427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c:12</a:t>
              </a:r>
            </a:p>
          </p:txBody>
        </p:sp>
        <p:sp>
          <p:nvSpPr>
            <p:cNvPr id="23" name="Rectangle 1061"/>
            <p:cNvSpPr>
              <a:spLocks noChangeArrowheads="1"/>
            </p:cNvSpPr>
            <p:nvPr/>
          </p:nvSpPr>
          <p:spPr bwMode="auto">
            <a:xfrm>
              <a:off x="475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d:16</a:t>
              </a:r>
            </a:p>
          </p:txBody>
        </p:sp>
        <p:sp>
          <p:nvSpPr>
            <p:cNvPr id="24" name="Oval 1062"/>
            <p:cNvSpPr>
              <a:spLocks noChangeArrowheads="1"/>
            </p:cNvSpPr>
            <p:nvPr/>
          </p:nvSpPr>
          <p:spPr bwMode="auto">
            <a:xfrm>
              <a:off x="499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5" name="AutoShape 1063"/>
            <p:cNvCxnSpPr>
              <a:cxnSpLocks noChangeShapeType="1"/>
              <a:stCxn id="23" idx="0"/>
              <a:endCxn id="24" idx="3"/>
            </p:cNvCxnSpPr>
            <p:nvPr/>
          </p:nvCxnSpPr>
          <p:spPr bwMode="auto">
            <a:xfrm flipV="1">
              <a:off x="496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064"/>
            <p:cNvCxnSpPr>
              <a:cxnSpLocks noChangeShapeType="1"/>
              <a:stCxn id="24" idx="5"/>
              <a:endCxn id="27" idx="0"/>
            </p:cNvCxnSpPr>
            <p:nvPr/>
          </p:nvCxnSpPr>
          <p:spPr bwMode="auto">
            <a:xfrm>
              <a:off x="532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065"/>
            <p:cNvSpPr>
              <a:spLocks noChangeArrowheads="1"/>
            </p:cNvSpPr>
            <p:nvPr/>
          </p:nvSpPr>
          <p:spPr bwMode="auto">
            <a:xfrm>
              <a:off x="523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e:9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60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/>
          <p:cNvGrpSpPr/>
          <p:nvPr/>
        </p:nvGrpSpPr>
        <p:grpSpPr>
          <a:xfrm>
            <a:off x="3022082" y="5897880"/>
            <a:ext cx="1104123" cy="274320"/>
            <a:chOff x="990600" y="5367903"/>
            <a:chExt cx="1104123" cy="274320"/>
          </a:xfrm>
        </p:grpSpPr>
        <p:sp>
          <p:nvSpPr>
            <p:cNvPr id="125" name="Rectangle 1054"/>
            <p:cNvSpPr>
              <a:spLocks noChangeArrowheads="1"/>
            </p:cNvSpPr>
            <p:nvPr/>
          </p:nvSpPr>
          <p:spPr bwMode="auto">
            <a:xfrm>
              <a:off x="990600" y="5367903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126" name="Rectangle 1054"/>
            <p:cNvSpPr>
              <a:spLocks noChangeArrowheads="1"/>
            </p:cNvSpPr>
            <p:nvPr/>
          </p:nvSpPr>
          <p:spPr bwMode="auto">
            <a:xfrm>
              <a:off x="1591803" y="5367903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+mn-lt"/>
                <a:cs typeface="Helvetica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990600" y="5367903"/>
            <a:ext cx="1104123" cy="274320"/>
            <a:chOff x="990600" y="5367903"/>
            <a:chExt cx="1104123" cy="274320"/>
          </a:xfrm>
        </p:grpSpPr>
        <p:sp>
          <p:nvSpPr>
            <p:cNvPr id="128" name="Rectangle 1054"/>
            <p:cNvSpPr>
              <a:spLocks noChangeArrowheads="1"/>
            </p:cNvSpPr>
            <p:nvPr/>
          </p:nvSpPr>
          <p:spPr bwMode="auto">
            <a:xfrm>
              <a:off x="990600" y="5367903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129" name="Rectangle 1054"/>
            <p:cNvSpPr>
              <a:spLocks noChangeArrowheads="1"/>
            </p:cNvSpPr>
            <p:nvPr/>
          </p:nvSpPr>
          <p:spPr bwMode="auto">
            <a:xfrm>
              <a:off x="1591803" y="5367903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+mn-lt"/>
                <a:cs typeface="Helvetica" charset="0"/>
              </a:endParaRPr>
            </a:p>
          </p:txBody>
        </p:sp>
      </p:grpSp>
      <p:sp>
        <p:nvSpPr>
          <p:cNvPr id="130" name="Oval 1050"/>
          <p:cNvSpPr>
            <a:spLocks noChangeArrowheads="1"/>
          </p:cNvSpPr>
          <p:nvPr/>
        </p:nvSpPr>
        <p:spPr bwMode="auto">
          <a:xfrm>
            <a:off x="3339707" y="5334000"/>
            <a:ext cx="426720" cy="377952"/>
          </a:xfrm>
          <a:prstGeom prst="ellips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dirty="0">
              <a:latin typeface="+mn-lt"/>
              <a:cs typeface="Helvetica" charset="0"/>
            </a:endParaRPr>
          </a:p>
        </p:txBody>
      </p:sp>
      <p:sp>
        <p:nvSpPr>
          <p:cNvPr id="131" name="Oval 1050"/>
          <p:cNvSpPr>
            <a:spLocks noChangeArrowheads="1"/>
          </p:cNvSpPr>
          <p:nvPr/>
        </p:nvSpPr>
        <p:spPr bwMode="auto">
          <a:xfrm>
            <a:off x="1325880" y="4800600"/>
            <a:ext cx="426720" cy="377952"/>
          </a:xfrm>
          <a:prstGeom prst="ellips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dirty="0">
              <a:latin typeface="+mn-lt"/>
              <a:cs typeface="Helvetica" charset="0"/>
            </a:endParaRPr>
          </a:p>
        </p:txBody>
      </p:sp>
      <p:grpSp>
        <p:nvGrpSpPr>
          <p:cNvPr id="132" name="Group 52"/>
          <p:cNvGrpSpPr>
            <a:grpSpLocks/>
          </p:cNvGrpSpPr>
          <p:nvPr/>
        </p:nvGrpSpPr>
        <p:grpSpPr bwMode="auto">
          <a:xfrm>
            <a:off x="990600" y="3992880"/>
            <a:ext cx="3124200" cy="2179320"/>
            <a:chOff x="7284720" y="3768598"/>
            <a:chExt cx="3124200" cy="2179320"/>
          </a:xfrm>
        </p:grpSpPr>
        <p:sp>
          <p:nvSpPr>
            <p:cNvPr id="133" name="Rectangle 1056"/>
            <p:cNvSpPr>
              <a:spLocks noChangeArrowheads="1"/>
            </p:cNvSpPr>
            <p:nvPr/>
          </p:nvSpPr>
          <p:spPr bwMode="auto">
            <a:xfrm>
              <a:off x="9307830" y="5673598"/>
              <a:ext cx="502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c</a:t>
              </a:r>
              <a:r>
                <a:rPr lang="en-US" sz="1800" dirty="0" smtClean="0">
                  <a:latin typeface="+mn-lt"/>
                  <a:cs typeface="Helvetica" charset="0"/>
                </a:rPr>
                <a:t>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140" name="Oval 1057"/>
            <p:cNvSpPr>
              <a:spLocks noChangeArrowheads="1"/>
            </p:cNvSpPr>
            <p:nvPr/>
          </p:nvSpPr>
          <p:spPr bwMode="auto">
            <a:xfrm>
              <a:off x="9635490" y="5109718"/>
              <a:ext cx="426720" cy="377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25</a:t>
              </a:r>
            </a:p>
          </p:txBody>
        </p:sp>
        <p:sp>
          <p:nvSpPr>
            <p:cNvPr id="143" name="Oval 1062"/>
            <p:cNvSpPr>
              <a:spLocks noChangeArrowheads="1"/>
            </p:cNvSpPr>
            <p:nvPr/>
          </p:nvSpPr>
          <p:spPr bwMode="auto">
            <a:xfrm>
              <a:off x="7628799" y="4576318"/>
              <a:ext cx="426720" cy="377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14</a:t>
              </a:r>
            </a:p>
          </p:txBody>
        </p:sp>
        <p:sp>
          <p:nvSpPr>
            <p:cNvPr id="146" name="Oval 1050"/>
            <p:cNvSpPr>
              <a:spLocks noChangeArrowheads="1"/>
            </p:cNvSpPr>
            <p:nvPr/>
          </p:nvSpPr>
          <p:spPr bwMode="auto">
            <a:xfrm>
              <a:off x="9189720" y="4609846"/>
              <a:ext cx="426720" cy="377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+mn-lt"/>
                  <a:cs typeface="Helvetica" charset="0"/>
                </a:rPr>
                <a:t>41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149" name="Rectangle 1065"/>
            <p:cNvSpPr>
              <a:spLocks noChangeArrowheads="1"/>
            </p:cNvSpPr>
            <p:nvPr/>
          </p:nvSpPr>
          <p:spPr bwMode="auto">
            <a:xfrm>
              <a:off x="7882890" y="5140198"/>
              <a:ext cx="502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e:9</a:t>
              </a:r>
            </a:p>
          </p:txBody>
        </p:sp>
        <p:sp>
          <p:nvSpPr>
            <p:cNvPr id="152" name="Rectangle 1061"/>
            <p:cNvSpPr>
              <a:spLocks noChangeArrowheads="1"/>
            </p:cNvSpPr>
            <p:nvPr/>
          </p:nvSpPr>
          <p:spPr bwMode="auto">
            <a:xfrm>
              <a:off x="8686800" y="5149000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155" name="Oval 1029"/>
            <p:cNvSpPr>
              <a:spLocks noChangeArrowheads="1"/>
            </p:cNvSpPr>
            <p:nvPr/>
          </p:nvSpPr>
          <p:spPr bwMode="auto">
            <a:xfrm>
              <a:off x="8503920" y="4119118"/>
              <a:ext cx="426720" cy="377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+mn-lt"/>
                  <a:cs typeface="Helvetica" charset="0"/>
                </a:rPr>
                <a:t>55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158" name="Oval 1032"/>
            <p:cNvSpPr>
              <a:spLocks noChangeArrowheads="1"/>
            </p:cNvSpPr>
            <p:nvPr/>
          </p:nvSpPr>
          <p:spPr bwMode="auto">
            <a:xfrm>
              <a:off x="9265920" y="3768598"/>
              <a:ext cx="426720" cy="377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+mn-lt"/>
                  <a:cs typeface="Helvetica" charset="0"/>
                </a:rPr>
                <a:t>100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cxnSp>
          <p:nvCxnSpPr>
            <p:cNvPr id="161" name="AutoShape 1033"/>
            <p:cNvCxnSpPr>
              <a:cxnSpLocks noChangeShapeType="1"/>
              <a:stCxn id="155" idx="7"/>
              <a:endCxn id="158" idx="3"/>
            </p:cNvCxnSpPr>
            <p:nvPr/>
          </p:nvCxnSpPr>
          <p:spPr bwMode="auto">
            <a:xfrm flipV="1">
              <a:off x="8868148" y="4091200"/>
              <a:ext cx="460264" cy="83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AutoShape 1034"/>
            <p:cNvCxnSpPr>
              <a:cxnSpLocks noChangeShapeType="1"/>
              <a:stCxn id="146" idx="5"/>
              <a:endCxn id="140" idx="0"/>
            </p:cNvCxnSpPr>
            <p:nvPr/>
          </p:nvCxnSpPr>
          <p:spPr bwMode="auto">
            <a:xfrm>
              <a:off x="9553948" y="4932448"/>
              <a:ext cx="294902" cy="1772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AutoShape 1039"/>
            <p:cNvCxnSpPr>
              <a:cxnSpLocks noChangeShapeType="1"/>
              <a:stCxn id="164" idx="0"/>
              <a:endCxn id="158" idx="5"/>
            </p:cNvCxnSpPr>
            <p:nvPr/>
          </p:nvCxnSpPr>
          <p:spPr bwMode="auto">
            <a:xfrm flipH="1" flipV="1">
              <a:off x="9630148" y="4091200"/>
              <a:ext cx="451112" cy="134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" name="Rectangle 1049"/>
            <p:cNvSpPr>
              <a:spLocks noChangeArrowheads="1"/>
            </p:cNvSpPr>
            <p:nvPr/>
          </p:nvSpPr>
          <p:spPr bwMode="auto">
            <a:xfrm>
              <a:off x="9829800" y="4225798"/>
              <a:ext cx="502920" cy="2743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a:45</a:t>
              </a:r>
            </a:p>
          </p:txBody>
        </p:sp>
        <p:cxnSp>
          <p:nvCxnSpPr>
            <p:cNvPr id="165" name="AutoShape 1051"/>
            <p:cNvCxnSpPr>
              <a:cxnSpLocks noChangeShapeType="1"/>
              <a:stCxn id="143" idx="7"/>
              <a:endCxn id="155" idx="3"/>
            </p:cNvCxnSpPr>
            <p:nvPr/>
          </p:nvCxnSpPr>
          <p:spPr bwMode="auto">
            <a:xfrm flipV="1">
              <a:off x="7993027" y="4441720"/>
              <a:ext cx="573385" cy="1899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AutoShape 1053"/>
            <p:cNvCxnSpPr>
              <a:cxnSpLocks noChangeShapeType="1"/>
              <a:stCxn id="143" idx="3"/>
              <a:endCxn id="167" idx="0"/>
            </p:cNvCxnSpPr>
            <p:nvPr/>
          </p:nvCxnSpPr>
          <p:spPr bwMode="auto">
            <a:xfrm flipH="1">
              <a:off x="7536180" y="4898920"/>
              <a:ext cx="155111" cy="2412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7" name="Rectangle 1054"/>
            <p:cNvSpPr>
              <a:spLocks noChangeArrowheads="1"/>
            </p:cNvSpPr>
            <p:nvPr/>
          </p:nvSpPr>
          <p:spPr bwMode="auto">
            <a:xfrm>
              <a:off x="7284720" y="5140198"/>
              <a:ext cx="502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f:5</a:t>
              </a:r>
            </a:p>
          </p:txBody>
        </p:sp>
        <p:cxnSp>
          <p:nvCxnSpPr>
            <p:cNvPr id="168" name="AutoShape 1058"/>
            <p:cNvCxnSpPr>
              <a:cxnSpLocks noChangeShapeType="1"/>
              <a:stCxn id="133" idx="0"/>
              <a:endCxn id="140" idx="3"/>
            </p:cNvCxnSpPr>
            <p:nvPr/>
          </p:nvCxnSpPr>
          <p:spPr bwMode="auto">
            <a:xfrm flipV="1">
              <a:off x="9559290" y="5432320"/>
              <a:ext cx="138692" cy="2412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AutoShape 1059"/>
            <p:cNvCxnSpPr>
              <a:cxnSpLocks noChangeShapeType="1"/>
              <a:stCxn id="140" idx="5"/>
              <a:endCxn id="172" idx="0"/>
            </p:cNvCxnSpPr>
            <p:nvPr/>
          </p:nvCxnSpPr>
          <p:spPr bwMode="auto">
            <a:xfrm>
              <a:off x="9999718" y="5432320"/>
              <a:ext cx="157742" cy="2412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2" name="Rectangle 1060"/>
            <p:cNvSpPr>
              <a:spLocks noChangeArrowheads="1"/>
            </p:cNvSpPr>
            <p:nvPr/>
          </p:nvSpPr>
          <p:spPr bwMode="auto">
            <a:xfrm>
              <a:off x="9906000" y="5673598"/>
              <a:ext cx="502920" cy="27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b</a:t>
              </a:r>
              <a:r>
                <a:rPr lang="en-US" sz="1800" dirty="0" smtClean="0">
                  <a:latin typeface="+mn-lt"/>
                  <a:cs typeface="Helvetica" charset="0"/>
                </a:rPr>
                <a:t>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cxnSp>
          <p:nvCxnSpPr>
            <p:cNvPr id="175" name="AutoShape 1063"/>
            <p:cNvCxnSpPr>
              <a:cxnSpLocks noChangeShapeType="1"/>
              <a:stCxn id="152" idx="0"/>
              <a:endCxn id="146" idx="3"/>
            </p:cNvCxnSpPr>
            <p:nvPr/>
          </p:nvCxnSpPr>
          <p:spPr bwMode="auto">
            <a:xfrm flipV="1">
              <a:off x="8938260" y="4932448"/>
              <a:ext cx="313952" cy="216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1064"/>
            <p:cNvCxnSpPr>
              <a:cxnSpLocks noChangeShapeType="1"/>
              <a:stCxn id="143" idx="5"/>
              <a:endCxn id="149" idx="0"/>
            </p:cNvCxnSpPr>
            <p:nvPr/>
          </p:nvCxnSpPr>
          <p:spPr bwMode="auto">
            <a:xfrm>
              <a:off x="7993027" y="4898920"/>
              <a:ext cx="141323" cy="2412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1039"/>
            <p:cNvCxnSpPr>
              <a:cxnSpLocks noChangeShapeType="1"/>
              <a:stCxn id="155" idx="5"/>
              <a:endCxn id="146" idx="1"/>
            </p:cNvCxnSpPr>
            <p:nvPr/>
          </p:nvCxnSpPr>
          <p:spPr bwMode="auto">
            <a:xfrm>
              <a:off x="8868148" y="4441720"/>
              <a:ext cx="384064" cy="2234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" name="Group 192"/>
          <p:cNvGrpSpPr>
            <a:grpSpLocks/>
          </p:cNvGrpSpPr>
          <p:nvPr/>
        </p:nvGrpSpPr>
        <p:grpSpPr bwMode="auto">
          <a:xfrm>
            <a:off x="4648200" y="457200"/>
            <a:ext cx="3733800" cy="1219200"/>
            <a:chOff x="4876800" y="381000"/>
            <a:chExt cx="3733800" cy="1219200"/>
          </a:xfrm>
        </p:grpSpPr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876800" y="381000"/>
              <a:ext cx="3733800" cy="1219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>
                  <a:latin typeface="+mn-lt"/>
                </a:rPr>
                <a:t>(b)</a:t>
              </a:r>
            </a:p>
          </p:txBody>
        </p:sp>
        <p:sp>
          <p:nvSpPr>
            <p:cNvPr id="254" name="Rectangle 1049"/>
            <p:cNvSpPr>
              <a:spLocks noChangeArrowheads="1"/>
            </p:cNvSpPr>
            <p:nvPr/>
          </p:nvSpPr>
          <p:spPr bwMode="auto">
            <a:xfrm>
              <a:off x="77495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257" name="Rectangle 1061"/>
            <p:cNvSpPr>
              <a:spLocks noChangeArrowheads="1"/>
            </p:cNvSpPr>
            <p:nvPr/>
          </p:nvSpPr>
          <p:spPr bwMode="auto">
            <a:xfrm>
              <a:off x="716280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258" name="Rectangle 1056"/>
            <p:cNvSpPr>
              <a:spLocks noChangeArrowheads="1"/>
            </p:cNvSpPr>
            <p:nvPr/>
          </p:nvSpPr>
          <p:spPr bwMode="auto">
            <a:xfrm>
              <a:off x="50825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c</a:t>
              </a:r>
              <a:r>
                <a:rPr lang="en-US" sz="1800" dirty="0" smtClean="0">
                  <a:latin typeface="+mn-lt"/>
                  <a:cs typeface="Helvetica" charset="0"/>
                </a:rPr>
                <a:t>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259" name="Rectangle 1060"/>
            <p:cNvSpPr>
              <a:spLocks noChangeArrowheads="1"/>
            </p:cNvSpPr>
            <p:nvPr/>
          </p:nvSpPr>
          <p:spPr bwMode="auto">
            <a:xfrm>
              <a:off x="56921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b</a:t>
              </a:r>
              <a:r>
                <a:rPr lang="en-US" sz="1800" dirty="0" smtClean="0">
                  <a:latin typeface="+mn-lt"/>
                  <a:cs typeface="Helvetica" charset="0"/>
                </a:rPr>
                <a:t>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grpSp>
          <p:nvGrpSpPr>
            <p:cNvPr id="260" name="Group 157"/>
            <p:cNvGrpSpPr>
              <a:grpSpLocks/>
            </p:cNvGrpSpPr>
            <p:nvPr/>
          </p:nvGrpSpPr>
          <p:grpSpPr bwMode="auto">
            <a:xfrm>
              <a:off x="6149340" y="556514"/>
              <a:ext cx="1013460" cy="893064"/>
              <a:chOff x="1828800" y="2637802"/>
              <a:chExt cx="1013460" cy="893064"/>
            </a:xfrm>
          </p:grpSpPr>
          <p:cxnSp>
            <p:nvCxnSpPr>
              <p:cNvPr id="261" name="AutoShape 1053"/>
              <p:cNvCxnSpPr>
                <a:cxnSpLocks noChangeShapeType="1"/>
                <a:stCxn id="263" idx="3"/>
                <a:endCxn id="262" idx="0"/>
              </p:cNvCxnSpPr>
              <p:nvPr/>
            </p:nvCxnSpPr>
            <p:spPr bwMode="auto">
              <a:xfrm rot="5400000">
                <a:off x="1978294" y="3050940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2" name="Rectangle 1054"/>
              <p:cNvSpPr>
                <a:spLocks noChangeArrowheads="1"/>
              </p:cNvSpPr>
              <p:nvPr/>
            </p:nvSpPr>
            <p:spPr bwMode="auto">
              <a:xfrm>
                <a:off x="1828800" y="324587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263" name="Oval 1062"/>
              <p:cNvSpPr>
                <a:spLocks noChangeArrowheads="1"/>
              </p:cNvSpPr>
              <p:nvPr/>
            </p:nvSpPr>
            <p:spPr bwMode="auto">
              <a:xfrm>
                <a:off x="2110740" y="2637802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264" name="AutoShape 1064"/>
              <p:cNvCxnSpPr>
                <a:cxnSpLocks noChangeShapeType="1"/>
                <a:stCxn id="263" idx="5"/>
                <a:endCxn id="265" idx="0"/>
              </p:cNvCxnSpPr>
              <p:nvPr/>
            </p:nvCxnSpPr>
            <p:spPr bwMode="auto">
              <a:xfrm rot="16200000" flipH="1">
                <a:off x="2395100" y="3040272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5" name="Rectangle 1065"/>
              <p:cNvSpPr>
                <a:spLocks noChangeArrowheads="1"/>
              </p:cNvSpPr>
              <p:nvPr/>
            </p:nvSpPr>
            <p:spPr bwMode="auto">
              <a:xfrm>
                <a:off x="2362200" y="324740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266" name="TextBox 163"/>
              <p:cNvSpPr txBox="1">
                <a:spLocks noChangeArrowheads="1"/>
              </p:cNvSpPr>
              <p:nvPr/>
            </p:nvSpPr>
            <p:spPr bwMode="auto">
              <a:xfrm>
                <a:off x="1873250" y="2930227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67" name="TextBox 164"/>
              <p:cNvSpPr txBox="1">
                <a:spLocks noChangeArrowheads="1"/>
              </p:cNvSpPr>
              <p:nvPr/>
            </p:nvSpPr>
            <p:spPr bwMode="auto">
              <a:xfrm>
                <a:off x="2481615" y="2936577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</p:grpSp>
      </p:grpSp>
      <p:grpSp>
        <p:nvGrpSpPr>
          <p:cNvPr id="268" name="Group 191"/>
          <p:cNvGrpSpPr>
            <a:grpSpLocks/>
          </p:cNvGrpSpPr>
          <p:nvPr/>
        </p:nvGrpSpPr>
        <p:grpSpPr bwMode="auto">
          <a:xfrm>
            <a:off x="685800" y="457200"/>
            <a:ext cx="3733800" cy="1219200"/>
            <a:chOff x="533400" y="381000"/>
            <a:chExt cx="3733800" cy="1219200"/>
          </a:xfrm>
        </p:grpSpPr>
        <p:sp>
          <p:nvSpPr>
            <p:cNvPr id="269" name="Rectangle 174"/>
            <p:cNvSpPr>
              <a:spLocks noChangeArrowheads="1"/>
            </p:cNvSpPr>
            <p:nvPr/>
          </p:nvSpPr>
          <p:spPr bwMode="auto">
            <a:xfrm>
              <a:off x="533400" y="381000"/>
              <a:ext cx="3733800" cy="1219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(a)</a:t>
              </a:r>
            </a:p>
          </p:txBody>
        </p:sp>
        <p:sp>
          <p:nvSpPr>
            <p:cNvPr id="270" name="Rectangle 1049"/>
            <p:cNvSpPr>
              <a:spLocks noChangeArrowheads="1"/>
            </p:cNvSpPr>
            <p:nvPr/>
          </p:nvSpPr>
          <p:spPr bwMode="auto">
            <a:xfrm>
              <a:off x="363474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271" name="Rectangle 1061"/>
            <p:cNvSpPr>
              <a:spLocks noChangeArrowheads="1"/>
            </p:cNvSpPr>
            <p:nvPr/>
          </p:nvSpPr>
          <p:spPr bwMode="auto">
            <a:xfrm>
              <a:off x="3060192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272" name="Rectangle 1056"/>
            <p:cNvSpPr>
              <a:spLocks noChangeArrowheads="1"/>
            </p:cNvSpPr>
            <p:nvPr/>
          </p:nvSpPr>
          <p:spPr bwMode="auto">
            <a:xfrm>
              <a:off x="1911096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c</a:t>
              </a:r>
              <a:r>
                <a:rPr lang="en-US" sz="1800" dirty="0" smtClean="0">
                  <a:latin typeface="+mn-lt"/>
                  <a:cs typeface="Helvetica" charset="0"/>
                </a:rPr>
                <a:t>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273" name="Rectangle 1060"/>
            <p:cNvSpPr>
              <a:spLocks noChangeArrowheads="1"/>
            </p:cNvSpPr>
            <p:nvPr/>
          </p:nvSpPr>
          <p:spPr bwMode="auto">
            <a:xfrm>
              <a:off x="2485644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b</a:t>
              </a:r>
              <a:r>
                <a:rPr lang="en-US" sz="1800" dirty="0" smtClean="0">
                  <a:latin typeface="+mn-lt"/>
                  <a:cs typeface="Helvetica" charset="0"/>
                </a:rPr>
                <a:t>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274" name="Rectangle 1054"/>
            <p:cNvSpPr>
              <a:spLocks noChangeArrowheads="1"/>
            </p:cNvSpPr>
            <p:nvPr/>
          </p:nvSpPr>
          <p:spPr bwMode="auto">
            <a:xfrm>
              <a:off x="762000" y="609600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f:5</a:t>
              </a:r>
            </a:p>
          </p:txBody>
        </p:sp>
        <p:sp>
          <p:nvSpPr>
            <p:cNvPr id="275" name="Rectangle 1065"/>
            <p:cNvSpPr>
              <a:spLocks noChangeArrowheads="1"/>
            </p:cNvSpPr>
            <p:nvPr/>
          </p:nvSpPr>
          <p:spPr bwMode="auto">
            <a:xfrm>
              <a:off x="1336548" y="611124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e:9</a:t>
              </a:r>
            </a:p>
          </p:txBody>
        </p:sp>
      </p:grpSp>
      <p:grpSp>
        <p:nvGrpSpPr>
          <p:cNvPr id="276" name="Group 190"/>
          <p:cNvGrpSpPr>
            <a:grpSpLocks/>
          </p:cNvGrpSpPr>
          <p:nvPr/>
        </p:nvGrpSpPr>
        <p:grpSpPr bwMode="auto">
          <a:xfrm>
            <a:off x="4648200" y="1828800"/>
            <a:ext cx="3733800" cy="1752600"/>
            <a:chOff x="4876800" y="1905000"/>
            <a:chExt cx="3733800" cy="1752600"/>
          </a:xfrm>
        </p:grpSpPr>
        <p:sp>
          <p:nvSpPr>
            <p:cNvPr id="277" name="Rectangle 97"/>
            <p:cNvSpPr>
              <a:spLocks noChangeArrowheads="1"/>
            </p:cNvSpPr>
            <p:nvPr/>
          </p:nvSpPr>
          <p:spPr bwMode="auto">
            <a:xfrm>
              <a:off x="4876800" y="1905000"/>
              <a:ext cx="3733800" cy="175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 dirty="0">
                  <a:latin typeface="+mn-lt"/>
                </a:rPr>
                <a:t>(d)</a:t>
              </a:r>
            </a:p>
          </p:txBody>
        </p:sp>
        <p:grpSp>
          <p:nvGrpSpPr>
            <p:cNvPr id="278" name="Group 98"/>
            <p:cNvGrpSpPr>
              <a:grpSpLocks/>
            </p:cNvGrpSpPr>
            <p:nvPr/>
          </p:nvGrpSpPr>
          <p:grpSpPr bwMode="auto">
            <a:xfrm>
              <a:off x="5334000" y="2107450"/>
              <a:ext cx="2895600" cy="1423416"/>
              <a:chOff x="9494520" y="5111496"/>
              <a:chExt cx="2895600" cy="1423416"/>
            </a:xfrm>
          </p:grpSpPr>
          <p:cxnSp>
            <p:nvCxnSpPr>
              <p:cNvPr id="279" name="AutoShape 1039"/>
              <p:cNvCxnSpPr>
                <a:cxnSpLocks noChangeShapeType="1"/>
                <a:stCxn id="281" idx="3"/>
                <a:endCxn id="290" idx="0"/>
              </p:cNvCxnSpPr>
              <p:nvPr/>
            </p:nvCxnSpPr>
            <p:spPr bwMode="auto">
              <a:xfrm rot="5400000">
                <a:off x="10790316" y="5471802"/>
                <a:ext cx="207750" cy="1323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0" name="Rectangle 1049"/>
              <p:cNvSpPr>
                <a:spLocks noChangeArrowheads="1"/>
              </p:cNvSpPr>
              <p:nvPr/>
            </p:nvSpPr>
            <p:spPr bwMode="auto">
              <a:xfrm>
                <a:off x="11910060" y="515898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a:45</a:t>
                </a:r>
              </a:p>
            </p:txBody>
          </p:sp>
          <p:sp>
            <p:nvSpPr>
              <p:cNvPr id="281" name="Oval 1050"/>
              <p:cNvSpPr>
                <a:spLocks noChangeArrowheads="1"/>
              </p:cNvSpPr>
              <p:nvPr/>
            </p:nvSpPr>
            <p:spPr bwMode="auto">
              <a:xfrm>
                <a:off x="1089787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30</a:t>
                </a:r>
              </a:p>
            </p:txBody>
          </p:sp>
          <p:cxnSp>
            <p:nvCxnSpPr>
              <p:cNvPr id="282" name="AutoShape 1053"/>
              <p:cNvCxnSpPr>
                <a:cxnSpLocks noChangeShapeType="1"/>
                <a:stCxn id="290" idx="3"/>
                <a:endCxn id="283" idx="0"/>
              </p:cNvCxnSpPr>
              <p:nvPr/>
            </p:nvCxnSpPr>
            <p:spPr bwMode="auto">
              <a:xfrm rot="5400000">
                <a:off x="10482214" y="6054986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3" name="Rectangle 1054"/>
              <p:cNvSpPr>
                <a:spLocks noChangeArrowheads="1"/>
              </p:cNvSpPr>
              <p:nvPr/>
            </p:nvSpPr>
            <p:spPr bwMode="auto">
              <a:xfrm>
                <a:off x="10332720" y="624992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284" name="Rectangle 1056"/>
              <p:cNvSpPr>
                <a:spLocks noChangeArrowheads="1"/>
              </p:cNvSpPr>
              <p:nvPr/>
            </p:nvSpPr>
            <p:spPr bwMode="auto">
              <a:xfrm>
                <a:off x="94945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85" name="Oval 1057"/>
              <p:cNvSpPr>
                <a:spLocks noChangeArrowheads="1"/>
              </p:cNvSpPr>
              <p:nvPr/>
            </p:nvSpPr>
            <p:spPr bwMode="auto">
              <a:xfrm>
                <a:off x="9806940" y="5111496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286" name="AutoShape 1058"/>
              <p:cNvCxnSpPr>
                <a:cxnSpLocks noChangeShapeType="1"/>
                <a:stCxn id="284" idx="0"/>
                <a:endCxn id="285" idx="3"/>
              </p:cNvCxnSpPr>
              <p:nvPr/>
            </p:nvCxnSpPr>
            <p:spPr bwMode="auto">
              <a:xfrm rot="5400000" flipH="1" flipV="1">
                <a:off x="9671573" y="5497075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" name="AutoShape 1059"/>
              <p:cNvCxnSpPr>
                <a:cxnSpLocks noChangeShapeType="1"/>
                <a:stCxn id="285" idx="5"/>
                <a:endCxn id="288" idx="0"/>
              </p:cNvCxnSpPr>
              <p:nvPr/>
            </p:nvCxnSpPr>
            <p:spPr bwMode="auto">
              <a:xfrm rot="16200000" flipH="1">
                <a:off x="10089141" y="5516125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8" name="Rectangle 1060"/>
              <p:cNvSpPr>
                <a:spLocks noChangeArrowheads="1"/>
              </p:cNvSpPr>
              <p:nvPr/>
            </p:nvSpPr>
            <p:spPr bwMode="auto">
              <a:xfrm>
                <a:off x="1002792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89" name="Rectangle 1061"/>
              <p:cNvSpPr>
                <a:spLocks noChangeArrowheads="1"/>
              </p:cNvSpPr>
              <p:nvPr/>
            </p:nvSpPr>
            <p:spPr bwMode="auto">
              <a:xfrm>
                <a:off x="11148060" y="5694934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d:16</a:t>
                </a:r>
              </a:p>
            </p:txBody>
          </p:sp>
          <p:sp>
            <p:nvSpPr>
              <p:cNvPr id="290" name="Oval 1062"/>
              <p:cNvSpPr>
                <a:spLocks noChangeArrowheads="1"/>
              </p:cNvSpPr>
              <p:nvPr/>
            </p:nvSpPr>
            <p:spPr bwMode="auto">
              <a:xfrm>
                <a:off x="10614660" y="56418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291" name="AutoShape 1063"/>
              <p:cNvCxnSpPr>
                <a:cxnSpLocks noChangeShapeType="1"/>
                <a:stCxn id="289" idx="0"/>
                <a:endCxn id="281" idx="5"/>
              </p:cNvCxnSpPr>
              <p:nvPr/>
            </p:nvCxnSpPr>
            <p:spPr bwMode="auto">
              <a:xfrm rot="16200000" flipV="1">
                <a:off x="11194676" y="5501520"/>
                <a:ext cx="260836" cy="1259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2" name="AutoShape 1064"/>
              <p:cNvCxnSpPr>
                <a:cxnSpLocks noChangeShapeType="1"/>
                <a:stCxn id="290" idx="5"/>
                <a:endCxn id="293" idx="0"/>
              </p:cNvCxnSpPr>
              <p:nvPr/>
            </p:nvCxnSpPr>
            <p:spPr bwMode="auto">
              <a:xfrm rot="16200000" flipH="1">
                <a:off x="10899020" y="6044318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3" name="Rectangle 1065"/>
              <p:cNvSpPr>
                <a:spLocks noChangeArrowheads="1"/>
              </p:cNvSpPr>
              <p:nvPr/>
            </p:nvSpPr>
            <p:spPr bwMode="auto">
              <a:xfrm>
                <a:off x="10866120" y="625144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294" name="TextBox 119"/>
              <p:cNvSpPr txBox="1">
                <a:spLocks noChangeArrowheads="1"/>
              </p:cNvSpPr>
              <p:nvPr/>
            </p:nvSpPr>
            <p:spPr bwMode="auto">
              <a:xfrm>
                <a:off x="10637520" y="5356098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95" name="TextBox 120"/>
              <p:cNvSpPr txBox="1">
                <a:spLocks noChangeArrowheads="1"/>
              </p:cNvSpPr>
              <p:nvPr/>
            </p:nvSpPr>
            <p:spPr bwMode="auto">
              <a:xfrm>
                <a:off x="11247120" y="5362448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96" name="TextBox 121"/>
              <p:cNvSpPr txBox="1">
                <a:spLocks noChangeArrowheads="1"/>
              </p:cNvSpPr>
              <p:nvPr/>
            </p:nvSpPr>
            <p:spPr bwMode="auto">
              <a:xfrm>
                <a:off x="9591005" y="5365425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97" name="TextBox 122"/>
              <p:cNvSpPr txBox="1">
                <a:spLocks noChangeArrowheads="1"/>
              </p:cNvSpPr>
              <p:nvPr/>
            </p:nvSpPr>
            <p:spPr bwMode="auto">
              <a:xfrm>
                <a:off x="10124405" y="5371775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98" name="TextBox 123"/>
              <p:cNvSpPr txBox="1">
                <a:spLocks noChangeArrowheads="1"/>
              </p:cNvSpPr>
              <p:nvPr/>
            </p:nvSpPr>
            <p:spPr bwMode="auto">
              <a:xfrm>
                <a:off x="10377170" y="5934273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299" name="TextBox 124"/>
              <p:cNvSpPr txBox="1">
                <a:spLocks noChangeArrowheads="1"/>
              </p:cNvSpPr>
              <p:nvPr/>
            </p:nvSpPr>
            <p:spPr bwMode="auto">
              <a:xfrm>
                <a:off x="10985535" y="5940623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</p:grpSp>
      </p:grpSp>
      <p:grpSp>
        <p:nvGrpSpPr>
          <p:cNvPr id="300" name="Group 189"/>
          <p:cNvGrpSpPr>
            <a:grpSpLocks/>
          </p:cNvGrpSpPr>
          <p:nvPr/>
        </p:nvGrpSpPr>
        <p:grpSpPr bwMode="auto">
          <a:xfrm>
            <a:off x="685800" y="1828800"/>
            <a:ext cx="3733800" cy="1752600"/>
            <a:chOff x="533400" y="1905000"/>
            <a:chExt cx="3733800" cy="1752600"/>
          </a:xfrm>
        </p:grpSpPr>
        <p:sp>
          <p:nvSpPr>
            <p:cNvPr id="301" name="Rectangle 126"/>
            <p:cNvSpPr>
              <a:spLocks noChangeArrowheads="1"/>
            </p:cNvSpPr>
            <p:nvPr/>
          </p:nvSpPr>
          <p:spPr bwMode="auto">
            <a:xfrm>
              <a:off x="533400" y="1905000"/>
              <a:ext cx="3733800" cy="175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en-US">
                  <a:latin typeface="+mn-lt"/>
                </a:rPr>
                <a:t>(c)</a:t>
              </a:r>
            </a:p>
          </p:txBody>
        </p:sp>
        <p:sp>
          <p:nvSpPr>
            <p:cNvPr id="302" name="Rectangle 1049"/>
            <p:cNvSpPr>
              <a:spLocks noChangeArrowheads="1"/>
            </p:cNvSpPr>
            <p:nvPr/>
          </p:nvSpPr>
          <p:spPr bwMode="auto">
            <a:xfrm>
              <a:off x="3406140" y="2154936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303" name="Rectangle 1061"/>
            <p:cNvSpPr>
              <a:spLocks noChangeArrowheads="1"/>
            </p:cNvSpPr>
            <p:nvPr/>
          </p:nvSpPr>
          <p:spPr bwMode="auto">
            <a:xfrm>
              <a:off x="1828800" y="2135886"/>
              <a:ext cx="480060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latin typeface="+mn-lt"/>
                  <a:cs typeface="Helvetica" charset="0"/>
                </a:rPr>
                <a:t>d:16</a:t>
              </a:r>
            </a:p>
          </p:txBody>
        </p:sp>
        <p:grpSp>
          <p:nvGrpSpPr>
            <p:cNvPr id="304" name="Group 149"/>
            <p:cNvGrpSpPr>
              <a:grpSpLocks/>
            </p:cNvGrpSpPr>
            <p:nvPr/>
          </p:nvGrpSpPr>
          <p:grpSpPr bwMode="auto">
            <a:xfrm>
              <a:off x="2339340" y="2107450"/>
              <a:ext cx="1013460" cy="866902"/>
              <a:chOff x="990600" y="2107450"/>
              <a:chExt cx="1013460" cy="866902"/>
            </a:xfrm>
          </p:grpSpPr>
          <p:sp>
            <p:nvSpPr>
              <p:cNvPr id="313" name="Rectangle 1056"/>
              <p:cNvSpPr>
                <a:spLocks noChangeArrowheads="1"/>
              </p:cNvSpPr>
              <p:nvPr/>
            </p:nvSpPr>
            <p:spPr bwMode="auto">
              <a:xfrm>
                <a:off x="990600" y="269088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c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:12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314" name="Oval 1057"/>
              <p:cNvSpPr>
                <a:spLocks noChangeArrowheads="1"/>
              </p:cNvSpPr>
              <p:nvPr/>
            </p:nvSpPr>
            <p:spPr bwMode="auto">
              <a:xfrm>
                <a:off x="1303020" y="2107450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25</a:t>
                </a:r>
              </a:p>
            </p:txBody>
          </p:sp>
          <p:cxnSp>
            <p:nvCxnSpPr>
              <p:cNvPr id="315" name="AutoShape 1058"/>
              <p:cNvCxnSpPr>
                <a:cxnSpLocks noChangeShapeType="1"/>
                <a:stCxn id="313" idx="0"/>
                <a:endCxn id="314" idx="3"/>
              </p:cNvCxnSpPr>
              <p:nvPr/>
            </p:nvCxnSpPr>
            <p:spPr bwMode="auto">
              <a:xfrm rot="5400000" flipH="1" flipV="1">
                <a:off x="1167653" y="2493029"/>
                <a:ext cx="260836" cy="1348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6" name="AutoShape 1059"/>
              <p:cNvCxnSpPr>
                <a:cxnSpLocks noChangeShapeType="1"/>
                <a:stCxn id="314" idx="5"/>
                <a:endCxn id="317" idx="0"/>
              </p:cNvCxnSpPr>
              <p:nvPr/>
            </p:nvCxnSpPr>
            <p:spPr bwMode="auto">
              <a:xfrm rot="16200000" flipH="1">
                <a:off x="1585221" y="2512079"/>
                <a:ext cx="260836" cy="967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" name="Rectangle 1060"/>
              <p:cNvSpPr>
                <a:spLocks noChangeArrowheads="1"/>
              </p:cNvSpPr>
              <p:nvPr/>
            </p:nvSpPr>
            <p:spPr bwMode="auto">
              <a:xfrm>
                <a:off x="1524000" y="269088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b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:13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318" name="TextBox 145"/>
              <p:cNvSpPr txBox="1">
                <a:spLocks noChangeArrowheads="1"/>
              </p:cNvSpPr>
              <p:nvPr/>
            </p:nvSpPr>
            <p:spPr bwMode="auto">
              <a:xfrm>
                <a:off x="1087085" y="2361379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319" name="TextBox 146"/>
              <p:cNvSpPr txBox="1">
                <a:spLocks noChangeArrowheads="1"/>
              </p:cNvSpPr>
              <p:nvPr/>
            </p:nvSpPr>
            <p:spPr bwMode="auto">
              <a:xfrm>
                <a:off x="1620485" y="2367729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</p:grpSp>
        <p:grpSp>
          <p:nvGrpSpPr>
            <p:cNvPr id="305" name="Group 150"/>
            <p:cNvGrpSpPr>
              <a:grpSpLocks/>
            </p:cNvGrpSpPr>
            <p:nvPr/>
          </p:nvGrpSpPr>
          <p:grpSpPr bwMode="auto">
            <a:xfrm>
              <a:off x="762000" y="2082800"/>
              <a:ext cx="1013460" cy="893064"/>
              <a:chOff x="1828800" y="2637802"/>
              <a:chExt cx="1013460" cy="893064"/>
            </a:xfrm>
          </p:grpSpPr>
          <p:cxnSp>
            <p:nvCxnSpPr>
              <p:cNvPr id="306" name="AutoShape 1053"/>
              <p:cNvCxnSpPr>
                <a:cxnSpLocks noChangeShapeType="1"/>
                <a:stCxn id="308" idx="3"/>
                <a:endCxn id="307" idx="0"/>
              </p:cNvCxnSpPr>
              <p:nvPr/>
            </p:nvCxnSpPr>
            <p:spPr bwMode="auto">
              <a:xfrm rot="5400000">
                <a:off x="1978294" y="3050940"/>
                <a:ext cx="285474" cy="10440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7" name="Rectangle 1054"/>
              <p:cNvSpPr>
                <a:spLocks noChangeArrowheads="1"/>
              </p:cNvSpPr>
              <p:nvPr/>
            </p:nvSpPr>
            <p:spPr bwMode="auto">
              <a:xfrm>
                <a:off x="1828800" y="3245878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800">
                    <a:latin typeface="+mn-lt"/>
                    <a:cs typeface="Helvetica" charset="0"/>
                  </a:rPr>
                  <a:t>f:5</a:t>
                </a:r>
              </a:p>
            </p:txBody>
          </p:sp>
          <p:sp>
            <p:nvSpPr>
              <p:cNvPr id="308" name="Oval 1062"/>
              <p:cNvSpPr>
                <a:spLocks noChangeArrowheads="1"/>
              </p:cNvSpPr>
              <p:nvPr/>
            </p:nvSpPr>
            <p:spPr bwMode="auto">
              <a:xfrm>
                <a:off x="2110740" y="2637802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309" name="AutoShape 1064"/>
              <p:cNvCxnSpPr>
                <a:cxnSpLocks noChangeShapeType="1"/>
                <a:stCxn id="308" idx="5"/>
                <a:endCxn id="310" idx="0"/>
              </p:cNvCxnSpPr>
              <p:nvPr/>
            </p:nvCxnSpPr>
            <p:spPr bwMode="auto">
              <a:xfrm rot="16200000" flipH="1">
                <a:off x="2395100" y="3040272"/>
                <a:ext cx="286998" cy="127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0" name="Rectangle 1065"/>
              <p:cNvSpPr>
                <a:spLocks noChangeArrowheads="1"/>
              </p:cNvSpPr>
              <p:nvPr/>
            </p:nvSpPr>
            <p:spPr bwMode="auto">
              <a:xfrm>
                <a:off x="2362200" y="3247402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800">
                    <a:latin typeface="+mn-lt"/>
                    <a:cs typeface="Helvetica" charset="0"/>
                  </a:rPr>
                  <a:t>e:9</a:t>
                </a:r>
              </a:p>
            </p:txBody>
          </p:sp>
          <p:sp>
            <p:nvSpPr>
              <p:cNvPr id="311" name="TextBox 147"/>
              <p:cNvSpPr txBox="1">
                <a:spLocks noChangeArrowheads="1"/>
              </p:cNvSpPr>
              <p:nvPr/>
            </p:nvSpPr>
            <p:spPr bwMode="auto">
              <a:xfrm>
                <a:off x="1873250" y="2930227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312" name="TextBox 148"/>
              <p:cNvSpPr txBox="1">
                <a:spLocks noChangeArrowheads="1"/>
              </p:cNvSpPr>
              <p:nvPr/>
            </p:nvSpPr>
            <p:spPr bwMode="auto">
              <a:xfrm>
                <a:off x="2481615" y="2936577"/>
                <a:ext cx="1846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algn="l" eaLnBrk="1" hangingPunct="1"/>
                <a:endParaRPr lang="en-US" sz="1400" dirty="0">
                  <a:latin typeface="+mn-lt"/>
                  <a:cs typeface="Helvetica" charset="0"/>
                </a:endParaRPr>
              </a:p>
            </p:txBody>
          </p:sp>
        </p:grpSp>
      </p:grpSp>
      <p:grpSp>
        <p:nvGrpSpPr>
          <p:cNvPr id="320" name="Group 196"/>
          <p:cNvGrpSpPr>
            <a:grpSpLocks/>
          </p:cNvGrpSpPr>
          <p:nvPr/>
        </p:nvGrpSpPr>
        <p:grpSpPr bwMode="auto">
          <a:xfrm>
            <a:off x="838200" y="304800"/>
            <a:ext cx="6477000" cy="1371600"/>
            <a:chOff x="838200" y="304800"/>
            <a:chExt cx="6477000" cy="1371600"/>
          </a:xfrm>
        </p:grpSpPr>
        <p:cxnSp>
          <p:nvCxnSpPr>
            <p:cNvPr id="321" name="AutoShape 9"/>
            <p:cNvCxnSpPr>
              <a:cxnSpLocks noChangeShapeType="1"/>
              <a:stCxn id="322" idx="0"/>
              <a:endCxn id="323" idx="0"/>
            </p:cNvCxnSpPr>
            <p:nvPr/>
          </p:nvCxnSpPr>
          <p:spPr bwMode="auto">
            <a:xfrm rot="5400000" flipH="1" flipV="1">
              <a:off x="3867150" y="-2114550"/>
              <a:ext cx="152400" cy="4991100"/>
            </a:xfrm>
            <a:prstGeom prst="curvedConnector3">
              <a:avLst>
                <a:gd name="adj1" fmla="val 250000"/>
              </a:avLst>
            </a:prstGeom>
            <a:noFill/>
            <a:ln w="38100">
              <a:solidFill>
                <a:srgbClr val="0033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2" name="Oval 8"/>
            <p:cNvSpPr>
              <a:spLocks noChangeArrowheads="1"/>
            </p:cNvSpPr>
            <p:nvPr/>
          </p:nvSpPr>
          <p:spPr bwMode="auto">
            <a:xfrm>
              <a:off x="838200" y="457200"/>
              <a:ext cx="1219200" cy="762000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23" name="Isosceles Triangle 171"/>
            <p:cNvSpPr>
              <a:spLocks noChangeArrowheads="1"/>
            </p:cNvSpPr>
            <p:nvPr/>
          </p:nvSpPr>
          <p:spPr bwMode="auto">
            <a:xfrm>
              <a:off x="5562600" y="304800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24" name="Group 194"/>
          <p:cNvGrpSpPr>
            <a:grpSpLocks/>
          </p:cNvGrpSpPr>
          <p:nvPr/>
        </p:nvGrpSpPr>
        <p:grpSpPr bwMode="auto">
          <a:xfrm>
            <a:off x="2133600" y="533400"/>
            <a:ext cx="3962400" cy="2514600"/>
            <a:chOff x="2133600" y="533400"/>
            <a:chExt cx="3962400" cy="2514600"/>
          </a:xfrm>
        </p:grpSpPr>
        <p:sp>
          <p:nvSpPr>
            <p:cNvPr id="325" name="Oval 11"/>
            <p:cNvSpPr>
              <a:spLocks noChangeArrowheads="1"/>
            </p:cNvSpPr>
            <p:nvPr/>
          </p:nvSpPr>
          <p:spPr bwMode="auto">
            <a:xfrm>
              <a:off x="4724400" y="533400"/>
              <a:ext cx="1371600" cy="60960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326" name="AutoShape 12"/>
            <p:cNvCxnSpPr>
              <a:cxnSpLocks noChangeShapeType="1"/>
              <a:stCxn id="325" idx="2"/>
            </p:cNvCxnSpPr>
            <p:nvPr/>
          </p:nvCxnSpPr>
          <p:spPr bwMode="auto">
            <a:xfrm rot="10800000" flipV="1">
              <a:off x="3048000" y="838200"/>
              <a:ext cx="1676400" cy="775074"/>
            </a:xfrm>
            <a:prstGeom prst="curvedConnector3">
              <a:avLst>
                <a:gd name="adj1" fmla="val 29444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" name="Isosceles Triangle 185"/>
            <p:cNvSpPr>
              <a:spLocks noChangeArrowheads="1"/>
            </p:cNvSpPr>
            <p:nvPr/>
          </p:nvSpPr>
          <p:spPr bwMode="auto">
            <a:xfrm>
              <a:off x="2133600" y="1676400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28" name="Group 199"/>
          <p:cNvGrpSpPr>
            <a:grpSpLocks/>
          </p:cNvGrpSpPr>
          <p:nvPr/>
        </p:nvGrpSpPr>
        <p:grpSpPr bwMode="auto">
          <a:xfrm>
            <a:off x="685800" y="1676400"/>
            <a:ext cx="7086600" cy="1981200"/>
            <a:chOff x="685799" y="1676400"/>
            <a:chExt cx="7086600" cy="1981200"/>
          </a:xfrm>
        </p:grpSpPr>
        <p:cxnSp>
          <p:nvCxnSpPr>
            <p:cNvPr id="329" name="AutoShape 15"/>
            <p:cNvCxnSpPr>
              <a:cxnSpLocks noChangeShapeType="1"/>
              <a:endCxn id="330" idx="2"/>
            </p:cNvCxnSpPr>
            <p:nvPr/>
          </p:nvCxnSpPr>
          <p:spPr bwMode="auto">
            <a:xfrm>
              <a:off x="1142999" y="2971800"/>
              <a:ext cx="4495801" cy="685800"/>
            </a:xfrm>
            <a:prstGeom prst="curvedConnector4">
              <a:avLst>
                <a:gd name="adj1" fmla="val 26858"/>
                <a:gd name="adj2" fmla="val 97638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0" name="Isosceles Triangle 192"/>
            <p:cNvSpPr>
              <a:spLocks noChangeArrowheads="1"/>
            </p:cNvSpPr>
            <p:nvPr/>
          </p:nvSpPr>
          <p:spPr bwMode="auto">
            <a:xfrm>
              <a:off x="5638800" y="1676400"/>
              <a:ext cx="2133599" cy="19812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31" name="Freeform 198"/>
            <p:cNvSpPr>
              <a:spLocks noChangeArrowheads="1"/>
            </p:cNvSpPr>
            <p:nvPr/>
          </p:nvSpPr>
          <p:spPr bwMode="auto">
            <a:xfrm>
              <a:off x="685799" y="1913467"/>
              <a:ext cx="1981201" cy="1134533"/>
            </a:xfrm>
            <a:custGeom>
              <a:avLst/>
              <a:gdLst>
                <a:gd name="T0" fmla="*/ 185770 w 2020359"/>
                <a:gd name="T1" fmla="*/ 1000820 h 1185333"/>
                <a:gd name="T2" fmla="*/ 179543 w 2020359"/>
                <a:gd name="T3" fmla="*/ 678694 h 1185333"/>
                <a:gd name="T4" fmla="*/ 503344 w 2020359"/>
                <a:gd name="T5" fmla="*/ 162076 h 1185333"/>
                <a:gd name="T6" fmla="*/ 746194 w 2020359"/>
                <a:gd name="T7" fmla="*/ 22285 h 1185333"/>
                <a:gd name="T8" fmla="*/ 1779863 w 2020359"/>
                <a:gd name="T9" fmla="*/ 28363 h 1185333"/>
                <a:gd name="T10" fmla="*/ 1904402 w 2020359"/>
                <a:gd name="T11" fmla="*/ 143842 h 1185333"/>
                <a:gd name="T12" fmla="*/ 1879494 w 2020359"/>
                <a:gd name="T13" fmla="*/ 362645 h 1185333"/>
                <a:gd name="T14" fmla="*/ 1294163 w 2020359"/>
                <a:gd name="T15" fmla="*/ 1025132 h 1185333"/>
                <a:gd name="T16" fmla="*/ 185770 w 2020359"/>
                <a:gd name="T17" fmla="*/ 1000820 h 1185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20359"/>
                <a:gd name="T28" fmla="*/ 0 h 1185333"/>
                <a:gd name="T29" fmla="*/ 2020359 w 2020359"/>
                <a:gd name="T30" fmla="*/ 1185333 h 11853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20359" h="1185333">
                  <a:moveTo>
                    <a:pt x="189442" y="1045633"/>
                  </a:moveTo>
                  <a:cubicBezTo>
                    <a:pt x="0" y="985308"/>
                    <a:pt x="129117" y="855133"/>
                    <a:pt x="183092" y="709083"/>
                  </a:cubicBezTo>
                  <a:cubicBezTo>
                    <a:pt x="237067" y="563033"/>
                    <a:pt x="416984" y="283633"/>
                    <a:pt x="513292" y="169333"/>
                  </a:cubicBezTo>
                  <a:cubicBezTo>
                    <a:pt x="609600" y="55033"/>
                    <a:pt x="543984" y="46566"/>
                    <a:pt x="760942" y="23283"/>
                  </a:cubicBezTo>
                  <a:cubicBezTo>
                    <a:pt x="977900" y="0"/>
                    <a:pt x="1618192" y="8466"/>
                    <a:pt x="1815042" y="29633"/>
                  </a:cubicBezTo>
                  <a:cubicBezTo>
                    <a:pt x="2011892" y="50800"/>
                    <a:pt x="1925109" y="92075"/>
                    <a:pt x="1942042" y="150283"/>
                  </a:cubicBezTo>
                  <a:cubicBezTo>
                    <a:pt x="1958975" y="208491"/>
                    <a:pt x="2020359" y="225425"/>
                    <a:pt x="1916642" y="378883"/>
                  </a:cubicBezTo>
                  <a:cubicBezTo>
                    <a:pt x="1812925" y="532341"/>
                    <a:pt x="1604434" y="956733"/>
                    <a:pt x="1319742" y="1071033"/>
                  </a:cubicBezTo>
                  <a:cubicBezTo>
                    <a:pt x="1035050" y="1185333"/>
                    <a:pt x="378884" y="1105958"/>
                    <a:pt x="189442" y="1045633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3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17</a:t>
            </a:r>
            <a:endParaRPr lang="en-US" dirty="0">
              <a:latin typeface="+mn-lt"/>
            </a:endParaRPr>
          </a:p>
        </p:txBody>
      </p:sp>
      <p:grpSp>
        <p:nvGrpSpPr>
          <p:cNvPr id="333" name="Group 332"/>
          <p:cNvGrpSpPr/>
          <p:nvPr/>
        </p:nvGrpSpPr>
        <p:grpSpPr>
          <a:xfrm>
            <a:off x="685800" y="4469612"/>
            <a:ext cx="3733800" cy="1854988"/>
            <a:chOff x="4343400" y="4469612"/>
            <a:chExt cx="3733800" cy="1854988"/>
          </a:xfrm>
        </p:grpSpPr>
        <p:sp>
          <p:nvSpPr>
            <p:cNvPr id="334" name="Isosceles Triangle 185"/>
            <p:cNvSpPr>
              <a:spLocks noChangeArrowheads="1"/>
            </p:cNvSpPr>
            <p:nvPr/>
          </p:nvSpPr>
          <p:spPr bwMode="auto">
            <a:xfrm>
              <a:off x="6324600" y="4953000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35" name="Isosceles Triangle 171"/>
            <p:cNvSpPr>
              <a:spLocks noChangeArrowheads="1"/>
            </p:cNvSpPr>
            <p:nvPr/>
          </p:nvSpPr>
          <p:spPr bwMode="auto">
            <a:xfrm>
              <a:off x="4343400" y="4469612"/>
              <a:ext cx="1752600" cy="13716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336" name="Curved Connector 335"/>
            <p:cNvCxnSpPr>
              <a:stCxn id="335" idx="3"/>
              <a:endCxn id="334" idx="2"/>
            </p:cNvCxnSpPr>
            <p:nvPr/>
          </p:nvCxnSpPr>
          <p:spPr bwMode="auto">
            <a:xfrm rot="16200000" flipH="1">
              <a:off x="5530456" y="5530456"/>
              <a:ext cx="483388" cy="1104900"/>
            </a:xfrm>
            <a:prstGeom prst="curvedConnector3">
              <a:avLst>
                <a:gd name="adj1" fmla="val 10395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arrow"/>
              <a:tailEnd type="arrow"/>
            </a:ln>
            <a:effectLst/>
          </p:spPr>
        </p:cxnSp>
      </p:grpSp>
      <p:sp>
        <p:nvSpPr>
          <p:cNvPr id="337" name="TextBox 336"/>
          <p:cNvSpPr txBox="1"/>
          <p:nvPr/>
        </p:nvSpPr>
        <p:spPr>
          <a:xfrm>
            <a:off x="150770" y="36663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H:</a:t>
            </a:r>
            <a:endParaRPr lang="en-US" dirty="0">
              <a:latin typeface="+mn-lt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155441" y="4034135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T:</a:t>
            </a:r>
            <a:endParaRPr lang="en-US" dirty="0">
              <a:latin typeface="+mn-lt"/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4343400" y="3992880"/>
            <a:ext cx="3733800" cy="2179320"/>
            <a:chOff x="4343400" y="3992880"/>
            <a:chExt cx="3733800" cy="2179320"/>
          </a:xfrm>
        </p:grpSpPr>
        <p:grpSp>
          <p:nvGrpSpPr>
            <p:cNvPr id="340" name="Group 339"/>
            <p:cNvGrpSpPr/>
            <p:nvPr/>
          </p:nvGrpSpPr>
          <p:grpSpPr>
            <a:xfrm>
              <a:off x="4343400" y="3992880"/>
              <a:ext cx="3733800" cy="2179320"/>
              <a:chOff x="4343400" y="3992880"/>
              <a:chExt cx="3733800" cy="2179320"/>
            </a:xfrm>
          </p:grpSpPr>
          <p:sp>
            <p:nvSpPr>
              <p:cNvPr id="342" name="Oval 1050"/>
              <p:cNvSpPr>
                <a:spLocks noChangeArrowheads="1"/>
              </p:cNvSpPr>
              <p:nvPr/>
            </p:nvSpPr>
            <p:spPr bwMode="auto">
              <a:xfrm>
                <a:off x="7302107" y="5334000"/>
                <a:ext cx="426720" cy="377952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343" name="Oval 1050"/>
              <p:cNvSpPr>
                <a:spLocks noChangeArrowheads="1"/>
              </p:cNvSpPr>
              <p:nvPr/>
            </p:nvSpPr>
            <p:spPr bwMode="auto">
              <a:xfrm>
                <a:off x="5288280" y="4800600"/>
                <a:ext cx="426720" cy="377952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grpSp>
            <p:nvGrpSpPr>
              <p:cNvPr id="344" name="Group 52"/>
              <p:cNvGrpSpPr>
                <a:grpSpLocks/>
              </p:cNvGrpSpPr>
              <p:nvPr/>
            </p:nvGrpSpPr>
            <p:grpSpPr bwMode="auto">
              <a:xfrm>
                <a:off x="4953000" y="3992880"/>
                <a:ext cx="3124200" cy="2179320"/>
                <a:chOff x="7284720" y="3768598"/>
                <a:chExt cx="3124200" cy="2179320"/>
              </a:xfrm>
            </p:grpSpPr>
            <p:sp>
              <p:nvSpPr>
                <p:cNvPr id="346" name="Rectangle 1056"/>
                <p:cNvSpPr>
                  <a:spLocks noChangeArrowheads="1"/>
                </p:cNvSpPr>
                <p:nvPr/>
              </p:nvSpPr>
              <p:spPr bwMode="auto">
                <a:xfrm>
                  <a:off x="9307830" y="5673598"/>
                  <a:ext cx="502920" cy="27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f:5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47" name="Oval 1057"/>
                <p:cNvSpPr>
                  <a:spLocks noChangeArrowheads="1"/>
                </p:cNvSpPr>
                <p:nvPr/>
              </p:nvSpPr>
              <p:spPr bwMode="auto">
                <a:xfrm>
                  <a:off x="9635490" y="5109718"/>
                  <a:ext cx="426720" cy="37795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14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48" name="Oval 1062"/>
                <p:cNvSpPr>
                  <a:spLocks noChangeArrowheads="1"/>
                </p:cNvSpPr>
                <p:nvPr/>
              </p:nvSpPr>
              <p:spPr bwMode="auto">
                <a:xfrm>
                  <a:off x="7628799" y="4576318"/>
                  <a:ext cx="426720" cy="37795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25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49" name="Oval 1050"/>
                <p:cNvSpPr>
                  <a:spLocks noChangeArrowheads="1"/>
                </p:cNvSpPr>
                <p:nvPr/>
              </p:nvSpPr>
              <p:spPr bwMode="auto">
                <a:xfrm>
                  <a:off x="9189720" y="4609846"/>
                  <a:ext cx="426720" cy="377952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30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50" name="Rectangle 1065"/>
                <p:cNvSpPr>
                  <a:spLocks noChangeArrowheads="1"/>
                </p:cNvSpPr>
                <p:nvPr/>
              </p:nvSpPr>
              <p:spPr bwMode="auto">
                <a:xfrm>
                  <a:off x="7882890" y="5140198"/>
                  <a:ext cx="502920" cy="27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b:13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51" name="Rectangle 1061"/>
                <p:cNvSpPr>
                  <a:spLocks noChangeArrowheads="1"/>
                </p:cNvSpPr>
                <p:nvPr/>
              </p:nvSpPr>
              <p:spPr bwMode="auto">
                <a:xfrm>
                  <a:off x="8686800" y="5149000"/>
                  <a:ext cx="502920" cy="27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>
                      <a:latin typeface="+mn-lt"/>
                      <a:cs typeface="Helvetica" charset="0"/>
                    </a:rPr>
                    <a:t>d:16</a:t>
                  </a:r>
                </a:p>
              </p:txBody>
            </p:sp>
            <p:sp>
              <p:nvSpPr>
                <p:cNvPr id="352" name="Oval 1029"/>
                <p:cNvSpPr>
                  <a:spLocks noChangeArrowheads="1"/>
                </p:cNvSpPr>
                <p:nvPr/>
              </p:nvSpPr>
              <p:spPr bwMode="auto">
                <a:xfrm>
                  <a:off x="8503920" y="4119118"/>
                  <a:ext cx="426720" cy="37795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55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sp>
              <p:nvSpPr>
                <p:cNvPr id="353" name="Oval 1032"/>
                <p:cNvSpPr>
                  <a:spLocks noChangeArrowheads="1"/>
                </p:cNvSpPr>
                <p:nvPr/>
              </p:nvSpPr>
              <p:spPr bwMode="auto">
                <a:xfrm>
                  <a:off x="9265920" y="3768598"/>
                  <a:ext cx="426720" cy="37795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100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cxnSp>
              <p:nvCxnSpPr>
                <p:cNvPr id="354" name="AutoShape 1033"/>
                <p:cNvCxnSpPr>
                  <a:cxnSpLocks noChangeShapeType="1"/>
                  <a:stCxn id="352" idx="7"/>
                  <a:endCxn id="353" idx="3"/>
                </p:cNvCxnSpPr>
                <p:nvPr/>
              </p:nvCxnSpPr>
              <p:spPr bwMode="auto">
                <a:xfrm flipV="1">
                  <a:off x="8868148" y="4091200"/>
                  <a:ext cx="460264" cy="8326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5" name="AutoShape 1034"/>
                <p:cNvCxnSpPr>
                  <a:cxnSpLocks noChangeShapeType="1"/>
                  <a:stCxn id="349" idx="5"/>
                  <a:endCxn id="347" idx="0"/>
                </p:cNvCxnSpPr>
                <p:nvPr/>
              </p:nvCxnSpPr>
              <p:spPr bwMode="auto">
                <a:xfrm>
                  <a:off x="9553948" y="4932448"/>
                  <a:ext cx="294902" cy="17727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6" name="AutoShape 1039"/>
                <p:cNvCxnSpPr>
                  <a:cxnSpLocks noChangeShapeType="1"/>
                  <a:stCxn id="357" idx="0"/>
                  <a:endCxn id="353" idx="5"/>
                </p:cNvCxnSpPr>
                <p:nvPr/>
              </p:nvCxnSpPr>
              <p:spPr bwMode="auto">
                <a:xfrm flipH="1" flipV="1">
                  <a:off x="9630148" y="4091200"/>
                  <a:ext cx="451112" cy="13459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57" name="Rectangle 1049"/>
                <p:cNvSpPr>
                  <a:spLocks noChangeArrowheads="1"/>
                </p:cNvSpPr>
                <p:nvPr/>
              </p:nvSpPr>
              <p:spPr bwMode="auto">
                <a:xfrm>
                  <a:off x="9829800" y="4225798"/>
                  <a:ext cx="502920" cy="27432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>
                      <a:latin typeface="+mn-lt"/>
                      <a:cs typeface="Helvetica" charset="0"/>
                    </a:rPr>
                    <a:t>a:45</a:t>
                  </a:r>
                </a:p>
              </p:txBody>
            </p:sp>
            <p:cxnSp>
              <p:nvCxnSpPr>
                <p:cNvPr id="358" name="AutoShape 1051"/>
                <p:cNvCxnSpPr>
                  <a:cxnSpLocks noChangeShapeType="1"/>
                  <a:stCxn id="343" idx="7"/>
                  <a:endCxn id="352" idx="3"/>
                </p:cNvCxnSpPr>
                <p:nvPr/>
              </p:nvCxnSpPr>
              <p:spPr bwMode="auto">
                <a:xfrm flipV="1">
                  <a:off x="7984228" y="4441720"/>
                  <a:ext cx="582184" cy="18994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9" name="AutoShape 1053"/>
                <p:cNvCxnSpPr>
                  <a:cxnSpLocks noChangeShapeType="1"/>
                  <a:stCxn id="348" idx="3"/>
                  <a:endCxn id="360" idx="0"/>
                </p:cNvCxnSpPr>
                <p:nvPr/>
              </p:nvCxnSpPr>
              <p:spPr bwMode="auto">
                <a:xfrm flipH="1">
                  <a:off x="7536180" y="4898920"/>
                  <a:ext cx="155111" cy="24127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60" name="Rectangle 1054"/>
                <p:cNvSpPr>
                  <a:spLocks noChangeArrowheads="1"/>
                </p:cNvSpPr>
                <p:nvPr/>
              </p:nvSpPr>
              <p:spPr bwMode="auto">
                <a:xfrm>
                  <a:off x="7284720" y="5140198"/>
                  <a:ext cx="502920" cy="27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c:12</a:t>
                  </a:r>
                  <a:endParaRPr lang="en-US" sz="1800" dirty="0">
                    <a:latin typeface="+mn-lt"/>
                    <a:cs typeface="Helvetica" charset="0"/>
                  </a:endParaRPr>
                </a:p>
              </p:txBody>
            </p:sp>
            <p:cxnSp>
              <p:nvCxnSpPr>
                <p:cNvPr id="361" name="AutoShape 1058"/>
                <p:cNvCxnSpPr>
                  <a:cxnSpLocks noChangeShapeType="1"/>
                  <a:stCxn id="346" idx="0"/>
                  <a:endCxn id="347" idx="3"/>
                </p:cNvCxnSpPr>
                <p:nvPr/>
              </p:nvCxnSpPr>
              <p:spPr bwMode="auto">
                <a:xfrm flipV="1">
                  <a:off x="9559290" y="5432320"/>
                  <a:ext cx="138692" cy="24127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2" name="AutoShape 1059"/>
                <p:cNvCxnSpPr>
                  <a:cxnSpLocks noChangeShapeType="1"/>
                  <a:stCxn id="347" idx="5"/>
                  <a:endCxn id="363" idx="0"/>
                </p:cNvCxnSpPr>
                <p:nvPr/>
              </p:nvCxnSpPr>
              <p:spPr bwMode="auto">
                <a:xfrm>
                  <a:off x="9999718" y="5432320"/>
                  <a:ext cx="157742" cy="24127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63" name="Rectangle 1060"/>
                <p:cNvSpPr>
                  <a:spLocks noChangeArrowheads="1"/>
                </p:cNvSpPr>
                <p:nvPr/>
              </p:nvSpPr>
              <p:spPr bwMode="auto">
                <a:xfrm>
                  <a:off x="9906000" y="5673598"/>
                  <a:ext cx="502920" cy="27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+mn-lt"/>
                      <a:cs typeface="Helvetica" charset="0"/>
                    </a:rPr>
                    <a:t>e:9</a:t>
                  </a:r>
                </a:p>
              </p:txBody>
            </p:sp>
            <p:cxnSp>
              <p:nvCxnSpPr>
                <p:cNvPr id="364" name="AutoShape 1063"/>
                <p:cNvCxnSpPr>
                  <a:cxnSpLocks noChangeShapeType="1"/>
                  <a:stCxn id="351" idx="0"/>
                  <a:endCxn id="349" idx="3"/>
                </p:cNvCxnSpPr>
                <p:nvPr/>
              </p:nvCxnSpPr>
              <p:spPr bwMode="auto">
                <a:xfrm flipV="1">
                  <a:off x="8938260" y="4932448"/>
                  <a:ext cx="313952" cy="21655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5" name="AutoShape 1064"/>
                <p:cNvCxnSpPr>
                  <a:cxnSpLocks noChangeShapeType="1"/>
                  <a:stCxn id="348" idx="5"/>
                  <a:endCxn id="350" idx="0"/>
                </p:cNvCxnSpPr>
                <p:nvPr/>
              </p:nvCxnSpPr>
              <p:spPr bwMode="auto">
                <a:xfrm>
                  <a:off x="7993027" y="4898920"/>
                  <a:ext cx="141323" cy="24127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6" name="AutoShape 1039"/>
                <p:cNvCxnSpPr>
                  <a:cxnSpLocks noChangeShapeType="1"/>
                  <a:stCxn id="352" idx="5"/>
                  <a:endCxn id="349" idx="1"/>
                </p:cNvCxnSpPr>
                <p:nvPr/>
              </p:nvCxnSpPr>
              <p:spPr bwMode="auto">
                <a:xfrm>
                  <a:off x="8868148" y="4441720"/>
                  <a:ext cx="384064" cy="22347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45" name="Right Arrow 344"/>
              <p:cNvSpPr/>
              <p:nvPr/>
            </p:nvSpPr>
            <p:spPr bwMode="auto">
              <a:xfrm>
                <a:off x="4343400" y="5029200"/>
                <a:ext cx="381000" cy="15240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341" name="TextBox 340"/>
            <p:cNvSpPr txBox="1"/>
            <p:nvPr/>
          </p:nvSpPr>
          <p:spPr>
            <a:xfrm>
              <a:off x="4703540" y="4034135"/>
              <a:ext cx="469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</a:t>
              </a:r>
              <a:r>
                <a:rPr lang="en-US" dirty="0" smtClean="0">
                  <a:latin typeface="+mn-lt"/>
                  <a:cs typeface="Avenir Roman"/>
                </a:rPr>
                <a:t>’</a:t>
              </a:r>
              <a:r>
                <a:rPr lang="en-US" dirty="0" smtClean="0">
                  <a:latin typeface="+mn-lt"/>
                </a:rPr>
                <a:t>:</a:t>
              </a:r>
              <a:endParaRPr lang="en-US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346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400" dirty="0" smtClean="0">
                    <a:solidFill>
                      <a:srgbClr val="002060"/>
                    </a:solidFill>
                  </a:rPr>
                  <a:t>Lemma: prefix </a:t>
                </a:r>
                <a14:m>
                  <m:oMath xmlns:m="http://schemas.openxmlformats.org/officeDocument/2006/math">
                    <m:r>
                      <a:rPr lang="en-US" altLang="en-US" sz="3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3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Huffman </a:t>
                </a:r>
                <a14:m>
                  <m:oMath xmlns:m="http://schemas.openxmlformats.org/officeDocument/2006/math">
                    <m:r>
                      <a:rPr lang="en-US" altLang="en-US" sz="3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via inversion</a:t>
                </a:r>
                <a:endParaRPr lang="en-US" altLang="en-US" sz="3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  <a:blipFill>
                <a:blip r:embed="rId3"/>
                <a:stretch>
                  <a:fillRect l="-1055" t="-7447" r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2117" y="1359451"/>
                <a:ext cx="7888942" cy="3588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Induction Hypothesis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: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iteration of Huffman, 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all nodes in the queue is a subtree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(after inversions).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endParaRPr lang="en-US" sz="1800" dirty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Base case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: all nodes are leaves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endParaRPr lang="en-US" sz="1800" dirty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Inductive step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: Huffman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extracts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from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𝑄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.</a:t>
                </a: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endParaRPr lang="en-US" sz="2400" b="1" dirty="0" smtClean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Case </a:t>
                </a:r>
                <a:r>
                  <a:rPr lang="en-US" sz="2400" b="1" dirty="0">
                    <a:ea typeface="Courier New" charset="0"/>
                    <a:cs typeface="Gill Sans" charset="0"/>
                  </a:rPr>
                  <a:t>1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>
                    <a:ea typeface="Courier New" charset="0"/>
                    <a:cs typeface="Gill Sans" charset="0"/>
                  </a:rPr>
                  <a:t>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is a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siblings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Their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newly created parent node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𝐻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corresponds to their parent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(used induction hypothesis here.)</a:t>
                </a:r>
                <a:endParaRPr lang="en-US" sz="2400" dirty="0"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17" y="1359451"/>
                <a:ext cx="7888942" cy="3588418"/>
              </a:xfrm>
              <a:prstGeom prst="rect">
                <a:avLst/>
              </a:prstGeom>
              <a:blipFill>
                <a:blip r:embed="rId4"/>
                <a:stretch>
                  <a:fillRect l="-1159" t="-2037" r="-1236" b="-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1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400" dirty="0" smtClean="0">
                    <a:solidFill>
                      <a:srgbClr val="002060"/>
                    </a:solidFill>
                  </a:rPr>
                  <a:t>Lemma: prefix </a:t>
                </a:r>
                <a14:m>
                  <m:oMath xmlns:m="http://schemas.openxmlformats.org/officeDocument/2006/math">
                    <m:r>
                      <a:rPr lang="en-US" altLang="en-US" sz="3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3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Huffman </a:t>
                </a:r>
                <a14:m>
                  <m:oMath xmlns:m="http://schemas.openxmlformats.org/officeDocument/2006/math">
                    <m:r>
                      <a:rPr lang="en-US" altLang="en-US" sz="3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en-US" sz="3400" dirty="0" smtClean="0">
                    <a:solidFill>
                      <a:srgbClr val="002060"/>
                    </a:solidFill>
                  </a:rPr>
                  <a:t> via inversion</a:t>
                </a:r>
                <a:endParaRPr lang="en-US" altLang="en-US" sz="3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1501" y="274638"/>
                <a:ext cx="8669465" cy="1143000"/>
              </a:xfrm>
              <a:blipFill>
                <a:blip r:embed="rId3"/>
                <a:stretch>
                  <a:fillRect l="-1055" t="-7447" r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97150" y="846138"/>
                <a:ext cx="7888942" cy="4862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Induction Hypothesis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: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iteration of Huffman, 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all nodes in the queue is a subtree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(after inversions).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ea typeface="Courier New" charset="0"/>
                    <a:cs typeface="Gill Sans" charset="0"/>
                  </a:rPr>
                  <a:t>Case 2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is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not a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siblings in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</m:oMath>
                </a14:m>
                <a:r>
                  <a:rPr lang="en-US" sz="2400" dirty="0">
                    <a:ea typeface="Courier New" charset="0"/>
                    <a:cs typeface="Gill Sans" charset="0"/>
                  </a:rPr>
                  <a:t>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WLOG, in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T,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400" dirty="0">
                    <a:ea typeface="Courier New" charset="0"/>
                    <a:cs typeface="Gill Sans" charset="0"/>
                  </a:rPr>
                  <a:t> &amp; A is C’s sib. </a:t>
                </a:r>
                <a:endParaRPr lang="en-US" sz="2400" dirty="0" smtClean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Note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B can’t overlap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C because</a:t>
                </a:r>
              </a:p>
              <a:p>
                <a:pPr marL="342900" lvl="2" indent="-342900" algn="l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𝐶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, we have case 1.</a:t>
                </a:r>
              </a:p>
              <a:p>
                <a:pPr marL="342900" lvl="2" indent="-342900" algn="l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is a subtree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𝐶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𝐵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&gt;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. </a:t>
                </a:r>
              </a:p>
              <a:p>
                <a:pPr marL="342900" lvl="2" indent="-342900" algn="l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𝐶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is a subtree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overlaps.</a:t>
                </a:r>
                <a:endParaRPr lang="en-US" sz="2400" dirty="0">
                  <a:ea typeface="Courier New" charset="0"/>
                  <a:cs typeface="Gill Sans" charset="0"/>
                </a:endParaRP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Now, note that </a:t>
                </a:r>
              </a:p>
              <a:p>
                <a:pPr marL="342900" lvl="2" indent="-342900" algn="l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𝐴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𝐶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)≥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𝑑𝑒𝑝𝑡h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400" dirty="0">
                    <a:ea typeface="Courier New" charset="0"/>
                    <a:cs typeface="Gill Sans" charset="0"/>
                  </a:rPr>
                  <a:t> </a:t>
                </a:r>
                <a:endParaRPr lang="en-US" sz="2400" dirty="0" smtClean="0">
                  <a:ea typeface="Courier New" charset="0"/>
                  <a:cs typeface="Gill Sans" charset="0"/>
                </a:endParaRPr>
              </a:p>
              <a:p>
                <a:pPr marL="342900" lvl="2" indent="-342900" algn="l" defTabSz="692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𝑓𝑟𝑒𝑞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𝐶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𝑓𝑟𝑒𝑞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because Huff picks the min 2.</a:t>
                </a:r>
              </a:p>
              <a:p>
                <a:pPr marL="0" lvl="2" indent="0" algn="l" defTabSz="692150">
                  <a:lnSpc>
                    <a:spcPct val="90000"/>
                  </a:lnSpc>
                  <a:buNone/>
                </a:pPr>
                <a:r>
                  <a:rPr lang="en-US" sz="2400" dirty="0" smtClean="0">
                    <a:ea typeface="Courier New" charset="0"/>
                    <a:cs typeface="Gill Sans" charset="0"/>
                  </a:rPr>
                  <a:t>So,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𝐶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>is an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inversion.</a:t>
                </a:r>
                <a:r>
                  <a:rPr lang="en-US" sz="2400" dirty="0">
                    <a:ea typeface="Courier New" charset="0"/>
                    <a:cs typeface="Gill Sans" charset="0"/>
                  </a:rPr>
                  <a:t/>
                </a:r>
                <a:br>
                  <a:rPr lang="en-US" sz="2400" dirty="0">
                    <a:ea typeface="Courier New" charset="0"/>
                    <a:cs typeface="Gill Sans" charset="0"/>
                  </a:rPr>
                </a:br>
                <a:r>
                  <a:rPr lang="en-US" sz="2400" dirty="0">
                    <a:ea typeface="Courier New" charset="0"/>
                    <a:cs typeface="Gill Sans" charset="0"/>
                  </a:rPr>
                  <a:t>Swapping </a:t>
                </a:r>
                <a:r>
                  <a:rPr lang="en-US" sz="2400" dirty="0" smtClean="0">
                    <a:ea typeface="Courier New" charset="0"/>
                    <a:cs typeface="Gill Sans" charset="0"/>
                  </a:rPr>
                  <a:t>gives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′</m:t>
                    </m:r>
                  </m:oMath>
                </a14:m>
                <a:r>
                  <a:rPr lang="en-US" sz="2400" dirty="0" smtClean="0">
                    <a:ea typeface="Courier New" charset="0"/>
                    <a:cs typeface="Gill Sans" charset="0"/>
                  </a:rPr>
                  <a:t> that</a:t>
                </a:r>
                <a:br>
                  <a:rPr lang="en-US" sz="2400" dirty="0" smtClean="0">
                    <a:ea typeface="Courier New" charset="0"/>
                    <a:cs typeface="Gill Sans" charset="0"/>
                  </a:rPr>
                </a:br>
                <a:r>
                  <a:rPr lang="en-US" sz="2400" dirty="0" smtClean="0">
                    <a:ea typeface="Courier New" charset="0"/>
                    <a:cs typeface="Gill Sans" charset="0"/>
                  </a:rPr>
                  <a:t>         satisfies the induction.</a:t>
                </a:r>
                <a:endParaRPr lang="en-US" sz="320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50" y="846138"/>
                <a:ext cx="7888942" cy="4862613"/>
              </a:xfrm>
              <a:prstGeom prst="rect">
                <a:avLst/>
              </a:prstGeom>
              <a:blipFill>
                <a:blip r:embed="rId4"/>
                <a:stretch>
                  <a:fillRect l="-1159" t="-1506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Arrow 16"/>
          <p:cNvSpPr/>
          <p:nvPr/>
        </p:nvSpPr>
        <p:spPr bwMode="auto">
          <a:xfrm>
            <a:off x="7049109" y="5557918"/>
            <a:ext cx="204380" cy="10055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60788" y="4703212"/>
            <a:ext cx="1890512" cy="2011078"/>
            <a:chOff x="5260788" y="4703212"/>
            <a:chExt cx="1890512" cy="2011078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5260788" y="4703212"/>
              <a:ext cx="1890512" cy="2011078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182880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rPr>
                <a:t>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28915" y="6110967"/>
              <a:ext cx="613139" cy="603323"/>
              <a:chOff x="4724400" y="5638800"/>
              <a:chExt cx="685800" cy="685800"/>
            </a:xfrm>
          </p:grpSpPr>
          <p:sp>
            <p:nvSpPr>
              <p:cNvPr id="60" name="Trapezoid 59"/>
              <p:cNvSpPr/>
              <p:nvPr/>
            </p:nvSpPr>
            <p:spPr bwMode="auto">
              <a:xfrm>
                <a:off x="4724400" y="5715000"/>
                <a:ext cx="685800" cy="609600"/>
              </a:xfrm>
              <a:prstGeom prst="trapezoid">
                <a:avLst>
                  <a:gd name="adj" fmla="val 4166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61" name="Oval 1057"/>
              <p:cNvSpPr>
                <a:spLocks noChangeArrowheads="1"/>
              </p:cNvSpPr>
              <p:nvPr/>
            </p:nvSpPr>
            <p:spPr bwMode="auto">
              <a:xfrm>
                <a:off x="4965699" y="5638800"/>
                <a:ext cx="205740" cy="13716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</p:grpSp>
        <p:sp>
          <p:nvSpPr>
            <p:cNvPr id="13" name="Oval 1057"/>
            <p:cNvSpPr>
              <a:spLocks noChangeArrowheads="1"/>
            </p:cNvSpPr>
            <p:nvPr/>
          </p:nvSpPr>
          <p:spPr bwMode="auto">
            <a:xfrm>
              <a:off x="5894365" y="5839469"/>
              <a:ext cx="183942" cy="1206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Helvetica" charset="0"/>
                <a:cs typeface="Helvetica" charset="0"/>
              </a:endParaRPr>
            </a:p>
          </p:txBody>
        </p:sp>
        <p:cxnSp>
          <p:nvCxnSpPr>
            <p:cNvPr id="14" name="AutoShape 1059"/>
            <p:cNvCxnSpPr>
              <a:cxnSpLocks noChangeShapeType="1"/>
              <a:endCxn id="13" idx="5"/>
            </p:cNvCxnSpPr>
            <p:nvPr/>
          </p:nvCxnSpPr>
          <p:spPr bwMode="auto">
            <a:xfrm flipH="1" flipV="1">
              <a:off x="6051369" y="5942463"/>
              <a:ext cx="231317" cy="1685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059"/>
            <p:cNvCxnSpPr>
              <a:cxnSpLocks noChangeShapeType="1"/>
            </p:cNvCxnSpPr>
            <p:nvPr/>
          </p:nvCxnSpPr>
          <p:spPr bwMode="auto">
            <a:xfrm flipH="1" flipV="1">
              <a:off x="6555192" y="5775787"/>
              <a:ext cx="68127" cy="67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" name="Group 18"/>
            <p:cNvGrpSpPr/>
            <p:nvPr/>
          </p:nvGrpSpPr>
          <p:grpSpPr>
            <a:xfrm>
              <a:off x="6524911" y="5842823"/>
              <a:ext cx="272506" cy="391044"/>
              <a:chOff x="6062130" y="5334000"/>
              <a:chExt cx="304800" cy="444501"/>
            </a:xfrm>
          </p:grpSpPr>
          <p:sp>
            <p:nvSpPr>
              <p:cNvPr id="56" name="Trapezoid 55"/>
              <p:cNvSpPr/>
              <p:nvPr/>
            </p:nvSpPr>
            <p:spPr bwMode="auto">
              <a:xfrm>
                <a:off x="6062130" y="5397501"/>
                <a:ext cx="304800" cy="381000"/>
              </a:xfrm>
              <a:prstGeom prst="trapezoid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57" name="Oval 1057"/>
              <p:cNvSpPr>
                <a:spLocks noChangeArrowheads="1"/>
              </p:cNvSpPr>
              <p:nvPr/>
            </p:nvSpPr>
            <p:spPr bwMode="auto">
              <a:xfrm>
                <a:off x="6131276" y="5334000"/>
                <a:ext cx="160020" cy="914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</p:grpSp>
        <p:cxnSp>
          <p:nvCxnSpPr>
            <p:cNvPr id="21" name="AutoShape 1059"/>
            <p:cNvCxnSpPr>
              <a:cxnSpLocks noChangeShapeType="1"/>
              <a:stCxn id="13" idx="3"/>
              <a:endCxn id="61" idx="0"/>
            </p:cNvCxnSpPr>
            <p:nvPr/>
          </p:nvCxnSpPr>
          <p:spPr bwMode="auto">
            <a:xfrm flipH="1">
              <a:off x="5636618" y="5942463"/>
              <a:ext cx="284684" cy="1685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2" name="Group 21"/>
            <p:cNvGrpSpPr/>
            <p:nvPr/>
          </p:nvGrpSpPr>
          <p:grpSpPr>
            <a:xfrm>
              <a:off x="6010180" y="6110967"/>
              <a:ext cx="613139" cy="603323"/>
              <a:chOff x="5486400" y="5638800"/>
              <a:chExt cx="685800" cy="68580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486400" y="5638800"/>
                <a:ext cx="685800" cy="685800"/>
                <a:chOff x="4724400" y="5638800"/>
                <a:chExt cx="685800" cy="685800"/>
              </a:xfrm>
            </p:grpSpPr>
            <p:sp>
              <p:nvSpPr>
                <p:cNvPr id="52" name="Trapezoid 51"/>
                <p:cNvSpPr/>
                <p:nvPr/>
              </p:nvSpPr>
              <p:spPr bwMode="auto">
                <a:xfrm>
                  <a:off x="4724400" y="5715000"/>
                  <a:ext cx="685800" cy="609600"/>
                </a:xfrm>
                <a:prstGeom prst="trapezoid">
                  <a:avLst>
                    <a:gd name="adj" fmla="val 41667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53" name="Oval 1057"/>
                <p:cNvSpPr>
                  <a:spLocks noChangeArrowheads="1"/>
                </p:cNvSpPr>
                <p:nvPr/>
              </p:nvSpPr>
              <p:spPr bwMode="auto">
                <a:xfrm>
                  <a:off x="4965699" y="5638800"/>
                  <a:ext cx="205740" cy="1371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5638800" y="6108699"/>
                <a:ext cx="186270" cy="215901"/>
                <a:chOff x="6062130" y="5334000"/>
                <a:chExt cx="304800" cy="444501"/>
              </a:xfrm>
            </p:grpSpPr>
            <p:sp>
              <p:nvSpPr>
                <p:cNvPr id="50" name="Trapezoid 49"/>
                <p:cNvSpPr/>
                <p:nvPr/>
              </p:nvSpPr>
              <p:spPr bwMode="auto">
                <a:xfrm>
                  <a:off x="6062130" y="5397501"/>
                  <a:ext cx="304800" cy="381000"/>
                </a:xfrm>
                <a:prstGeom prst="trapezoid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51" name="Oval 1057"/>
                <p:cNvSpPr>
                  <a:spLocks noChangeArrowheads="1"/>
                </p:cNvSpPr>
                <p:nvPr/>
              </p:nvSpPr>
              <p:spPr bwMode="auto">
                <a:xfrm>
                  <a:off x="6131276" y="5334000"/>
                  <a:ext cx="160020" cy="9144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5835650" y="6108699"/>
                <a:ext cx="336550" cy="215901"/>
                <a:chOff x="6062130" y="5334000"/>
                <a:chExt cx="304800" cy="444501"/>
              </a:xfrm>
            </p:grpSpPr>
            <p:sp>
              <p:nvSpPr>
                <p:cNvPr id="48" name="Trapezoid 47"/>
                <p:cNvSpPr/>
                <p:nvPr/>
              </p:nvSpPr>
              <p:spPr bwMode="auto">
                <a:xfrm>
                  <a:off x="6062130" y="5397500"/>
                  <a:ext cx="304800" cy="381001"/>
                </a:xfrm>
                <a:prstGeom prst="trapezoid">
                  <a:avLst>
                    <a:gd name="adj" fmla="val 41013"/>
                  </a:avLst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49" name="Oval 1057"/>
                <p:cNvSpPr>
                  <a:spLocks noChangeArrowheads="1"/>
                </p:cNvSpPr>
                <p:nvPr/>
              </p:nvSpPr>
              <p:spPr bwMode="auto">
                <a:xfrm>
                  <a:off x="6131276" y="5334000"/>
                  <a:ext cx="160020" cy="9144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45" name="Trapezoid 44"/>
              <p:cNvSpPr/>
              <p:nvPr/>
            </p:nvSpPr>
            <p:spPr bwMode="auto">
              <a:xfrm>
                <a:off x="5490635" y="6193972"/>
                <a:ext cx="148165" cy="130628"/>
              </a:xfrm>
              <a:prstGeom prst="trapezoid">
                <a:avLst>
                  <a:gd name="adj" fmla="val 37154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46" name="Oval 1057"/>
              <p:cNvSpPr>
                <a:spLocks noChangeArrowheads="1"/>
              </p:cNvSpPr>
              <p:nvPr/>
            </p:nvSpPr>
            <p:spPr bwMode="auto">
              <a:xfrm>
                <a:off x="5527675" y="6172200"/>
                <a:ext cx="66929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731132" y="5715000"/>
                <a:ext cx="217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7253489" y="4703210"/>
            <a:ext cx="1890511" cy="2011080"/>
            <a:chOff x="7253489" y="4703210"/>
            <a:chExt cx="1890511" cy="2011080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7253489" y="4703210"/>
              <a:ext cx="1890511" cy="2011078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182880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rPr>
                <a:t>T</a:t>
              </a:r>
              <a:r>
                <a:rPr kumimoji="0" lang="en-US" sz="24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venir Roman"/>
                  <a:cs typeface="Avenir Roman"/>
                </a:rPr>
                <a:t>’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venir Roman"/>
                <a:cs typeface="Avenir Roman"/>
              </a:endParaRPr>
            </a:p>
          </p:txBody>
        </p:sp>
        <p:sp>
          <p:nvSpPr>
            <p:cNvPr id="9" name="Oval 1057"/>
            <p:cNvSpPr>
              <a:spLocks noChangeArrowheads="1"/>
            </p:cNvSpPr>
            <p:nvPr/>
          </p:nvSpPr>
          <p:spPr bwMode="auto">
            <a:xfrm>
              <a:off x="7764438" y="5839469"/>
              <a:ext cx="183942" cy="12066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dirty="0">
                <a:latin typeface="Helvetica" charset="0"/>
                <a:cs typeface="Helvetica" charset="0"/>
              </a:endParaRPr>
            </a:p>
          </p:txBody>
        </p:sp>
        <p:cxnSp>
          <p:nvCxnSpPr>
            <p:cNvPr id="10" name="AutoShape 1059"/>
            <p:cNvCxnSpPr>
              <a:cxnSpLocks noChangeShapeType="1"/>
              <a:stCxn id="9" idx="3"/>
              <a:endCxn id="59" idx="0"/>
            </p:cNvCxnSpPr>
            <p:nvPr/>
          </p:nvCxnSpPr>
          <p:spPr bwMode="auto">
            <a:xfrm flipH="1">
              <a:off x="7612288" y="5942463"/>
              <a:ext cx="179088" cy="1819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59"/>
            <p:cNvCxnSpPr>
              <a:cxnSpLocks noChangeShapeType="1"/>
              <a:endCxn id="9" idx="5"/>
            </p:cNvCxnSpPr>
            <p:nvPr/>
          </p:nvCxnSpPr>
          <p:spPr bwMode="auto">
            <a:xfrm flipH="1" flipV="1">
              <a:off x="7921442" y="5942463"/>
              <a:ext cx="200660" cy="168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059"/>
            <p:cNvCxnSpPr>
              <a:cxnSpLocks noChangeShapeType="1"/>
            </p:cNvCxnSpPr>
            <p:nvPr/>
          </p:nvCxnSpPr>
          <p:spPr bwMode="auto">
            <a:xfrm flipH="1" flipV="1">
              <a:off x="8530863" y="5775787"/>
              <a:ext cx="153284" cy="837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" name="Group 17"/>
            <p:cNvGrpSpPr/>
            <p:nvPr/>
          </p:nvGrpSpPr>
          <p:grpSpPr>
            <a:xfrm>
              <a:off x="7304584" y="6124374"/>
              <a:ext cx="613139" cy="589916"/>
              <a:chOff x="4724400" y="5654040"/>
              <a:chExt cx="685800" cy="670560"/>
            </a:xfrm>
          </p:grpSpPr>
          <p:sp>
            <p:nvSpPr>
              <p:cNvPr id="58" name="Trapezoid 57"/>
              <p:cNvSpPr/>
              <p:nvPr/>
            </p:nvSpPr>
            <p:spPr bwMode="auto">
              <a:xfrm>
                <a:off x="4724400" y="5715000"/>
                <a:ext cx="685800" cy="609600"/>
              </a:xfrm>
              <a:prstGeom prst="trapezoid">
                <a:avLst>
                  <a:gd name="adj" fmla="val 4166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59" name="Oval 1057"/>
              <p:cNvSpPr>
                <a:spLocks noChangeArrowheads="1"/>
              </p:cNvSpPr>
              <p:nvPr/>
            </p:nvSpPr>
            <p:spPr bwMode="auto">
              <a:xfrm>
                <a:off x="4965699" y="5654040"/>
                <a:ext cx="205740" cy="1371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985849" y="6110967"/>
              <a:ext cx="272506" cy="391044"/>
              <a:chOff x="6062130" y="5334000"/>
              <a:chExt cx="304800" cy="444501"/>
            </a:xfrm>
          </p:grpSpPr>
          <p:sp>
            <p:nvSpPr>
              <p:cNvPr id="38" name="Trapezoid 37"/>
              <p:cNvSpPr/>
              <p:nvPr/>
            </p:nvSpPr>
            <p:spPr bwMode="auto">
              <a:xfrm>
                <a:off x="6062130" y="5397501"/>
                <a:ext cx="304800" cy="381000"/>
              </a:xfrm>
              <a:prstGeom prst="trapezoid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39" name="Oval 1057"/>
              <p:cNvSpPr>
                <a:spLocks noChangeArrowheads="1"/>
              </p:cNvSpPr>
              <p:nvPr/>
            </p:nvSpPr>
            <p:spPr bwMode="auto">
              <a:xfrm>
                <a:off x="6131276" y="5334000"/>
                <a:ext cx="160020" cy="9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354868" y="5842823"/>
              <a:ext cx="613139" cy="603323"/>
              <a:chOff x="5486400" y="5638800"/>
              <a:chExt cx="685800" cy="685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486400" y="5638800"/>
                <a:ext cx="685800" cy="685800"/>
                <a:chOff x="4724400" y="5638800"/>
                <a:chExt cx="685800" cy="685800"/>
              </a:xfrm>
            </p:grpSpPr>
            <p:sp>
              <p:nvSpPr>
                <p:cNvPr id="36" name="Trapezoid 35"/>
                <p:cNvSpPr/>
                <p:nvPr/>
              </p:nvSpPr>
              <p:spPr bwMode="auto">
                <a:xfrm>
                  <a:off x="4724400" y="5715000"/>
                  <a:ext cx="685800" cy="609600"/>
                </a:xfrm>
                <a:prstGeom prst="trapezoid">
                  <a:avLst>
                    <a:gd name="adj" fmla="val 41667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37" name="Oval 1057"/>
                <p:cNvSpPr>
                  <a:spLocks noChangeArrowheads="1"/>
                </p:cNvSpPr>
                <p:nvPr/>
              </p:nvSpPr>
              <p:spPr bwMode="auto">
                <a:xfrm>
                  <a:off x="4965699" y="5638800"/>
                  <a:ext cx="205740" cy="1371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5638800" y="6108699"/>
                <a:ext cx="186270" cy="215901"/>
                <a:chOff x="6062130" y="5334000"/>
                <a:chExt cx="304800" cy="444501"/>
              </a:xfrm>
            </p:grpSpPr>
            <p:sp>
              <p:nvSpPr>
                <p:cNvPr id="34" name="Trapezoid 33"/>
                <p:cNvSpPr/>
                <p:nvPr/>
              </p:nvSpPr>
              <p:spPr bwMode="auto">
                <a:xfrm>
                  <a:off x="6062130" y="5397501"/>
                  <a:ext cx="304800" cy="381000"/>
                </a:xfrm>
                <a:prstGeom prst="trapezoid">
                  <a:avLst/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35" name="Oval 1057"/>
                <p:cNvSpPr>
                  <a:spLocks noChangeArrowheads="1"/>
                </p:cNvSpPr>
                <p:nvPr/>
              </p:nvSpPr>
              <p:spPr bwMode="auto">
                <a:xfrm>
                  <a:off x="6131276" y="5334000"/>
                  <a:ext cx="160020" cy="9144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5835650" y="6108699"/>
                <a:ext cx="336550" cy="215901"/>
                <a:chOff x="6062130" y="5334000"/>
                <a:chExt cx="304800" cy="444501"/>
              </a:xfrm>
            </p:grpSpPr>
            <p:sp>
              <p:nvSpPr>
                <p:cNvPr id="32" name="Trapezoid 31"/>
                <p:cNvSpPr/>
                <p:nvPr/>
              </p:nvSpPr>
              <p:spPr bwMode="auto">
                <a:xfrm>
                  <a:off x="6062130" y="5397500"/>
                  <a:ext cx="304800" cy="381001"/>
                </a:xfrm>
                <a:prstGeom prst="trapezoid">
                  <a:avLst>
                    <a:gd name="adj" fmla="val 41013"/>
                  </a:avLst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 charset="0"/>
                  </a:endParaRPr>
                </a:p>
              </p:txBody>
            </p:sp>
            <p:sp>
              <p:nvSpPr>
                <p:cNvPr id="33" name="Oval 1057"/>
                <p:cNvSpPr>
                  <a:spLocks noChangeArrowheads="1"/>
                </p:cNvSpPr>
                <p:nvPr/>
              </p:nvSpPr>
              <p:spPr bwMode="auto">
                <a:xfrm>
                  <a:off x="6131276" y="5334000"/>
                  <a:ext cx="160020" cy="9144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800" dirty="0">
                    <a:latin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9" name="Trapezoid 28"/>
              <p:cNvSpPr/>
              <p:nvPr/>
            </p:nvSpPr>
            <p:spPr bwMode="auto">
              <a:xfrm>
                <a:off x="5490635" y="6193972"/>
                <a:ext cx="148165" cy="130628"/>
              </a:xfrm>
              <a:prstGeom prst="trapezoid">
                <a:avLst>
                  <a:gd name="adj" fmla="val 37154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</a:endParaRPr>
              </a:p>
            </p:txBody>
          </p:sp>
          <p:sp>
            <p:nvSpPr>
              <p:cNvPr id="30" name="Oval 1057"/>
              <p:cNvSpPr>
                <a:spLocks noChangeArrowheads="1"/>
              </p:cNvSpPr>
              <p:nvPr/>
            </p:nvSpPr>
            <p:spPr bwMode="auto">
              <a:xfrm>
                <a:off x="5527675" y="6172200"/>
                <a:ext cx="66929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731132" y="5715000"/>
                <a:ext cx="217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48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Correctness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2117" y="1359451"/>
                <a:ext cx="7888942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just"/>
                <a:r>
                  <a:rPr lang="en-US" altLang="en-US" sz="2400" b="1" dirty="0" smtClean="0">
                    <a:solidFill>
                      <a:srgbClr val="002060"/>
                    </a:solidFill>
                  </a:rPr>
                  <a:t>Lemma</a:t>
                </a:r>
                <a:r>
                  <a:rPr lang="en-US" altLang="en-US" sz="2400" dirty="0" smtClean="0">
                    <a:solidFill>
                      <a:srgbClr val="002060"/>
                    </a:solidFill>
                  </a:rPr>
                  <a:t>: </a:t>
                </a:r>
              </a:p>
              <a:p>
                <a:pPr marL="0" indent="0" algn="l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Any </a:t>
                </a:r>
                <a:r>
                  <a:rPr lang="en-US" altLang="en-US" sz="2400" dirty="0">
                    <a:solidFill>
                      <a:schemeClr val="tx1"/>
                    </a:solidFill>
                  </a:rPr>
                  <a:t>prefix code tree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2400" dirty="0">
                    <a:solidFill>
                      <a:schemeClr val="tx1"/>
                    </a:solidFill>
                  </a:rPr>
                  <a:t> can be </a:t>
                </a:r>
                <a:r>
                  <a:rPr lang="en-US" altLang="en-US" sz="2400" dirty="0" smtClean="0">
                    <a:solidFill>
                      <a:schemeClr val="tx1"/>
                    </a:solidFill>
                  </a:rPr>
                  <a:t>converted to </a:t>
                </a:r>
              </a:p>
              <a:p>
                <a:pPr marL="0" indent="0" algn="l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altLang="en-US" sz="2400" dirty="0" err="1" smtClean="0">
                    <a:solidFill>
                      <a:schemeClr val="tx1"/>
                    </a:solidFill>
                  </a:rPr>
                  <a:t>huffman</a:t>
                </a:r>
                <a:r>
                  <a:rPr lang="en-US" altLang="en-US" sz="2400" dirty="0" smtClean="0">
                    <a:solidFill>
                      <a:schemeClr val="tx1"/>
                    </a:solidFill>
                  </a:rPr>
                  <a:t> tree H via inversion-exchanges</a:t>
                </a:r>
              </a:p>
              <a:p>
                <a:pPr marL="0" indent="0" algn="just"/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 marL="0" indent="0" algn="just"/>
                <a:r>
                  <a:rPr lang="en-US" sz="2400" b="1" dirty="0" smtClean="0">
                    <a:solidFill>
                      <a:srgbClr val="002060"/>
                    </a:solidFill>
                  </a:rPr>
                  <a:t>Corollary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pPr marL="0" indent="0" algn="just"/>
                <a:r>
                  <a:rPr lang="en-US" sz="2400" dirty="0" smtClean="0"/>
                  <a:t>Huffman tree is optimal.</a:t>
                </a:r>
              </a:p>
              <a:p>
                <a:pPr marL="0" indent="0" algn="just"/>
                <a:endParaRPr lang="en-US" sz="2400" dirty="0">
                  <a:solidFill>
                    <a:srgbClr val="002060"/>
                  </a:solidFill>
                </a:endParaRPr>
              </a:p>
              <a:p>
                <a:pPr marL="0" indent="0" algn="just"/>
                <a:r>
                  <a:rPr lang="en-US" sz="2400" b="1" dirty="0" smtClean="0">
                    <a:solidFill>
                      <a:srgbClr val="002060"/>
                    </a:solidFill>
                  </a:rPr>
                  <a:t>Proof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pPr algn="l"/>
                <a:r>
                  <a:rPr lang="en-US" sz="2400" dirty="0"/>
                  <a:t>Apply the above lemma to any optimal tree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. </a:t>
                </a:r>
              </a:p>
              <a:p>
                <a:pPr algn="l"/>
                <a:r>
                  <a:rPr lang="en-US" sz="2400" dirty="0" smtClean="0"/>
                  <a:t>The </a:t>
                </a:r>
                <a:r>
                  <a:rPr lang="en-US" sz="2400" dirty="0"/>
                  <a:t>lemma only exchanges inversions, which never increase </a:t>
                </a:r>
                <a:r>
                  <a:rPr lang="en-US" sz="2400" dirty="0" smtClean="0"/>
                  <a:t>cost.</a:t>
                </a:r>
              </a:p>
              <a:p>
                <a:pPr algn="l"/>
                <a:r>
                  <a:rPr lang="en-US" sz="2400" dirty="0" smtClean="0"/>
                  <a:t>So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≥⋯≥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just"/>
                <a:endParaRPr lang="en-US" sz="240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17" y="1359451"/>
                <a:ext cx="7888942" cy="4893647"/>
              </a:xfrm>
              <a:prstGeom prst="rect">
                <a:avLst/>
              </a:prstGeom>
              <a:blipFill>
                <a:blip r:embed="rId3"/>
                <a:stretch>
                  <a:fillRect l="-1159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1069"/>
          <p:cNvGrpSpPr>
            <a:grpSpLocks/>
          </p:cNvGrpSpPr>
          <p:nvPr/>
        </p:nvGrpSpPr>
        <p:grpSpPr bwMode="auto">
          <a:xfrm>
            <a:off x="7018073" y="59841"/>
            <a:ext cx="1471891" cy="1441300"/>
            <a:chOff x="3024" y="1584"/>
            <a:chExt cx="2640" cy="2400"/>
          </a:xfrm>
        </p:grpSpPr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dirty="0">
                  <a:latin typeface="+mn-lt"/>
                </a:rPr>
                <a:t>100</a:t>
              </a:r>
            </a:p>
          </p:txBody>
        </p:sp>
        <p:cxnSp>
          <p:nvCxnSpPr>
            <p:cNvPr id="8" name="AutoShape 1030"/>
            <p:cNvCxnSpPr>
              <a:cxnSpLocks noChangeShapeType="1"/>
              <a:stCxn id="14" idx="0"/>
              <a:endCxn id="7" idx="3"/>
            </p:cNvCxnSpPr>
            <p:nvPr/>
          </p:nvCxnSpPr>
          <p:spPr bwMode="auto">
            <a:xfrm flipV="1">
              <a:off x="3456" y="1912"/>
              <a:ext cx="536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032"/>
            <p:cNvSpPr>
              <a:spLocks noChangeArrowheads="1"/>
            </p:cNvSpPr>
            <p:nvPr/>
          </p:nvSpPr>
          <p:spPr bwMode="auto">
            <a:xfrm>
              <a:off x="4512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0" name="AutoShape 1033"/>
            <p:cNvCxnSpPr>
              <a:cxnSpLocks noChangeShapeType="1"/>
              <a:stCxn id="19" idx="0"/>
              <a:endCxn id="9" idx="3"/>
            </p:cNvCxnSpPr>
            <p:nvPr/>
          </p:nvCxnSpPr>
          <p:spPr bwMode="auto">
            <a:xfrm flipV="1">
              <a:off x="4224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034"/>
            <p:cNvCxnSpPr>
              <a:cxnSpLocks noChangeShapeType="1"/>
              <a:stCxn id="7" idx="5"/>
              <a:endCxn id="9" idx="0"/>
            </p:cNvCxnSpPr>
            <p:nvPr/>
          </p:nvCxnSpPr>
          <p:spPr bwMode="auto">
            <a:xfrm>
              <a:off x="4264" y="1912"/>
              <a:ext cx="440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39"/>
            <p:cNvCxnSpPr>
              <a:cxnSpLocks noChangeShapeType="1"/>
              <a:stCxn id="9" idx="5"/>
              <a:endCxn id="24" idx="0"/>
            </p:cNvCxnSpPr>
            <p:nvPr/>
          </p:nvCxnSpPr>
          <p:spPr bwMode="auto">
            <a:xfrm>
              <a:off x="4840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049"/>
            <p:cNvSpPr>
              <a:spLocks noChangeArrowheads="1"/>
            </p:cNvSpPr>
            <p:nvPr/>
          </p:nvSpPr>
          <p:spPr bwMode="auto">
            <a:xfrm>
              <a:off x="302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a:45</a:t>
              </a:r>
            </a:p>
          </p:txBody>
        </p:sp>
        <p:sp>
          <p:nvSpPr>
            <p:cNvPr id="14" name="Oval 1050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50</a:t>
              </a:r>
            </a:p>
          </p:txBody>
        </p:sp>
        <p:cxnSp>
          <p:nvCxnSpPr>
            <p:cNvPr id="15" name="AutoShape 1051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3240" y="2536"/>
              <a:ext cx="8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053"/>
            <p:cNvCxnSpPr>
              <a:cxnSpLocks noChangeShapeType="1"/>
              <a:stCxn id="14" idx="5"/>
              <a:endCxn id="17" idx="0"/>
            </p:cNvCxnSpPr>
            <p:nvPr/>
          </p:nvCxnSpPr>
          <p:spPr bwMode="auto">
            <a:xfrm>
              <a:off x="3592" y="2536"/>
              <a:ext cx="12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054"/>
            <p:cNvSpPr>
              <a:spLocks noChangeArrowheads="1"/>
            </p:cNvSpPr>
            <p:nvPr/>
          </p:nvSpPr>
          <p:spPr bwMode="auto">
            <a:xfrm>
              <a:off x="350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f:5</a:t>
              </a:r>
            </a:p>
          </p:txBody>
        </p:sp>
        <p:sp>
          <p:nvSpPr>
            <p:cNvPr id="18" name="Rectangle 1056"/>
            <p:cNvSpPr>
              <a:spLocks noChangeArrowheads="1"/>
            </p:cNvSpPr>
            <p:nvPr/>
          </p:nvSpPr>
          <p:spPr bwMode="auto">
            <a:xfrm>
              <a:off x="379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b:13</a:t>
              </a:r>
            </a:p>
          </p:txBody>
        </p:sp>
        <p:sp>
          <p:nvSpPr>
            <p:cNvPr id="19" name="Oval 1057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0" name="AutoShape 1058"/>
            <p:cNvCxnSpPr>
              <a:cxnSpLocks noChangeShapeType="1"/>
              <a:stCxn id="18" idx="0"/>
              <a:endCxn id="19" idx="3"/>
            </p:cNvCxnSpPr>
            <p:nvPr/>
          </p:nvCxnSpPr>
          <p:spPr bwMode="auto">
            <a:xfrm flipV="1">
              <a:off x="400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059"/>
            <p:cNvCxnSpPr>
              <a:cxnSpLocks noChangeShapeType="1"/>
              <a:stCxn id="19" idx="5"/>
              <a:endCxn id="22" idx="0"/>
            </p:cNvCxnSpPr>
            <p:nvPr/>
          </p:nvCxnSpPr>
          <p:spPr bwMode="auto">
            <a:xfrm>
              <a:off x="436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Rectangle 1060"/>
            <p:cNvSpPr>
              <a:spLocks noChangeArrowheads="1"/>
            </p:cNvSpPr>
            <p:nvPr/>
          </p:nvSpPr>
          <p:spPr bwMode="auto">
            <a:xfrm>
              <a:off x="427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c:12</a:t>
              </a:r>
            </a:p>
          </p:txBody>
        </p:sp>
        <p:sp>
          <p:nvSpPr>
            <p:cNvPr id="23" name="Rectangle 1061"/>
            <p:cNvSpPr>
              <a:spLocks noChangeArrowheads="1"/>
            </p:cNvSpPr>
            <p:nvPr/>
          </p:nvSpPr>
          <p:spPr bwMode="auto">
            <a:xfrm>
              <a:off x="475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d:16</a:t>
              </a:r>
            </a:p>
          </p:txBody>
        </p:sp>
        <p:sp>
          <p:nvSpPr>
            <p:cNvPr id="24" name="Oval 1062"/>
            <p:cNvSpPr>
              <a:spLocks noChangeArrowheads="1"/>
            </p:cNvSpPr>
            <p:nvPr/>
          </p:nvSpPr>
          <p:spPr bwMode="auto">
            <a:xfrm>
              <a:off x="499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25</a:t>
              </a:r>
            </a:p>
          </p:txBody>
        </p:sp>
        <p:cxnSp>
          <p:nvCxnSpPr>
            <p:cNvPr id="25" name="AutoShape 1063"/>
            <p:cNvCxnSpPr>
              <a:cxnSpLocks noChangeShapeType="1"/>
              <a:stCxn id="23" idx="0"/>
              <a:endCxn id="24" idx="3"/>
            </p:cNvCxnSpPr>
            <p:nvPr/>
          </p:nvCxnSpPr>
          <p:spPr bwMode="auto">
            <a:xfrm flipV="1">
              <a:off x="496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064"/>
            <p:cNvCxnSpPr>
              <a:cxnSpLocks noChangeShapeType="1"/>
              <a:stCxn id="24" idx="5"/>
              <a:endCxn id="27" idx="0"/>
            </p:cNvCxnSpPr>
            <p:nvPr/>
          </p:nvCxnSpPr>
          <p:spPr bwMode="auto">
            <a:xfrm>
              <a:off x="532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065"/>
            <p:cNvSpPr>
              <a:spLocks noChangeArrowheads="1"/>
            </p:cNvSpPr>
            <p:nvPr/>
          </p:nvSpPr>
          <p:spPr bwMode="auto">
            <a:xfrm>
              <a:off x="523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>
                  <a:latin typeface="+mn-lt"/>
                </a:rPr>
                <a:t>e:9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0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 smtClean="0">
                    <a:latin typeface="+mj-lt"/>
                    <a:ea typeface="Courier New" charset="0"/>
                    <a:cs typeface="Gill Sans" charset="0"/>
                  </a:rPr>
                  <a:t>100k file, 6 letter alphabet: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File Size: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ASCII, 8 bits/char:  800kbits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ourier New" charset="0"/>
                            <a:cs typeface="Gill Sans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&gt;6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;  3 bits/char:  300kbits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Why?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Storage, </a:t>
                </a:r>
                <a:r>
                  <a:rPr lang="en-US" dirty="0" smtClean="0">
                    <a:latin typeface="+mj-lt"/>
                    <a:ea typeface="Courier New" charset="0"/>
                    <a:cs typeface="Gill Sans" charset="0"/>
                  </a:rPr>
                  <a:t>transmission</a:t>
                </a: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73817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Compression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56612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000000"/>
                </a:solidFill>
                <a:latin typeface="+mn-lt"/>
                <a:ea typeface="Courier New" charset="0"/>
                <a:cs typeface="Gill Sans" charset="0"/>
              </a:rPr>
              <a:t>2</a:t>
            </a:r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77951" y="1123688"/>
            <a:ext cx="2019599" cy="223753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+mn-lt"/>
              <a:ea typeface="Gill Sans"/>
              <a:cs typeface="Gill Sans"/>
            </a:endParaRP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b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f	  5%</a:t>
            </a:r>
          </a:p>
        </p:txBody>
      </p:sp>
    </p:spTree>
    <p:extLst>
      <p:ext uri="{BB962C8B-B14F-4D97-AF65-F5344CB8AC3E}">
        <p14:creationId xmlns:p14="http://schemas.microsoft.com/office/powerpoint/2010/main" val="24072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04471"/>
            <a:ext cx="8340350" cy="4733052"/>
          </a:xfrm>
        </p:spPr>
        <p:txBody>
          <a:bodyPr/>
          <a:lstStyle/>
          <a:p>
            <a:pPr eaLnBrk="1" hangingPunct="1"/>
            <a:r>
              <a:rPr lang="en-US" sz="2800" dirty="0">
                <a:ea typeface="Osaka" charset="0"/>
                <a:cs typeface="Osaka" charset="0"/>
              </a:rPr>
              <a:t>Huffman is </a:t>
            </a:r>
            <a:r>
              <a:rPr lang="en-US" sz="2800" dirty="0" smtClean="0">
                <a:solidFill>
                  <a:srgbClr val="3C8C93"/>
                </a:solidFill>
                <a:ea typeface="Osaka" charset="0"/>
                <a:cs typeface="Osaka" charset="0"/>
              </a:rPr>
              <a:t>optimal</a:t>
            </a:r>
            <a:r>
              <a:rPr lang="en-US" sz="2800" dirty="0" smtClean="0">
                <a:solidFill>
                  <a:schemeClr val="accent2"/>
                </a:solidFill>
                <a:ea typeface="Osaka" charset="0"/>
                <a:cs typeface="Osaka" charset="0"/>
              </a:rPr>
              <a:t>.</a:t>
            </a:r>
          </a:p>
          <a:p>
            <a:pPr eaLnBrk="1" hangingPunct="1">
              <a:buClr>
                <a:schemeClr val="tx1"/>
              </a:buClr>
              <a:buFont typeface="Arial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a typeface="Osaka" charset="0"/>
                <a:cs typeface="Osaka" charset="0"/>
              </a:rPr>
              <a:t>BUT</a:t>
            </a:r>
            <a:r>
              <a:rPr lang="en-US" sz="2800" dirty="0" smtClean="0">
                <a:ea typeface="Osaka" charset="0"/>
                <a:cs typeface="Osaka" charset="0"/>
              </a:rPr>
              <a:t> still might do better!</a:t>
            </a:r>
          </a:p>
          <a:p>
            <a:pPr marL="457200" lvl="1" indent="0" eaLnBrk="1" hangingPunct="1">
              <a:buClr>
                <a:schemeClr val="tx1"/>
              </a:buClr>
            </a:pPr>
            <a:r>
              <a:rPr lang="en-US" sz="2400" dirty="0" smtClean="0">
                <a:ea typeface="Osaka" charset="0"/>
                <a:cs typeface="Osaka" charset="0"/>
              </a:rPr>
              <a:t>Huffman encodes fixed length blocks.  What if we vary them?</a:t>
            </a:r>
          </a:p>
          <a:p>
            <a:pPr marL="457200" lvl="1" indent="0" eaLnBrk="1" hangingPunct="1">
              <a:buClr>
                <a:schemeClr val="tx1"/>
              </a:buClr>
            </a:pPr>
            <a:r>
              <a:rPr lang="en-US" sz="2400" dirty="0" smtClean="0">
                <a:ea typeface="Osaka" charset="0"/>
                <a:cs typeface="Osaka" charset="0"/>
              </a:rPr>
              <a:t>Huffman uses one encoding throughout a file.  What if characteristics change?</a:t>
            </a:r>
          </a:p>
          <a:p>
            <a:pPr marL="457200" lvl="1" indent="0" eaLnBrk="1" hangingPunct="1">
              <a:buClr>
                <a:schemeClr val="tx1"/>
              </a:buClr>
            </a:pPr>
            <a:r>
              <a:rPr lang="en-US" sz="2400" dirty="0" smtClean="0">
                <a:ea typeface="Osaka" charset="0"/>
                <a:cs typeface="Osaka" charset="0"/>
              </a:rPr>
              <a:t>What if data has structure?  E.g. raster images, video,…</a:t>
            </a:r>
          </a:p>
          <a:p>
            <a:pPr marL="457200" lvl="1" indent="0" eaLnBrk="1" hangingPunct="1">
              <a:buClr>
                <a:schemeClr val="tx1"/>
              </a:buClr>
            </a:pPr>
            <a:r>
              <a:rPr lang="en-US" sz="2400" dirty="0" smtClean="0">
                <a:ea typeface="Osaka" charset="0"/>
                <a:cs typeface="Osaka" charset="0"/>
              </a:rPr>
              <a:t>Huffman is lossless.  Necessary?</a:t>
            </a:r>
          </a:p>
          <a:p>
            <a:pPr eaLnBrk="1" hangingPunct="1"/>
            <a:r>
              <a:rPr lang="en-US" sz="2800" dirty="0" smtClean="0">
                <a:ea typeface="Osaka" charset="0"/>
                <a:cs typeface="Osaka" charset="0"/>
              </a:rPr>
              <a:t>LZ77, JPG, MPEG, …</a:t>
            </a:r>
            <a:endParaRPr lang="en-US" sz="2800" dirty="0">
              <a:ea typeface="Osaka" charset="0"/>
              <a:cs typeface="Osaka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Data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dirty="0" smtClean="0">
                <a:latin typeface="+mn-lt"/>
              </a:rPr>
              <a:t>20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758"/>
            <a:ext cx="8229600" cy="1607502"/>
          </a:xfrm>
        </p:spPr>
        <p:txBody>
          <a:bodyPr/>
          <a:lstStyle/>
          <a:p>
            <a:r>
              <a:rPr lang="en-US" dirty="0" smtClean="0"/>
              <a:t>The rest are just for fun.</a:t>
            </a:r>
            <a:br>
              <a:rPr lang="en-US" dirty="0" smtClean="0"/>
            </a:br>
            <a:r>
              <a:rPr lang="en-US" sz="3200" dirty="0" smtClean="0"/>
              <a:t>(I learnt compression this morning.)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BE-E13C-4DAF-A2CA-480D8DCFC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5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Adaptive Huffman </a:t>
            </a:r>
            <a:r>
              <a:rPr lang="en-US" altLang="en-US" sz="3400" dirty="0" smtClean="0">
                <a:solidFill>
                  <a:srgbClr val="002060"/>
                </a:solidFill>
              </a:rPr>
              <a:t>coding</a:t>
            </a:r>
            <a:endParaRPr lang="en-US" altLang="en-US" sz="3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941670" y="615875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+mn-lt"/>
                <a:ea typeface="Courier New" charset="0"/>
                <a:cs typeface="Gill Sans" charset="0"/>
              </a:rPr>
              <a:t>13</a:t>
            </a:r>
            <a:endParaRPr lang="en-US" sz="1400" dirty="0"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2117" y="1359451"/>
            <a:ext cx="78889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/>
            <a:r>
              <a:rPr lang="en-US" altLang="en-US" sz="2400" dirty="0" smtClean="0"/>
              <a:t>Often, data comes from a stream.</a:t>
            </a:r>
          </a:p>
          <a:p>
            <a:pPr marL="0" indent="0" algn="l"/>
            <a:r>
              <a:rPr lang="en-US" altLang="en-US" sz="2400" dirty="0" smtClean="0"/>
              <a:t>Difficult to know the frequencies in the beginning.</a:t>
            </a:r>
            <a:br>
              <a:rPr lang="en-US" altLang="en-US" sz="2400" dirty="0" smtClean="0"/>
            </a:br>
            <a:r>
              <a:rPr lang="en-US" altLang="en-US" sz="2400" dirty="0" smtClean="0"/>
              <a:t>There are multiple ways to update Huffman tree.</a:t>
            </a:r>
          </a:p>
          <a:p>
            <a:pPr marL="0" indent="0" algn="l"/>
            <a:endParaRPr lang="en-US" altLang="en-US" sz="2400" dirty="0" smtClean="0"/>
          </a:p>
          <a:p>
            <a:pPr marL="0" indent="0" algn="l"/>
            <a:r>
              <a:rPr lang="en-US" altLang="en-US" sz="2400" dirty="0"/>
              <a:t>FGK (Faller-</a:t>
            </a:r>
            <a:r>
              <a:rPr lang="en-US" altLang="en-US" sz="2400" dirty="0" err="1"/>
              <a:t>Gallager</a:t>
            </a:r>
            <a:r>
              <a:rPr lang="en-US" altLang="en-US" sz="2400" dirty="0"/>
              <a:t>-Knuth</a:t>
            </a:r>
            <a:r>
              <a:rPr lang="en-US" altLang="en-US" sz="24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There is a </a:t>
            </a:r>
            <a:r>
              <a:rPr lang="en-US" altLang="en-US" sz="2400" dirty="0"/>
              <a:t>special external node, called 0-node, is used to identify a newly-coming character. </a:t>
            </a:r>
            <a:endParaRPr lang="en-US" alt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Maintain the tree is sorted.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When the </a:t>
            </a:r>
            <a:r>
              <a:rPr lang="en-US" altLang="en-US" sz="2400" dirty="0" err="1" smtClean="0"/>
              <a:t>freq</a:t>
            </a:r>
            <a:r>
              <a:rPr lang="en-US" altLang="en-US" sz="2400" dirty="0" smtClean="0"/>
              <a:t> is increased by 1, it can create inverted pairs. In that case, we swap nodes</a:t>
            </a:r>
            <a:r>
              <a:rPr lang="en-US" altLang="en-US" sz="2400" dirty="0"/>
              <a:t>, subtrees, or both</a:t>
            </a:r>
            <a:r>
              <a:rPr lang="en-US" altLang="en-US" sz="24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(Exercise to figure out how to do exactly!)</a:t>
            </a:r>
          </a:p>
        </p:txBody>
      </p:sp>
    </p:spTree>
    <p:extLst>
      <p:ext uri="{BB962C8B-B14F-4D97-AF65-F5344CB8AC3E}">
        <p14:creationId xmlns:p14="http://schemas.microsoft.com/office/powerpoint/2010/main" val="50328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u="sng" dirty="0"/>
              <a:t>Dictionary</a:t>
            </a:r>
            <a:r>
              <a:rPr lang="en-US" altLang="en-US" sz="2400" dirty="0"/>
              <a:t> and </a:t>
            </a:r>
            <a:r>
              <a:rPr lang="en-US" altLang="en-US" sz="2400" b="1" u="sng" dirty="0"/>
              <a:t>buffer</a:t>
            </a:r>
            <a:r>
              <a:rPr lang="en-US" altLang="en-US" sz="2400" dirty="0"/>
              <a:t> “windows” are fixed length and slide with the </a:t>
            </a:r>
            <a:r>
              <a:rPr lang="en-US" altLang="en-US" sz="2400" b="1" u="sng" dirty="0"/>
              <a:t>cursor</a:t>
            </a:r>
          </a:p>
          <a:p>
            <a:pPr>
              <a:lnSpc>
                <a:spcPct val="90000"/>
              </a:lnSpc>
            </a:pPr>
            <a:r>
              <a:rPr lang="en-US" altLang="en-US" sz="2400" b="1" u="sng" dirty="0"/>
              <a:t>Repeat</a:t>
            </a:r>
            <a:r>
              <a:rPr lang="en-US" altLang="en-US" sz="2400" dirty="0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/>
              <a:t>Output </a:t>
            </a:r>
            <a:r>
              <a:rPr lang="en-US" altLang="en-US" sz="2000" b="1" dirty="0"/>
              <a:t>(</a:t>
            </a:r>
            <a:r>
              <a:rPr lang="en-US" altLang="en-US" sz="2000" b="1" i="1" dirty="0"/>
              <a:t>p</a:t>
            </a:r>
            <a:r>
              <a:rPr lang="en-US" altLang="en-US" sz="2000" b="1" dirty="0"/>
              <a:t>, </a:t>
            </a:r>
            <a:r>
              <a:rPr lang="en-US" altLang="en-US" sz="2000" b="1" i="1" dirty="0">
                <a:latin typeface="Times" panose="02020603050405020304" pitchFamily="18" charset="0"/>
              </a:rPr>
              <a:t>l</a:t>
            </a:r>
            <a:r>
              <a:rPr lang="en-US" altLang="en-US" sz="2000" b="1" dirty="0"/>
              <a:t>, c)</a:t>
            </a:r>
            <a:r>
              <a:rPr lang="en-US" altLang="en-US" sz="2000" dirty="0"/>
              <a:t> where</a:t>
            </a:r>
            <a:br>
              <a:rPr lang="en-US" altLang="en-US" sz="2000" dirty="0"/>
            </a:br>
            <a:r>
              <a:rPr lang="en-US" altLang="en-US" sz="2000" b="1" i="1" dirty="0"/>
              <a:t>p</a:t>
            </a:r>
            <a:r>
              <a:rPr lang="en-US" altLang="en-US" sz="2000" dirty="0"/>
              <a:t> = position of the longest match that starts </a:t>
            </a:r>
            <a:r>
              <a:rPr lang="en-US" altLang="en-US" sz="2000" dirty="0" smtClean="0"/>
              <a:t>in </a:t>
            </a:r>
            <a:r>
              <a:rPr lang="en-US" altLang="en-US" sz="2000" dirty="0"/>
              <a:t>the dictionary (relative to the cursor)</a:t>
            </a:r>
            <a:br>
              <a:rPr lang="en-US" altLang="en-US" sz="2000" dirty="0"/>
            </a:br>
            <a:r>
              <a:rPr lang="en-US" altLang="en-US" sz="2000" b="1" i="1" dirty="0">
                <a:latin typeface="Times" panose="02020603050405020304" pitchFamily="18" charset="0"/>
              </a:rPr>
              <a:t>l</a:t>
            </a:r>
            <a:r>
              <a:rPr lang="en-US" altLang="en-US" sz="2000" dirty="0"/>
              <a:t> = length of longest match</a:t>
            </a:r>
            <a:br>
              <a:rPr lang="en-US" altLang="en-US" sz="2000" dirty="0"/>
            </a:br>
            <a:r>
              <a:rPr lang="en-US" altLang="en-US" sz="2000" b="1" dirty="0"/>
              <a:t>c</a:t>
            </a:r>
            <a:r>
              <a:rPr lang="en-US" altLang="en-US" sz="2000" dirty="0"/>
              <a:t> = next char in buffer beyond longest match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/>
              <a:t>Advance window by </a:t>
            </a:r>
            <a:r>
              <a:rPr lang="en-US" altLang="en-US" sz="2000" b="1" i="1" dirty="0">
                <a:latin typeface="Times" panose="02020603050405020304" pitchFamily="18" charset="0"/>
              </a:rPr>
              <a:t>l</a:t>
            </a:r>
            <a:r>
              <a:rPr lang="en-US" altLang="en-US" sz="2000" dirty="0"/>
              <a:t> + 1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524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1905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2286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2667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3048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3429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3810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4191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4572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4953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5334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5715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6096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6477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6858000" y="1600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37235" name="Line 19"/>
          <p:cNvSpPr>
            <a:spLocks noChangeShapeType="1"/>
          </p:cNvSpPr>
          <p:nvPr/>
        </p:nvSpPr>
        <p:spPr bwMode="auto">
          <a:xfrm>
            <a:off x="5715000" y="1447800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400300" y="1946275"/>
            <a:ext cx="247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Dictionary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(previously coded)</a:t>
            </a: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5778500" y="2022475"/>
            <a:ext cx="1536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Lookahead</a:t>
            </a:r>
          </a:p>
          <a:p>
            <a:pPr algn="ctr"/>
            <a:r>
              <a:rPr lang="en-US" altLang="en-US">
                <a:latin typeface="Times New Roman" panose="02020603050405020304" pitchFamily="18" charset="0"/>
              </a:rPr>
              <a:t>Buffer</a:t>
            </a: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5208588" y="1031875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Cursor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LZ77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6021457"/>
                <a:ext cx="70376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Theory: it is optimal if the windows size tends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 smtClean="0"/>
                  <a:t> and </a:t>
                </a:r>
              </a:p>
              <a:p>
                <a:r>
                  <a:rPr lang="en-US" dirty="0" smtClean="0"/>
                  <a:t>string is generated by Markov chain. [WZ94]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21457"/>
                <a:ext cx="7037613" cy="707886"/>
              </a:xfrm>
              <a:prstGeom prst="rect">
                <a:avLst/>
              </a:prstGeom>
              <a:blipFill>
                <a:blip r:embed="rId3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0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7" name="Group 3"/>
          <p:cNvGrpSpPr>
            <a:grpSpLocks/>
          </p:cNvGrpSpPr>
          <p:nvPr/>
        </p:nvGrpSpPr>
        <p:grpSpPr bwMode="auto">
          <a:xfrm>
            <a:off x="914400" y="1447800"/>
            <a:ext cx="7315200" cy="609600"/>
            <a:chOff x="576" y="912"/>
            <a:chExt cx="4608" cy="384"/>
          </a:xfrm>
        </p:grpSpPr>
        <p:sp>
          <p:nvSpPr>
            <p:cNvPr id="139268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69" name="Rectangle 5"/>
            <p:cNvSpPr>
              <a:spLocks noChangeArrowheads="1"/>
            </p:cNvSpPr>
            <p:nvPr/>
          </p:nvSpPr>
          <p:spPr bwMode="auto">
            <a:xfrm>
              <a:off x="81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105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71" name="Rectangle 7"/>
            <p:cNvSpPr>
              <a:spLocks noChangeArrowheads="1"/>
            </p:cNvSpPr>
            <p:nvPr/>
          </p:nvSpPr>
          <p:spPr bwMode="auto">
            <a:xfrm>
              <a:off x="129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153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177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201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75" name="Rectangle 11"/>
            <p:cNvSpPr>
              <a:spLocks noChangeArrowheads="1"/>
            </p:cNvSpPr>
            <p:nvPr/>
          </p:nvSpPr>
          <p:spPr bwMode="auto">
            <a:xfrm>
              <a:off x="225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276" name="Rectangle 12"/>
            <p:cNvSpPr>
              <a:spLocks noChangeArrowheads="1"/>
            </p:cNvSpPr>
            <p:nvPr/>
          </p:nvSpPr>
          <p:spPr bwMode="auto">
            <a:xfrm>
              <a:off x="249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77" name="Rectangle 13"/>
            <p:cNvSpPr>
              <a:spLocks noChangeArrowheads="1"/>
            </p:cNvSpPr>
            <p:nvPr/>
          </p:nvSpPr>
          <p:spPr bwMode="auto">
            <a:xfrm>
              <a:off x="273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78" name="Rectangle 14"/>
            <p:cNvSpPr>
              <a:spLocks noChangeArrowheads="1"/>
            </p:cNvSpPr>
            <p:nvPr/>
          </p:nvSpPr>
          <p:spPr bwMode="auto">
            <a:xfrm>
              <a:off x="297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279" name="Rectangle 15"/>
            <p:cNvSpPr>
              <a:spLocks noChangeArrowheads="1"/>
            </p:cNvSpPr>
            <p:nvPr/>
          </p:nvSpPr>
          <p:spPr bwMode="auto">
            <a:xfrm>
              <a:off x="321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80" name="Rectangle 16"/>
            <p:cNvSpPr>
              <a:spLocks noChangeArrowheads="1"/>
            </p:cNvSpPr>
            <p:nvPr/>
          </p:nvSpPr>
          <p:spPr bwMode="auto">
            <a:xfrm>
              <a:off x="345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81" name="Rectangle 17"/>
            <p:cNvSpPr>
              <a:spLocks noChangeArrowheads="1"/>
            </p:cNvSpPr>
            <p:nvPr/>
          </p:nvSpPr>
          <p:spPr bwMode="auto">
            <a:xfrm>
              <a:off x="369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82" name="Rectangle 18"/>
            <p:cNvSpPr>
              <a:spLocks noChangeArrowheads="1"/>
            </p:cNvSpPr>
            <p:nvPr/>
          </p:nvSpPr>
          <p:spPr bwMode="auto">
            <a:xfrm>
              <a:off x="3936" y="100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83" name="Line 19"/>
            <p:cNvSpPr>
              <a:spLocks noChangeShapeType="1"/>
            </p:cNvSpPr>
            <p:nvPr/>
          </p:nvSpPr>
          <p:spPr bwMode="auto">
            <a:xfrm>
              <a:off x="576" y="912"/>
              <a:ext cx="0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4" name="Line 20"/>
            <p:cNvSpPr>
              <a:spLocks noChangeShapeType="1"/>
            </p:cNvSpPr>
            <p:nvPr/>
          </p:nvSpPr>
          <p:spPr bwMode="auto">
            <a:xfrm>
              <a:off x="1536" y="912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5" name="Text Box 21"/>
            <p:cNvSpPr txBox="1">
              <a:spLocks noChangeArrowheads="1"/>
            </p:cNvSpPr>
            <p:nvPr/>
          </p:nvSpPr>
          <p:spPr bwMode="auto">
            <a:xfrm>
              <a:off x="4263" y="960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(_,0,a)</a:t>
              </a:r>
            </a:p>
          </p:txBody>
        </p:sp>
      </p:grpSp>
      <p:grpSp>
        <p:nvGrpSpPr>
          <p:cNvPr id="139286" name="Group 22"/>
          <p:cNvGrpSpPr>
            <a:grpSpLocks/>
          </p:cNvGrpSpPr>
          <p:nvPr/>
        </p:nvGrpSpPr>
        <p:grpSpPr bwMode="auto">
          <a:xfrm>
            <a:off x="914400" y="2133600"/>
            <a:ext cx="7318375" cy="609600"/>
            <a:chOff x="576" y="1344"/>
            <a:chExt cx="4610" cy="384"/>
          </a:xfrm>
        </p:grpSpPr>
        <p:sp>
          <p:nvSpPr>
            <p:cNvPr id="139287" name="Rectangle 23"/>
            <p:cNvSpPr>
              <a:spLocks noChangeArrowheads="1"/>
            </p:cNvSpPr>
            <p:nvPr/>
          </p:nvSpPr>
          <p:spPr bwMode="auto">
            <a:xfrm>
              <a:off x="576" y="1440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816" y="144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89" name="Rectangle 25"/>
            <p:cNvSpPr>
              <a:spLocks noChangeArrowheads="1"/>
            </p:cNvSpPr>
            <p:nvPr/>
          </p:nvSpPr>
          <p:spPr bwMode="auto">
            <a:xfrm>
              <a:off x="1056" y="144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90" name="Rectangle 26"/>
            <p:cNvSpPr>
              <a:spLocks noChangeArrowheads="1"/>
            </p:cNvSpPr>
            <p:nvPr/>
          </p:nvSpPr>
          <p:spPr bwMode="auto">
            <a:xfrm>
              <a:off x="129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91" name="Rectangle 27"/>
            <p:cNvSpPr>
              <a:spLocks noChangeArrowheads="1"/>
            </p:cNvSpPr>
            <p:nvPr/>
          </p:nvSpPr>
          <p:spPr bwMode="auto">
            <a:xfrm>
              <a:off x="153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92" name="Rectangle 28"/>
            <p:cNvSpPr>
              <a:spLocks noChangeArrowheads="1"/>
            </p:cNvSpPr>
            <p:nvPr/>
          </p:nvSpPr>
          <p:spPr bwMode="auto">
            <a:xfrm>
              <a:off x="177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93" name="Rectangle 29"/>
            <p:cNvSpPr>
              <a:spLocks noChangeArrowheads="1"/>
            </p:cNvSpPr>
            <p:nvPr/>
          </p:nvSpPr>
          <p:spPr bwMode="auto">
            <a:xfrm>
              <a:off x="201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94" name="Rectangle 30"/>
            <p:cNvSpPr>
              <a:spLocks noChangeArrowheads="1"/>
            </p:cNvSpPr>
            <p:nvPr/>
          </p:nvSpPr>
          <p:spPr bwMode="auto">
            <a:xfrm>
              <a:off x="225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249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296" name="Rectangle 32"/>
            <p:cNvSpPr>
              <a:spLocks noChangeArrowheads="1"/>
            </p:cNvSpPr>
            <p:nvPr/>
          </p:nvSpPr>
          <p:spPr bwMode="auto">
            <a:xfrm>
              <a:off x="273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97" name="Rectangle 33"/>
            <p:cNvSpPr>
              <a:spLocks noChangeArrowheads="1"/>
            </p:cNvSpPr>
            <p:nvPr/>
          </p:nvSpPr>
          <p:spPr bwMode="auto">
            <a:xfrm>
              <a:off x="297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298" name="Rectangle 34"/>
            <p:cNvSpPr>
              <a:spLocks noChangeArrowheads="1"/>
            </p:cNvSpPr>
            <p:nvPr/>
          </p:nvSpPr>
          <p:spPr bwMode="auto">
            <a:xfrm>
              <a:off x="321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299" name="Rectangle 35"/>
            <p:cNvSpPr>
              <a:spLocks noChangeArrowheads="1"/>
            </p:cNvSpPr>
            <p:nvPr/>
          </p:nvSpPr>
          <p:spPr bwMode="auto">
            <a:xfrm>
              <a:off x="345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00" name="Rectangle 36"/>
            <p:cNvSpPr>
              <a:spLocks noChangeArrowheads="1"/>
            </p:cNvSpPr>
            <p:nvPr/>
          </p:nvSpPr>
          <p:spPr bwMode="auto">
            <a:xfrm>
              <a:off x="369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01" name="Rectangle 37"/>
            <p:cNvSpPr>
              <a:spLocks noChangeArrowheads="1"/>
            </p:cNvSpPr>
            <p:nvPr/>
          </p:nvSpPr>
          <p:spPr bwMode="auto">
            <a:xfrm>
              <a:off x="3936" y="14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02" name="Line 38"/>
            <p:cNvSpPr>
              <a:spLocks noChangeShapeType="1"/>
            </p:cNvSpPr>
            <p:nvPr/>
          </p:nvSpPr>
          <p:spPr bwMode="auto">
            <a:xfrm>
              <a:off x="816" y="1344"/>
              <a:ext cx="0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3" name="Line 39"/>
            <p:cNvSpPr>
              <a:spLocks noChangeShapeType="1"/>
            </p:cNvSpPr>
            <p:nvPr/>
          </p:nvSpPr>
          <p:spPr bwMode="auto">
            <a:xfrm>
              <a:off x="1776" y="13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4" name="Text Box 40"/>
            <p:cNvSpPr txBox="1">
              <a:spLocks noChangeArrowheads="1"/>
            </p:cNvSpPr>
            <p:nvPr/>
          </p:nvSpPr>
          <p:spPr bwMode="auto">
            <a:xfrm>
              <a:off x="4265" y="1392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(1,1,c)</a:t>
              </a:r>
            </a:p>
          </p:txBody>
        </p:sp>
      </p:grpSp>
      <p:grpSp>
        <p:nvGrpSpPr>
          <p:cNvPr id="139305" name="Group 41"/>
          <p:cNvGrpSpPr>
            <a:grpSpLocks/>
          </p:cNvGrpSpPr>
          <p:nvPr/>
        </p:nvGrpSpPr>
        <p:grpSpPr bwMode="auto">
          <a:xfrm>
            <a:off x="914400" y="2819400"/>
            <a:ext cx="7315200" cy="609600"/>
            <a:chOff x="576" y="1776"/>
            <a:chExt cx="4608" cy="384"/>
          </a:xfrm>
        </p:grpSpPr>
        <p:sp>
          <p:nvSpPr>
            <p:cNvPr id="139306" name="Rectangle 42"/>
            <p:cNvSpPr>
              <a:spLocks noChangeArrowheads="1"/>
            </p:cNvSpPr>
            <p:nvPr/>
          </p:nvSpPr>
          <p:spPr bwMode="auto">
            <a:xfrm>
              <a:off x="576" y="1872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07" name="Rectangle 43"/>
            <p:cNvSpPr>
              <a:spLocks noChangeArrowheads="1"/>
            </p:cNvSpPr>
            <p:nvPr/>
          </p:nvSpPr>
          <p:spPr bwMode="auto">
            <a:xfrm>
              <a:off x="816" y="1872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08" name="Rectangle 44"/>
            <p:cNvSpPr>
              <a:spLocks noChangeArrowheads="1"/>
            </p:cNvSpPr>
            <p:nvPr/>
          </p:nvSpPr>
          <p:spPr bwMode="auto">
            <a:xfrm>
              <a:off x="1056" y="1872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09" name="Rectangle 45"/>
            <p:cNvSpPr>
              <a:spLocks noChangeArrowheads="1"/>
            </p:cNvSpPr>
            <p:nvPr/>
          </p:nvSpPr>
          <p:spPr bwMode="auto">
            <a:xfrm>
              <a:off x="1296" y="187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0" name="Rectangle 46"/>
            <p:cNvSpPr>
              <a:spLocks noChangeArrowheads="1"/>
            </p:cNvSpPr>
            <p:nvPr/>
          </p:nvSpPr>
          <p:spPr bwMode="auto">
            <a:xfrm>
              <a:off x="1536" y="187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1" name="Rectangle 47"/>
            <p:cNvSpPr>
              <a:spLocks noChangeArrowheads="1"/>
            </p:cNvSpPr>
            <p:nvPr/>
          </p:nvSpPr>
          <p:spPr bwMode="auto">
            <a:xfrm>
              <a:off x="1776" y="187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12" name="Rectangle 48"/>
            <p:cNvSpPr>
              <a:spLocks noChangeArrowheads="1"/>
            </p:cNvSpPr>
            <p:nvPr/>
          </p:nvSpPr>
          <p:spPr bwMode="auto">
            <a:xfrm>
              <a:off x="2016" y="187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3" name="Rectangle 49"/>
            <p:cNvSpPr>
              <a:spLocks noChangeArrowheads="1"/>
            </p:cNvSpPr>
            <p:nvPr/>
          </p:nvSpPr>
          <p:spPr bwMode="auto">
            <a:xfrm>
              <a:off x="2256" y="187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14" name="Rectangle 50"/>
            <p:cNvSpPr>
              <a:spLocks noChangeArrowheads="1"/>
            </p:cNvSpPr>
            <p:nvPr/>
          </p:nvSpPr>
          <p:spPr bwMode="auto">
            <a:xfrm>
              <a:off x="249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15" name="Rectangle 51"/>
            <p:cNvSpPr>
              <a:spLocks noChangeArrowheads="1"/>
            </p:cNvSpPr>
            <p:nvPr/>
          </p:nvSpPr>
          <p:spPr bwMode="auto">
            <a:xfrm>
              <a:off x="273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6" name="Rectangle 52"/>
            <p:cNvSpPr>
              <a:spLocks noChangeArrowheads="1"/>
            </p:cNvSpPr>
            <p:nvPr/>
          </p:nvSpPr>
          <p:spPr bwMode="auto">
            <a:xfrm>
              <a:off x="297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17" name="Rectangle 53"/>
            <p:cNvSpPr>
              <a:spLocks noChangeArrowheads="1"/>
            </p:cNvSpPr>
            <p:nvPr/>
          </p:nvSpPr>
          <p:spPr bwMode="auto">
            <a:xfrm>
              <a:off x="321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8" name="Rectangle 54"/>
            <p:cNvSpPr>
              <a:spLocks noChangeArrowheads="1"/>
            </p:cNvSpPr>
            <p:nvPr/>
          </p:nvSpPr>
          <p:spPr bwMode="auto">
            <a:xfrm>
              <a:off x="345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19" name="Rectangle 55"/>
            <p:cNvSpPr>
              <a:spLocks noChangeArrowheads="1"/>
            </p:cNvSpPr>
            <p:nvPr/>
          </p:nvSpPr>
          <p:spPr bwMode="auto">
            <a:xfrm>
              <a:off x="369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20" name="Rectangle 56"/>
            <p:cNvSpPr>
              <a:spLocks noChangeArrowheads="1"/>
            </p:cNvSpPr>
            <p:nvPr/>
          </p:nvSpPr>
          <p:spPr bwMode="auto">
            <a:xfrm>
              <a:off x="3936" y="187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21" name="Line 57"/>
            <p:cNvSpPr>
              <a:spLocks noChangeShapeType="1"/>
            </p:cNvSpPr>
            <p:nvPr/>
          </p:nvSpPr>
          <p:spPr bwMode="auto">
            <a:xfrm>
              <a:off x="2256" y="17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2" name="Text Box 58"/>
            <p:cNvSpPr txBox="1">
              <a:spLocks noChangeArrowheads="1"/>
            </p:cNvSpPr>
            <p:nvPr/>
          </p:nvSpPr>
          <p:spPr bwMode="auto">
            <a:xfrm>
              <a:off x="4263" y="1824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(3,4,b)</a:t>
              </a:r>
            </a:p>
          </p:txBody>
        </p:sp>
        <p:sp>
          <p:nvSpPr>
            <p:cNvPr id="139323" name="Line 59"/>
            <p:cNvSpPr>
              <a:spLocks noChangeShapeType="1"/>
            </p:cNvSpPr>
            <p:nvPr/>
          </p:nvSpPr>
          <p:spPr bwMode="auto">
            <a:xfrm>
              <a:off x="1296" y="1776"/>
              <a:ext cx="0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324" name="Group 60"/>
          <p:cNvGrpSpPr>
            <a:grpSpLocks/>
          </p:cNvGrpSpPr>
          <p:nvPr/>
        </p:nvGrpSpPr>
        <p:grpSpPr bwMode="auto">
          <a:xfrm>
            <a:off x="914400" y="3505200"/>
            <a:ext cx="7316788" cy="609600"/>
            <a:chOff x="576" y="2208"/>
            <a:chExt cx="4609" cy="384"/>
          </a:xfrm>
        </p:grpSpPr>
        <p:sp>
          <p:nvSpPr>
            <p:cNvPr id="139325" name="Rectangle 61"/>
            <p:cNvSpPr>
              <a:spLocks noChangeArrowheads="1"/>
            </p:cNvSpPr>
            <p:nvPr/>
          </p:nvSpPr>
          <p:spPr bwMode="auto">
            <a:xfrm>
              <a:off x="576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26" name="Rectangle 62"/>
            <p:cNvSpPr>
              <a:spLocks noChangeArrowheads="1"/>
            </p:cNvSpPr>
            <p:nvPr/>
          </p:nvSpPr>
          <p:spPr bwMode="auto">
            <a:xfrm>
              <a:off x="816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27" name="Rectangle 63"/>
            <p:cNvSpPr>
              <a:spLocks noChangeArrowheads="1"/>
            </p:cNvSpPr>
            <p:nvPr/>
          </p:nvSpPr>
          <p:spPr bwMode="auto">
            <a:xfrm>
              <a:off x="105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28" name="Rectangle 64"/>
            <p:cNvSpPr>
              <a:spLocks noChangeArrowheads="1"/>
            </p:cNvSpPr>
            <p:nvPr/>
          </p:nvSpPr>
          <p:spPr bwMode="auto">
            <a:xfrm>
              <a:off x="129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29" name="Rectangle 65"/>
            <p:cNvSpPr>
              <a:spLocks noChangeArrowheads="1"/>
            </p:cNvSpPr>
            <p:nvPr/>
          </p:nvSpPr>
          <p:spPr bwMode="auto">
            <a:xfrm>
              <a:off x="153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0" name="Rectangle 66"/>
            <p:cNvSpPr>
              <a:spLocks noChangeArrowheads="1"/>
            </p:cNvSpPr>
            <p:nvPr/>
          </p:nvSpPr>
          <p:spPr bwMode="auto">
            <a:xfrm>
              <a:off x="177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31" name="Rectangle 67"/>
            <p:cNvSpPr>
              <a:spLocks noChangeArrowheads="1"/>
            </p:cNvSpPr>
            <p:nvPr/>
          </p:nvSpPr>
          <p:spPr bwMode="auto">
            <a:xfrm>
              <a:off x="201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2" name="Rectangle 68"/>
            <p:cNvSpPr>
              <a:spLocks noChangeArrowheads="1"/>
            </p:cNvSpPr>
            <p:nvPr/>
          </p:nvSpPr>
          <p:spPr bwMode="auto">
            <a:xfrm>
              <a:off x="2256" y="2304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33" name="Rectangle 69"/>
            <p:cNvSpPr>
              <a:spLocks noChangeArrowheads="1"/>
            </p:cNvSpPr>
            <p:nvPr/>
          </p:nvSpPr>
          <p:spPr bwMode="auto">
            <a:xfrm>
              <a:off x="2496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34" name="Rectangle 70"/>
            <p:cNvSpPr>
              <a:spLocks noChangeArrowheads="1"/>
            </p:cNvSpPr>
            <p:nvPr/>
          </p:nvSpPr>
          <p:spPr bwMode="auto">
            <a:xfrm>
              <a:off x="2736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5" name="Rectangle 71"/>
            <p:cNvSpPr>
              <a:spLocks noChangeArrowheads="1"/>
            </p:cNvSpPr>
            <p:nvPr/>
          </p:nvSpPr>
          <p:spPr bwMode="auto">
            <a:xfrm>
              <a:off x="2976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36" name="Rectangle 72"/>
            <p:cNvSpPr>
              <a:spLocks noChangeArrowheads="1"/>
            </p:cNvSpPr>
            <p:nvPr/>
          </p:nvSpPr>
          <p:spPr bwMode="auto">
            <a:xfrm>
              <a:off x="3216" y="23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7" name="Rectangle 73"/>
            <p:cNvSpPr>
              <a:spLocks noChangeArrowheads="1"/>
            </p:cNvSpPr>
            <p:nvPr/>
          </p:nvSpPr>
          <p:spPr bwMode="auto">
            <a:xfrm>
              <a:off x="3456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8" name="Rectangle 74"/>
            <p:cNvSpPr>
              <a:spLocks noChangeArrowheads="1"/>
            </p:cNvSpPr>
            <p:nvPr/>
          </p:nvSpPr>
          <p:spPr bwMode="auto">
            <a:xfrm>
              <a:off x="3696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39" name="Rectangle 75"/>
            <p:cNvSpPr>
              <a:spLocks noChangeArrowheads="1"/>
            </p:cNvSpPr>
            <p:nvPr/>
          </p:nvSpPr>
          <p:spPr bwMode="auto">
            <a:xfrm>
              <a:off x="3936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40" name="Line 76"/>
            <p:cNvSpPr>
              <a:spLocks noChangeShapeType="1"/>
            </p:cNvSpPr>
            <p:nvPr/>
          </p:nvSpPr>
          <p:spPr bwMode="auto">
            <a:xfrm>
              <a:off x="1056" y="220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1" name="Line 77"/>
            <p:cNvSpPr>
              <a:spLocks noChangeShapeType="1"/>
            </p:cNvSpPr>
            <p:nvPr/>
          </p:nvSpPr>
          <p:spPr bwMode="auto">
            <a:xfrm>
              <a:off x="2496" y="2208"/>
              <a:ext cx="0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2" name="Text Box 78"/>
            <p:cNvSpPr txBox="1">
              <a:spLocks noChangeArrowheads="1"/>
            </p:cNvSpPr>
            <p:nvPr/>
          </p:nvSpPr>
          <p:spPr bwMode="auto">
            <a:xfrm>
              <a:off x="4264" y="2256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(3,3,a)</a:t>
              </a:r>
            </a:p>
          </p:txBody>
        </p:sp>
        <p:sp>
          <p:nvSpPr>
            <p:cNvPr id="139343" name="Line 79"/>
            <p:cNvSpPr>
              <a:spLocks noChangeShapeType="1"/>
            </p:cNvSpPr>
            <p:nvPr/>
          </p:nvSpPr>
          <p:spPr bwMode="auto">
            <a:xfrm>
              <a:off x="3456" y="220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344" name="Group 80"/>
          <p:cNvGrpSpPr>
            <a:grpSpLocks/>
          </p:cNvGrpSpPr>
          <p:nvPr/>
        </p:nvGrpSpPr>
        <p:grpSpPr bwMode="auto">
          <a:xfrm>
            <a:off x="914400" y="4191000"/>
            <a:ext cx="7319963" cy="609600"/>
            <a:chOff x="576" y="2640"/>
            <a:chExt cx="4611" cy="384"/>
          </a:xfrm>
        </p:grpSpPr>
        <p:sp>
          <p:nvSpPr>
            <p:cNvPr id="139345" name="Rectangle 81"/>
            <p:cNvSpPr>
              <a:spLocks noChangeArrowheads="1"/>
            </p:cNvSpPr>
            <p:nvPr/>
          </p:nvSpPr>
          <p:spPr bwMode="auto">
            <a:xfrm>
              <a:off x="57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46" name="Rectangle 82"/>
            <p:cNvSpPr>
              <a:spLocks noChangeArrowheads="1"/>
            </p:cNvSpPr>
            <p:nvPr/>
          </p:nvSpPr>
          <p:spPr bwMode="auto">
            <a:xfrm>
              <a:off x="81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47" name="Rectangle 83"/>
            <p:cNvSpPr>
              <a:spLocks noChangeArrowheads="1"/>
            </p:cNvSpPr>
            <p:nvPr/>
          </p:nvSpPr>
          <p:spPr bwMode="auto">
            <a:xfrm>
              <a:off x="105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48" name="Rectangle 84"/>
            <p:cNvSpPr>
              <a:spLocks noChangeArrowheads="1"/>
            </p:cNvSpPr>
            <p:nvPr/>
          </p:nvSpPr>
          <p:spPr bwMode="auto">
            <a:xfrm>
              <a:off x="129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49" name="Rectangle 85"/>
            <p:cNvSpPr>
              <a:spLocks noChangeArrowheads="1"/>
            </p:cNvSpPr>
            <p:nvPr/>
          </p:nvSpPr>
          <p:spPr bwMode="auto">
            <a:xfrm>
              <a:off x="153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0" name="Rectangle 86"/>
            <p:cNvSpPr>
              <a:spLocks noChangeArrowheads="1"/>
            </p:cNvSpPr>
            <p:nvPr/>
          </p:nvSpPr>
          <p:spPr bwMode="auto">
            <a:xfrm>
              <a:off x="1776" y="273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51" name="Rectangle 87"/>
            <p:cNvSpPr>
              <a:spLocks noChangeArrowheads="1"/>
            </p:cNvSpPr>
            <p:nvPr/>
          </p:nvSpPr>
          <p:spPr bwMode="auto">
            <a:xfrm>
              <a:off x="201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2" name="Rectangle 88"/>
            <p:cNvSpPr>
              <a:spLocks noChangeArrowheads="1"/>
            </p:cNvSpPr>
            <p:nvPr/>
          </p:nvSpPr>
          <p:spPr bwMode="auto">
            <a:xfrm>
              <a:off x="225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53" name="Rectangle 89"/>
            <p:cNvSpPr>
              <a:spLocks noChangeArrowheads="1"/>
            </p:cNvSpPr>
            <p:nvPr/>
          </p:nvSpPr>
          <p:spPr bwMode="auto">
            <a:xfrm>
              <a:off x="249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54" name="Rectangle 90"/>
            <p:cNvSpPr>
              <a:spLocks noChangeArrowheads="1"/>
            </p:cNvSpPr>
            <p:nvPr/>
          </p:nvSpPr>
          <p:spPr bwMode="auto">
            <a:xfrm>
              <a:off x="273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5" name="Rectangle 91"/>
            <p:cNvSpPr>
              <a:spLocks noChangeArrowheads="1"/>
            </p:cNvSpPr>
            <p:nvPr/>
          </p:nvSpPr>
          <p:spPr bwMode="auto">
            <a:xfrm>
              <a:off x="297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39356" name="Rectangle 92"/>
            <p:cNvSpPr>
              <a:spLocks noChangeArrowheads="1"/>
            </p:cNvSpPr>
            <p:nvPr/>
          </p:nvSpPr>
          <p:spPr bwMode="auto">
            <a:xfrm>
              <a:off x="3216" y="2736"/>
              <a:ext cx="24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7" name="Rectangle 93"/>
            <p:cNvSpPr>
              <a:spLocks noChangeArrowheads="1"/>
            </p:cNvSpPr>
            <p:nvPr/>
          </p:nvSpPr>
          <p:spPr bwMode="auto">
            <a:xfrm>
              <a:off x="3456" y="273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8" name="Rectangle 94"/>
            <p:cNvSpPr>
              <a:spLocks noChangeArrowheads="1"/>
            </p:cNvSpPr>
            <p:nvPr/>
          </p:nvSpPr>
          <p:spPr bwMode="auto">
            <a:xfrm>
              <a:off x="3696" y="273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9359" name="Rectangle 95"/>
            <p:cNvSpPr>
              <a:spLocks noChangeArrowheads="1"/>
            </p:cNvSpPr>
            <p:nvPr/>
          </p:nvSpPr>
          <p:spPr bwMode="auto">
            <a:xfrm>
              <a:off x="3936" y="273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9360" name="Line 96"/>
            <p:cNvSpPr>
              <a:spLocks noChangeShapeType="1"/>
            </p:cNvSpPr>
            <p:nvPr/>
          </p:nvSpPr>
          <p:spPr bwMode="auto">
            <a:xfrm>
              <a:off x="2016" y="264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Text Box 97"/>
            <p:cNvSpPr txBox="1">
              <a:spLocks noChangeArrowheads="1"/>
            </p:cNvSpPr>
            <p:nvPr/>
          </p:nvSpPr>
          <p:spPr bwMode="auto">
            <a:xfrm>
              <a:off x="4266" y="2688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(1,2,c)</a:t>
              </a:r>
            </a:p>
          </p:txBody>
        </p:sp>
        <p:sp>
          <p:nvSpPr>
            <p:cNvPr id="139362" name="Line 98"/>
            <p:cNvSpPr>
              <a:spLocks noChangeShapeType="1"/>
            </p:cNvSpPr>
            <p:nvPr/>
          </p:nvSpPr>
          <p:spPr bwMode="auto">
            <a:xfrm>
              <a:off x="3456" y="2640"/>
              <a:ext cx="0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363" name="Group 99"/>
          <p:cNvGrpSpPr>
            <a:grpSpLocks/>
          </p:cNvGrpSpPr>
          <p:nvPr/>
        </p:nvGrpSpPr>
        <p:grpSpPr bwMode="auto">
          <a:xfrm>
            <a:off x="914400" y="4953000"/>
            <a:ext cx="6781800" cy="1143000"/>
            <a:chOff x="576" y="3120"/>
            <a:chExt cx="4272" cy="720"/>
          </a:xfrm>
        </p:grpSpPr>
        <p:grpSp>
          <p:nvGrpSpPr>
            <p:cNvPr id="139364" name="Group 100"/>
            <p:cNvGrpSpPr>
              <a:grpSpLocks/>
            </p:cNvGrpSpPr>
            <p:nvPr/>
          </p:nvGrpSpPr>
          <p:grpSpPr bwMode="auto">
            <a:xfrm>
              <a:off x="576" y="3120"/>
              <a:ext cx="1968" cy="288"/>
              <a:chOff x="576" y="3120"/>
              <a:chExt cx="1968" cy="288"/>
            </a:xfrm>
          </p:grpSpPr>
          <p:sp>
            <p:nvSpPr>
              <p:cNvPr id="139365" name="Rectangle 101"/>
              <p:cNvSpPr>
                <a:spLocks noChangeArrowheads="1"/>
              </p:cNvSpPr>
              <p:nvPr/>
            </p:nvSpPr>
            <p:spPr bwMode="auto">
              <a:xfrm>
                <a:off x="576" y="3190"/>
                <a:ext cx="240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latin typeface="Courier New" panose="02070309020205020404" pitchFamily="49" charset="0"/>
                </a:endParaRPr>
              </a:p>
            </p:txBody>
          </p:sp>
          <p:sp>
            <p:nvSpPr>
              <p:cNvPr id="139366" name="Text Box 102"/>
              <p:cNvSpPr txBox="1">
                <a:spLocks noChangeArrowheads="1"/>
              </p:cNvSpPr>
              <p:nvPr/>
            </p:nvSpPr>
            <p:spPr bwMode="auto">
              <a:xfrm>
                <a:off x="834" y="3120"/>
                <a:ext cx="17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Dictionary (size = 6)</a:t>
                </a:r>
              </a:p>
            </p:txBody>
          </p:sp>
        </p:grpSp>
        <p:grpSp>
          <p:nvGrpSpPr>
            <p:cNvPr id="139367" name="Group 103"/>
            <p:cNvGrpSpPr>
              <a:grpSpLocks/>
            </p:cNvGrpSpPr>
            <p:nvPr/>
          </p:nvGrpSpPr>
          <p:grpSpPr bwMode="auto">
            <a:xfrm>
              <a:off x="3312" y="3120"/>
              <a:ext cx="1536" cy="288"/>
              <a:chOff x="576" y="3504"/>
              <a:chExt cx="1536" cy="288"/>
            </a:xfrm>
          </p:grpSpPr>
          <p:sp>
            <p:nvSpPr>
              <p:cNvPr id="139368" name="Rectangle 104"/>
              <p:cNvSpPr>
                <a:spLocks noChangeArrowheads="1"/>
              </p:cNvSpPr>
              <p:nvPr/>
            </p:nvSpPr>
            <p:spPr bwMode="auto">
              <a:xfrm>
                <a:off x="576" y="3552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latin typeface="Courier New" panose="02070309020205020404" pitchFamily="49" charset="0"/>
                </a:endParaRPr>
              </a:p>
            </p:txBody>
          </p:sp>
          <p:sp>
            <p:nvSpPr>
              <p:cNvPr id="139369" name="Text Box 105"/>
              <p:cNvSpPr txBox="1">
                <a:spLocks noChangeArrowheads="1"/>
              </p:cNvSpPr>
              <p:nvPr/>
            </p:nvSpPr>
            <p:spPr bwMode="auto">
              <a:xfrm>
                <a:off x="862" y="3504"/>
                <a:ext cx="125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Longest match</a:t>
                </a:r>
              </a:p>
            </p:txBody>
          </p:sp>
        </p:grpSp>
        <p:grpSp>
          <p:nvGrpSpPr>
            <p:cNvPr id="139370" name="Group 106"/>
            <p:cNvGrpSpPr>
              <a:grpSpLocks/>
            </p:cNvGrpSpPr>
            <p:nvPr/>
          </p:nvGrpSpPr>
          <p:grpSpPr bwMode="auto">
            <a:xfrm>
              <a:off x="3312" y="3504"/>
              <a:ext cx="1488" cy="288"/>
              <a:chOff x="3024" y="3504"/>
              <a:chExt cx="1488" cy="288"/>
            </a:xfrm>
          </p:grpSpPr>
          <p:sp>
            <p:nvSpPr>
              <p:cNvPr id="139371" name="Rectangle 107"/>
              <p:cNvSpPr>
                <a:spLocks noChangeArrowheads="1"/>
              </p:cNvSpPr>
              <p:nvPr/>
            </p:nvSpPr>
            <p:spPr bwMode="auto">
              <a:xfrm>
                <a:off x="3024" y="3552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latin typeface="Courier New" panose="02070309020205020404" pitchFamily="49" charset="0"/>
                </a:endParaRPr>
              </a:p>
            </p:txBody>
          </p:sp>
          <p:sp>
            <p:nvSpPr>
              <p:cNvPr id="139372" name="Text Box 108"/>
              <p:cNvSpPr txBox="1">
                <a:spLocks noChangeArrowheads="1"/>
              </p:cNvSpPr>
              <p:nvPr/>
            </p:nvSpPr>
            <p:spPr bwMode="auto">
              <a:xfrm>
                <a:off x="3273" y="3504"/>
                <a:ext cx="12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Next character</a:t>
                </a:r>
              </a:p>
            </p:txBody>
          </p:sp>
        </p:grpSp>
        <p:grpSp>
          <p:nvGrpSpPr>
            <p:cNvPr id="139373" name="Group 109"/>
            <p:cNvGrpSpPr>
              <a:grpSpLocks/>
            </p:cNvGrpSpPr>
            <p:nvPr/>
          </p:nvGrpSpPr>
          <p:grpSpPr bwMode="auto">
            <a:xfrm>
              <a:off x="603" y="3456"/>
              <a:ext cx="2373" cy="384"/>
              <a:chOff x="384" y="3552"/>
              <a:chExt cx="2373" cy="384"/>
            </a:xfrm>
          </p:grpSpPr>
          <p:grpSp>
            <p:nvGrpSpPr>
              <p:cNvPr id="139374" name="Group 110"/>
              <p:cNvGrpSpPr>
                <a:grpSpLocks/>
              </p:cNvGrpSpPr>
              <p:nvPr/>
            </p:nvGrpSpPr>
            <p:grpSpPr bwMode="auto">
              <a:xfrm>
                <a:off x="384" y="3552"/>
                <a:ext cx="960" cy="384"/>
                <a:chOff x="2784" y="3120"/>
                <a:chExt cx="960" cy="384"/>
              </a:xfrm>
            </p:grpSpPr>
            <p:sp>
              <p:nvSpPr>
                <p:cNvPr id="1393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84" y="3216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13937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24" y="3216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139377" name="Rectangle 113"/>
                <p:cNvSpPr>
                  <a:spLocks noChangeArrowheads="1"/>
                </p:cNvSpPr>
                <p:nvPr/>
              </p:nvSpPr>
              <p:spPr bwMode="auto">
                <a:xfrm>
                  <a:off x="3264" y="3216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139378" name="Rectangle 114"/>
                <p:cNvSpPr>
                  <a:spLocks noChangeArrowheads="1"/>
                </p:cNvSpPr>
                <p:nvPr/>
              </p:nvSpPr>
              <p:spPr bwMode="auto">
                <a:xfrm>
                  <a:off x="3504" y="3216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139379" name="Line 115"/>
                <p:cNvSpPr>
                  <a:spLocks noChangeShapeType="1"/>
                </p:cNvSpPr>
                <p:nvPr/>
              </p:nvSpPr>
              <p:spPr bwMode="auto">
                <a:xfrm>
                  <a:off x="2784" y="3120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380" name="Line 116"/>
                <p:cNvSpPr>
                  <a:spLocks noChangeShapeType="1"/>
                </p:cNvSpPr>
                <p:nvPr/>
              </p:nvSpPr>
              <p:spPr bwMode="auto">
                <a:xfrm>
                  <a:off x="3744" y="3120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9381" name="Text Box 117"/>
              <p:cNvSpPr txBox="1">
                <a:spLocks noChangeArrowheads="1"/>
              </p:cNvSpPr>
              <p:nvPr/>
            </p:nvSpPr>
            <p:spPr bwMode="auto">
              <a:xfrm>
                <a:off x="1366" y="3600"/>
                <a:ext cx="13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Buffer (size = 4)</a:t>
                </a:r>
              </a:p>
            </p:txBody>
          </p:sp>
        </p:grpSp>
      </p:grpSp>
      <p:sp>
        <p:nvSpPr>
          <p:cNvPr id="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LZ77: Example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5840"/>
            <a:ext cx="8229600" cy="576072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gzip</a:t>
            </a:r>
            <a:endParaRPr lang="en-US" alt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altLang="en-US" sz="2000" dirty="0" smtClean="0"/>
              <a:t>Based on LZ77.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dirty="0" smtClean="0"/>
              <a:t>Adaptive Huffman </a:t>
            </a:r>
            <a:r>
              <a:rPr lang="en-US" altLang="en-US" sz="2000" dirty="0"/>
              <a:t>code the positions, lengths and chars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dirty="0"/>
              <a:t>Non greedy: possibly use shorter match so that next match is </a:t>
            </a:r>
            <a:r>
              <a:rPr lang="en-US" altLang="en-US" sz="2000" dirty="0" smtClean="0"/>
              <a:t>better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dirty="0" smtClean="0"/>
              <a:t>….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In general, compression is like prediction.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The entropy of English letter </a:t>
            </a:r>
            <a:r>
              <a:rPr lang="en-US" altLang="en-US" sz="2000" dirty="0"/>
              <a:t>is 4.219 bits per </a:t>
            </a:r>
            <a:r>
              <a:rPr lang="en-US" altLang="en-US" sz="2000" dirty="0" smtClean="0"/>
              <a:t>letter</a:t>
            </a:r>
            <a:endParaRPr lang="en-US" alt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3-letter model yields 2.77 bits per letter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Human </a:t>
            </a:r>
            <a:r>
              <a:rPr lang="en-US" altLang="en-US" sz="2000" dirty="0"/>
              <a:t>experiments </a:t>
            </a:r>
            <a:r>
              <a:rPr lang="en-US" altLang="en-US" sz="2000" dirty="0" smtClean="0"/>
              <a:t>suggested </a:t>
            </a:r>
            <a:r>
              <a:rPr lang="en-US" altLang="en-US" sz="2000" dirty="0"/>
              <a:t>0.6 to 1.3 bits per letter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r>
              <a:rPr lang="en-US" altLang="en-US" sz="2400" dirty="0" smtClean="0"/>
              <a:t>For example, you can use deep net to predict and compression 1 GB of wiki to 160MB. (search </a:t>
            </a:r>
            <a:r>
              <a:rPr lang="en-US" altLang="en-US" sz="2400" dirty="0" err="1" smtClean="0"/>
              <a:t>deepzip</a:t>
            </a:r>
            <a:r>
              <a:rPr lang="en-US" altLang="en-US" sz="2400" dirty="0" smtClean="0"/>
              <a:t>)</a:t>
            </a:r>
          </a:p>
          <a:p>
            <a:pPr marL="0" indent="0">
              <a:buNone/>
            </a:pPr>
            <a:r>
              <a:rPr lang="en-US" altLang="en-US" sz="2400" dirty="0" smtClean="0"/>
              <a:t>(to compare, </a:t>
            </a:r>
            <a:r>
              <a:rPr lang="en-US" altLang="en-US" sz="2400" dirty="0" err="1" smtClean="0"/>
              <a:t>gzip</a:t>
            </a:r>
            <a:r>
              <a:rPr lang="en-US" altLang="en-US" sz="2400" dirty="0" smtClean="0"/>
              <a:t> 330MB, Huffman 500-600MB)</a:t>
            </a:r>
          </a:p>
          <a:p>
            <a:pPr marL="0" indent="0">
              <a:buNone/>
            </a:pPr>
            <a:r>
              <a:rPr lang="en-US" altLang="en-US" sz="2400" dirty="0" smtClean="0"/>
              <a:t>We are reaching the limit of human compression! </a:t>
            </a:r>
          </a:p>
          <a:p>
            <a:pPr marL="0" indent="0">
              <a:buNone/>
            </a:pPr>
            <a:r>
              <a:rPr lang="en-US" altLang="en-US" sz="2400" dirty="0" smtClean="0"/>
              <a:t>(8bit * 0.16 ~ 1.2 bit per symbol)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How to do it even better?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715"/>
          <a:stretch/>
        </p:blipFill>
        <p:spPr>
          <a:xfrm>
            <a:off x="0" y="1115877"/>
            <a:ext cx="9144000" cy="411480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6537960"/>
            <a:ext cx="8792189" cy="3862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400" kern="0" dirty="0" smtClean="0"/>
              <a:t>Disclaimer: I don’t recommend playing such competitions unless you REALLY know what you are doing.</a:t>
            </a:r>
            <a:endParaRPr lang="en-US" altLang="en-US" sz="14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239008" y="5836791"/>
            <a:ext cx="542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Ultimate Answer? </a:t>
            </a:r>
            <a:r>
              <a:rPr lang="en-US" dirty="0"/>
              <a:t>See Kolmogorov </a:t>
            </a:r>
            <a:r>
              <a:rPr lang="en-US" dirty="0" smtClean="0"/>
              <a:t>complexity.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483814"/>
            <a:ext cx="8669465" cy="869387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Compression Example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671" y="62484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dirty="0" smtClean="0">
                <a:latin typeface="+mn-lt"/>
                <a:ea typeface="Gill Sans"/>
                <a:cs typeface="Gill Sans"/>
              </a:rPr>
              <a:t>3</a:t>
            </a:r>
            <a:endParaRPr lang="en-US" sz="1400" dirty="0">
              <a:latin typeface="+mn-lt"/>
              <a:ea typeface="Gill Sans"/>
              <a:cs typeface="Gill San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03413" y="1673411"/>
            <a:ext cx="8367058" cy="530411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082675" eaLnBrk="1" hangingPunct="1"/>
            <a:r>
              <a:rPr lang="en-US" sz="2800" dirty="0" smtClean="0"/>
              <a:t>100k file, 6 letter alphabet:</a:t>
            </a:r>
          </a:p>
          <a:p>
            <a:pPr lvl="1" defTabSz="1082675" eaLnBrk="1" hangingPunct="1">
              <a:lnSpc>
                <a:spcPct val="70000"/>
              </a:lnSpc>
            </a:pPr>
            <a:endParaRPr lang="en-US" sz="2000" dirty="0" smtClean="0"/>
          </a:p>
          <a:p>
            <a:pPr defTabSz="1082675" eaLnBrk="1" hangingPunct="1"/>
            <a:r>
              <a:rPr lang="en-US" sz="2800" dirty="0" smtClean="0"/>
              <a:t>File Size:</a:t>
            </a:r>
          </a:p>
          <a:p>
            <a:pPr lvl="1" defTabSz="1082675" eaLnBrk="1" hangingPunct="1"/>
            <a:r>
              <a:rPr lang="en-US" sz="2400" dirty="0" smtClean="0"/>
              <a:t>ASCII, 8 bits/char:  800kbits</a:t>
            </a:r>
          </a:p>
          <a:p>
            <a:pPr lvl="1" defTabSz="1082675" eaLnBrk="1" hangingPunct="1"/>
            <a:r>
              <a:rPr lang="en-US" sz="2400" dirty="0" smtClean="0"/>
              <a:t>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&gt; 6;  3 bits/char:  300kbits</a:t>
            </a:r>
          </a:p>
          <a:p>
            <a:pPr lvl="1" defTabSz="1082675" eaLnBrk="1" hangingPunct="1"/>
            <a:r>
              <a:rPr lang="en-US" sz="2400" dirty="0" smtClean="0"/>
              <a:t>better:  </a:t>
            </a:r>
          </a:p>
          <a:p>
            <a:pPr lvl="1" defTabSz="1082675" eaLnBrk="1" hangingPunct="1"/>
            <a:r>
              <a:rPr lang="en-US" sz="2400" dirty="0" smtClean="0"/>
              <a:t>2.52 bits/char </a:t>
            </a:r>
            <a:r>
              <a:rPr lang="en-US" sz="1600" dirty="0" smtClean="0"/>
              <a:t>74%*2 +26%*4</a:t>
            </a:r>
            <a:r>
              <a:rPr lang="en-US" sz="2400" dirty="0" smtClean="0"/>
              <a:t>: 252kbits</a:t>
            </a:r>
          </a:p>
          <a:p>
            <a:pPr lvl="1" defTabSz="1082675" eaLnBrk="1" hangingPunct="1"/>
            <a:r>
              <a:rPr lang="en-US" sz="2400" dirty="0" smtClean="0"/>
              <a:t>Optimal?</a:t>
            </a:r>
          </a:p>
          <a:p>
            <a:pPr marL="0" indent="0" defTabSz="1082675" eaLnBrk="1" hangingPunct="1"/>
            <a:endParaRPr lang="en-US" sz="2800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230471" y="2913529"/>
            <a:ext cx="150905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E.g.: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a	00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b	01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d	10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c	1100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e	1101</a:t>
            </a:r>
          </a:p>
          <a:p>
            <a:pPr algn="l">
              <a:tabLst>
                <a:tab pos="520700" algn="l"/>
              </a:tabLst>
            </a:pPr>
            <a:r>
              <a:rPr lang="en-US" dirty="0">
                <a:ea typeface="Gill Sans"/>
                <a:cs typeface="Gill Sans"/>
              </a:rPr>
              <a:t>f	1110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575176" y="2913530"/>
            <a:ext cx="132976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Why not: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00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01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10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110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1101</a:t>
            </a:r>
          </a:p>
          <a:p>
            <a:pPr algn="l"/>
            <a:r>
              <a:rPr lang="en-US" dirty="0">
                <a:solidFill>
                  <a:srgbClr val="0000FF"/>
                </a:solidFill>
                <a:ea typeface="Gill Sans"/>
                <a:cs typeface="Gill Sans"/>
              </a:rPr>
              <a:t>1110</a:t>
            </a: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5797176" y="3021106"/>
            <a:ext cx="222624" cy="2088776"/>
          </a:xfrm>
          <a:prstGeom prst="leftBrace">
            <a:avLst>
              <a:gd name="adj1" fmla="val 8888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ea typeface="Gill Sans"/>
              <a:cs typeface="Gill Sans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H="1">
            <a:off x="1985683" y="4090892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ea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821567" y="5460907"/>
            <a:ext cx="2401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C8C93"/>
                </a:solidFill>
                <a:latin typeface="+mn-lt"/>
                <a:ea typeface="Gill Sans"/>
                <a:cs typeface="Gill Sans"/>
              </a:rPr>
              <a:t>1101110 = </a:t>
            </a:r>
            <a:r>
              <a:rPr lang="en-US" dirty="0" err="1">
                <a:solidFill>
                  <a:srgbClr val="3C8C93"/>
                </a:solidFill>
                <a:latin typeface="+mn-lt"/>
                <a:ea typeface="Gill Sans"/>
                <a:cs typeface="Gill Sans"/>
              </a:rPr>
              <a:t>cf</a:t>
            </a:r>
            <a:r>
              <a:rPr lang="en-US" dirty="0">
                <a:solidFill>
                  <a:srgbClr val="3C8C93"/>
                </a:solidFill>
                <a:latin typeface="+mn-lt"/>
                <a:ea typeface="Gill Sans"/>
                <a:cs typeface="Gill Sans"/>
              </a:rPr>
              <a:t> or </a:t>
            </a:r>
            <a:r>
              <a:rPr lang="en-US" dirty="0" err="1">
                <a:solidFill>
                  <a:srgbClr val="3C8C93"/>
                </a:solidFill>
                <a:latin typeface="+mn-lt"/>
                <a:ea typeface="Gill Sans"/>
                <a:cs typeface="Gill Sans"/>
              </a:rPr>
              <a:t>ec</a:t>
            </a:r>
            <a:r>
              <a:rPr lang="en-US" dirty="0">
                <a:solidFill>
                  <a:srgbClr val="3C8C93"/>
                </a:solidFill>
                <a:latin typeface="+mn-lt"/>
                <a:ea typeface="Gill Sans"/>
                <a:cs typeface="Gill Sans"/>
              </a:rPr>
              <a:t>?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92471" y="234433"/>
            <a:ext cx="2019599" cy="223753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endParaRPr lang="en-US" sz="1000" dirty="0" smtClean="0">
              <a:solidFill>
                <a:schemeClr val="accent1">
                  <a:lumMod val="50000"/>
                </a:schemeClr>
              </a:solidFill>
              <a:latin typeface="+mn-lt"/>
              <a:ea typeface="Gill Sans"/>
              <a:cs typeface="Gill Sans"/>
            </a:endParaRP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b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Gill Sans"/>
                <a:cs typeface="Gill Sans"/>
              </a:rPr>
              <a:t>f	  5%</a:t>
            </a:r>
          </a:p>
        </p:txBody>
      </p:sp>
    </p:spTree>
    <p:extLst>
      <p:ext uri="{BB962C8B-B14F-4D97-AF65-F5344CB8AC3E}">
        <p14:creationId xmlns:p14="http://schemas.microsoft.com/office/powerpoint/2010/main" val="31091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12376" y="1209994"/>
            <a:ext cx="8340350" cy="5047058"/>
          </a:xfrm>
        </p:spPr>
        <p:txBody>
          <a:bodyPr/>
          <a:lstStyle/>
          <a:p>
            <a:pPr eaLnBrk="1" hangingPunct="1"/>
            <a:r>
              <a:rPr lang="en-US" sz="2800" dirty="0"/>
              <a:t>Binary character code (</a:t>
            </a:r>
            <a:r>
              <a:rPr lang="en-US" altLang="ja-JP" sz="2800" dirty="0"/>
              <a:t>“</a:t>
            </a:r>
            <a:r>
              <a:rPr lang="en-US" sz="2800" dirty="0"/>
              <a:t>code</a:t>
            </a:r>
            <a:r>
              <a:rPr lang="en-US" altLang="ja-JP" sz="2800" dirty="0"/>
              <a:t>”</a:t>
            </a:r>
            <a:r>
              <a:rPr lang="en-US" sz="2800" dirty="0"/>
              <a:t>)</a:t>
            </a:r>
          </a:p>
          <a:p>
            <a:pPr lvl="1" eaLnBrk="1" hangingPunct="1"/>
            <a:r>
              <a:rPr lang="en-US" sz="2400" dirty="0"/>
              <a:t>each k-bit </a:t>
            </a:r>
            <a:r>
              <a:rPr lang="en-US" sz="2400" i="1" dirty="0"/>
              <a:t>source strin</a:t>
            </a:r>
            <a:r>
              <a:rPr lang="en-US" sz="2400" dirty="0"/>
              <a:t>g maps to unique </a:t>
            </a:r>
            <a:r>
              <a:rPr lang="en-US" sz="2400" i="1" dirty="0"/>
              <a:t>code word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(e.g. k=8)</a:t>
            </a:r>
          </a:p>
          <a:p>
            <a:pPr lvl="1" eaLnBrk="1" hangingPunct="1"/>
            <a:r>
              <a:rPr lang="en-US" sz="2400" dirty="0"/>
              <a:t>“compression” </a:t>
            </a:r>
            <a:r>
              <a:rPr lang="en-US" sz="2400" dirty="0" err="1"/>
              <a:t>alg</a:t>
            </a:r>
            <a:r>
              <a:rPr lang="en-US" sz="2400" dirty="0"/>
              <a:t>: concatenate code words for successive k-bit </a:t>
            </a:r>
            <a:r>
              <a:rPr lang="en-US" altLang="ja-JP" sz="2400" dirty="0"/>
              <a:t>“</a:t>
            </a:r>
            <a:r>
              <a:rPr lang="en-US" sz="2400" dirty="0"/>
              <a:t>characters</a:t>
            </a:r>
            <a:r>
              <a:rPr lang="en-US" altLang="ja-JP" sz="2400" dirty="0"/>
              <a:t>”</a:t>
            </a:r>
            <a:r>
              <a:rPr lang="en-US" sz="2400" dirty="0"/>
              <a:t> of source</a:t>
            </a:r>
          </a:p>
          <a:p>
            <a:pPr eaLnBrk="1" hangingPunct="1"/>
            <a:r>
              <a:rPr lang="en-US" sz="2800" dirty="0"/>
              <a:t>Fixed/variable length codes</a:t>
            </a:r>
          </a:p>
          <a:p>
            <a:pPr lvl="1" eaLnBrk="1" hangingPunct="1"/>
            <a:r>
              <a:rPr lang="en-US" sz="2400" dirty="0"/>
              <a:t>all code words equal length?</a:t>
            </a:r>
          </a:p>
          <a:p>
            <a:pPr eaLnBrk="1" hangingPunct="1"/>
            <a:r>
              <a:rPr lang="en-US" sz="2800" dirty="0"/>
              <a:t>Prefix codes</a:t>
            </a:r>
          </a:p>
          <a:p>
            <a:pPr lvl="1" eaLnBrk="1" hangingPunct="1"/>
            <a:r>
              <a:rPr lang="en-US" sz="2400" dirty="0"/>
              <a:t>no code word is prefix of another (unique decoding)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Data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8669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000000"/>
                </a:solidFill>
                <a:latin typeface="+mn-lt"/>
                <a:ea typeface="Courier New" charset="0"/>
                <a:cs typeface="Gill Sans" charset="0"/>
              </a:rPr>
              <a:t>4</a:t>
            </a:r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619" y="424050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Prefix Codes =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6751918" y="164353"/>
            <a:ext cx="2182906" cy="2031325"/>
          </a:xfrm>
          <a:prstGeom prst="rect">
            <a:avLst/>
          </a:prstGeom>
          <a:solidFill>
            <a:schemeClr val="bg1"/>
          </a:solidFill>
          <a:ln w="12700">
            <a:solidFill>
              <a:srgbClr val="3C8C9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b	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d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f	  5%</a:t>
            </a: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829100" y="6042212"/>
            <a:ext cx="1981200" cy="590550"/>
            <a:chOff x="3984" y="3936"/>
            <a:chExt cx="1248" cy="372"/>
          </a:xfrm>
        </p:grpSpPr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4204" y="3940"/>
              <a:ext cx="90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>
                <a:lnSpc>
                  <a:spcPct val="140000"/>
                </a:lnSpc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f   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a    b</a:t>
              </a:r>
            </a:p>
          </p:txBody>
        </p:sp>
        <p:sp>
          <p:nvSpPr>
            <p:cNvPr id="9" name="Line 29"/>
            <p:cNvSpPr>
              <a:spLocks noChangeShapeType="1"/>
            </p:cNvSpPr>
            <p:nvPr/>
          </p:nvSpPr>
          <p:spPr bwMode="auto">
            <a:xfrm flipH="1" flipV="1">
              <a:off x="3984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" name="Line 30"/>
            <p:cNvSpPr>
              <a:spLocks noChangeShapeType="1"/>
            </p:cNvSpPr>
            <p:nvPr/>
          </p:nvSpPr>
          <p:spPr bwMode="auto">
            <a:xfrm flipV="1">
              <a:off x="4512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1" name="AutoShape 31"/>
            <p:cNvCxnSpPr>
              <a:cxnSpLocks noChangeShapeType="1"/>
              <a:stCxn id="9" idx="0"/>
              <a:endCxn id="10" idx="0"/>
            </p:cNvCxnSpPr>
            <p:nvPr/>
          </p:nvCxnSpPr>
          <p:spPr bwMode="auto">
            <a:xfrm>
              <a:off x="4032" y="3993"/>
              <a:ext cx="480" cy="0"/>
            </a:xfrm>
            <a:prstGeom prst="straightConnector1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 flipH="1" flipV="1">
              <a:off x="4800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 flipV="1">
              <a:off x="5184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4" name="AutoShape 34"/>
            <p:cNvCxnSpPr>
              <a:cxnSpLocks noChangeShapeType="1"/>
              <a:stCxn id="12" idx="0"/>
              <a:endCxn id="13" idx="0"/>
            </p:cNvCxnSpPr>
            <p:nvPr/>
          </p:nvCxnSpPr>
          <p:spPr bwMode="auto">
            <a:xfrm>
              <a:off x="4848" y="3993"/>
              <a:ext cx="336" cy="0"/>
            </a:xfrm>
            <a:prstGeom prst="straightConnector1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Line 35"/>
            <p:cNvSpPr>
              <a:spLocks noChangeShapeType="1"/>
            </p:cNvSpPr>
            <p:nvPr/>
          </p:nvSpPr>
          <p:spPr bwMode="auto">
            <a:xfrm flipH="1" flipV="1">
              <a:off x="4614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Line 36"/>
            <p:cNvSpPr>
              <a:spLocks noChangeShapeType="1"/>
            </p:cNvSpPr>
            <p:nvPr/>
          </p:nvSpPr>
          <p:spPr bwMode="auto">
            <a:xfrm flipV="1">
              <a:off x="4710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7" name="AutoShape 37"/>
            <p:cNvCxnSpPr>
              <a:cxnSpLocks noChangeShapeType="1"/>
              <a:stCxn id="15" idx="0"/>
              <a:endCxn id="16" idx="0"/>
            </p:cNvCxnSpPr>
            <p:nvPr/>
          </p:nvCxnSpPr>
          <p:spPr bwMode="auto">
            <a:xfrm>
              <a:off x="4662" y="3993"/>
              <a:ext cx="48" cy="0"/>
            </a:xfrm>
            <a:prstGeom prst="straightConnector1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1295774" y="5508812"/>
            <a:ext cx="24662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dirty="0">
                <a:solidFill>
                  <a:srgbClr val="3C8C93"/>
                </a:solidFill>
                <a:latin typeface="+mn-lt"/>
              </a:rPr>
              <a:t>1 0 1 0 0 0 0 0 </a:t>
            </a:r>
            <a:r>
              <a:rPr lang="en-US" dirty="0" smtClean="0">
                <a:solidFill>
                  <a:srgbClr val="3C8C93"/>
                </a:solidFill>
                <a:latin typeface="+mn-lt"/>
              </a:rPr>
              <a:t>1</a:t>
            </a:r>
            <a:endParaRPr lang="en-US" dirty="0">
              <a:solidFill>
                <a:srgbClr val="3C8C93"/>
              </a:solidFill>
              <a:latin typeface="+mn-lt"/>
            </a:endParaRPr>
          </a:p>
        </p:txBody>
      </p:sp>
      <p:grpSp>
        <p:nvGrpSpPr>
          <p:cNvPr id="19" name="Group 42"/>
          <p:cNvGrpSpPr>
            <a:grpSpLocks/>
          </p:cNvGrpSpPr>
          <p:nvPr/>
        </p:nvGrpSpPr>
        <p:grpSpPr bwMode="auto">
          <a:xfrm>
            <a:off x="1329263" y="5992178"/>
            <a:ext cx="2258480" cy="584537"/>
            <a:chOff x="883" y="3892"/>
            <a:chExt cx="1445" cy="436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912" y="3936"/>
              <a:ext cx="48" cy="4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96" y="3936"/>
              <a:ext cx="48" cy="4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22" name="AutoShape 22"/>
            <p:cNvCxnSpPr>
              <a:cxnSpLocks noChangeShapeType="1"/>
              <a:stCxn id="20" idx="0"/>
              <a:endCxn id="21" idx="0"/>
            </p:cNvCxnSpPr>
            <p:nvPr/>
          </p:nvCxnSpPr>
          <p:spPr bwMode="auto">
            <a:xfrm>
              <a:off x="960" y="3993"/>
              <a:ext cx="336" cy="0"/>
            </a:xfrm>
            <a:prstGeom prst="straightConnector1">
              <a:avLst/>
            </a:prstGeom>
            <a:noFill/>
            <a:ln w="28575">
              <a:solidFill>
                <a:srgbClr val="2D2D8A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1404" y="3936"/>
              <a:ext cx="48" cy="4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788" y="3936"/>
              <a:ext cx="48" cy="4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25" name="AutoShape 25"/>
            <p:cNvCxnSpPr>
              <a:cxnSpLocks noChangeShapeType="1"/>
              <a:stCxn id="23" idx="0"/>
              <a:endCxn id="24" idx="0"/>
            </p:cNvCxnSpPr>
            <p:nvPr/>
          </p:nvCxnSpPr>
          <p:spPr bwMode="auto">
            <a:xfrm>
              <a:off x="1452" y="3993"/>
              <a:ext cx="336" cy="0"/>
            </a:xfrm>
            <a:prstGeom prst="straightConnector1">
              <a:avLst/>
            </a:prstGeom>
            <a:noFill/>
            <a:ln w="28575">
              <a:solidFill>
                <a:srgbClr val="2D2D8A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 flipV="1">
              <a:off x="1896" y="3936"/>
              <a:ext cx="48" cy="4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2280" y="3936"/>
              <a:ext cx="48" cy="4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28" name="AutoShape 28"/>
            <p:cNvCxnSpPr>
              <a:cxnSpLocks noChangeShapeType="1"/>
              <a:stCxn id="26" idx="0"/>
              <a:endCxn id="27" idx="0"/>
            </p:cNvCxnSpPr>
            <p:nvPr/>
          </p:nvCxnSpPr>
          <p:spPr bwMode="auto">
            <a:xfrm>
              <a:off x="1944" y="3993"/>
              <a:ext cx="336" cy="0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883" y="3892"/>
              <a:ext cx="1445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algn="l" eaLnBrk="1" hangingPunct="1">
                <a:lnSpc>
                  <a:spcPct val="140000"/>
                </a:lnSpc>
              </a:pPr>
              <a:r>
                <a:rPr lang="en-US" dirty="0">
                  <a:solidFill>
                    <a:schemeClr val="folHlink"/>
                  </a:solidFill>
                  <a:latin typeface="+mn-lt"/>
                </a:rPr>
                <a:t>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f        a       b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67624" y="2308412"/>
            <a:ext cx="4114800" cy="3276600"/>
            <a:chOff x="4724400" y="2514600"/>
            <a:chExt cx="4114800" cy="3276600"/>
          </a:xfrm>
        </p:grpSpPr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4724400" y="2514600"/>
              <a:ext cx="4114800" cy="3276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32" name="Oval 1029"/>
            <p:cNvSpPr>
              <a:spLocks noChangeArrowheads="1"/>
            </p:cNvSpPr>
            <p:nvPr/>
          </p:nvSpPr>
          <p:spPr bwMode="auto">
            <a:xfrm>
              <a:off x="6172200" y="2561602"/>
              <a:ext cx="470263" cy="3779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100</a:t>
              </a:r>
            </a:p>
          </p:txBody>
        </p:sp>
        <p:sp>
          <p:nvSpPr>
            <p:cNvPr id="33" name="Oval 1032"/>
            <p:cNvSpPr>
              <a:spLocks noChangeArrowheads="1"/>
            </p:cNvSpPr>
            <p:nvPr/>
          </p:nvSpPr>
          <p:spPr bwMode="auto">
            <a:xfrm>
              <a:off x="6781800" y="3224784"/>
              <a:ext cx="470263" cy="3779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55</a:t>
              </a:r>
            </a:p>
          </p:txBody>
        </p:sp>
        <p:cxnSp>
          <p:nvCxnSpPr>
            <p:cNvPr id="34" name="AutoShape 1033"/>
            <p:cNvCxnSpPr>
              <a:cxnSpLocks noChangeShapeType="1"/>
              <a:stCxn id="43" idx="0"/>
              <a:endCxn id="33" idx="3"/>
            </p:cNvCxnSpPr>
            <p:nvPr/>
          </p:nvCxnSpPr>
          <p:spPr bwMode="auto">
            <a:xfrm flipV="1">
              <a:off x="6178732" y="3547386"/>
              <a:ext cx="671936" cy="4650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1034"/>
            <p:cNvCxnSpPr>
              <a:cxnSpLocks noChangeShapeType="1"/>
              <a:stCxn id="32" idx="5"/>
              <a:endCxn id="33" idx="0"/>
            </p:cNvCxnSpPr>
            <p:nvPr/>
          </p:nvCxnSpPr>
          <p:spPr bwMode="auto">
            <a:xfrm>
              <a:off x="6573595" y="2884204"/>
              <a:ext cx="443337" cy="3405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1039"/>
            <p:cNvCxnSpPr>
              <a:cxnSpLocks noChangeShapeType="1"/>
              <a:stCxn id="38" idx="3"/>
              <a:endCxn id="48" idx="0"/>
            </p:cNvCxnSpPr>
            <p:nvPr/>
          </p:nvCxnSpPr>
          <p:spPr bwMode="auto">
            <a:xfrm flipH="1">
              <a:off x="7369629" y="4335052"/>
              <a:ext cx="229976" cy="4106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1049"/>
            <p:cNvSpPr>
              <a:spLocks noChangeArrowheads="1"/>
            </p:cNvSpPr>
            <p:nvPr/>
          </p:nvSpPr>
          <p:spPr bwMode="auto">
            <a:xfrm>
              <a:off x="5410200" y="3274822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a:45</a:t>
              </a:r>
            </a:p>
          </p:txBody>
        </p:sp>
        <p:sp>
          <p:nvSpPr>
            <p:cNvPr id="38" name="Oval 1050"/>
            <p:cNvSpPr>
              <a:spLocks noChangeArrowheads="1"/>
            </p:cNvSpPr>
            <p:nvPr/>
          </p:nvSpPr>
          <p:spPr bwMode="auto">
            <a:xfrm>
              <a:off x="7530737" y="4012450"/>
              <a:ext cx="470263" cy="3779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30</a:t>
              </a:r>
            </a:p>
          </p:txBody>
        </p:sp>
        <p:cxnSp>
          <p:nvCxnSpPr>
            <p:cNvPr id="39" name="AutoShape 1051"/>
            <p:cNvCxnSpPr>
              <a:cxnSpLocks noChangeShapeType="1"/>
              <a:stCxn id="37" idx="0"/>
              <a:endCxn id="32" idx="3"/>
            </p:cNvCxnSpPr>
            <p:nvPr/>
          </p:nvCxnSpPr>
          <p:spPr bwMode="auto">
            <a:xfrm flipV="1">
              <a:off x="5674723" y="2884204"/>
              <a:ext cx="566345" cy="3906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1053"/>
            <p:cNvCxnSpPr>
              <a:cxnSpLocks noChangeShapeType="1"/>
              <a:stCxn id="48" idx="3"/>
              <a:endCxn id="41" idx="0"/>
            </p:cNvCxnSpPr>
            <p:nvPr/>
          </p:nvCxnSpPr>
          <p:spPr bwMode="auto">
            <a:xfrm flipH="1">
              <a:off x="7046323" y="5068338"/>
              <a:ext cx="157042" cy="3616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Rectangle 1054"/>
            <p:cNvSpPr>
              <a:spLocks noChangeArrowheads="1"/>
            </p:cNvSpPr>
            <p:nvPr/>
          </p:nvSpPr>
          <p:spPr bwMode="auto">
            <a:xfrm>
              <a:off x="6781800" y="5430012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f:5</a:t>
              </a:r>
            </a:p>
          </p:txBody>
        </p:sp>
        <p:sp>
          <p:nvSpPr>
            <p:cNvPr id="42" name="Rectangle 1056"/>
            <p:cNvSpPr>
              <a:spLocks noChangeArrowheads="1"/>
            </p:cNvSpPr>
            <p:nvPr/>
          </p:nvSpPr>
          <p:spPr bwMode="auto">
            <a:xfrm>
              <a:off x="5562600" y="4798822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+mn-lt"/>
                  <a:cs typeface="Helvetica" charset="0"/>
                </a:rPr>
                <a:t>c:12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43" name="Oval 1057"/>
            <p:cNvSpPr>
              <a:spLocks noChangeArrowheads="1"/>
            </p:cNvSpPr>
            <p:nvPr/>
          </p:nvSpPr>
          <p:spPr bwMode="auto">
            <a:xfrm>
              <a:off x="5943600" y="4012450"/>
              <a:ext cx="470263" cy="3779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  <a:cs typeface="Helvetica" charset="0"/>
                </a:rPr>
                <a:t>25</a:t>
              </a:r>
            </a:p>
          </p:txBody>
        </p:sp>
        <p:cxnSp>
          <p:nvCxnSpPr>
            <p:cNvPr id="44" name="AutoShape 1058"/>
            <p:cNvCxnSpPr>
              <a:cxnSpLocks noChangeShapeType="1"/>
              <a:stCxn id="42" idx="0"/>
              <a:endCxn id="43" idx="3"/>
            </p:cNvCxnSpPr>
            <p:nvPr/>
          </p:nvCxnSpPr>
          <p:spPr bwMode="auto">
            <a:xfrm flipV="1">
              <a:off x="5827123" y="4335052"/>
              <a:ext cx="185345" cy="463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059"/>
            <p:cNvCxnSpPr>
              <a:cxnSpLocks noChangeShapeType="1"/>
              <a:stCxn id="43" idx="5"/>
              <a:endCxn id="46" idx="0"/>
            </p:cNvCxnSpPr>
            <p:nvPr/>
          </p:nvCxnSpPr>
          <p:spPr bwMode="auto">
            <a:xfrm>
              <a:off x="6344995" y="4335052"/>
              <a:ext cx="222357" cy="463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Rectangle 1060"/>
            <p:cNvSpPr>
              <a:spLocks noChangeArrowheads="1"/>
            </p:cNvSpPr>
            <p:nvPr/>
          </p:nvSpPr>
          <p:spPr bwMode="auto">
            <a:xfrm>
              <a:off x="6302829" y="4798822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+mn-lt"/>
                  <a:cs typeface="Helvetica" charset="0"/>
                </a:rPr>
                <a:t>b:13</a:t>
              </a:r>
              <a:endParaRPr lang="en-US" sz="1800" dirty="0">
                <a:latin typeface="+mn-lt"/>
                <a:cs typeface="Helvetica" charset="0"/>
              </a:endParaRPr>
            </a:p>
          </p:txBody>
        </p:sp>
        <p:sp>
          <p:nvSpPr>
            <p:cNvPr id="47" name="Rectangle 1061"/>
            <p:cNvSpPr>
              <a:spLocks noChangeArrowheads="1"/>
            </p:cNvSpPr>
            <p:nvPr/>
          </p:nvSpPr>
          <p:spPr bwMode="auto">
            <a:xfrm>
              <a:off x="7852954" y="4798822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d:16</a:t>
              </a:r>
            </a:p>
          </p:txBody>
        </p:sp>
        <p:sp>
          <p:nvSpPr>
            <p:cNvPr id="48" name="Oval 1062"/>
            <p:cNvSpPr>
              <a:spLocks noChangeArrowheads="1"/>
            </p:cNvSpPr>
            <p:nvPr/>
          </p:nvSpPr>
          <p:spPr bwMode="auto">
            <a:xfrm>
              <a:off x="7134497" y="4745736"/>
              <a:ext cx="470263" cy="3779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14</a:t>
              </a:r>
            </a:p>
          </p:txBody>
        </p:sp>
        <p:cxnSp>
          <p:nvCxnSpPr>
            <p:cNvPr id="49" name="AutoShape 1063"/>
            <p:cNvCxnSpPr>
              <a:cxnSpLocks noChangeShapeType="1"/>
              <a:stCxn id="47" idx="0"/>
              <a:endCxn id="38" idx="5"/>
            </p:cNvCxnSpPr>
            <p:nvPr/>
          </p:nvCxnSpPr>
          <p:spPr bwMode="auto">
            <a:xfrm flipH="1" flipV="1">
              <a:off x="7932132" y="4335052"/>
              <a:ext cx="185345" cy="463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1064"/>
            <p:cNvCxnSpPr>
              <a:cxnSpLocks noChangeShapeType="1"/>
              <a:stCxn id="48" idx="5"/>
              <a:endCxn id="51" idx="0"/>
            </p:cNvCxnSpPr>
            <p:nvPr/>
          </p:nvCxnSpPr>
          <p:spPr bwMode="auto">
            <a:xfrm>
              <a:off x="7535892" y="5068338"/>
              <a:ext cx="200585" cy="363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Rectangle 1065"/>
            <p:cNvSpPr>
              <a:spLocks noChangeArrowheads="1"/>
            </p:cNvSpPr>
            <p:nvPr/>
          </p:nvSpPr>
          <p:spPr bwMode="auto">
            <a:xfrm>
              <a:off x="7471954" y="5431536"/>
              <a:ext cx="529046" cy="283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  <a:cs typeface="Helvetica" charset="0"/>
                </a:rPr>
                <a:t>e:9</a:t>
              </a:r>
            </a:p>
          </p:txBody>
        </p:sp>
        <p:cxnSp>
          <p:nvCxnSpPr>
            <p:cNvPr id="52" name="AutoShape 1039"/>
            <p:cNvCxnSpPr>
              <a:cxnSpLocks noChangeShapeType="1"/>
              <a:stCxn id="33" idx="5"/>
              <a:endCxn id="38" idx="0"/>
            </p:cNvCxnSpPr>
            <p:nvPr/>
          </p:nvCxnSpPr>
          <p:spPr bwMode="auto">
            <a:xfrm>
              <a:off x="7183195" y="3547386"/>
              <a:ext cx="582674" cy="4650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Box 40"/>
            <p:cNvSpPr txBox="1">
              <a:spLocks noChangeArrowheads="1"/>
            </p:cNvSpPr>
            <p:nvPr/>
          </p:nvSpPr>
          <p:spPr bwMode="auto">
            <a:xfrm>
              <a:off x="5805716" y="2790202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0</a:t>
              </a:r>
            </a:p>
          </p:txBody>
        </p:sp>
        <p:sp>
          <p:nvSpPr>
            <p:cNvPr id="54" name="TextBox 41"/>
            <p:cNvSpPr txBox="1">
              <a:spLocks noChangeArrowheads="1"/>
            </p:cNvSpPr>
            <p:nvPr/>
          </p:nvSpPr>
          <p:spPr bwMode="auto">
            <a:xfrm>
              <a:off x="6787569" y="2796552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1</a:t>
              </a:r>
            </a:p>
          </p:txBody>
        </p:sp>
        <p:sp>
          <p:nvSpPr>
            <p:cNvPr id="55" name="TextBox 44"/>
            <p:cNvSpPr txBox="1">
              <a:spLocks noChangeArrowheads="1"/>
            </p:cNvSpPr>
            <p:nvPr/>
          </p:nvSpPr>
          <p:spPr bwMode="auto">
            <a:xfrm>
              <a:off x="6339116" y="3505200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0</a:t>
              </a:r>
            </a:p>
          </p:txBody>
        </p:sp>
        <p:sp>
          <p:nvSpPr>
            <p:cNvPr id="56" name="TextBox 45"/>
            <p:cNvSpPr txBox="1">
              <a:spLocks noChangeArrowheads="1"/>
            </p:cNvSpPr>
            <p:nvPr/>
          </p:nvSpPr>
          <p:spPr bwMode="auto">
            <a:xfrm>
              <a:off x="7473369" y="3505200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1</a:t>
              </a:r>
            </a:p>
          </p:txBody>
        </p:sp>
        <p:sp>
          <p:nvSpPr>
            <p:cNvPr id="57" name="TextBox 46"/>
            <p:cNvSpPr txBox="1">
              <a:spLocks noChangeArrowheads="1"/>
            </p:cNvSpPr>
            <p:nvPr/>
          </p:nvSpPr>
          <p:spPr bwMode="auto">
            <a:xfrm>
              <a:off x="7174206" y="4343400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>
                  <a:latin typeface="+mn-lt"/>
                  <a:cs typeface="Helvetica" charset="0"/>
                </a:rPr>
                <a:t>0</a:t>
              </a:r>
            </a:p>
          </p:txBody>
        </p:sp>
        <p:sp>
          <p:nvSpPr>
            <p:cNvPr id="58" name="TextBox 47"/>
            <p:cNvSpPr txBox="1">
              <a:spLocks noChangeArrowheads="1"/>
            </p:cNvSpPr>
            <p:nvPr/>
          </p:nvSpPr>
          <p:spPr bwMode="auto">
            <a:xfrm>
              <a:off x="8006769" y="4349750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1</a:t>
              </a:r>
            </a:p>
          </p:txBody>
        </p:sp>
        <p:sp>
          <p:nvSpPr>
            <p:cNvPr id="59" name="TextBox 48"/>
            <p:cNvSpPr txBox="1">
              <a:spLocks noChangeArrowheads="1"/>
            </p:cNvSpPr>
            <p:nvPr/>
          </p:nvSpPr>
          <p:spPr bwMode="auto">
            <a:xfrm>
              <a:off x="5653316" y="435272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0</a:t>
              </a:r>
            </a:p>
          </p:txBody>
        </p:sp>
        <p:sp>
          <p:nvSpPr>
            <p:cNvPr id="60" name="TextBox 49"/>
            <p:cNvSpPr txBox="1">
              <a:spLocks noChangeArrowheads="1"/>
            </p:cNvSpPr>
            <p:nvPr/>
          </p:nvSpPr>
          <p:spPr bwMode="auto">
            <a:xfrm>
              <a:off x="6415316" y="435907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1</a:t>
              </a:r>
            </a:p>
          </p:txBody>
        </p:sp>
        <p:sp>
          <p:nvSpPr>
            <p:cNvPr id="61" name="TextBox 50"/>
            <p:cNvSpPr txBox="1">
              <a:spLocks noChangeArrowheads="1"/>
            </p:cNvSpPr>
            <p:nvPr/>
          </p:nvSpPr>
          <p:spPr bwMode="auto">
            <a:xfrm>
              <a:off x="6887290" y="5038161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>
                  <a:latin typeface="+mn-lt"/>
                  <a:cs typeface="Helvetica" charset="0"/>
                </a:rPr>
                <a:t>0</a:t>
              </a:r>
            </a:p>
          </p:txBody>
        </p:sp>
        <p:sp>
          <p:nvSpPr>
            <p:cNvPr id="62" name="TextBox 51"/>
            <p:cNvSpPr txBox="1">
              <a:spLocks noChangeArrowheads="1"/>
            </p:cNvSpPr>
            <p:nvPr/>
          </p:nvSpPr>
          <p:spPr bwMode="auto">
            <a:xfrm>
              <a:off x="7625769" y="5044511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" charset="0"/>
                  <a:ea typeface="Osaka" charset="0"/>
                  <a:cs typeface="Osaka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+mn-lt"/>
                  <a:cs typeface="Helvetica" charset="0"/>
                </a:rPr>
                <a:t>1</a:t>
              </a:r>
            </a:p>
          </p:txBody>
        </p:sp>
      </p:grpSp>
      <p:grpSp>
        <p:nvGrpSpPr>
          <p:cNvPr id="63" name="Group 188"/>
          <p:cNvGrpSpPr>
            <a:grpSpLocks/>
          </p:cNvGrpSpPr>
          <p:nvPr/>
        </p:nvGrpSpPr>
        <p:grpSpPr bwMode="auto">
          <a:xfrm>
            <a:off x="248024" y="2308412"/>
            <a:ext cx="4114800" cy="2667000"/>
            <a:chOff x="4876800" y="3991598"/>
            <a:chExt cx="3733800" cy="2667000"/>
          </a:xfrm>
        </p:grpSpPr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4876800" y="3991598"/>
              <a:ext cx="3733800" cy="2667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endParaRPr lang="en-US" dirty="0">
                <a:latin typeface="+mn-lt"/>
              </a:endParaRPr>
            </a:p>
          </p:txBody>
        </p:sp>
        <p:grpSp>
          <p:nvGrpSpPr>
            <p:cNvPr id="65" name="Group 52"/>
            <p:cNvGrpSpPr>
              <a:grpSpLocks/>
            </p:cNvGrpSpPr>
            <p:nvPr/>
          </p:nvGrpSpPr>
          <p:grpSpPr bwMode="auto">
            <a:xfrm>
              <a:off x="4949895" y="4038600"/>
              <a:ext cx="3591560" cy="2522462"/>
              <a:chOff x="8500815" y="3965448"/>
              <a:chExt cx="3591560" cy="2522462"/>
            </a:xfrm>
          </p:grpSpPr>
          <p:sp>
            <p:nvSpPr>
              <p:cNvPr id="66" name="Oval 1029"/>
              <p:cNvSpPr>
                <a:spLocks noChangeArrowheads="1"/>
              </p:cNvSpPr>
              <p:nvPr/>
            </p:nvSpPr>
            <p:spPr bwMode="auto">
              <a:xfrm>
                <a:off x="10559344" y="3965448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100</a:t>
                </a:r>
              </a:p>
            </p:txBody>
          </p:sp>
          <p:sp>
            <p:nvSpPr>
              <p:cNvPr id="67" name="Oval 1032"/>
              <p:cNvSpPr>
                <a:spLocks noChangeArrowheads="1"/>
              </p:cNvSpPr>
              <p:nvPr/>
            </p:nvSpPr>
            <p:spPr bwMode="auto">
              <a:xfrm>
                <a:off x="9418320" y="4665847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+mn-lt"/>
                    <a:cs typeface="Helvetica" charset="0"/>
                  </a:rPr>
                  <a:t>86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cxnSp>
            <p:nvCxnSpPr>
              <p:cNvPr id="68" name="AutoShape 1033"/>
              <p:cNvCxnSpPr>
                <a:cxnSpLocks noChangeShapeType="1"/>
                <a:stCxn id="97" idx="0"/>
                <a:endCxn id="67" idx="3"/>
              </p:cNvCxnSpPr>
              <p:nvPr/>
            </p:nvCxnSpPr>
            <p:spPr bwMode="auto">
              <a:xfrm flipV="1">
                <a:off x="9044093" y="4988449"/>
                <a:ext cx="436718" cy="477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AutoShape 1034"/>
              <p:cNvCxnSpPr>
                <a:cxnSpLocks noChangeShapeType="1"/>
                <a:stCxn id="66" idx="3"/>
                <a:endCxn id="67" idx="0"/>
              </p:cNvCxnSpPr>
              <p:nvPr/>
            </p:nvCxnSpPr>
            <p:spPr bwMode="auto">
              <a:xfrm flipH="1">
                <a:off x="9631680" y="4288050"/>
                <a:ext cx="990155" cy="3777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AutoShape 1039"/>
              <p:cNvCxnSpPr>
                <a:cxnSpLocks noChangeShapeType="1"/>
                <a:stCxn id="72" idx="3"/>
                <a:endCxn id="82" idx="0"/>
              </p:cNvCxnSpPr>
              <p:nvPr/>
            </p:nvCxnSpPr>
            <p:spPr bwMode="auto">
              <a:xfrm flipH="1">
                <a:off x="11395004" y="4988449"/>
                <a:ext cx="333142" cy="477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Rectangle 1049"/>
              <p:cNvSpPr>
                <a:spLocks noChangeArrowheads="1"/>
              </p:cNvSpPr>
              <p:nvPr/>
            </p:nvSpPr>
            <p:spPr bwMode="auto">
              <a:xfrm>
                <a:off x="8500815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a:45</a:t>
                </a:r>
              </a:p>
            </p:txBody>
          </p:sp>
          <p:sp>
            <p:nvSpPr>
              <p:cNvPr id="72" name="Oval 1050"/>
              <p:cNvSpPr>
                <a:spLocks noChangeArrowheads="1"/>
              </p:cNvSpPr>
              <p:nvPr/>
            </p:nvSpPr>
            <p:spPr bwMode="auto">
              <a:xfrm>
                <a:off x="11665655" y="4665847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+mn-lt"/>
                    <a:cs typeface="Helvetica" charset="0"/>
                  </a:rPr>
                  <a:t>14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cxnSp>
            <p:nvCxnSpPr>
              <p:cNvPr id="73" name="AutoShape 1051"/>
              <p:cNvCxnSpPr>
                <a:cxnSpLocks noChangeShapeType="1"/>
                <a:stCxn id="71" idx="0"/>
                <a:endCxn id="97" idx="3"/>
              </p:cNvCxnSpPr>
              <p:nvPr/>
            </p:nvCxnSpPr>
            <p:spPr bwMode="auto">
              <a:xfrm flipV="1">
                <a:off x="8740845" y="5788549"/>
                <a:ext cx="152379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1053"/>
              <p:cNvCxnSpPr>
                <a:cxnSpLocks noChangeShapeType="1"/>
                <a:stCxn id="82" idx="3"/>
                <a:endCxn id="75" idx="0"/>
              </p:cNvCxnSpPr>
              <p:nvPr/>
            </p:nvCxnSpPr>
            <p:spPr bwMode="auto">
              <a:xfrm flipH="1">
                <a:off x="11082069" y="5788549"/>
                <a:ext cx="162067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5" name="Rectangle 1054"/>
              <p:cNvSpPr>
                <a:spLocks noChangeArrowheads="1"/>
              </p:cNvSpPr>
              <p:nvPr/>
            </p:nvSpPr>
            <p:spPr bwMode="auto">
              <a:xfrm>
                <a:off x="10842039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e</a:t>
                </a:r>
                <a:r>
                  <a:rPr lang="en-US" sz="1800" dirty="0" smtClean="0">
                    <a:latin typeface="+mn-lt"/>
                    <a:cs typeface="Helvetica" charset="0"/>
                  </a:rPr>
                  <a:t>:9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sp>
            <p:nvSpPr>
              <p:cNvPr id="76" name="Rectangle 1056"/>
              <p:cNvSpPr>
                <a:spLocks noChangeArrowheads="1"/>
              </p:cNvSpPr>
              <p:nvPr/>
            </p:nvSpPr>
            <p:spPr bwMode="auto">
              <a:xfrm>
                <a:off x="9086121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b:13</a:t>
                </a:r>
              </a:p>
            </p:txBody>
          </p:sp>
          <p:sp>
            <p:nvSpPr>
              <p:cNvPr id="77" name="Oval 1057"/>
              <p:cNvSpPr>
                <a:spLocks noChangeArrowheads="1"/>
              </p:cNvSpPr>
              <p:nvPr/>
            </p:nvSpPr>
            <p:spPr bwMode="auto">
              <a:xfrm>
                <a:off x="9948898" y="5465947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+mn-lt"/>
                    <a:cs typeface="Helvetica" charset="0"/>
                  </a:rPr>
                  <a:t>28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cxnSp>
            <p:nvCxnSpPr>
              <p:cNvPr id="78" name="AutoShape 1058"/>
              <p:cNvCxnSpPr>
                <a:cxnSpLocks noChangeShapeType="1"/>
                <a:stCxn id="76" idx="0"/>
                <a:endCxn id="97" idx="5"/>
              </p:cNvCxnSpPr>
              <p:nvPr/>
            </p:nvCxnSpPr>
            <p:spPr bwMode="auto">
              <a:xfrm flipH="1" flipV="1">
                <a:off x="9194962" y="5788549"/>
                <a:ext cx="131189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AutoShape 1059"/>
              <p:cNvCxnSpPr>
                <a:cxnSpLocks noChangeShapeType="1"/>
                <a:stCxn id="77" idx="3"/>
                <a:endCxn id="80" idx="0"/>
              </p:cNvCxnSpPr>
              <p:nvPr/>
            </p:nvCxnSpPr>
            <p:spPr bwMode="auto">
              <a:xfrm flipH="1">
                <a:off x="9911457" y="5788549"/>
                <a:ext cx="99932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0" name="Rectangle 1060"/>
              <p:cNvSpPr>
                <a:spLocks noChangeArrowheads="1"/>
              </p:cNvSpPr>
              <p:nvPr/>
            </p:nvSpPr>
            <p:spPr bwMode="auto">
              <a:xfrm>
                <a:off x="9671427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c:12</a:t>
                </a:r>
              </a:p>
            </p:txBody>
          </p:sp>
          <p:sp>
            <p:nvSpPr>
              <p:cNvPr id="81" name="Rectangle 1061"/>
              <p:cNvSpPr>
                <a:spLocks noChangeArrowheads="1"/>
              </p:cNvSpPr>
              <p:nvPr/>
            </p:nvSpPr>
            <p:spPr bwMode="auto">
              <a:xfrm>
                <a:off x="10256733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d:16</a:t>
                </a:r>
              </a:p>
            </p:txBody>
          </p:sp>
          <p:sp>
            <p:nvSpPr>
              <p:cNvPr id="82" name="Oval 1062"/>
              <p:cNvSpPr>
                <a:spLocks noChangeArrowheads="1"/>
              </p:cNvSpPr>
              <p:nvPr/>
            </p:nvSpPr>
            <p:spPr bwMode="auto">
              <a:xfrm>
                <a:off x="11181644" y="5465947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latin typeface="+mn-lt"/>
                    <a:cs typeface="Helvetica" charset="0"/>
                  </a:rPr>
                  <a:t>14</a:t>
                </a:r>
              </a:p>
            </p:txBody>
          </p:sp>
          <p:cxnSp>
            <p:nvCxnSpPr>
              <p:cNvPr id="83" name="AutoShape 1063"/>
              <p:cNvCxnSpPr>
                <a:cxnSpLocks noChangeShapeType="1"/>
                <a:stCxn id="81" idx="0"/>
                <a:endCxn id="77" idx="5"/>
              </p:cNvCxnSpPr>
              <p:nvPr/>
            </p:nvCxnSpPr>
            <p:spPr bwMode="auto">
              <a:xfrm flipH="1" flipV="1">
                <a:off x="10313126" y="5788549"/>
                <a:ext cx="183637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AutoShape 1064"/>
              <p:cNvCxnSpPr>
                <a:cxnSpLocks noChangeShapeType="1"/>
                <a:stCxn id="82" idx="5"/>
                <a:endCxn id="85" idx="0"/>
              </p:cNvCxnSpPr>
              <p:nvPr/>
            </p:nvCxnSpPr>
            <p:spPr bwMode="auto">
              <a:xfrm>
                <a:off x="11545873" y="5788549"/>
                <a:ext cx="121503" cy="4158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Rectangle 1065"/>
              <p:cNvSpPr>
                <a:spLocks noChangeArrowheads="1"/>
              </p:cNvSpPr>
              <p:nvPr/>
            </p:nvSpPr>
            <p:spPr bwMode="auto">
              <a:xfrm>
                <a:off x="11427346" y="6204446"/>
                <a:ext cx="480060" cy="283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+mn-lt"/>
                    <a:cs typeface="Helvetica" charset="0"/>
                  </a:rPr>
                  <a:t>f:5</a:t>
                </a:r>
              </a:p>
            </p:txBody>
          </p:sp>
          <p:cxnSp>
            <p:nvCxnSpPr>
              <p:cNvPr id="86" name="AutoShape 1039"/>
              <p:cNvCxnSpPr>
                <a:cxnSpLocks noChangeShapeType="1"/>
                <a:stCxn id="67" idx="5"/>
                <a:endCxn id="77" idx="0"/>
              </p:cNvCxnSpPr>
              <p:nvPr/>
            </p:nvCxnSpPr>
            <p:spPr bwMode="auto">
              <a:xfrm>
                <a:off x="9782549" y="4988449"/>
                <a:ext cx="379709" cy="477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7" name="TextBox 40"/>
              <p:cNvSpPr txBox="1">
                <a:spLocks noChangeArrowheads="1"/>
              </p:cNvSpPr>
              <p:nvPr/>
            </p:nvSpPr>
            <p:spPr bwMode="auto">
              <a:xfrm>
                <a:off x="10023277" y="41470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88" name="TextBox 41"/>
              <p:cNvSpPr txBox="1">
                <a:spLocks noChangeArrowheads="1"/>
              </p:cNvSpPr>
              <p:nvPr/>
            </p:nvSpPr>
            <p:spPr bwMode="auto">
              <a:xfrm>
                <a:off x="11129588" y="41470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89" name="TextBox 44"/>
              <p:cNvSpPr txBox="1">
                <a:spLocks noChangeArrowheads="1"/>
              </p:cNvSpPr>
              <p:nvPr/>
            </p:nvSpPr>
            <p:spPr bwMode="auto">
              <a:xfrm>
                <a:off x="8974292" y="49852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90" name="TextBox 45"/>
              <p:cNvSpPr txBox="1">
                <a:spLocks noChangeArrowheads="1"/>
              </p:cNvSpPr>
              <p:nvPr/>
            </p:nvSpPr>
            <p:spPr bwMode="auto">
              <a:xfrm>
                <a:off x="9964892" y="49852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91" name="TextBox 46"/>
              <p:cNvSpPr txBox="1">
                <a:spLocks noChangeArrowheads="1"/>
              </p:cNvSpPr>
              <p:nvPr/>
            </p:nvSpPr>
            <p:spPr bwMode="auto">
              <a:xfrm>
                <a:off x="10930092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92" name="TextBox 47"/>
              <p:cNvSpPr txBox="1">
                <a:spLocks noChangeArrowheads="1"/>
              </p:cNvSpPr>
              <p:nvPr/>
            </p:nvSpPr>
            <p:spPr bwMode="auto">
              <a:xfrm>
                <a:off x="11613599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93" name="TextBox 48"/>
              <p:cNvSpPr txBox="1">
                <a:spLocks noChangeArrowheads="1"/>
              </p:cNvSpPr>
              <p:nvPr/>
            </p:nvSpPr>
            <p:spPr bwMode="auto">
              <a:xfrm>
                <a:off x="9736292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94" name="TextBox 49"/>
              <p:cNvSpPr txBox="1">
                <a:spLocks noChangeArrowheads="1"/>
              </p:cNvSpPr>
              <p:nvPr/>
            </p:nvSpPr>
            <p:spPr bwMode="auto">
              <a:xfrm>
                <a:off x="10376936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95" name="TextBox 50"/>
              <p:cNvSpPr txBox="1">
                <a:spLocks noChangeArrowheads="1"/>
              </p:cNvSpPr>
              <p:nvPr/>
            </p:nvSpPr>
            <p:spPr bwMode="auto">
              <a:xfrm>
                <a:off x="8517092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  <p:sp>
            <p:nvSpPr>
              <p:cNvPr id="96" name="TextBox 51"/>
              <p:cNvSpPr txBox="1">
                <a:spLocks noChangeArrowheads="1"/>
              </p:cNvSpPr>
              <p:nvPr/>
            </p:nvSpPr>
            <p:spPr bwMode="auto">
              <a:xfrm>
                <a:off x="9270625" y="58234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1</a:t>
                </a:r>
              </a:p>
            </p:txBody>
          </p:sp>
          <p:sp>
            <p:nvSpPr>
              <p:cNvPr id="97" name="Oval 1057"/>
              <p:cNvSpPr>
                <a:spLocks noChangeArrowheads="1"/>
              </p:cNvSpPr>
              <p:nvPr/>
            </p:nvSpPr>
            <p:spPr bwMode="auto">
              <a:xfrm>
                <a:off x="8830733" y="5465947"/>
                <a:ext cx="426720" cy="377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+mn-lt"/>
                    <a:cs typeface="Helvetica" charset="0"/>
                  </a:rPr>
                  <a:t>58</a:t>
                </a:r>
                <a:endParaRPr lang="en-US" sz="1800" dirty="0">
                  <a:latin typeface="+mn-lt"/>
                  <a:cs typeface="Helvetica" charset="0"/>
                </a:endParaRPr>
              </a:p>
            </p:txBody>
          </p:sp>
          <p:cxnSp>
            <p:nvCxnSpPr>
              <p:cNvPr id="98" name="AutoShape 1034"/>
              <p:cNvCxnSpPr>
                <a:cxnSpLocks noChangeShapeType="1"/>
                <a:stCxn id="72" idx="0"/>
                <a:endCxn id="66" idx="5"/>
              </p:cNvCxnSpPr>
              <p:nvPr/>
            </p:nvCxnSpPr>
            <p:spPr bwMode="auto">
              <a:xfrm flipH="1" flipV="1">
                <a:off x="10923573" y="4288050"/>
                <a:ext cx="955443" cy="3777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9" name="TextBox 44"/>
              <p:cNvSpPr txBox="1">
                <a:spLocks noChangeArrowheads="1"/>
              </p:cNvSpPr>
              <p:nvPr/>
            </p:nvSpPr>
            <p:spPr bwMode="auto">
              <a:xfrm>
                <a:off x="11356777" y="4985246"/>
                <a:ext cx="2581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" charset="0"/>
                    <a:ea typeface="Osaka" charset="0"/>
                    <a:cs typeface="Osaka" charset="0"/>
                  </a:defRPr>
                </a:lvl9pPr>
              </a:lstStyle>
              <a:p>
                <a:pPr eaLnBrk="1" hangingPunct="1"/>
                <a:r>
                  <a:rPr lang="en-US" sz="1400" dirty="0">
                    <a:latin typeface="+mn-lt"/>
                    <a:cs typeface="Helvetica" charset="0"/>
                  </a:rPr>
                  <a:t>0</a:t>
                </a:r>
              </a:p>
            </p:txBody>
          </p:sp>
        </p:grpSp>
      </p:grpSp>
      <p:sp>
        <p:nvSpPr>
          <p:cNvPr id="100" name="Text Box 40"/>
          <p:cNvSpPr txBox="1">
            <a:spLocks noChangeArrowheads="1"/>
          </p:cNvSpPr>
          <p:nvPr/>
        </p:nvSpPr>
        <p:spPr bwMode="auto">
          <a:xfrm>
            <a:off x="5734424" y="5508812"/>
            <a:ext cx="22020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rgbClr val="3C8C93"/>
                </a:solidFill>
                <a:latin typeface="+mn-lt"/>
              </a:rPr>
              <a:t>1 </a:t>
            </a:r>
            <a:r>
              <a:rPr lang="en-US" dirty="0">
                <a:solidFill>
                  <a:srgbClr val="3C8C93"/>
                </a:solidFill>
                <a:latin typeface="+mn-lt"/>
              </a:rPr>
              <a:t>1 0 0 0 1 0 1</a:t>
            </a:r>
          </a:p>
        </p:txBody>
      </p:sp>
      <p:sp>
        <p:nvSpPr>
          <p:cNvPr id="10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4542" y="6281271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5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11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424050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</a:t>
            </a:r>
            <a:r>
              <a:rPr lang="en-US" altLang="en-US" sz="3400" dirty="0">
                <a:solidFill>
                  <a:srgbClr val="002060"/>
                </a:solidFill>
              </a:rPr>
              <a:t> Idea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6781800" y="304800"/>
            <a:ext cx="2057400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a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b	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rgbClr val="3C8C93"/>
                </a:solidFill>
                <a:latin typeface="Arial" charset="0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 smtClean="0">
                <a:solidFill>
                  <a:srgbClr val="3C8C93"/>
                </a:solidFill>
                <a:latin typeface="Arial" charset="0"/>
              </a:rPr>
              <a:t>d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f	  5%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471" y="1598704"/>
            <a:ext cx="77245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eaLnBrk="1" hangingPunct="1"/>
            <a:r>
              <a:rPr lang="en-US" sz="3200" dirty="0">
                <a:latin typeface="+mn-lt"/>
                <a:ea typeface="Osaka" charset="0"/>
                <a:cs typeface="Osaka" charset="0"/>
              </a:rPr>
              <a:t>Put most frequent </a:t>
            </a:r>
            <a:br>
              <a:rPr lang="en-US" sz="3200" dirty="0">
                <a:latin typeface="+mn-lt"/>
                <a:ea typeface="Osaka" charset="0"/>
                <a:cs typeface="Osaka" charset="0"/>
              </a:rPr>
            </a:br>
            <a:r>
              <a:rPr lang="en-US" sz="3200" dirty="0">
                <a:latin typeface="+mn-lt"/>
                <a:ea typeface="Osaka" charset="0"/>
                <a:cs typeface="Osaka" charset="0"/>
              </a:rPr>
              <a:t>under root, then </a:t>
            </a:r>
            <a:r>
              <a:rPr lang="en-US" sz="3200" dirty="0" err="1">
                <a:latin typeface="+mn-lt"/>
                <a:ea typeface="Osaka" charset="0"/>
                <a:cs typeface="Osaka" charset="0"/>
              </a:rPr>
              <a:t>recurse</a:t>
            </a:r>
            <a:r>
              <a:rPr lang="en-US" sz="3200" dirty="0">
                <a:latin typeface="+mn-lt"/>
                <a:ea typeface="Osaka" charset="0"/>
                <a:cs typeface="Osaka" charset="0"/>
              </a:rPr>
              <a:t> …</a:t>
            </a:r>
          </a:p>
        </p:txBody>
      </p:sp>
      <p:sp>
        <p:nvSpPr>
          <p:cNvPr id="109" name="Rectangle 5"/>
          <p:cNvSpPr>
            <a:spLocks noChangeArrowheads="1"/>
          </p:cNvSpPr>
          <p:nvPr/>
        </p:nvSpPr>
        <p:spPr bwMode="auto">
          <a:xfrm>
            <a:off x="4941048" y="4255247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+mn-lt"/>
              </a:rPr>
              <a:t>a:45</a:t>
            </a:r>
          </a:p>
        </p:txBody>
      </p:sp>
      <p:sp>
        <p:nvSpPr>
          <p:cNvPr id="110" name="Oval 6"/>
          <p:cNvSpPr>
            <a:spLocks noChangeArrowheads="1"/>
          </p:cNvSpPr>
          <p:nvPr/>
        </p:nvSpPr>
        <p:spPr bwMode="auto">
          <a:xfrm>
            <a:off x="5779248" y="3112247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+mn-lt"/>
              </a:rPr>
              <a:t>100</a:t>
            </a:r>
          </a:p>
        </p:txBody>
      </p:sp>
      <p:cxnSp>
        <p:nvCxnSpPr>
          <p:cNvPr id="112" name="AutoShape 7"/>
          <p:cNvCxnSpPr>
            <a:cxnSpLocks noChangeShapeType="1"/>
            <a:stCxn id="109" idx="0"/>
            <a:endCxn id="110" idx="3"/>
          </p:cNvCxnSpPr>
          <p:nvPr/>
        </p:nvCxnSpPr>
        <p:spPr bwMode="auto">
          <a:xfrm flipV="1">
            <a:off x="5283948" y="3632947"/>
            <a:ext cx="5842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3" name="Line 8"/>
          <p:cNvSpPr>
            <a:spLocks noChangeShapeType="1"/>
          </p:cNvSpPr>
          <p:nvPr/>
        </p:nvSpPr>
        <p:spPr bwMode="auto">
          <a:xfrm>
            <a:off x="6236448" y="3645647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10"/>
          <p:cNvSpPr txBox="1">
            <a:spLocks noChangeArrowheads="1"/>
          </p:cNvSpPr>
          <p:nvPr/>
        </p:nvSpPr>
        <p:spPr bwMode="auto">
          <a:xfrm>
            <a:off x="6388848" y="4255247"/>
            <a:ext cx="6889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600">
                <a:latin typeface="Tahoma" charset="0"/>
              </a:rPr>
              <a:t>  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Tahoma" charset="0"/>
              </a:rPr>
              <a:t>  . 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Tahoma" charset="0"/>
              </a:rPr>
              <a:t>.      .</a:t>
            </a:r>
          </a:p>
        </p:txBody>
      </p:sp>
      <p:sp>
        <p:nvSpPr>
          <p:cNvPr id="1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4542" y="6281271"/>
            <a:ext cx="1905000" cy="457200"/>
          </a:xfrm>
        </p:spPr>
        <p:txBody>
          <a:bodyPr/>
          <a:lstStyle/>
          <a:p>
            <a:r>
              <a:rPr lang="en-US" dirty="0"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166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619" y="767697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Idea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97" name="Text Box 23"/>
          <p:cNvSpPr txBox="1">
            <a:spLocks noChangeArrowheads="1"/>
          </p:cNvSpPr>
          <p:nvPr/>
        </p:nvSpPr>
        <p:spPr bwMode="auto">
          <a:xfrm>
            <a:off x="6781800" y="304800"/>
            <a:ext cx="2057400" cy="2031325"/>
          </a:xfrm>
          <a:prstGeom prst="rect">
            <a:avLst/>
          </a:prstGeom>
          <a:solidFill>
            <a:schemeClr val="bg1"/>
          </a:solidFill>
          <a:ln w="12700">
            <a:solidFill>
              <a:srgbClr val="3C8C9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a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b	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d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f	  5%</a:t>
            </a:r>
          </a:p>
        </p:txBody>
      </p:sp>
      <p:grpSp>
        <p:nvGrpSpPr>
          <p:cNvPr id="98" name="Group 26"/>
          <p:cNvGrpSpPr>
            <a:grpSpLocks/>
          </p:cNvGrpSpPr>
          <p:nvPr/>
        </p:nvGrpSpPr>
        <p:grpSpPr bwMode="auto">
          <a:xfrm>
            <a:off x="388472" y="254000"/>
            <a:ext cx="6230470" cy="2883647"/>
            <a:chOff x="288" y="336"/>
            <a:chExt cx="3936" cy="1776"/>
          </a:xfrm>
        </p:grpSpPr>
        <p:sp>
          <p:nvSpPr>
            <p:cNvPr id="100" name="Oval 21"/>
            <p:cNvSpPr>
              <a:spLocks noChangeArrowheads="1"/>
            </p:cNvSpPr>
            <p:nvPr/>
          </p:nvSpPr>
          <p:spPr bwMode="auto">
            <a:xfrm>
              <a:off x="288" y="336"/>
              <a:ext cx="3936" cy="177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1" name="AutoShape 22"/>
            <p:cNvCxnSpPr>
              <a:cxnSpLocks noChangeShapeType="1"/>
              <a:stCxn id="100" idx="7"/>
              <a:endCxn id="100" idx="3"/>
            </p:cNvCxnSpPr>
            <p:nvPr/>
          </p:nvCxnSpPr>
          <p:spPr bwMode="auto">
            <a:xfrm flipH="1">
              <a:off x="864" y="572"/>
              <a:ext cx="2784" cy="1304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788" y="64008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smtClean="0">
                <a:latin typeface="+mn-lt"/>
              </a:rPr>
              <a:t>7</a:t>
            </a:r>
            <a:endParaRPr lang="en-US" sz="1400">
              <a:latin typeface="+mn-lt"/>
            </a:endParaRPr>
          </a:p>
        </p:txBody>
      </p:sp>
      <p:sp>
        <p:nvSpPr>
          <p:cNvPr id="104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>
                <a:ea typeface="Osaka" charset="0"/>
                <a:cs typeface="Osaka" charset="0"/>
              </a:rPr>
              <a:t>Top down: Put </a:t>
            </a:r>
            <a:r>
              <a:rPr lang="en-US" i="1" dirty="0" smtClean="0">
                <a:ea typeface="Osaka" charset="0"/>
                <a:cs typeface="Osaka" charset="0"/>
              </a:rPr>
              <a:t>most </a:t>
            </a:r>
            <a:r>
              <a:rPr lang="en-US" dirty="0" smtClean="0">
                <a:ea typeface="Osaka" charset="0"/>
                <a:cs typeface="Osaka" charset="0"/>
              </a:rPr>
              <a:t>frequent </a:t>
            </a:r>
            <a:br>
              <a:rPr lang="en-US" dirty="0" smtClean="0">
                <a:ea typeface="Osaka" charset="0"/>
                <a:cs typeface="Osaka" charset="0"/>
              </a:rPr>
            </a:br>
            <a:r>
              <a:rPr lang="en-US" dirty="0" smtClean="0">
                <a:ea typeface="Osaka" charset="0"/>
                <a:cs typeface="Osaka" charset="0"/>
              </a:rPr>
              <a:t>under root, then </a:t>
            </a:r>
            <a:r>
              <a:rPr lang="en-US" dirty="0" err="1" smtClean="0">
                <a:ea typeface="Osaka" charset="0"/>
                <a:cs typeface="Osaka" charset="0"/>
              </a:rPr>
              <a:t>recurse</a:t>
            </a:r>
            <a:endParaRPr lang="en-US" sz="1200" dirty="0" smtClean="0">
              <a:ea typeface="Osaka" charset="0"/>
              <a:cs typeface="Osaka" charset="0"/>
            </a:endParaRPr>
          </a:p>
          <a:p>
            <a:pPr marL="0" indent="0" eaLnBrk="1" hangingPunct="1">
              <a:lnSpc>
                <a:spcPct val="110000"/>
              </a:lnSpc>
            </a:pPr>
            <a:endParaRPr lang="en-US" sz="1200" b="1" dirty="0" smtClean="0">
              <a:solidFill>
                <a:schemeClr val="hlink"/>
              </a:solidFill>
              <a:ea typeface="Osaka" charset="0"/>
              <a:cs typeface="Osak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>
                <a:solidFill>
                  <a:schemeClr val="accent2"/>
                </a:solidFill>
                <a:ea typeface="Osaka" charset="0"/>
                <a:cs typeface="Osaka" charset="0"/>
              </a:rPr>
              <a:t>Too greedy: </a:t>
            </a:r>
            <a:br>
              <a:rPr lang="en-US" b="1" dirty="0" smtClean="0">
                <a:solidFill>
                  <a:schemeClr val="accent2"/>
                </a:solidFill>
                <a:ea typeface="Osaka" charset="0"/>
                <a:cs typeface="Osaka" charset="0"/>
              </a:rPr>
            </a:br>
            <a:r>
              <a:rPr lang="en-US" b="1" dirty="0" smtClean="0">
                <a:solidFill>
                  <a:schemeClr val="accent2"/>
                </a:solidFill>
                <a:ea typeface="Osaka" charset="0"/>
                <a:cs typeface="Osaka" charset="0"/>
              </a:rPr>
              <a:t>unbalanced tree</a:t>
            </a:r>
            <a:br>
              <a:rPr lang="en-US" b="1" dirty="0" smtClean="0">
                <a:solidFill>
                  <a:schemeClr val="accent2"/>
                </a:solidFill>
                <a:ea typeface="Osaka" charset="0"/>
                <a:cs typeface="Osaka" charset="0"/>
              </a:rPr>
            </a:br>
            <a:r>
              <a:rPr lang="en-US" sz="2000" dirty="0" smtClean="0">
                <a:ea typeface="Osaka" charset="0"/>
                <a:cs typeface="Osaka" charset="0"/>
              </a:rPr>
              <a:t>.45*1 + .16*2 + .13*3 … = 2.34</a:t>
            </a:r>
            <a:r>
              <a:rPr lang="en-US" sz="2400" dirty="0" smtClean="0">
                <a:ea typeface="Osaka" charset="0"/>
                <a:cs typeface="Osaka" charset="0"/>
              </a:rPr>
              <a:t> </a:t>
            </a:r>
            <a:br>
              <a:rPr lang="en-US" sz="2400" dirty="0" smtClean="0">
                <a:ea typeface="Osaka" charset="0"/>
                <a:cs typeface="Osaka" charset="0"/>
              </a:rPr>
            </a:br>
            <a:r>
              <a:rPr lang="en-US" sz="2400" dirty="0" smtClean="0">
                <a:ea typeface="Osaka" charset="0"/>
                <a:cs typeface="Osaka" charset="0"/>
              </a:rPr>
              <a:t>not too bad, but imagine if all </a:t>
            </a:r>
            <a:br>
              <a:rPr lang="en-US" sz="2400" dirty="0" smtClean="0">
                <a:ea typeface="Osaka" charset="0"/>
                <a:cs typeface="Osaka" charset="0"/>
              </a:rPr>
            </a:br>
            <a:r>
              <a:rPr lang="en-US" sz="2400" dirty="0" err="1" smtClean="0">
                <a:ea typeface="Osaka" charset="0"/>
                <a:cs typeface="Osaka" charset="0"/>
              </a:rPr>
              <a:t>freqs</a:t>
            </a:r>
            <a:r>
              <a:rPr lang="en-US" sz="2400" dirty="0" smtClean="0">
                <a:ea typeface="Osaka" charset="0"/>
                <a:cs typeface="Osaka" charset="0"/>
              </a:rPr>
              <a:t> were ~1/6:</a:t>
            </a:r>
            <a:br>
              <a:rPr lang="en-US" sz="2400" dirty="0" smtClean="0">
                <a:ea typeface="Osaka" charset="0"/>
                <a:cs typeface="Osaka" charset="0"/>
              </a:rPr>
            </a:br>
            <a:r>
              <a:rPr lang="en-US" sz="2400" dirty="0" smtClean="0">
                <a:ea typeface="Osaka" charset="0"/>
                <a:cs typeface="Osaka" charset="0"/>
              </a:rPr>
              <a:t> </a:t>
            </a:r>
            <a:r>
              <a:rPr lang="en-US" sz="2000" dirty="0" smtClean="0">
                <a:ea typeface="Osaka" charset="0"/>
                <a:cs typeface="Osaka" charset="0"/>
              </a:rPr>
              <a:t>(1+2+3+4+5+5)/6=3.33</a:t>
            </a:r>
            <a:endParaRPr lang="en-US" sz="2400" dirty="0">
              <a:ea typeface="Osaka" charset="0"/>
              <a:cs typeface="Osaka" charset="0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5389282" y="3717365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a:45</a:t>
            </a:r>
          </a:p>
        </p:txBody>
      </p:sp>
      <p:sp>
        <p:nvSpPr>
          <p:cNvPr id="107" name="Oval 6"/>
          <p:cNvSpPr>
            <a:spLocks noChangeArrowheads="1"/>
          </p:cNvSpPr>
          <p:nvPr/>
        </p:nvSpPr>
        <p:spPr bwMode="auto">
          <a:xfrm>
            <a:off x="6227482" y="257436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+mn-lt"/>
              </a:rPr>
              <a:t>100</a:t>
            </a:r>
          </a:p>
        </p:txBody>
      </p:sp>
      <p:cxnSp>
        <p:nvCxnSpPr>
          <p:cNvPr id="109" name="AutoShape 7"/>
          <p:cNvCxnSpPr>
            <a:cxnSpLocks noChangeShapeType="1"/>
            <a:stCxn id="106" idx="0"/>
            <a:endCxn id="107" idx="3"/>
          </p:cNvCxnSpPr>
          <p:nvPr/>
        </p:nvCxnSpPr>
        <p:spPr bwMode="auto">
          <a:xfrm flipV="1">
            <a:off x="5732182" y="3095065"/>
            <a:ext cx="5842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0" name="Rectangle 9"/>
          <p:cNvSpPr>
            <a:spLocks noChangeArrowheads="1"/>
          </p:cNvSpPr>
          <p:nvPr/>
        </p:nvSpPr>
        <p:spPr bwMode="auto">
          <a:xfrm>
            <a:off x="5998882" y="4860365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d:16</a:t>
            </a:r>
          </a:p>
        </p:txBody>
      </p:sp>
      <p:sp>
        <p:nvSpPr>
          <p:cNvPr id="112" name="Oval 10"/>
          <p:cNvSpPr>
            <a:spLocks noChangeArrowheads="1"/>
          </p:cNvSpPr>
          <p:nvPr/>
        </p:nvSpPr>
        <p:spPr bwMode="auto">
          <a:xfrm>
            <a:off x="6837082" y="371736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55</a:t>
            </a:r>
          </a:p>
        </p:txBody>
      </p:sp>
      <p:cxnSp>
        <p:nvCxnSpPr>
          <p:cNvPr id="113" name="AutoShape 11"/>
          <p:cNvCxnSpPr>
            <a:cxnSpLocks noChangeShapeType="1"/>
            <a:stCxn id="110" idx="0"/>
            <a:endCxn id="112" idx="3"/>
          </p:cNvCxnSpPr>
          <p:nvPr/>
        </p:nvCxnSpPr>
        <p:spPr bwMode="auto">
          <a:xfrm flipV="1">
            <a:off x="6341782" y="4238065"/>
            <a:ext cx="5842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13"/>
          <p:cNvCxnSpPr>
            <a:cxnSpLocks noChangeShapeType="1"/>
            <a:stCxn id="107" idx="5"/>
            <a:endCxn id="112" idx="0"/>
          </p:cNvCxnSpPr>
          <p:nvPr/>
        </p:nvCxnSpPr>
        <p:spPr bwMode="auto">
          <a:xfrm>
            <a:off x="6748182" y="3095065"/>
            <a:ext cx="3937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6" name="Rectangle 14"/>
          <p:cNvSpPr>
            <a:spLocks noChangeArrowheads="1"/>
          </p:cNvSpPr>
          <p:nvPr/>
        </p:nvSpPr>
        <p:spPr bwMode="auto">
          <a:xfrm>
            <a:off x="6608482" y="5927165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b:13</a:t>
            </a:r>
          </a:p>
        </p:txBody>
      </p:sp>
      <p:sp>
        <p:nvSpPr>
          <p:cNvPr id="117" name="Oval 15"/>
          <p:cNvSpPr>
            <a:spLocks noChangeArrowheads="1"/>
          </p:cNvSpPr>
          <p:nvPr/>
        </p:nvSpPr>
        <p:spPr bwMode="auto">
          <a:xfrm>
            <a:off x="7446682" y="478416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29</a:t>
            </a:r>
          </a:p>
        </p:txBody>
      </p:sp>
      <p:cxnSp>
        <p:nvCxnSpPr>
          <p:cNvPr id="118" name="AutoShape 16"/>
          <p:cNvCxnSpPr>
            <a:cxnSpLocks noChangeShapeType="1"/>
            <a:stCxn id="116" idx="0"/>
            <a:endCxn id="117" idx="3"/>
          </p:cNvCxnSpPr>
          <p:nvPr/>
        </p:nvCxnSpPr>
        <p:spPr bwMode="auto">
          <a:xfrm flipV="1">
            <a:off x="6951382" y="5304865"/>
            <a:ext cx="5842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0" name="Line 17"/>
          <p:cNvSpPr>
            <a:spLocks noChangeShapeType="1"/>
          </p:cNvSpPr>
          <p:nvPr/>
        </p:nvSpPr>
        <p:spPr bwMode="auto">
          <a:xfrm>
            <a:off x="7903882" y="5317565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121" name="AutoShape 18"/>
          <p:cNvCxnSpPr>
            <a:cxnSpLocks noChangeShapeType="1"/>
            <a:stCxn id="112" idx="5"/>
            <a:endCxn id="117" idx="0"/>
          </p:cNvCxnSpPr>
          <p:nvPr/>
        </p:nvCxnSpPr>
        <p:spPr bwMode="auto">
          <a:xfrm>
            <a:off x="7357782" y="4238065"/>
            <a:ext cx="3937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4" name="Text Box 19"/>
          <p:cNvSpPr txBox="1">
            <a:spLocks noChangeArrowheads="1"/>
          </p:cNvSpPr>
          <p:nvPr/>
        </p:nvSpPr>
        <p:spPr bwMode="auto">
          <a:xfrm>
            <a:off x="8181001" y="5774765"/>
            <a:ext cx="469700" cy="55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  .</a:t>
            </a:r>
          </a:p>
        </p:txBody>
      </p:sp>
    </p:spTree>
    <p:extLst>
      <p:ext uri="{BB962C8B-B14F-4D97-AF65-F5344CB8AC3E}">
        <p14:creationId xmlns:p14="http://schemas.microsoft.com/office/powerpoint/2010/main" val="4048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5" y="588403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Idea #2</a:t>
            </a:r>
          </a:p>
        </p:txBody>
      </p:sp>
      <p:sp>
        <p:nvSpPr>
          <p:cNvPr id="94" name="Text Box 1048"/>
          <p:cNvSpPr txBox="1">
            <a:spLocks noChangeArrowheads="1"/>
          </p:cNvSpPr>
          <p:nvPr/>
        </p:nvSpPr>
        <p:spPr bwMode="auto">
          <a:xfrm>
            <a:off x="6781800" y="304800"/>
            <a:ext cx="2057400" cy="2031325"/>
          </a:xfrm>
          <a:prstGeom prst="rect">
            <a:avLst/>
          </a:prstGeom>
          <a:solidFill>
            <a:schemeClr val="bg1"/>
          </a:solidFill>
          <a:ln w="12700">
            <a:solidFill>
              <a:srgbClr val="3C8C9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b	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d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f	  5%</a:t>
            </a: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195" y="6353320"/>
            <a:ext cx="1952240" cy="50468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dirty="0" smtClean="0">
                <a:latin typeface="+mn-lt"/>
              </a:rPr>
              <a:t>8</a:t>
            </a:r>
            <a:endParaRPr lang="en-US" sz="1400" dirty="0">
              <a:latin typeface="+mn-lt"/>
            </a:endParaRPr>
          </a:p>
        </p:txBody>
      </p:sp>
      <p:sp>
        <p:nvSpPr>
          <p:cNvPr id="100" name="Rectangle 1027"/>
          <p:cNvSpPr txBox="1">
            <a:spLocks noChangeArrowheads="1"/>
          </p:cNvSpPr>
          <p:nvPr/>
        </p:nvSpPr>
        <p:spPr>
          <a:xfrm>
            <a:off x="343647" y="1538941"/>
            <a:ext cx="7965141" cy="45421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Osaka" charset="0"/>
                <a:cs typeface="Osaka" charset="0"/>
              </a:rPr>
              <a:t>Top down: Divide letters </a:t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800" dirty="0" smtClean="0">
                <a:ea typeface="Osaka" charset="0"/>
                <a:cs typeface="Osaka" charset="0"/>
              </a:rPr>
              <a:t>into 2 groups, with ~50% </a:t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800" dirty="0" smtClean="0">
                <a:ea typeface="Osaka" charset="0"/>
                <a:cs typeface="Osaka" charset="0"/>
              </a:rPr>
              <a:t>weight in each; </a:t>
            </a:r>
            <a:r>
              <a:rPr lang="en-US" sz="2800" dirty="0" err="1" smtClean="0">
                <a:ea typeface="Osaka" charset="0"/>
                <a:cs typeface="Osaka" charset="0"/>
              </a:rPr>
              <a:t>recurse</a:t>
            </a:r>
            <a:r>
              <a:rPr lang="en-US" sz="2800" dirty="0" smtClean="0">
                <a:ea typeface="Osaka" charset="0"/>
                <a:cs typeface="Osaka" charset="0"/>
              </a:rPr>
              <a:t/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000" dirty="0" smtClean="0">
                <a:ea typeface="Osaka" charset="0"/>
                <a:cs typeface="Osaka" charset="0"/>
              </a:rPr>
              <a:t>(Shannon-</a:t>
            </a:r>
            <a:r>
              <a:rPr lang="en-US" sz="2000" dirty="0" err="1" smtClean="0">
                <a:ea typeface="Osaka" charset="0"/>
                <a:cs typeface="Osaka" charset="0"/>
              </a:rPr>
              <a:t>Fano</a:t>
            </a:r>
            <a:r>
              <a:rPr lang="en-US" sz="2000" dirty="0" smtClean="0">
                <a:ea typeface="Osaka" charset="0"/>
                <a:cs typeface="Osaka" charset="0"/>
              </a:rPr>
              <a:t> code)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>
              <a:ea typeface="Osaka" charset="0"/>
              <a:cs typeface="Osak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Osaka" charset="0"/>
                <a:cs typeface="Osaka" charset="0"/>
              </a:rPr>
              <a:t>Again, not terrible</a:t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400" dirty="0" smtClean="0">
                <a:ea typeface="Osaka" charset="0"/>
                <a:cs typeface="Osaka" charset="0"/>
              </a:rPr>
              <a:t>2*.5+3*.5 = 2.5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ea typeface="Osaka" charset="0"/>
              <a:cs typeface="Osak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Osaka" charset="0"/>
                <a:cs typeface="Osaka" charset="0"/>
              </a:rPr>
              <a:t>But this tree </a:t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800" dirty="0" smtClean="0">
                <a:ea typeface="Osaka" charset="0"/>
                <a:cs typeface="Osaka" charset="0"/>
              </a:rPr>
              <a:t>can easily be </a:t>
            </a:r>
            <a:br>
              <a:rPr lang="en-US" sz="2800" dirty="0" smtClean="0">
                <a:ea typeface="Osaka" charset="0"/>
                <a:cs typeface="Osaka" charset="0"/>
              </a:rPr>
            </a:br>
            <a:r>
              <a:rPr lang="en-US" sz="2800" dirty="0" smtClean="0">
                <a:ea typeface="Osaka" charset="0"/>
                <a:cs typeface="Osaka" charset="0"/>
              </a:rPr>
              <a:t>improved!  (How?)</a:t>
            </a:r>
            <a:endParaRPr lang="en-US" sz="2800" dirty="0">
              <a:ea typeface="Osaka" charset="0"/>
              <a:cs typeface="Osaka" charset="0"/>
            </a:endParaRPr>
          </a:p>
        </p:txBody>
      </p:sp>
      <p:grpSp>
        <p:nvGrpSpPr>
          <p:cNvPr id="101" name="Group 1069"/>
          <p:cNvGrpSpPr>
            <a:grpSpLocks/>
          </p:cNvGrpSpPr>
          <p:nvPr/>
        </p:nvGrpSpPr>
        <p:grpSpPr bwMode="auto">
          <a:xfrm>
            <a:off x="4547259" y="2027794"/>
            <a:ext cx="4294929" cy="4205665"/>
            <a:chOff x="3024" y="1584"/>
            <a:chExt cx="2640" cy="2400"/>
          </a:xfrm>
        </p:grpSpPr>
        <p:sp>
          <p:nvSpPr>
            <p:cNvPr id="103" name="Oval 1029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+mn-lt"/>
                </a:rPr>
                <a:t>100</a:t>
              </a:r>
            </a:p>
          </p:txBody>
        </p:sp>
        <p:cxnSp>
          <p:nvCxnSpPr>
            <p:cNvPr id="104" name="AutoShape 1030"/>
            <p:cNvCxnSpPr>
              <a:cxnSpLocks noChangeShapeType="1"/>
              <a:stCxn id="113" idx="0"/>
              <a:endCxn id="103" idx="3"/>
            </p:cNvCxnSpPr>
            <p:nvPr/>
          </p:nvCxnSpPr>
          <p:spPr bwMode="auto">
            <a:xfrm flipV="1">
              <a:off x="3456" y="1912"/>
              <a:ext cx="536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1032"/>
            <p:cNvSpPr>
              <a:spLocks noChangeArrowheads="1"/>
            </p:cNvSpPr>
            <p:nvPr/>
          </p:nvSpPr>
          <p:spPr bwMode="auto">
            <a:xfrm>
              <a:off x="4512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50</a:t>
              </a:r>
            </a:p>
          </p:txBody>
        </p:sp>
        <p:cxnSp>
          <p:nvCxnSpPr>
            <p:cNvPr id="107" name="AutoShape 1033"/>
            <p:cNvCxnSpPr>
              <a:cxnSpLocks noChangeShapeType="1"/>
              <a:stCxn id="120" idx="0"/>
              <a:endCxn id="106" idx="3"/>
            </p:cNvCxnSpPr>
            <p:nvPr/>
          </p:nvCxnSpPr>
          <p:spPr bwMode="auto">
            <a:xfrm flipV="1">
              <a:off x="4224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AutoShape 1034"/>
            <p:cNvCxnSpPr>
              <a:cxnSpLocks noChangeShapeType="1"/>
              <a:stCxn id="103" idx="5"/>
              <a:endCxn id="106" idx="0"/>
            </p:cNvCxnSpPr>
            <p:nvPr/>
          </p:nvCxnSpPr>
          <p:spPr bwMode="auto">
            <a:xfrm>
              <a:off x="4264" y="1912"/>
              <a:ext cx="440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AutoShape 1039"/>
            <p:cNvCxnSpPr>
              <a:cxnSpLocks noChangeShapeType="1"/>
              <a:stCxn id="106" idx="5"/>
              <a:endCxn id="127" idx="0"/>
            </p:cNvCxnSpPr>
            <p:nvPr/>
          </p:nvCxnSpPr>
          <p:spPr bwMode="auto">
            <a:xfrm>
              <a:off x="4840" y="2536"/>
              <a:ext cx="344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1049"/>
            <p:cNvSpPr>
              <a:spLocks noChangeArrowheads="1"/>
            </p:cNvSpPr>
            <p:nvPr/>
          </p:nvSpPr>
          <p:spPr bwMode="auto">
            <a:xfrm>
              <a:off x="302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a:45</a:t>
              </a:r>
            </a:p>
          </p:txBody>
        </p:sp>
        <p:sp>
          <p:nvSpPr>
            <p:cNvPr id="113" name="Oval 1050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50</a:t>
              </a:r>
            </a:p>
          </p:txBody>
        </p:sp>
        <p:cxnSp>
          <p:nvCxnSpPr>
            <p:cNvPr id="115" name="AutoShape 1051"/>
            <p:cNvCxnSpPr>
              <a:cxnSpLocks noChangeShapeType="1"/>
              <a:stCxn id="112" idx="0"/>
              <a:endCxn id="113" idx="3"/>
            </p:cNvCxnSpPr>
            <p:nvPr/>
          </p:nvCxnSpPr>
          <p:spPr bwMode="auto">
            <a:xfrm flipV="1">
              <a:off x="3240" y="2536"/>
              <a:ext cx="8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AutoShape 1053"/>
            <p:cNvCxnSpPr>
              <a:cxnSpLocks noChangeShapeType="1"/>
              <a:stCxn id="113" idx="5"/>
              <a:endCxn id="117" idx="0"/>
            </p:cNvCxnSpPr>
            <p:nvPr/>
          </p:nvCxnSpPr>
          <p:spPr bwMode="auto">
            <a:xfrm>
              <a:off x="3592" y="2536"/>
              <a:ext cx="12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Rectangle 1054"/>
            <p:cNvSpPr>
              <a:spLocks noChangeArrowheads="1"/>
            </p:cNvSpPr>
            <p:nvPr/>
          </p:nvSpPr>
          <p:spPr bwMode="auto">
            <a:xfrm>
              <a:off x="3504" y="3024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f:5</a:t>
              </a:r>
            </a:p>
          </p:txBody>
        </p:sp>
        <p:sp>
          <p:nvSpPr>
            <p:cNvPr id="118" name="Rectangle 1056"/>
            <p:cNvSpPr>
              <a:spLocks noChangeArrowheads="1"/>
            </p:cNvSpPr>
            <p:nvPr/>
          </p:nvSpPr>
          <p:spPr bwMode="auto">
            <a:xfrm>
              <a:off x="379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b:13</a:t>
              </a:r>
            </a:p>
          </p:txBody>
        </p:sp>
        <p:sp>
          <p:nvSpPr>
            <p:cNvPr id="120" name="Oval 1057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25</a:t>
              </a:r>
            </a:p>
          </p:txBody>
        </p:sp>
        <p:cxnSp>
          <p:nvCxnSpPr>
            <p:cNvPr id="121" name="AutoShape 1058"/>
            <p:cNvCxnSpPr>
              <a:cxnSpLocks noChangeShapeType="1"/>
              <a:stCxn id="118" idx="0"/>
              <a:endCxn id="120" idx="3"/>
            </p:cNvCxnSpPr>
            <p:nvPr/>
          </p:nvCxnSpPr>
          <p:spPr bwMode="auto">
            <a:xfrm flipV="1">
              <a:off x="400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1059"/>
            <p:cNvCxnSpPr>
              <a:cxnSpLocks noChangeShapeType="1"/>
              <a:stCxn id="120" idx="5"/>
              <a:endCxn id="124" idx="0"/>
            </p:cNvCxnSpPr>
            <p:nvPr/>
          </p:nvCxnSpPr>
          <p:spPr bwMode="auto">
            <a:xfrm>
              <a:off x="436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1060"/>
            <p:cNvSpPr>
              <a:spLocks noChangeArrowheads="1"/>
            </p:cNvSpPr>
            <p:nvPr/>
          </p:nvSpPr>
          <p:spPr bwMode="auto">
            <a:xfrm>
              <a:off x="427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c:12</a:t>
              </a:r>
            </a:p>
          </p:txBody>
        </p:sp>
        <p:sp>
          <p:nvSpPr>
            <p:cNvPr id="126" name="Rectangle 1061"/>
            <p:cNvSpPr>
              <a:spLocks noChangeArrowheads="1"/>
            </p:cNvSpPr>
            <p:nvPr/>
          </p:nvSpPr>
          <p:spPr bwMode="auto">
            <a:xfrm>
              <a:off x="475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d:16</a:t>
              </a:r>
            </a:p>
          </p:txBody>
        </p:sp>
        <p:sp>
          <p:nvSpPr>
            <p:cNvPr id="127" name="Oval 1062"/>
            <p:cNvSpPr>
              <a:spLocks noChangeArrowheads="1"/>
            </p:cNvSpPr>
            <p:nvPr/>
          </p:nvSpPr>
          <p:spPr bwMode="auto">
            <a:xfrm>
              <a:off x="4992" y="2976"/>
              <a:ext cx="384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25</a:t>
              </a:r>
            </a:p>
          </p:txBody>
        </p:sp>
        <p:cxnSp>
          <p:nvCxnSpPr>
            <p:cNvPr id="129" name="AutoShape 1063"/>
            <p:cNvCxnSpPr>
              <a:cxnSpLocks noChangeShapeType="1"/>
              <a:stCxn id="126" idx="0"/>
              <a:endCxn id="127" idx="3"/>
            </p:cNvCxnSpPr>
            <p:nvPr/>
          </p:nvCxnSpPr>
          <p:spPr bwMode="auto">
            <a:xfrm flipV="1">
              <a:off x="4968" y="3304"/>
              <a:ext cx="80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AutoShape 1064"/>
            <p:cNvCxnSpPr>
              <a:cxnSpLocks noChangeShapeType="1"/>
              <a:stCxn id="127" idx="5"/>
              <a:endCxn id="132" idx="0"/>
            </p:cNvCxnSpPr>
            <p:nvPr/>
          </p:nvCxnSpPr>
          <p:spPr bwMode="auto">
            <a:xfrm>
              <a:off x="5320" y="3304"/>
              <a:ext cx="128" cy="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1065"/>
            <p:cNvSpPr>
              <a:spLocks noChangeArrowheads="1"/>
            </p:cNvSpPr>
            <p:nvPr/>
          </p:nvSpPr>
          <p:spPr bwMode="auto">
            <a:xfrm>
              <a:off x="5232" y="3696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+mn-lt"/>
                </a:rPr>
                <a:t>e:9</a:t>
              </a:r>
            </a:p>
          </p:txBody>
        </p:sp>
      </p:grpSp>
      <p:grpSp>
        <p:nvGrpSpPr>
          <p:cNvPr id="133" name="Group 26"/>
          <p:cNvGrpSpPr>
            <a:grpSpLocks/>
          </p:cNvGrpSpPr>
          <p:nvPr/>
        </p:nvGrpSpPr>
        <p:grpSpPr bwMode="auto">
          <a:xfrm>
            <a:off x="537882" y="254000"/>
            <a:ext cx="5752353" cy="2345765"/>
            <a:chOff x="288" y="336"/>
            <a:chExt cx="3936" cy="1776"/>
          </a:xfrm>
        </p:grpSpPr>
        <p:sp>
          <p:nvSpPr>
            <p:cNvPr id="134" name="Oval 21"/>
            <p:cNvSpPr>
              <a:spLocks noChangeArrowheads="1"/>
            </p:cNvSpPr>
            <p:nvPr/>
          </p:nvSpPr>
          <p:spPr bwMode="auto">
            <a:xfrm>
              <a:off x="288" y="336"/>
              <a:ext cx="3936" cy="177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5" name="AutoShape 22"/>
            <p:cNvCxnSpPr>
              <a:cxnSpLocks noChangeShapeType="1"/>
              <a:stCxn id="134" idx="7"/>
              <a:endCxn id="134" idx="3"/>
            </p:cNvCxnSpPr>
            <p:nvPr/>
          </p:nvCxnSpPr>
          <p:spPr bwMode="auto">
            <a:xfrm flipH="1">
              <a:off x="864" y="572"/>
              <a:ext cx="2784" cy="1304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274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idea #3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73" name="Text Box 1053"/>
          <p:cNvSpPr txBox="1">
            <a:spLocks noChangeArrowheads="1"/>
          </p:cNvSpPr>
          <p:nvPr/>
        </p:nvSpPr>
        <p:spPr bwMode="auto">
          <a:xfrm>
            <a:off x="6781800" y="304800"/>
            <a:ext cx="2057400" cy="2031325"/>
          </a:xfrm>
          <a:prstGeom prst="rect">
            <a:avLst/>
          </a:prstGeom>
          <a:solidFill>
            <a:schemeClr val="bg1"/>
          </a:solidFill>
          <a:ln w="12700">
            <a:solidFill>
              <a:srgbClr val="3C8C9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a	45%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b	13%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c	12%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d	16%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e	  9%</a:t>
            </a:r>
          </a:p>
          <a:p>
            <a:pPr lvl="1" algn="l" eaLnBrk="1" hangingPunct="1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f	  5%</a:t>
            </a:r>
          </a:p>
        </p:txBody>
      </p:sp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1705" y="6341699"/>
            <a:ext cx="2014495" cy="51630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r>
              <a:rPr lang="en-US" sz="1400" dirty="0" smtClean="0">
                <a:latin typeface="+mn-lt"/>
              </a:rPr>
              <a:t>9</a:t>
            </a:r>
            <a:endParaRPr lang="en-US" sz="1400" dirty="0">
              <a:latin typeface="+mn-lt"/>
            </a:endParaRPr>
          </a:p>
        </p:txBody>
      </p:sp>
      <p:sp>
        <p:nvSpPr>
          <p:cNvPr id="75" name="Rectangle 1027"/>
          <p:cNvSpPr txBox="1">
            <a:spLocks noChangeArrowheads="1"/>
          </p:cNvSpPr>
          <p:nvPr/>
        </p:nvSpPr>
        <p:spPr>
          <a:xfrm>
            <a:off x="239059" y="1449294"/>
            <a:ext cx="8219141" cy="46467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>
                <a:ea typeface="Osaka" charset="0"/>
                <a:cs typeface="Osaka" charset="0"/>
              </a:rPr>
              <a:t>Bottom up: Group </a:t>
            </a:r>
            <a:br>
              <a:rPr lang="en-US" dirty="0" smtClean="0">
                <a:ea typeface="Osaka" charset="0"/>
                <a:cs typeface="Osaka" charset="0"/>
              </a:rPr>
            </a:br>
            <a:r>
              <a:rPr lang="en-US" i="1" dirty="0" smtClean="0">
                <a:ea typeface="Osaka" charset="0"/>
                <a:cs typeface="Osaka" charset="0"/>
              </a:rPr>
              <a:t>least </a:t>
            </a:r>
            <a:r>
              <a:rPr lang="en-US" dirty="0" smtClean="0">
                <a:ea typeface="Osaka" charset="0"/>
                <a:cs typeface="Osaka" charset="0"/>
              </a:rPr>
              <a:t>frequent letters </a:t>
            </a:r>
            <a:br>
              <a:rPr lang="en-US" dirty="0" smtClean="0">
                <a:ea typeface="Osaka" charset="0"/>
                <a:cs typeface="Osaka" charset="0"/>
              </a:rPr>
            </a:br>
            <a:r>
              <a:rPr lang="en-US" dirty="0" smtClean="0">
                <a:ea typeface="Osaka" charset="0"/>
                <a:cs typeface="Osaka" charset="0"/>
              </a:rPr>
              <a:t>near bottom</a:t>
            </a:r>
            <a:endParaRPr lang="en-US" dirty="0">
              <a:ea typeface="Osaka" charset="0"/>
              <a:cs typeface="Osaka" charset="0"/>
            </a:endParaRPr>
          </a:p>
        </p:txBody>
      </p:sp>
      <p:sp>
        <p:nvSpPr>
          <p:cNvPr id="76" name="Oval 1030"/>
          <p:cNvSpPr>
            <a:spLocks noChangeArrowheads="1"/>
          </p:cNvSpPr>
          <p:nvPr/>
        </p:nvSpPr>
        <p:spPr bwMode="auto">
          <a:xfrm>
            <a:off x="5684444" y="2374541"/>
            <a:ext cx="644639" cy="6884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100</a:t>
            </a:r>
          </a:p>
        </p:txBody>
      </p:sp>
      <p:sp>
        <p:nvSpPr>
          <p:cNvPr id="77" name="Rectangle 1036"/>
          <p:cNvSpPr>
            <a:spLocks noChangeArrowheads="1"/>
          </p:cNvSpPr>
          <p:nvPr/>
        </p:nvSpPr>
        <p:spPr bwMode="auto">
          <a:xfrm>
            <a:off x="6061065" y="5747041"/>
            <a:ext cx="725218" cy="516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f:5</a:t>
            </a:r>
          </a:p>
        </p:txBody>
      </p:sp>
      <p:sp>
        <p:nvSpPr>
          <p:cNvPr id="78" name="Oval 1037"/>
          <p:cNvSpPr>
            <a:spLocks noChangeArrowheads="1"/>
          </p:cNvSpPr>
          <p:nvPr/>
        </p:nvSpPr>
        <p:spPr bwMode="auto">
          <a:xfrm>
            <a:off x="6751244" y="4584341"/>
            <a:ext cx="644639" cy="6884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14</a:t>
            </a:r>
          </a:p>
        </p:txBody>
      </p:sp>
      <p:cxnSp>
        <p:nvCxnSpPr>
          <p:cNvPr id="79" name="AutoShape 1038"/>
          <p:cNvCxnSpPr>
            <a:cxnSpLocks noChangeShapeType="1"/>
            <a:stCxn id="77" idx="0"/>
            <a:endCxn id="78" idx="3"/>
          </p:cNvCxnSpPr>
          <p:nvPr/>
        </p:nvCxnSpPr>
        <p:spPr bwMode="auto">
          <a:xfrm flipV="1">
            <a:off x="6423674" y="5171928"/>
            <a:ext cx="421975" cy="575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0" name="Text Box 1041"/>
          <p:cNvSpPr txBox="1">
            <a:spLocks noChangeArrowheads="1"/>
          </p:cNvSpPr>
          <p:nvPr/>
        </p:nvSpPr>
        <p:spPr bwMode="auto">
          <a:xfrm>
            <a:off x="6409879" y="3375402"/>
            <a:ext cx="528804" cy="55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  .</a:t>
            </a:r>
          </a:p>
        </p:txBody>
      </p:sp>
      <p:sp>
        <p:nvSpPr>
          <p:cNvPr id="81" name="Rectangle 1042"/>
          <p:cNvSpPr>
            <a:spLocks noChangeArrowheads="1"/>
          </p:cNvSpPr>
          <p:nvPr/>
        </p:nvSpPr>
        <p:spPr bwMode="auto">
          <a:xfrm>
            <a:off x="7280265" y="5747041"/>
            <a:ext cx="725218" cy="516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e:9</a:t>
            </a:r>
          </a:p>
        </p:txBody>
      </p:sp>
      <p:cxnSp>
        <p:nvCxnSpPr>
          <p:cNvPr id="82" name="AutoShape 1043"/>
          <p:cNvCxnSpPr>
            <a:cxnSpLocks noChangeShapeType="1"/>
            <a:stCxn id="81" idx="0"/>
            <a:endCxn id="78" idx="5"/>
          </p:cNvCxnSpPr>
          <p:nvPr/>
        </p:nvCxnSpPr>
        <p:spPr bwMode="auto">
          <a:xfrm flipH="1" flipV="1">
            <a:off x="7301478" y="5171928"/>
            <a:ext cx="341396" cy="575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3" name="Rectangle 1044"/>
          <p:cNvSpPr>
            <a:spLocks noChangeArrowheads="1"/>
          </p:cNvSpPr>
          <p:nvPr/>
        </p:nvSpPr>
        <p:spPr bwMode="auto">
          <a:xfrm>
            <a:off x="3851265" y="5213641"/>
            <a:ext cx="725218" cy="516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c:12</a:t>
            </a:r>
          </a:p>
        </p:txBody>
      </p:sp>
      <p:sp>
        <p:nvSpPr>
          <p:cNvPr id="85" name="Oval 1045"/>
          <p:cNvSpPr>
            <a:spLocks noChangeArrowheads="1"/>
          </p:cNvSpPr>
          <p:nvPr/>
        </p:nvSpPr>
        <p:spPr bwMode="auto">
          <a:xfrm>
            <a:off x="4541444" y="4050941"/>
            <a:ext cx="644639" cy="6884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+mn-lt"/>
              </a:rPr>
              <a:t>25</a:t>
            </a:r>
          </a:p>
        </p:txBody>
      </p:sp>
      <p:cxnSp>
        <p:nvCxnSpPr>
          <p:cNvPr id="86" name="AutoShape 1046"/>
          <p:cNvCxnSpPr>
            <a:cxnSpLocks noChangeShapeType="1"/>
            <a:stCxn id="83" idx="0"/>
            <a:endCxn id="85" idx="3"/>
          </p:cNvCxnSpPr>
          <p:nvPr/>
        </p:nvCxnSpPr>
        <p:spPr bwMode="auto">
          <a:xfrm flipV="1">
            <a:off x="4213874" y="4638528"/>
            <a:ext cx="421975" cy="575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7" name="Rectangle 1047"/>
          <p:cNvSpPr>
            <a:spLocks noChangeArrowheads="1"/>
          </p:cNvSpPr>
          <p:nvPr/>
        </p:nvSpPr>
        <p:spPr bwMode="auto">
          <a:xfrm>
            <a:off x="5070465" y="5213641"/>
            <a:ext cx="725218" cy="516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b:13</a:t>
            </a:r>
          </a:p>
        </p:txBody>
      </p:sp>
      <p:cxnSp>
        <p:nvCxnSpPr>
          <p:cNvPr id="89" name="AutoShape 1048"/>
          <p:cNvCxnSpPr>
            <a:cxnSpLocks noChangeShapeType="1"/>
            <a:stCxn id="87" idx="0"/>
            <a:endCxn id="85" idx="5"/>
          </p:cNvCxnSpPr>
          <p:nvPr/>
        </p:nvCxnSpPr>
        <p:spPr bwMode="auto">
          <a:xfrm flipH="1" flipV="1">
            <a:off x="5091678" y="4638528"/>
            <a:ext cx="341396" cy="575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4" name="Line 1049"/>
          <p:cNvSpPr>
            <a:spLocks noChangeShapeType="1"/>
          </p:cNvSpPr>
          <p:nvPr/>
        </p:nvSpPr>
        <p:spPr bwMode="auto">
          <a:xfrm flipH="1">
            <a:off x="5553944" y="2947342"/>
            <a:ext cx="241739" cy="34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95" name="Line 1050"/>
          <p:cNvSpPr>
            <a:spLocks noChangeShapeType="1"/>
          </p:cNvSpPr>
          <p:nvPr/>
        </p:nvSpPr>
        <p:spPr bwMode="auto">
          <a:xfrm>
            <a:off x="6185769" y="2959716"/>
            <a:ext cx="241739" cy="43025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0" name="Text Box 1051"/>
          <p:cNvSpPr txBox="1">
            <a:spLocks noChangeArrowheads="1"/>
          </p:cNvSpPr>
          <p:nvPr/>
        </p:nvSpPr>
        <p:spPr bwMode="auto">
          <a:xfrm>
            <a:off x="5081141" y="3375402"/>
            <a:ext cx="528806" cy="55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" charset="0"/>
                <a:ea typeface="Osaka" charset="0"/>
                <a:cs typeface="Osaka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  .</a:t>
            </a:r>
          </a:p>
          <a:p>
            <a:pPr eaLnBrk="1" hangingPunct="1">
              <a:lnSpc>
                <a:spcPct val="60000"/>
              </a:lnSpc>
            </a:pPr>
            <a:r>
              <a:rPr lang="en-US" sz="160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1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72379</TotalTime>
  <Words>1520</Words>
  <Application>Microsoft Office PowerPoint</Application>
  <PresentationFormat>On-screen Show (4:3)</PresentationFormat>
  <Paragraphs>730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Avenir Roman</vt:lpstr>
      <vt:lpstr>Gill Sans</vt:lpstr>
      <vt:lpstr>ＭＳ Ｐゴシック</vt:lpstr>
      <vt:lpstr>Osaka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</vt:lpstr>
      <vt:lpstr>Times New Roman</vt:lpstr>
      <vt:lpstr>Wingdings</vt:lpstr>
      <vt:lpstr>Custom Design</vt:lpstr>
      <vt:lpstr>CSE 421</vt:lpstr>
      <vt:lpstr>Compression Example</vt:lpstr>
      <vt:lpstr>Compression Example</vt:lpstr>
      <vt:lpstr>Data Compression</vt:lpstr>
      <vt:lpstr>Prefix Codes = Trees</vt:lpstr>
      <vt:lpstr>Greedy Idea #1</vt:lpstr>
      <vt:lpstr>Greedy Idea #1</vt:lpstr>
      <vt:lpstr>Greedy Idea #2</vt:lpstr>
      <vt:lpstr>Greedy idea #3</vt:lpstr>
      <vt:lpstr>PowerPoint Presentation</vt:lpstr>
      <vt:lpstr>Huffman’s Algorithm (1952)</vt:lpstr>
      <vt:lpstr>Correctness Strategy</vt:lpstr>
      <vt:lpstr>PowerPoint Presentation</vt:lpstr>
      <vt:lpstr>General Inversions</vt:lpstr>
      <vt:lpstr>Correctness Strategy</vt:lpstr>
      <vt:lpstr>PowerPoint Presentation</vt:lpstr>
      <vt:lpstr>Lemma: prefix T → Huffman H via inversion</vt:lpstr>
      <vt:lpstr>Lemma: prefix T → Huffman H via inversion</vt:lpstr>
      <vt:lpstr>Correctness Strategy</vt:lpstr>
      <vt:lpstr>Data Compression</vt:lpstr>
      <vt:lpstr>The rest are just for fun. (I learnt compression this morning.)</vt:lpstr>
      <vt:lpstr>Adaptive Huffman coding</vt:lpstr>
      <vt:lpstr>LZ77</vt:lpstr>
      <vt:lpstr>LZ77: Example</vt:lpstr>
      <vt:lpstr>How to do it even better?</vt:lpstr>
      <vt:lpstr>PowerPoint Presentation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486</cp:revision>
  <cp:lastPrinted>2000-07-01T21:41:59Z</cp:lastPrinted>
  <dcterms:created xsi:type="dcterms:W3CDTF">1998-04-21T02:39:18Z</dcterms:created>
  <dcterms:modified xsi:type="dcterms:W3CDTF">2018-05-11T19:10:46Z</dcterms:modified>
</cp:coreProperties>
</file>