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369" r:id="rId2"/>
    <p:sldId id="529" r:id="rId3"/>
    <p:sldId id="540" r:id="rId4"/>
    <p:sldId id="570" r:id="rId5"/>
    <p:sldId id="509" r:id="rId6"/>
    <p:sldId id="585" r:id="rId7"/>
    <p:sldId id="541" r:id="rId8"/>
    <p:sldId id="542" r:id="rId9"/>
    <p:sldId id="563" r:id="rId10"/>
    <p:sldId id="543" r:id="rId11"/>
    <p:sldId id="544" r:id="rId12"/>
    <p:sldId id="545" r:id="rId13"/>
    <p:sldId id="546" r:id="rId14"/>
    <p:sldId id="547" r:id="rId15"/>
    <p:sldId id="584" r:id="rId16"/>
    <p:sldId id="569" r:id="rId17"/>
    <p:sldId id="586" r:id="rId18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1"/>
      <p:bold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6600"/>
    <a:srgbClr val="3399FF"/>
    <a:srgbClr val="669900"/>
    <a:srgbClr val="FF00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4" autoAdjust="0"/>
    <p:restoredTop sz="73532" autoAdjust="0"/>
  </p:normalViewPr>
  <p:slideViewPr>
    <p:cSldViewPr snapToGrid="0">
      <p:cViewPr varScale="1">
        <p:scale>
          <a:sx n="71" d="100"/>
          <a:sy n="71" d="100"/>
        </p:scale>
        <p:origin x="1668" y="5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4978E-6C03-4CE0-A437-6C70BBC79E95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71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39DF5-C6D5-4040-AF19-B45505FBAB8F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09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19DF4-B42E-4D6D-9705-A226A3701D8C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760EE-A278-43B6-9E4B-78FED6E0E93F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7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06DD7-BAA6-4C0C-AAEC-34EEB81BCDE7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55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97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870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8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0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7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CC560C-B2E5-4F44-A49F-FD4565B62035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1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19DC4-9DA2-4945-903E-B15981B7EA0F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AD2410-8E64-4DC0-930D-C5B28C23E2DA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16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004C4-9A56-4CBC-A87C-D8BA01CB9B1F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1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19621-5A90-4875-8EA5-D832FCEBFB24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Stable </a:t>
            </a:r>
            <a:r>
              <a:rPr lang="en-US" altLang="en-US" b="1" dirty="0" smtClean="0">
                <a:solidFill>
                  <a:schemeClr val="tx2"/>
                </a:solidFill>
              </a:rPr>
              <a:t>Matching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Yin-Tat Lee</a:t>
            </a:r>
            <a:endParaRPr lang="en-US" altLang="en-US" sz="2000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Understanding the Solution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Q.</a:t>
            </a:r>
            <a:r>
              <a:rPr lang="en-US" altLang="en-US" sz="2400" dirty="0"/>
              <a:t>  For a given problem instance, there may be several stable matchings. Do all executions of Gale-Shapley yield the same stable matching? If so, which one?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400" dirty="0"/>
              <a:t>An instance with two stable matchings: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</a:rPr>
              <a:t>A-X, B-Y.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</a:rPr>
              <a:t>A-Y, B-X.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5014A-FF65-4928-8E67-33FFAA2F73B1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78B31B-BB41-4F03-99EA-7126AED80F75}"/>
              </a:ext>
            </a:extLst>
          </p:cNvPr>
          <p:cNvGrpSpPr/>
          <p:nvPr/>
        </p:nvGrpSpPr>
        <p:grpSpPr>
          <a:xfrm>
            <a:off x="1035170" y="4905375"/>
            <a:ext cx="2590382" cy="1265387"/>
            <a:chOff x="1304626" y="4905375"/>
            <a:chExt cx="2320926" cy="1055687"/>
          </a:xfrm>
        </p:grpSpPr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1304626" y="5608637"/>
              <a:ext cx="914400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Yuri</a:t>
              </a:r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304626" y="5257800"/>
              <a:ext cx="914400" cy="3508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Xavier</a:t>
              </a: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2219026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219026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219026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2922289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2922289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2922289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A18FE7-6F30-46D0-B694-5DE192DA8072}"/>
              </a:ext>
            </a:extLst>
          </p:cNvPr>
          <p:cNvGrpSpPr/>
          <p:nvPr/>
        </p:nvGrpSpPr>
        <p:grpSpPr>
          <a:xfrm>
            <a:off x="4990233" y="4886626"/>
            <a:ext cx="2609430" cy="1279794"/>
            <a:chOff x="4895551" y="4905375"/>
            <a:chExt cx="2320926" cy="1055687"/>
          </a:xfrm>
        </p:grpSpPr>
        <p:sp>
          <p:nvSpPr>
            <p:cNvPr id="20487" name="Rectangle 23"/>
            <p:cNvSpPr>
              <a:spLocks noChangeArrowheads="1"/>
            </p:cNvSpPr>
            <p:nvPr/>
          </p:nvSpPr>
          <p:spPr bwMode="auto">
            <a:xfrm>
              <a:off x="5809951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502" name="Rectangle 20"/>
            <p:cNvSpPr>
              <a:spLocks noChangeArrowheads="1"/>
            </p:cNvSpPr>
            <p:nvPr/>
          </p:nvSpPr>
          <p:spPr bwMode="auto">
            <a:xfrm>
              <a:off x="4895551" y="5608637"/>
              <a:ext cx="914400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Brenda</a:t>
              </a:r>
            </a:p>
          </p:txBody>
        </p:sp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>
              <a:off x="4895551" y="5257800"/>
              <a:ext cx="914400" cy="3508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Amy</a:t>
              </a:r>
            </a:p>
          </p:txBody>
        </p:sp>
        <p:sp>
          <p:nvSpPr>
            <p:cNvPr id="20505" name="Rectangle 24"/>
            <p:cNvSpPr>
              <a:spLocks noChangeArrowheads="1"/>
            </p:cNvSpPr>
            <p:nvPr/>
          </p:nvSpPr>
          <p:spPr bwMode="auto">
            <a:xfrm>
              <a:off x="5809951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506" name="Rectangle 25"/>
            <p:cNvSpPr>
              <a:spLocks noChangeArrowheads="1"/>
            </p:cNvSpPr>
            <p:nvPr/>
          </p:nvSpPr>
          <p:spPr bwMode="auto">
            <a:xfrm>
              <a:off x="5809951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20508" name="Rectangle 27"/>
            <p:cNvSpPr>
              <a:spLocks noChangeArrowheads="1"/>
            </p:cNvSpPr>
            <p:nvPr/>
          </p:nvSpPr>
          <p:spPr bwMode="auto">
            <a:xfrm>
              <a:off x="6513214" y="5608637"/>
              <a:ext cx="703263" cy="35242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509" name="Rectangle 28"/>
            <p:cNvSpPr>
              <a:spLocks noChangeArrowheads="1"/>
            </p:cNvSpPr>
            <p:nvPr/>
          </p:nvSpPr>
          <p:spPr bwMode="auto">
            <a:xfrm>
              <a:off x="6513214" y="5257800"/>
              <a:ext cx="703263" cy="350837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510" name="Rectangle 29"/>
            <p:cNvSpPr>
              <a:spLocks noChangeArrowheads="1"/>
            </p:cNvSpPr>
            <p:nvPr/>
          </p:nvSpPr>
          <p:spPr bwMode="auto">
            <a:xfrm>
              <a:off x="6513214" y="4905375"/>
              <a:ext cx="703263" cy="3524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Man Optimal Assignments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Definition:</a:t>
            </a:r>
            <a:r>
              <a:rPr lang="en-US" altLang="en-US" sz="2400" dirty="0"/>
              <a:t>  Man </a:t>
            </a:r>
            <a:r>
              <a:rPr lang="en-US" altLang="en-US" sz="2400" b="1" dirty="0">
                <a:solidFill>
                  <a:srgbClr val="0033CC"/>
                </a:solidFill>
              </a:rPr>
              <a:t>m</a:t>
            </a:r>
            <a:r>
              <a:rPr lang="en-US" altLang="en-US" sz="2400" dirty="0"/>
              <a:t> is a </a:t>
            </a:r>
            <a:r>
              <a:rPr lang="en-US" altLang="en-US" sz="2400" dirty="0">
                <a:solidFill>
                  <a:srgbClr val="FF0000"/>
                </a:solidFill>
              </a:rPr>
              <a:t>valid partner</a:t>
            </a:r>
            <a:r>
              <a:rPr lang="en-US" altLang="en-US" sz="2400" dirty="0"/>
              <a:t> of woman </a:t>
            </a:r>
            <a:r>
              <a:rPr lang="en-US" altLang="en-US" sz="2400" b="1" dirty="0">
                <a:solidFill>
                  <a:srgbClr val="0033CC"/>
                </a:solidFill>
              </a:rPr>
              <a:t>w</a:t>
            </a:r>
            <a:r>
              <a:rPr lang="en-US" altLang="en-US" sz="2400" dirty="0"/>
              <a:t> if there exists some stable matching in which they are matched.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Man-optimal matching:</a:t>
            </a:r>
            <a:r>
              <a:rPr lang="en-US" altLang="en-US" sz="2400" dirty="0"/>
              <a:t>  Each man receives the </a:t>
            </a:r>
            <a:r>
              <a:rPr lang="en-US" altLang="en-US" sz="2400" dirty="0">
                <a:solidFill>
                  <a:srgbClr val="FF0000"/>
                </a:solidFill>
              </a:rPr>
              <a:t>best</a:t>
            </a:r>
            <a:r>
              <a:rPr lang="en-US" altLang="en-US" sz="2400" dirty="0"/>
              <a:t> valid partner (according to his preferences).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Simultaneously best for each and every man.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All</a:t>
            </a:r>
            <a:r>
              <a:rPr lang="en-US" altLang="en-US" sz="2400" dirty="0"/>
              <a:t> executions of GS yield a man-optimal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matching, which is a stable matching!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No reason a priori to believe that man-optimal matching is perfect, let alone stable.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98C32-A8DD-4EB1-9B99-148079E8F8AD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Man Optimality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0702"/>
            <a:ext cx="8229600" cy="489546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Claim:</a:t>
            </a:r>
            <a:r>
              <a:rPr lang="en-US" altLang="en-US" sz="2400" dirty="0"/>
              <a:t>  GS matching </a:t>
            </a:r>
            <a:r>
              <a:rPr lang="en-US" altLang="en-US" sz="2400" b="1" dirty="0">
                <a:solidFill>
                  <a:srgbClr val="0033CC"/>
                </a:solidFill>
              </a:rPr>
              <a:t>S*</a:t>
            </a:r>
            <a:r>
              <a:rPr lang="en-US" altLang="en-US" sz="2400" dirty="0"/>
              <a:t> is man-optimal.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Proof: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(by contradiction)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Suppose some man is paired with someone other than his best partner.  Men propose in decreasing order of preference </a:t>
            </a:r>
            <a:r>
              <a:rPr lang="en-US" altLang="en-US" sz="2000" dirty="0">
                <a:sym typeface="Symbol" panose="05050102010706020507" pitchFamily="18" charset="2"/>
              </a:rPr>
              <a:t></a:t>
            </a:r>
            <a:r>
              <a:rPr lang="en-US" altLang="en-US" sz="2000" dirty="0"/>
              <a:t> some man is rejected by a valid partner.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be the man who is the </a:t>
            </a:r>
            <a:r>
              <a:rPr lang="en-US" altLang="en-US" sz="2000" dirty="0">
                <a:solidFill>
                  <a:schemeClr val="folHlink"/>
                </a:solidFill>
              </a:rPr>
              <a:t>first</a:t>
            </a:r>
            <a:r>
              <a:rPr lang="en-US" altLang="en-US" sz="2000" dirty="0"/>
              <a:t> such rejection, and let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be the women who is </a:t>
            </a:r>
            <a:r>
              <a:rPr lang="en-US" altLang="en-US" sz="2000" dirty="0">
                <a:solidFill>
                  <a:schemeClr val="folHlink"/>
                </a:solidFill>
              </a:rPr>
              <a:t>first</a:t>
            </a:r>
            <a:r>
              <a:rPr lang="en-US" altLang="en-US" sz="2000" dirty="0"/>
              <a:t> valid partner that rejects him.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 be a stable matching where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are matched.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building </a:t>
            </a:r>
            <a:r>
              <a:rPr lang="en-US" altLang="en-US" sz="2000" b="1" dirty="0">
                <a:solidFill>
                  <a:srgbClr val="0033CC"/>
                </a:solidFill>
              </a:rPr>
              <a:t>S*</a:t>
            </a:r>
            <a:r>
              <a:rPr lang="en-US" altLang="en-US" sz="2000" b="1" dirty="0"/>
              <a:t>,</a:t>
            </a:r>
            <a:r>
              <a:rPr lang="en-US" altLang="en-US" sz="2000" dirty="0"/>
              <a:t> when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rejected,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forms (or reaffirms)</a:t>
            </a:r>
            <a:br>
              <a:rPr lang="en-US" altLang="en-US" sz="2000" dirty="0"/>
            </a:br>
            <a:r>
              <a:rPr lang="en-US" altLang="en-US" sz="2000" dirty="0"/>
              <a:t>engagement with a man, say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, whom she prefers to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 be the partner of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In building</a:t>
            </a:r>
            <a:r>
              <a:rPr lang="en-US" altLang="en-US" sz="2000" b="1" dirty="0">
                <a:solidFill>
                  <a:srgbClr val="0033CC"/>
                </a:solidFill>
              </a:rPr>
              <a:t> S*</a:t>
            </a:r>
            <a:r>
              <a:rPr lang="en-US" altLang="en-US" sz="2000" b="1" dirty="0"/>
              <a:t>,</a:t>
            </a:r>
            <a:r>
              <a:rPr lang="en-US" altLang="en-US" sz="2000" b="1" dirty="0">
                <a:solidFill>
                  <a:srgbClr val="0033CC"/>
                </a:solidFill>
              </a:rPr>
              <a:t> m’</a:t>
            </a:r>
            <a:r>
              <a:rPr lang="en-US" altLang="en-US" sz="2000" dirty="0"/>
              <a:t> is not rejected by any valid partner at the point when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rejected by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. Thus,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But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Thus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is unstable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 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1F824-0AD5-4751-BE22-F01EAC9CD71C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45450" name="Group 10"/>
          <p:cNvGrpSpPr>
            <a:grpSpLocks/>
          </p:cNvGrpSpPr>
          <p:nvPr/>
        </p:nvGrpSpPr>
        <p:grpSpPr bwMode="auto">
          <a:xfrm>
            <a:off x="7362825" y="384594"/>
            <a:ext cx="1600200" cy="1524000"/>
            <a:chOff x="4572" y="1536"/>
            <a:chExt cx="1008" cy="960"/>
          </a:xfrm>
        </p:grpSpPr>
        <p:sp>
          <p:nvSpPr>
            <p:cNvPr id="22541" name="Rectangle 4"/>
            <p:cNvSpPr>
              <a:spLocks noChangeArrowheads="1"/>
            </p:cNvSpPr>
            <p:nvPr/>
          </p:nvSpPr>
          <p:spPr bwMode="auto">
            <a:xfrm>
              <a:off x="4572" y="201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 dirty="0">
                  <a:latin typeface="Comic Sans MS" panose="030F0702030302020204" pitchFamily="66" charset="0"/>
                </a:rPr>
                <a:t>m’-w’</a:t>
              </a:r>
            </a:p>
          </p:txBody>
        </p:sp>
        <p:sp>
          <p:nvSpPr>
            <p:cNvPr id="22542" name="Rectangle 5"/>
            <p:cNvSpPr>
              <a:spLocks noChangeArrowheads="1"/>
            </p:cNvSpPr>
            <p:nvPr/>
          </p:nvSpPr>
          <p:spPr bwMode="auto">
            <a:xfrm>
              <a:off x="4572" y="177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 dirty="0">
                  <a:latin typeface="Comic Sans MS" panose="030F0702030302020204" pitchFamily="66" charset="0"/>
                </a:rPr>
                <a:t>m-w</a:t>
              </a:r>
            </a:p>
          </p:txBody>
        </p:sp>
        <p:sp>
          <p:nvSpPr>
            <p:cNvPr id="22543" name="Rectangle 6"/>
            <p:cNvSpPr>
              <a:spLocks noChangeArrowheads="1"/>
            </p:cNvSpPr>
            <p:nvPr/>
          </p:nvSpPr>
          <p:spPr bwMode="auto">
            <a:xfrm>
              <a:off x="4572" y="1536"/>
              <a:ext cx="1008" cy="2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kumimoji="1" lang="en-US" b="1" dirty="0">
                  <a:solidFill>
                    <a:srgbClr val="0033CC"/>
                  </a:solidFill>
                  <a:latin typeface="+mn-lt"/>
                </a:rPr>
                <a:t>S</a:t>
              </a:r>
            </a:p>
          </p:txBody>
        </p:sp>
        <p:sp>
          <p:nvSpPr>
            <p:cNvPr id="22544" name="Rectangle 7"/>
            <p:cNvSpPr>
              <a:spLocks noChangeArrowheads="1"/>
            </p:cNvSpPr>
            <p:nvPr/>
          </p:nvSpPr>
          <p:spPr bwMode="auto">
            <a:xfrm>
              <a:off x="4572" y="2256"/>
              <a:ext cx="1008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600">
                  <a:latin typeface="Comic Sans MS" panose="030F0702030302020204" pitchFamily="66" charset="0"/>
                </a:rPr>
                <a:t>. . .</a:t>
              </a:r>
            </a:p>
          </p:txBody>
        </p:sp>
      </p:grpSp>
      <p:grpSp>
        <p:nvGrpSpPr>
          <p:cNvPr id="445452" name="Group 12"/>
          <p:cNvGrpSpPr>
            <a:grpSpLocks/>
          </p:cNvGrpSpPr>
          <p:nvPr/>
        </p:nvGrpSpPr>
        <p:grpSpPr bwMode="auto">
          <a:xfrm>
            <a:off x="4865508" y="5351733"/>
            <a:ext cx="3775075" cy="779462"/>
            <a:chOff x="3083" y="3231"/>
            <a:chExt cx="2378" cy="491"/>
          </a:xfrm>
        </p:grpSpPr>
        <p:sp>
          <p:nvSpPr>
            <p:cNvPr id="22539" name="Rectangle 8"/>
            <p:cNvSpPr>
              <a:spLocks noChangeArrowheads="1"/>
            </p:cNvSpPr>
            <p:nvPr/>
          </p:nvSpPr>
          <p:spPr bwMode="auto">
            <a:xfrm>
              <a:off x="3479" y="3350"/>
              <a:ext cx="198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since this is the </a:t>
              </a:r>
              <a:r>
                <a:rPr kumimoji="1" lang="en-US" altLang="en-US" sz="1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first</a:t>
              </a:r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rejection</a:t>
              </a:r>
              <a:b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</a:br>
              <a:r>
                <a:rPr kumimoji="1" lang="en-US" altLang="en-US" sz="16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by a valid partner</a:t>
              </a:r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 flipV="1">
              <a:off x="3083" y="3231"/>
              <a:ext cx="384" cy="14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1A58D-7A05-457E-BC7E-29E28505E544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Man Optimality Summary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Man-optimality</a:t>
            </a:r>
            <a:r>
              <a:rPr lang="en-US" altLang="en-US" sz="2400" dirty="0">
                <a:solidFill>
                  <a:schemeClr val="accent2"/>
                </a:solidFill>
              </a:rPr>
              <a:t>: </a:t>
            </a:r>
            <a:r>
              <a:rPr lang="en-US" altLang="en-US" sz="2400" dirty="0"/>
              <a:t> In version of GS where men propose, each man receives the best </a:t>
            </a:r>
            <a:r>
              <a:rPr lang="en-US" altLang="en-US" sz="2400" dirty="0">
                <a:solidFill>
                  <a:srgbClr val="FF0000"/>
                </a:solidFill>
              </a:rPr>
              <a:t>valid</a:t>
            </a:r>
            <a:r>
              <a:rPr lang="en-US" altLang="en-US" sz="2400" dirty="0"/>
              <a:t> partner.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 Does man-optimality come at the expense of the women?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E2AB7E-7817-42B6-BE9E-64673DE1CC71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23527" y="3209747"/>
            <a:ext cx="5065489" cy="70852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w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dirty="0">
                <a:latin typeface="+mj-lt"/>
              </a:rPr>
              <a:t>is a valid partner of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m</a:t>
            </a:r>
            <a:r>
              <a:rPr kumimoji="1" lang="en-US" altLang="en-US" dirty="0">
                <a:latin typeface="+mj-lt"/>
              </a:rPr>
              <a:t> if there exist some</a:t>
            </a:r>
            <a:br>
              <a:rPr kumimoji="1" lang="en-US" altLang="en-US" dirty="0">
                <a:latin typeface="+mj-lt"/>
              </a:rPr>
            </a:br>
            <a:r>
              <a:rPr kumimoji="1" lang="en-US" altLang="en-US" dirty="0">
                <a:latin typeface="+mj-lt"/>
              </a:rPr>
              <a:t>stable matching where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m</a:t>
            </a:r>
            <a:r>
              <a:rPr kumimoji="1" lang="en-US" altLang="en-US" dirty="0">
                <a:latin typeface="+mj-lt"/>
              </a:rPr>
              <a:t> and </a:t>
            </a:r>
            <a:r>
              <a:rPr kumimoji="1" lang="en-US" altLang="en-US" b="1" dirty="0">
                <a:solidFill>
                  <a:srgbClr val="0033CC"/>
                </a:solidFill>
                <a:latin typeface="+mj-lt"/>
              </a:rPr>
              <a:t>w</a:t>
            </a:r>
            <a:r>
              <a:rPr kumimoji="1" lang="en-US" altLang="en-US" dirty="0">
                <a:solidFill>
                  <a:schemeClr val="hlink"/>
                </a:solidFill>
                <a:latin typeface="+mj-lt"/>
              </a:rPr>
              <a:t> </a:t>
            </a:r>
            <a:r>
              <a:rPr kumimoji="1" lang="en-US" altLang="en-US" dirty="0">
                <a:latin typeface="+mj-lt"/>
              </a:rPr>
              <a:t>are paired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Woman </a:t>
            </a:r>
            <a:r>
              <a:rPr lang="en-US" altLang="en-US" dirty="0" err="1"/>
              <a:t>Pessimality</a:t>
            </a:r>
            <a:endParaRPr lang="en-US" alt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Woman-</a:t>
            </a:r>
            <a:r>
              <a:rPr lang="en-US" altLang="en-US" sz="2400" dirty="0" err="1">
                <a:solidFill>
                  <a:srgbClr val="0070C0"/>
                </a:solidFill>
              </a:rPr>
              <a:t>pessimal</a:t>
            </a:r>
            <a:r>
              <a:rPr lang="en-US" altLang="en-US" sz="2400" dirty="0">
                <a:solidFill>
                  <a:srgbClr val="0070C0"/>
                </a:solidFill>
              </a:rPr>
              <a:t> assignment:</a:t>
            </a:r>
            <a:r>
              <a:rPr lang="en-US" altLang="en-US" sz="2400" dirty="0"/>
              <a:t>  Each woman receives the worst valid partner.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Claim.</a:t>
            </a:r>
            <a:r>
              <a:rPr lang="en-US" altLang="en-US" sz="2400" dirty="0"/>
              <a:t> GS finds </a:t>
            </a:r>
            <a:r>
              <a:rPr lang="en-US" altLang="en-US" sz="2400" dirty="0">
                <a:solidFill>
                  <a:srgbClr val="FF0000"/>
                </a:solidFill>
              </a:rPr>
              <a:t>woman-</a:t>
            </a:r>
            <a:r>
              <a:rPr lang="en-US" altLang="en-US" sz="2400" dirty="0" err="1">
                <a:solidFill>
                  <a:srgbClr val="FF0000"/>
                </a:solidFill>
              </a:rPr>
              <a:t>pessimal</a:t>
            </a:r>
            <a:r>
              <a:rPr lang="en-US" altLang="en-US" sz="2400" dirty="0"/>
              <a:t> stable matching </a:t>
            </a:r>
            <a:r>
              <a:rPr lang="en-US" altLang="en-US" sz="2400" b="1" dirty="0">
                <a:solidFill>
                  <a:srgbClr val="0033CC"/>
                </a:solidFill>
              </a:rPr>
              <a:t>S*</a:t>
            </a:r>
            <a:r>
              <a:rPr lang="en-US" altLang="en-US" sz="2400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Proof.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Suppose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matched in </a:t>
            </a:r>
            <a:r>
              <a:rPr lang="en-US" altLang="en-US" sz="2000" b="1" dirty="0">
                <a:solidFill>
                  <a:srgbClr val="0033CC"/>
                </a:solidFill>
              </a:rPr>
              <a:t>S*</a:t>
            </a:r>
            <a:r>
              <a:rPr lang="en-US" altLang="en-US" sz="2000" dirty="0"/>
              <a:t>, but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is not worst valid partner for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There exists stable matching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 in which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is paired with a man, say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, whom she likes less than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Let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 be the partner of  </a:t>
            </a:r>
            <a:r>
              <a:rPr lang="en-US" altLang="en-US" sz="2000" b="1" dirty="0">
                <a:solidFill>
                  <a:srgbClr val="0033CC"/>
                </a:solidFill>
              </a:rPr>
              <a:t>m’</a:t>
            </a:r>
            <a:r>
              <a:rPr lang="en-US" altLang="en-US" sz="2000" dirty="0"/>
              <a:t>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/>
              <a:t> prefers 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0033CC"/>
                </a:solidFill>
              </a:rPr>
              <a:t>w’</a:t>
            </a:r>
            <a:r>
              <a:rPr lang="en-US" altLang="en-US" sz="20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Thus, </a:t>
            </a:r>
            <a:r>
              <a:rPr lang="en-US" altLang="en-US" sz="2000" b="1" dirty="0">
                <a:solidFill>
                  <a:srgbClr val="0033CC"/>
                </a:solidFill>
              </a:rPr>
              <a:t>m</a:t>
            </a:r>
            <a:r>
              <a:rPr lang="en-US" altLang="en-US" sz="2000" dirty="0">
                <a:solidFill>
                  <a:srgbClr val="0033CC"/>
                </a:solidFill>
              </a:rPr>
              <a:t>-</a:t>
            </a:r>
            <a:r>
              <a:rPr lang="en-US" altLang="en-US" sz="2000" b="1" dirty="0">
                <a:solidFill>
                  <a:srgbClr val="0033CC"/>
                </a:solidFill>
              </a:rPr>
              <a:t>w</a:t>
            </a:r>
            <a:r>
              <a:rPr lang="en-US" altLang="en-US" sz="2000" dirty="0"/>
              <a:t> is an unstable in </a:t>
            </a:r>
            <a:r>
              <a:rPr lang="en-US" altLang="en-US" sz="2000" b="1" dirty="0">
                <a:solidFill>
                  <a:srgbClr val="0033CC"/>
                </a:solidFill>
              </a:rPr>
              <a:t>S</a:t>
            </a:r>
            <a:r>
              <a:rPr lang="en-US" altLang="en-US" sz="2000" dirty="0"/>
              <a:t>. 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29AE2A-C094-4BFD-A258-0F97009321FD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587" name="Rectangle 8"/>
          <p:cNvSpPr>
            <a:spLocks noChangeArrowheads="1"/>
          </p:cNvSpPr>
          <p:nvPr/>
        </p:nvSpPr>
        <p:spPr bwMode="auto">
          <a:xfrm>
            <a:off x="3970737" y="5133273"/>
            <a:ext cx="2638543" cy="400752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dirty="0">
                <a:solidFill>
                  <a:srgbClr val="FF0000"/>
                </a:solidFill>
                <a:latin typeface="Comic Sans MS" pitchFamily="66" charset="0"/>
              </a:rPr>
              <a:t>man-optimality of </a:t>
            </a:r>
            <a:r>
              <a:rPr kumimoji="1" lang="en-US" b="1" dirty="0">
                <a:solidFill>
                  <a:srgbClr val="FF0000"/>
                </a:solidFill>
                <a:latin typeface="+mn-lt"/>
              </a:rPr>
              <a:t>S*</a:t>
            </a:r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 flipH="1">
            <a:off x="3303417" y="5314949"/>
            <a:ext cx="667320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485536-8027-4506-8D14-31D50536335A}"/>
              </a:ext>
            </a:extLst>
          </p:cNvPr>
          <p:cNvSpPr>
            <a:spLocks noChangeAspect="1"/>
          </p:cNvSpPr>
          <p:nvPr/>
        </p:nvSpPr>
        <p:spPr bwMode="auto">
          <a:xfrm>
            <a:off x="8328453" y="5911374"/>
            <a:ext cx="182880" cy="1828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uiExpand="1" build="p"/>
      <p:bldP spid="24587" grpId="0"/>
      <p:bldP spid="2458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39478" y="1600200"/>
            <a:ext cx="860193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    We can implement GS algorithm in </a:t>
            </a:r>
            <a:r>
              <a:rPr lang="en-US" altLang="en-US" sz="2400" b="1" dirty="0">
                <a:solidFill>
                  <a:srgbClr val="0033CC"/>
                </a:solidFill>
              </a:rPr>
              <a:t>O</a:t>
            </a:r>
            <a:r>
              <a:rPr lang="en-US" altLang="en-US" sz="2400" dirty="0">
                <a:solidFill>
                  <a:srgbClr val="0033CC"/>
                </a:solidFill>
              </a:rPr>
              <a:t>(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  <a:r>
              <a:rPr lang="en-US" altLang="en-US" sz="2400" dirty="0"/>
              <a:t> time.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 It finds the man-optimal woman-</a:t>
            </a:r>
            <a:r>
              <a:rPr lang="en-US" altLang="en-US" sz="2400" dirty="0" err="1"/>
              <a:t>pessimal</a:t>
            </a:r>
            <a:r>
              <a:rPr lang="en-US" altLang="en-US" sz="2400" dirty="0"/>
              <a:t> matching.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many stable matchings are there?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9B82-1187-4567-84D7-E8F5CC5A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98" y="2363638"/>
            <a:ext cx="741707" cy="687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8A38C-C384-44ED-8C87-9948A9C2F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68" y="4256403"/>
            <a:ext cx="741707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How many stable Matchings?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5406"/>
                <a:ext cx="8229600" cy="5293895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already show every instance has at least 1 stable matchings.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are instances with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2.28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/>
                  <a:t> stable matchings.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131072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/>
                  <a:t> stable matchings.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[Research-Question]</a:t>
                </a:r>
                <a:r>
                  <a:rPr lang="en-US" altLang="en-US" sz="2400" dirty="0"/>
                  <a:t>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Is there an “efficient” algorithm that chooses a uniformly random stable matching of a given instance.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5406"/>
                <a:ext cx="8229600" cy="5293895"/>
              </a:xfrm>
              <a:blipFill>
                <a:blip r:embed="rId4"/>
                <a:stretch>
                  <a:fillRect l="-1111" t="-2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02A20E-EEF0-4FE6-9FD3-88EE3691EFD9}"/>
              </a:ext>
            </a:extLst>
          </p:cNvPr>
          <p:cNvGrpSpPr/>
          <p:nvPr/>
        </p:nvGrpSpPr>
        <p:grpSpPr>
          <a:xfrm>
            <a:off x="4586250" y="3272590"/>
            <a:ext cx="4258295" cy="2062065"/>
            <a:chOff x="4586250" y="3272590"/>
            <a:chExt cx="4258295" cy="20620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b="44659"/>
            <a:stretch/>
          </p:blipFill>
          <p:spPr>
            <a:xfrm>
              <a:off x="4967250" y="3272590"/>
              <a:ext cx="3719550" cy="17036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813" y="4420255"/>
              <a:ext cx="762001" cy="914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6250" y="3335153"/>
              <a:ext cx="762000" cy="914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2545" y="3335153"/>
              <a:ext cx="7620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1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More realistic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39478" y="1600200"/>
                <a:ext cx="8657202" cy="4525963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400" dirty="0"/>
                  <a:t> be the set of relationship (possible marriage).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Can we find a perfect stable matching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No. </a:t>
                </a:r>
                <a:r>
                  <a:rPr lang="en-US" altLang="en-US" sz="2000" dirty="0"/>
                  <a:t>Consider w prefers m’ to m, m’ prefers w to w’.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There is no perfect stable matching even there’s prefect matching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2000" dirty="0"/>
                  <a:t>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What can we find?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/>
                  <a:t>Same algorithm gives a (non-perfect) matching that is stable.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78" y="1600200"/>
                <a:ext cx="8657202" cy="4525963"/>
              </a:xfrm>
              <a:blipFill>
                <a:blip r:embed="rId3"/>
                <a:stretch>
                  <a:fillRect l="-112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D6FC00-B185-4401-8A19-29A212375120}"/>
              </a:ext>
            </a:extLst>
          </p:cNvPr>
          <p:cNvGrpSpPr/>
          <p:nvPr/>
        </p:nvGrpSpPr>
        <p:grpSpPr>
          <a:xfrm>
            <a:off x="6919386" y="2337778"/>
            <a:ext cx="1885136" cy="861644"/>
            <a:chOff x="7163677" y="3620058"/>
            <a:chExt cx="1885136" cy="8616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3EE232E-50CB-4B7D-9396-11DD6A52BE7A}"/>
                </a:ext>
              </a:extLst>
            </p:cNvPr>
            <p:cNvGrpSpPr/>
            <p:nvPr/>
          </p:nvGrpSpPr>
          <p:grpSpPr>
            <a:xfrm>
              <a:off x="7163677" y="3620058"/>
              <a:ext cx="1840464" cy="861644"/>
              <a:chOff x="3907477" y="3461550"/>
              <a:chExt cx="1840464" cy="861644"/>
            </a:xfrm>
          </p:grpSpPr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1E7EBE60-FFE3-4709-8EC9-2AED6B9E8F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6228" y="4062477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C6FD7717-A043-4D4D-950A-2358E8A556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60472" y="3539973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70C3612B-5906-45EB-80DA-14E52BDC76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60471" y="4062477"/>
                <a:ext cx="183086" cy="18288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4F2C621F-B0A5-4EB5-AF58-CD7E69BA16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89168" y="363444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14" name="Straight Connector 5">
                <a:extLst>
                  <a:ext uri="{FF2B5EF4-FFF2-40B4-BE49-F238E27FC236}">
                    <a16:creationId xmlns:a16="http://schemas.microsoft.com/office/drawing/2014/main" id="{C15539F9-A228-46C3-A108-4B2CEBDC6AB4}"/>
                  </a:ext>
                </a:extLst>
              </p:cNvPr>
              <p:cNvCxnSpPr>
                <a:cxnSpLocks noChangeShapeType="1"/>
                <a:stCxn id="8" idx="5"/>
                <a:endCxn id="11" idx="2"/>
              </p:cNvCxnSpPr>
              <p:nvPr/>
            </p:nvCxnSpPr>
            <p:spPr bwMode="auto">
              <a:xfrm flipV="1">
                <a:off x="4442326" y="4153917"/>
                <a:ext cx="718145" cy="64658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4">
                <a:extLst>
                  <a:ext uri="{FF2B5EF4-FFF2-40B4-BE49-F238E27FC236}">
                    <a16:creationId xmlns:a16="http://schemas.microsoft.com/office/drawing/2014/main" id="{DC7D44EF-FD12-4C64-A12B-433499C35575}"/>
                  </a:ext>
                </a:extLst>
              </p:cNvPr>
              <p:cNvCxnSpPr>
                <a:cxnSpLocks noChangeShapeType="1"/>
                <a:stCxn id="12" idx="7"/>
                <a:endCxn id="9" idx="3"/>
              </p:cNvCxnSpPr>
              <p:nvPr/>
            </p:nvCxnSpPr>
            <p:spPr bwMode="auto">
              <a:xfrm>
                <a:off x="4445266" y="3661222"/>
                <a:ext cx="741988" cy="34849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A9A8073-2A46-4DAA-AE73-A7BC2FEA0737}"/>
                  </a:ext>
                </a:extLst>
              </p:cNvPr>
              <p:cNvCxnSpPr>
                <a:cxnSpLocks noChangeShapeType="1"/>
                <a:stCxn id="8" idx="6"/>
                <a:endCxn id="9" idx="2"/>
              </p:cNvCxnSpPr>
              <p:nvPr/>
            </p:nvCxnSpPr>
            <p:spPr bwMode="auto">
              <a:xfrm flipV="1">
                <a:off x="4469108" y="3631413"/>
                <a:ext cx="691364" cy="522504"/>
              </a:xfrm>
              <a:prstGeom prst="line">
                <a:avLst/>
              </a:prstGeom>
              <a:noFill/>
              <a:ln w="444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20AF93-8E14-4966-BB87-694BD4FBF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7477" y="3984640"/>
                <a:ext cx="44749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solidFill>
                      <a:schemeClr val="accent4"/>
                    </a:solidFill>
                  </a:rPr>
                  <a:t>m’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6D184B-B9F7-471A-BF95-B037AF2C6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1866" y="3461550"/>
                <a:ext cx="34607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1" dirty="0">
                    <a:solidFill>
                      <a:schemeClr val="accent4"/>
                    </a:solidFill>
                  </a:rPr>
                  <a:t>w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5D8A84-C2DA-4EFC-B3B2-FED1A2518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712" y="3650453"/>
              <a:ext cx="3235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873ED-69E8-49B6-99A0-111BFC79B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6139" y="4141977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accent4"/>
                  </a:solidFill>
                </a:rPr>
                <a:t>w’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032CF0-5D5D-495F-8091-52E049803520}"/>
                  </a:ext>
                </a:extLst>
              </p:cNvPr>
              <p:cNvSpPr txBox="1"/>
              <p:nvPr/>
            </p:nvSpPr>
            <p:spPr>
              <a:xfrm>
                <a:off x="882795" y="5232633"/>
                <a:ext cx="718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 matching </a:t>
                </a:r>
                <a:r>
                  <a:rPr lang="en-US" b="1" dirty="0">
                    <a:solidFill>
                      <a:srgbClr val="0033CC"/>
                    </a:solidFill>
                  </a:rPr>
                  <a:t>M</a:t>
                </a:r>
                <a:r>
                  <a:rPr lang="en-US" dirty="0"/>
                  <a:t>, a pair </a:t>
                </a:r>
                <a:r>
                  <a:rPr lang="en-US" b="1" dirty="0">
                    <a:solidFill>
                      <a:srgbClr val="0033CC"/>
                    </a:solidFill>
                  </a:rPr>
                  <a:t>m-w</a:t>
                </a:r>
                <a:r>
                  <a:rPr lang="en-US" altLang="en-US" b="1" dirty="0">
                    <a:solidFill>
                      <a:srgbClr val="0033CC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unstable </a:t>
                </a:r>
              </a:p>
              <a:p>
                <a:r>
                  <a:rPr lang="en-US" dirty="0"/>
                  <a:t>if </a:t>
                </a:r>
                <a:r>
                  <a:rPr lang="en-US" altLang="en-US" b="1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b="1" dirty="0" err="1">
                    <a:solidFill>
                      <a:srgbClr val="0033CC"/>
                    </a:solidFill>
                  </a:rPr>
                  <a:t>m,w</a:t>
                </a:r>
                <a:r>
                  <a:rPr lang="en-US" altLang="en-US" b="1" dirty="0">
                    <a:solidFill>
                      <a:srgbClr val="0033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and they prefer each other to their match in </a:t>
                </a:r>
                <a:r>
                  <a:rPr lang="en-US" b="1" dirty="0">
                    <a:solidFill>
                      <a:srgbClr val="0033CC"/>
                    </a:solidFill>
                  </a:rPr>
                  <a:t>M.</a:t>
                </a:r>
              </a:p>
              <a:p>
                <a:r>
                  <a:rPr lang="en-US" dirty="0"/>
                  <a:t>(They prefer not to be alone.)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032CF0-5D5D-495F-8091-52E049803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95" y="5232633"/>
                <a:ext cx="7184245" cy="1015663"/>
              </a:xfrm>
              <a:prstGeom prst="rect">
                <a:avLst/>
              </a:prstGeom>
              <a:blipFill>
                <a:blip r:embed="rId4"/>
                <a:stretch>
                  <a:fillRect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99D03E0A-A58F-491F-88D3-84460FCD6155}"/>
              </a:ext>
            </a:extLst>
          </p:cNvPr>
          <p:cNvSpPr/>
          <p:nvPr/>
        </p:nvSpPr>
        <p:spPr bwMode="auto">
          <a:xfrm>
            <a:off x="5237480" y="3885837"/>
            <a:ext cx="3271520" cy="783193"/>
          </a:xfrm>
          <a:prstGeom prst="wedgeRoundRectCallout">
            <a:avLst>
              <a:gd name="adj1" fmla="val -30439"/>
              <a:gd name="adj2" fmla="val 63314"/>
              <a:gd name="adj3" fmla="val 16667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Gale-Shapley algorithm is very robust to variations!</a:t>
            </a:r>
          </a:p>
        </p:txBody>
      </p:sp>
    </p:spTree>
    <p:extLst>
      <p:ext uri="{BB962C8B-B14F-4D97-AF65-F5344CB8AC3E}">
        <p14:creationId xmlns:p14="http://schemas.microsoft.com/office/powerpoint/2010/main" val="31507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rgbClr val="002060"/>
                </a:solidFill>
              </a:rPr>
              <a:t>Administrativia</a:t>
            </a:r>
            <a:r>
              <a:rPr lang="en-US" altLang="en-US" sz="3600" dirty="0">
                <a:solidFill>
                  <a:srgbClr val="002060"/>
                </a:solidFill>
              </a:rPr>
              <a:t> Stuffs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970"/>
            <a:ext cx="8229600" cy="538150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HW1 is out!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It is due Wednesday Apr 04 before class.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Please submit to Canvas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How to submit</a:t>
            </a:r>
            <a:r>
              <a:rPr lang="en-US" altLang="en-US" sz="2000" dirty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Submit a </a:t>
            </a:r>
            <a:r>
              <a:rPr lang="en-US" altLang="en-US" sz="2000" dirty="0">
                <a:solidFill>
                  <a:srgbClr val="FF0000"/>
                </a:solidFill>
              </a:rPr>
              <a:t>separate </a:t>
            </a:r>
            <a:r>
              <a:rPr lang="en-US" altLang="en-US" sz="2000" dirty="0"/>
              <a:t>file for each problem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dirty="0">
                <a:solidFill>
                  <a:srgbClr val="FF0000"/>
                </a:solidFill>
              </a:rPr>
              <a:t>Double check </a:t>
            </a:r>
            <a:r>
              <a:rPr lang="en-US" altLang="en-US" sz="2000" dirty="0"/>
              <a:t>your submission before the deadline!!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For hand written solutions, take a picture, turn it into pdf and submit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Guidelines</a:t>
            </a:r>
            <a:r>
              <a:rPr lang="en-US" altLang="en-US" sz="2000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Always prove your algorithm halts and outputs correct answer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 can collaborate, but you must write solutions on your own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Your proofs should be clear, well-organized, and concise. Spell out main idea.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Sanity Check: Make sure you use assumptions of the problem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You CANNOT search the solution online.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B47FA-1953-4D2A-BD0D-07B1A3D08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34" y="846138"/>
            <a:ext cx="3121152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Last Lecture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Stable matching problem:</a:t>
                </a:r>
                <a:r>
                  <a:rPr lang="en-US" altLang="en-US" sz="2400" dirty="0"/>
                  <a:t>  Given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men and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n</a:t>
                </a:r>
                <a:r>
                  <a:rPr lang="en-US" altLang="en-US" sz="2400" dirty="0"/>
                  <a:t> women, and their preferences, find a stable matching.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Gale-Shapley algorithm:</a:t>
                </a:r>
                <a:r>
                  <a:rPr lang="en-US" altLang="en-US" sz="2400" dirty="0"/>
                  <a:t>  Guarantees always finds a stable matching by running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/>
                  <a:t> proposals.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Main properties</a:t>
                </a:r>
                <a:r>
                  <a:rPr lang="en-US" altLang="en-US" sz="2400" dirty="0"/>
                  <a:t>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Men go down their lists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Women trade up!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25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A28CD-C939-4120-A81C-2DDF59AE1C41}"/>
              </a:ext>
            </a:extLst>
          </p:cNvPr>
          <p:cNvSpPr txBox="1"/>
          <p:nvPr/>
        </p:nvSpPr>
        <p:spPr>
          <a:xfrm>
            <a:off x="1126635" y="2478656"/>
            <a:ext cx="705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perfect matching </a:t>
            </a:r>
            <a:r>
              <a:rPr lang="en-US" b="1" dirty="0">
                <a:solidFill>
                  <a:srgbClr val="0033CC"/>
                </a:solidFill>
              </a:rPr>
              <a:t>M</a:t>
            </a:r>
            <a:r>
              <a:rPr lang="en-US" dirty="0"/>
              <a:t>, a pair </a:t>
            </a:r>
            <a:r>
              <a:rPr lang="en-US" b="1" dirty="0">
                <a:solidFill>
                  <a:srgbClr val="0033CC"/>
                </a:solidFill>
              </a:rPr>
              <a:t>m-w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unstable </a:t>
            </a:r>
          </a:p>
          <a:p>
            <a:r>
              <a:rPr lang="en-US" dirty="0"/>
              <a:t>if they prefer each other to their match in </a:t>
            </a:r>
            <a:r>
              <a:rPr lang="en-US" b="1" dirty="0">
                <a:solidFill>
                  <a:srgbClr val="0033CC"/>
                </a:solidFill>
              </a:rPr>
              <a:t>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to implement GS algorithm efficiently?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many stable matchings are there?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1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Implementation of GS Algorithm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02077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Problem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33CC"/>
                </a:solidFill>
              </a:rPr>
              <a:t>N</a:t>
            </a:r>
            <a:r>
              <a:rPr lang="en-US" altLang="en-US" sz="2000" dirty="0">
                <a:solidFill>
                  <a:srgbClr val="0033CC"/>
                </a:solidFill>
              </a:rPr>
              <a:t>=</a:t>
            </a:r>
            <a:r>
              <a:rPr lang="en-US" altLang="en-US" sz="2000" b="1" dirty="0">
                <a:solidFill>
                  <a:srgbClr val="0033CC"/>
                </a:solidFill>
              </a:rPr>
              <a:t>2n</a:t>
            </a:r>
            <a:r>
              <a:rPr lang="en-US" altLang="en-US" sz="20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000" b="1" baseline="30000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words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33CC"/>
                </a:solidFill>
              </a:rPr>
              <a:t>2n</a:t>
            </a:r>
            <a:r>
              <a:rPr lang="en-US" altLang="en-US" sz="2000" dirty="0"/>
              <a:t> people each with a preference list of length </a:t>
            </a:r>
            <a:r>
              <a:rPr lang="en-US" altLang="en-US" sz="2000" b="1" dirty="0">
                <a:solidFill>
                  <a:srgbClr val="0033CC"/>
                </a:solidFill>
              </a:rPr>
              <a:t>n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000" b="1" dirty="0">
              <a:solidFill>
                <a:srgbClr val="0033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33CC"/>
                </a:solidFill>
              </a:rPr>
              <a:t>2n</a:t>
            </a:r>
            <a:r>
              <a:rPr lang="en-US" altLang="en-US" sz="20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000" dirty="0">
                <a:solidFill>
                  <a:srgbClr val="0033CC"/>
                </a:solidFill>
              </a:rPr>
              <a:t>log</a:t>
            </a:r>
            <a:r>
              <a:rPr lang="en-US" altLang="en-US" sz="2000" b="1" dirty="0">
                <a:solidFill>
                  <a:srgbClr val="0033CC"/>
                </a:solidFill>
              </a:rPr>
              <a:t> n</a:t>
            </a:r>
            <a:r>
              <a:rPr lang="en-US" altLang="en-US" sz="2000" b="1" dirty="0">
                <a:solidFill>
                  <a:schemeClr val="tx2"/>
                </a:solidFill>
              </a:rPr>
              <a:t> </a:t>
            </a:r>
            <a:r>
              <a:rPr lang="en-US" altLang="en-US" sz="2000" dirty="0"/>
              <a:t>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specifying an ordering for each preference list takes </a:t>
            </a:r>
            <a:r>
              <a:rPr lang="en-US" altLang="en-US" sz="2000" b="1" dirty="0" err="1">
                <a:solidFill>
                  <a:srgbClr val="0033CC"/>
                </a:solidFill>
              </a:rPr>
              <a:t>n</a:t>
            </a:r>
            <a:r>
              <a:rPr lang="en-US" altLang="en-US" sz="2000" dirty="0" err="1">
                <a:solidFill>
                  <a:srgbClr val="0033CC"/>
                </a:solidFill>
              </a:rPr>
              <a:t>log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>
                <a:solidFill>
                  <a:srgbClr val="0033CC"/>
                </a:solidFill>
              </a:rPr>
              <a:t>n</a:t>
            </a:r>
            <a:r>
              <a:rPr lang="en-US" altLang="en-US" sz="2000" dirty="0"/>
              <a:t> bits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600" dirty="0"/>
          </a:p>
          <a:p>
            <a:pPr lvl="3" eaLnBrk="1" hangingPunct="1">
              <a:lnSpc>
                <a:spcPct val="90000"/>
              </a:lnSpc>
            </a:pPr>
            <a:endParaRPr lang="en-US" altLang="en-US" sz="1600" dirty="0"/>
          </a:p>
          <a:p>
            <a:pPr lvl="3" eaLnBrk="1" hangingPunct="1">
              <a:lnSpc>
                <a:spcPct val="90000"/>
              </a:lnSpc>
            </a:pPr>
            <a:endParaRPr lang="en-US" altLang="en-US" sz="1600" dirty="0"/>
          </a:p>
          <a:p>
            <a:pPr lvl="3"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87928E-A395-4091-92B1-9F3B23D61C66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3A6F7-DF16-4D91-BFF4-D1D7A1667043}"/>
              </a:ext>
            </a:extLst>
          </p:cNvPr>
          <p:cNvSpPr txBox="1"/>
          <p:nvPr/>
        </p:nvSpPr>
        <p:spPr>
          <a:xfrm>
            <a:off x="2159955" y="3997231"/>
            <a:ext cx="64384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70C0"/>
                </a:solidFill>
              </a:rPr>
              <a:t>Q.</a:t>
            </a:r>
            <a:r>
              <a:rPr lang="en-US" sz="1800" dirty="0"/>
              <a:t> Why do we care?</a:t>
            </a:r>
          </a:p>
          <a:p>
            <a:pPr algn="l"/>
            <a:r>
              <a:rPr lang="en-US" sz="1800" dirty="0">
                <a:solidFill>
                  <a:srgbClr val="0070C0"/>
                </a:solidFill>
              </a:rPr>
              <a:t>A.</a:t>
            </a:r>
            <a:r>
              <a:rPr lang="en-US" sz="1800" dirty="0"/>
              <a:t> Usually, the running time is lower-bounded by input length.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1E18E4-DE13-4D4E-96AF-542CA514ED3F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 flipV="1">
            <a:off x="1259457" y="3429001"/>
            <a:ext cx="900498" cy="891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90238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2060"/>
                </a:solidFill>
              </a:rPr>
              <a:t>Propose-And-Reject Algorithm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[Gale-Shapley’62]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2D9DF-657A-4814-B316-53CFC1BF5BE8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8175" y="1940434"/>
            <a:ext cx="8001000" cy="3397250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Initialize each person to be free.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(</a:t>
            </a:r>
            <a:r>
              <a:rPr lang="en-US" altLang="en-US" sz="1600" b="1" dirty="0">
                <a:latin typeface="Courier New" panose="02070309020205020404" pitchFamily="49" charset="0"/>
              </a:rPr>
              <a:t>some man is free and hasn't proposed to every woman) {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latin typeface="Courier New" panose="02070309020205020404" pitchFamily="49" charset="0"/>
              </a:rPr>
              <a:t>    Choose such a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= 1</a:t>
            </a:r>
            <a:r>
              <a:rPr kumimoji="1" lang="en-US" altLang="en-US" sz="1600" b="1" baseline="30000" dirty="0">
                <a:latin typeface="Courier New" panose="02070309020205020404" pitchFamily="49" charset="0"/>
              </a:rPr>
              <a:t>st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woman on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's list to whom </a:t>
            </a:r>
            <a:r>
              <a:rPr kumimoji="1" lang="en-US" altLang="en-US" sz="1600" b="1" dirty="0">
                <a:solidFill>
                  <a:srgbClr val="0000FF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has not yet proposed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is free)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 if</a:t>
            </a: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(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prefers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her fiancé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    assign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engaged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, and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m'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to be </a:t>
            </a:r>
            <a:r>
              <a:rPr kumimoji="1"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free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    </a:t>
            </a:r>
            <a:r>
              <a:rPr kumimoji="1" lang="en-US" altLang="en-US" sz="1600" b="1" dirty="0">
                <a:solidFill>
                  <a:schemeClr val="hlink"/>
                </a:solidFill>
                <a:latin typeface="Courier New" panose="02070309020205020404" pitchFamily="49" charset="0"/>
              </a:rPr>
              <a:t>else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 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w</a:t>
            </a:r>
            <a:r>
              <a:rPr kumimoji="1" lang="en-US" altLang="en-US" sz="1600" b="1" dirty="0">
                <a:latin typeface="Courier New" panose="02070309020205020404" pitchFamily="49" charset="0"/>
              </a:rPr>
              <a:t> rejects </a:t>
            </a:r>
            <a:r>
              <a:rPr kumimoji="1" lang="en-US" altLang="en-US" sz="1600" b="1" dirty="0">
                <a:solidFill>
                  <a:srgbClr val="0033CC"/>
                </a:solidFill>
              </a:rPr>
              <a:t>m</a:t>
            </a:r>
          </a:p>
          <a:p>
            <a:pPr algn="l">
              <a:lnSpc>
                <a:spcPts val="2300"/>
              </a:lnSpc>
            </a:pPr>
            <a:r>
              <a:rPr kumimoji="1" lang="en-US" altLang="en-US" sz="1600" b="1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8727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Efficient Implementation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/>
              <a:t>We describe </a:t>
            </a:r>
            <a:r>
              <a:rPr lang="en-US" altLang="en-US" sz="2000" b="1" dirty="0">
                <a:solidFill>
                  <a:srgbClr val="0033CC"/>
                </a:solidFill>
              </a:rPr>
              <a:t>O</a:t>
            </a:r>
            <a:r>
              <a:rPr lang="en-US" altLang="en-US" sz="2000" dirty="0">
                <a:solidFill>
                  <a:srgbClr val="0033CC"/>
                </a:solidFill>
              </a:rPr>
              <a:t>(</a:t>
            </a:r>
            <a:r>
              <a:rPr lang="en-US" altLang="en-US" sz="2000" b="1" dirty="0">
                <a:solidFill>
                  <a:srgbClr val="0033CC"/>
                </a:solidFill>
              </a:rPr>
              <a:t>n</a:t>
            </a:r>
            <a:r>
              <a:rPr lang="en-US" altLang="en-US" sz="20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000" dirty="0">
                <a:solidFill>
                  <a:srgbClr val="0033CC"/>
                </a:solidFill>
              </a:rPr>
              <a:t>)</a:t>
            </a:r>
            <a:r>
              <a:rPr lang="en-US" altLang="en-US" sz="2000" dirty="0"/>
              <a:t> time implementation.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Representing men and women: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Assume men are named </a:t>
            </a:r>
            <a:r>
              <a:rPr lang="en-US" altLang="en-US" sz="1800" b="1" dirty="0">
                <a:solidFill>
                  <a:srgbClr val="0033CC"/>
                </a:solidFill>
              </a:rPr>
              <a:t>1</a:t>
            </a:r>
            <a:r>
              <a:rPr lang="en-US" altLang="en-US" sz="1800" dirty="0">
                <a:solidFill>
                  <a:srgbClr val="0033CC"/>
                </a:solidFill>
              </a:rPr>
              <a:t>, …, 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Assume women are named </a:t>
            </a:r>
            <a:r>
              <a:rPr lang="en-US" altLang="en-US" sz="1800" b="1" dirty="0">
                <a:solidFill>
                  <a:srgbClr val="0033CC"/>
                </a:solidFill>
              </a:rPr>
              <a:t>n+1</a:t>
            </a:r>
            <a:r>
              <a:rPr lang="en-US" altLang="en-US" sz="1800" dirty="0">
                <a:solidFill>
                  <a:srgbClr val="0033CC"/>
                </a:solidFill>
              </a:rPr>
              <a:t>, …, 2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Engagements.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Maintain a list of free men, e.g., in a queue.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Maintain two arrays </a:t>
            </a:r>
            <a:r>
              <a:rPr lang="en-US" altLang="en-US" sz="1600" b="1" dirty="0">
                <a:solidFill>
                  <a:srgbClr val="0033CC"/>
                </a:solidFill>
              </a:rPr>
              <a:t>wife</a:t>
            </a:r>
            <a:r>
              <a:rPr lang="en-US" altLang="en-US" sz="1600" dirty="0">
                <a:solidFill>
                  <a:srgbClr val="0033CC"/>
                </a:solidFill>
              </a:rPr>
              <a:t>[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600" dirty="0">
                <a:solidFill>
                  <a:srgbClr val="0033CC"/>
                </a:solidFill>
              </a:rPr>
              <a:t>]</a:t>
            </a:r>
            <a:r>
              <a:rPr lang="en-US" altLang="en-US" sz="1800" dirty="0"/>
              <a:t>, and </a:t>
            </a:r>
            <a:r>
              <a:rPr lang="en-US" altLang="en-US" sz="1600" b="1" dirty="0">
                <a:solidFill>
                  <a:srgbClr val="0033CC"/>
                </a:solidFill>
              </a:rPr>
              <a:t>husband</a:t>
            </a:r>
            <a:r>
              <a:rPr lang="en-US" altLang="en-US" sz="1600" dirty="0">
                <a:solidFill>
                  <a:srgbClr val="0033CC"/>
                </a:solidFill>
              </a:rPr>
              <a:t>[</a:t>
            </a:r>
            <a:r>
              <a:rPr lang="en-US" altLang="en-US" sz="1600" b="1" dirty="0">
                <a:solidFill>
                  <a:srgbClr val="0033CC"/>
                </a:solidFill>
              </a:rPr>
              <a:t>w</a:t>
            </a:r>
            <a:r>
              <a:rPr lang="en-US" altLang="en-US" sz="1600" dirty="0">
                <a:solidFill>
                  <a:srgbClr val="0033CC"/>
                </a:solidFill>
              </a:rPr>
              <a:t>]</a:t>
            </a:r>
            <a:r>
              <a:rPr lang="en-US" altLang="en-US" sz="1800" dirty="0"/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set entry to </a:t>
            </a:r>
            <a:r>
              <a:rPr lang="en-US" altLang="en-US" sz="1600" b="1" dirty="0">
                <a:solidFill>
                  <a:srgbClr val="0033CC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dirty="0"/>
              <a:t> if unmatched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if </a:t>
            </a:r>
            <a:r>
              <a:rPr lang="en-US" altLang="en-US" sz="1800" b="1" dirty="0">
                <a:solidFill>
                  <a:srgbClr val="0033CC"/>
                </a:solidFill>
              </a:rPr>
              <a:t>m</a:t>
            </a:r>
            <a:r>
              <a:rPr lang="en-US" altLang="en-US" sz="1800" dirty="0"/>
              <a:t> matched to </a:t>
            </a:r>
            <a:r>
              <a:rPr lang="en-US" altLang="en-US" sz="1800" b="1" dirty="0">
                <a:solidFill>
                  <a:srgbClr val="0033CC"/>
                </a:solidFill>
              </a:rPr>
              <a:t>w</a:t>
            </a:r>
            <a:r>
              <a:rPr lang="en-US" altLang="en-US" sz="1800" dirty="0"/>
              <a:t> then </a:t>
            </a:r>
            <a:r>
              <a:rPr lang="en-US" altLang="en-US" sz="1600" b="1" dirty="0">
                <a:solidFill>
                  <a:srgbClr val="0033CC"/>
                </a:solidFill>
              </a:rPr>
              <a:t>wife</a:t>
            </a:r>
            <a:r>
              <a:rPr lang="en-US" altLang="en-US" sz="1600" dirty="0">
                <a:solidFill>
                  <a:srgbClr val="0033CC"/>
                </a:solidFill>
              </a:rPr>
              <a:t>[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600" dirty="0">
                <a:solidFill>
                  <a:srgbClr val="0033CC"/>
                </a:solidFill>
              </a:rPr>
              <a:t>]=</a:t>
            </a:r>
            <a:r>
              <a:rPr lang="en-US" altLang="en-US" sz="1600" b="1" dirty="0">
                <a:solidFill>
                  <a:srgbClr val="0033CC"/>
                </a:solidFill>
              </a:rPr>
              <a:t>w</a:t>
            </a:r>
            <a:r>
              <a:rPr lang="en-US" altLang="en-US" sz="16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800" dirty="0"/>
              <a:t>and </a:t>
            </a:r>
            <a:r>
              <a:rPr lang="en-US" altLang="en-US" sz="1600" b="1" dirty="0">
                <a:solidFill>
                  <a:srgbClr val="0033CC"/>
                </a:solidFill>
              </a:rPr>
              <a:t>husband</a:t>
            </a:r>
            <a:r>
              <a:rPr lang="en-US" altLang="en-US" sz="1600" dirty="0">
                <a:solidFill>
                  <a:srgbClr val="0033CC"/>
                </a:solidFill>
              </a:rPr>
              <a:t>[</a:t>
            </a:r>
            <a:r>
              <a:rPr lang="en-US" altLang="en-US" sz="1600" b="1" dirty="0">
                <a:solidFill>
                  <a:srgbClr val="0033CC"/>
                </a:solidFill>
              </a:rPr>
              <a:t>w</a:t>
            </a:r>
            <a:r>
              <a:rPr lang="en-US" altLang="en-US" sz="1600" dirty="0">
                <a:solidFill>
                  <a:srgbClr val="0033CC"/>
                </a:solidFill>
              </a:rPr>
              <a:t>]=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endParaRPr lang="en-US" altLang="en-US" sz="1600" b="1" dirty="0">
              <a:solidFill>
                <a:srgbClr val="0033CC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Men proposing: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For each man, maintain a list of women, ordered by preference.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Maintain an array </a:t>
            </a:r>
            <a:r>
              <a:rPr lang="en-US" altLang="en-US" sz="1600" b="1" dirty="0">
                <a:solidFill>
                  <a:srgbClr val="0033CC"/>
                </a:solidFill>
              </a:rPr>
              <a:t>count</a:t>
            </a:r>
            <a:r>
              <a:rPr lang="en-US" altLang="en-US" sz="1600" dirty="0">
                <a:solidFill>
                  <a:srgbClr val="0033CC"/>
                </a:solidFill>
              </a:rPr>
              <a:t>[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600" dirty="0">
                <a:solidFill>
                  <a:srgbClr val="0033CC"/>
                </a:solidFill>
              </a:rPr>
              <a:t>]</a:t>
            </a:r>
            <a:r>
              <a:rPr lang="en-US" altLang="en-US" sz="1800" dirty="0"/>
              <a:t> that counts the number of proposals made by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800" dirty="0"/>
              <a:t>.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516D05-3566-4952-BD1D-68E4EFFF8493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 Preprocessing Idea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Women rejecting/accepting.</a:t>
            </a:r>
          </a:p>
          <a:p>
            <a:pPr lvl="1" eaLnBrk="1" hangingPunct="1"/>
            <a:r>
              <a:rPr lang="en-US" altLang="en-US" sz="1800" dirty="0"/>
              <a:t>Does woman </a:t>
            </a:r>
            <a:r>
              <a:rPr lang="en-US" altLang="en-US" sz="1600" b="1" dirty="0">
                <a:solidFill>
                  <a:srgbClr val="0033CC"/>
                </a:solidFill>
              </a:rPr>
              <a:t>w</a:t>
            </a:r>
            <a:r>
              <a:rPr lang="en-US" altLang="en-US" sz="1800" dirty="0"/>
              <a:t> prefer man </a:t>
            </a:r>
            <a:r>
              <a:rPr lang="en-US" altLang="en-US" sz="1600" b="1" dirty="0">
                <a:solidFill>
                  <a:srgbClr val="0033CC"/>
                </a:solidFill>
              </a:rPr>
              <a:t>m</a:t>
            </a:r>
            <a:r>
              <a:rPr lang="en-US" altLang="en-US" sz="1800" dirty="0"/>
              <a:t> to man</a:t>
            </a:r>
            <a:r>
              <a:rPr lang="en-US" altLang="en-US" sz="1800" b="1" dirty="0">
                <a:solidFill>
                  <a:srgbClr val="0033CC"/>
                </a:solidFill>
              </a:rPr>
              <a:t> </a:t>
            </a:r>
            <a:r>
              <a:rPr lang="en-US" altLang="en-US" sz="1600" b="1" dirty="0">
                <a:solidFill>
                  <a:srgbClr val="0033CC"/>
                </a:solidFill>
              </a:rPr>
              <a:t>m'</a:t>
            </a:r>
            <a:r>
              <a:rPr lang="en-US" altLang="en-US" sz="1800" dirty="0"/>
              <a:t>?</a:t>
            </a:r>
          </a:p>
          <a:p>
            <a:pPr lvl="1" eaLnBrk="1" hangingPunct="1"/>
            <a:r>
              <a:rPr lang="en-US" altLang="en-US" sz="1800" dirty="0"/>
              <a:t>For each woman, create </a:t>
            </a:r>
            <a:r>
              <a:rPr lang="en-US" altLang="en-US" sz="1800" dirty="0">
                <a:solidFill>
                  <a:srgbClr val="FF0000"/>
                </a:solidFill>
              </a:rPr>
              <a:t>inverse</a:t>
            </a:r>
            <a:r>
              <a:rPr lang="en-US" altLang="en-US" sz="1800" dirty="0"/>
              <a:t> of preference list of men.</a:t>
            </a:r>
          </a:p>
          <a:p>
            <a:pPr lvl="1" eaLnBrk="1" hangingPunct="1"/>
            <a:r>
              <a:rPr lang="en-US" altLang="en-US" sz="1800" dirty="0"/>
              <a:t>Constant time access for each query after </a:t>
            </a:r>
            <a:r>
              <a:rPr lang="en-US" altLang="en-US" sz="1800" b="1" dirty="0">
                <a:solidFill>
                  <a:srgbClr val="0033CC"/>
                </a:solidFill>
              </a:rPr>
              <a:t>O</a:t>
            </a:r>
            <a:r>
              <a:rPr lang="en-US" altLang="en-US" sz="1800" dirty="0">
                <a:solidFill>
                  <a:srgbClr val="0033CC"/>
                </a:solidFill>
              </a:rPr>
              <a:t>(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dirty="0">
                <a:solidFill>
                  <a:srgbClr val="0033CC"/>
                </a:solidFill>
              </a:rPr>
              <a:t>)</a:t>
            </a:r>
            <a:r>
              <a:rPr lang="en-US" altLang="en-US" sz="1800" dirty="0"/>
              <a:t> preprocessing per woman.  </a:t>
            </a:r>
            <a:r>
              <a:rPr lang="en-US" altLang="en-US" sz="1800" b="1" dirty="0">
                <a:solidFill>
                  <a:srgbClr val="0033CC"/>
                </a:solidFill>
              </a:rPr>
              <a:t>O</a:t>
            </a:r>
            <a:r>
              <a:rPr lang="en-US" altLang="en-US" sz="1800" dirty="0">
                <a:solidFill>
                  <a:srgbClr val="0033CC"/>
                </a:solidFill>
              </a:rPr>
              <a:t>(</a:t>
            </a:r>
            <a:r>
              <a:rPr lang="en-US" altLang="en-US" sz="1800" b="1" dirty="0">
                <a:solidFill>
                  <a:srgbClr val="0033CC"/>
                </a:solidFill>
              </a:rPr>
              <a:t>n</a:t>
            </a:r>
            <a:r>
              <a:rPr lang="en-US" altLang="en-US" sz="18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1800" dirty="0">
                <a:solidFill>
                  <a:srgbClr val="0033CC"/>
                </a:solidFill>
              </a:rPr>
              <a:t>)</a:t>
            </a:r>
            <a:r>
              <a:rPr lang="en-US" altLang="en-US" sz="1800" dirty="0"/>
              <a:t> total reprocessing cost.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B006E-3A80-4A23-BFAB-C00E9629816F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331913" y="5148263"/>
            <a:ext cx="3290887" cy="692150"/>
          </a:xfrm>
          <a:prstGeom prst="rect">
            <a:avLst/>
          </a:prstGeom>
          <a:solidFill>
            <a:srgbClr val="FFCF01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000"/>
              </a:lnSpc>
            </a:pPr>
            <a:r>
              <a:rPr lang="en-US" altLang="en-US" sz="1600" b="1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solidFill>
                  <a:schemeClr val="bg2"/>
                </a:solidFill>
                <a:latin typeface="Courier New" panose="02070309020205020404" pitchFamily="49" charset="0"/>
              </a:rPr>
              <a:t> i = 1 to n</a:t>
            </a:r>
          </a:p>
          <a:p>
            <a:pPr algn="l">
              <a:lnSpc>
                <a:spcPts val="2000"/>
              </a:lnSpc>
            </a:pPr>
            <a:r>
              <a:rPr lang="en-US" altLang="en-US" sz="1600" b="1">
                <a:solidFill>
                  <a:schemeClr val="bg2"/>
                </a:solidFill>
                <a:latin typeface="Courier New" panose="02070309020205020404" pitchFamily="49" charset="0"/>
              </a:rPr>
              <a:t>   inverse[pref[i]] = i</a:t>
            </a:r>
            <a:endParaRPr kumimoji="1" lang="en-US" altLang="en-US" sz="1600" b="1">
              <a:latin typeface="Courier New" panose="02070309020205020404" pitchFamily="49" charset="0"/>
            </a:endParaRPr>
          </a:p>
        </p:txBody>
      </p:sp>
      <p:grpSp>
        <p:nvGrpSpPr>
          <p:cNvPr id="19462" name="Group 5"/>
          <p:cNvGrpSpPr>
            <a:grpSpLocks/>
          </p:cNvGrpSpPr>
          <p:nvPr/>
        </p:nvGrpSpPr>
        <p:grpSpPr bwMode="auto">
          <a:xfrm>
            <a:off x="1663700" y="3384550"/>
            <a:ext cx="5238750" cy="1714500"/>
            <a:chOff x="599" y="1858"/>
            <a:chExt cx="3896" cy="1275"/>
          </a:xfrm>
        </p:grpSpPr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605" y="2104"/>
              <a:ext cx="758" cy="2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Pref</a:t>
              </a: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1363" y="1859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1363" y="2104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1755" y="1859"/>
              <a:ext cx="390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2145" y="2104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2145" y="1859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rd</a:t>
              </a:r>
            </a:p>
          </p:txBody>
        </p:sp>
        <p:sp>
          <p:nvSpPr>
            <p:cNvPr id="19470" name="Rectangle 12"/>
            <p:cNvSpPr>
              <a:spLocks noChangeArrowheads="1"/>
            </p:cNvSpPr>
            <p:nvPr/>
          </p:nvSpPr>
          <p:spPr bwMode="auto">
            <a:xfrm>
              <a:off x="1755" y="2104"/>
              <a:ext cx="390" cy="2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9471" name="Rectangle 13"/>
            <p:cNvSpPr>
              <a:spLocks noChangeArrowheads="1"/>
            </p:cNvSpPr>
            <p:nvPr/>
          </p:nvSpPr>
          <p:spPr bwMode="auto">
            <a:xfrm>
              <a:off x="2537" y="1859"/>
              <a:ext cx="391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2928" y="2104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9473" name="Rectangle 15"/>
            <p:cNvSpPr>
              <a:spLocks noChangeArrowheads="1"/>
            </p:cNvSpPr>
            <p:nvPr/>
          </p:nvSpPr>
          <p:spPr bwMode="auto">
            <a:xfrm>
              <a:off x="2928" y="1859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4" name="Rectangle 16"/>
            <p:cNvSpPr>
              <a:spLocks noChangeArrowheads="1"/>
            </p:cNvSpPr>
            <p:nvPr/>
          </p:nvSpPr>
          <p:spPr bwMode="auto">
            <a:xfrm>
              <a:off x="2537" y="2104"/>
              <a:ext cx="391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3321" y="2103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9476" name="Rectangle 18"/>
            <p:cNvSpPr>
              <a:spLocks noChangeArrowheads="1"/>
            </p:cNvSpPr>
            <p:nvPr/>
          </p:nvSpPr>
          <p:spPr bwMode="auto">
            <a:xfrm>
              <a:off x="4103" y="2103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9477" name="Rectangle 19"/>
            <p:cNvSpPr>
              <a:spLocks noChangeArrowheads="1"/>
            </p:cNvSpPr>
            <p:nvPr/>
          </p:nvSpPr>
          <p:spPr bwMode="auto">
            <a:xfrm>
              <a:off x="3713" y="2103"/>
              <a:ext cx="390" cy="2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3320" y="1858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3712" y="1858"/>
              <a:ext cx="390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0" name="Rectangle 22"/>
            <p:cNvSpPr>
              <a:spLocks noChangeArrowheads="1"/>
            </p:cNvSpPr>
            <p:nvPr/>
          </p:nvSpPr>
          <p:spPr bwMode="auto">
            <a:xfrm>
              <a:off x="4102" y="1858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8</a:t>
              </a:r>
              <a:r>
                <a:rPr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599" y="2889"/>
              <a:ext cx="758" cy="2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Inverse</a:t>
              </a:r>
            </a:p>
          </p:txBody>
        </p:sp>
        <p:sp>
          <p:nvSpPr>
            <p:cNvPr id="19482" name="Rectangle 24"/>
            <p:cNvSpPr>
              <a:spLocks noChangeArrowheads="1"/>
            </p:cNvSpPr>
            <p:nvPr/>
          </p:nvSpPr>
          <p:spPr bwMode="auto">
            <a:xfrm>
              <a:off x="1357" y="2889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4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  <a:endParaRPr kumimoji="1" lang="en-US" altLang="en-US" sz="1400">
                <a:latin typeface="Comic Sans MS" panose="030F0702030302020204" pitchFamily="66" charset="0"/>
              </a:endParaRPr>
            </a:p>
          </p:txBody>
        </p:sp>
        <p:sp>
          <p:nvSpPr>
            <p:cNvPr id="19483" name="Rectangle 25"/>
            <p:cNvSpPr>
              <a:spLocks noChangeArrowheads="1"/>
            </p:cNvSpPr>
            <p:nvPr/>
          </p:nvSpPr>
          <p:spPr bwMode="auto">
            <a:xfrm>
              <a:off x="2139" y="2889"/>
              <a:ext cx="392" cy="2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r>
                <a:rPr kumimoji="1"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nd</a:t>
              </a:r>
            </a:p>
          </p:txBody>
        </p:sp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1749" y="2889"/>
              <a:ext cx="390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8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5" name="Rectangle 27"/>
            <p:cNvSpPr>
              <a:spLocks noChangeArrowheads="1"/>
            </p:cNvSpPr>
            <p:nvPr/>
          </p:nvSpPr>
          <p:spPr bwMode="auto">
            <a:xfrm>
              <a:off x="2922" y="2889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6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2531" y="2889"/>
              <a:ext cx="391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5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3315" y="2888"/>
              <a:ext cx="392" cy="2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r>
                <a:rPr kumimoji="1" lang="en-US" altLang="en-US" sz="1400" baseline="30000">
                  <a:solidFill>
                    <a:schemeClr val="bg1"/>
                  </a:solidFill>
                  <a:latin typeface="Comic Sans MS" panose="030F0702030302020204" pitchFamily="66" charset="0"/>
                </a:rPr>
                <a:t>th</a:t>
              </a:r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4097" y="2888"/>
              <a:ext cx="392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1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st</a:t>
              </a:r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3707" y="2888"/>
              <a:ext cx="390" cy="24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3</a:t>
              </a:r>
              <a:r>
                <a:rPr kumimoji="1" lang="en-US" altLang="en-US" sz="1400" baseline="30000">
                  <a:latin typeface="Comic Sans MS" panose="030F0702030302020204" pitchFamily="66" charset="0"/>
                </a:rPr>
                <a:t>rd</a:t>
              </a:r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1358" y="2644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1750" y="2644"/>
              <a:ext cx="390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2140" y="2644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2532" y="2644"/>
              <a:ext cx="391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4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923" y="2644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5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3315" y="2643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6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707" y="2643"/>
              <a:ext cx="390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7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7" name="Rectangle 39"/>
            <p:cNvSpPr>
              <a:spLocks noChangeArrowheads="1"/>
            </p:cNvSpPr>
            <p:nvPr/>
          </p:nvSpPr>
          <p:spPr bwMode="auto">
            <a:xfrm>
              <a:off x="4097" y="2643"/>
              <a:ext cx="392" cy="24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8</a:t>
              </a:r>
              <a:endParaRPr lang="en-US" altLang="en-US" sz="1400" baseline="30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8" name="Rectangle 40"/>
            <p:cNvSpPr>
              <a:spLocks noChangeArrowheads="1"/>
            </p:cNvSpPr>
            <p:nvPr/>
          </p:nvSpPr>
          <p:spPr bwMode="auto">
            <a:xfrm>
              <a:off x="604" y="1860"/>
              <a:ext cx="758" cy="2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Amy</a:t>
              </a:r>
            </a:p>
          </p:txBody>
        </p:sp>
        <p:sp>
          <p:nvSpPr>
            <p:cNvPr id="19499" name="Rectangle 41"/>
            <p:cNvSpPr>
              <a:spLocks noChangeArrowheads="1"/>
            </p:cNvSpPr>
            <p:nvPr/>
          </p:nvSpPr>
          <p:spPr bwMode="auto">
            <a:xfrm>
              <a:off x="600" y="2647"/>
              <a:ext cx="75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altLang="en-US" sz="1400">
                  <a:latin typeface="Comic Sans MS" panose="030F0702030302020204" pitchFamily="66" charset="0"/>
                </a:rPr>
                <a:t>Amy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9338" name="Rectangle 42"/>
              <p:cNvSpPr>
                <a:spLocks noChangeArrowheads="1"/>
              </p:cNvSpPr>
              <p:nvPr/>
            </p:nvSpPr>
            <p:spPr bwMode="auto">
              <a:xfrm>
                <a:off x="4914900" y="5224463"/>
                <a:ext cx="4043864" cy="585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kumimoji="1" lang="en-US" altLang="en-US" sz="1600" dirty="0">
                    <a:latin typeface="Comic Sans MS" panose="030F0702030302020204" pitchFamily="66" charset="0"/>
                  </a:rPr>
                  <a:t>Amy prefers man </a:t>
                </a:r>
                <a:r>
                  <a:rPr kumimoji="1" lang="en-US" altLang="en-US" sz="1600" b="1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> to </a:t>
                </a:r>
                <a:r>
                  <a:rPr kumimoji="1" lang="en-US" altLang="en-US" sz="1600" b="1" dirty="0">
                    <a:solidFill>
                      <a:srgbClr val="0033CC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en-US" sz="1600" dirty="0">
                    <a:latin typeface="Comic Sans MS" panose="030F0702030302020204" pitchFamily="66" charset="0"/>
                  </a:rPr>
                  <a:t/>
                </a:r>
                <a:br>
                  <a:rPr kumimoji="1" lang="en-US" altLang="en-US" sz="1600" dirty="0">
                    <a:latin typeface="Comic Sans MS" panose="030F0702030302020204" pitchFamily="66" charset="0"/>
                  </a:rPr>
                </a:br>
                <a:r>
                  <a:rPr kumimoji="1" lang="en-US" altLang="en-US" sz="1600" dirty="0"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kumimoji="1" lang="en-US" altLang="en-US" sz="1600" b="1" i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𝐢𝐧𝐯𝐞𝐫𝐬𝐞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en-US" sz="18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1" lang="en-US" altLang="en-US" sz="1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kumimoji="1" lang="en-US" altLang="en-US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en-US" sz="18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en-US" sz="1600" b="1" i="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𝐢𝐧𝐯𝐞𝐫𝐬𝐞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en-US" sz="16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1" lang="en-US" altLang="en-US" sz="16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en-US" sz="1800" dirty="0">
                  <a:solidFill>
                    <a:srgbClr val="0033CC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933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4900" y="5224463"/>
                <a:ext cx="4043864" cy="585418"/>
              </a:xfrm>
              <a:prstGeom prst="rect">
                <a:avLst/>
              </a:prstGeom>
              <a:blipFill>
                <a:blip r:embed="rId3"/>
                <a:stretch>
                  <a:fillRect l="-753" t="-2083" b="-13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How to implement GS algorithm efficiently?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     We can implement GS algorithm in </a:t>
            </a:r>
            <a:r>
              <a:rPr lang="en-US" altLang="en-US" sz="2400" b="1" dirty="0">
                <a:solidFill>
                  <a:srgbClr val="0033CC"/>
                </a:solidFill>
              </a:rPr>
              <a:t>O</a:t>
            </a:r>
            <a:r>
              <a:rPr lang="en-US" altLang="en-US" sz="2400" dirty="0">
                <a:solidFill>
                  <a:srgbClr val="0033CC"/>
                </a:solidFill>
              </a:rPr>
              <a:t>(</a:t>
            </a:r>
            <a:r>
              <a:rPr lang="en-US" altLang="en-US" sz="2400" b="1" dirty="0">
                <a:solidFill>
                  <a:srgbClr val="0033CC"/>
                </a:solidFill>
              </a:rPr>
              <a:t>n</a:t>
            </a:r>
            <a:r>
              <a:rPr lang="en-US" altLang="en-US" sz="2400" b="1" baseline="30000" dirty="0">
                <a:solidFill>
                  <a:srgbClr val="0033CC"/>
                </a:solidFill>
              </a:rPr>
              <a:t>2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  <a:r>
              <a:rPr lang="en-US" altLang="en-US" sz="2400" dirty="0"/>
              <a:t> time.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/>
              <a:t>If there are multiple stable matchings, which one does GS find?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Q:</a:t>
            </a:r>
            <a:r>
              <a:rPr lang="en-US" altLang="en-US" sz="2400" dirty="0"/>
              <a:t> How many stable matchings are there?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C6F671-C282-4AFF-84F3-A031A86C9EE5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9B82-1187-4567-84D7-E8F5CC5A3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98" y="2363638"/>
            <a:ext cx="741707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40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54736</TotalTime>
  <Words>1249</Words>
  <Application>Microsoft Office PowerPoint</Application>
  <PresentationFormat>On-screen Show (4:3)</PresentationFormat>
  <Paragraphs>294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Wingdings</vt:lpstr>
      <vt:lpstr>Tahoma</vt:lpstr>
      <vt:lpstr>Helvetica</vt:lpstr>
      <vt:lpstr>Times New Roman</vt:lpstr>
      <vt:lpstr>Cambria Math</vt:lpstr>
      <vt:lpstr>Courier New</vt:lpstr>
      <vt:lpstr>Comic Sans MS</vt:lpstr>
      <vt:lpstr>Arial Black</vt:lpstr>
      <vt:lpstr>Symbol</vt:lpstr>
      <vt:lpstr>Custom Design</vt:lpstr>
      <vt:lpstr>CSE 421:  Introduction to Algorithms</vt:lpstr>
      <vt:lpstr>Administrativia Stuffs</vt:lpstr>
      <vt:lpstr>Last Lecture (summary)</vt:lpstr>
      <vt:lpstr>Questions</vt:lpstr>
      <vt:lpstr>Implementation of GS Algorithm</vt:lpstr>
      <vt:lpstr>Propose-And-Reject Algorithm [Gale-Shapley’62]</vt:lpstr>
      <vt:lpstr>Efficient Implementation</vt:lpstr>
      <vt:lpstr>A Preprocessing Idea</vt:lpstr>
      <vt:lpstr>Questions</vt:lpstr>
      <vt:lpstr>Understanding the Solution</vt:lpstr>
      <vt:lpstr>Man Optimal Assignments</vt:lpstr>
      <vt:lpstr>Man Optimality</vt:lpstr>
      <vt:lpstr>Man Optimality Summary</vt:lpstr>
      <vt:lpstr>Woman Pessimality</vt:lpstr>
      <vt:lpstr>Questions</vt:lpstr>
      <vt:lpstr>How many stable Matchings?</vt:lpstr>
      <vt:lpstr>More realistic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197</cp:revision>
  <cp:lastPrinted>2000-07-01T21:41:59Z</cp:lastPrinted>
  <dcterms:created xsi:type="dcterms:W3CDTF">1998-04-21T02:39:18Z</dcterms:created>
  <dcterms:modified xsi:type="dcterms:W3CDTF">2018-03-28T08:29:27Z</dcterms:modified>
</cp:coreProperties>
</file>