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8"/>
  </p:notesMasterIdLst>
  <p:handoutMasterIdLst>
    <p:handoutMasterId r:id="rId39"/>
  </p:handoutMasterIdLst>
  <p:sldIdLst>
    <p:sldId id="369" r:id="rId2"/>
    <p:sldId id="840" r:id="rId3"/>
    <p:sldId id="806" r:id="rId4"/>
    <p:sldId id="807" r:id="rId5"/>
    <p:sldId id="808" r:id="rId6"/>
    <p:sldId id="809" r:id="rId7"/>
    <p:sldId id="810" r:id="rId8"/>
    <p:sldId id="811" r:id="rId9"/>
    <p:sldId id="812" r:id="rId10"/>
    <p:sldId id="813" r:id="rId11"/>
    <p:sldId id="814" r:id="rId12"/>
    <p:sldId id="815" r:id="rId13"/>
    <p:sldId id="816" r:id="rId14"/>
    <p:sldId id="817" r:id="rId15"/>
    <p:sldId id="818" r:id="rId16"/>
    <p:sldId id="819" r:id="rId17"/>
    <p:sldId id="820" r:id="rId18"/>
    <p:sldId id="839" r:id="rId19"/>
    <p:sldId id="822" r:id="rId20"/>
    <p:sldId id="827" r:id="rId21"/>
    <p:sldId id="821" r:id="rId22"/>
    <p:sldId id="824" r:id="rId23"/>
    <p:sldId id="826" r:id="rId24"/>
    <p:sldId id="828" r:id="rId25"/>
    <p:sldId id="829" r:id="rId26"/>
    <p:sldId id="830" r:id="rId27"/>
    <p:sldId id="831" r:id="rId28"/>
    <p:sldId id="832" r:id="rId29"/>
    <p:sldId id="833" r:id="rId30"/>
    <p:sldId id="834" r:id="rId31"/>
    <p:sldId id="835" r:id="rId32"/>
    <p:sldId id="836" r:id="rId33"/>
    <p:sldId id="837" r:id="rId34"/>
    <p:sldId id="838" r:id="rId35"/>
    <p:sldId id="823" r:id="rId36"/>
    <p:sldId id="825" r:id="rId3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9900"/>
    <a:srgbClr val="FFFFCC"/>
    <a:srgbClr val="FFFF00"/>
    <a:srgbClr val="DBF7C9"/>
    <a:srgbClr val="B0ED8B"/>
    <a:srgbClr val="0033CC"/>
    <a:srgbClr val="3399FF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164" y="80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828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125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317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6302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300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27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851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9094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100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520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700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788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2911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27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65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337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986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886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488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001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7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892969" y="1946672"/>
            <a:ext cx="7358063" cy="4018359"/>
          </a:xfrm>
          <a:prstGeom prst="rect">
            <a:avLst/>
          </a:prstGeom>
        </p:spPr>
        <p:txBody>
          <a:bodyPr/>
          <a:lstStyle>
            <a:lvl1pPr>
              <a:spcBef>
                <a:spcPts val="1687"/>
              </a:spcBef>
            </a:lvl1pPr>
            <a:lvl2pPr>
              <a:spcBef>
                <a:spcPts val="1687"/>
              </a:spcBef>
            </a:lvl2pPr>
            <a:lvl3pPr>
              <a:spcBef>
                <a:spcPts val="1687"/>
              </a:spcBef>
            </a:lvl3pPr>
            <a:lvl4pPr>
              <a:spcBef>
                <a:spcPts val="1687"/>
              </a:spcBef>
            </a:lvl4pPr>
            <a:lvl5pPr>
              <a:spcBef>
                <a:spcPts val="1687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548495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que_games_conjecture" TargetMode="External"/><Relationship Id="rId2" Type="http://schemas.openxmlformats.org/officeDocument/2006/relationships/hyperlink" Target="https://www.youtube.com/watch?v=n7v9psW3Qwo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5150" y="3886200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Vertex Cover / Set Cover</a:t>
            </a:r>
            <a:endParaRPr lang="en-US" altLang="en-US" dirty="0"/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7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07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81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97" y="4340032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84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1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97" y="4340032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84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99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97" y="4340032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84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871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id="{E1A8DFFA-C4F6-40B4-A0ED-C4679F1659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18347BB3-F25A-4AC6-BEF3-6E00E42F40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2EDEE96-1453-487C-8506-F0011B85F4EE}"/>
              </a:ext>
            </a:extLst>
          </p:cNvPr>
          <p:cNvGrpSpPr/>
          <p:nvPr/>
        </p:nvGrpSpPr>
        <p:grpSpPr>
          <a:xfrm>
            <a:off x="1248563" y="2058260"/>
            <a:ext cx="5712890" cy="2296418"/>
            <a:chOff x="1248563" y="2058260"/>
            <a:chExt cx="5712890" cy="229641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60F6616-2124-4B30-BBBC-03CEC880FA96}"/>
                </a:ext>
              </a:extLst>
            </p:cNvPr>
            <p:cNvCxnSpPr>
              <a:cxnSpLocks/>
              <a:stCxn id="13" idx="0"/>
              <a:endCxn id="5" idx="3"/>
            </p:cNvCxnSpPr>
            <p:nvPr/>
          </p:nvCxnSpPr>
          <p:spPr bwMode="auto">
            <a:xfrm flipV="1">
              <a:off x="1248563" y="2058263"/>
              <a:ext cx="613384" cy="2270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2D2C0F-EC82-429B-A728-94E2205EB99E}"/>
                </a:ext>
              </a:extLst>
            </p:cNvPr>
            <p:cNvCxnSpPr>
              <a:cxnSpLocks/>
              <a:stCxn id="13" idx="0"/>
              <a:endCxn id="6" idx="3"/>
            </p:cNvCxnSpPr>
            <p:nvPr/>
          </p:nvCxnSpPr>
          <p:spPr bwMode="auto">
            <a:xfrm flipV="1">
              <a:off x="1248563" y="2058263"/>
              <a:ext cx="1316701" cy="2270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C6E5414-FC1A-49C5-A7A5-0DE27B86CFCE}"/>
                </a:ext>
              </a:extLst>
            </p:cNvPr>
            <p:cNvCxnSpPr>
              <a:cxnSpLocks/>
              <a:stCxn id="13" idx="7"/>
              <a:endCxn id="7" idx="3"/>
            </p:cNvCxnSpPr>
            <p:nvPr/>
          </p:nvCxnSpPr>
          <p:spPr bwMode="auto">
            <a:xfrm flipV="1">
              <a:off x="1311986" y="2058262"/>
              <a:ext cx="2058820" cy="22964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7D00EBE-3E52-44E8-ACBA-6A4089C27C7C}"/>
                </a:ext>
              </a:extLst>
            </p:cNvPr>
            <p:cNvCxnSpPr>
              <a:cxnSpLocks/>
              <a:stCxn id="13" idx="7"/>
              <a:endCxn id="8" idx="3"/>
            </p:cNvCxnSpPr>
            <p:nvPr/>
          </p:nvCxnSpPr>
          <p:spPr bwMode="auto">
            <a:xfrm flipV="1">
              <a:off x="1311986" y="2058261"/>
              <a:ext cx="281892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4D61DA6-2BF4-4E76-8B2B-2E314D721C28}"/>
                </a:ext>
              </a:extLst>
            </p:cNvPr>
            <p:cNvCxnSpPr>
              <a:cxnSpLocks/>
              <a:stCxn id="13" idx="7"/>
              <a:endCxn id="9" idx="3"/>
            </p:cNvCxnSpPr>
            <p:nvPr/>
          </p:nvCxnSpPr>
          <p:spPr bwMode="auto">
            <a:xfrm flipV="1">
              <a:off x="1311986" y="2058261"/>
              <a:ext cx="357425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AD6E2B0-65D4-46F4-A4CA-3C6BF674AB64}"/>
                </a:ext>
              </a:extLst>
            </p:cNvPr>
            <p:cNvCxnSpPr>
              <a:cxnSpLocks/>
              <a:stCxn id="13" idx="7"/>
              <a:endCxn id="10" idx="3"/>
            </p:cNvCxnSpPr>
            <p:nvPr/>
          </p:nvCxnSpPr>
          <p:spPr bwMode="auto">
            <a:xfrm flipV="1">
              <a:off x="1311986" y="2058261"/>
              <a:ext cx="423030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DD91400-1A9E-4094-BE58-E7BD0CE07835}"/>
                </a:ext>
              </a:extLst>
            </p:cNvPr>
            <p:cNvCxnSpPr>
              <a:cxnSpLocks/>
              <a:stCxn id="13" idx="7"/>
              <a:endCxn id="11" idx="3"/>
            </p:cNvCxnSpPr>
            <p:nvPr/>
          </p:nvCxnSpPr>
          <p:spPr bwMode="auto">
            <a:xfrm flipV="1">
              <a:off x="1311986" y="2058261"/>
              <a:ext cx="4900720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9B3A566-8EFC-4EC2-93A1-813927E0D1DC}"/>
                </a:ext>
              </a:extLst>
            </p:cNvPr>
            <p:cNvCxnSpPr>
              <a:cxnSpLocks/>
              <a:stCxn id="13" idx="7"/>
              <a:endCxn id="12" idx="3"/>
            </p:cNvCxnSpPr>
            <p:nvPr/>
          </p:nvCxnSpPr>
          <p:spPr bwMode="auto">
            <a:xfrm flipV="1">
              <a:off x="1311986" y="2058260"/>
              <a:ext cx="5649467" cy="229641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02B0CA7-4A94-41BD-9516-8459426F7541}"/>
              </a:ext>
            </a:extLst>
          </p:cNvPr>
          <p:cNvCxnSpPr>
            <a:cxnSpLocks/>
            <a:stCxn id="14" idx="0"/>
            <a:endCxn id="5" idx="3"/>
          </p:cNvCxnSpPr>
          <p:nvPr/>
        </p:nvCxnSpPr>
        <p:spPr bwMode="auto">
          <a:xfrm flipV="1">
            <a:off x="1721158" y="2058263"/>
            <a:ext cx="140789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91AC97-54AC-419C-B343-6423D042450F}"/>
              </a:ext>
            </a:extLst>
          </p:cNvPr>
          <p:cNvCxnSpPr>
            <a:cxnSpLocks/>
            <a:stCxn id="14" idx="0"/>
            <a:endCxn id="6" idx="3"/>
          </p:cNvCxnSpPr>
          <p:nvPr/>
        </p:nvCxnSpPr>
        <p:spPr bwMode="auto">
          <a:xfrm flipV="1">
            <a:off x="1721158" y="2058263"/>
            <a:ext cx="844106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6851E2E-1FEF-4A79-A9DD-C6E7F40D88B6}"/>
              </a:ext>
            </a:extLst>
          </p:cNvPr>
          <p:cNvCxnSpPr>
            <a:cxnSpLocks/>
            <a:stCxn id="14" idx="0"/>
            <a:endCxn id="7" idx="3"/>
          </p:cNvCxnSpPr>
          <p:nvPr/>
        </p:nvCxnSpPr>
        <p:spPr bwMode="auto">
          <a:xfrm flipV="1">
            <a:off x="1721158" y="2058262"/>
            <a:ext cx="1649648" cy="22466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E860A16-EDA4-4E8B-91D2-E47637605307}"/>
              </a:ext>
            </a:extLst>
          </p:cNvPr>
          <p:cNvCxnSpPr>
            <a:cxnSpLocks/>
            <a:stCxn id="14" idx="0"/>
            <a:endCxn id="8" idx="3"/>
          </p:cNvCxnSpPr>
          <p:nvPr/>
        </p:nvCxnSpPr>
        <p:spPr bwMode="auto">
          <a:xfrm flipV="1">
            <a:off x="1721158" y="2058261"/>
            <a:ext cx="2409755" cy="2246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57A7898-7461-4CC7-AEE8-427AFCE89BBA}"/>
              </a:ext>
            </a:extLst>
          </p:cNvPr>
          <p:cNvCxnSpPr>
            <a:cxnSpLocks/>
            <a:stCxn id="14" idx="7"/>
            <a:endCxn id="9" idx="3"/>
          </p:cNvCxnSpPr>
          <p:nvPr/>
        </p:nvCxnSpPr>
        <p:spPr bwMode="auto">
          <a:xfrm flipV="1">
            <a:off x="1784581" y="2058261"/>
            <a:ext cx="3101662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F4E243B-EB19-4A8C-8E3C-5CF87865CFBA}"/>
              </a:ext>
            </a:extLst>
          </p:cNvPr>
          <p:cNvCxnSpPr>
            <a:cxnSpLocks/>
            <a:stCxn id="14" idx="0"/>
            <a:endCxn id="10" idx="4"/>
          </p:cNvCxnSpPr>
          <p:nvPr/>
        </p:nvCxnSpPr>
        <p:spPr bwMode="auto">
          <a:xfrm flipV="1">
            <a:off x="1721158" y="2084532"/>
            <a:ext cx="3884558" cy="22203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21E4BD3-481E-45D4-BD80-2B68A2984F4C}"/>
              </a:ext>
            </a:extLst>
          </p:cNvPr>
          <p:cNvCxnSpPr>
            <a:cxnSpLocks/>
            <a:stCxn id="14" idx="7"/>
            <a:endCxn id="11" idx="3"/>
          </p:cNvCxnSpPr>
          <p:nvPr/>
        </p:nvCxnSpPr>
        <p:spPr bwMode="auto">
          <a:xfrm flipV="1">
            <a:off x="1784581" y="2058261"/>
            <a:ext cx="4428125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8AADCDC-A173-47F2-878E-C59EDA4C48C1}"/>
              </a:ext>
            </a:extLst>
          </p:cNvPr>
          <p:cNvCxnSpPr>
            <a:cxnSpLocks/>
            <a:stCxn id="14" idx="0"/>
            <a:endCxn id="12" idx="3"/>
          </p:cNvCxnSpPr>
          <p:nvPr/>
        </p:nvCxnSpPr>
        <p:spPr bwMode="auto">
          <a:xfrm flipV="1">
            <a:off x="1721158" y="2058260"/>
            <a:ext cx="5240295" cy="22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5EAC55-4794-44A3-AD37-59163FDF137F}"/>
              </a:ext>
            </a:extLst>
          </p:cNvPr>
          <p:cNvCxnSpPr>
            <a:cxnSpLocks/>
            <a:stCxn id="15" idx="1"/>
            <a:endCxn id="5" idx="4"/>
          </p:cNvCxnSpPr>
          <p:nvPr/>
        </p:nvCxnSpPr>
        <p:spPr bwMode="auto">
          <a:xfrm flipH="1" flipV="1">
            <a:off x="1925370" y="2084534"/>
            <a:ext cx="204960" cy="2246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19F19C-96CA-4E1E-A5EC-1304A7F0DF82}"/>
              </a:ext>
            </a:extLst>
          </p:cNvPr>
          <p:cNvCxnSpPr>
            <a:cxnSpLocks/>
            <a:stCxn id="15" idx="1"/>
            <a:endCxn id="6" idx="3"/>
          </p:cNvCxnSpPr>
          <p:nvPr/>
        </p:nvCxnSpPr>
        <p:spPr bwMode="auto">
          <a:xfrm flipV="1">
            <a:off x="2130330" y="2058263"/>
            <a:ext cx="434934" cy="2272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BDEE6A-2583-484C-8DDE-AD44A48734B0}"/>
              </a:ext>
            </a:extLst>
          </p:cNvPr>
          <p:cNvCxnSpPr>
            <a:cxnSpLocks/>
            <a:stCxn id="15" idx="0"/>
            <a:endCxn id="7" idx="3"/>
          </p:cNvCxnSpPr>
          <p:nvPr/>
        </p:nvCxnSpPr>
        <p:spPr bwMode="auto">
          <a:xfrm flipV="1">
            <a:off x="2193753" y="2058262"/>
            <a:ext cx="1177053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D8A3FC4-2414-46E7-BAD4-B85C913F6D80}"/>
              </a:ext>
            </a:extLst>
          </p:cNvPr>
          <p:cNvCxnSpPr>
            <a:cxnSpLocks/>
            <a:stCxn id="15" idx="7"/>
            <a:endCxn id="8" idx="3"/>
          </p:cNvCxnSpPr>
          <p:nvPr/>
        </p:nvCxnSpPr>
        <p:spPr bwMode="auto">
          <a:xfrm flipV="1">
            <a:off x="2257176" y="2058261"/>
            <a:ext cx="187373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2532BAA-2F83-4EF8-BB50-453B6F2A6C51}"/>
              </a:ext>
            </a:extLst>
          </p:cNvPr>
          <p:cNvCxnSpPr>
            <a:cxnSpLocks/>
            <a:stCxn id="15" idx="7"/>
            <a:endCxn id="9" idx="3"/>
          </p:cNvCxnSpPr>
          <p:nvPr/>
        </p:nvCxnSpPr>
        <p:spPr bwMode="auto">
          <a:xfrm flipV="1">
            <a:off x="2257176" y="2058261"/>
            <a:ext cx="262906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9440BE-E6DF-4383-BA29-60039BCFF566}"/>
              </a:ext>
            </a:extLst>
          </p:cNvPr>
          <p:cNvCxnSpPr>
            <a:cxnSpLocks/>
            <a:stCxn id="15" idx="7"/>
            <a:endCxn id="10" idx="3"/>
          </p:cNvCxnSpPr>
          <p:nvPr/>
        </p:nvCxnSpPr>
        <p:spPr bwMode="auto">
          <a:xfrm flipV="1">
            <a:off x="2257176" y="2058261"/>
            <a:ext cx="328511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332558-0C6B-44EA-88CA-152818E93CA1}"/>
              </a:ext>
            </a:extLst>
          </p:cNvPr>
          <p:cNvCxnSpPr>
            <a:cxnSpLocks/>
            <a:stCxn id="15" idx="7"/>
            <a:endCxn id="11" idx="3"/>
          </p:cNvCxnSpPr>
          <p:nvPr/>
        </p:nvCxnSpPr>
        <p:spPr bwMode="auto">
          <a:xfrm flipV="1">
            <a:off x="2257176" y="2058261"/>
            <a:ext cx="3955530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FDA1A78-669B-4B3D-A70F-4C7F2C566CE5}"/>
              </a:ext>
            </a:extLst>
          </p:cNvPr>
          <p:cNvCxnSpPr>
            <a:cxnSpLocks/>
            <a:stCxn id="15" idx="7"/>
            <a:endCxn id="12" idx="3"/>
          </p:cNvCxnSpPr>
          <p:nvPr/>
        </p:nvCxnSpPr>
        <p:spPr bwMode="auto">
          <a:xfrm flipV="1">
            <a:off x="2257176" y="2058260"/>
            <a:ext cx="4704277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32B22A3-6F9C-4713-B732-C5A5D92BC123}"/>
              </a:ext>
            </a:extLst>
          </p:cNvPr>
          <p:cNvCxnSpPr>
            <a:cxnSpLocks/>
            <a:stCxn id="16" idx="0"/>
            <a:endCxn id="5" idx="4"/>
          </p:cNvCxnSpPr>
          <p:nvPr/>
        </p:nvCxnSpPr>
        <p:spPr bwMode="auto">
          <a:xfrm flipH="1" flipV="1">
            <a:off x="1925370" y="2084534"/>
            <a:ext cx="753541" cy="2232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8A3080-11FF-48B9-8458-59E84DA022B6}"/>
              </a:ext>
            </a:extLst>
          </p:cNvPr>
          <p:cNvCxnSpPr>
            <a:cxnSpLocks/>
            <a:stCxn id="16" idx="0"/>
            <a:endCxn id="6" idx="3"/>
          </p:cNvCxnSpPr>
          <p:nvPr/>
        </p:nvCxnSpPr>
        <p:spPr bwMode="auto">
          <a:xfrm flipH="1" flipV="1">
            <a:off x="2565264" y="2058263"/>
            <a:ext cx="113647" cy="2258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C19C58-CF59-4240-8DF6-64D1A8D856D1}"/>
              </a:ext>
            </a:extLst>
          </p:cNvPr>
          <p:cNvCxnSpPr>
            <a:cxnSpLocks/>
            <a:stCxn id="16" idx="0"/>
            <a:endCxn id="7" idx="4"/>
          </p:cNvCxnSpPr>
          <p:nvPr/>
        </p:nvCxnSpPr>
        <p:spPr bwMode="auto">
          <a:xfrm flipV="1">
            <a:off x="2678911" y="2084533"/>
            <a:ext cx="755318" cy="22325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72A3CA-0786-4233-8EB2-248599FDFEFD}"/>
              </a:ext>
            </a:extLst>
          </p:cNvPr>
          <p:cNvCxnSpPr>
            <a:cxnSpLocks/>
            <a:stCxn id="16" idx="0"/>
            <a:endCxn id="8" idx="3"/>
          </p:cNvCxnSpPr>
          <p:nvPr/>
        </p:nvCxnSpPr>
        <p:spPr bwMode="auto">
          <a:xfrm flipV="1">
            <a:off x="2678911" y="2058261"/>
            <a:ext cx="145200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2C071D-0DD5-4414-A544-B6341590F661}"/>
              </a:ext>
            </a:extLst>
          </p:cNvPr>
          <p:cNvCxnSpPr>
            <a:cxnSpLocks/>
            <a:stCxn id="16" idx="7"/>
            <a:endCxn id="9" idx="3"/>
          </p:cNvCxnSpPr>
          <p:nvPr/>
        </p:nvCxnSpPr>
        <p:spPr bwMode="auto">
          <a:xfrm flipV="1">
            <a:off x="2742334" y="2058261"/>
            <a:ext cx="2143909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96FF35-53BE-475D-AA4A-E8EFB1A39D3C}"/>
              </a:ext>
            </a:extLst>
          </p:cNvPr>
          <p:cNvCxnSpPr>
            <a:cxnSpLocks/>
            <a:stCxn id="16" idx="7"/>
            <a:endCxn id="10" idx="4"/>
          </p:cNvCxnSpPr>
          <p:nvPr/>
        </p:nvCxnSpPr>
        <p:spPr bwMode="auto">
          <a:xfrm flipV="1">
            <a:off x="2742334" y="2084532"/>
            <a:ext cx="286338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193323-F63F-43D4-950D-20052C21B51C}"/>
              </a:ext>
            </a:extLst>
          </p:cNvPr>
          <p:cNvCxnSpPr>
            <a:cxnSpLocks/>
            <a:stCxn id="16" idx="7"/>
            <a:endCxn id="11" idx="3"/>
          </p:cNvCxnSpPr>
          <p:nvPr/>
        </p:nvCxnSpPr>
        <p:spPr bwMode="auto">
          <a:xfrm flipV="1">
            <a:off x="2742334" y="2058261"/>
            <a:ext cx="3470372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A605B51-9BFF-46E2-B5C6-A0C5E4C97FC2}"/>
              </a:ext>
            </a:extLst>
          </p:cNvPr>
          <p:cNvCxnSpPr>
            <a:cxnSpLocks/>
            <a:stCxn id="16" idx="7"/>
            <a:endCxn id="12" idx="3"/>
          </p:cNvCxnSpPr>
          <p:nvPr/>
        </p:nvCxnSpPr>
        <p:spPr bwMode="auto">
          <a:xfrm flipV="1">
            <a:off x="2742334" y="2058260"/>
            <a:ext cx="4219119" cy="22850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0F480DE6-411A-4E1C-82DC-956E3BCFC6CA}"/>
              </a:ext>
            </a:extLst>
          </p:cNvPr>
          <p:cNvSpPr txBox="1"/>
          <p:nvPr/>
        </p:nvSpPr>
        <p:spPr>
          <a:xfrm>
            <a:off x="2622087" y="5117008"/>
            <a:ext cx="3094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Greedy Vertex cover = 20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EEC9622-5A4B-45EB-A856-B55810981AE0}"/>
              </a:ext>
            </a:extLst>
          </p:cNvPr>
          <p:cNvSpPr txBox="1"/>
          <p:nvPr/>
        </p:nvSpPr>
        <p:spPr>
          <a:xfrm>
            <a:off x="2871066" y="5545647"/>
            <a:ext cx="263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OPT Vertex cover = 8</a:t>
            </a:r>
          </a:p>
        </p:txBody>
      </p:sp>
    </p:spTree>
    <p:extLst>
      <p:ext uri="{BB962C8B-B14F-4D97-AF65-F5344CB8AC3E}">
        <p14:creationId xmlns:p14="http://schemas.microsoft.com/office/powerpoint/2010/main" val="54511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id="{E1A8DFFA-C4F6-40B4-A0ED-C4679F1659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18347BB3-F25A-4AC6-BEF3-6E00E42F40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2EDEE96-1453-487C-8506-F0011B85F4EE}"/>
              </a:ext>
            </a:extLst>
          </p:cNvPr>
          <p:cNvGrpSpPr/>
          <p:nvPr/>
        </p:nvGrpSpPr>
        <p:grpSpPr>
          <a:xfrm>
            <a:off x="1248563" y="2058260"/>
            <a:ext cx="5712890" cy="2296418"/>
            <a:chOff x="1248563" y="2058260"/>
            <a:chExt cx="5712890" cy="229641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60F6616-2124-4B30-BBBC-03CEC880FA96}"/>
                </a:ext>
              </a:extLst>
            </p:cNvPr>
            <p:cNvCxnSpPr>
              <a:cxnSpLocks/>
              <a:stCxn id="13" idx="0"/>
              <a:endCxn id="5" idx="3"/>
            </p:cNvCxnSpPr>
            <p:nvPr/>
          </p:nvCxnSpPr>
          <p:spPr bwMode="auto">
            <a:xfrm flipV="1">
              <a:off x="1248563" y="2058263"/>
              <a:ext cx="613384" cy="2270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2D2C0F-EC82-429B-A728-94E2205EB99E}"/>
                </a:ext>
              </a:extLst>
            </p:cNvPr>
            <p:cNvCxnSpPr>
              <a:cxnSpLocks/>
              <a:stCxn id="13" idx="0"/>
              <a:endCxn id="6" idx="3"/>
            </p:cNvCxnSpPr>
            <p:nvPr/>
          </p:nvCxnSpPr>
          <p:spPr bwMode="auto">
            <a:xfrm flipV="1">
              <a:off x="1248563" y="2058263"/>
              <a:ext cx="1316701" cy="2270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C6E5414-FC1A-49C5-A7A5-0DE27B86CFCE}"/>
                </a:ext>
              </a:extLst>
            </p:cNvPr>
            <p:cNvCxnSpPr>
              <a:cxnSpLocks/>
              <a:stCxn id="13" idx="7"/>
              <a:endCxn id="7" idx="3"/>
            </p:cNvCxnSpPr>
            <p:nvPr/>
          </p:nvCxnSpPr>
          <p:spPr bwMode="auto">
            <a:xfrm flipV="1">
              <a:off x="1311986" y="2058262"/>
              <a:ext cx="2058820" cy="22964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7D00EBE-3E52-44E8-ACBA-6A4089C27C7C}"/>
                </a:ext>
              </a:extLst>
            </p:cNvPr>
            <p:cNvCxnSpPr>
              <a:cxnSpLocks/>
              <a:stCxn id="13" idx="7"/>
              <a:endCxn id="8" idx="3"/>
            </p:cNvCxnSpPr>
            <p:nvPr/>
          </p:nvCxnSpPr>
          <p:spPr bwMode="auto">
            <a:xfrm flipV="1">
              <a:off x="1311986" y="2058261"/>
              <a:ext cx="281892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4D61DA6-2BF4-4E76-8B2B-2E314D721C28}"/>
                </a:ext>
              </a:extLst>
            </p:cNvPr>
            <p:cNvCxnSpPr>
              <a:cxnSpLocks/>
              <a:stCxn id="13" idx="7"/>
              <a:endCxn id="9" idx="3"/>
            </p:cNvCxnSpPr>
            <p:nvPr/>
          </p:nvCxnSpPr>
          <p:spPr bwMode="auto">
            <a:xfrm flipV="1">
              <a:off x="1311986" y="2058261"/>
              <a:ext cx="357425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AD6E2B0-65D4-46F4-A4CA-3C6BF674AB64}"/>
                </a:ext>
              </a:extLst>
            </p:cNvPr>
            <p:cNvCxnSpPr>
              <a:cxnSpLocks/>
              <a:stCxn id="13" idx="7"/>
              <a:endCxn id="10" idx="3"/>
            </p:cNvCxnSpPr>
            <p:nvPr/>
          </p:nvCxnSpPr>
          <p:spPr bwMode="auto">
            <a:xfrm flipV="1">
              <a:off x="1311986" y="2058261"/>
              <a:ext cx="423030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DD91400-1A9E-4094-BE58-E7BD0CE07835}"/>
                </a:ext>
              </a:extLst>
            </p:cNvPr>
            <p:cNvCxnSpPr>
              <a:cxnSpLocks/>
              <a:stCxn id="13" idx="7"/>
              <a:endCxn id="11" idx="3"/>
            </p:cNvCxnSpPr>
            <p:nvPr/>
          </p:nvCxnSpPr>
          <p:spPr bwMode="auto">
            <a:xfrm flipV="1">
              <a:off x="1311986" y="2058261"/>
              <a:ext cx="4900720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9B3A566-8EFC-4EC2-93A1-813927E0D1DC}"/>
                </a:ext>
              </a:extLst>
            </p:cNvPr>
            <p:cNvCxnSpPr>
              <a:cxnSpLocks/>
              <a:stCxn id="13" idx="7"/>
              <a:endCxn id="12" idx="3"/>
            </p:cNvCxnSpPr>
            <p:nvPr/>
          </p:nvCxnSpPr>
          <p:spPr bwMode="auto">
            <a:xfrm flipV="1">
              <a:off x="1311986" y="2058260"/>
              <a:ext cx="5649467" cy="229641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02B0CA7-4A94-41BD-9516-8459426F7541}"/>
              </a:ext>
            </a:extLst>
          </p:cNvPr>
          <p:cNvCxnSpPr>
            <a:cxnSpLocks/>
            <a:stCxn id="14" idx="0"/>
            <a:endCxn id="5" idx="3"/>
          </p:cNvCxnSpPr>
          <p:nvPr/>
        </p:nvCxnSpPr>
        <p:spPr bwMode="auto">
          <a:xfrm flipV="1">
            <a:off x="1721158" y="2058263"/>
            <a:ext cx="140789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91AC97-54AC-419C-B343-6423D042450F}"/>
              </a:ext>
            </a:extLst>
          </p:cNvPr>
          <p:cNvCxnSpPr>
            <a:cxnSpLocks/>
            <a:stCxn id="14" idx="0"/>
            <a:endCxn id="6" idx="3"/>
          </p:cNvCxnSpPr>
          <p:nvPr/>
        </p:nvCxnSpPr>
        <p:spPr bwMode="auto">
          <a:xfrm flipV="1">
            <a:off x="1721158" y="2058263"/>
            <a:ext cx="844106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6851E2E-1FEF-4A79-A9DD-C6E7F40D88B6}"/>
              </a:ext>
            </a:extLst>
          </p:cNvPr>
          <p:cNvCxnSpPr>
            <a:cxnSpLocks/>
            <a:stCxn id="14" idx="0"/>
            <a:endCxn id="7" idx="3"/>
          </p:cNvCxnSpPr>
          <p:nvPr/>
        </p:nvCxnSpPr>
        <p:spPr bwMode="auto">
          <a:xfrm flipV="1">
            <a:off x="1721158" y="2058262"/>
            <a:ext cx="1649648" cy="22466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E860A16-EDA4-4E8B-91D2-E47637605307}"/>
              </a:ext>
            </a:extLst>
          </p:cNvPr>
          <p:cNvCxnSpPr>
            <a:cxnSpLocks/>
            <a:stCxn id="14" idx="0"/>
            <a:endCxn id="8" idx="3"/>
          </p:cNvCxnSpPr>
          <p:nvPr/>
        </p:nvCxnSpPr>
        <p:spPr bwMode="auto">
          <a:xfrm flipV="1">
            <a:off x="1721158" y="2058261"/>
            <a:ext cx="2409755" cy="2246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57A7898-7461-4CC7-AEE8-427AFCE89BBA}"/>
              </a:ext>
            </a:extLst>
          </p:cNvPr>
          <p:cNvCxnSpPr>
            <a:cxnSpLocks/>
            <a:stCxn id="14" idx="7"/>
            <a:endCxn id="9" idx="3"/>
          </p:cNvCxnSpPr>
          <p:nvPr/>
        </p:nvCxnSpPr>
        <p:spPr bwMode="auto">
          <a:xfrm flipV="1">
            <a:off x="1784581" y="2058261"/>
            <a:ext cx="3101662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F4E243B-EB19-4A8C-8E3C-5CF87865CFBA}"/>
              </a:ext>
            </a:extLst>
          </p:cNvPr>
          <p:cNvCxnSpPr>
            <a:cxnSpLocks/>
            <a:stCxn id="14" idx="0"/>
            <a:endCxn id="10" idx="4"/>
          </p:cNvCxnSpPr>
          <p:nvPr/>
        </p:nvCxnSpPr>
        <p:spPr bwMode="auto">
          <a:xfrm flipV="1">
            <a:off x="1721158" y="2084532"/>
            <a:ext cx="3884558" cy="22203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21E4BD3-481E-45D4-BD80-2B68A2984F4C}"/>
              </a:ext>
            </a:extLst>
          </p:cNvPr>
          <p:cNvCxnSpPr>
            <a:cxnSpLocks/>
            <a:stCxn id="14" idx="7"/>
            <a:endCxn id="11" idx="3"/>
          </p:cNvCxnSpPr>
          <p:nvPr/>
        </p:nvCxnSpPr>
        <p:spPr bwMode="auto">
          <a:xfrm flipV="1">
            <a:off x="1784581" y="2058261"/>
            <a:ext cx="4428125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8AADCDC-A173-47F2-878E-C59EDA4C48C1}"/>
              </a:ext>
            </a:extLst>
          </p:cNvPr>
          <p:cNvCxnSpPr>
            <a:cxnSpLocks/>
            <a:stCxn id="14" idx="0"/>
            <a:endCxn id="12" idx="3"/>
          </p:cNvCxnSpPr>
          <p:nvPr/>
        </p:nvCxnSpPr>
        <p:spPr bwMode="auto">
          <a:xfrm flipV="1">
            <a:off x="1721158" y="2058260"/>
            <a:ext cx="5240295" cy="22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5EAC55-4794-44A3-AD37-59163FDF137F}"/>
              </a:ext>
            </a:extLst>
          </p:cNvPr>
          <p:cNvCxnSpPr>
            <a:cxnSpLocks/>
            <a:stCxn id="15" idx="1"/>
            <a:endCxn id="5" idx="4"/>
          </p:cNvCxnSpPr>
          <p:nvPr/>
        </p:nvCxnSpPr>
        <p:spPr bwMode="auto">
          <a:xfrm flipH="1" flipV="1">
            <a:off x="1925370" y="2084534"/>
            <a:ext cx="204960" cy="2246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19F19C-96CA-4E1E-A5EC-1304A7F0DF82}"/>
              </a:ext>
            </a:extLst>
          </p:cNvPr>
          <p:cNvCxnSpPr>
            <a:cxnSpLocks/>
            <a:stCxn id="15" idx="1"/>
            <a:endCxn id="6" idx="3"/>
          </p:cNvCxnSpPr>
          <p:nvPr/>
        </p:nvCxnSpPr>
        <p:spPr bwMode="auto">
          <a:xfrm flipV="1">
            <a:off x="2130330" y="2058263"/>
            <a:ext cx="434934" cy="2272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BDEE6A-2583-484C-8DDE-AD44A48734B0}"/>
              </a:ext>
            </a:extLst>
          </p:cNvPr>
          <p:cNvCxnSpPr>
            <a:cxnSpLocks/>
            <a:stCxn id="15" idx="0"/>
            <a:endCxn id="7" idx="3"/>
          </p:cNvCxnSpPr>
          <p:nvPr/>
        </p:nvCxnSpPr>
        <p:spPr bwMode="auto">
          <a:xfrm flipV="1">
            <a:off x="2193753" y="2058262"/>
            <a:ext cx="1177053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D8A3FC4-2414-46E7-BAD4-B85C913F6D80}"/>
              </a:ext>
            </a:extLst>
          </p:cNvPr>
          <p:cNvCxnSpPr>
            <a:cxnSpLocks/>
            <a:stCxn id="15" idx="7"/>
            <a:endCxn id="8" idx="3"/>
          </p:cNvCxnSpPr>
          <p:nvPr/>
        </p:nvCxnSpPr>
        <p:spPr bwMode="auto">
          <a:xfrm flipV="1">
            <a:off x="2257176" y="2058261"/>
            <a:ext cx="187373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2532BAA-2F83-4EF8-BB50-453B6F2A6C51}"/>
              </a:ext>
            </a:extLst>
          </p:cNvPr>
          <p:cNvCxnSpPr>
            <a:cxnSpLocks/>
            <a:stCxn id="15" idx="7"/>
            <a:endCxn id="9" idx="3"/>
          </p:cNvCxnSpPr>
          <p:nvPr/>
        </p:nvCxnSpPr>
        <p:spPr bwMode="auto">
          <a:xfrm flipV="1">
            <a:off x="2257176" y="2058261"/>
            <a:ext cx="262906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9440BE-E6DF-4383-BA29-60039BCFF566}"/>
              </a:ext>
            </a:extLst>
          </p:cNvPr>
          <p:cNvCxnSpPr>
            <a:cxnSpLocks/>
            <a:stCxn id="15" idx="7"/>
            <a:endCxn id="10" idx="3"/>
          </p:cNvCxnSpPr>
          <p:nvPr/>
        </p:nvCxnSpPr>
        <p:spPr bwMode="auto">
          <a:xfrm flipV="1">
            <a:off x="2257176" y="2058261"/>
            <a:ext cx="328511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332558-0C6B-44EA-88CA-152818E93CA1}"/>
              </a:ext>
            </a:extLst>
          </p:cNvPr>
          <p:cNvCxnSpPr>
            <a:cxnSpLocks/>
            <a:stCxn id="15" idx="7"/>
            <a:endCxn id="11" idx="3"/>
          </p:cNvCxnSpPr>
          <p:nvPr/>
        </p:nvCxnSpPr>
        <p:spPr bwMode="auto">
          <a:xfrm flipV="1">
            <a:off x="2257176" y="2058261"/>
            <a:ext cx="3955530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FDA1A78-669B-4B3D-A70F-4C7F2C566CE5}"/>
              </a:ext>
            </a:extLst>
          </p:cNvPr>
          <p:cNvCxnSpPr>
            <a:cxnSpLocks/>
            <a:stCxn id="15" idx="7"/>
            <a:endCxn id="12" idx="3"/>
          </p:cNvCxnSpPr>
          <p:nvPr/>
        </p:nvCxnSpPr>
        <p:spPr bwMode="auto">
          <a:xfrm flipV="1">
            <a:off x="2257176" y="2058260"/>
            <a:ext cx="4704277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32B22A3-6F9C-4713-B732-C5A5D92BC123}"/>
              </a:ext>
            </a:extLst>
          </p:cNvPr>
          <p:cNvCxnSpPr>
            <a:cxnSpLocks/>
            <a:stCxn id="16" idx="0"/>
            <a:endCxn id="5" idx="4"/>
          </p:cNvCxnSpPr>
          <p:nvPr/>
        </p:nvCxnSpPr>
        <p:spPr bwMode="auto">
          <a:xfrm flipH="1" flipV="1">
            <a:off x="1925370" y="2084534"/>
            <a:ext cx="753541" cy="2232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8A3080-11FF-48B9-8458-59E84DA022B6}"/>
              </a:ext>
            </a:extLst>
          </p:cNvPr>
          <p:cNvCxnSpPr>
            <a:cxnSpLocks/>
            <a:stCxn id="16" idx="0"/>
            <a:endCxn id="6" idx="3"/>
          </p:cNvCxnSpPr>
          <p:nvPr/>
        </p:nvCxnSpPr>
        <p:spPr bwMode="auto">
          <a:xfrm flipH="1" flipV="1">
            <a:off x="2565264" y="2058263"/>
            <a:ext cx="113647" cy="2258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C19C58-CF59-4240-8DF6-64D1A8D856D1}"/>
              </a:ext>
            </a:extLst>
          </p:cNvPr>
          <p:cNvCxnSpPr>
            <a:cxnSpLocks/>
            <a:stCxn id="16" idx="0"/>
            <a:endCxn id="7" idx="4"/>
          </p:cNvCxnSpPr>
          <p:nvPr/>
        </p:nvCxnSpPr>
        <p:spPr bwMode="auto">
          <a:xfrm flipV="1">
            <a:off x="2678911" y="2084533"/>
            <a:ext cx="755318" cy="22325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72A3CA-0786-4233-8EB2-248599FDFEFD}"/>
              </a:ext>
            </a:extLst>
          </p:cNvPr>
          <p:cNvCxnSpPr>
            <a:cxnSpLocks/>
            <a:stCxn id="16" idx="0"/>
            <a:endCxn id="8" idx="3"/>
          </p:cNvCxnSpPr>
          <p:nvPr/>
        </p:nvCxnSpPr>
        <p:spPr bwMode="auto">
          <a:xfrm flipV="1">
            <a:off x="2678911" y="2058261"/>
            <a:ext cx="145200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2C071D-0DD5-4414-A544-B6341590F661}"/>
              </a:ext>
            </a:extLst>
          </p:cNvPr>
          <p:cNvCxnSpPr>
            <a:cxnSpLocks/>
            <a:stCxn id="16" idx="7"/>
            <a:endCxn id="9" idx="3"/>
          </p:cNvCxnSpPr>
          <p:nvPr/>
        </p:nvCxnSpPr>
        <p:spPr bwMode="auto">
          <a:xfrm flipV="1">
            <a:off x="2742334" y="2058261"/>
            <a:ext cx="2143909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96FF35-53BE-475D-AA4A-E8EFB1A39D3C}"/>
              </a:ext>
            </a:extLst>
          </p:cNvPr>
          <p:cNvCxnSpPr>
            <a:cxnSpLocks/>
            <a:stCxn id="16" idx="7"/>
            <a:endCxn id="10" idx="4"/>
          </p:cNvCxnSpPr>
          <p:nvPr/>
        </p:nvCxnSpPr>
        <p:spPr bwMode="auto">
          <a:xfrm flipV="1">
            <a:off x="2742334" y="2084532"/>
            <a:ext cx="286338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193323-F63F-43D4-950D-20052C21B51C}"/>
              </a:ext>
            </a:extLst>
          </p:cNvPr>
          <p:cNvCxnSpPr>
            <a:cxnSpLocks/>
            <a:stCxn id="16" idx="7"/>
            <a:endCxn id="11" idx="3"/>
          </p:cNvCxnSpPr>
          <p:nvPr/>
        </p:nvCxnSpPr>
        <p:spPr bwMode="auto">
          <a:xfrm flipV="1">
            <a:off x="2742334" y="2058261"/>
            <a:ext cx="3470372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A605B51-9BFF-46E2-B5C6-A0C5E4C97FC2}"/>
              </a:ext>
            </a:extLst>
          </p:cNvPr>
          <p:cNvCxnSpPr>
            <a:cxnSpLocks/>
            <a:stCxn id="16" idx="7"/>
            <a:endCxn id="12" idx="3"/>
          </p:cNvCxnSpPr>
          <p:nvPr/>
        </p:nvCxnSpPr>
        <p:spPr bwMode="auto">
          <a:xfrm flipV="1">
            <a:off x="2742334" y="2058260"/>
            <a:ext cx="4219119" cy="22850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0F480DE6-411A-4E1C-82DC-956E3BCFC6CA}"/>
              </a:ext>
            </a:extLst>
          </p:cNvPr>
          <p:cNvSpPr txBox="1"/>
          <p:nvPr/>
        </p:nvSpPr>
        <p:spPr>
          <a:xfrm>
            <a:off x="2622087" y="5117008"/>
            <a:ext cx="3094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Greedy Vertex cover = 20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EEC9622-5A4B-45EB-A856-B55810981AE0}"/>
              </a:ext>
            </a:extLst>
          </p:cNvPr>
          <p:cNvSpPr txBox="1"/>
          <p:nvPr/>
        </p:nvSpPr>
        <p:spPr>
          <a:xfrm>
            <a:off x="2871066" y="5545647"/>
            <a:ext cx="263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OPT Vertex cover = 8</a:t>
            </a:r>
          </a:p>
        </p:txBody>
      </p:sp>
    </p:spTree>
    <p:extLst>
      <p:ext uri="{BB962C8B-B14F-4D97-AF65-F5344CB8AC3E}">
        <p14:creationId xmlns:p14="http://schemas.microsoft.com/office/powerpoint/2010/main" val="404021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C9730419-C77D-4900-ABD8-F0946F878B10}"/>
              </a:ext>
            </a:extLst>
          </p:cNvPr>
          <p:cNvSpPr/>
          <p:nvPr/>
        </p:nvSpPr>
        <p:spPr bwMode="auto">
          <a:xfrm>
            <a:off x="2676156" y="2296635"/>
            <a:ext cx="3575788" cy="4548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6712104" y="4149175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874193" y="4134924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84845" y="4212568"/>
            <a:ext cx="536622" cy="386893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4016420" y="4744867"/>
                <a:ext cx="13601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420" y="4744867"/>
                <a:ext cx="1360116" cy="400110"/>
              </a:xfrm>
              <a:prstGeom prst="rect">
                <a:avLst/>
              </a:prstGeom>
              <a:blipFill>
                <a:blip r:embed="rId3"/>
                <a:stretch>
                  <a:fillRect l="-1345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7A29BF0A-1E95-4CF0-B5F8-EFA5B464F4DF}"/>
              </a:ext>
            </a:extLst>
          </p:cNvPr>
          <p:cNvGrpSpPr/>
          <p:nvPr/>
        </p:nvGrpSpPr>
        <p:grpSpPr>
          <a:xfrm>
            <a:off x="2858353" y="2371687"/>
            <a:ext cx="671381" cy="473279"/>
            <a:chOff x="1016700" y="1323896"/>
            <a:chExt cx="671381" cy="473279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D9BF07D1-FF8F-4F92-B15B-38300A7B29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60F6616-2124-4B30-BBBC-03CEC880FA96}"/>
                </a:ext>
              </a:extLst>
            </p:cNvPr>
            <p:cNvCxnSpPr>
              <a:cxnSpLocks/>
              <a:endCxn id="5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02B0CA7-4A94-41BD-9516-8459426F7541}"/>
                </a:ext>
              </a:extLst>
            </p:cNvPr>
            <p:cNvCxnSpPr>
              <a:cxnSpLocks/>
              <a:endCxn id="5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25EAC55-4794-44A3-AD37-59163FDF137F}"/>
                </a:ext>
              </a:extLst>
            </p:cNvPr>
            <p:cNvCxnSpPr>
              <a:cxnSpLocks/>
              <a:endCxn id="5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B32B22A3-6F9C-4713-B732-C5A5D92BC123}"/>
                </a:ext>
              </a:extLst>
            </p:cNvPr>
            <p:cNvCxnSpPr>
              <a:cxnSpLocks/>
              <a:endCxn id="5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A60F7906-51F1-4C23-A7F2-F5DD70A5EBED}"/>
                </a:ext>
              </a:extLst>
            </p:cNvPr>
            <p:cNvCxnSpPr>
              <a:cxnSpLocks/>
              <a:endCxn id="5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9E88924E-AD3C-411B-AF59-0AAC63FD9566}"/>
                </a:ext>
              </a:extLst>
            </p:cNvPr>
            <p:cNvCxnSpPr>
              <a:cxnSpLocks/>
              <a:endCxn id="5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EBA0EA5F-028A-40A2-8ECE-A1B2CB638229}"/>
                </a:ext>
              </a:extLst>
            </p:cNvPr>
            <p:cNvCxnSpPr>
              <a:cxnSpLocks/>
              <a:endCxn id="5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E8341633-17C6-4D16-866A-15E70F8D915F}"/>
                </a:ext>
              </a:extLst>
            </p:cNvPr>
            <p:cNvCxnSpPr>
              <a:cxnSpLocks/>
              <a:endCxn id="5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077122" y="4625279"/>
                <a:ext cx="5366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122" y="4625279"/>
                <a:ext cx="53662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7239761" y="462977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761" y="4629775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1931537" y="4599461"/>
                <a:ext cx="7931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537" y="4599461"/>
                <a:ext cx="793166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6897CD6-4B06-46B2-AA25-2718B90AD87B}"/>
              </a:ext>
            </a:extLst>
          </p:cNvPr>
          <p:cNvGrpSpPr/>
          <p:nvPr/>
        </p:nvGrpSpPr>
        <p:grpSpPr>
          <a:xfrm>
            <a:off x="3243333" y="2387905"/>
            <a:ext cx="671381" cy="473279"/>
            <a:chOff x="1016700" y="1323896"/>
            <a:chExt cx="671381" cy="473279"/>
          </a:xfrm>
        </p:grpSpPr>
        <p:sp>
          <p:nvSpPr>
            <p:cNvPr id="135" name="Oval 5">
              <a:extLst>
                <a:ext uri="{FF2B5EF4-FFF2-40B4-BE49-F238E27FC236}">
                  <a16:creationId xmlns:a16="http://schemas.microsoft.com/office/drawing/2014/main" id="{B17FCD3C-64E3-49E0-A50D-AC313C9C05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472E88BD-279F-48C6-8758-D799E9182CCA}"/>
                </a:ext>
              </a:extLst>
            </p:cNvPr>
            <p:cNvCxnSpPr>
              <a:cxnSpLocks/>
              <a:endCxn id="135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7502CE3A-EBAE-4016-A51F-EDE0C37324A3}"/>
                </a:ext>
              </a:extLst>
            </p:cNvPr>
            <p:cNvCxnSpPr>
              <a:cxnSpLocks/>
              <a:endCxn id="135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909E48CA-B78D-4213-BEBC-A547E9BEBCA5}"/>
                </a:ext>
              </a:extLst>
            </p:cNvPr>
            <p:cNvCxnSpPr>
              <a:cxnSpLocks/>
              <a:endCxn id="135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32D60DDD-5270-4B5D-ACC9-9FC4FBAB04A3}"/>
                </a:ext>
              </a:extLst>
            </p:cNvPr>
            <p:cNvCxnSpPr>
              <a:cxnSpLocks/>
              <a:endCxn id="135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05F0115-373F-47C6-B995-4F200E242802}"/>
                </a:ext>
              </a:extLst>
            </p:cNvPr>
            <p:cNvCxnSpPr>
              <a:cxnSpLocks/>
              <a:endCxn id="135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98CA3B46-F80A-44F7-AB2E-F711D91D5AED}"/>
                </a:ext>
              </a:extLst>
            </p:cNvPr>
            <p:cNvCxnSpPr>
              <a:cxnSpLocks/>
              <a:endCxn id="135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E22117F4-A23C-47A7-B1AF-67586E9CFE3C}"/>
                </a:ext>
              </a:extLst>
            </p:cNvPr>
            <p:cNvCxnSpPr>
              <a:cxnSpLocks/>
              <a:endCxn id="135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F5992924-D859-4357-8231-1CEE83110317}"/>
                </a:ext>
              </a:extLst>
            </p:cNvPr>
            <p:cNvCxnSpPr>
              <a:cxnSpLocks/>
              <a:endCxn id="135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24521DAF-D5DC-4ED8-9312-C53F4CCDEB06}"/>
              </a:ext>
            </a:extLst>
          </p:cNvPr>
          <p:cNvGrpSpPr/>
          <p:nvPr/>
        </p:nvGrpSpPr>
        <p:grpSpPr>
          <a:xfrm>
            <a:off x="3602042" y="2377897"/>
            <a:ext cx="671381" cy="473279"/>
            <a:chOff x="1016700" y="1323896"/>
            <a:chExt cx="671381" cy="473279"/>
          </a:xfrm>
        </p:grpSpPr>
        <p:sp>
          <p:nvSpPr>
            <p:cNvPr id="150" name="Oval 5">
              <a:extLst>
                <a:ext uri="{FF2B5EF4-FFF2-40B4-BE49-F238E27FC236}">
                  <a16:creationId xmlns:a16="http://schemas.microsoft.com/office/drawing/2014/main" id="{ED4E2F24-FBE1-44D7-B542-0965584C6A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9AAAA8A0-5AB7-4C87-A7F9-F2C6E8DFEC75}"/>
                </a:ext>
              </a:extLst>
            </p:cNvPr>
            <p:cNvCxnSpPr>
              <a:cxnSpLocks/>
              <a:endCxn id="150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5E8AD1D9-A3EF-4F48-8C8D-345098472C0B}"/>
                </a:ext>
              </a:extLst>
            </p:cNvPr>
            <p:cNvCxnSpPr>
              <a:cxnSpLocks/>
              <a:endCxn id="150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2329BAE6-0082-4366-9D1B-A0F0F70CE825}"/>
                </a:ext>
              </a:extLst>
            </p:cNvPr>
            <p:cNvCxnSpPr>
              <a:cxnSpLocks/>
              <a:endCxn id="150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0DC3A930-5586-4FA6-B399-4F6CE3BCA179}"/>
                </a:ext>
              </a:extLst>
            </p:cNvPr>
            <p:cNvCxnSpPr>
              <a:cxnSpLocks/>
              <a:endCxn id="150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0E619CC8-AFBD-4D06-8803-4D59F4923725}"/>
                </a:ext>
              </a:extLst>
            </p:cNvPr>
            <p:cNvCxnSpPr>
              <a:cxnSpLocks/>
              <a:endCxn id="150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C789D4A8-3527-40ED-AB9F-1665FE50E535}"/>
                </a:ext>
              </a:extLst>
            </p:cNvPr>
            <p:cNvCxnSpPr>
              <a:cxnSpLocks/>
              <a:endCxn id="150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BE5A4233-D2E1-4671-8115-E52E96FC9479}"/>
                </a:ext>
              </a:extLst>
            </p:cNvPr>
            <p:cNvCxnSpPr>
              <a:cxnSpLocks/>
              <a:endCxn id="150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2893EAAA-BB50-4CF9-83C3-D91F28EC2681}"/>
                </a:ext>
              </a:extLst>
            </p:cNvPr>
            <p:cNvCxnSpPr>
              <a:cxnSpLocks/>
              <a:endCxn id="150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91790804-9A8B-45AA-A870-073109F3F4F5}"/>
              </a:ext>
            </a:extLst>
          </p:cNvPr>
          <p:cNvGrpSpPr/>
          <p:nvPr/>
        </p:nvGrpSpPr>
        <p:grpSpPr>
          <a:xfrm>
            <a:off x="3947592" y="2377897"/>
            <a:ext cx="671381" cy="473279"/>
            <a:chOff x="1016700" y="1323896"/>
            <a:chExt cx="671381" cy="473279"/>
          </a:xfrm>
        </p:grpSpPr>
        <p:sp>
          <p:nvSpPr>
            <p:cNvPr id="173" name="Oval 5">
              <a:extLst>
                <a:ext uri="{FF2B5EF4-FFF2-40B4-BE49-F238E27FC236}">
                  <a16:creationId xmlns:a16="http://schemas.microsoft.com/office/drawing/2014/main" id="{E0C48787-92F6-43AC-B1F5-EC42402C19C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79A7458-7659-4DC4-B8EA-4771A6B53A6A}"/>
                </a:ext>
              </a:extLst>
            </p:cNvPr>
            <p:cNvCxnSpPr>
              <a:cxnSpLocks/>
              <a:endCxn id="173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D199E1F2-F63A-414F-8B09-9585D0683A23}"/>
                </a:ext>
              </a:extLst>
            </p:cNvPr>
            <p:cNvCxnSpPr>
              <a:cxnSpLocks/>
              <a:endCxn id="173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E8D8459D-6839-46E2-8574-FA4820911D28}"/>
                </a:ext>
              </a:extLst>
            </p:cNvPr>
            <p:cNvCxnSpPr>
              <a:cxnSpLocks/>
              <a:endCxn id="173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DAB3CC20-C5A2-4CD6-ADD7-05899B756DE1}"/>
                </a:ext>
              </a:extLst>
            </p:cNvPr>
            <p:cNvCxnSpPr>
              <a:cxnSpLocks/>
              <a:endCxn id="173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3A3EB258-D6CC-4651-9AFD-77AE09E10818}"/>
                </a:ext>
              </a:extLst>
            </p:cNvPr>
            <p:cNvCxnSpPr>
              <a:cxnSpLocks/>
              <a:endCxn id="173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ECF34E77-533F-4050-A166-798ADB11D7C1}"/>
                </a:ext>
              </a:extLst>
            </p:cNvPr>
            <p:cNvCxnSpPr>
              <a:cxnSpLocks/>
              <a:endCxn id="173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EB963A4B-685F-485C-8226-5B71FF224781}"/>
                </a:ext>
              </a:extLst>
            </p:cNvPr>
            <p:cNvCxnSpPr>
              <a:cxnSpLocks/>
              <a:endCxn id="173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2853FFDF-CE84-4C44-A079-43474F1E89E7}"/>
                </a:ext>
              </a:extLst>
            </p:cNvPr>
            <p:cNvCxnSpPr>
              <a:cxnSpLocks/>
              <a:endCxn id="173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79E3E8D-D75C-4F9D-AA47-1CC60F5F21E3}"/>
              </a:ext>
            </a:extLst>
          </p:cNvPr>
          <p:cNvGrpSpPr/>
          <p:nvPr/>
        </p:nvGrpSpPr>
        <p:grpSpPr>
          <a:xfrm>
            <a:off x="4312853" y="2378794"/>
            <a:ext cx="671381" cy="473279"/>
            <a:chOff x="1016700" y="1323896"/>
            <a:chExt cx="671381" cy="473279"/>
          </a:xfrm>
        </p:grpSpPr>
        <p:sp>
          <p:nvSpPr>
            <p:cNvPr id="188" name="Oval 5">
              <a:extLst>
                <a:ext uri="{FF2B5EF4-FFF2-40B4-BE49-F238E27FC236}">
                  <a16:creationId xmlns:a16="http://schemas.microsoft.com/office/drawing/2014/main" id="{20169D77-206E-4AE6-BB0F-1393532BFE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4CEF5764-8B43-4855-956C-89EAEDC68D09}"/>
                </a:ext>
              </a:extLst>
            </p:cNvPr>
            <p:cNvCxnSpPr>
              <a:cxnSpLocks/>
              <a:endCxn id="188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FF514C6D-D4CC-4684-BC2A-98D7DF7FA26B}"/>
                </a:ext>
              </a:extLst>
            </p:cNvPr>
            <p:cNvCxnSpPr>
              <a:cxnSpLocks/>
              <a:endCxn id="188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33D4AA65-0F7A-4B1C-8083-FB447BAE48F0}"/>
                </a:ext>
              </a:extLst>
            </p:cNvPr>
            <p:cNvCxnSpPr>
              <a:cxnSpLocks/>
              <a:endCxn id="188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12008398-DBA3-4110-BD2C-01A5E9987BF5}"/>
                </a:ext>
              </a:extLst>
            </p:cNvPr>
            <p:cNvCxnSpPr>
              <a:cxnSpLocks/>
              <a:endCxn id="188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61D3E923-5F1E-423F-9447-D30BAE4F33BC}"/>
                </a:ext>
              </a:extLst>
            </p:cNvPr>
            <p:cNvCxnSpPr>
              <a:cxnSpLocks/>
              <a:endCxn id="188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F2A360EC-63B3-47B4-A8D0-D761D2D07E36}"/>
                </a:ext>
              </a:extLst>
            </p:cNvPr>
            <p:cNvCxnSpPr>
              <a:cxnSpLocks/>
              <a:endCxn id="188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86EB1D4C-85B0-4AE7-90F7-9A21EEFA6399}"/>
                </a:ext>
              </a:extLst>
            </p:cNvPr>
            <p:cNvCxnSpPr>
              <a:cxnSpLocks/>
              <a:endCxn id="188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3F11FB45-C00C-4A8A-B03B-B3787ABFB7BA}"/>
                </a:ext>
              </a:extLst>
            </p:cNvPr>
            <p:cNvCxnSpPr>
              <a:cxnSpLocks/>
              <a:endCxn id="188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0EA6D6BA-4403-4C1E-8778-3147444606D6}"/>
              </a:ext>
            </a:extLst>
          </p:cNvPr>
          <p:cNvGrpSpPr/>
          <p:nvPr/>
        </p:nvGrpSpPr>
        <p:grpSpPr>
          <a:xfrm>
            <a:off x="4665181" y="2394564"/>
            <a:ext cx="671381" cy="473279"/>
            <a:chOff x="1016700" y="1323896"/>
            <a:chExt cx="671381" cy="473279"/>
          </a:xfrm>
        </p:grpSpPr>
        <p:sp>
          <p:nvSpPr>
            <p:cNvPr id="202" name="Oval 5">
              <a:extLst>
                <a:ext uri="{FF2B5EF4-FFF2-40B4-BE49-F238E27FC236}">
                  <a16:creationId xmlns:a16="http://schemas.microsoft.com/office/drawing/2014/main" id="{1981221F-D85A-4447-8E62-7DD0AA3E1E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E4BD39FD-6050-45F1-8390-E833E831EAF9}"/>
                </a:ext>
              </a:extLst>
            </p:cNvPr>
            <p:cNvCxnSpPr>
              <a:cxnSpLocks/>
              <a:endCxn id="202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777B30F3-BC1B-414E-9FD0-66CE8C77AA17}"/>
                </a:ext>
              </a:extLst>
            </p:cNvPr>
            <p:cNvCxnSpPr>
              <a:cxnSpLocks/>
              <a:endCxn id="202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30FF4DB5-235E-44EF-AA36-7978A84755AD}"/>
                </a:ext>
              </a:extLst>
            </p:cNvPr>
            <p:cNvCxnSpPr>
              <a:cxnSpLocks/>
              <a:endCxn id="202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A2BFB5D8-DD70-49BD-B506-37D1F3166887}"/>
                </a:ext>
              </a:extLst>
            </p:cNvPr>
            <p:cNvCxnSpPr>
              <a:cxnSpLocks/>
              <a:endCxn id="202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A6AC2C2-C3C6-4F9B-8439-FF9A8C22B63C}"/>
                </a:ext>
              </a:extLst>
            </p:cNvPr>
            <p:cNvCxnSpPr>
              <a:cxnSpLocks/>
              <a:endCxn id="202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4434E056-7844-4DE1-90BD-55E134EE34CB}"/>
                </a:ext>
              </a:extLst>
            </p:cNvPr>
            <p:cNvCxnSpPr>
              <a:cxnSpLocks/>
              <a:endCxn id="202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E304241F-F9A9-4142-9B74-CCD576F2077F}"/>
                </a:ext>
              </a:extLst>
            </p:cNvPr>
            <p:cNvCxnSpPr>
              <a:cxnSpLocks/>
              <a:endCxn id="202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DFC4FF9F-6B59-4A59-8813-F39D7E20F3C0}"/>
                </a:ext>
              </a:extLst>
            </p:cNvPr>
            <p:cNvCxnSpPr>
              <a:cxnSpLocks/>
              <a:endCxn id="202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DC6A38FE-6176-4AF9-9F02-4D6B73162F1A}"/>
              </a:ext>
            </a:extLst>
          </p:cNvPr>
          <p:cNvGrpSpPr/>
          <p:nvPr/>
        </p:nvGrpSpPr>
        <p:grpSpPr>
          <a:xfrm>
            <a:off x="5046212" y="2377897"/>
            <a:ext cx="671381" cy="473279"/>
            <a:chOff x="1016700" y="1323896"/>
            <a:chExt cx="671381" cy="473279"/>
          </a:xfrm>
        </p:grpSpPr>
        <p:sp>
          <p:nvSpPr>
            <p:cNvPr id="212" name="Oval 5">
              <a:extLst>
                <a:ext uri="{FF2B5EF4-FFF2-40B4-BE49-F238E27FC236}">
                  <a16:creationId xmlns:a16="http://schemas.microsoft.com/office/drawing/2014/main" id="{58FC5C7A-0E90-4553-9C18-9AD555E6662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B6CC06EC-0472-4EC3-979E-1241C3AF2F92}"/>
                </a:ext>
              </a:extLst>
            </p:cNvPr>
            <p:cNvCxnSpPr>
              <a:cxnSpLocks/>
              <a:endCxn id="212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E51B7C1B-C824-4DA6-AC5E-638589E48AEB}"/>
                </a:ext>
              </a:extLst>
            </p:cNvPr>
            <p:cNvCxnSpPr>
              <a:cxnSpLocks/>
              <a:endCxn id="212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209F92A4-E06B-41C3-99ED-2DABF9B0F398}"/>
                </a:ext>
              </a:extLst>
            </p:cNvPr>
            <p:cNvCxnSpPr>
              <a:cxnSpLocks/>
              <a:endCxn id="212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CEC0DFF7-50B8-4907-AF19-1FC18089293A}"/>
                </a:ext>
              </a:extLst>
            </p:cNvPr>
            <p:cNvCxnSpPr>
              <a:cxnSpLocks/>
              <a:endCxn id="212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115D1DEE-3C44-4596-BDFB-02891FF22650}"/>
                </a:ext>
              </a:extLst>
            </p:cNvPr>
            <p:cNvCxnSpPr>
              <a:cxnSpLocks/>
              <a:endCxn id="212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6A241101-9666-41BC-BE96-11B45F596829}"/>
                </a:ext>
              </a:extLst>
            </p:cNvPr>
            <p:cNvCxnSpPr>
              <a:cxnSpLocks/>
              <a:endCxn id="212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9070CB43-AF37-41D0-B950-CE4FDF3A5CA2}"/>
                </a:ext>
              </a:extLst>
            </p:cNvPr>
            <p:cNvCxnSpPr>
              <a:cxnSpLocks/>
              <a:endCxn id="212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A70369B8-36B2-4953-8A01-0BB9994B654F}"/>
                </a:ext>
              </a:extLst>
            </p:cNvPr>
            <p:cNvCxnSpPr>
              <a:cxnSpLocks/>
              <a:endCxn id="212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290412A0-353F-46CE-B1C9-06A9310F1825}"/>
              </a:ext>
            </a:extLst>
          </p:cNvPr>
          <p:cNvGrpSpPr/>
          <p:nvPr/>
        </p:nvGrpSpPr>
        <p:grpSpPr>
          <a:xfrm>
            <a:off x="5399148" y="2387905"/>
            <a:ext cx="671381" cy="473279"/>
            <a:chOff x="1016700" y="1323896"/>
            <a:chExt cx="671381" cy="473279"/>
          </a:xfrm>
        </p:grpSpPr>
        <p:sp>
          <p:nvSpPr>
            <p:cNvPr id="222" name="Oval 5">
              <a:extLst>
                <a:ext uri="{FF2B5EF4-FFF2-40B4-BE49-F238E27FC236}">
                  <a16:creationId xmlns:a16="http://schemas.microsoft.com/office/drawing/2014/main" id="{3F193607-C2F1-46A1-A673-4EF9344700F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C519535A-1656-435D-B4E9-3099973095E1}"/>
                </a:ext>
              </a:extLst>
            </p:cNvPr>
            <p:cNvCxnSpPr>
              <a:cxnSpLocks/>
              <a:endCxn id="222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30EA164A-316B-46A2-807F-9837EDACEA6F}"/>
                </a:ext>
              </a:extLst>
            </p:cNvPr>
            <p:cNvCxnSpPr>
              <a:cxnSpLocks/>
              <a:endCxn id="222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8A17CBA2-B77B-40D3-94CD-5F54D7351013}"/>
                </a:ext>
              </a:extLst>
            </p:cNvPr>
            <p:cNvCxnSpPr>
              <a:cxnSpLocks/>
              <a:endCxn id="222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E99647C-B13D-4A8F-A44E-E9D8AE45938E}"/>
                </a:ext>
              </a:extLst>
            </p:cNvPr>
            <p:cNvCxnSpPr>
              <a:cxnSpLocks/>
              <a:endCxn id="222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B9402F05-3E5F-4C42-BA23-6807024A8086}"/>
                </a:ext>
              </a:extLst>
            </p:cNvPr>
            <p:cNvCxnSpPr>
              <a:cxnSpLocks/>
              <a:endCxn id="222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C69CBA27-1054-48F0-B3F2-D910B8165C1B}"/>
                </a:ext>
              </a:extLst>
            </p:cNvPr>
            <p:cNvCxnSpPr>
              <a:cxnSpLocks/>
              <a:endCxn id="222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44C9EF32-824E-458A-9555-03A57B55EC74}"/>
                </a:ext>
              </a:extLst>
            </p:cNvPr>
            <p:cNvCxnSpPr>
              <a:cxnSpLocks/>
              <a:endCxn id="222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715FF28E-2969-47DE-BC66-E5B5FA8CAEDE}"/>
                </a:ext>
              </a:extLst>
            </p:cNvPr>
            <p:cNvCxnSpPr>
              <a:cxnSpLocks/>
              <a:endCxn id="222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1" name="Oval 5">
            <a:extLst>
              <a:ext uri="{FF2B5EF4-FFF2-40B4-BE49-F238E27FC236}">
                <a16:creationId xmlns:a16="http://schemas.microsoft.com/office/drawing/2014/main" id="{37D0F400-4827-4F76-8F26-125C728933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24525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2" name="Oval 5">
            <a:extLst>
              <a:ext uri="{FF2B5EF4-FFF2-40B4-BE49-F238E27FC236}">
                <a16:creationId xmlns:a16="http://schemas.microsoft.com/office/drawing/2014/main" id="{CB3BCBA1-6CF4-4A15-8EC5-A92C262594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56972" y="427049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3" name="Oval 5">
            <a:extLst>
              <a:ext uri="{FF2B5EF4-FFF2-40B4-BE49-F238E27FC236}">
                <a16:creationId xmlns:a16="http://schemas.microsoft.com/office/drawing/2014/main" id="{63C866DA-25ED-4983-AB73-1EE75B96C8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94309" y="427049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4" name="Oval 5">
            <a:extLst>
              <a:ext uri="{FF2B5EF4-FFF2-40B4-BE49-F238E27FC236}">
                <a16:creationId xmlns:a16="http://schemas.microsoft.com/office/drawing/2014/main" id="{D2BA3EA4-17B3-4E23-B46F-C8C159AFBE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6782" y="426828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5" name="Oval 5">
            <a:extLst>
              <a:ext uri="{FF2B5EF4-FFF2-40B4-BE49-F238E27FC236}">
                <a16:creationId xmlns:a16="http://schemas.microsoft.com/office/drawing/2014/main" id="{E1BD58FB-720A-4654-9550-403EB9E7A2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65684" y="426828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6" name="Oval 5">
            <a:extLst>
              <a:ext uri="{FF2B5EF4-FFF2-40B4-BE49-F238E27FC236}">
                <a16:creationId xmlns:a16="http://schemas.microsoft.com/office/drawing/2014/main" id="{B51ECE52-BCF5-4D71-8A0A-3A6F72AA34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48000" y="42450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7" name="Oval 5">
            <a:extLst>
              <a:ext uri="{FF2B5EF4-FFF2-40B4-BE49-F238E27FC236}">
                <a16:creationId xmlns:a16="http://schemas.microsoft.com/office/drawing/2014/main" id="{B3BA1707-9425-46F4-BFDB-8C811D7E17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85268" y="42450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8" name="Oval 5">
            <a:extLst>
              <a:ext uri="{FF2B5EF4-FFF2-40B4-BE49-F238E27FC236}">
                <a16:creationId xmlns:a16="http://schemas.microsoft.com/office/drawing/2014/main" id="{DD59D030-0EF8-4502-9199-D8C69710C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05376" y="417859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2B7646D5-26C3-4428-8675-ED3D2234C110}"/>
                  </a:ext>
                </a:extLst>
              </p:cNvPr>
              <p:cNvSpPr txBox="1"/>
              <p:nvPr/>
            </p:nvSpPr>
            <p:spPr>
              <a:xfrm>
                <a:off x="1369247" y="1827901"/>
                <a:ext cx="59491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vertices. Each vertex has one edge into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2B7646D5-26C3-4428-8675-ED3D2234C1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247" y="1827901"/>
                <a:ext cx="5949194" cy="400110"/>
              </a:xfrm>
              <a:prstGeom prst="rect">
                <a:avLst/>
              </a:prstGeom>
              <a:blipFill>
                <a:blip r:embed="rId7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52E6381-CAFD-4DD0-9986-1ED9CEBCA304}"/>
              </a:ext>
            </a:extLst>
          </p:cNvPr>
          <p:cNvCxnSpPr/>
          <p:nvPr/>
        </p:nvCxnSpPr>
        <p:spPr bwMode="auto">
          <a:xfrm>
            <a:off x="5927328" y="4334758"/>
            <a:ext cx="567222" cy="0"/>
          </a:xfrm>
          <a:prstGeom prst="line">
            <a:avLst/>
          </a:prstGeom>
          <a:solidFill>
            <a:schemeClr val="accent1"/>
          </a:solidFill>
          <a:ln w="508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0" name="Oval 5">
            <a:extLst>
              <a:ext uri="{FF2B5EF4-FFF2-40B4-BE49-F238E27FC236}">
                <a16:creationId xmlns:a16="http://schemas.microsoft.com/office/drawing/2014/main" id="{A51237EC-A84F-414A-A242-39B1279ECD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37211" y="419680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1" name="Oval 5">
            <a:extLst>
              <a:ext uri="{FF2B5EF4-FFF2-40B4-BE49-F238E27FC236}">
                <a16:creationId xmlns:a16="http://schemas.microsoft.com/office/drawing/2014/main" id="{D8242DD9-B306-4063-B2BF-8B3AF0683C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46071" y="439173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2" name="Oval 5">
            <a:extLst>
              <a:ext uri="{FF2B5EF4-FFF2-40B4-BE49-F238E27FC236}">
                <a16:creationId xmlns:a16="http://schemas.microsoft.com/office/drawing/2014/main" id="{FEBB4A5E-843A-4349-BCCB-28C2230CD5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51633" y="447502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3" name="Oval 5">
            <a:extLst>
              <a:ext uri="{FF2B5EF4-FFF2-40B4-BE49-F238E27FC236}">
                <a16:creationId xmlns:a16="http://schemas.microsoft.com/office/drawing/2014/main" id="{3302F169-49AC-4428-B349-D8B19155D9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82848" y="415537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4" name="Oval 5">
            <a:extLst>
              <a:ext uri="{FF2B5EF4-FFF2-40B4-BE49-F238E27FC236}">
                <a16:creationId xmlns:a16="http://schemas.microsoft.com/office/drawing/2014/main" id="{9E5B9371-6701-42A1-87C1-F9E0B54D80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00402" y="417858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5" name="Oval 5">
            <a:extLst>
              <a:ext uri="{FF2B5EF4-FFF2-40B4-BE49-F238E27FC236}">
                <a16:creationId xmlns:a16="http://schemas.microsoft.com/office/drawing/2014/main" id="{108AE669-913F-4E10-A698-0EEB01EB63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73118" y="4406013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6" name="Oval 5">
            <a:extLst>
              <a:ext uri="{FF2B5EF4-FFF2-40B4-BE49-F238E27FC236}">
                <a16:creationId xmlns:a16="http://schemas.microsoft.com/office/drawing/2014/main" id="{8980BBB7-CB7F-4F21-9774-7BAE1697CE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78680" y="42918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7" name="Oval 5">
            <a:extLst>
              <a:ext uri="{FF2B5EF4-FFF2-40B4-BE49-F238E27FC236}">
                <a16:creationId xmlns:a16="http://schemas.microsoft.com/office/drawing/2014/main" id="{AB239667-9D63-4F75-A526-DADA42CCEC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56958" y="415537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8" name="Oval 5">
            <a:extLst>
              <a:ext uri="{FF2B5EF4-FFF2-40B4-BE49-F238E27FC236}">
                <a16:creationId xmlns:a16="http://schemas.microsoft.com/office/drawing/2014/main" id="{D8DA1327-9980-4BA6-9034-A520E22FD8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70060" y="44608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9" name="Oval 5">
            <a:extLst>
              <a:ext uri="{FF2B5EF4-FFF2-40B4-BE49-F238E27FC236}">
                <a16:creationId xmlns:a16="http://schemas.microsoft.com/office/drawing/2014/main" id="{3744F64B-53CD-4FB1-BA7C-04223B9721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66919" y="436384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50" name="Oval 5">
            <a:extLst>
              <a:ext uri="{FF2B5EF4-FFF2-40B4-BE49-F238E27FC236}">
                <a16:creationId xmlns:a16="http://schemas.microsoft.com/office/drawing/2014/main" id="{87F541DB-C805-47B0-A0AF-D2713E4CFE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11009" y="419680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51" name="Oval 5">
            <a:extLst>
              <a:ext uri="{FF2B5EF4-FFF2-40B4-BE49-F238E27FC236}">
                <a16:creationId xmlns:a16="http://schemas.microsoft.com/office/drawing/2014/main" id="{CEEF0AA4-5236-4410-ADEC-269671AD70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4473" y="44608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52" name="Oval 5">
            <a:extLst>
              <a:ext uri="{FF2B5EF4-FFF2-40B4-BE49-F238E27FC236}">
                <a16:creationId xmlns:a16="http://schemas.microsoft.com/office/drawing/2014/main" id="{EAEFE48F-9294-40D0-9DEC-DC910766D2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12774" y="424749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F105023-B357-4AE2-A34C-590965A6BAB3}"/>
              </a:ext>
            </a:extLst>
          </p:cNvPr>
          <p:cNvSpPr/>
          <p:nvPr/>
        </p:nvSpPr>
        <p:spPr bwMode="auto">
          <a:xfrm>
            <a:off x="1902605" y="4212568"/>
            <a:ext cx="541361" cy="410957"/>
          </a:xfrm>
          <a:prstGeom prst="rect">
            <a:avLst/>
          </a:prstGeom>
          <a:solidFill>
            <a:srgbClr val="FF0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3" name="Oval 5">
            <a:extLst>
              <a:ext uri="{FF2B5EF4-FFF2-40B4-BE49-F238E27FC236}">
                <a16:creationId xmlns:a16="http://schemas.microsoft.com/office/drawing/2014/main" id="{1C8716C5-B031-4B2B-887E-81DFC2275B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70489" y="431632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A10C120E-1154-4B04-A893-A62302535362}"/>
              </a:ext>
            </a:extLst>
          </p:cNvPr>
          <p:cNvCxnSpPr/>
          <p:nvPr/>
        </p:nvCxnSpPr>
        <p:spPr bwMode="auto">
          <a:xfrm>
            <a:off x="3108792" y="4334757"/>
            <a:ext cx="567222" cy="0"/>
          </a:xfrm>
          <a:prstGeom prst="line">
            <a:avLst/>
          </a:prstGeom>
          <a:solidFill>
            <a:schemeClr val="accent1"/>
          </a:solidFill>
          <a:ln w="508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08665C4C-A525-4D60-9C7F-BA046EE0CCD6}"/>
                  </a:ext>
                </a:extLst>
              </p:cNvPr>
              <p:cNvSpPr txBox="1"/>
              <p:nvPr/>
            </p:nvSpPr>
            <p:spPr>
              <a:xfrm>
                <a:off x="574419" y="5410684"/>
                <a:ext cx="6556602" cy="504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Greedy pick bottom vertices =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+…+1≈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08665C4C-A525-4D60-9C7F-BA046EE0CC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19" y="5410684"/>
                <a:ext cx="6556602" cy="504177"/>
              </a:xfrm>
              <a:prstGeom prst="rect">
                <a:avLst/>
              </a:prstGeom>
              <a:blipFill>
                <a:blip r:embed="rId8"/>
                <a:stretch>
                  <a:fillRect l="-465" b="-8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" name="TextBox 255">
            <a:extLst>
              <a:ext uri="{FF2B5EF4-FFF2-40B4-BE49-F238E27FC236}">
                <a16:creationId xmlns:a16="http://schemas.microsoft.com/office/drawing/2014/main" id="{98205A49-A556-49E4-9296-6719ED390409}"/>
              </a:ext>
            </a:extLst>
          </p:cNvPr>
          <p:cNvSpPr txBox="1"/>
          <p:nvPr/>
        </p:nvSpPr>
        <p:spPr>
          <a:xfrm>
            <a:off x="1181399" y="6045749"/>
            <a:ext cx="3047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OPT pick top vertices = n</a:t>
            </a:r>
          </a:p>
        </p:txBody>
      </p:sp>
    </p:spTree>
    <p:extLst>
      <p:ext uri="{BB962C8B-B14F-4D97-AF65-F5344CB8AC3E}">
        <p14:creationId xmlns:p14="http://schemas.microsoft.com/office/powerpoint/2010/main" val="121346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2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solidFill>
                  <a:srgbClr val="0070C0"/>
                </a:solidFill>
                <a:latin typeface="+mj-lt"/>
                <a:ea typeface="Courier New" charset="0"/>
                <a:cs typeface="Gill Sans" charset="0"/>
              </a:rPr>
              <a:t>Greedy 2</a:t>
            </a:r>
            <a:r>
              <a:rPr lang="en-US" dirty="0">
                <a:latin typeface="+mj-lt"/>
                <a:ea typeface="Courier New" charset="0"/>
                <a:cs typeface="Gill Sans" charset="0"/>
              </a:rPr>
              <a:t>: Iteratively, pick </a:t>
            </a:r>
            <a:r>
              <a:rPr lang="en-US" dirty="0">
                <a:solidFill>
                  <a:srgbClr val="FF0000"/>
                </a:solidFill>
                <a:latin typeface="+mj-lt"/>
                <a:ea typeface="Courier New" charset="0"/>
                <a:cs typeface="Gill Sans" charset="0"/>
              </a:rPr>
              <a:t>both endpoints</a:t>
            </a:r>
            <a:r>
              <a:rPr lang="en-US" dirty="0">
                <a:latin typeface="+mj-lt"/>
                <a:ea typeface="Courier New" charset="0"/>
                <a:cs typeface="Gill Sans" charset="0"/>
              </a:rPr>
              <a:t> of an uncovered edge.</a:t>
            </a:r>
            <a:endParaRPr lang="en-US" dirty="0"/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A Different Greedy Rule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30" name="Oval 5">
            <a:extLst>
              <a:ext uri="{FF2B5EF4-FFF2-40B4-BE49-F238E27FC236}">
                <a16:creationId xmlns:a16="http://schemas.microsoft.com/office/drawing/2014/main" id="{C8906D49-A075-421D-988A-680BD7219A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65832" y="444486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1" name="Oval 5">
            <a:extLst>
              <a:ext uri="{FF2B5EF4-FFF2-40B4-BE49-F238E27FC236}">
                <a16:creationId xmlns:a16="http://schemas.microsoft.com/office/drawing/2014/main" id="{5D263F91-690B-4FD6-86B7-5B28E92877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94300" y="355220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2" name="Oval 5">
            <a:extLst>
              <a:ext uri="{FF2B5EF4-FFF2-40B4-BE49-F238E27FC236}">
                <a16:creationId xmlns:a16="http://schemas.microsoft.com/office/drawing/2014/main" id="{6A813DB9-65EF-4CE0-A79E-C8B00906FB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38744" y="342900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3" name="Oval 5">
            <a:extLst>
              <a:ext uri="{FF2B5EF4-FFF2-40B4-BE49-F238E27FC236}">
                <a16:creationId xmlns:a16="http://schemas.microsoft.com/office/drawing/2014/main" id="{7AF7312A-413A-43BC-9D9C-05A50BBB55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3188" y="346700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4" name="Oval 5">
            <a:extLst>
              <a:ext uri="{FF2B5EF4-FFF2-40B4-BE49-F238E27FC236}">
                <a16:creationId xmlns:a16="http://schemas.microsoft.com/office/drawing/2014/main" id="{42395117-47B5-468A-804E-E9CDA679DB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8889" y="360838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5" name="Oval 5">
            <a:extLst>
              <a:ext uri="{FF2B5EF4-FFF2-40B4-BE49-F238E27FC236}">
                <a16:creationId xmlns:a16="http://schemas.microsoft.com/office/drawing/2014/main" id="{5C3D142E-33A7-45D2-8388-E9FE7A119C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29838" y="448208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6" name="Oval 5">
            <a:extLst>
              <a:ext uri="{FF2B5EF4-FFF2-40B4-BE49-F238E27FC236}">
                <a16:creationId xmlns:a16="http://schemas.microsoft.com/office/drawing/2014/main" id="{D62B63B3-8842-454F-BCAF-501946A2C1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65604" y="440841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7" name="Oval 5">
            <a:extLst>
              <a:ext uri="{FF2B5EF4-FFF2-40B4-BE49-F238E27FC236}">
                <a16:creationId xmlns:a16="http://schemas.microsoft.com/office/drawing/2014/main" id="{A70F18E8-94A1-4FDA-BEFA-E5F541A0D2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248" y="425477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8" name="Oval 5">
            <a:extLst>
              <a:ext uri="{FF2B5EF4-FFF2-40B4-BE49-F238E27FC236}">
                <a16:creationId xmlns:a16="http://schemas.microsoft.com/office/drawing/2014/main" id="{3C99A825-1C7A-4922-8E26-219294878B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98584" y="515616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9" name="Oval 5">
            <a:extLst>
              <a:ext uri="{FF2B5EF4-FFF2-40B4-BE49-F238E27FC236}">
                <a16:creationId xmlns:a16="http://schemas.microsoft.com/office/drawing/2014/main" id="{79E68642-58B8-456E-86F6-2EE5F0536F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90431" y="52458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722497F-8F19-4CDB-874C-5C035C8A3824}"/>
              </a:ext>
            </a:extLst>
          </p:cNvPr>
          <p:cNvCxnSpPr>
            <a:stCxn id="30" idx="0"/>
            <a:endCxn id="31" idx="3"/>
          </p:cNvCxnSpPr>
          <p:nvPr/>
        </p:nvCxnSpPr>
        <p:spPr bwMode="auto">
          <a:xfrm flipV="1">
            <a:off x="2755526" y="3705323"/>
            <a:ext cx="265045" cy="7395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9FEDE1E-EE12-4F3E-A088-964600491BEB}"/>
              </a:ext>
            </a:extLst>
          </p:cNvPr>
          <p:cNvCxnSpPr>
            <a:cxnSpLocks/>
            <a:stCxn id="31" idx="7"/>
            <a:endCxn id="32" idx="2"/>
          </p:cNvCxnSpPr>
          <p:nvPr/>
        </p:nvCxnSpPr>
        <p:spPr bwMode="auto">
          <a:xfrm flipV="1">
            <a:off x="3147417" y="3518694"/>
            <a:ext cx="991327" cy="597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26C8DF9-46B5-4DBC-855F-D0B4127ED4DD}"/>
              </a:ext>
            </a:extLst>
          </p:cNvPr>
          <p:cNvCxnSpPr>
            <a:cxnSpLocks/>
            <a:stCxn id="32" idx="6"/>
            <a:endCxn id="33" idx="1"/>
          </p:cNvCxnSpPr>
          <p:nvPr/>
        </p:nvCxnSpPr>
        <p:spPr bwMode="auto">
          <a:xfrm flipV="1">
            <a:off x="4318132" y="3493278"/>
            <a:ext cx="991327" cy="25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56B13A3-13D5-4A8C-8675-877B796166D9}"/>
              </a:ext>
            </a:extLst>
          </p:cNvPr>
          <p:cNvCxnSpPr>
            <a:cxnSpLocks/>
            <a:stCxn id="31" idx="5"/>
            <a:endCxn id="38" idx="1"/>
          </p:cNvCxnSpPr>
          <p:nvPr/>
        </p:nvCxnSpPr>
        <p:spPr bwMode="auto">
          <a:xfrm>
            <a:off x="3147417" y="3705323"/>
            <a:ext cx="877438" cy="14771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8DB2600-8ED0-445D-B2F5-0FCE5867A8AC}"/>
              </a:ext>
            </a:extLst>
          </p:cNvPr>
          <p:cNvCxnSpPr>
            <a:cxnSpLocks/>
            <a:stCxn id="31" idx="6"/>
            <a:endCxn id="37" idx="1"/>
          </p:cNvCxnSpPr>
          <p:nvPr/>
        </p:nvCxnSpPr>
        <p:spPr bwMode="auto">
          <a:xfrm>
            <a:off x="3173688" y="3641901"/>
            <a:ext cx="944831" cy="6391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28888F5-2A85-4677-A710-5038910F1558}"/>
              </a:ext>
            </a:extLst>
          </p:cNvPr>
          <p:cNvCxnSpPr>
            <a:cxnSpLocks/>
            <a:stCxn id="37" idx="5"/>
            <a:endCxn id="39" idx="1"/>
          </p:cNvCxnSpPr>
          <p:nvPr/>
        </p:nvCxnSpPr>
        <p:spPr bwMode="auto">
          <a:xfrm>
            <a:off x="4245365" y="4407888"/>
            <a:ext cx="871337" cy="8642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DEEF883-C90A-4EE6-ABE4-CC74E8F30D8E}"/>
              </a:ext>
            </a:extLst>
          </p:cNvPr>
          <p:cNvCxnSpPr>
            <a:cxnSpLocks/>
            <a:stCxn id="38" idx="6"/>
            <a:endCxn id="39" idx="2"/>
          </p:cNvCxnSpPr>
          <p:nvPr/>
        </p:nvCxnSpPr>
        <p:spPr bwMode="auto">
          <a:xfrm>
            <a:off x="4177972" y="5245855"/>
            <a:ext cx="912459" cy="8969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F85FA9C-1DD5-4B69-9971-D997F187C1FE}"/>
              </a:ext>
            </a:extLst>
          </p:cNvPr>
          <p:cNvCxnSpPr>
            <a:cxnSpLocks/>
            <a:stCxn id="39" idx="0"/>
            <a:endCxn id="33" idx="4"/>
          </p:cNvCxnSpPr>
          <p:nvPr/>
        </p:nvCxnSpPr>
        <p:spPr bwMode="auto">
          <a:xfrm flipV="1">
            <a:off x="5180125" y="3646394"/>
            <a:ext cx="192757" cy="15994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05A5E54-FB32-47E9-9FDE-2F176F387927}"/>
              </a:ext>
            </a:extLst>
          </p:cNvPr>
          <p:cNvCxnSpPr>
            <a:cxnSpLocks/>
            <a:stCxn id="35" idx="0"/>
            <a:endCxn id="33" idx="5"/>
          </p:cNvCxnSpPr>
          <p:nvPr/>
        </p:nvCxnSpPr>
        <p:spPr bwMode="auto">
          <a:xfrm flipH="1" flipV="1">
            <a:off x="5436305" y="3620123"/>
            <a:ext cx="383227" cy="861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7D4E489-9D96-4BC2-B391-634C2A2AAB0F}"/>
              </a:ext>
            </a:extLst>
          </p:cNvPr>
          <p:cNvCxnSpPr>
            <a:cxnSpLocks/>
            <a:stCxn id="35" idx="7"/>
            <a:endCxn id="34" idx="4"/>
          </p:cNvCxnSpPr>
          <p:nvPr/>
        </p:nvCxnSpPr>
        <p:spPr bwMode="auto">
          <a:xfrm flipV="1">
            <a:off x="5882955" y="3787774"/>
            <a:ext cx="155628" cy="7205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9102782-CA2F-4B6E-804E-5C0D981AA888}"/>
              </a:ext>
            </a:extLst>
          </p:cNvPr>
          <p:cNvCxnSpPr>
            <a:cxnSpLocks/>
            <a:stCxn id="36" idx="7"/>
            <a:endCxn id="34" idx="3"/>
          </p:cNvCxnSpPr>
          <p:nvPr/>
        </p:nvCxnSpPr>
        <p:spPr bwMode="auto">
          <a:xfrm flipV="1">
            <a:off x="5018721" y="3761503"/>
            <a:ext cx="956439" cy="6731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50842FB-2250-4C8D-A64A-798ECC030A6D}"/>
              </a:ext>
            </a:extLst>
          </p:cNvPr>
          <p:cNvCxnSpPr>
            <a:cxnSpLocks/>
            <a:stCxn id="37" idx="7"/>
            <a:endCxn id="33" idx="2"/>
          </p:cNvCxnSpPr>
          <p:nvPr/>
        </p:nvCxnSpPr>
        <p:spPr bwMode="auto">
          <a:xfrm flipV="1">
            <a:off x="4245365" y="3556701"/>
            <a:ext cx="1037823" cy="7243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713EE05-EE69-4860-AFDC-E3CCBFFD0878}"/>
              </a:ext>
            </a:extLst>
          </p:cNvPr>
          <p:cNvCxnSpPr>
            <a:cxnSpLocks/>
            <a:stCxn id="30" idx="6"/>
            <a:endCxn id="32" idx="3"/>
          </p:cNvCxnSpPr>
          <p:nvPr/>
        </p:nvCxnSpPr>
        <p:spPr bwMode="auto">
          <a:xfrm flipV="1">
            <a:off x="2845220" y="3582116"/>
            <a:ext cx="1319795" cy="952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6A32971-3729-4851-A6E9-24D781CACC4A}"/>
              </a:ext>
            </a:extLst>
          </p:cNvPr>
          <p:cNvCxnSpPr>
            <a:cxnSpLocks/>
            <a:stCxn id="30" idx="5"/>
            <a:endCxn id="36" idx="2"/>
          </p:cNvCxnSpPr>
          <p:nvPr/>
        </p:nvCxnSpPr>
        <p:spPr bwMode="auto">
          <a:xfrm flipV="1">
            <a:off x="2818949" y="4498113"/>
            <a:ext cx="2046655" cy="998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5861F0C-F3F3-41DA-A60F-978CA1939972}"/>
              </a:ext>
            </a:extLst>
          </p:cNvPr>
          <p:cNvCxnSpPr>
            <a:cxnSpLocks/>
            <a:stCxn id="30" idx="5"/>
            <a:endCxn id="39" idx="1"/>
          </p:cNvCxnSpPr>
          <p:nvPr/>
        </p:nvCxnSpPr>
        <p:spPr bwMode="auto">
          <a:xfrm>
            <a:off x="2818949" y="4597976"/>
            <a:ext cx="2297753" cy="6741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5342714-A8AD-426E-B822-1AAD9F87BC84}"/>
              </a:ext>
            </a:extLst>
          </p:cNvPr>
          <p:cNvSpPr txBox="1"/>
          <p:nvPr/>
        </p:nvSpPr>
        <p:spPr>
          <a:xfrm>
            <a:off x="5989804" y="2776538"/>
            <a:ext cx="2041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Vertex cover = 6</a:t>
            </a:r>
          </a:p>
        </p:txBody>
      </p:sp>
    </p:spTree>
    <p:extLst>
      <p:ext uri="{BB962C8B-B14F-4D97-AF65-F5344CB8AC3E}">
        <p14:creationId xmlns:p14="http://schemas.microsoft.com/office/powerpoint/2010/main" val="229973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 marL="0" indent="0" algn="l"/>
            <a:r>
              <a:rPr kumimoji="0" lang="en-US" sz="3600" dirty="0">
                <a:cs typeface="+mj-cs"/>
              </a:rPr>
              <a:t>Approximation Algorithms</a:t>
            </a:r>
            <a:endParaRPr kumimoji="0"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1136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2: Pick Both endpoints of an uncovered edge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id="{E1A8DFFA-C4F6-40B4-A0ED-C4679F1659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18347BB3-F25A-4AC6-BEF3-6E00E42F40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60F6616-2124-4B30-BBBC-03CEC880FA96}"/>
              </a:ext>
            </a:extLst>
          </p:cNvPr>
          <p:cNvCxnSpPr>
            <a:cxnSpLocks/>
            <a:stCxn id="13" idx="0"/>
            <a:endCxn id="5" idx="3"/>
          </p:cNvCxnSpPr>
          <p:nvPr/>
        </p:nvCxnSpPr>
        <p:spPr bwMode="auto">
          <a:xfrm flipV="1">
            <a:off x="1248563" y="2058263"/>
            <a:ext cx="613384" cy="2270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C2D2C0F-EC82-429B-A728-94E2205EB99E}"/>
              </a:ext>
            </a:extLst>
          </p:cNvPr>
          <p:cNvCxnSpPr>
            <a:cxnSpLocks/>
            <a:stCxn id="13" idx="0"/>
            <a:endCxn id="6" idx="3"/>
          </p:cNvCxnSpPr>
          <p:nvPr/>
        </p:nvCxnSpPr>
        <p:spPr bwMode="auto">
          <a:xfrm flipV="1">
            <a:off x="1248563" y="2058263"/>
            <a:ext cx="1316701" cy="2270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C6E5414-FC1A-49C5-A7A5-0DE27B86CFCE}"/>
              </a:ext>
            </a:extLst>
          </p:cNvPr>
          <p:cNvCxnSpPr>
            <a:cxnSpLocks/>
            <a:stCxn id="13" idx="7"/>
            <a:endCxn id="7" idx="3"/>
          </p:cNvCxnSpPr>
          <p:nvPr/>
        </p:nvCxnSpPr>
        <p:spPr bwMode="auto">
          <a:xfrm flipV="1">
            <a:off x="1311986" y="2058262"/>
            <a:ext cx="2058820" cy="2296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7D00EBE-3E52-44E8-ACBA-6A4089C27C7C}"/>
              </a:ext>
            </a:extLst>
          </p:cNvPr>
          <p:cNvCxnSpPr>
            <a:cxnSpLocks/>
            <a:stCxn id="13" idx="7"/>
            <a:endCxn id="8" idx="3"/>
          </p:cNvCxnSpPr>
          <p:nvPr/>
        </p:nvCxnSpPr>
        <p:spPr bwMode="auto">
          <a:xfrm flipV="1">
            <a:off x="1311986" y="2058261"/>
            <a:ext cx="2818927" cy="2296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4D61DA6-2BF4-4E76-8B2B-2E314D721C28}"/>
              </a:ext>
            </a:extLst>
          </p:cNvPr>
          <p:cNvCxnSpPr>
            <a:cxnSpLocks/>
            <a:stCxn id="13" idx="7"/>
            <a:endCxn id="9" idx="3"/>
          </p:cNvCxnSpPr>
          <p:nvPr/>
        </p:nvCxnSpPr>
        <p:spPr bwMode="auto">
          <a:xfrm flipV="1">
            <a:off x="1311986" y="2058261"/>
            <a:ext cx="3574257" cy="2296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D6E2B0-65D4-46F4-A4CA-3C6BF674AB64}"/>
              </a:ext>
            </a:extLst>
          </p:cNvPr>
          <p:cNvCxnSpPr>
            <a:cxnSpLocks/>
            <a:stCxn id="13" idx="7"/>
            <a:endCxn id="10" idx="3"/>
          </p:cNvCxnSpPr>
          <p:nvPr/>
        </p:nvCxnSpPr>
        <p:spPr bwMode="auto">
          <a:xfrm flipV="1">
            <a:off x="1311986" y="2058261"/>
            <a:ext cx="4230307" cy="2296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DD91400-1A9E-4094-BE58-E7BD0CE07835}"/>
              </a:ext>
            </a:extLst>
          </p:cNvPr>
          <p:cNvCxnSpPr>
            <a:cxnSpLocks/>
            <a:stCxn id="13" idx="7"/>
            <a:endCxn id="11" idx="3"/>
          </p:cNvCxnSpPr>
          <p:nvPr/>
        </p:nvCxnSpPr>
        <p:spPr bwMode="auto">
          <a:xfrm flipV="1">
            <a:off x="1311986" y="2058261"/>
            <a:ext cx="4900720" cy="2296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9B3A566-8EFC-4EC2-93A1-813927E0D1DC}"/>
              </a:ext>
            </a:extLst>
          </p:cNvPr>
          <p:cNvCxnSpPr>
            <a:cxnSpLocks/>
            <a:stCxn id="13" idx="7"/>
            <a:endCxn id="12" idx="3"/>
          </p:cNvCxnSpPr>
          <p:nvPr/>
        </p:nvCxnSpPr>
        <p:spPr bwMode="auto">
          <a:xfrm flipV="1">
            <a:off x="1311986" y="2058260"/>
            <a:ext cx="5649467" cy="2296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02B0CA7-4A94-41BD-9516-8459426F7541}"/>
              </a:ext>
            </a:extLst>
          </p:cNvPr>
          <p:cNvCxnSpPr>
            <a:cxnSpLocks/>
            <a:stCxn id="14" idx="0"/>
            <a:endCxn id="5" idx="3"/>
          </p:cNvCxnSpPr>
          <p:nvPr/>
        </p:nvCxnSpPr>
        <p:spPr bwMode="auto">
          <a:xfrm flipV="1">
            <a:off x="1721158" y="2058263"/>
            <a:ext cx="140789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91AC97-54AC-419C-B343-6423D042450F}"/>
              </a:ext>
            </a:extLst>
          </p:cNvPr>
          <p:cNvCxnSpPr>
            <a:cxnSpLocks/>
            <a:stCxn id="14" idx="0"/>
            <a:endCxn id="6" idx="3"/>
          </p:cNvCxnSpPr>
          <p:nvPr/>
        </p:nvCxnSpPr>
        <p:spPr bwMode="auto">
          <a:xfrm flipV="1">
            <a:off x="1721158" y="2058263"/>
            <a:ext cx="844106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6851E2E-1FEF-4A79-A9DD-C6E7F40D88B6}"/>
              </a:ext>
            </a:extLst>
          </p:cNvPr>
          <p:cNvCxnSpPr>
            <a:cxnSpLocks/>
            <a:stCxn id="14" idx="0"/>
            <a:endCxn id="7" idx="3"/>
          </p:cNvCxnSpPr>
          <p:nvPr/>
        </p:nvCxnSpPr>
        <p:spPr bwMode="auto">
          <a:xfrm flipV="1">
            <a:off x="1721158" y="2058262"/>
            <a:ext cx="1649648" cy="22466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E860A16-EDA4-4E8B-91D2-E47637605307}"/>
              </a:ext>
            </a:extLst>
          </p:cNvPr>
          <p:cNvCxnSpPr>
            <a:cxnSpLocks/>
            <a:stCxn id="14" idx="0"/>
            <a:endCxn id="8" idx="3"/>
          </p:cNvCxnSpPr>
          <p:nvPr/>
        </p:nvCxnSpPr>
        <p:spPr bwMode="auto">
          <a:xfrm flipV="1">
            <a:off x="1721158" y="2058261"/>
            <a:ext cx="2409755" cy="2246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57A7898-7461-4CC7-AEE8-427AFCE89BBA}"/>
              </a:ext>
            </a:extLst>
          </p:cNvPr>
          <p:cNvCxnSpPr>
            <a:cxnSpLocks/>
            <a:stCxn id="14" idx="7"/>
            <a:endCxn id="9" idx="3"/>
          </p:cNvCxnSpPr>
          <p:nvPr/>
        </p:nvCxnSpPr>
        <p:spPr bwMode="auto">
          <a:xfrm flipV="1">
            <a:off x="1784581" y="2058261"/>
            <a:ext cx="3101662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F4E243B-EB19-4A8C-8E3C-5CF87865CFBA}"/>
              </a:ext>
            </a:extLst>
          </p:cNvPr>
          <p:cNvCxnSpPr>
            <a:cxnSpLocks/>
            <a:stCxn id="14" idx="0"/>
            <a:endCxn id="10" idx="4"/>
          </p:cNvCxnSpPr>
          <p:nvPr/>
        </p:nvCxnSpPr>
        <p:spPr bwMode="auto">
          <a:xfrm flipV="1">
            <a:off x="1721158" y="2084532"/>
            <a:ext cx="3884558" cy="22203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21E4BD3-481E-45D4-BD80-2B68A2984F4C}"/>
              </a:ext>
            </a:extLst>
          </p:cNvPr>
          <p:cNvCxnSpPr>
            <a:cxnSpLocks/>
            <a:stCxn id="14" idx="7"/>
            <a:endCxn id="11" idx="3"/>
          </p:cNvCxnSpPr>
          <p:nvPr/>
        </p:nvCxnSpPr>
        <p:spPr bwMode="auto">
          <a:xfrm flipV="1">
            <a:off x="1784581" y="2058261"/>
            <a:ext cx="4428125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8AADCDC-A173-47F2-878E-C59EDA4C48C1}"/>
              </a:ext>
            </a:extLst>
          </p:cNvPr>
          <p:cNvCxnSpPr>
            <a:cxnSpLocks/>
            <a:stCxn id="14" idx="0"/>
            <a:endCxn id="12" idx="3"/>
          </p:cNvCxnSpPr>
          <p:nvPr/>
        </p:nvCxnSpPr>
        <p:spPr bwMode="auto">
          <a:xfrm flipV="1">
            <a:off x="1721158" y="2058260"/>
            <a:ext cx="5240295" cy="22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5EAC55-4794-44A3-AD37-59163FDF137F}"/>
              </a:ext>
            </a:extLst>
          </p:cNvPr>
          <p:cNvCxnSpPr>
            <a:cxnSpLocks/>
            <a:stCxn id="15" idx="1"/>
            <a:endCxn id="5" idx="4"/>
          </p:cNvCxnSpPr>
          <p:nvPr/>
        </p:nvCxnSpPr>
        <p:spPr bwMode="auto">
          <a:xfrm flipH="1" flipV="1">
            <a:off x="1925370" y="2084534"/>
            <a:ext cx="204960" cy="2246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19F19C-96CA-4E1E-A5EC-1304A7F0DF82}"/>
              </a:ext>
            </a:extLst>
          </p:cNvPr>
          <p:cNvCxnSpPr>
            <a:cxnSpLocks/>
            <a:stCxn id="15" idx="1"/>
            <a:endCxn id="6" idx="3"/>
          </p:cNvCxnSpPr>
          <p:nvPr/>
        </p:nvCxnSpPr>
        <p:spPr bwMode="auto">
          <a:xfrm flipV="1">
            <a:off x="2130330" y="2058263"/>
            <a:ext cx="434934" cy="2272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BDEE6A-2583-484C-8DDE-AD44A48734B0}"/>
              </a:ext>
            </a:extLst>
          </p:cNvPr>
          <p:cNvCxnSpPr>
            <a:cxnSpLocks/>
            <a:stCxn id="15" idx="0"/>
            <a:endCxn id="7" idx="3"/>
          </p:cNvCxnSpPr>
          <p:nvPr/>
        </p:nvCxnSpPr>
        <p:spPr bwMode="auto">
          <a:xfrm flipV="1">
            <a:off x="2193753" y="2058262"/>
            <a:ext cx="1177053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D8A3FC4-2414-46E7-BAD4-B85C913F6D80}"/>
              </a:ext>
            </a:extLst>
          </p:cNvPr>
          <p:cNvCxnSpPr>
            <a:cxnSpLocks/>
            <a:stCxn id="15" idx="7"/>
            <a:endCxn id="8" idx="3"/>
          </p:cNvCxnSpPr>
          <p:nvPr/>
        </p:nvCxnSpPr>
        <p:spPr bwMode="auto">
          <a:xfrm flipV="1">
            <a:off x="2257176" y="2058261"/>
            <a:ext cx="187373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2532BAA-2F83-4EF8-BB50-453B6F2A6C51}"/>
              </a:ext>
            </a:extLst>
          </p:cNvPr>
          <p:cNvCxnSpPr>
            <a:cxnSpLocks/>
            <a:stCxn id="15" idx="7"/>
            <a:endCxn id="9" idx="3"/>
          </p:cNvCxnSpPr>
          <p:nvPr/>
        </p:nvCxnSpPr>
        <p:spPr bwMode="auto">
          <a:xfrm flipV="1">
            <a:off x="2257176" y="2058261"/>
            <a:ext cx="262906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9440BE-E6DF-4383-BA29-60039BCFF566}"/>
              </a:ext>
            </a:extLst>
          </p:cNvPr>
          <p:cNvCxnSpPr>
            <a:cxnSpLocks/>
            <a:stCxn id="15" idx="7"/>
            <a:endCxn id="10" idx="3"/>
          </p:cNvCxnSpPr>
          <p:nvPr/>
        </p:nvCxnSpPr>
        <p:spPr bwMode="auto">
          <a:xfrm flipV="1">
            <a:off x="2257176" y="2058261"/>
            <a:ext cx="328511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332558-0C6B-44EA-88CA-152818E93CA1}"/>
              </a:ext>
            </a:extLst>
          </p:cNvPr>
          <p:cNvCxnSpPr>
            <a:cxnSpLocks/>
            <a:stCxn id="15" idx="7"/>
            <a:endCxn id="11" idx="3"/>
          </p:cNvCxnSpPr>
          <p:nvPr/>
        </p:nvCxnSpPr>
        <p:spPr bwMode="auto">
          <a:xfrm flipV="1">
            <a:off x="2257176" y="2058261"/>
            <a:ext cx="3955530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FDA1A78-669B-4B3D-A70F-4C7F2C566CE5}"/>
              </a:ext>
            </a:extLst>
          </p:cNvPr>
          <p:cNvCxnSpPr>
            <a:cxnSpLocks/>
            <a:stCxn id="15" idx="7"/>
            <a:endCxn id="12" idx="3"/>
          </p:cNvCxnSpPr>
          <p:nvPr/>
        </p:nvCxnSpPr>
        <p:spPr bwMode="auto">
          <a:xfrm flipV="1">
            <a:off x="2257176" y="2058260"/>
            <a:ext cx="4704277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32B22A3-6F9C-4713-B732-C5A5D92BC123}"/>
              </a:ext>
            </a:extLst>
          </p:cNvPr>
          <p:cNvCxnSpPr>
            <a:cxnSpLocks/>
            <a:stCxn id="16" idx="0"/>
            <a:endCxn id="5" idx="4"/>
          </p:cNvCxnSpPr>
          <p:nvPr/>
        </p:nvCxnSpPr>
        <p:spPr bwMode="auto">
          <a:xfrm flipH="1" flipV="1">
            <a:off x="1925370" y="2084534"/>
            <a:ext cx="753541" cy="2232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8A3080-11FF-48B9-8458-59E84DA022B6}"/>
              </a:ext>
            </a:extLst>
          </p:cNvPr>
          <p:cNvCxnSpPr>
            <a:cxnSpLocks/>
            <a:stCxn id="16" idx="0"/>
            <a:endCxn id="6" idx="3"/>
          </p:cNvCxnSpPr>
          <p:nvPr/>
        </p:nvCxnSpPr>
        <p:spPr bwMode="auto">
          <a:xfrm flipH="1" flipV="1">
            <a:off x="2565264" y="2058263"/>
            <a:ext cx="113647" cy="2258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C19C58-CF59-4240-8DF6-64D1A8D856D1}"/>
              </a:ext>
            </a:extLst>
          </p:cNvPr>
          <p:cNvCxnSpPr>
            <a:cxnSpLocks/>
            <a:stCxn id="16" idx="0"/>
            <a:endCxn id="7" idx="4"/>
          </p:cNvCxnSpPr>
          <p:nvPr/>
        </p:nvCxnSpPr>
        <p:spPr bwMode="auto">
          <a:xfrm flipV="1">
            <a:off x="2678911" y="2084533"/>
            <a:ext cx="755318" cy="22325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72A3CA-0786-4233-8EB2-248599FDFEFD}"/>
              </a:ext>
            </a:extLst>
          </p:cNvPr>
          <p:cNvCxnSpPr>
            <a:cxnSpLocks/>
            <a:stCxn id="16" idx="0"/>
            <a:endCxn id="8" idx="3"/>
          </p:cNvCxnSpPr>
          <p:nvPr/>
        </p:nvCxnSpPr>
        <p:spPr bwMode="auto">
          <a:xfrm flipV="1">
            <a:off x="2678911" y="2058261"/>
            <a:ext cx="145200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2C071D-0DD5-4414-A544-B6341590F661}"/>
              </a:ext>
            </a:extLst>
          </p:cNvPr>
          <p:cNvCxnSpPr>
            <a:cxnSpLocks/>
            <a:stCxn id="16" idx="7"/>
            <a:endCxn id="9" idx="3"/>
          </p:cNvCxnSpPr>
          <p:nvPr/>
        </p:nvCxnSpPr>
        <p:spPr bwMode="auto">
          <a:xfrm flipV="1">
            <a:off x="2742334" y="2058261"/>
            <a:ext cx="2143909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96FF35-53BE-475D-AA4A-E8EFB1A39D3C}"/>
              </a:ext>
            </a:extLst>
          </p:cNvPr>
          <p:cNvCxnSpPr>
            <a:cxnSpLocks/>
            <a:stCxn id="16" idx="7"/>
            <a:endCxn id="10" idx="4"/>
          </p:cNvCxnSpPr>
          <p:nvPr/>
        </p:nvCxnSpPr>
        <p:spPr bwMode="auto">
          <a:xfrm flipV="1">
            <a:off x="2742334" y="2084532"/>
            <a:ext cx="286338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193323-F63F-43D4-950D-20052C21B51C}"/>
              </a:ext>
            </a:extLst>
          </p:cNvPr>
          <p:cNvCxnSpPr>
            <a:cxnSpLocks/>
            <a:stCxn id="16" idx="7"/>
            <a:endCxn id="11" idx="3"/>
          </p:cNvCxnSpPr>
          <p:nvPr/>
        </p:nvCxnSpPr>
        <p:spPr bwMode="auto">
          <a:xfrm flipV="1">
            <a:off x="2742334" y="2058261"/>
            <a:ext cx="3470372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A605B51-9BFF-46E2-B5C6-A0C5E4C97FC2}"/>
              </a:ext>
            </a:extLst>
          </p:cNvPr>
          <p:cNvCxnSpPr>
            <a:cxnSpLocks/>
            <a:stCxn id="16" idx="7"/>
            <a:endCxn id="12" idx="3"/>
          </p:cNvCxnSpPr>
          <p:nvPr/>
        </p:nvCxnSpPr>
        <p:spPr bwMode="auto">
          <a:xfrm flipV="1">
            <a:off x="2742334" y="2058260"/>
            <a:ext cx="4219119" cy="22850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6FAAFBB1-C247-4C82-B553-FA523E1E9D8B}"/>
              </a:ext>
            </a:extLst>
          </p:cNvPr>
          <p:cNvSpPr txBox="1"/>
          <p:nvPr/>
        </p:nvSpPr>
        <p:spPr>
          <a:xfrm>
            <a:off x="2870268" y="5290792"/>
            <a:ext cx="3065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Greedy vertex cover = 16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D5FE74-6859-4139-846C-D2C354B6B9C3}"/>
              </a:ext>
            </a:extLst>
          </p:cNvPr>
          <p:cNvSpPr txBox="1"/>
          <p:nvPr/>
        </p:nvSpPr>
        <p:spPr>
          <a:xfrm>
            <a:off x="3140254" y="5786435"/>
            <a:ext cx="260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OPT vertex cover = 8</a:t>
            </a:r>
          </a:p>
        </p:txBody>
      </p:sp>
    </p:spTree>
    <p:extLst>
      <p:ext uri="{BB962C8B-B14F-4D97-AF65-F5344CB8AC3E}">
        <p14:creationId xmlns:p14="http://schemas.microsoft.com/office/powerpoint/2010/main" val="213972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solidFill>
                    <a:srgbClr val="0070C0"/>
                  </a:solidFill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 err="1">
                    <a:solidFill>
                      <a:srgbClr val="0070C0"/>
                    </a:solidFill>
                    <a:latin typeface="+mj-lt"/>
                    <a:ea typeface="Courier New" charset="0"/>
                    <a:cs typeface="Gill Sans" charset="0"/>
                  </a:rPr>
                  <a:t>Thm</a:t>
                </a: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: </a:t>
                </a:r>
                <a:r>
                  <a:rPr lang="en-US" dirty="0"/>
                  <a:t>Size of greedy (2) vertex cover is at most twice as big as size of optimal cover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 err="1">
                    <a:solidFill>
                      <a:srgbClr val="0070C0"/>
                    </a:solidFill>
                  </a:rPr>
                  <a:t>Pf</a:t>
                </a:r>
                <a:r>
                  <a:rPr lang="en-US" dirty="0"/>
                  <a:t>: Suppose Greedy (2) picks endpoints of edges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/>
                  <a:t>Since these edges do not touch, every valid cover must pick one vertex from each of these edges! 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/>
                  <a:t>   i.e.,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/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/>
                  <a:t>But the size of greedy cover is 2k. So, Greedy is a 2-approximation.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r="-1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Greedy (2) gives 2-approximation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0" name="Shape 2630"/>
          <p:cNvSpPr/>
          <p:nvPr/>
        </p:nvSpPr>
        <p:spPr>
          <a:xfrm>
            <a:off x="2000250" y="3110196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31" name="Shape 2631"/>
          <p:cNvSpPr/>
          <p:nvPr/>
        </p:nvSpPr>
        <p:spPr>
          <a:xfrm>
            <a:off x="3759876" y="2765270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32" name="Shape 2632"/>
          <p:cNvSpPr/>
          <p:nvPr/>
        </p:nvSpPr>
        <p:spPr>
          <a:xfrm>
            <a:off x="1433817" y="2805235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33" name="Shape 2633"/>
          <p:cNvSpPr/>
          <p:nvPr/>
        </p:nvSpPr>
        <p:spPr>
          <a:xfrm>
            <a:off x="3266556" y="3187531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34" name="Shape 2634"/>
          <p:cNvSpPr/>
          <p:nvPr/>
        </p:nvSpPr>
        <p:spPr>
          <a:xfrm>
            <a:off x="934240" y="4041975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>
              <a:alpha val="50000"/>
            </a:srgbClr>
          </a:solidFill>
          <a:ln w="381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37" name="Shape 2637"/>
          <p:cNvSpPr/>
          <p:nvPr/>
        </p:nvSpPr>
        <p:spPr>
          <a:xfrm>
            <a:off x="1616273" y="35995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38" name="Shape 2638"/>
          <p:cNvSpPr/>
          <p:nvPr/>
        </p:nvSpPr>
        <p:spPr>
          <a:xfrm>
            <a:off x="3545086" y="323342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39" name="Shape 2639"/>
          <p:cNvSpPr/>
          <p:nvPr/>
        </p:nvSpPr>
        <p:spPr>
          <a:xfrm>
            <a:off x="5563195" y="323342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0" name="Shape 2640"/>
          <p:cNvSpPr/>
          <p:nvPr/>
        </p:nvSpPr>
        <p:spPr>
          <a:xfrm>
            <a:off x="1187648" y="46264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1" name="Shape 2641"/>
          <p:cNvSpPr/>
          <p:nvPr/>
        </p:nvSpPr>
        <p:spPr>
          <a:xfrm>
            <a:off x="2812851" y="43496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2" name="Shape 2642"/>
          <p:cNvSpPr/>
          <p:nvPr/>
        </p:nvSpPr>
        <p:spPr>
          <a:xfrm>
            <a:off x="4500562" y="518009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3" name="Shape 2643"/>
          <p:cNvSpPr/>
          <p:nvPr/>
        </p:nvSpPr>
        <p:spPr>
          <a:xfrm>
            <a:off x="6634758" y="349238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4" name="Shape 2644"/>
          <p:cNvSpPr/>
          <p:nvPr/>
        </p:nvSpPr>
        <p:spPr>
          <a:xfrm>
            <a:off x="4402336" y="43496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5" name="Shape 2645"/>
          <p:cNvSpPr/>
          <p:nvPr/>
        </p:nvSpPr>
        <p:spPr>
          <a:xfrm>
            <a:off x="2661047" y="53854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6" name="Shape 2646"/>
          <p:cNvSpPr/>
          <p:nvPr/>
        </p:nvSpPr>
        <p:spPr>
          <a:xfrm>
            <a:off x="5679281" y="45371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7" name="Shape 2647"/>
          <p:cNvSpPr/>
          <p:nvPr/>
        </p:nvSpPr>
        <p:spPr>
          <a:xfrm>
            <a:off x="2205633" y="43139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8" name="Shape 2648"/>
          <p:cNvSpPr/>
          <p:nvPr/>
        </p:nvSpPr>
        <p:spPr>
          <a:xfrm>
            <a:off x="4134445" y="39477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9" name="Shape 2649"/>
          <p:cNvSpPr/>
          <p:nvPr/>
        </p:nvSpPr>
        <p:spPr>
          <a:xfrm>
            <a:off x="6152554" y="39477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0" name="Shape 2650"/>
          <p:cNvSpPr/>
          <p:nvPr/>
        </p:nvSpPr>
        <p:spPr>
          <a:xfrm>
            <a:off x="1777008" y="53408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1" name="Shape 2651"/>
          <p:cNvSpPr/>
          <p:nvPr/>
        </p:nvSpPr>
        <p:spPr>
          <a:xfrm>
            <a:off x="3402211" y="50640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2" name="Shape 2652"/>
          <p:cNvSpPr/>
          <p:nvPr/>
        </p:nvSpPr>
        <p:spPr>
          <a:xfrm>
            <a:off x="5089922" y="589446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3" name="Shape 2653"/>
          <p:cNvSpPr/>
          <p:nvPr/>
        </p:nvSpPr>
        <p:spPr>
          <a:xfrm>
            <a:off x="7224117" y="420675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4" name="Shape 2654"/>
          <p:cNvSpPr/>
          <p:nvPr/>
        </p:nvSpPr>
        <p:spPr>
          <a:xfrm>
            <a:off x="4991695" y="50640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5" name="Shape 2655"/>
          <p:cNvSpPr/>
          <p:nvPr/>
        </p:nvSpPr>
        <p:spPr>
          <a:xfrm>
            <a:off x="3250406" y="609984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6" name="Shape 2656"/>
          <p:cNvSpPr/>
          <p:nvPr/>
        </p:nvSpPr>
        <p:spPr>
          <a:xfrm>
            <a:off x="6268640" y="52515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7" name="Shape 2657"/>
          <p:cNvSpPr/>
          <p:nvPr/>
        </p:nvSpPr>
        <p:spPr>
          <a:xfrm>
            <a:off x="1821656" y="312626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8" name="Shape 2658"/>
          <p:cNvSpPr/>
          <p:nvPr/>
        </p:nvSpPr>
        <p:spPr>
          <a:xfrm>
            <a:off x="4688086" y="33137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9" name="Shape 2659"/>
          <p:cNvSpPr/>
          <p:nvPr/>
        </p:nvSpPr>
        <p:spPr>
          <a:xfrm>
            <a:off x="5277445" y="402816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60" name="Shape 2660"/>
          <p:cNvSpPr/>
          <p:nvPr/>
        </p:nvSpPr>
        <p:spPr>
          <a:xfrm>
            <a:off x="994341" y="2814368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A1CB76B2-40FB-4331-8811-7711EDA79FD2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Set Cover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8298C1DF-621A-4E6F-8379-C78D65AB0A3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090465"/>
            <a:ext cx="8340350" cy="504705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1687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1687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 defTabSz="692150">
              <a:lnSpc>
                <a:spcPct val="90000"/>
              </a:lnSpc>
              <a:buFontTx/>
              <a:buNone/>
            </a:pPr>
            <a:r>
              <a:rPr lang="en-US" kern="0" dirty="0">
                <a:latin typeface="+mj-lt"/>
                <a:ea typeface="Courier New" charset="0"/>
                <a:cs typeface="Gill Sans" charset="0"/>
              </a:rPr>
              <a:t>Given a number of sets on a ground set of elements, </a:t>
            </a:r>
          </a:p>
          <a:p>
            <a:pPr marL="0" lvl="2" indent="0" defTabSz="692150">
              <a:lnSpc>
                <a:spcPct val="90000"/>
              </a:lnSpc>
              <a:buFontTx/>
              <a:buNone/>
            </a:pPr>
            <a:r>
              <a:rPr lang="en-US" kern="0" dirty="0">
                <a:solidFill>
                  <a:srgbClr val="0070C0"/>
                </a:solidFill>
                <a:latin typeface="+mj-lt"/>
                <a:ea typeface="Courier New" charset="0"/>
                <a:cs typeface="Gill Sans" charset="0"/>
              </a:rPr>
              <a:t>Goal:</a:t>
            </a:r>
            <a:r>
              <a:rPr lang="en-US" kern="0" dirty="0">
                <a:latin typeface="+mj-lt"/>
                <a:ea typeface="Courier New" charset="0"/>
                <a:cs typeface="Gill Sans" charset="0"/>
              </a:rPr>
              <a:t> choose minimum number of sets that cover all. </a:t>
            </a:r>
          </a:p>
          <a:p>
            <a:pPr marL="0" lvl="2" indent="0" defTabSz="692150">
              <a:lnSpc>
                <a:spcPct val="90000"/>
              </a:lnSpc>
              <a:buFontTx/>
              <a:buNone/>
            </a:pPr>
            <a:r>
              <a:rPr lang="en-US" kern="0" dirty="0">
                <a:latin typeface="+mj-lt"/>
                <a:ea typeface="Courier New" charset="0"/>
                <a:cs typeface="Gill Sans" charset="0"/>
              </a:rPr>
              <a:t>   e.g., a company wants to hire employees with certain skills.   </a:t>
            </a:r>
          </a:p>
        </p:txBody>
      </p:sp>
    </p:spTree>
    <p:extLst>
      <p:ext uri="{BB962C8B-B14F-4D97-AF65-F5344CB8AC3E}">
        <p14:creationId xmlns:p14="http://schemas.microsoft.com/office/powerpoint/2010/main" val="1685231355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" name="Shape 2662"/>
          <p:cNvSpPr/>
          <p:nvPr/>
        </p:nvSpPr>
        <p:spPr>
          <a:xfrm>
            <a:off x="994341" y="2766513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63" name="Shape 2663"/>
          <p:cNvSpPr/>
          <p:nvPr/>
        </p:nvSpPr>
        <p:spPr>
          <a:xfrm>
            <a:off x="3186188" y="3112887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64" name="Shape 2664"/>
          <p:cNvSpPr/>
          <p:nvPr/>
        </p:nvSpPr>
        <p:spPr>
          <a:xfrm>
            <a:off x="934240" y="3994120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65" name="Shape 2665"/>
          <p:cNvSpPr/>
          <p:nvPr/>
        </p:nvSpPr>
        <p:spPr>
          <a:xfrm>
            <a:off x="1433817" y="2757380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66" name="Shape 2666"/>
          <p:cNvSpPr/>
          <p:nvPr/>
        </p:nvSpPr>
        <p:spPr>
          <a:xfrm>
            <a:off x="2000250" y="3062341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69" name="Shape 2669"/>
          <p:cNvSpPr/>
          <p:nvPr/>
        </p:nvSpPr>
        <p:spPr>
          <a:xfrm>
            <a:off x="1616273" y="355168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0" name="Shape 2670"/>
          <p:cNvSpPr/>
          <p:nvPr/>
        </p:nvSpPr>
        <p:spPr>
          <a:xfrm>
            <a:off x="3545086" y="31855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1" name="Shape 2671"/>
          <p:cNvSpPr/>
          <p:nvPr/>
        </p:nvSpPr>
        <p:spPr>
          <a:xfrm>
            <a:off x="5563195" y="31855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2" name="Shape 2672"/>
          <p:cNvSpPr/>
          <p:nvPr/>
        </p:nvSpPr>
        <p:spPr>
          <a:xfrm>
            <a:off x="1187648" y="45785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3" name="Shape 2673"/>
          <p:cNvSpPr/>
          <p:nvPr/>
        </p:nvSpPr>
        <p:spPr>
          <a:xfrm>
            <a:off x="2812851" y="43017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4" name="Shape 2674"/>
          <p:cNvSpPr/>
          <p:nvPr/>
        </p:nvSpPr>
        <p:spPr>
          <a:xfrm>
            <a:off x="4500562" y="51322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5" name="Shape 2675"/>
          <p:cNvSpPr/>
          <p:nvPr/>
        </p:nvSpPr>
        <p:spPr>
          <a:xfrm>
            <a:off x="6634758" y="34445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6" name="Shape 2676"/>
          <p:cNvSpPr/>
          <p:nvPr/>
        </p:nvSpPr>
        <p:spPr>
          <a:xfrm>
            <a:off x="4402336" y="43017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7" name="Shape 2677"/>
          <p:cNvSpPr/>
          <p:nvPr/>
        </p:nvSpPr>
        <p:spPr>
          <a:xfrm>
            <a:off x="2661047" y="533761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8" name="Shape 2678"/>
          <p:cNvSpPr/>
          <p:nvPr/>
        </p:nvSpPr>
        <p:spPr>
          <a:xfrm>
            <a:off x="5679281" y="448929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9" name="Shape 2679"/>
          <p:cNvSpPr/>
          <p:nvPr/>
        </p:nvSpPr>
        <p:spPr>
          <a:xfrm>
            <a:off x="2205633" y="42660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0" name="Shape 2680"/>
          <p:cNvSpPr/>
          <p:nvPr/>
        </p:nvSpPr>
        <p:spPr>
          <a:xfrm>
            <a:off x="4134445" y="38999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1" name="Shape 2681"/>
          <p:cNvSpPr/>
          <p:nvPr/>
        </p:nvSpPr>
        <p:spPr>
          <a:xfrm>
            <a:off x="6152554" y="38999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2" name="Shape 2682"/>
          <p:cNvSpPr/>
          <p:nvPr/>
        </p:nvSpPr>
        <p:spPr>
          <a:xfrm>
            <a:off x="1777008" y="529297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3" name="Shape 2683"/>
          <p:cNvSpPr/>
          <p:nvPr/>
        </p:nvSpPr>
        <p:spPr>
          <a:xfrm>
            <a:off x="3402211" y="50161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4" name="Shape 2684"/>
          <p:cNvSpPr/>
          <p:nvPr/>
        </p:nvSpPr>
        <p:spPr>
          <a:xfrm>
            <a:off x="5089922" y="58466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5" name="Shape 2685"/>
          <p:cNvSpPr/>
          <p:nvPr/>
        </p:nvSpPr>
        <p:spPr>
          <a:xfrm>
            <a:off x="7224117" y="415890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6" name="Shape 2686"/>
          <p:cNvSpPr/>
          <p:nvPr/>
        </p:nvSpPr>
        <p:spPr>
          <a:xfrm>
            <a:off x="4991695" y="50161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7" name="Shape 2687"/>
          <p:cNvSpPr/>
          <p:nvPr/>
        </p:nvSpPr>
        <p:spPr>
          <a:xfrm>
            <a:off x="3250406" y="605199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8" name="Shape 2688"/>
          <p:cNvSpPr/>
          <p:nvPr/>
        </p:nvSpPr>
        <p:spPr>
          <a:xfrm>
            <a:off x="6268640" y="52036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9" name="Shape 2689"/>
          <p:cNvSpPr/>
          <p:nvPr/>
        </p:nvSpPr>
        <p:spPr>
          <a:xfrm>
            <a:off x="1821656" y="307840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90" name="Shape 2690"/>
          <p:cNvSpPr/>
          <p:nvPr/>
        </p:nvSpPr>
        <p:spPr>
          <a:xfrm>
            <a:off x="4688086" y="326593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91" name="Shape 2691"/>
          <p:cNvSpPr/>
          <p:nvPr/>
        </p:nvSpPr>
        <p:spPr>
          <a:xfrm>
            <a:off x="5277445" y="398030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92" name="Shape 2692"/>
          <p:cNvSpPr/>
          <p:nvPr/>
        </p:nvSpPr>
        <p:spPr>
          <a:xfrm>
            <a:off x="3759876" y="2717415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4E5F8471-8B6B-4450-A75C-3C84203A68F2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Set Cover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BA290485-9C6F-4BCF-88C5-A926BDA91D7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090465"/>
            <a:ext cx="8340350" cy="504705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1687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1687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 defTabSz="692150">
              <a:lnSpc>
                <a:spcPct val="90000"/>
              </a:lnSpc>
              <a:buFontTx/>
              <a:buNone/>
            </a:pPr>
            <a:r>
              <a:rPr lang="en-US" kern="0" dirty="0">
                <a:latin typeface="+mj-lt"/>
                <a:ea typeface="Courier New" charset="0"/>
                <a:cs typeface="Gill Sans" charset="0"/>
              </a:rPr>
              <a:t>Given a number of sets on a ground set of elements, </a:t>
            </a:r>
          </a:p>
          <a:p>
            <a:pPr marL="0" lvl="2" indent="0" defTabSz="692150">
              <a:lnSpc>
                <a:spcPct val="90000"/>
              </a:lnSpc>
              <a:buFontTx/>
              <a:buNone/>
            </a:pPr>
            <a:r>
              <a:rPr lang="en-US" kern="0" dirty="0">
                <a:solidFill>
                  <a:srgbClr val="0070C0"/>
                </a:solidFill>
                <a:latin typeface="+mj-lt"/>
                <a:ea typeface="Courier New" charset="0"/>
                <a:cs typeface="Gill Sans" charset="0"/>
              </a:rPr>
              <a:t>Goal:</a:t>
            </a:r>
            <a:r>
              <a:rPr lang="en-US" kern="0" dirty="0">
                <a:latin typeface="+mj-lt"/>
                <a:ea typeface="Courier New" charset="0"/>
                <a:cs typeface="Gill Sans" charset="0"/>
              </a:rPr>
              <a:t> choose minimum number of sets that cover all.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CF2EDD-8F14-4C35-8C05-D46898379067}"/>
              </a:ext>
            </a:extLst>
          </p:cNvPr>
          <p:cNvSpPr txBox="1"/>
          <p:nvPr/>
        </p:nvSpPr>
        <p:spPr>
          <a:xfrm>
            <a:off x="5976994" y="2098816"/>
            <a:ext cx="1699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Set cover = 4</a:t>
            </a:r>
          </a:p>
        </p:txBody>
      </p:sp>
    </p:spTree>
    <p:extLst>
      <p:ext uri="{BB962C8B-B14F-4D97-AF65-F5344CB8AC3E}">
        <p14:creationId xmlns:p14="http://schemas.microsoft.com/office/powerpoint/2010/main" val="1143238772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5" name="Shape 2695"/>
          <p:cNvSpPr/>
          <p:nvPr/>
        </p:nvSpPr>
        <p:spPr>
          <a:xfrm>
            <a:off x="2000250" y="2716790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96" name="Shape 2696"/>
          <p:cNvSpPr/>
          <p:nvPr/>
        </p:nvSpPr>
        <p:spPr>
          <a:xfrm>
            <a:off x="3759876" y="2371864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97" name="Shape 2697"/>
          <p:cNvSpPr/>
          <p:nvPr/>
        </p:nvSpPr>
        <p:spPr>
          <a:xfrm>
            <a:off x="1433817" y="2411829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98" name="Shape 2698"/>
          <p:cNvSpPr/>
          <p:nvPr/>
        </p:nvSpPr>
        <p:spPr>
          <a:xfrm>
            <a:off x="3266556" y="2794125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99" name="Shape 2699"/>
          <p:cNvSpPr/>
          <p:nvPr/>
        </p:nvSpPr>
        <p:spPr>
          <a:xfrm>
            <a:off x="934240" y="3648569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>
              <a:alpha val="50000"/>
            </a:srgbClr>
          </a:solidFill>
          <a:ln w="381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01" name="Shape 2701"/>
          <p:cNvSpPr/>
          <p:nvPr/>
        </p:nvSpPr>
        <p:spPr>
          <a:xfrm>
            <a:off x="1616273" y="32061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2" name="Shape 2702"/>
          <p:cNvSpPr/>
          <p:nvPr/>
        </p:nvSpPr>
        <p:spPr>
          <a:xfrm>
            <a:off x="3545086" y="28400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3" name="Shape 2703"/>
          <p:cNvSpPr/>
          <p:nvPr/>
        </p:nvSpPr>
        <p:spPr>
          <a:xfrm>
            <a:off x="5563195" y="28400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4" name="Shape 2704"/>
          <p:cNvSpPr/>
          <p:nvPr/>
        </p:nvSpPr>
        <p:spPr>
          <a:xfrm>
            <a:off x="1187648" y="42330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5" name="Shape 2705"/>
          <p:cNvSpPr/>
          <p:nvPr/>
        </p:nvSpPr>
        <p:spPr>
          <a:xfrm>
            <a:off x="2812851" y="39562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6" name="Shape 2706"/>
          <p:cNvSpPr/>
          <p:nvPr/>
        </p:nvSpPr>
        <p:spPr>
          <a:xfrm>
            <a:off x="4500562" y="478668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7" name="Shape 2707"/>
          <p:cNvSpPr/>
          <p:nvPr/>
        </p:nvSpPr>
        <p:spPr>
          <a:xfrm>
            <a:off x="6634758" y="30989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8" name="Shape 2708"/>
          <p:cNvSpPr/>
          <p:nvPr/>
        </p:nvSpPr>
        <p:spPr>
          <a:xfrm>
            <a:off x="4402336" y="39562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9" name="Shape 2709"/>
          <p:cNvSpPr/>
          <p:nvPr/>
        </p:nvSpPr>
        <p:spPr>
          <a:xfrm>
            <a:off x="2661047" y="499206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0" name="Shape 2710"/>
          <p:cNvSpPr/>
          <p:nvPr/>
        </p:nvSpPr>
        <p:spPr>
          <a:xfrm>
            <a:off x="5679281" y="414374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1" name="Shape 2711"/>
          <p:cNvSpPr/>
          <p:nvPr/>
        </p:nvSpPr>
        <p:spPr>
          <a:xfrm>
            <a:off x="2205633" y="39205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2" name="Shape 2712"/>
          <p:cNvSpPr/>
          <p:nvPr/>
        </p:nvSpPr>
        <p:spPr>
          <a:xfrm>
            <a:off x="4134445" y="35543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3" name="Shape 2713"/>
          <p:cNvSpPr/>
          <p:nvPr/>
        </p:nvSpPr>
        <p:spPr>
          <a:xfrm>
            <a:off x="6152554" y="35543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4" name="Shape 2714"/>
          <p:cNvSpPr/>
          <p:nvPr/>
        </p:nvSpPr>
        <p:spPr>
          <a:xfrm>
            <a:off x="1777008" y="494742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5" name="Shape 2715"/>
          <p:cNvSpPr/>
          <p:nvPr/>
        </p:nvSpPr>
        <p:spPr>
          <a:xfrm>
            <a:off x="3402211" y="46706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6" name="Shape 2716"/>
          <p:cNvSpPr/>
          <p:nvPr/>
        </p:nvSpPr>
        <p:spPr>
          <a:xfrm>
            <a:off x="5089922" y="550106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7" name="Shape 2717"/>
          <p:cNvSpPr/>
          <p:nvPr/>
        </p:nvSpPr>
        <p:spPr>
          <a:xfrm>
            <a:off x="7224117" y="381335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8" name="Shape 2718"/>
          <p:cNvSpPr/>
          <p:nvPr/>
        </p:nvSpPr>
        <p:spPr>
          <a:xfrm>
            <a:off x="4991695" y="46706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9" name="Shape 2719"/>
          <p:cNvSpPr/>
          <p:nvPr/>
        </p:nvSpPr>
        <p:spPr>
          <a:xfrm>
            <a:off x="3250406" y="57064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20" name="Shape 2720"/>
          <p:cNvSpPr/>
          <p:nvPr/>
        </p:nvSpPr>
        <p:spPr>
          <a:xfrm>
            <a:off x="6268640" y="48581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21" name="Shape 2721"/>
          <p:cNvSpPr/>
          <p:nvPr/>
        </p:nvSpPr>
        <p:spPr>
          <a:xfrm>
            <a:off x="1821656" y="27328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22" name="Shape 2722"/>
          <p:cNvSpPr/>
          <p:nvPr/>
        </p:nvSpPr>
        <p:spPr>
          <a:xfrm>
            <a:off x="4688086" y="292038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23" name="Shape 2723"/>
          <p:cNvSpPr/>
          <p:nvPr/>
        </p:nvSpPr>
        <p:spPr>
          <a:xfrm>
            <a:off x="5277445" y="363475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24" name="Shape 2724"/>
          <p:cNvSpPr/>
          <p:nvPr/>
        </p:nvSpPr>
        <p:spPr>
          <a:xfrm>
            <a:off x="994341" y="2420962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D57121CB-6862-4C05-A8A5-F4BF09387DFA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Greedy Algorithm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EBA589-0B20-4E8E-9C54-8C6F707A7630}"/>
              </a:ext>
            </a:extLst>
          </p:cNvPr>
          <p:cNvSpPr txBox="1"/>
          <p:nvPr/>
        </p:nvSpPr>
        <p:spPr>
          <a:xfrm>
            <a:off x="191757" y="1306266"/>
            <a:ext cx="865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Strategy</a:t>
            </a:r>
            <a:r>
              <a:rPr lang="en-US" sz="2400" dirty="0"/>
              <a:t>: Pick the set that maximizes # new elements covered</a:t>
            </a:r>
          </a:p>
        </p:txBody>
      </p:sp>
    </p:spTree>
    <p:extLst>
      <p:ext uri="{BB962C8B-B14F-4D97-AF65-F5344CB8AC3E}">
        <p14:creationId xmlns:p14="http://schemas.microsoft.com/office/powerpoint/2010/main" val="3332367461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7" name="Shape 2727"/>
          <p:cNvSpPr/>
          <p:nvPr/>
        </p:nvSpPr>
        <p:spPr>
          <a:xfrm>
            <a:off x="934240" y="3728318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>
              <a:alpha val="50000"/>
            </a:srgbClr>
          </a:solidFill>
          <a:ln w="381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28" name="Shape 2728"/>
          <p:cNvSpPr/>
          <p:nvPr/>
        </p:nvSpPr>
        <p:spPr>
          <a:xfrm>
            <a:off x="3266556" y="2873874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29" name="Shape 2729"/>
          <p:cNvSpPr/>
          <p:nvPr/>
        </p:nvSpPr>
        <p:spPr>
          <a:xfrm>
            <a:off x="2000250" y="2796539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30" name="Shape 2730"/>
          <p:cNvSpPr/>
          <p:nvPr/>
        </p:nvSpPr>
        <p:spPr>
          <a:xfrm>
            <a:off x="3759876" y="2451613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31" name="Shape 2731"/>
          <p:cNvSpPr/>
          <p:nvPr/>
        </p:nvSpPr>
        <p:spPr>
          <a:xfrm>
            <a:off x="994341" y="2500711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32" name="Shape 2732"/>
          <p:cNvSpPr/>
          <p:nvPr/>
        </p:nvSpPr>
        <p:spPr>
          <a:xfrm>
            <a:off x="1433817" y="2491578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34" name="Shape 2734"/>
          <p:cNvSpPr/>
          <p:nvPr/>
        </p:nvSpPr>
        <p:spPr>
          <a:xfrm>
            <a:off x="1616273" y="328588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35" name="Shape 2735"/>
          <p:cNvSpPr/>
          <p:nvPr/>
        </p:nvSpPr>
        <p:spPr>
          <a:xfrm>
            <a:off x="3545086" y="291976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36" name="Shape 2736"/>
          <p:cNvSpPr/>
          <p:nvPr/>
        </p:nvSpPr>
        <p:spPr>
          <a:xfrm>
            <a:off x="5563195" y="291976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37" name="Shape 2737"/>
          <p:cNvSpPr/>
          <p:nvPr/>
        </p:nvSpPr>
        <p:spPr>
          <a:xfrm>
            <a:off x="1187648" y="431279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38" name="Shape 2738"/>
          <p:cNvSpPr/>
          <p:nvPr/>
        </p:nvSpPr>
        <p:spPr>
          <a:xfrm>
            <a:off x="2812851" y="40359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39" name="Shape 2739"/>
          <p:cNvSpPr/>
          <p:nvPr/>
        </p:nvSpPr>
        <p:spPr>
          <a:xfrm>
            <a:off x="4500562" y="486643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0" name="Shape 2740"/>
          <p:cNvSpPr/>
          <p:nvPr/>
        </p:nvSpPr>
        <p:spPr>
          <a:xfrm>
            <a:off x="6634758" y="317872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1" name="Shape 2741"/>
          <p:cNvSpPr/>
          <p:nvPr/>
        </p:nvSpPr>
        <p:spPr>
          <a:xfrm>
            <a:off x="4402336" y="40359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2" name="Shape 2742"/>
          <p:cNvSpPr/>
          <p:nvPr/>
        </p:nvSpPr>
        <p:spPr>
          <a:xfrm>
            <a:off x="2661047" y="50718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3" name="Shape 2743"/>
          <p:cNvSpPr/>
          <p:nvPr/>
        </p:nvSpPr>
        <p:spPr>
          <a:xfrm>
            <a:off x="5679281" y="42234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4" name="Shape 2744"/>
          <p:cNvSpPr/>
          <p:nvPr/>
        </p:nvSpPr>
        <p:spPr>
          <a:xfrm>
            <a:off x="2205633" y="400025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5" name="Shape 2745"/>
          <p:cNvSpPr/>
          <p:nvPr/>
        </p:nvSpPr>
        <p:spPr>
          <a:xfrm>
            <a:off x="4134445" y="36341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6" name="Shape 2746"/>
          <p:cNvSpPr/>
          <p:nvPr/>
        </p:nvSpPr>
        <p:spPr>
          <a:xfrm>
            <a:off x="6152554" y="36341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7" name="Shape 2747"/>
          <p:cNvSpPr/>
          <p:nvPr/>
        </p:nvSpPr>
        <p:spPr>
          <a:xfrm>
            <a:off x="1777008" y="502716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8" name="Shape 2748"/>
          <p:cNvSpPr/>
          <p:nvPr/>
        </p:nvSpPr>
        <p:spPr>
          <a:xfrm>
            <a:off x="3402211" y="475034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9" name="Shape 2749"/>
          <p:cNvSpPr/>
          <p:nvPr/>
        </p:nvSpPr>
        <p:spPr>
          <a:xfrm>
            <a:off x="5089922" y="55808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0" name="Shape 2750"/>
          <p:cNvSpPr/>
          <p:nvPr/>
        </p:nvSpPr>
        <p:spPr>
          <a:xfrm>
            <a:off x="7224117" y="389309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1" name="Shape 2751"/>
          <p:cNvSpPr/>
          <p:nvPr/>
        </p:nvSpPr>
        <p:spPr>
          <a:xfrm>
            <a:off x="4991695" y="475034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2" name="Shape 2752"/>
          <p:cNvSpPr/>
          <p:nvPr/>
        </p:nvSpPr>
        <p:spPr>
          <a:xfrm>
            <a:off x="3250406" y="578619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3" name="Shape 2753"/>
          <p:cNvSpPr/>
          <p:nvPr/>
        </p:nvSpPr>
        <p:spPr>
          <a:xfrm>
            <a:off x="6268640" y="493787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4" name="Shape 2754"/>
          <p:cNvSpPr/>
          <p:nvPr/>
        </p:nvSpPr>
        <p:spPr>
          <a:xfrm>
            <a:off x="1821656" y="28126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5" name="Shape 2755"/>
          <p:cNvSpPr/>
          <p:nvPr/>
        </p:nvSpPr>
        <p:spPr>
          <a:xfrm>
            <a:off x="4688086" y="300013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6" name="Shape 2756"/>
          <p:cNvSpPr/>
          <p:nvPr/>
        </p:nvSpPr>
        <p:spPr>
          <a:xfrm>
            <a:off x="5277445" y="371450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0A73A665-0102-4B83-9BC1-691E1428FDA7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Greedy Algorithm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12E719B-7E4C-4A0F-A6DE-CB1BA0496CF1}"/>
              </a:ext>
            </a:extLst>
          </p:cNvPr>
          <p:cNvSpPr txBox="1"/>
          <p:nvPr/>
        </p:nvSpPr>
        <p:spPr>
          <a:xfrm>
            <a:off x="191757" y="1306266"/>
            <a:ext cx="865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Strategy</a:t>
            </a:r>
            <a:r>
              <a:rPr lang="en-US" sz="2400" dirty="0"/>
              <a:t>: Pick the set that maximizes # new elements covered</a:t>
            </a:r>
          </a:p>
        </p:txBody>
      </p:sp>
    </p:spTree>
    <p:extLst>
      <p:ext uri="{BB962C8B-B14F-4D97-AF65-F5344CB8AC3E}">
        <p14:creationId xmlns:p14="http://schemas.microsoft.com/office/powerpoint/2010/main" val="2450496897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9" name="Shape 2759"/>
          <p:cNvSpPr/>
          <p:nvPr/>
        </p:nvSpPr>
        <p:spPr>
          <a:xfrm>
            <a:off x="934240" y="3754884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>
              <a:alpha val="50000"/>
            </a:srgbClr>
          </a:solidFill>
          <a:ln w="381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60" name="Shape 2760"/>
          <p:cNvSpPr/>
          <p:nvPr/>
        </p:nvSpPr>
        <p:spPr>
          <a:xfrm>
            <a:off x="3759876" y="2478179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61" name="Shape 2761"/>
          <p:cNvSpPr/>
          <p:nvPr/>
        </p:nvSpPr>
        <p:spPr>
          <a:xfrm>
            <a:off x="994341" y="2527277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62" name="Shape 2762"/>
          <p:cNvSpPr/>
          <p:nvPr/>
        </p:nvSpPr>
        <p:spPr>
          <a:xfrm>
            <a:off x="3266556" y="2900440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63" name="Shape 2763"/>
          <p:cNvSpPr/>
          <p:nvPr/>
        </p:nvSpPr>
        <p:spPr>
          <a:xfrm>
            <a:off x="2000250" y="2823105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64" name="Shape 2764"/>
          <p:cNvSpPr/>
          <p:nvPr/>
        </p:nvSpPr>
        <p:spPr>
          <a:xfrm>
            <a:off x="1433817" y="2518144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66" name="Shape 2766"/>
          <p:cNvSpPr/>
          <p:nvPr/>
        </p:nvSpPr>
        <p:spPr>
          <a:xfrm>
            <a:off x="1616273" y="33124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67" name="Shape 2767"/>
          <p:cNvSpPr/>
          <p:nvPr/>
        </p:nvSpPr>
        <p:spPr>
          <a:xfrm>
            <a:off x="3545086" y="29463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68" name="Shape 2768"/>
          <p:cNvSpPr/>
          <p:nvPr/>
        </p:nvSpPr>
        <p:spPr>
          <a:xfrm>
            <a:off x="5563195" y="29463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69" name="Shape 2769"/>
          <p:cNvSpPr/>
          <p:nvPr/>
        </p:nvSpPr>
        <p:spPr>
          <a:xfrm>
            <a:off x="1187648" y="433936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0" name="Shape 2770"/>
          <p:cNvSpPr/>
          <p:nvPr/>
        </p:nvSpPr>
        <p:spPr>
          <a:xfrm>
            <a:off x="2812851" y="40625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1" name="Shape 2771"/>
          <p:cNvSpPr/>
          <p:nvPr/>
        </p:nvSpPr>
        <p:spPr>
          <a:xfrm>
            <a:off x="4500562" y="489300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2" name="Shape 2772"/>
          <p:cNvSpPr/>
          <p:nvPr/>
        </p:nvSpPr>
        <p:spPr>
          <a:xfrm>
            <a:off x="6634758" y="320529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3" name="Shape 2773"/>
          <p:cNvSpPr/>
          <p:nvPr/>
        </p:nvSpPr>
        <p:spPr>
          <a:xfrm>
            <a:off x="4402336" y="40625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4" name="Shape 2774"/>
          <p:cNvSpPr/>
          <p:nvPr/>
        </p:nvSpPr>
        <p:spPr>
          <a:xfrm>
            <a:off x="2661047" y="509838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5" name="Shape 2775"/>
          <p:cNvSpPr/>
          <p:nvPr/>
        </p:nvSpPr>
        <p:spPr>
          <a:xfrm>
            <a:off x="5679281" y="425006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6" name="Shape 2776"/>
          <p:cNvSpPr/>
          <p:nvPr/>
        </p:nvSpPr>
        <p:spPr>
          <a:xfrm>
            <a:off x="2205633" y="402682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7" name="Shape 2777"/>
          <p:cNvSpPr/>
          <p:nvPr/>
        </p:nvSpPr>
        <p:spPr>
          <a:xfrm>
            <a:off x="4134445" y="366070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8" name="Shape 2778"/>
          <p:cNvSpPr/>
          <p:nvPr/>
        </p:nvSpPr>
        <p:spPr>
          <a:xfrm>
            <a:off x="6152554" y="366070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9" name="Shape 2779"/>
          <p:cNvSpPr/>
          <p:nvPr/>
        </p:nvSpPr>
        <p:spPr>
          <a:xfrm>
            <a:off x="1777008" y="505373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0" name="Shape 2780"/>
          <p:cNvSpPr/>
          <p:nvPr/>
        </p:nvSpPr>
        <p:spPr>
          <a:xfrm>
            <a:off x="3402211" y="47769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1" name="Shape 2781"/>
          <p:cNvSpPr/>
          <p:nvPr/>
        </p:nvSpPr>
        <p:spPr>
          <a:xfrm>
            <a:off x="5089922" y="56073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2" name="Shape 2782"/>
          <p:cNvSpPr/>
          <p:nvPr/>
        </p:nvSpPr>
        <p:spPr>
          <a:xfrm>
            <a:off x="7224117" y="39196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3" name="Shape 2783"/>
          <p:cNvSpPr/>
          <p:nvPr/>
        </p:nvSpPr>
        <p:spPr>
          <a:xfrm>
            <a:off x="4991695" y="47769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4" name="Shape 2784"/>
          <p:cNvSpPr/>
          <p:nvPr/>
        </p:nvSpPr>
        <p:spPr>
          <a:xfrm>
            <a:off x="3250406" y="581275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5" name="Shape 2785"/>
          <p:cNvSpPr/>
          <p:nvPr/>
        </p:nvSpPr>
        <p:spPr>
          <a:xfrm>
            <a:off x="6268640" y="49644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6" name="Shape 2786"/>
          <p:cNvSpPr/>
          <p:nvPr/>
        </p:nvSpPr>
        <p:spPr>
          <a:xfrm>
            <a:off x="1821656" y="283917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7" name="Shape 2787"/>
          <p:cNvSpPr/>
          <p:nvPr/>
        </p:nvSpPr>
        <p:spPr>
          <a:xfrm>
            <a:off x="4688086" y="30266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8" name="Shape 2788"/>
          <p:cNvSpPr/>
          <p:nvPr/>
        </p:nvSpPr>
        <p:spPr>
          <a:xfrm>
            <a:off x="5277445" y="374107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81769A07-2167-4C41-8AC6-667FEC145514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Greedy Algorithm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CF3C29E-274F-474A-B194-4BA105C25A42}"/>
              </a:ext>
            </a:extLst>
          </p:cNvPr>
          <p:cNvSpPr txBox="1"/>
          <p:nvPr/>
        </p:nvSpPr>
        <p:spPr>
          <a:xfrm>
            <a:off x="191757" y="1306266"/>
            <a:ext cx="865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Strategy</a:t>
            </a:r>
            <a:r>
              <a:rPr lang="en-US" sz="2400" dirty="0"/>
              <a:t>: Pick the set that maximizes # new elements covered</a:t>
            </a:r>
          </a:p>
        </p:txBody>
      </p:sp>
    </p:spTree>
    <p:extLst>
      <p:ext uri="{BB962C8B-B14F-4D97-AF65-F5344CB8AC3E}">
        <p14:creationId xmlns:p14="http://schemas.microsoft.com/office/powerpoint/2010/main" val="2691211016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1" name="Shape 2791"/>
          <p:cNvSpPr/>
          <p:nvPr/>
        </p:nvSpPr>
        <p:spPr>
          <a:xfrm>
            <a:off x="3759876" y="2547304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92" name="Shape 2792"/>
          <p:cNvSpPr/>
          <p:nvPr/>
        </p:nvSpPr>
        <p:spPr>
          <a:xfrm>
            <a:off x="994341" y="2596402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93" name="Shape 2793"/>
          <p:cNvSpPr/>
          <p:nvPr/>
        </p:nvSpPr>
        <p:spPr>
          <a:xfrm>
            <a:off x="934240" y="3824009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94" name="Shape 2794"/>
          <p:cNvSpPr/>
          <p:nvPr/>
        </p:nvSpPr>
        <p:spPr>
          <a:xfrm>
            <a:off x="3266556" y="2969565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95" name="Shape 2795"/>
          <p:cNvSpPr/>
          <p:nvPr/>
        </p:nvSpPr>
        <p:spPr>
          <a:xfrm>
            <a:off x="2000250" y="2892230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96" name="Shape 2796"/>
          <p:cNvSpPr/>
          <p:nvPr/>
        </p:nvSpPr>
        <p:spPr>
          <a:xfrm>
            <a:off x="1433817" y="2587269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98" name="Shape 2798"/>
          <p:cNvSpPr/>
          <p:nvPr/>
        </p:nvSpPr>
        <p:spPr>
          <a:xfrm>
            <a:off x="1616273" y="338157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99" name="Shape 2799"/>
          <p:cNvSpPr/>
          <p:nvPr/>
        </p:nvSpPr>
        <p:spPr>
          <a:xfrm>
            <a:off x="3545086" y="30154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0" name="Shape 2800"/>
          <p:cNvSpPr/>
          <p:nvPr/>
        </p:nvSpPr>
        <p:spPr>
          <a:xfrm>
            <a:off x="5563195" y="30154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1" name="Shape 2801"/>
          <p:cNvSpPr/>
          <p:nvPr/>
        </p:nvSpPr>
        <p:spPr>
          <a:xfrm>
            <a:off x="1187648" y="440848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2" name="Shape 2802"/>
          <p:cNvSpPr/>
          <p:nvPr/>
        </p:nvSpPr>
        <p:spPr>
          <a:xfrm>
            <a:off x="2812851" y="41316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3" name="Shape 2803"/>
          <p:cNvSpPr/>
          <p:nvPr/>
        </p:nvSpPr>
        <p:spPr>
          <a:xfrm>
            <a:off x="4500562" y="49621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4" name="Shape 2804"/>
          <p:cNvSpPr/>
          <p:nvPr/>
        </p:nvSpPr>
        <p:spPr>
          <a:xfrm>
            <a:off x="6634758" y="32744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5" name="Shape 2805"/>
          <p:cNvSpPr/>
          <p:nvPr/>
        </p:nvSpPr>
        <p:spPr>
          <a:xfrm>
            <a:off x="4402336" y="41316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6" name="Shape 2806"/>
          <p:cNvSpPr/>
          <p:nvPr/>
        </p:nvSpPr>
        <p:spPr>
          <a:xfrm>
            <a:off x="2661047" y="516750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7" name="Shape 2807"/>
          <p:cNvSpPr/>
          <p:nvPr/>
        </p:nvSpPr>
        <p:spPr>
          <a:xfrm>
            <a:off x="5679281" y="431918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8" name="Shape 2808"/>
          <p:cNvSpPr/>
          <p:nvPr/>
        </p:nvSpPr>
        <p:spPr>
          <a:xfrm>
            <a:off x="2205633" y="40959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9" name="Shape 2809"/>
          <p:cNvSpPr/>
          <p:nvPr/>
        </p:nvSpPr>
        <p:spPr>
          <a:xfrm>
            <a:off x="4134445" y="37298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0" name="Shape 2810"/>
          <p:cNvSpPr/>
          <p:nvPr/>
        </p:nvSpPr>
        <p:spPr>
          <a:xfrm>
            <a:off x="6152554" y="37298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1" name="Shape 2811"/>
          <p:cNvSpPr/>
          <p:nvPr/>
        </p:nvSpPr>
        <p:spPr>
          <a:xfrm>
            <a:off x="1777008" y="512286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2" name="Shape 2812"/>
          <p:cNvSpPr/>
          <p:nvPr/>
        </p:nvSpPr>
        <p:spPr>
          <a:xfrm>
            <a:off x="3402211" y="48460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3" name="Shape 2813"/>
          <p:cNvSpPr/>
          <p:nvPr/>
        </p:nvSpPr>
        <p:spPr>
          <a:xfrm>
            <a:off x="5089922" y="567650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4" name="Shape 2814"/>
          <p:cNvSpPr/>
          <p:nvPr/>
        </p:nvSpPr>
        <p:spPr>
          <a:xfrm>
            <a:off x="7224117" y="398879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5" name="Shape 2815"/>
          <p:cNvSpPr/>
          <p:nvPr/>
        </p:nvSpPr>
        <p:spPr>
          <a:xfrm>
            <a:off x="4991695" y="48460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6" name="Shape 2816"/>
          <p:cNvSpPr/>
          <p:nvPr/>
        </p:nvSpPr>
        <p:spPr>
          <a:xfrm>
            <a:off x="3250406" y="588188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7" name="Shape 2817"/>
          <p:cNvSpPr/>
          <p:nvPr/>
        </p:nvSpPr>
        <p:spPr>
          <a:xfrm>
            <a:off x="6268640" y="503356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8" name="Shape 2818"/>
          <p:cNvSpPr/>
          <p:nvPr/>
        </p:nvSpPr>
        <p:spPr>
          <a:xfrm>
            <a:off x="1821656" y="29082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9" name="Shape 2819"/>
          <p:cNvSpPr/>
          <p:nvPr/>
        </p:nvSpPr>
        <p:spPr>
          <a:xfrm>
            <a:off x="4688086" y="309582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20" name="Shape 2820"/>
          <p:cNvSpPr/>
          <p:nvPr/>
        </p:nvSpPr>
        <p:spPr>
          <a:xfrm>
            <a:off x="5277445" y="38101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03308C3-AD86-4425-AFA1-4414366BB70B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Greedy Algorithm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39F6A2-3826-40C0-A770-73F59029678C}"/>
              </a:ext>
            </a:extLst>
          </p:cNvPr>
          <p:cNvSpPr txBox="1"/>
          <p:nvPr/>
        </p:nvSpPr>
        <p:spPr>
          <a:xfrm>
            <a:off x="191757" y="1306266"/>
            <a:ext cx="865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Strategy</a:t>
            </a:r>
            <a:r>
              <a:rPr lang="en-US" sz="2400" dirty="0"/>
              <a:t>: Pick the set that maximizes # new elements covered</a:t>
            </a:r>
          </a:p>
        </p:txBody>
      </p:sp>
    </p:spTree>
    <p:extLst>
      <p:ext uri="{BB962C8B-B14F-4D97-AF65-F5344CB8AC3E}">
        <p14:creationId xmlns:p14="http://schemas.microsoft.com/office/powerpoint/2010/main" val="1012325413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3" name="Shape 2823"/>
          <p:cNvSpPr/>
          <p:nvPr/>
        </p:nvSpPr>
        <p:spPr>
          <a:xfrm>
            <a:off x="3759876" y="2520718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824" name="Shape 2824"/>
          <p:cNvSpPr/>
          <p:nvPr/>
        </p:nvSpPr>
        <p:spPr>
          <a:xfrm>
            <a:off x="2000250" y="2924140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825" name="Shape 2825"/>
          <p:cNvSpPr/>
          <p:nvPr/>
        </p:nvSpPr>
        <p:spPr>
          <a:xfrm>
            <a:off x="994341" y="2628312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826" name="Shape 2826"/>
          <p:cNvSpPr/>
          <p:nvPr/>
        </p:nvSpPr>
        <p:spPr>
          <a:xfrm>
            <a:off x="934240" y="3855919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827" name="Shape 2827"/>
          <p:cNvSpPr/>
          <p:nvPr/>
        </p:nvSpPr>
        <p:spPr>
          <a:xfrm>
            <a:off x="3266556" y="3001475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828" name="Shape 2828"/>
          <p:cNvSpPr/>
          <p:nvPr/>
        </p:nvSpPr>
        <p:spPr>
          <a:xfrm>
            <a:off x="1433817" y="2619179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830" name="Shape 2830"/>
          <p:cNvSpPr/>
          <p:nvPr/>
        </p:nvSpPr>
        <p:spPr>
          <a:xfrm>
            <a:off x="1616273" y="341348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1" name="Shape 2831"/>
          <p:cNvSpPr/>
          <p:nvPr/>
        </p:nvSpPr>
        <p:spPr>
          <a:xfrm>
            <a:off x="3545086" y="304736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2" name="Shape 2832"/>
          <p:cNvSpPr/>
          <p:nvPr/>
        </p:nvSpPr>
        <p:spPr>
          <a:xfrm>
            <a:off x="5563195" y="304736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3" name="Shape 2833"/>
          <p:cNvSpPr/>
          <p:nvPr/>
        </p:nvSpPr>
        <p:spPr>
          <a:xfrm>
            <a:off x="1187648" y="44403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4" name="Shape 2834"/>
          <p:cNvSpPr/>
          <p:nvPr/>
        </p:nvSpPr>
        <p:spPr>
          <a:xfrm>
            <a:off x="2812851" y="41635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5" name="Shape 2835"/>
          <p:cNvSpPr/>
          <p:nvPr/>
        </p:nvSpPr>
        <p:spPr>
          <a:xfrm>
            <a:off x="4500562" y="499403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6" name="Shape 2836"/>
          <p:cNvSpPr/>
          <p:nvPr/>
        </p:nvSpPr>
        <p:spPr>
          <a:xfrm>
            <a:off x="6634758" y="33063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7" name="Shape 2837"/>
          <p:cNvSpPr/>
          <p:nvPr/>
        </p:nvSpPr>
        <p:spPr>
          <a:xfrm>
            <a:off x="4402336" y="41635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8" name="Shape 2838"/>
          <p:cNvSpPr/>
          <p:nvPr/>
        </p:nvSpPr>
        <p:spPr>
          <a:xfrm>
            <a:off x="2661047" y="519941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9" name="Shape 2839"/>
          <p:cNvSpPr/>
          <p:nvPr/>
        </p:nvSpPr>
        <p:spPr>
          <a:xfrm>
            <a:off x="5679281" y="435109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0" name="Shape 2840"/>
          <p:cNvSpPr/>
          <p:nvPr/>
        </p:nvSpPr>
        <p:spPr>
          <a:xfrm>
            <a:off x="2205633" y="412785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1" name="Shape 2841"/>
          <p:cNvSpPr/>
          <p:nvPr/>
        </p:nvSpPr>
        <p:spPr>
          <a:xfrm>
            <a:off x="4134445" y="37617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2" name="Shape 2842"/>
          <p:cNvSpPr/>
          <p:nvPr/>
        </p:nvSpPr>
        <p:spPr>
          <a:xfrm>
            <a:off x="6152554" y="37617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3" name="Shape 2843"/>
          <p:cNvSpPr/>
          <p:nvPr/>
        </p:nvSpPr>
        <p:spPr>
          <a:xfrm>
            <a:off x="1777008" y="515477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4" name="Shape 2844"/>
          <p:cNvSpPr/>
          <p:nvPr/>
        </p:nvSpPr>
        <p:spPr>
          <a:xfrm>
            <a:off x="3402211" y="487795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5" name="Shape 2845"/>
          <p:cNvSpPr/>
          <p:nvPr/>
        </p:nvSpPr>
        <p:spPr>
          <a:xfrm>
            <a:off x="5089922" y="570841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6" name="Shape 2846"/>
          <p:cNvSpPr/>
          <p:nvPr/>
        </p:nvSpPr>
        <p:spPr>
          <a:xfrm>
            <a:off x="7224117" y="40207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7" name="Shape 2847"/>
          <p:cNvSpPr/>
          <p:nvPr/>
        </p:nvSpPr>
        <p:spPr>
          <a:xfrm>
            <a:off x="4991695" y="487795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8" name="Shape 2848"/>
          <p:cNvSpPr/>
          <p:nvPr/>
        </p:nvSpPr>
        <p:spPr>
          <a:xfrm>
            <a:off x="3250406" y="59137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9" name="Shape 2849"/>
          <p:cNvSpPr/>
          <p:nvPr/>
        </p:nvSpPr>
        <p:spPr>
          <a:xfrm>
            <a:off x="6268640" y="50654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50" name="Shape 2850"/>
          <p:cNvSpPr/>
          <p:nvPr/>
        </p:nvSpPr>
        <p:spPr>
          <a:xfrm>
            <a:off x="1821656" y="294020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51" name="Shape 2851"/>
          <p:cNvSpPr/>
          <p:nvPr/>
        </p:nvSpPr>
        <p:spPr>
          <a:xfrm>
            <a:off x="4688086" y="31277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52" name="Shape 2852"/>
          <p:cNvSpPr/>
          <p:nvPr/>
        </p:nvSpPr>
        <p:spPr>
          <a:xfrm>
            <a:off x="5277445" y="38421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2D1CBEAA-AF29-4B3A-B2E1-7E0A6EE4F0B7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Greedy Algorithm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893ADD-06A0-4572-A3F5-7639F25E3AE8}"/>
              </a:ext>
            </a:extLst>
          </p:cNvPr>
          <p:cNvSpPr txBox="1"/>
          <p:nvPr/>
        </p:nvSpPr>
        <p:spPr>
          <a:xfrm>
            <a:off x="191757" y="1306266"/>
            <a:ext cx="865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Strategy</a:t>
            </a:r>
            <a:r>
              <a:rPr lang="en-US" sz="2400" dirty="0"/>
              <a:t>: Pick the set that maximizes # new elements covered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E694FA-34E4-4353-8923-16F802B9F168}"/>
              </a:ext>
            </a:extLst>
          </p:cNvPr>
          <p:cNvSpPr txBox="1"/>
          <p:nvPr/>
        </p:nvSpPr>
        <p:spPr>
          <a:xfrm>
            <a:off x="2190357" y="1875667"/>
            <a:ext cx="4897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Thm</a:t>
            </a:r>
            <a:r>
              <a:rPr lang="en-US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Greedy has ln n approximation ratio</a:t>
            </a:r>
          </a:p>
        </p:txBody>
      </p:sp>
    </p:spTree>
    <p:extLst>
      <p:ext uri="{BB962C8B-B14F-4D97-AF65-F5344CB8AC3E}">
        <p14:creationId xmlns:p14="http://schemas.microsoft.com/office/powerpoint/2010/main" val="20773770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" name="Shape 2887"/>
          <p:cNvSpPr/>
          <p:nvPr/>
        </p:nvSpPr>
        <p:spPr>
          <a:xfrm>
            <a:off x="665356" y="4260567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88" name="Shape 2888"/>
          <p:cNvSpPr/>
          <p:nvPr/>
        </p:nvSpPr>
        <p:spPr>
          <a:xfrm>
            <a:off x="665356" y="1635239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E324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89" name="Shape 2889"/>
          <p:cNvSpPr/>
          <p:nvPr/>
        </p:nvSpPr>
        <p:spPr>
          <a:xfrm>
            <a:off x="7362622" y="2724661"/>
            <a:ext cx="607219" cy="2678906"/>
          </a:xfrm>
          <a:prstGeom prst="roundRect">
            <a:avLst>
              <a:gd name="adj" fmla="val 22059"/>
            </a:avLst>
          </a:prstGeom>
          <a:solidFill>
            <a:srgbClr val="FEC7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0" name="Shape 2890"/>
          <p:cNvSpPr/>
          <p:nvPr/>
        </p:nvSpPr>
        <p:spPr>
          <a:xfrm>
            <a:off x="6371427" y="2510348"/>
            <a:ext cx="732234" cy="3178969"/>
          </a:xfrm>
          <a:prstGeom prst="roundRect">
            <a:avLst>
              <a:gd name="adj" fmla="val 18293"/>
            </a:avLst>
          </a:prstGeom>
          <a:solidFill>
            <a:srgbClr val="D9EB37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1" name="Shape 2891"/>
          <p:cNvSpPr/>
          <p:nvPr/>
        </p:nvSpPr>
        <p:spPr>
          <a:xfrm>
            <a:off x="4835520" y="2019215"/>
            <a:ext cx="1455539" cy="3723680"/>
          </a:xfrm>
          <a:prstGeom prst="roundRect">
            <a:avLst>
              <a:gd name="adj" fmla="val 9202"/>
            </a:avLst>
          </a:prstGeom>
          <a:solidFill>
            <a:srgbClr val="F5EC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2" name="Shape 2892"/>
          <p:cNvSpPr/>
          <p:nvPr/>
        </p:nvSpPr>
        <p:spPr>
          <a:xfrm>
            <a:off x="3478208" y="1920989"/>
            <a:ext cx="1196578" cy="4429125"/>
          </a:xfrm>
          <a:prstGeom prst="roundRect">
            <a:avLst>
              <a:gd name="adj" fmla="val 11194"/>
            </a:avLst>
          </a:prstGeom>
          <a:solidFill>
            <a:srgbClr val="E392F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3" name="Shape 2893"/>
          <p:cNvSpPr/>
          <p:nvPr/>
        </p:nvSpPr>
        <p:spPr>
          <a:xfrm>
            <a:off x="906458" y="1920989"/>
            <a:ext cx="2393156" cy="4429125"/>
          </a:xfrm>
          <a:prstGeom prst="roundRect">
            <a:avLst>
              <a:gd name="adj" fmla="val 5597"/>
            </a:avLst>
          </a:prstGeom>
          <a:solidFill>
            <a:srgbClr val="96D35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5" name="Shape 2895"/>
          <p:cNvSpPr/>
          <p:nvPr/>
        </p:nvSpPr>
        <p:spPr>
          <a:xfrm>
            <a:off x="7514426" y="30193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6" name="Shape 2896"/>
          <p:cNvSpPr/>
          <p:nvPr/>
        </p:nvSpPr>
        <p:spPr>
          <a:xfrm>
            <a:off x="7514426" y="485885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7" name="Shape 2897"/>
          <p:cNvSpPr/>
          <p:nvPr/>
        </p:nvSpPr>
        <p:spPr>
          <a:xfrm>
            <a:off x="6514301" y="269787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8" name="Shape 2898"/>
          <p:cNvSpPr/>
          <p:nvPr/>
        </p:nvSpPr>
        <p:spPr>
          <a:xfrm>
            <a:off x="6514301" y="315328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9" name="Shape 2899"/>
          <p:cNvSpPr/>
          <p:nvPr/>
        </p:nvSpPr>
        <p:spPr>
          <a:xfrm>
            <a:off x="6594669" y="467133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0" name="Shape 2900"/>
          <p:cNvSpPr/>
          <p:nvPr/>
        </p:nvSpPr>
        <p:spPr>
          <a:xfrm>
            <a:off x="6594669" y="51267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1" name="Shape 2901"/>
          <p:cNvSpPr/>
          <p:nvPr/>
        </p:nvSpPr>
        <p:spPr>
          <a:xfrm>
            <a:off x="5121270" y="46356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2" name="Shape 2902"/>
          <p:cNvSpPr/>
          <p:nvPr/>
        </p:nvSpPr>
        <p:spPr>
          <a:xfrm>
            <a:off x="5121270" y="50910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3" name="Shape 2903"/>
          <p:cNvSpPr/>
          <p:nvPr/>
        </p:nvSpPr>
        <p:spPr>
          <a:xfrm>
            <a:off x="5549895" y="46356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4" name="Shape 2904"/>
          <p:cNvSpPr/>
          <p:nvPr/>
        </p:nvSpPr>
        <p:spPr>
          <a:xfrm>
            <a:off x="5549895" y="50910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5" name="Shape 2905"/>
          <p:cNvSpPr/>
          <p:nvPr/>
        </p:nvSpPr>
        <p:spPr>
          <a:xfrm>
            <a:off x="5085551" y="26800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6" name="Shape 2906"/>
          <p:cNvSpPr/>
          <p:nvPr/>
        </p:nvSpPr>
        <p:spPr>
          <a:xfrm>
            <a:off x="5085551" y="31354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7" name="Shape 2907"/>
          <p:cNvSpPr/>
          <p:nvPr/>
        </p:nvSpPr>
        <p:spPr>
          <a:xfrm>
            <a:off x="5514176" y="26800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8" name="Shape 2908"/>
          <p:cNvSpPr/>
          <p:nvPr/>
        </p:nvSpPr>
        <p:spPr>
          <a:xfrm>
            <a:off x="5514176" y="31354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9" name="Shape 2909"/>
          <p:cNvSpPr/>
          <p:nvPr/>
        </p:nvSpPr>
        <p:spPr>
          <a:xfrm>
            <a:off x="3656801" y="29300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0" name="Shape 2910"/>
          <p:cNvSpPr/>
          <p:nvPr/>
        </p:nvSpPr>
        <p:spPr>
          <a:xfrm>
            <a:off x="3656801" y="33854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1" name="Shape 2911"/>
          <p:cNvSpPr/>
          <p:nvPr/>
        </p:nvSpPr>
        <p:spPr>
          <a:xfrm>
            <a:off x="4085426" y="29300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2" name="Shape 2912"/>
          <p:cNvSpPr/>
          <p:nvPr/>
        </p:nvSpPr>
        <p:spPr>
          <a:xfrm>
            <a:off x="4085426" y="33854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3" name="Shape 2913"/>
          <p:cNvSpPr/>
          <p:nvPr/>
        </p:nvSpPr>
        <p:spPr>
          <a:xfrm>
            <a:off x="3656801" y="20192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4" name="Shape 2914"/>
          <p:cNvSpPr/>
          <p:nvPr/>
        </p:nvSpPr>
        <p:spPr>
          <a:xfrm>
            <a:off x="3656801" y="24746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5" name="Shape 2915"/>
          <p:cNvSpPr/>
          <p:nvPr/>
        </p:nvSpPr>
        <p:spPr>
          <a:xfrm>
            <a:off x="4085426" y="20192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6" name="Shape 2916"/>
          <p:cNvSpPr/>
          <p:nvPr/>
        </p:nvSpPr>
        <p:spPr>
          <a:xfrm>
            <a:off x="4085426" y="24746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7" name="Shape 2917"/>
          <p:cNvSpPr/>
          <p:nvPr/>
        </p:nvSpPr>
        <p:spPr>
          <a:xfrm>
            <a:off x="3647872" y="429628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8" name="Shape 2918"/>
          <p:cNvSpPr/>
          <p:nvPr/>
        </p:nvSpPr>
        <p:spPr>
          <a:xfrm>
            <a:off x="3647872" y="475169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9" name="Shape 2919"/>
          <p:cNvSpPr/>
          <p:nvPr/>
        </p:nvSpPr>
        <p:spPr>
          <a:xfrm>
            <a:off x="4076497" y="429628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0" name="Shape 2920"/>
          <p:cNvSpPr/>
          <p:nvPr/>
        </p:nvSpPr>
        <p:spPr>
          <a:xfrm>
            <a:off x="4076497" y="475169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1" name="Shape 2921"/>
          <p:cNvSpPr/>
          <p:nvPr/>
        </p:nvSpPr>
        <p:spPr>
          <a:xfrm>
            <a:off x="3647872" y="52071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2" name="Shape 2922"/>
          <p:cNvSpPr/>
          <p:nvPr/>
        </p:nvSpPr>
        <p:spPr>
          <a:xfrm>
            <a:off x="3647872" y="56625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3" name="Shape 2923"/>
          <p:cNvSpPr/>
          <p:nvPr/>
        </p:nvSpPr>
        <p:spPr>
          <a:xfrm>
            <a:off x="4076497" y="52071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4" name="Shape 2924"/>
          <p:cNvSpPr/>
          <p:nvPr/>
        </p:nvSpPr>
        <p:spPr>
          <a:xfrm>
            <a:off x="4076497" y="56625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5" name="Shape 2925"/>
          <p:cNvSpPr/>
          <p:nvPr/>
        </p:nvSpPr>
        <p:spPr>
          <a:xfrm>
            <a:off x="1969090" y="434093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6" name="Shape 2926"/>
          <p:cNvSpPr/>
          <p:nvPr/>
        </p:nvSpPr>
        <p:spPr>
          <a:xfrm>
            <a:off x="1969090" y="479634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7" name="Shape 2927"/>
          <p:cNvSpPr/>
          <p:nvPr/>
        </p:nvSpPr>
        <p:spPr>
          <a:xfrm>
            <a:off x="2397715" y="434093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8" name="Shape 2928"/>
          <p:cNvSpPr/>
          <p:nvPr/>
        </p:nvSpPr>
        <p:spPr>
          <a:xfrm>
            <a:off x="2397715" y="479634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9" name="Shape 2929"/>
          <p:cNvSpPr/>
          <p:nvPr/>
        </p:nvSpPr>
        <p:spPr>
          <a:xfrm>
            <a:off x="1969090" y="525176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0" name="Shape 2930"/>
          <p:cNvSpPr/>
          <p:nvPr/>
        </p:nvSpPr>
        <p:spPr>
          <a:xfrm>
            <a:off x="1969090" y="57071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1" name="Shape 2931"/>
          <p:cNvSpPr/>
          <p:nvPr/>
        </p:nvSpPr>
        <p:spPr>
          <a:xfrm>
            <a:off x="2397715" y="525176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2" name="Shape 2932"/>
          <p:cNvSpPr/>
          <p:nvPr/>
        </p:nvSpPr>
        <p:spPr>
          <a:xfrm>
            <a:off x="2397715" y="57071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3" name="Shape 2933"/>
          <p:cNvSpPr/>
          <p:nvPr/>
        </p:nvSpPr>
        <p:spPr>
          <a:xfrm>
            <a:off x="1049333" y="43230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4" name="Shape 2934"/>
          <p:cNvSpPr/>
          <p:nvPr/>
        </p:nvSpPr>
        <p:spPr>
          <a:xfrm>
            <a:off x="1049333" y="47784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5" name="Shape 2935"/>
          <p:cNvSpPr/>
          <p:nvPr/>
        </p:nvSpPr>
        <p:spPr>
          <a:xfrm>
            <a:off x="1477958" y="43230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6" name="Shape 2936"/>
          <p:cNvSpPr/>
          <p:nvPr/>
        </p:nvSpPr>
        <p:spPr>
          <a:xfrm>
            <a:off x="1477958" y="47784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7" name="Shape 2937"/>
          <p:cNvSpPr/>
          <p:nvPr/>
        </p:nvSpPr>
        <p:spPr>
          <a:xfrm>
            <a:off x="1049333" y="523390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8" name="Shape 2938"/>
          <p:cNvSpPr/>
          <p:nvPr/>
        </p:nvSpPr>
        <p:spPr>
          <a:xfrm>
            <a:off x="1049333" y="56893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9" name="Shape 2939"/>
          <p:cNvSpPr/>
          <p:nvPr/>
        </p:nvSpPr>
        <p:spPr>
          <a:xfrm>
            <a:off x="1477958" y="523390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0" name="Shape 2940"/>
          <p:cNvSpPr/>
          <p:nvPr/>
        </p:nvSpPr>
        <p:spPr>
          <a:xfrm>
            <a:off x="1477958" y="56893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1" name="Shape 2941"/>
          <p:cNvSpPr/>
          <p:nvPr/>
        </p:nvSpPr>
        <p:spPr>
          <a:xfrm>
            <a:off x="1986950" y="20727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2" name="Shape 2942"/>
          <p:cNvSpPr/>
          <p:nvPr/>
        </p:nvSpPr>
        <p:spPr>
          <a:xfrm>
            <a:off x="1986950" y="252820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3" name="Shape 2943"/>
          <p:cNvSpPr/>
          <p:nvPr/>
        </p:nvSpPr>
        <p:spPr>
          <a:xfrm>
            <a:off x="2415575" y="20727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4" name="Shape 2944"/>
          <p:cNvSpPr/>
          <p:nvPr/>
        </p:nvSpPr>
        <p:spPr>
          <a:xfrm>
            <a:off x="2415575" y="252820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5" name="Shape 2945"/>
          <p:cNvSpPr/>
          <p:nvPr/>
        </p:nvSpPr>
        <p:spPr>
          <a:xfrm>
            <a:off x="1986950" y="298362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6" name="Shape 2946"/>
          <p:cNvSpPr/>
          <p:nvPr/>
        </p:nvSpPr>
        <p:spPr>
          <a:xfrm>
            <a:off x="1986950" y="343903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7" name="Shape 2947"/>
          <p:cNvSpPr/>
          <p:nvPr/>
        </p:nvSpPr>
        <p:spPr>
          <a:xfrm>
            <a:off x="2415575" y="298362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8" name="Shape 2948"/>
          <p:cNvSpPr/>
          <p:nvPr/>
        </p:nvSpPr>
        <p:spPr>
          <a:xfrm>
            <a:off x="2415575" y="343903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9" name="Shape 2949"/>
          <p:cNvSpPr/>
          <p:nvPr/>
        </p:nvSpPr>
        <p:spPr>
          <a:xfrm>
            <a:off x="1129700" y="206386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0" name="Shape 2950"/>
          <p:cNvSpPr/>
          <p:nvPr/>
        </p:nvSpPr>
        <p:spPr>
          <a:xfrm>
            <a:off x="1129700" y="251927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1" name="Shape 2951"/>
          <p:cNvSpPr/>
          <p:nvPr/>
        </p:nvSpPr>
        <p:spPr>
          <a:xfrm>
            <a:off x="1558325" y="206386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2" name="Shape 2952"/>
          <p:cNvSpPr/>
          <p:nvPr/>
        </p:nvSpPr>
        <p:spPr>
          <a:xfrm>
            <a:off x="1558325" y="251927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3" name="Shape 2953"/>
          <p:cNvSpPr/>
          <p:nvPr/>
        </p:nvSpPr>
        <p:spPr>
          <a:xfrm>
            <a:off x="1129700" y="297469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4" name="Shape 2954"/>
          <p:cNvSpPr/>
          <p:nvPr/>
        </p:nvSpPr>
        <p:spPr>
          <a:xfrm>
            <a:off x="1129700" y="34301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5" name="Shape 2955"/>
          <p:cNvSpPr/>
          <p:nvPr/>
        </p:nvSpPr>
        <p:spPr>
          <a:xfrm>
            <a:off x="1558325" y="297469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6" name="Shape 2956"/>
          <p:cNvSpPr/>
          <p:nvPr/>
        </p:nvSpPr>
        <p:spPr>
          <a:xfrm>
            <a:off x="1558325" y="34301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72" name="Rectangle 2">
            <a:extLst>
              <a:ext uri="{FF2B5EF4-FFF2-40B4-BE49-F238E27FC236}">
                <a16:creationId xmlns:a16="http://schemas.microsoft.com/office/drawing/2014/main" id="{8D3BAE09-1EBF-42AD-9427-22C64E52365F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Tight Example for Greedy</a:t>
            </a:r>
          </a:p>
        </p:txBody>
      </p:sp>
    </p:spTree>
    <p:extLst>
      <p:ext uri="{BB962C8B-B14F-4D97-AF65-F5344CB8AC3E}">
        <p14:creationId xmlns:p14="http://schemas.microsoft.com/office/powerpoint/2010/main" val="359894999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400050" lvl="2" indent="-40005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Many of the important problems are NP-complete. </a:t>
            </a:r>
          </a:p>
          <a:p>
            <a:pPr marL="400050" lvl="2" indent="-40005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    SAT, Set Cover, Graph Coloring, TSP, Max IND Set, Vertex Cover, …</a:t>
            </a: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So, we cannot find optimum solutions in polynomial time.</a:t>
            </a:r>
          </a:p>
          <a:p>
            <a:pPr marL="400050" lvl="2" indent="-40005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What to do instead?</a:t>
            </a: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Find optimum solution of special cases (e.g., random inputs)</a:t>
            </a:r>
          </a:p>
          <a:p>
            <a:pPr marL="400050" lvl="2" indent="-400050" defTabSz="692150">
              <a:lnSpc>
                <a:spcPct val="90000"/>
              </a:lnSpc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Find near optimum solution in the worst case</a:t>
            </a: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sz="800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738173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How to deal with NP-complete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6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8" name="Shape 2958"/>
          <p:cNvSpPr/>
          <p:nvPr/>
        </p:nvSpPr>
        <p:spPr>
          <a:xfrm>
            <a:off x="676000" y="4319050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9" name="Shape 2959"/>
          <p:cNvSpPr/>
          <p:nvPr/>
        </p:nvSpPr>
        <p:spPr>
          <a:xfrm>
            <a:off x="676000" y="1693722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E324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0" name="Shape 2960"/>
          <p:cNvSpPr/>
          <p:nvPr/>
        </p:nvSpPr>
        <p:spPr>
          <a:xfrm>
            <a:off x="7373266" y="2783144"/>
            <a:ext cx="607219" cy="2678906"/>
          </a:xfrm>
          <a:prstGeom prst="roundRect">
            <a:avLst>
              <a:gd name="adj" fmla="val 22059"/>
            </a:avLst>
          </a:prstGeom>
          <a:solidFill>
            <a:srgbClr val="FEC7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1" name="Shape 2961"/>
          <p:cNvSpPr/>
          <p:nvPr/>
        </p:nvSpPr>
        <p:spPr>
          <a:xfrm>
            <a:off x="6382071" y="2568831"/>
            <a:ext cx="732234" cy="3178969"/>
          </a:xfrm>
          <a:prstGeom prst="roundRect">
            <a:avLst>
              <a:gd name="adj" fmla="val 18293"/>
            </a:avLst>
          </a:prstGeom>
          <a:solidFill>
            <a:srgbClr val="D9EB37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2" name="Shape 2962"/>
          <p:cNvSpPr/>
          <p:nvPr/>
        </p:nvSpPr>
        <p:spPr>
          <a:xfrm>
            <a:off x="4846164" y="2077698"/>
            <a:ext cx="1455539" cy="3723680"/>
          </a:xfrm>
          <a:prstGeom prst="roundRect">
            <a:avLst>
              <a:gd name="adj" fmla="val 9202"/>
            </a:avLst>
          </a:prstGeom>
          <a:solidFill>
            <a:srgbClr val="F5EC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3" name="Shape 2963"/>
          <p:cNvSpPr/>
          <p:nvPr/>
        </p:nvSpPr>
        <p:spPr>
          <a:xfrm>
            <a:off x="3488852" y="1979472"/>
            <a:ext cx="1196578" cy="4429125"/>
          </a:xfrm>
          <a:prstGeom prst="roundRect">
            <a:avLst>
              <a:gd name="adj" fmla="val 11194"/>
            </a:avLst>
          </a:prstGeom>
          <a:solidFill>
            <a:srgbClr val="E392F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4" name="Shape 2964"/>
          <p:cNvSpPr/>
          <p:nvPr/>
        </p:nvSpPr>
        <p:spPr>
          <a:xfrm>
            <a:off x="917102" y="1979472"/>
            <a:ext cx="2393156" cy="4429125"/>
          </a:xfrm>
          <a:prstGeom prst="roundRect">
            <a:avLst>
              <a:gd name="adj" fmla="val 5597"/>
            </a:avLst>
          </a:prstGeom>
          <a:solidFill>
            <a:srgbClr val="96D35F"/>
          </a:solidFill>
          <a:ln w="1143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6" name="Shape 2966"/>
          <p:cNvSpPr/>
          <p:nvPr/>
        </p:nvSpPr>
        <p:spPr>
          <a:xfrm>
            <a:off x="7525070" y="30778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7" name="Shape 2967"/>
          <p:cNvSpPr/>
          <p:nvPr/>
        </p:nvSpPr>
        <p:spPr>
          <a:xfrm>
            <a:off x="7525070" y="49173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8" name="Shape 2968"/>
          <p:cNvSpPr/>
          <p:nvPr/>
        </p:nvSpPr>
        <p:spPr>
          <a:xfrm>
            <a:off x="6524945" y="27563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9" name="Shape 2969"/>
          <p:cNvSpPr/>
          <p:nvPr/>
        </p:nvSpPr>
        <p:spPr>
          <a:xfrm>
            <a:off x="6524945" y="321176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0" name="Shape 2970"/>
          <p:cNvSpPr/>
          <p:nvPr/>
        </p:nvSpPr>
        <p:spPr>
          <a:xfrm>
            <a:off x="6605313" y="47298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1" name="Shape 2971"/>
          <p:cNvSpPr/>
          <p:nvPr/>
        </p:nvSpPr>
        <p:spPr>
          <a:xfrm>
            <a:off x="6605313" y="51852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2" name="Shape 2972"/>
          <p:cNvSpPr/>
          <p:nvPr/>
        </p:nvSpPr>
        <p:spPr>
          <a:xfrm>
            <a:off x="5131914" y="46940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3" name="Shape 2973"/>
          <p:cNvSpPr/>
          <p:nvPr/>
        </p:nvSpPr>
        <p:spPr>
          <a:xfrm>
            <a:off x="5131914" y="514951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4" name="Shape 2974"/>
          <p:cNvSpPr/>
          <p:nvPr/>
        </p:nvSpPr>
        <p:spPr>
          <a:xfrm>
            <a:off x="5560539" y="46940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5" name="Shape 2975"/>
          <p:cNvSpPr/>
          <p:nvPr/>
        </p:nvSpPr>
        <p:spPr>
          <a:xfrm>
            <a:off x="5560539" y="514951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6" name="Shape 2976"/>
          <p:cNvSpPr/>
          <p:nvPr/>
        </p:nvSpPr>
        <p:spPr>
          <a:xfrm>
            <a:off x="5096195" y="27384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7" name="Shape 2977"/>
          <p:cNvSpPr/>
          <p:nvPr/>
        </p:nvSpPr>
        <p:spPr>
          <a:xfrm>
            <a:off x="5096195" y="31939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8" name="Shape 2978"/>
          <p:cNvSpPr/>
          <p:nvPr/>
        </p:nvSpPr>
        <p:spPr>
          <a:xfrm>
            <a:off x="5524820" y="27384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9" name="Shape 2979"/>
          <p:cNvSpPr/>
          <p:nvPr/>
        </p:nvSpPr>
        <p:spPr>
          <a:xfrm>
            <a:off x="5524820" y="31939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0" name="Shape 2980"/>
          <p:cNvSpPr/>
          <p:nvPr/>
        </p:nvSpPr>
        <p:spPr>
          <a:xfrm>
            <a:off x="3667445" y="29885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1" name="Shape 2981"/>
          <p:cNvSpPr/>
          <p:nvPr/>
        </p:nvSpPr>
        <p:spPr>
          <a:xfrm>
            <a:off x="3667445" y="34439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2" name="Shape 2982"/>
          <p:cNvSpPr/>
          <p:nvPr/>
        </p:nvSpPr>
        <p:spPr>
          <a:xfrm>
            <a:off x="4096070" y="29885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3" name="Shape 2983"/>
          <p:cNvSpPr/>
          <p:nvPr/>
        </p:nvSpPr>
        <p:spPr>
          <a:xfrm>
            <a:off x="4096070" y="34439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4" name="Shape 2984"/>
          <p:cNvSpPr/>
          <p:nvPr/>
        </p:nvSpPr>
        <p:spPr>
          <a:xfrm>
            <a:off x="3667445" y="207769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5" name="Shape 2985"/>
          <p:cNvSpPr/>
          <p:nvPr/>
        </p:nvSpPr>
        <p:spPr>
          <a:xfrm>
            <a:off x="3667445" y="25331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6" name="Shape 2986"/>
          <p:cNvSpPr/>
          <p:nvPr/>
        </p:nvSpPr>
        <p:spPr>
          <a:xfrm>
            <a:off x="4096070" y="207769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7" name="Shape 2987"/>
          <p:cNvSpPr/>
          <p:nvPr/>
        </p:nvSpPr>
        <p:spPr>
          <a:xfrm>
            <a:off x="4096070" y="25331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8" name="Shape 2988"/>
          <p:cNvSpPr/>
          <p:nvPr/>
        </p:nvSpPr>
        <p:spPr>
          <a:xfrm>
            <a:off x="3658516" y="435476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9" name="Shape 2989"/>
          <p:cNvSpPr/>
          <p:nvPr/>
        </p:nvSpPr>
        <p:spPr>
          <a:xfrm>
            <a:off x="3658516" y="481018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0" name="Shape 2990"/>
          <p:cNvSpPr/>
          <p:nvPr/>
        </p:nvSpPr>
        <p:spPr>
          <a:xfrm>
            <a:off x="4087141" y="435476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1" name="Shape 2991"/>
          <p:cNvSpPr/>
          <p:nvPr/>
        </p:nvSpPr>
        <p:spPr>
          <a:xfrm>
            <a:off x="4087141" y="481018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2" name="Shape 2992"/>
          <p:cNvSpPr/>
          <p:nvPr/>
        </p:nvSpPr>
        <p:spPr>
          <a:xfrm>
            <a:off x="3658516" y="52655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3" name="Shape 2993"/>
          <p:cNvSpPr/>
          <p:nvPr/>
        </p:nvSpPr>
        <p:spPr>
          <a:xfrm>
            <a:off x="3658516" y="572101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4" name="Shape 2994"/>
          <p:cNvSpPr/>
          <p:nvPr/>
        </p:nvSpPr>
        <p:spPr>
          <a:xfrm>
            <a:off x="4087141" y="52655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5" name="Shape 2995"/>
          <p:cNvSpPr/>
          <p:nvPr/>
        </p:nvSpPr>
        <p:spPr>
          <a:xfrm>
            <a:off x="4087141" y="572101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6" name="Shape 2996"/>
          <p:cNvSpPr/>
          <p:nvPr/>
        </p:nvSpPr>
        <p:spPr>
          <a:xfrm>
            <a:off x="1979734" y="43994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7" name="Shape 2997"/>
          <p:cNvSpPr/>
          <p:nvPr/>
        </p:nvSpPr>
        <p:spPr>
          <a:xfrm>
            <a:off x="1979734" y="48548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8" name="Shape 2998"/>
          <p:cNvSpPr/>
          <p:nvPr/>
        </p:nvSpPr>
        <p:spPr>
          <a:xfrm>
            <a:off x="2408359" y="43994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9" name="Shape 2999"/>
          <p:cNvSpPr/>
          <p:nvPr/>
        </p:nvSpPr>
        <p:spPr>
          <a:xfrm>
            <a:off x="2408359" y="48548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0" name="Shape 3000"/>
          <p:cNvSpPr/>
          <p:nvPr/>
        </p:nvSpPr>
        <p:spPr>
          <a:xfrm>
            <a:off x="1979734" y="53102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1" name="Shape 3001"/>
          <p:cNvSpPr/>
          <p:nvPr/>
        </p:nvSpPr>
        <p:spPr>
          <a:xfrm>
            <a:off x="1979734" y="576565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2" name="Shape 3002"/>
          <p:cNvSpPr/>
          <p:nvPr/>
        </p:nvSpPr>
        <p:spPr>
          <a:xfrm>
            <a:off x="2408359" y="53102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3" name="Shape 3003"/>
          <p:cNvSpPr/>
          <p:nvPr/>
        </p:nvSpPr>
        <p:spPr>
          <a:xfrm>
            <a:off x="2408359" y="576565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4" name="Shape 3004"/>
          <p:cNvSpPr/>
          <p:nvPr/>
        </p:nvSpPr>
        <p:spPr>
          <a:xfrm>
            <a:off x="1059977" y="43815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5" name="Shape 3005"/>
          <p:cNvSpPr/>
          <p:nvPr/>
        </p:nvSpPr>
        <p:spPr>
          <a:xfrm>
            <a:off x="1059977" y="483697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6" name="Shape 3006"/>
          <p:cNvSpPr/>
          <p:nvPr/>
        </p:nvSpPr>
        <p:spPr>
          <a:xfrm>
            <a:off x="1488602" y="43815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7" name="Shape 3007"/>
          <p:cNvSpPr/>
          <p:nvPr/>
        </p:nvSpPr>
        <p:spPr>
          <a:xfrm>
            <a:off x="1488602" y="483697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8" name="Shape 3008"/>
          <p:cNvSpPr/>
          <p:nvPr/>
        </p:nvSpPr>
        <p:spPr>
          <a:xfrm>
            <a:off x="1059977" y="529238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9" name="Shape 3009"/>
          <p:cNvSpPr/>
          <p:nvPr/>
        </p:nvSpPr>
        <p:spPr>
          <a:xfrm>
            <a:off x="1059977" y="57478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0" name="Shape 3010"/>
          <p:cNvSpPr/>
          <p:nvPr/>
        </p:nvSpPr>
        <p:spPr>
          <a:xfrm>
            <a:off x="1488602" y="529238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1" name="Shape 3011"/>
          <p:cNvSpPr/>
          <p:nvPr/>
        </p:nvSpPr>
        <p:spPr>
          <a:xfrm>
            <a:off x="1488602" y="57478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2" name="Shape 3012"/>
          <p:cNvSpPr/>
          <p:nvPr/>
        </p:nvSpPr>
        <p:spPr>
          <a:xfrm>
            <a:off x="1997594" y="21312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3" name="Shape 3013"/>
          <p:cNvSpPr/>
          <p:nvPr/>
        </p:nvSpPr>
        <p:spPr>
          <a:xfrm>
            <a:off x="1997594" y="258669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4" name="Shape 3014"/>
          <p:cNvSpPr/>
          <p:nvPr/>
        </p:nvSpPr>
        <p:spPr>
          <a:xfrm>
            <a:off x="2426219" y="21312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5" name="Shape 3015"/>
          <p:cNvSpPr/>
          <p:nvPr/>
        </p:nvSpPr>
        <p:spPr>
          <a:xfrm>
            <a:off x="2426219" y="258669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6" name="Shape 3016"/>
          <p:cNvSpPr/>
          <p:nvPr/>
        </p:nvSpPr>
        <p:spPr>
          <a:xfrm>
            <a:off x="1997594" y="304210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7" name="Shape 3017"/>
          <p:cNvSpPr/>
          <p:nvPr/>
        </p:nvSpPr>
        <p:spPr>
          <a:xfrm>
            <a:off x="1997594" y="349751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8" name="Shape 3018"/>
          <p:cNvSpPr/>
          <p:nvPr/>
        </p:nvSpPr>
        <p:spPr>
          <a:xfrm>
            <a:off x="2426219" y="304210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9" name="Shape 3019"/>
          <p:cNvSpPr/>
          <p:nvPr/>
        </p:nvSpPr>
        <p:spPr>
          <a:xfrm>
            <a:off x="2426219" y="349751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0" name="Shape 3020"/>
          <p:cNvSpPr/>
          <p:nvPr/>
        </p:nvSpPr>
        <p:spPr>
          <a:xfrm>
            <a:off x="1140344" y="212234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1" name="Shape 3021"/>
          <p:cNvSpPr/>
          <p:nvPr/>
        </p:nvSpPr>
        <p:spPr>
          <a:xfrm>
            <a:off x="1140344" y="257776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2" name="Shape 3022"/>
          <p:cNvSpPr/>
          <p:nvPr/>
        </p:nvSpPr>
        <p:spPr>
          <a:xfrm>
            <a:off x="1568969" y="212234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3" name="Shape 3023"/>
          <p:cNvSpPr/>
          <p:nvPr/>
        </p:nvSpPr>
        <p:spPr>
          <a:xfrm>
            <a:off x="1568969" y="257776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4" name="Shape 3024"/>
          <p:cNvSpPr/>
          <p:nvPr/>
        </p:nvSpPr>
        <p:spPr>
          <a:xfrm>
            <a:off x="1140344" y="30331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5" name="Shape 3025"/>
          <p:cNvSpPr/>
          <p:nvPr/>
        </p:nvSpPr>
        <p:spPr>
          <a:xfrm>
            <a:off x="1140344" y="34885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6" name="Shape 3026"/>
          <p:cNvSpPr/>
          <p:nvPr/>
        </p:nvSpPr>
        <p:spPr>
          <a:xfrm>
            <a:off x="1568969" y="30331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7" name="Shape 3027"/>
          <p:cNvSpPr/>
          <p:nvPr/>
        </p:nvSpPr>
        <p:spPr>
          <a:xfrm>
            <a:off x="1568969" y="34885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72" name="Rectangle 2">
            <a:extLst>
              <a:ext uri="{FF2B5EF4-FFF2-40B4-BE49-F238E27FC236}">
                <a16:creationId xmlns:a16="http://schemas.microsoft.com/office/drawing/2014/main" id="{B471AF81-0D27-43C8-B58A-80A2E5D1EA1D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Tight Example for Greedy</a:t>
            </a:r>
          </a:p>
        </p:txBody>
      </p:sp>
    </p:spTree>
    <p:extLst>
      <p:ext uri="{BB962C8B-B14F-4D97-AF65-F5344CB8AC3E}">
        <p14:creationId xmlns:p14="http://schemas.microsoft.com/office/powerpoint/2010/main" val="2100268134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9" name="Shape 3029"/>
          <p:cNvSpPr/>
          <p:nvPr/>
        </p:nvSpPr>
        <p:spPr>
          <a:xfrm>
            <a:off x="674191" y="4335347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0" name="Shape 3030"/>
          <p:cNvSpPr/>
          <p:nvPr/>
        </p:nvSpPr>
        <p:spPr>
          <a:xfrm>
            <a:off x="674191" y="1710019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E324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1" name="Shape 3031"/>
          <p:cNvSpPr/>
          <p:nvPr/>
        </p:nvSpPr>
        <p:spPr>
          <a:xfrm>
            <a:off x="7371457" y="2799441"/>
            <a:ext cx="607219" cy="2678906"/>
          </a:xfrm>
          <a:prstGeom prst="roundRect">
            <a:avLst>
              <a:gd name="adj" fmla="val 22059"/>
            </a:avLst>
          </a:prstGeom>
          <a:solidFill>
            <a:srgbClr val="FEC7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2" name="Shape 3032"/>
          <p:cNvSpPr/>
          <p:nvPr/>
        </p:nvSpPr>
        <p:spPr>
          <a:xfrm>
            <a:off x="6380262" y="2585128"/>
            <a:ext cx="732234" cy="3178969"/>
          </a:xfrm>
          <a:prstGeom prst="roundRect">
            <a:avLst>
              <a:gd name="adj" fmla="val 18293"/>
            </a:avLst>
          </a:prstGeom>
          <a:solidFill>
            <a:srgbClr val="D9EB37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3" name="Shape 3033"/>
          <p:cNvSpPr/>
          <p:nvPr/>
        </p:nvSpPr>
        <p:spPr>
          <a:xfrm>
            <a:off x="4844355" y="2093995"/>
            <a:ext cx="1455539" cy="3723680"/>
          </a:xfrm>
          <a:prstGeom prst="roundRect">
            <a:avLst>
              <a:gd name="adj" fmla="val 9202"/>
            </a:avLst>
          </a:prstGeom>
          <a:solidFill>
            <a:srgbClr val="F5EC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4" name="Shape 3034"/>
          <p:cNvSpPr/>
          <p:nvPr/>
        </p:nvSpPr>
        <p:spPr>
          <a:xfrm>
            <a:off x="3487043" y="1995769"/>
            <a:ext cx="1196578" cy="4429125"/>
          </a:xfrm>
          <a:prstGeom prst="roundRect">
            <a:avLst>
              <a:gd name="adj" fmla="val 11194"/>
            </a:avLst>
          </a:prstGeom>
          <a:solidFill>
            <a:srgbClr val="E392FE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5" name="Shape 3035"/>
          <p:cNvSpPr/>
          <p:nvPr/>
        </p:nvSpPr>
        <p:spPr>
          <a:xfrm>
            <a:off x="915293" y="1995769"/>
            <a:ext cx="2393156" cy="4429125"/>
          </a:xfrm>
          <a:prstGeom prst="roundRect">
            <a:avLst>
              <a:gd name="adj" fmla="val 5597"/>
            </a:avLst>
          </a:prstGeom>
          <a:solidFill>
            <a:srgbClr val="96D35F"/>
          </a:solidFill>
          <a:ln w="1143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7" name="Shape 3037"/>
          <p:cNvSpPr/>
          <p:nvPr/>
        </p:nvSpPr>
        <p:spPr>
          <a:xfrm>
            <a:off x="7523261" y="309412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8" name="Shape 3038"/>
          <p:cNvSpPr/>
          <p:nvPr/>
        </p:nvSpPr>
        <p:spPr>
          <a:xfrm>
            <a:off x="7523261" y="493363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9" name="Shape 3039"/>
          <p:cNvSpPr/>
          <p:nvPr/>
        </p:nvSpPr>
        <p:spPr>
          <a:xfrm>
            <a:off x="6523136" y="27726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0" name="Shape 3040"/>
          <p:cNvSpPr/>
          <p:nvPr/>
        </p:nvSpPr>
        <p:spPr>
          <a:xfrm>
            <a:off x="6523136" y="32280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1" name="Shape 3041"/>
          <p:cNvSpPr/>
          <p:nvPr/>
        </p:nvSpPr>
        <p:spPr>
          <a:xfrm>
            <a:off x="6603504" y="47461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2" name="Shape 3042"/>
          <p:cNvSpPr/>
          <p:nvPr/>
        </p:nvSpPr>
        <p:spPr>
          <a:xfrm>
            <a:off x="6603504" y="52015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3" name="Shape 3043"/>
          <p:cNvSpPr/>
          <p:nvPr/>
        </p:nvSpPr>
        <p:spPr>
          <a:xfrm>
            <a:off x="5130105" y="471039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4" name="Shape 3044"/>
          <p:cNvSpPr/>
          <p:nvPr/>
        </p:nvSpPr>
        <p:spPr>
          <a:xfrm>
            <a:off x="5130105" y="516580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5" name="Shape 3045"/>
          <p:cNvSpPr/>
          <p:nvPr/>
        </p:nvSpPr>
        <p:spPr>
          <a:xfrm>
            <a:off x="5558730" y="471039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6" name="Shape 3046"/>
          <p:cNvSpPr/>
          <p:nvPr/>
        </p:nvSpPr>
        <p:spPr>
          <a:xfrm>
            <a:off x="5558730" y="516580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7" name="Shape 3047"/>
          <p:cNvSpPr/>
          <p:nvPr/>
        </p:nvSpPr>
        <p:spPr>
          <a:xfrm>
            <a:off x="5094386" y="275479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8" name="Shape 3048"/>
          <p:cNvSpPr/>
          <p:nvPr/>
        </p:nvSpPr>
        <p:spPr>
          <a:xfrm>
            <a:off x="5094386" y="32102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9" name="Shape 3049"/>
          <p:cNvSpPr/>
          <p:nvPr/>
        </p:nvSpPr>
        <p:spPr>
          <a:xfrm>
            <a:off x="5523011" y="275479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0" name="Shape 3050"/>
          <p:cNvSpPr/>
          <p:nvPr/>
        </p:nvSpPr>
        <p:spPr>
          <a:xfrm>
            <a:off x="5523011" y="32102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1" name="Shape 3051"/>
          <p:cNvSpPr/>
          <p:nvPr/>
        </p:nvSpPr>
        <p:spPr>
          <a:xfrm>
            <a:off x="3665636" y="30048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2" name="Shape 3052"/>
          <p:cNvSpPr/>
          <p:nvPr/>
        </p:nvSpPr>
        <p:spPr>
          <a:xfrm>
            <a:off x="3665636" y="34602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3" name="Shape 3053"/>
          <p:cNvSpPr/>
          <p:nvPr/>
        </p:nvSpPr>
        <p:spPr>
          <a:xfrm>
            <a:off x="4094261" y="30048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4" name="Shape 3054"/>
          <p:cNvSpPr/>
          <p:nvPr/>
        </p:nvSpPr>
        <p:spPr>
          <a:xfrm>
            <a:off x="4094261" y="34602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5" name="Shape 3055"/>
          <p:cNvSpPr/>
          <p:nvPr/>
        </p:nvSpPr>
        <p:spPr>
          <a:xfrm>
            <a:off x="3665636" y="20939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6" name="Shape 3056"/>
          <p:cNvSpPr/>
          <p:nvPr/>
        </p:nvSpPr>
        <p:spPr>
          <a:xfrm>
            <a:off x="3665636" y="25494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7" name="Shape 3057"/>
          <p:cNvSpPr/>
          <p:nvPr/>
        </p:nvSpPr>
        <p:spPr>
          <a:xfrm>
            <a:off x="4094261" y="20939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8" name="Shape 3058"/>
          <p:cNvSpPr/>
          <p:nvPr/>
        </p:nvSpPr>
        <p:spPr>
          <a:xfrm>
            <a:off x="4094261" y="25494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9" name="Shape 3059"/>
          <p:cNvSpPr/>
          <p:nvPr/>
        </p:nvSpPr>
        <p:spPr>
          <a:xfrm>
            <a:off x="3656707" y="43710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0" name="Shape 3060"/>
          <p:cNvSpPr/>
          <p:nvPr/>
        </p:nvSpPr>
        <p:spPr>
          <a:xfrm>
            <a:off x="3656707" y="482647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1" name="Shape 3061"/>
          <p:cNvSpPr/>
          <p:nvPr/>
        </p:nvSpPr>
        <p:spPr>
          <a:xfrm>
            <a:off x="4085332" y="43710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2" name="Shape 3062"/>
          <p:cNvSpPr/>
          <p:nvPr/>
        </p:nvSpPr>
        <p:spPr>
          <a:xfrm>
            <a:off x="4085332" y="482647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3" name="Shape 3063"/>
          <p:cNvSpPr/>
          <p:nvPr/>
        </p:nvSpPr>
        <p:spPr>
          <a:xfrm>
            <a:off x="3656707" y="528189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4" name="Shape 3064"/>
          <p:cNvSpPr/>
          <p:nvPr/>
        </p:nvSpPr>
        <p:spPr>
          <a:xfrm>
            <a:off x="3656707" y="573730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5" name="Shape 3065"/>
          <p:cNvSpPr/>
          <p:nvPr/>
        </p:nvSpPr>
        <p:spPr>
          <a:xfrm>
            <a:off x="4085332" y="528189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6" name="Shape 3066"/>
          <p:cNvSpPr/>
          <p:nvPr/>
        </p:nvSpPr>
        <p:spPr>
          <a:xfrm>
            <a:off x="4085332" y="573730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7" name="Shape 3067"/>
          <p:cNvSpPr/>
          <p:nvPr/>
        </p:nvSpPr>
        <p:spPr>
          <a:xfrm>
            <a:off x="1977925" y="44157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8" name="Shape 3068"/>
          <p:cNvSpPr/>
          <p:nvPr/>
        </p:nvSpPr>
        <p:spPr>
          <a:xfrm>
            <a:off x="1977925" y="48711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9" name="Shape 3069"/>
          <p:cNvSpPr/>
          <p:nvPr/>
        </p:nvSpPr>
        <p:spPr>
          <a:xfrm>
            <a:off x="2406550" y="44157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0" name="Shape 3070"/>
          <p:cNvSpPr/>
          <p:nvPr/>
        </p:nvSpPr>
        <p:spPr>
          <a:xfrm>
            <a:off x="2406550" y="48711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1" name="Shape 3071"/>
          <p:cNvSpPr/>
          <p:nvPr/>
        </p:nvSpPr>
        <p:spPr>
          <a:xfrm>
            <a:off x="1977925" y="532654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2" name="Shape 3072"/>
          <p:cNvSpPr/>
          <p:nvPr/>
        </p:nvSpPr>
        <p:spPr>
          <a:xfrm>
            <a:off x="1977925" y="578195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3" name="Shape 3073"/>
          <p:cNvSpPr/>
          <p:nvPr/>
        </p:nvSpPr>
        <p:spPr>
          <a:xfrm>
            <a:off x="2406550" y="532654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4" name="Shape 3074"/>
          <p:cNvSpPr/>
          <p:nvPr/>
        </p:nvSpPr>
        <p:spPr>
          <a:xfrm>
            <a:off x="2406550" y="578195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5" name="Shape 3075"/>
          <p:cNvSpPr/>
          <p:nvPr/>
        </p:nvSpPr>
        <p:spPr>
          <a:xfrm>
            <a:off x="1058168" y="43978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6" name="Shape 3076"/>
          <p:cNvSpPr/>
          <p:nvPr/>
        </p:nvSpPr>
        <p:spPr>
          <a:xfrm>
            <a:off x="1058168" y="485326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7" name="Shape 3077"/>
          <p:cNvSpPr/>
          <p:nvPr/>
        </p:nvSpPr>
        <p:spPr>
          <a:xfrm>
            <a:off x="1486793" y="43978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8" name="Shape 3078"/>
          <p:cNvSpPr/>
          <p:nvPr/>
        </p:nvSpPr>
        <p:spPr>
          <a:xfrm>
            <a:off x="1486793" y="485326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9" name="Shape 3079"/>
          <p:cNvSpPr/>
          <p:nvPr/>
        </p:nvSpPr>
        <p:spPr>
          <a:xfrm>
            <a:off x="1058168" y="530868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0" name="Shape 3080"/>
          <p:cNvSpPr/>
          <p:nvPr/>
        </p:nvSpPr>
        <p:spPr>
          <a:xfrm>
            <a:off x="1058168" y="57640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1" name="Shape 3081"/>
          <p:cNvSpPr/>
          <p:nvPr/>
        </p:nvSpPr>
        <p:spPr>
          <a:xfrm>
            <a:off x="1486793" y="530868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2" name="Shape 3082"/>
          <p:cNvSpPr/>
          <p:nvPr/>
        </p:nvSpPr>
        <p:spPr>
          <a:xfrm>
            <a:off x="1486793" y="57640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3" name="Shape 3083"/>
          <p:cNvSpPr/>
          <p:nvPr/>
        </p:nvSpPr>
        <p:spPr>
          <a:xfrm>
            <a:off x="1995785" y="21475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4" name="Shape 3084"/>
          <p:cNvSpPr/>
          <p:nvPr/>
        </p:nvSpPr>
        <p:spPr>
          <a:xfrm>
            <a:off x="1995785" y="26029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5" name="Shape 3085"/>
          <p:cNvSpPr/>
          <p:nvPr/>
        </p:nvSpPr>
        <p:spPr>
          <a:xfrm>
            <a:off x="2424410" y="21475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6" name="Shape 3086"/>
          <p:cNvSpPr/>
          <p:nvPr/>
        </p:nvSpPr>
        <p:spPr>
          <a:xfrm>
            <a:off x="2424410" y="26029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7" name="Shape 3087"/>
          <p:cNvSpPr/>
          <p:nvPr/>
        </p:nvSpPr>
        <p:spPr>
          <a:xfrm>
            <a:off x="1995785" y="305840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8" name="Shape 3088"/>
          <p:cNvSpPr/>
          <p:nvPr/>
        </p:nvSpPr>
        <p:spPr>
          <a:xfrm>
            <a:off x="1995785" y="35138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9" name="Shape 3089"/>
          <p:cNvSpPr/>
          <p:nvPr/>
        </p:nvSpPr>
        <p:spPr>
          <a:xfrm>
            <a:off x="2424410" y="305840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0" name="Shape 3090"/>
          <p:cNvSpPr/>
          <p:nvPr/>
        </p:nvSpPr>
        <p:spPr>
          <a:xfrm>
            <a:off x="2424410" y="35138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1" name="Shape 3091"/>
          <p:cNvSpPr/>
          <p:nvPr/>
        </p:nvSpPr>
        <p:spPr>
          <a:xfrm>
            <a:off x="1138535" y="213864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2" name="Shape 3092"/>
          <p:cNvSpPr/>
          <p:nvPr/>
        </p:nvSpPr>
        <p:spPr>
          <a:xfrm>
            <a:off x="1138535" y="259405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3" name="Shape 3093"/>
          <p:cNvSpPr/>
          <p:nvPr/>
        </p:nvSpPr>
        <p:spPr>
          <a:xfrm>
            <a:off x="1567160" y="213864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4" name="Shape 3094"/>
          <p:cNvSpPr/>
          <p:nvPr/>
        </p:nvSpPr>
        <p:spPr>
          <a:xfrm>
            <a:off x="1567160" y="259405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5" name="Shape 3095"/>
          <p:cNvSpPr/>
          <p:nvPr/>
        </p:nvSpPr>
        <p:spPr>
          <a:xfrm>
            <a:off x="1138535" y="304947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6" name="Shape 3096"/>
          <p:cNvSpPr/>
          <p:nvPr/>
        </p:nvSpPr>
        <p:spPr>
          <a:xfrm>
            <a:off x="1138535" y="350488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7" name="Shape 3097"/>
          <p:cNvSpPr/>
          <p:nvPr/>
        </p:nvSpPr>
        <p:spPr>
          <a:xfrm>
            <a:off x="1567160" y="304947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8" name="Shape 3098"/>
          <p:cNvSpPr/>
          <p:nvPr/>
        </p:nvSpPr>
        <p:spPr>
          <a:xfrm>
            <a:off x="1567160" y="350488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72" name="Rectangle 2">
            <a:extLst>
              <a:ext uri="{FF2B5EF4-FFF2-40B4-BE49-F238E27FC236}">
                <a16:creationId xmlns:a16="http://schemas.microsoft.com/office/drawing/2014/main" id="{580E765B-AF3B-4C23-A1FE-8114E759A8AB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Tight Example for Greedy</a:t>
            </a:r>
          </a:p>
        </p:txBody>
      </p:sp>
    </p:spTree>
    <p:extLst>
      <p:ext uri="{BB962C8B-B14F-4D97-AF65-F5344CB8AC3E}">
        <p14:creationId xmlns:p14="http://schemas.microsoft.com/office/powerpoint/2010/main" val="1774151677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Shape 3100"/>
          <p:cNvSpPr/>
          <p:nvPr/>
        </p:nvSpPr>
        <p:spPr>
          <a:xfrm>
            <a:off x="674191" y="4297784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1" name="Shape 3101"/>
          <p:cNvSpPr/>
          <p:nvPr/>
        </p:nvSpPr>
        <p:spPr>
          <a:xfrm>
            <a:off x="674191" y="1672456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E324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2" name="Shape 3102"/>
          <p:cNvSpPr/>
          <p:nvPr/>
        </p:nvSpPr>
        <p:spPr>
          <a:xfrm>
            <a:off x="7371457" y="2761878"/>
            <a:ext cx="607219" cy="2678906"/>
          </a:xfrm>
          <a:prstGeom prst="roundRect">
            <a:avLst>
              <a:gd name="adj" fmla="val 22059"/>
            </a:avLst>
          </a:prstGeom>
          <a:solidFill>
            <a:srgbClr val="FEC7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3" name="Shape 3103"/>
          <p:cNvSpPr/>
          <p:nvPr/>
        </p:nvSpPr>
        <p:spPr>
          <a:xfrm>
            <a:off x="6380262" y="2547565"/>
            <a:ext cx="732234" cy="3178969"/>
          </a:xfrm>
          <a:prstGeom prst="roundRect">
            <a:avLst>
              <a:gd name="adj" fmla="val 18293"/>
            </a:avLst>
          </a:prstGeom>
          <a:solidFill>
            <a:srgbClr val="D9EB37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4" name="Shape 3104"/>
          <p:cNvSpPr/>
          <p:nvPr/>
        </p:nvSpPr>
        <p:spPr>
          <a:xfrm>
            <a:off x="4844355" y="2056432"/>
            <a:ext cx="1455539" cy="3723680"/>
          </a:xfrm>
          <a:prstGeom prst="roundRect">
            <a:avLst>
              <a:gd name="adj" fmla="val 9202"/>
            </a:avLst>
          </a:prstGeom>
          <a:solidFill>
            <a:srgbClr val="F5EC00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5" name="Shape 3105"/>
          <p:cNvSpPr/>
          <p:nvPr/>
        </p:nvSpPr>
        <p:spPr>
          <a:xfrm>
            <a:off x="3487043" y="1958206"/>
            <a:ext cx="1196578" cy="4429125"/>
          </a:xfrm>
          <a:prstGeom prst="roundRect">
            <a:avLst>
              <a:gd name="adj" fmla="val 11194"/>
            </a:avLst>
          </a:prstGeom>
          <a:solidFill>
            <a:srgbClr val="E392FE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6" name="Shape 3106"/>
          <p:cNvSpPr/>
          <p:nvPr/>
        </p:nvSpPr>
        <p:spPr>
          <a:xfrm>
            <a:off x="915293" y="1958206"/>
            <a:ext cx="2393156" cy="4429125"/>
          </a:xfrm>
          <a:prstGeom prst="roundRect">
            <a:avLst>
              <a:gd name="adj" fmla="val 5597"/>
            </a:avLst>
          </a:prstGeom>
          <a:solidFill>
            <a:srgbClr val="96D35F"/>
          </a:solidFill>
          <a:ln w="1143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8" name="Shape 3108"/>
          <p:cNvSpPr/>
          <p:nvPr/>
        </p:nvSpPr>
        <p:spPr>
          <a:xfrm>
            <a:off x="7523261" y="30565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9" name="Shape 3109"/>
          <p:cNvSpPr/>
          <p:nvPr/>
        </p:nvSpPr>
        <p:spPr>
          <a:xfrm>
            <a:off x="7523261" y="48960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0" name="Shape 3110"/>
          <p:cNvSpPr/>
          <p:nvPr/>
        </p:nvSpPr>
        <p:spPr>
          <a:xfrm>
            <a:off x="6523136" y="273508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1" name="Shape 3111"/>
          <p:cNvSpPr/>
          <p:nvPr/>
        </p:nvSpPr>
        <p:spPr>
          <a:xfrm>
            <a:off x="6523136" y="319050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2" name="Shape 3112"/>
          <p:cNvSpPr/>
          <p:nvPr/>
        </p:nvSpPr>
        <p:spPr>
          <a:xfrm>
            <a:off x="6603504" y="470854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3" name="Shape 3113"/>
          <p:cNvSpPr/>
          <p:nvPr/>
        </p:nvSpPr>
        <p:spPr>
          <a:xfrm>
            <a:off x="6603504" y="516396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4" name="Shape 3114"/>
          <p:cNvSpPr/>
          <p:nvPr/>
        </p:nvSpPr>
        <p:spPr>
          <a:xfrm>
            <a:off x="5130105" y="46728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5" name="Shape 3115"/>
          <p:cNvSpPr/>
          <p:nvPr/>
        </p:nvSpPr>
        <p:spPr>
          <a:xfrm>
            <a:off x="5130105" y="51282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6" name="Shape 3116"/>
          <p:cNvSpPr/>
          <p:nvPr/>
        </p:nvSpPr>
        <p:spPr>
          <a:xfrm>
            <a:off x="5558730" y="46728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7" name="Shape 3117"/>
          <p:cNvSpPr/>
          <p:nvPr/>
        </p:nvSpPr>
        <p:spPr>
          <a:xfrm>
            <a:off x="5558730" y="51282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8" name="Shape 3118"/>
          <p:cNvSpPr/>
          <p:nvPr/>
        </p:nvSpPr>
        <p:spPr>
          <a:xfrm>
            <a:off x="5094386" y="27172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9" name="Shape 3119"/>
          <p:cNvSpPr/>
          <p:nvPr/>
        </p:nvSpPr>
        <p:spPr>
          <a:xfrm>
            <a:off x="5094386" y="31726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0" name="Shape 3120"/>
          <p:cNvSpPr/>
          <p:nvPr/>
        </p:nvSpPr>
        <p:spPr>
          <a:xfrm>
            <a:off x="5523011" y="27172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1" name="Shape 3121"/>
          <p:cNvSpPr/>
          <p:nvPr/>
        </p:nvSpPr>
        <p:spPr>
          <a:xfrm>
            <a:off x="5523011" y="31726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2" name="Shape 3122"/>
          <p:cNvSpPr/>
          <p:nvPr/>
        </p:nvSpPr>
        <p:spPr>
          <a:xfrm>
            <a:off x="3665636" y="296726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3" name="Shape 3123"/>
          <p:cNvSpPr/>
          <p:nvPr/>
        </p:nvSpPr>
        <p:spPr>
          <a:xfrm>
            <a:off x="3665636" y="34226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4" name="Shape 3124"/>
          <p:cNvSpPr/>
          <p:nvPr/>
        </p:nvSpPr>
        <p:spPr>
          <a:xfrm>
            <a:off x="4094261" y="296726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5" name="Shape 3125"/>
          <p:cNvSpPr/>
          <p:nvPr/>
        </p:nvSpPr>
        <p:spPr>
          <a:xfrm>
            <a:off x="4094261" y="34226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6" name="Shape 3126"/>
          <p:cNvSpPr/>
          <p:nvPr/>
        </p:nvSpPr>
        <p:spPr>
          <a:xfrm>
            <a:off x="3665636" y="205643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7" name="Shape 3127"/>
          <p:cNvSpPr/>
          <p:nvPr/>
        </p:nvSpPr>
        <p:spPr>
          <a:xfrm>
            <a:off x="3665636" y="25118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8" name="Shape 3128"/>
          <p:cNvSpPr/>
          <p:nvPr/>
        </p:nvSpPr>
        <p:spPr>
          <a:xfrm>
            <a:off x="4094261" y="205643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9" name="Shape 3129"/>
          <p:cNvSpPr/>
          <p:nvPr/>
        </p:nvSpPr>
        <p:spPr>
          <a:xfrm>
            <a:off x="4094261" y="25118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0" name="Shape 3130"/>
          <p:cNvSpPr/>
          <p:nvPr/>
        </p:nvSpPr>
        <p:spPr>
          <a:xfrm>
            <a:off x="3656707" y="433350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1" name="Shape 3131"/>
          <p:cNvSpPr/>
          <p:nvPr/>
        </p:nvSpPr>
        <p:spPr>
          <a:xfrm>
            <a:off x="3656707" y="478891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2" name="Shape 3132"/>
          <p:cNvSpPr/>
          <p:nvPr/>
        </p:nvSpPr>
        <p:spPr>
          <a:xfrm>
            <a:off x="4085332" y="433350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3" name="Shape 3133"/>
          <p:cNvSpPr/>
          <p:nvPr/>
        </p:nvSpPr>
        <p:spPr>
          <a:xfrm>
            <a:off x="4085332" y="478891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4" name="Shape 3134"/>
          <p:cNvSpPr/>
          <p:nvPr/>
        </p:nvSpPr>
        <p:spPr>
          <a:xfrm>
            <a:off x="3656707" y="52443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5" name="Shape 3135"/>
          <p:cNvSpPr/>
          <p:nvPr/>
        </p:nvSpPr>
        <p:spPr>
          <a:xfrm>
            <a:off x="3656707" y="56997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6" name="Shape 3136"/>
          <p:cNvSpPr/>
          <p:nvPr/>
        </p:nvSpPr>
        <p:spPr>
          <a:xfrm>
            <a:off x="4085332" y="52443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7" name="Shape 3137"/>
          <p:cNvSpPr/>
          <p:nvPr/>
        </p:nvSpPr>
        <p:spPr>
          <a:xfrm>
            <a:off x="4085332" y="56997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8" name="Shape 3138"/>
          <p:cNvSpPr/>
          <p:nvPr/>
        </p:nvSpPr>
        <p:spPr>
          <a:xfrm>
            <a:off x="1977925" y="43781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9" name="Shape 3139"/>
          <p:cNvSpPr/>
          <p:nvPr/>
        </p:nvSpPr>
        <p:spPr>
          <a:xfrm>
            <a:off x="1977925" y="48335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0" name="Shape 3140"/>
          <p:cNvSpPr/>
          <p:nvPr/>
        </p:nvSpPr>
        <p:spPr>
          <a:xfrm>
            <a:off x="2406550" y="43781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1" name="Shape 3141"/>
          <p:cNvSpPr/>
          <p:nvPr/>
        </p:nvSpPr>
        <p:spPr>
          <a:xfrm>
            <a:off x="2406550" y="48335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2" name="Shape 3142"/>
          <p:cNvSpPr/>
          <p:nvPr/>
        </p:nvSpPr>
        <p:spPr>
          <a:xfrm>
            <a:off x="1977925" y="528897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3" name="Shape 3143"/>
          <p:cNvSpPr/>
          <p:nvPr/>
        </p:nvSpPr>
        <p:spPr>
          <a:xfrm>
            <a:off x="1977925" y="57443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4" name="Shape 3144"/>
          <p:cNvSpPr/>
          <p:nvPr/>
        </p:nvSpPr>
        <p:spPr>
          <a:xfrm>
            <a:off x="2406550" y="528897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5" name="Shape 3145"/>
          <p:cNvSpPr/>
          <p:nvPr/>
        </p:nvSpPr>
        <p:spPr>
          <a:xfrm>
            <a:off x="2406550" y="57443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6" name="Shape 3146"/>
          <p:cNvSpPr/>
          <p:nvPr/>
        </p:nvSpPr>
        <p:spPr>
          <a:xfrm>
            <a:off x="1058168" y="436029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7" name="Shape 3147"/>
          <p:cNvSpPr/>
          <p:nvPr/>
        </p:nvSpPr>
        <p:spPr>
          <a:xfrm>
            <a:off x="1058168" y="48157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8" name="Shape 3148"/>
          <p:cNvSpPr/>
          <p:nvPr/>
        </p:nvSpPr>
        <p:spPr>
          <a:xfrm>
            <a:off x="1486793" y="436029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9" name="Shape 3149"/>
          <p:cNvSpPr/>
          <p:nvPr/>
        </p:nvSpPr>
        <p:spPr>
          <a:xfrm>
            <a:off x="1486793" y="48157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0" name="Shape 3150"/>
          <p:cNvSpPr/>
          <p:nvPr/>
        </p:nvSpPr>
        <p:spPr>
          <a:xfrm>
            <a:off x="1058168" y="527112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1" name="Shape 3151"/>
          <p:cNvSpPr/>
          <p:nvPr/>
        </p:nvSpPr>
        <p:spPr>
          <a:xfrm>
            <a:off x="1058168" y="572653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2" name="Shape 3152"/>
          <p:cNvSpPr/>
          <p:nvPr/>
        </p:nvSpPr>
        <p:spPr>
          <a:xfrm>
            <a:off x="1486793" y="527112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3" name="Shape 3153"/>
          <p:cNvSpPr/>
          <p:nvPr/>
        </p:nvSpPr>
        <p:spPr>
          <a:xfrm>
            <a:off x="1486793" y="572653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4" name="Shape 3154"/>
          <p:cNvSpPr/>
          <p:nvPr/>
        </p:nvSpPr>
        <p:spPr>
          <a:xfrm>
            <a:off x="1995785" y="21100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5" name="Shape 3155"/>
          <p:cNvSpPr/>
          <p:nvPr/>
        </p:nvSpPr>
        <p:spPr>
          <a:xfrm>
            <a:off x="1995785" y="256542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6" name="Shape 3156"/>
          <p:cNvSpPr/>
          <p:nvPr/>
        </p:nvSpPr>
        <p:spPr>
          <a:xfrm>
            <a:off x="2424410" y="21100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7" name="Shape 3157"/>
          <p:cNvSpPr/>
          <p:nvPr/>
        </p:nvSpPr>
        <p:spPr>
          <a:xfrm>
            <a:off x="2424410" y="256542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8" name="Shape 3158"/>
          <p:cNvSpPr/>
          <p:nvPr/>
        </p:nvSpPr>
        <p:spPr>
          <a:xfrm>
            <a:off x="1995785" y="30208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9" name="Shape 3159"/>
          <p:cNvSpPr/>
          <p:nvPr/>
        </p:nvSpPr>
        <p:spPr>
          <a:xfrm>
            <a:off x="1995785" y="347625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0" name="Shape 3160"/>
          <p:cNvSpPr/>
          <p:nvPr/>
        </p:nvSpPr>
        <p:spPr>
          <a:xfrm>
            <a:off x="2424410" y="30208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1" name="Shape 3161"/>
          <p:cNvSpPr/>
          <p:nvPr/>
        </p:nvSpPr>
        <p:spPr>
          <a:xfrm>
            <a:off x="2424410" y="347625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2" name="Shape 3162"/>
          <p:cNvSpPr/>
          <p:nvPr/>
        </p:nvSpPr>
        <p:spPr>
          <a:xfrm>
            <a:off x="1138535" y="210108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3" name="Shape 3163"/>
          <p:cNvSpPr/>
          <p:nvPr/>
        </p:nvSpPr>
        <p:spPr>
          <a:xfrm>
            <a:off x="1138535" y="25564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4" name="Shape 3164"/>
          <p:cNvSpPr/>
          <p:nvPr/>
        </p:nvSpPr>
        <p:spPr>
          <a:xfrm>
            <a:off x="1567160" y="210108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5" name="Shape 3165"/>
          <p:cNvSpPr/>
          <p:nvPr/>
        </p:nvSpPr>
        <p:spPr>
          <a:xfrm>
            <a:off x="1567160" y="25564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6" name="Shape 3166"/>
          <p:cNvSpPr/>
          <p:nvPr/>
        </p:nvSpPr>
        <p:spPr>
          <a:xfrm>
            <a:off x="1138535" y="30119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7" name="Shape 3167"/>
          <p:cNvSpPr/>
          <p:nvPr/>
        </p:nvSpPr>
        <p:spPr>
          <a:xfrm>
            <a:off x="1138535" y="34673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8" name="Shape 3168"/>
          <p:cNvSpPr/>
          <p:nvPr/>
        </p:nvSpPr>
        <p:spPr>
          <a:xfrm>
            <a:off x="1567160" y="30119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9" name="Shape 3169"/>
          <p:cNvSpPr/>
          <p:nvPr/>
        </p:nvSpPr>
        <p:spPr>
          <a:xfrm>
            <a:off x="1567160" y="34673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72" name="Rectangle 2">
            <a:extLst>
              <a:ext uri="{FF2B5EF4-FFF2-40B4-BE49-F238E27FC236}">
                <a16:creationId xmlns:a16="http://schemas.microsoft.com/office/drawing/2014/main" id="{F707B774-7F67-4D17-8834-31E82BA16E55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Tight Example for Greedy</a:t>
            </a:r>
          </a:p>
        </p:txBody>
      </p:sp>
    </p:spTree>
    <p:extLst>
      <p:ext uri="{BB962C8B-B14F-4D97-AF65-F5344CB8AC3E}">
        <p14:creationId xmlns:p14="http://schemas.microsoft.com/office/powerpoint/2010/main" val="462022430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1" name="Shape 3171"/>
          <p:cNvSpPr/>
          <p:nvPr/>
        </p:nvSpPr>
        <p:spPr>
          <a:xfrm>
            <a:off x="674191" y="4281848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2" name="Shape 3172"/>
          <p:cNvSpPr/>
          <p:nvPr/>
        </p:nvSpPr>
        <p:spPr>
          <a:xfrm>
            <a:off x="674191" y="1656520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E324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3" name="Shape 3173"/>
          <p:cNvSpPr/>
          <p:nvPr/>
        </p:nvSpPr>
        <p:spPr>
          <a:xfrm>
            <a:off x="7371457" y="2745942"/>
            <a:ext cx="607219" cy="2678906"/>
          </a:xfrm>
          <a:prstGeom prst="roundRect">
            <a:avLst>
              <a:gd name="adj" fmla="val 22059"/>
            </a:avLst>
          </a:prstGeom>
          <a:solidFill>
            <a:srgbClr val="FEC7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4" name="Shape 3174"/>
          <p:cNvSpPr/>
          <p:nvPr/>
        </p:nvSpPr>
        <p:spPr>
          <a:xfrm>
            <a:off x="6380262" y="2531629"/>
            <a:ext cx="732234" cy="3178969"/>
          </a:xfrm>
          <a:prstGeom prst="roundRect">
            <a:avLst>
              <a:gd name="adj" fmla="val 18293"/>
            </a:avLst>
          </a:prstGeom>
          <a:solidFill>
            <a:srgbClr val="D9EB37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5" name="Shape 3175"/>
          <p:cNvSpPr/>
          <p:nvPr/>
        </p:nvSpPr>
        <p:spPr>
          <a:xfrm>
            <a:off x="4844355" y="2040496"/>
            <a:ext cx="1455539" cy="3723680"/>
          </a:xfrm>
          <a:prstGeom prst="roundRect">
            <a:avLst>
              <a:gd name="adj" fmla="val 9202"/>
            </a:avLst>
          </a:prstGeom>
          <a:solidFill>
            <a:srgbClr val="F5EC00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6" name="Shape 3176"/>
          <p:cNvSpPr/>
          <p:nvPr/>
        </p:nvSpPr>
        <p:spPr>
          <a:xfrm>
            <a:off x="3487043" y="1942270"/>
            <a:ext cx="1196578" cy="4429125"/>
          </a:xfrm>
          <a:prstGeom prst="roundRect">
            <a:avLst>
              <a:gd name="adj" fmla="val 11194"/>
            </a:avLst>
          </a:prstGeom>
          <a:solidFill>
            <a:srgbClr val="E392FE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7" name="Shape 3177"/>
          <p:cNvSpPr/>
          <p:nvPr/>
        </p:nvSpPr>
        <p:spPr>
          <a:xfrm>
            <a:off x="915293" y="1942270"/>
            <a:ext cx="2393156" cy="4429125"/>
          </a:xfrm>
          <a:prstGeom prst="roundRect">
            <a:avLst>
              <a:gd name="adj" fmla="val 5597"/>
            </a:avLst>
          </a:prstGeom>
          <a:solidFill>
            <a:srgbClr val="96D35F"/>
          </a:solidFill>
          <a:ln w="1143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9" name="Shape 3179"/>
          <p:cNvSpPr/>
          <p:nvPr/>
        </p:nvSpPr>
        <p:spPr>
          <a:xfrm>
            <a:off x="7523261" y="304062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0" name="Shape 3180"/>
          <p:cNvSpPr/>
          <p:nvPr/>
        </p:nvSpPr>
        <p:spPr>
          <a:xfrm>
            <a:off x="7523261" y="48801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1" name="Shape 3181"/>
          <p:cNvSpPr/>
          <p:nvPr/>
        </p:nvSpPr>
        <p:spPr>
          <a:xfrm>
            <a:off x="6523136" y="271915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2" name="Shape 3182"/>
          <p:cNvSpPr/>
          <p:nvPr/>
        </p:nvSpPr>
        <p:spPr>
          <a:xfrm>
            <a:off x="6523136" y="317456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3" name="Shape 3183"/>
          <p:cNvSpPr/>
          <p:nvPr/>
        </p:nvSpPr>
        <p:spPr>
          <a:xfrm>
            <a:off x="6603504" y="469261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4" name="Shape 3184"/>
          <p:cNvSpPr/>
          <p:nvPr/>
        </p:nvSpPr>
        <p:spPr>
          <a:xfrm>
            <a:off x="6603504" y="514802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5" name="Shape 3185"/>
          <p:cNvSpPr/>
          <p:nvPr/>
        </p:nvSpPr>
        <p:spPr>
          <a:xfrm>
            <a:off x="5130105" y="46568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6" name="Shape 3186"/>
          <p:cNvSpPr/>
          <p:nvPr/>
        </p:nvSpPr>
        <p:spPr>
          <a:xfrm>
            <a:off x="5130105" y="51123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7" name="Shape 3187"/>
          <p:cNvSpPr/>
          <p:nvPr/>
        </p:nvSpPr>
        <p:spPr>
          <a:xfrm>
            <a:off x="5558730" y="46568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8" name="Shape 3188"/>
          <p:cNvSpPr/>
          <p:nvPr/>
        </p:nvSpPr>
        <p:spPr>
          <a:xfrm>
            <a:off x="5558730" y="51123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9" name="Shape 3189"/>
          <p:cNvSpPr/>
          <p:nvPr/>
        </p:nvSpPr>
        <p:spPr>
          <a:xfrm>
            <a:off x="5094386" y="27012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0" name="Shape 3190"/>
          <p:cNvSpPr/>
          <p:nvPr/>
        </p:nvSpPr>
        <p:spPr>
          <a:xfrm>
            <a:off x="5094386" y="315670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1" name="Shape 3191"/>
          <p:cNvSpPr/>
          <p:nvPr/>
        </p:nvSpPr>
        <p:spPr>
          <a:xfrm>
            <a:off x="5523011" y="27012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2" name="Shape 3192"/>
          <p:cNvSpPr/>
          <p:nvPr/>
        </p:nvSpPr>
        <p:spPr>
          <a:xfrm>
            <a:off x="5523011" y="315670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3" name="Shape 3193"/>
          <p:cNvSpPr/>
          <p:nvPr/>
        </p:nvSpPr>
        <p:spPr>
          <a:xfrm>
            <a:off x="3665636" y="295132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4" name="Shape 3194"/>
          <p:cNvSpPr/>
          <p:nvPr/>
        </p:nvSpPr>
        <p:spPr>
          <a:xfrm>
            <a:off x="3665636" y="34067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5" name="Shape 3195"/>
          <p:cNvSpPr/>
          <p:nvPr/>
        </p:nvSpPr>
        <p:spPr>
          <a:xfrm>
            <a:off x="4094261" y="295132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6" name="Shape 3196"/>
          <p:cNvSpPr/>
          <p:nvPr/>
        </p:nvSpPr>
        <p:spPr>
          <a:xfrm>
            <a:off x="4094261" y="34067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7" name="Shape 3197"/>
          <p:cNvSpPr/>
          <p:nvPr/>
        </p:nvSpPr>
        <p:spPr>
          <a:xfrm>
            <a:off x="3665636" y="20404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8" name="Shape 3198"/>
          <p:cNvSpPr/>
          <p:nvPr/>
        </p:nvSpPr>
        <p:spPr>
          <a:xfrm>
            <a:off x="3665636" y="24959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9" name="Shape 3199"/>
          <p:cNvSpPr/>
          <p:nvPr/>
        </p:nvSpPr>
        <p:spPr>
          <a:xfrm>
            <a:off x="4094261" y="20404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0" name="Shape 3200"/>
          <p:cNvSpPr/>
          <p:nvPr/>
        </p:nvSpPr>
        <p:spPr>
          <a:xfrm>
            <a:off x="4094261" y="24959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1" name="Shape 3201"/>
          <p:cNvSpPr/>
          <p:nvPr/>
        </p:nvSpPr>
        <p:spPr>
          <a:xfrm>
            <a:off x="3656707" y="431756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2" name="Shape 3202"/>
          <p:cNvSpPr/>
          <p:nvPr/>
        </p:nvSpPr>
        <p:spPr>
          <a:xfrm>
            <a:off x="3656707" y="477298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3" name="Shape 3203"/>
          <p:cNvSpPr/>
          <p:nvPr/>
        </p:nvSpPr>
        <p:spPr>
          <a:xfrm>
            <a:off x="4085332" y="431756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4" name="Shape 3204"/>
          <p:cNvSpPr/>
          <p:nvPr/>
        </p:nvSpPr>
        <p:spPr>
          <a:xfrm>
            <a:off x="4085332" y="477298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5" name="Shape 3205"/>
          <p:cNvSpPr/>
          <p:nvPr/>
        </p:nvSpPr>
        <p:spPr>
          <a:xfrm>
            <a:off x="3656707" y="52283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6" name="Shape 3206"/>
          <p:cNvSpPr/>
          <p:nvPr/>
        </p:nvSpPr>
        <p:spPr>
          <a:xfrm>
            <a:off x="3656707" y="56838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7" name="Shape 3207"/>
          <p:cNvSpPr/>
          <p:nvPr/>
        </p:nvSpPr>
        <p:spPr>
          <a:xfrm>
            <a:off x="4085332" y="52283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8" name="Shape 3208"/>
          <p:cNvSpPr/>
          <p:nvPr/>
        </p:nvSpPr>
        <p:spPr>
          <a:xfrm>
            <a:off x="4085332" y="56838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9" name="Shape 3209"/>
          <p:cNvSpPr/>
          <p:nvPr/>
        </p:nvSpPr>
        <p:spPr>
          <a:xfrm>
            <a:off x="1977925" y="43622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0" name="Shape 3210"/>
          <p:cNvSpPr/>
          <p:nvPr/>
        </p:nvSpPr>
        <p:spPr>
          <a:xfrm>
            <a:off x="1977925" y="48176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1" name="Shape 3211"/>
          <p:cNvSpPr/>
          <p:nvPr/>
        </p:nvSpPr>
        <p:spPr>
          <a:xfrm>
            <a:off x="2406550" y="43622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2" name="Shape 3212"/>
          <p:cNvSpPr/>
          <p:nvPr/>
        </p:nvSpPr>
        <p:spPr>
          <a:xfrm>
            <a:off x="2406550" y="48176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3" name="Shape 3213"/>
          <p:cNvSpPr/>
          <p:nvPr/>
        </p:nvSpPr>
        <p:spPr>
          <a:xfrm>
            <a:off x="1977925" y="52730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4" name="Shape 3214"/>
          <p:cNvSpPr/>
          <p:nvPr/>
        </p:nvSpPr>
        <p:spPr>
          <a:xfrm>
            <a:off x="1977925" y="57284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5" name="Shape 3215"/>
          <p:cNvSpPr/>
          <p:nvPr/>
        </p:nvSpPr>
        <p:spPr>
          <a:xfrm>
            <a:off x="2406550" y="52730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6" name="Shape 3216"/>
          <p:cNvSpPr/>
          <p:nvPr/>
        </p:nvSpPr>
        <p:spPr>
          <a:xfrm>
            <a:off x="2406550" y="57284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7" name="Shape 3217"/>
          <p:cNvSpPr/>
          <p:nvPr/>
        </p:nvSpPr>
        <p:spPr>
          <a:xfrm>
            <a:off x="1058168" y="434435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8" name="Shape 3218"/>
          <p:cNvSpPr/>
          <p:nvPr/>
        </p:nvSpPr>
        <p:spPr>
          <a:xfrm>
            <a:off x="1058168" y="479977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9" name="Shape 3219"/>
          <p:cNvSpPr/>
          <p:nvPr/>
        </p:nvSpPr>
        <p:spPr>
          <a:xfrm>
            <a:off x="1486793" y="434435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0" name="Shape 3220"/>
          <p:cNvSpPr/>
          <p:nvPr/>
        </p:nvSpPr>
        <p:spPr>
          <a:xfrm>
            <a:off x="1486793" y="479977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1" name="Shape 3221"/>
          <p:cNvSpPr/>
          <p:nvPr/>
        </p:nvSpPr>
        <p:spPr>
          <a:xfrm>
            <a:off x="1058168" y="525518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2" name="Shape 3222"/>
          <p:cNvSpPr/>
          <p:nvPr/>
        </p:nvSpPr>
        <p:spPr>
          <a:xfrm>
            <a:off x="1058168" y="571059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3" name="Shape 3223"/>
          <p:cNvSpPr/>
          <p:nvPr/>
        </p:nvSpPr>
        <p:spPr>
          <a:xfrm>
            <a:off x="1486793" y="525518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4" name="Shape 3224"/>
          <p:cNvSpPr/>
          <p:nvPr/>
        </p:nvSpPr>
        <p:spPr>
          <a:xfrm>
            <a:off x="1486793" y="571059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5" name="Shape 3225"/>
          <p:cNvSpPr/>
          <p:nvPr/>
        </p:nvSpPr>
        <p:spPr>
          <a:xfrm>
            <a:off x="1995785" y="20940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6" name="Shape 3226"/>
          <p:cNvSpPr/>
          <p:nvPr/>
        </p:nvSpPr>
        <p:spPr>
          <a:xfrm>
            <a:off x="1995785" y="254948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7" name="Shape 3227"/>
          <p:cNvSpPr/>
          <p:nvPr/>
        </p:nvSpPr>
        <p:spPr>
          <a:xfrm>
            <a:off x="2424410" y="20940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8" name="Shape 3228"/>
          <p:cNvSpPr/>
          <p:nvPr/>
        </p:nvSpPr>
        <p:spPr>
          <a:xfrm>
            <a:off x="2424410" y="254948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9" name="Shape 3229"/>
          <p:cNvSpPr/>
          <p:nvPr/>
        </p:nvSpPr>
        <p:spPr>
          <a:xfrm>
            <a:off x="1995785" y="300490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0" name="Shape 3230"/>
          <p:cNvSpPr/>
          <p:nvPr/>
        </p:nvSpPr>
        <p:spPr>
          <a:xfrm>
            <a:off x="1995785" y="346031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1" name="Shape 3231"/>
          <p:cNvSpPr/>
          <p:nvPr/>
        </p:nvSpPr>
        <p:spPr>
          <a:xfrm>
            <a:off x="2424410" y="300490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2" name="Shape 3232"/>
          <p:cNvSpPr/>
          <p:nvPr/>
        </p:nvSpPr>
        <p:spPr>
          <a:xfrm>
            <a:off x="2424410" y="346031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3" name="Shape 3233"/>
          <p:cNvSpPr/>
          <p:nvPr/>
        </p:nvSpPr>
        <p:spPr>
          <a:xfrm>
            <a:off x="1138535" y="20851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4" name="Shape 3234"/>
          <p:cNvSpPr/>
          <p:nvPr/>
        </p:nvSpPr>
        <p:spPr>
          <a:xfrm>
            <a:off x="1138535" y="254055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5" name="Shape 3235"/>
          <p:cNvSpPr/>
          <p:nvPr/>
        </p:nvSpPr>
        <p:spPr>
          <a:xfrm>
            <a:off x="1567160" y="20851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6" name="Shape 3236"/>
          <p:cNvSpPr/>
          <p:nvPr/>
        </p:nvSpPr>
        <p:spPr>
          <a:xfrm>
            <a:off x="1567160" y="254055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7" name="Shape 3237"/>
          <p:cNvSpPr/>
          <p:nvPr/>
        </p:nvSpPr>
        <p:spPr>
          <a:xfrm>
            <a:off x="1138535" y="29959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8" name="Shape 3238"/>
          <p:cNvSpPr/>
          <p:nvPr/>
        </p:nvSpPr>
        <p:spPr>
          <a:xfrm>
            <a:off x="1138535" y="34513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9" name="Shape 3239"/>
          <p:cNvSpPr/>
          <p:nvPr/>
        </p:nvSpPr>
        <p:spPr>
          <a:xfrm>
            <a:off x="1567160" y="29959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0" name="Shape 3240"/>
          <p:cNvSpPr/>
          <p:nvPr/>
        </p:nvSpPr>
        <p:spPr>
          <a:xfrm>
            <a:off x="1567160" y="34513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72" name="Rectangle 2">
            <a:extLst>
              <a:ext uri="{FF2B5EF4-FFF2-40B4-BE49-F238E27FC236}">
                <a16:creationId xmlns:a16="http://schemas.microsoft.com/office/drawing/2014/main" id="{82CBCC65-7E45-48E3-BC34-4E61EB3FA7DA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Tight Example for Greedy</a:t>
            </a:r>
          </a:p>
        </p:txBody>
      </p:sp>
    </p:spTree>
    <p:extLst>
      <p:ext uri="{BB962C8B-B14F-4D97-AF65-F5344CB8AC3E}">
        <p14:creationId xmlns:p14="http://schemas.microsoft.com/office/powerpoint/2010/main" val="792069593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2" name="Shape 3242"/>
          <p:cNvSpPr/>
          <p:nvPr/>
        </p:nvSpPr>
        <p:spPr>
          <a:xfrm>
            <a:off x="681307" y="4297778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3" name="Shape 3243"/>
          <p:cNvSpPr/>
          <p:nvPr/>
        </p:nvSpPr>
        <p:spPr>
          <a:xfrm>
            <a:off x="681307" y="1672450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E324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4" name="Shape 3244"/>
          <p:cNvSpPr/>
          <p:nvPr/>
        </p:nvSpPr>
        <p:spPr>
          <a:xfrm>
            <a:off x="7378573" y="2761872"/>
            <a:ext cx="607219" cy="2678906"/>
          </a:xfrm>
          <a:prstGeom prst="roundRect">
            <a:avLst>
              <a:gd name="adj" fmla="val 22059"/>
            </a:avLst>
          </a:prstGeom>
          <a:solidFill>
            <a:srgbClr val="FEC700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5" name="Shape 3245"/>
          <p:cNvSpPr/>
          <p:nvPr/>
        </p:nvSpPr>
        <p:spPr>
          <a:xfrm>
            <a:off x="6387378" y="2547559"/>
            <a:ext cx="732234" cy="3178969"/>
          </a:xfrm>
          <a:prstGeom prst="roundRect">
            <a:avLst>
              <a:gd name="adj" fmla="val 18293"/>
            </a:avLst>
          </a:prstGeom>
          <a:solidFill>
            <a:srgbClr val="D9EB37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6" name="Shape 3246"/>
          <p:cNvSpPr/>
          <p:nvPr/>
        </p:nvSpPr>
        <p:spPr>
          <a:xfrm>
            <a:off x="4851471" y="2056426"/>
            <a:ext cx="1455539" cy="3723680"/>
          </a:xfrm>
          <a:prstGeom prst="roundRect">
            <a:avLst>
              <a:gd name="adj" fmla="val 9202"/>
            </a:avLst>
          </a:prstGeom>
          <a:solidFill>
            <a:srgbClr val="F5EC00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7" name="Shape 3247"/>
          <p:cNvSpPr/>
          <p:nvPr/>
        </p:nvSpPr>
        <p:spPr>
          <a:xfrm>
            <a:off x="3494159" y="1942252"/>
            <a:ext cx="1196578" cy="4429125"/>
          </a:xfrm>
          <a:prstGeom prst="roundRect">
            <a:avLst>
              <a:gd name="adj" fmla="val 11194"/>
            </a:avLst>
          </a:prstGeom>
          <a:solidFill>
            <a:srgbClr val="E392FE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8" name="Shape 3248"/>
          <p:cNvSpPr/>
          <p:nvPr/>
        </p:nvSpPr>
        <p:spPr>
          <a:xfrm>
            <a:off x="922409" y="1958200"/>
            <a:ext cx="2393156" cy="4429125"/>
          </a:xfrm>
          <a:prstGeom prst="roundRect">
            <a:avLst>
              <a:gd name="adj" fmla="val 5597"/>
            </a:avLst>
          </a:prstGeom>
          <a:solidFill>
            <a:srgbClr val="96D35F"/>
          </a:solidFill>
          <a:ln w="1143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0" name="Shape 3250"/>
          <p:cNvSpPr/>
          <p:nvPr/>
        </p:nvSpPr>
        <p:spPr>
          <a:xfrm>
            <a:off x="7530377" y="30565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1" name="Shape 3251"/>
          <p:cNvSpPr/>
          <p:nvPr/>
        </p:nvSpPr>
        <p:spPr>
          <a:xfrm>
            <a:off x="7530377" y="489606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2" name="Shape 3252"/>
          <p:cNvSpPr/>
          <p:nvPr/>
        </p:nvSpPr>
        <p:spPr>
          <a:xfrm>
            <a:off x="6530252" y="273508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3" name="Shape 3253"/>
          <p:cNvSpPr/>
          <p:nvPr/>
        </p:nvSpPr>
        <p:spPr>
          <a:xfrm>
            <a:off x="6530252" y="31904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4" name="Shape 3254"/>
          <p:cNvSpPr/>
          <p:nvPr/>
        </p:nvSpPr>
        <p:spPr>
          <a:xfrm>
            <a:off x="6610620" y="47085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5" name="Shape 3255"/>
          <p:cNvSpPr/>
          <p:nvPr/>
        </p:nvSpPr>
        <p:spPr>
          <a:xfrm>
            <a:off x="6610620" y="51639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6" name="Shape 3256"/>
          <p:cNvSpPr/>
          <p:nvPr/>
        </p:nvSpPr>
        <p:spPr>
          <a:xfrm>
            <a:off x="5137221" y="46728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7" name="Shape 3257"/>
          <p:cNvSpPr/>
          <p:nvPr/>
        </p:nvSpPr>
        <p:spPr>
          <a:xfrm>
            <a:off x="5137221" y="51282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8" name="Shape 3258"/>
          <p:cNvSpPr/>
          <p:nvPr/>
        </p:nvSpPr>
        <p:spPr>
          <a:xfrm>
            <a:off x="5565846" y="46728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9" name="Shape 3259"/>
          <p:cNvSpPr/>
          <p:nvPr/>
        </p:nvSpPr>
        <p:spPr>
          <a:xfrm>
            <a:off x="5565846" y="51282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0" name="Shape 3260"/>
          <p:cNvSpPr/>
          <p:nvPr/>
        </p:nvSpPr>
        <p:spPr>
          <a:xfrm>
            <a:off x="5101502" y="27172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1" name="Shape 3261"/>
          <p:cNvSpPr/>
          <p:nvPr/>
        </p:nvSpPr>
        <p:spPr>
          <a:xfrm>
            <a:off x="5101502" y="31726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2" name="Shape 3262"/>
          <p:cNvSpPr/>
          <p:nvPr/>
        </p:nvSpPr>
        <p:spPr>
          <a:xfrm>
            <a:off x="5530127" y="27172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3" name="Shape 3263"/>
          <p:cNvSpPr/>
          <p:nvPr/>
        </p:nvSpPr>
        <p:spPr>
          <a:xfrm>
            <a:off x="5530127" y="31726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4" name="Shape 3264"/>
          <p:cNvSpPr/>
          <p:nvPr/>
        </p:nvSpPr>
        <p:spPr>
          <a:xfrm>
            <a:off x="3672752" y="29672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5" name="Shape 3265"/>
          <p:cNvSpPr/>
          <p:nvPr/>
        </p:nvSpPr>
        <p:spPr>
          <a:xfrm>
            <a:off x="3672752" y="342266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6" name="Shape 3266"/>
          <p:cNvSpPr/>
          <p:nvPr/>
        </p:nvSpPr>
        <p:spPr>
          <a:xfrm>
            <a:off x="4101377" y="29672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7" name="Shape 3267"/>
          <p:cNvSpPr/>
          <p:nvPr/>
        </p:nvSpPr>
        <p:spPr>
          <a:xfrm>
            <a:off x="4101377" y="342266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8" name="Shape 3268"/>
          <p:cNvSpPr/>
          <p:nvPr/>
        </p:nvSpPr>
        <p:spPr>
          <a:xfrm>
            <a:off x="3672752" y="20564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9" name="Shape 3269"/>
          <p:cNvSpPr/>
          <p:nvPr/>
        </p:nvSpPr>
        <p:spPr>
          <a:xfrm>
            <a:off x="3672752" y="25118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0" name="Shape 3270"/>
          <p:cNvSpPr/>
          <p:nvPr/>
        </p:nvSpPr>
        <p:spPr>
          <a:xfrm>
            <a:off x="4101377" y="20564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1" name="Shape 3271"/>
          <p:cNvSpPr/>
          <p:nvPr/>
        </p:nvSpPr>
        <p:spPr>
          <a:xfrm>
            <a:off x="4101377" y="25118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2" name="Shape 3272"/>
          <p:cNvSpPr/>
          <p:nvPr/>
        </p:nvSpPr>
        <p:spPr>
          <a:xfrm>
            <a:off x="3663823" y="43334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3" name="Shape 3273"/>
          <p:cNvSpPr/>
          <p:nvPr/>
        </p:nvSpPr>
        <p:spPr>
          <a:xfrm>
            <a:off x="3663823" y="47889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4" name="Shape 3274"/>
          <p:cNvSpPr/>
          <p:nvPr/>
        </p:nvSpPr>
        <p:spPr>
          <a:xfrm>
            <a:off x="4092448" y="43334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5" name="Shape 3275"/>
          <p:cNvSpPr/>
          <p:nvPr/>
        </p:nvSpPr>
        <p:spPr>
          <a:xfrm>
            <a:off x="4092448" y="47889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6" name="Shape 3276"/>
          <p:cNvSpPr/>
          <p:nvPr/>
        </p:nvSpPr>
        <p:spPr>
          <a:xfrm>
            <a:off x="3663823" y="52443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7" name="Shape 3277"/>
          <p:cNvSpPr/>
          <p:nvPr/>
        </p:nvSpPr>
        <p:spPr>
          <a:xfrm>
            <a:off x="3663823" y="56997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8" name="Shape 3278"/>
          <p:cNvSpPr/>
          <p:nvPr/>
        </p:nvSpPr>
        <p:spPr>
          <a:xfrm>
            <a:off x="4092448" y="52443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9" name="Shape 3279"/>
          <p:cNvSpPr/>
          <p:nvPr/>
        </p:nvSpPr>
        <p:spPr>
          <a:xfrm>
            <a:off x="4092448" y="56997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0" name="Shape 3280"/>
          <p:cNvSpPr/>
          <p:nvPr/>
        </p:nvSpPr>
        <p:spPr>
          <a:xfrm>
            <a:off x="1985041" y="43781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1" name="Shape 3281"/>
          <p:cNvSpPr/>
          <p:nvPr/>
        </p:nvSpPr>
        <p:spPr>
          <a:xfrm>
            <a:off x="1985041" y="483355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2" name="Shape 3282"/>
          <p:cNvSpPr/>
          <p:nvPr/>
        </p:nvSpPr>
        <p:spPr>
          <a:xfrm>
            <a:off x="2413666" y="43781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3" name="Shape 3283"/>
          <p:cNvSpPr/>
          <p:nvPr/>
        </p:nvSpPr>
        <p:spPr>
          <a:xfrm>
            <a:off x="2413666" y="483355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4" name="Shape 3284"/>
          <p:cNvSpPr/>
          <p:nvPr/>
        </p:nvSpPr>
        <p:spPr>
          <a:xfrm>
            <a:off x="1985041" y="52889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5" name="Shape 3285"/>
          <p:cNvSpPr/>
          <p:nvPr/>
        </p:nvSpPr>
        <p:spPr>
          <a:xfrm>
            <a:off x="1985041" y="57443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6" name="Shape 3286"/>
          <p:cNvSpPr/>
          <p:nvPr/>
        </p:nvSpPr>
        <p:spPr>
          <a:xfrm>
            <a:off x="2413666" y="52889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7" name="Shape 3287"/>
          <p:cNvSpPr/>
          <p:nvPr/>
        </p:nvSpPr>
        <p:spPr>
          <a:xfrm>
            <a:off x="2413666" y="57443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8" name="Shape 3288"/>
          <p:cNvSpPr/>
          <p:nvPr/>
        </p:nvSpPr>
        <p:spPr>
          <a:xfrm>
            <a:off x="1065284" y="436028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9" name="Shape 3289"/>
          <p:cNvSpPr/>
          <p:nvPr/>
        </p:nvSpPr>
        <p:spPr>
          <a:xfrm>
            <a:off x="1065284" y="48157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0" name="Shape 3290"/>
          <p:cNvSpPr/>
          <p:nvPr/>
        </p:nvSpPr>
        <p:spPr>
          <a:xfrm>
            <a:off x="1493909" y="436028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1" name="Shape 3291"/>
          <p:cNvSpPr/>
          <p:nvPr/>
        </p:nvSpPr>
        <p:spPr>
          <a:xfrm>
            <a:off x="1493909" y="48157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2" name="Shape 3292"/>
          <p:cNvSpPr/>
          <p:nvPr/>
        </p:nvSpPr>
        <p:spPr>
          <a:xfrm>
            <a:off x="1065284" y="52711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3" name="Shape 3293"/>
          <p:cNvSpPr/>
          <p:nvPr/>
        </p:nvSpPr>
        <p:spPr>
          <a:xfrm>
            <a:off x="1065284" y="57265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4" name="Shape 3294"/>
          <p:cNvSpPr/>
          <p:nvPr/>
        </p:nvSpPr>
        <p:spPr>
          <a:xfrm>
            <a:off x="1493909" y="52711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5" name="Shape 3295"/>
          <p:cNvSpPr/>
          <p:nvPr/>
        </p:nvSpPr>
        <p:spPr>
          <a:xfrm>
            <a:off x="1493909" y="57265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6" name="Shape 3296"/>
          <p:cNvSpPr/>
          <p:nvPr/>
        </p:nvSpPr>
        <p:spPr>
          <a:xfrm>
            <a:off x="2002901" y="211000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7" name="Shape 3297"/>
          <p:cNvSpPr/>
          <p:nvPr/>
        </p:nvSpPr>
        <p:spPr>
          <a:xfrm>
            <a:off x="2002901" y="256541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8" name="Shape 3298"/>
          <p:cNvSpPr/>
          <p:nvPr/>
        </p:nvSpPr>
        <p:spPr>
          <a:xfrm>
            <a:off x="2431526" y="211000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9" name="Shape 3299"/>
          <p:cNvSpPr/>
          <p:nvPr/>
        </p:nvSpPr>
        <p:spPr>
          <a:xfrm>
            <a:off x="2431526" y="256541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0" name="Shape 3300"/>
          <p:cNvSpPr/>
          <p:nvPr/>
        </p:nvSpPr>
        <p:spPr>
          <a:xfrm>
            <a:off x="2002901" y="302083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1" name="Shape 3301"/>
          <p:cNvSpPr/>
          <p:nvPr/>
        </p:nvSpPr>
        <p:spPr>
          <a:xfrm>
            <a:off x="2002901" y="34762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2" name="Shape 3302"/>
          <p:cNvSpPr/>
          <p:nvPr/>
        </p:nvSpPr>
        <p:spPr>
          <a:xfrm>
            <a:off x="2431526" y="302083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3" name="Shape 3303"/>
          <p:cNvSpPr/>
          <p:nvPr/>
        </p:nvSpPr>
        <p:spPr>
          <a:xfrm>
            <a:off x="2431526" y="34762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4" name="Shape 3304"/>
          <p:cNvSpPr/>
          <p:nvPr/>
        </p:nvSpPr>
        <p:spPr>
          <a:xfrm>
            <a:off x="1145651" y="21010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5" name="Shape 3305"/>
          <p:cNvSpPr/>
          <p:nvPr/>
        </p:nvSpPr>
        <p:spPr>
          <a:xfrm>
            <a:off x="1145651" y="25564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6" name="Shape 3306"/>
          <p:cNvSpPr/>
          <p:nvPr/>
        </p:nvSpPr>
        <p:spPr>
          <a:xfrm>
            <a:off x="1574276" y="21010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7" name="Shape 3307"/>
          <p:cNvSpPr/>
          <p:nvPr/>
        </p:nvSpPr>
        <p:spPr>
          <a:xfrm>
            <a:off x="1574276" y="25564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8" name="Shape 3308"/>
          <p:cNvSpPr/>
          <p:nvPr/>
        </p:nvSpPr>
        <p:spPr>
          <a:xfrm>
            <a:off x="1145651" y="301190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9" name="Shape 3309"/>
          <p:cNvSpPr/>
          <p:nvPr/>
        </p:nvSpPr>
        <p:spPr>
          <a:xfrm>
            <a:off x="1145651" y="34673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10" name="Shape 3310"/>
          <p:cNvSpPr/>
          <p:nvPr/>
        </p:nvSpPr>
        <p:spPr>
          <a:xfrm>
            <a:off x="1574276" y="301190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11" name="Shape 3311"/>
          <p:cNvSpPr/>
          <p:nvPr/>
        </p:nvSpPr>
        <p:spPr>
          <a:xfrm>
            <a:off x="1574276" y="34673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73" name="Rectangle 2">
            <a:extLst>
              <a:ext uri="{FF2B5EF4-FFF2-40B4-BE49-F238E27FC236}">
                <a16:creationId xmlns:a16="http://schemas.microsoft.com/office/drawing/2014/main" id="{8AA24DF0-FC1D-4241-B3D8-5668A593E618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Tight Example for Greedy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9BE88F-8209-4CFC-9D03-A121B0B277E0}"/>
              </a:ext>
            </a:extLst>
          </p:cNvPr>
          <p:cNvSpPr txBox="1"/>
          <p:nvPr/>
        </p:nvSpPr>
        <p:spPr>
          <a:xfrm>
            <a:off x="6682056" y="1260812"/>
            <a:ext cx="1140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OPT =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EEDE51E-2141-4652-8CC7-2FDA8C85D5BD}"/>
              </a:ext>
            </a:extLst>
          </p:cNvPr>
          <p:cNvSpPr txBox="1"/>
          <p:nvPr/>
        </p:nvSpPr>
        <p:spPr>
          <a:xfrm>
            <a:off x="917584" y="1286474"/>
            <a:ext cx="1457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Greedy = 5</a:t>
            </a:r>
          </a:p>
        </p:txBody>
      </p:sp>
    </p:spTree>
    <p:extLst>
      <p:ext uri="{BB962C8B-B14F-4D97-AF65-F5344CB8AC3E}">
        <p14:creationId xmlns:p14="http://schemas.microsoft.com/office/powerpoint/2010/main" val="28411188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solidFill>
                      <a:srgbClr val="0070C0"/>
                    </a:solidFill>
                    <a:latin typeface="+mj-lt"/>
                    <a:ea typeface="Courier New" charset="0"/>
                    <a:cs typeface="Gill Sans" charset="0"/>
                  </a:rPr>
                  <a:t>Thm:</a:t>
                </a: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</a:t>
                </a:r>
                <a:r>
                  <a:rPr lang="en-US" dirty="0"/>
                  <a:t>If the best solution has k sets, greedy finds at most k ln(n) sets.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 err="1">
                    <a:solidFill>
                      <a:srgbClr val="0070C0"/>
                    </a:solidFill>
                    <a:latin typeface="+mj-lt"/>
                    <a:ea typeface="Courier New" charset="0"/>
                    <a:cs typeface="Gill Sans" charset="0"/>
                  </a:rPr>
                  <a:t>Pf</a:t>
                </a:r>
                <a:r>
                  <a:rPr lang="en-US" dirty="0">
                    <a:solidFill>
                      <a:srgbClr val="0070C0"/>
                    </a:solidFill>
                    <a:latin typeface="+mj-lt"/>
                    <a:ea typeface="Courier New" charset="0"/>
                    <a:cs typeface="Gill Sans" charset="0"/>
                  </a:rPr>
                  <a:t>:</a:t>
                </a: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Suppose OPT=k 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/>
                  <a:t>There is set that covers 1/k fraction of remaining elements, since there are k sets that cover all remaining elements. 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/>
                  <a:t>So </a:t>
                </a:r>
                <a:r>
                  <a:rPr lang="en-US" dirty="0">
                    <a:solidFill>
                      <a:srgbClr val="FF0000"/>
                    </a:solidFill>
                  </a:rPr>
                  <a:t>in each step</a:t>
                </a:r>
                <a:r>
                  <a:rPr lang="en-US" dirty="0"/>
                  <a:t>, algorithm will cover 1/k fraction of remaining elements.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0" indent="0" defTabSz="584200" eaLnBrk="1" fontAlgn="auto">
                  <a:spcBef>
                    <a:spcPts val="0"/>
                  </a:spcBef>
                  <a:spcAft>
                    <a:spcPts val="0"/>
                  </a:spcAft>
                  <a:buNone/>
                  <a:defRPr sz="3600">
                    <a:latin typeface="Tahoma"/>
                    <a:ea typeface="Tahoma"/>
                    <a:cs typeface="Tahoma"/>
                    <a:sym typeface="Tahoma"/>
                  </a:defRPr>
                </a:pPr>
                <a:r>
                  <a:rPr lang="en-US" sz="2400" dirty="0">
                    <a:solidFill>
                      <a:srgbClr val="000000"/>
                    </a:solidFill>
                    <a:latin typeface="+mj-lt"/>
                    <a:ea typeface="Tahoma"/>
                    <a:cs typeface="Tahoma"/>
                    <a:sym typeface="Tahoma"/>
                  </a:rPr>
                  <a:t>#elements uncovered after t steps </a:t>
                </a:r>
              </a:p>
              <a:p>
                <a:pPr marL="0" lvl="0" indent="0" defTabSz="584200" eaLnBrk="1" fontAlgn="auto">
                  <a:spcBef>
                    <a:spcPts val="0"/>
                  </a:spcBef>
                  <a:spcAft>
                    <a:spcPts val="0"/>
                  </a:spcAft>
                  <a:buNone/>
                  <a:defRPr sz="3600">
                    <a:latin typeface="Tahoma"/>
                    <a:ea typeface="Tahoma"/>
                    <a:cs typeface="Tahoma"/>
                    <a:sym typeface="Tahoma"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ahoma"/>
                          <a:cs typeface="Tahoma"/>
                          <a:sym typeface="Tahoma"/>
                        </a:rPr>
                        <m:t>≤</m:t>
                      </m:r>
                      <m:r>
                        <a:rPr lang="en-US" sz="24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ahoma"/>
                          <a:cs typeface="Tahoma"/>
                          <a:sym typeface="Tahoma"/>
                        </a:rPr>
                        <m:t>𝑛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ahoma"/>
                              <a:cs typeface="Tahoma"/>
                              <a:sym typeface="Tahoma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ahoma"/>
                                  <a:cs typeface="Tahoma"/>
                                  <a:sym typeface="Tahoma"/>
                                </a:rPr>
                              </m:ctrlPr>
                            </m:dPr>
                            <m:e>
                              <m: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ahoma"/>
                                  <a:cs typeface="Tahoma"/>
                                  <a:sym typeface="Tahoma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24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ahoma"/>
                                      <a:cs typeface="Tahoma"/>
                                      <a:sym typeface="Tahoma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ahoma"/>
                                      <a:cs typeface="Tahoma"/>
                                      <a:sym typeface="Tahoma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ahoma"/>
                                      <a:cs typeface="Tahoma"/>
                                      <a:sym typeface="Tahoma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ahoma"/>
                              <a:cs typeface="Tahoma"/>
                              <a:sym typeface="Tahoma"/>
                            </a:rPr>
                            <m:t>𝑡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ahoma"/>
                          <a:cs typeface="Tahoma"/>
                          <a:sym typeface="Tahoma"/>
                        </a:rPr>
                        <m:t>≤</m:t>
                      </m:r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ahoma"/>
                          <a:cs typeface="Tahoma"/>
                          <a:sym typeface="Tahoma"/>
                        </a:rPr>
                        <m:t>𝑛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ahoma"/>
                              <a:cs typeface="Tahoma"/>
                              <a:sym typeface="Tahoma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ahoma"/>
                              <a:cs typeface="Tahoma"/>
                              <a:sym typeface="Tahoma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ahoma"/>
                              <a:cs typeface="Tahoma"/>
                              <a:sym typeface="Tahoma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ahoma"/>
                                  <a:cs typeface="Tahoma"/>
                                  <a:sym typeface="Tahoma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ahoma"/>
                                  <a:cs typeface="Tahoma"/>
                                  <a:sym typeface="Tahoma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ahoma"/>
                                  <a:cs typeface="Tahoma"/>
                                  <a:sym typeface="Tahoma"/>
                                </a:rPr>
                                <m:t>𝑘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0000"/>
                  </a:solidFill>
                  <a:latin typeface="+mj-lt"/>
                  <a:ea typeface="Tahoma"/>
                  <a:cs typeface="Tahoma"/>
                  <a:sym typeface="Tahoma"/>
                </a:endParaRPr>
              </a:p>
              <a:p>
                <a:pPr marL="0" lvl="0" indent="0" defTabSz="584200" eaLnBrk="1" fontAlgn="auto">
                  <a:spcBef>
                    <a:spcPts val="0"/>
                  </a:spcBef>
                  <a:spcAft>
                    <a:spcPts val="0"/>
                  </a:spcAft>
                  <a:buNone/>
                  <a:defRPr sz="3600">
                    <a:latin typeface="Tahoma"/>
                    <a:ea typeface="Tahoma"/>
                    <a:cs typeface="Tahoma"/>
                    <a:sym typeface="Tahoma"/>
                  </a:defRPr>
                </a:pPr>
                <a:r>
                  <a:rPr lang="en-US" sz="2400" dirty="0">
                    <a:solidFill>
                      <a:srgbClr val="000000"/>
                    </a:solidFill>
                    <a:latin typeface="+mj-lt"/>
                    <a:ea typeface="Tahoma"/>
                    <a:cs typeface="Tahoma"/>
                    <a:sym typeface="Tahoma"/>
                  </a:rPr>
                  <a:t>So after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ahoma"/>
                        <a:cs typeface="Tahoma"/>
                        <a:sym typeface="Tahoma"/>
                      </a:rPr>
                      <m:t>𝑡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ahoma"/>
                        <a:cs typeface="Tahoma"/>
                        <a:sym typeface="Tahoma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ahoma"/>
                        <a:cs typeface="Tahoma"/>
                        <a:sym typeface="Tahoma"/>
                      </a:rPr>
                      <m:t>𝑘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ahoma"/>
                            <a:cs typeface="Tahoma"/>
                            <a:sym typeface="Tahoma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ahoma"/>
                            <a:cs typeface="Tahoma"/>
                            <a:sym typeface="Tahoma"/>
                          </a:rPr>
                          <m:t>ln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ahoma"/>
                            <a:cs typeface="Tahoma"/>
                            <a:sym typeface="Tahoma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+mj-lt"/>
                    <a:ea typeface="Tahoma"/>
                    <a:cs typeface="Tahoma"/>
                    <a:sym typeface="Tahoma"/>
                  </a:rPr>
                  <a:t> steps, # uncovered elements &lt; 1.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t="-1570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Greedy Gives O(log(n)) approximation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675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">
            <a:extLst>
              <a:ext uri="{FF2B5EF4-FFF2-40B4-BE49-F238E27FC236}">
                <a16:creationId xmlns:a16="http://schemas.microsoft.com/office/drawing/2014/main" id="{A1CB76B2-40FB-4331-8811-7711EDA79FD2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Approximation Algorithm Summary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8298C1DF-621A-4E6F-8379-C78D65AB0A3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090464"/>
            <a:ext cx="8340350" cy="53800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1687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1687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 defTabSz="692150">
              <a:lnSpc>
                <a:spcPct val="90000"/>
              </a:lnSpc>
            </a:pPr>
            <a:r>
              <a:rPr lang="en-US" kern="0" dirty="0">
                <a:ea typeface="Courier New" charset="0"/>
                <a:cs typeface="Gill Sans" charset="0"/>
              </a:rPr>
              <a:t>The best known approximation algorithm for set cover is the greedy.</a:t>
            </a:r>
          </a:p>
          <a:p>
            <a:pPr marL="800100" lvl="3" indent="-342900" defTabSz="692150">
              <a:lnSpc>
                <a:spcPct val="90000"/>
              </a:lnSpc>
            </a:pPr>
            <a:r>
              <a:rPr lang="en-US" kern="0" dirty="0">
                <a:ea typeface="Courier New" charset="0"/>
                <a:cs typeface="Gill Sans" charset="0"/>
              </a:rPr>
              <a:t>It is NP-Complete to obtain better than ln(n) approximation ratio for set cover. </a:t>
            </a:r>
            <a:endParaRPr lang="en-US" kern="0" dirty="0">
              <a:latin typeface="+mj-lt"/>
              <a:ea typeface="Courier New" charset="0"/>
              <a:cs typeface="Gill Sans" charset="0"/>
            </a:endParaRPr>
          </a:p>
          <a:p>
            <a:pPr marL="342900" lvl="2" indent="-342900" defTabSz="692150">
              <a:lnSpc>
                <a:spcPct val="90000"/>
              </a:lnSpc>
            </a:pPr>
            <a:r>
              <a:rPr lang="en-US" kern="0" dirty="0">
                <a:latin typeface="+mj-lt"/>
                <a:ea typeface="Courier New" charset="0"/>
                <a:cs typeface="Gill Sans" charset="0"/>
              </a:rPr>
              <a:t>The best known approximation algorithm for vertex cover is the greedy. </a:t>
            </a:r>
          </a:p>
          <a:p>
            <a:pPr marL="800100" lvl="3" indent="-342900" defTabSz="692150">
              <a:lnSpc>
                <a:spcPct val="90000"/>
              </a:lnSpc>
            </a:pPr>
            <a:r>
              <a:rPr lang="en-US" kern="0" dirty="0">
                <a:latin typeface="+mj-lt"/>
                <a:ea typeface="Courier New" charset="0"/>
                <a:cs typeface="Gill Sans" charset="0"/>
              </a:rPr>
              <a:t>It has been open for 40 years to obtain a polynomial time algorithm with approximation ratio better than 2</a:t>
            </a:r>
          </a:p>
          <a:p>
            <a:pPr marL="342900" lvl="2" indent="-342900" defTabSz="692150">
              <a:lnSpc>
                <a:spcPct val="90000"/>
              </a:lnSpc>
            </a:pPr>
            <a:r>
              <a:rPr lang="en-US" kern="0" dirty="0">
                <a:latin typeface="+mj-lt"/>
                <a:ea typeface="Courier New" charset="0"/>
                <a:cs typeface="Gill Sans" charset="0"/>
              </a:rPr>
              <a:t>There is a long list of questions we do not know the best approximation algorithm.</a:t>
            </a:r>
          </a:p>
          <a:p>
            <a:pPr marL="342900" lvl="2" indent="-342900" defTabSz="692150">
              <a:lnSpc>
                <a:spcPct val="90000"/>
              </a:lnSpc>
            </a:pPr>
            <a:r>
              <a:rPr lang="en-US" kern="0" dirty="0">
                <a:latin typeface="+mj-lt"/>
                <a:ea typeface="Courier New" charset="0"/>
                <a:cs typeface="Gill Sans" charset="0"/>
                <a:hlinkClick r:id="rId2"/>
              </a:rPr>
              <a:t>https://www.youtube.com/watch?v=n7v9psW3Qwo</a:t>
            </a:r>
            <a:endParaRPr lang="en-US" kern="0" dirty="0">
              <a:latin typeface="+mj-lt"/>
              <a:ea typeface="Courier New" charset="0"/>
              <a:cs typeface="Gill Sans" charset="0"/>
            </a:endParaRPr>
          </a:p>
          <a:p>
            <a:pPr marL="342900" lvl="2" indent="-342900" defTabSz="692150">
              <a:lnSpc>
                <a:spcPct val="90000"/>
              </a:lnSpc>
            </a:pPr>
            <a:r>
              <a:rPr lang="en-US" kern="0" dirty="0">
                <a:latin typeface="+mj-lt"/>
                <a:ea typeface="Courier New" charset="0"/>
                <a:cs typeface="Gill Sans" charset="0"/>
                <a:hlinkClick r:id="rId3"/>
              </a:rPr>
              <a:t>https://en.wikipedia.org/wiki/Unique_games_conjecture</a:t>
            </a:r>
            <a:endParaRPr lang="en-US" kern="0" dirty="0">
              <a:latin typeface="+mj-lt"/>
              <a:ea typeface="Courier New" charset="0"/>
              <a:cs typeface="Gill Sans" charset="0"/>
            </a:endParaRPr>
          </a:p>
          <a:p>
            <a:pPr marL="342900" lvl="2" indent="-342900" defTabSz="692150">
              <a:lnSpc>
                <a:spcPct val="90000"/>
              </a:lnSpc>
            </a:pPr>
            <a:endParaRPr lang="en-US" kern="0" dirty="0">
              <a:latin typeface="+mj-lt"/>
              <a:ea typeface="Courier New" charset="0"/>
              <a:cs typeface="Gill Sans" charset="0"/>
            </a:endParaRPr>
          </a:p>
          <a:p>
            <a:pPr marL="342900" lvl="2" indent="-342900" defTabSz="692150">
              <a:lnSpc>
                <a:spcPct val="90000"/>
              </a:lnSpc>
            </a:pPr>
            <a:endParaRPr lang="en-US" kern="0" dirty="0">
              <a:latin typeface="+mj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3636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lvl="0" indent="0">
                  <a:lnSpc>
                    <a:spcPct val="120000"/>
                  </a:lnSpc>
                  <a:buNone/>
                </a:pPr>
                <a:r>
                  <a:rPr lang="en-US" sz="2400" dirty="0">
                    <a:solidFill>
                      <a:srgbClr val="000000"/>
                    </a:solidFill>
                    <a:latin typeface="+mj-lt"/>
                    <a:ea typeface="ＭＳ Ｐゴシック" charset="0"/>
                    <a:cs typeface="Times New Roman" charset="0"/>
                  </a:rPr>
                  <a:t>We call an algorithm has approximation ratio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𝛼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+mj-lt"/>
                    <a:ea typeface="ＭＳ Ｐゴシック" charset="0"/>
                    <a:cs typeface="Times New Roman" charset="0"/>
                  </a:rPr>
                  <a:t> if</a:t>
                </a:r>
                <a:endParaRPr lang="en-US" sz="2400" dirty="0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Times New Roman" charset="0"/>
                </a:endParaRPr>
              </a:p>
              <a:p>
                <a:pPr marL="0" lv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Cost</m:t>
                          </m:r>
                          <m: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of</m:t>
                          </m:r>
                          <m: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computed</m:t>
                          </m:r>
                          <m: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solution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Cost</m:t>
                          </m:r>
                          <m: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of</m:t>
                          </m:r>
                          <m: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the</m:t>
                          </m:r>
                          <m: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optimum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ＭＳ Ｐゴシック" charset="0"/>
                          <a:cs typeface="Times New Roman" charset="0"/>
                        </a:rPr>
                        <m:t>≤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ＭＳ Ｐゴシック" charset="0"/>
                          <a:cs typeface="Times New Roman" charset="0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ＭＳ Ｐゴシック" charset="0"/>
                          <a:cs typeface="Times New Roman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ＭＳ Ｐゴシック" charset="0"/>
                          <a:cs typeface="Times New Roman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ＭＳ Ｐゴシック" charset="0"/>
                          <a:cs typeface="Times New Roman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Times New Roman" charset="0"/>
                </a:endParaRPr>
              </a:p>
              <a:p>
                <a:pPr marL="0" lvl="0" indent="0">
                  <a:lnSpc>
                    <a:spcPct val="120000"/>
                  </a:lnSpc>
                  <a:buNone/>
                </a:pPr>
                <a:r>
                  <a:rPr lang="en-US" sz="2400" dirty="0">
                    <a:solidFill>
                      <a:srgbClr val="000000"/>
                    </a:solidFill>
                    <a:latin typeface="Calibri" charset="0"/>
                    <a:ea typeface="ＭＳ Ｐゴシック" charset="0"/>
                    <a:cs typeface="Times New Roman" charset="0"/>
                  </a:rPr>
                  <a:t>for any input of length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Calibri" charset="0"/>
                    <a:ea typeface="ＭＳ Ｐゴシック" charset="0"/>
                    <a:cs typeface="Times New Roman" charset="0"/>
                  </a:rPr>
                  <a:t>. </a:t>
                </a:r>
                <a:r>
                  <a:rPr lang="en-US" sz="2400" dirty="0">
                    <a:solidFill>
                      <a:srgbClr val="FF0000"/>
                    </a:solidFill>
                    <a:latin typeface="+mj-lt"/>
                    <a:ea typeface="ＭＳ Ｐゴシック" charset="0"/>
                    <a:cs typeface="Times New Roman" charset="0"/>
                  </a:rPr>
                  <a:t>(worst case)</a:t>
                </a:r>
                <a:endParaRPr lang="en-US" sz="2400" dirty="0">
                  <a:solidFill>
                    <a:srgbClr val="000000"/>
                  </a:solidFill>
                  <a:latin typeface="+mj-lt"/>
                  <a:ea typeface="ＭＳ Ｐゴシック" charset="0"/>
                  <a:cs typeface="Times New Roman" charset="0"/>
                </a:endParaRPr>
              </a:p>
              <a:p>
                <a:pPr marL="0" lvl="0" indent="0">
                  <a:lnSpc>
                    <a:spcPct val="110000"/>
                  </a:lnSpc>
                  <a:buClr>
                    <a:srgbClr val="0070C0"/>
                  </a:buClr>
                  <a:buNone/>
                </a:pPr>
                <a:endParaRPr lang="en-US" sz="2400" dirty="0">
                  <a:solidFill>
                    <a:srgbClr val="000090"/>
                  </a:solidFill>
                </a:endParaRPr>
              </a:p>
              <a:p>
                <a:pPr marL="0" lvl="0" indent="0">
                  <a:lnSpc>
                    <a:spcPct val="110000"/>
                  </a:lnSpc>
                  <a:buClr>
                    <a:srgbClr val="0070C0"/>
                  </a:buClr>
                  <a:buNone/>
                </a:pPr>
                <a:r>
                  <a:rPr lang="en-US" sz="2400" dirty="0">
                    <a:solidFill>
                      <a:srgbClr val="000090"/>
                    </a:solidFill>
                  </a:rPr>
                  <a:t>Goal</a:t>
                </a:r>
                <a:r>
                  <a:rPr lang="en-US" sz="2400" dirty="0">
                    <a:solidFill>
                      <a:srgbClr val="000000"/>
                    </a:solidFill>
                  </a:rPr>
                  <a:t>: For each NP-hard problem find an poly-time approximation algorithm with the best possible approximation ratio.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sz="800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t="-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869387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Approximation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16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Given a 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, </a:t>
                </a:r>
                <a:r>
                  <a:rPr lang="en-US" dirty="0"/>
                  <a:t>Find smallest set of vertices touching every edge 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Vertex Cover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30" name="Oval 5">
            <a:extLst>
              <a:ext uri="{FF2B5EF4-FFF2-40B4-BE49-F238E27FC236}">
                <a16:creationId xmlns:a16="http://schemas.microsoft.com/office/drawing/2014/main" id="{C8906D49-A075-421D-988A-680BD7219A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65832" y="444486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1" name="Oval 5">
            <a:extLst>
              <a:ext uri="{FF2B5EF4-FFF2-40B4-BE49-F238E27FC236}">
                <a16:creationId xmlns:a16="http://schemas.microsoft.com/office/drawing/2014/main" id="{5D263F91-690B-4FD6-86B7-5B28E92877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94300" y="355220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2" name="Oval 5">
            <a:extLst>
              <a:ext uri="{FF2B5EF4-FFF2-40B4-BE49-F238E27FC236}">
                <a16:creationId xmlns:a16="http://schemas.microsoft.com/office/drawing/2014/main" id="{6A813DB9-65EF-4CE0-A79E-C8B00906FB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38744" y="342900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3" name="Oval 5">
            <a:extLst>
              <a:ext uri="{FF2B5EF4-FFF2-40B4-BE49-F238E27FC236}">
                <a16:creationId xmlns:a16="http://schemas.microsoft.com/office/drawing/2014/main" id="{7AF7312A-413A-43BC-9D9C-05A50BBB55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3188" y="346700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4" name="Oval 5">
            <a:extLst>
              <a:ext uri="{FF2B5EF4-FFF2-40B4-BE49-F238E27FC236}">
                <a16:creationId xmlns:a16="http://schemas.microsoft.com/office/drawing/2014/main" id="{42395117-47B5-468A-804E-E9CDA679DB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8889" y="360838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5" name="Oval 5">
            <a:extLst>
              <a:ext uri="{FF2B5EF4-FFF2-40B4-BE49-F238E27FC236}">
                <a16:creationId xmlns:a16="http://schemas.microsoft.com/office/drawing/2014/main" id="{5C3D142E-33A7-45D2-8388-E9FE7A119C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29838" y="448208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6" name="Oval 5">
            <a:extLst>
              <a:ext uri="{FF2B5EF4-FFF2-40B4-BE49-F238E27FC236}">
                <a16:creationId xmlns:a16="http://schemas.microsoft.com/office/drawing/2014/main" id="{D62B63B3-8842-454F-BCAF-501946A2C1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65604" y="440841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7" name="Oval 5">
            <a:extLst>
              <a:ext uri="{FF2B5EF4-FFF2-40B4-BE49-F238E27FC236}">
                <a16:creationId xmlns:a16="http://schemas.microsoft.com/office/drawing/2014/main" id="{A70F18E8-94A1-4FDA-BEFA-E5F541A0D2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248" y="425477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8" name="Oval 5">
            <a:extLst>
              <a:ext uri="{FF2B5EF4-FFF2-40B4-BE49-F238E27FC236}">
                <a16:creationId xmlns:a16="http://schemas.microsoft.com/office/drawing/2014/main" id="{3C99A825-1C7A-4922-8E26-219294878B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98584" y="515616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9" name="Oval 5">
            <a:extLst>
              <a:ext uri="{FF2B5EF4-FFF2-40B4-BE49-F238E27FC236}">
                <a16:creationId xmlns:a16="http://schemas.microsoft.com/office/drawing/2014/main" id="{79E68642-58B8-456E-86F6-2EE5F0536F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90431" y="52458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722497F-8F19-4CDB-874C-5C035C8A3824}"/>
              </a:ext>
            </a:extLst>
          </p:cNvPr>
          <p:cNvCxnSpPr>
            <a:stCxn id="30" idx="0"/>
            <a:endCxn id="31" idx="3"/>
          </p:cNvCxnSpPr>
          <p:nvPr/>
        </p:nvCxnSpPr>
        <p:spPr bwMode="auto">
          <a:xfrm flipV="1">
            <a:off x="2755526" y="3705323"/>
            <a:ext cx="265045" cy="7395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9FEDE1E-EE12-4F3E-A088-964600491BEB}"/>
              </a:ext>
            </a:extLst>
          </p:cNvPr>
          <p:cNvCxnSpPr>
            <a:cxnSpLocks/>
            <a:stCxn id="31" idx="7"/>
            <a:endCxn id="32" idx="2"/>
          </p:cNvCxnSpPr>
          <p:nvPr/>
        </p:nvCxnSpPr>
        <p:spPr bwMode="auto">
          <a:xfrm flipV="1">
            <a:off x="3147417" y="3518694"/>
            <a:ext cx="991327" cy="597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26C8DF9-46B5-4DBC-855F-D0B4127ED4DD}"/>
              </a:ext>
            </a:extLst>
          </p:cNvPr>
          <p:cNvCxnSpPr>
            <a:cxnSpLocks/>
            <a:stCxn id="32" idx="6"/>
            <a:endCxn id="33" idx="1"/>
          </p:cNvCxnSpPr>
          <p:nvPr/>
        </p:nvCxnSpPr>
        <p:spPr bwMode="auto">
          <a:xfrm flipV="1">
            <a:off x="4318132" y="3493278"/>
            <a:ext cx="991327" cy="25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56B13A3-13D5-4A8C-8675-877B796166D9}"/>
              </a:ext>
            </a:extLst>
          </p:cNvPr>
          <p:cNvCxnSpPr>
            <a:cxnSpLocks/>
            <a:stCxn id="31" idx="5"/>
            <a:endCxn id="38" idx="1"/>
          </p:cNvCxnSpPr>
          <p:nvPr/>
        </p:nvCxnSpPr>
        <p:spPr bwMode="auto">
          <a:xfrm>
            <a:off x="3147417" y="3705323"/>
            <a:ext cx="877438" cy="14771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8DB2600-8ED0-445D-B2F5-0FCE5867A8AC}"/>
              </a:ext>
            </a:extLst>
          </p:cNvPr>
          <p:cNvCxnSpPr>
            <a:cxnSpLocks/>
            <a:stCxn id="31" idx="6"/>
            <a:endCxn id="37" idx="1"/>
          </p:cNvCxnSpPr>
          <p:nvPr/>
        </p:nvCxnSpPr>
        <p:spPr bwMode="auto">
          <a:xfrm>
            <a:off x="3173688" y="3641901"/>
            <a:ext cx="944831" cy="6391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28888F5-2A85-4677-A710-5038910F1558}"/>
              </a:ext>
            </a:extLst>
          </p:cNvPr>
          <p:cNvCxnSpPr>
            <a:cxnSpLocks/>
            <a:stCxn id="37" idx="5"/>
            <a:endCxn id="39" idx="1"/>
          </p:cNvCxnSpPr>
          <p:nvPr/>
        </p:nvCxnSpPr>
        <p:spPr bwMode="auto">
          <a:xfrm>
            <a:off x="4245365" y="4407888"/>
            <a:ext cx="871337" cy="8642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DEEF883-C90A-4EE6-ABE4-CC74E8F30D8E}"/>
              </a:ext>
            </a:extLst>
          </p:cNvPr>
          <p:cNvCxnSpPr>
            <a:cxnSpLocks/>
            <a:stCxn id="38" idx="6"/>
            <a:endCxn id="39" idx="2"/>
          </p:cNvCxnSpPr>
          <p:nvPr/>
        </p:nvCxnSpPr>
        <p:spPr bwMode="auto">
          <a:xfrm>
            <a:off x="4177972" y="5245855"/>
            <a:ext cx="912459" cy="8969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F85FA9C-1DD5-4B69-9971-D997F187C1FE}"/>
              </a:ext>
            </a:extLst>
          </p:cNvPr>
          <p:cNvCxnSpPr>
            <a:cxnSpLocks/>
            <a:stCxn id="39" idx="0"/>
            <a:endCxn id="33" idx="4"/>
          </p:cNvCxnSpPr>
          <p:nvPr/>
        </p:nvCxnSpPr>
        <p:spPr bwMode="auto">
          <a:xfrm flipV="1">
            <a:off x="5180125" y="3646394"/>
            <a:ext cx="192757" cy="15994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05A5E54-FB32-47E9-9FDE-2F176F387927}"/>
              </a:ext>
            </a:extLst>
          </p:cNvPr>
          <p:cNvCxnSpPr>
            <a:cxnSpLocks/>
            <a:stCxn id="35" idx="0"/>
            <a:endCxn id="33" idx="5"/>
          </p:cNvCxnSpPr>
          <p:nvPr/>
        </p:nvCxnSpPr>
        <p:spPr bwMode="auto">
          <a:xfrm flipH="1" flipV="1">
            <a:off x="5436305" y="3620123"/>
            <a:ext cx="383227" cy="861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7D4E489-9D96-4BC2-B391-634C2A2AAB0F}"/>
              </a:ext>
            </a:extLst>
          </p:cNvPr>
          <p:cNvCxnSpPr>
            <a:cxnSpLocks/>
            <a:stCxn id="35" idx="7"/>
            <a:endCxn id="34" idx="4"/>
          </p:cNvCxnSpPr>
          <p:nvPr/>
        </p:nvCxnSpPr>
        <p:spPr bwMode="auto">
          <a:xfrm flipV="1">
            <a:off x="5882955" y="3787774"/>
            <a:ext cx="155628" cy="7205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9102782-CA2F-4B6E-804E-5C0D981AA888}"/>
              </a:ext>
            </a:extLst>
          </p:cNvPr>
          <p:cNvCxnSpPr>
            <a:cxnSpLocks/>
            <a:stCxn id="36" idx="7"/>
            <a:endCxn id="34" idx="3"/>
          </p:cNvCxnSpPr>
          <p:nvPr/>
        </p:nvCxnSpPr>
        <p:spPr bwMode="auto">
          <a:xfrm flipV="1">
            <a:off x="5018721" y="3761503"/>
            <a:ext cx="956439" cy="6731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50842FB-2250-4C8D-A64A-798ECC030A6D}"/>
              </a:ext>
            </a:extLst>
          </p:cNvPr>
          <p:cNvCxnSpPr>
            <a:cxnSpLocks/>
            <a:stCxn id="37" idx="7"/>
            <a:endCxn id="33" idx="2"/>
          </p:cNvCxnSpPr>
          <p:nvPr/>
        </p:nvCxnSpPr>
        <p:spPr bwMode="auto">
          <a:xfrm flipV="1">
            <a:off x="4245365" y="3556701"/>
            <a:ext cx="1037823" cy="7243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713EE05-EE69-4860-AFDC-E3CCBFFD0878}"/>
              </a:ext>
            </a:extLst>
          </p:cNvPr>
          <p:cNvCxnSpPr>
            <a:cxnSpLocks/>
            <a:stCxn id="30" idx="6"/>
            <a:endCxn id="32" idx="3"/>
          </p:cNvCxnSpPr>
          <p:nvPr/>
        </p:nvCxnSpPr>
        <p:spPr bwMode="auto">
          <a:xfrm flipV="1">
            <a:off x="2845220" y="3582116"/>
            <a:ext cx="1319795" cy="952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6A32971-3729-4851-A6E9-24D781CACC4A}"/>
              </a:ext>
            </a:extLst>
          </p:cNvPr>
          <p:cNvCxnSpPr>
            <a:cxnSpLocks/>
            <a:stCxn id="30" idx="5"/>
            <a:endCxn id="36" idx="2"/>
          </p:cNvCxnSpPr>
          <p:nvPr/>
        </p:nvCxnSpPr>
        <p:spPr bwMode="auto">
          <a:xfrm flipV="1">
            <a:off x="2818949" y="4498113"/>
            <a:ext cx="2046655" cy="998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5861F0C-F3F3-41DA-A60F-978CA1939972}"/>
              </a:ext>
            </a:extLst>
          </p:cNvPr>
          <p:cNvCxnSpPr>
            <a:cxnSpLocks/>
            <a:stCxn id="30" idx="5"/>
            <a:endCxn id="39" idx="1"/>
          </p:cNvCxnSpPr>
          <p:nvPr/>
        </p:nvCxnSpPr>
        <p:spPr bwMode="auto">
          <a:xfrm>
            <a:off x="2818949" y="4597976"/>
            <a:ext cx="2297753" cy="6741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8044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Greedy algorithms are typically used in practice to find a (good) solution to NP-hard problems</a:t>
            </a: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solidFill>
                  <a:srgbClr val="0070C0"/>
                </a:solidFill>
                <a:latin typeface="+mj-lt"/>
              </a:rPr>
              <a:t>Strategy (1)</a:t>
            </a:r>
            <a:r>
              <a:rPr lang="en-US" dirty="0">
                <a:latin typeface="+mj-lt"/>
              </a:rPr>
              <a:t>: Iteratively, include a vertex that covers most new edges</a:t>
            </a: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</a:rPr>
              <a:t>Q:Does this give an optimum solution?</a:t>
            </a: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</a:rPr>
              <a:t>A: No, </a:t>
            </a:r>
            <a:endParaRPr lang="en-US" dirty="0"/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Greedy Algorithm?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6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id="{E1A8DFFA-C4F6-40B4-A0ED-C4679F1659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18347BB3-F25A-4AC6-BEF3-6E00E42F40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2EDEE96-1453-487C-8506-F0011B85F4EE}"/>
              </a:ext>
            </a:extLst>
          </p:cNvPr>
          <p:cNvGrpSpPr/>
          <p:nvPr/>
        </p:nvGrpSpPr>
        <p:grpSpPr>
          <a:xfrm>
            <a:off x="1248563" y="2058260"/>
            <a:ext cx="5712890" cy="2296418"/>
            <a:chOff x="1248563" y="2058260"/>
            <a:chExt cx="5712890" cy="229641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60F6616-2124-4B30-BBBC-03CEC880FA96}"/>
                </a:ext>
              </a:extLst>
            </p:cNvPr>
            <p:cNvCxnSpPr>
              <a:cxnSpLocks/>
              <a:stCxn id="13" idx="0"/>
              <a:endCxn id="5" idx="3"/>
            </p:cNvCxnSpPr>
            <p:nvPr/>
          </p:nvCxnSpPr>
          <p:spPr bwMode="auto">
            <a:xfrm flipV="1">
              <a:off x="1248563" y="2058263"/>
              <a:ext cx="613384" cy="2270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2D2C0F-EC82-429B-A728-94E2205EB99E}"/>
                </a:ext>
              </a:extLst>
            </p:cNvPr>
            <p:cNvCxnSpPr>
              <a:cxnSpLocks/>
              <a:stCxn id="13" idx="0"/>
              <a:endCxn id="6" idx="3"/>
            </p:cNvCxnSpPr>
            <p:nvPr/>
          </p:nvCxnSpPr>
          <p:spPr bwMode="auto">
            <a:xfrm flipV="1">
              <a:off x="1248563" y="2058263"/>
              <a:ext cx="1316701" cy="2270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C6E5414-FC1A-49C5-A7A5-0DE27B86CFCE}"/>
                </a:ext>
              </a:extLst>
            </p:cNvPr>
            <p:cNvCxnSpPr>
              <a:cxnSpLocks/>
              <a:stCxn id="13" idx="7"/>
              <a:endCxn id="7" idx="3"/>
            </p:cNvCxnSpPr>
            <p:nvPr/>
          </p:nvCxnSpPr>
          <p:spPr bwMode="auto">
            <a:xfrm flipV="1">
              <a:off x="1311986" y="2058262"/>
              <a:ext cx="2058820" cy="22964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7D00EBE-3E52-44E8-ACBA-6A4089C27C7C}"/>
                </a:ext>
              </a:extLst>
            </p:cNvPr>
            <p:cNvCxnSpPr>
              <a:cxnSpLocks/>
              <a:stCxn id="13" idx="7"/>
              <a:endCxn id="8" idx="3"/>
            </p:cNvCxnSpPr>
            <p:nvPr/>
          </p:nvCxnSpPr>
          <p:spPr bwMode="auto">
            <a:xfrm flipV="1">
              <a:off x="1311986" y="2058261"/>
              <a:ext cx="281892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4D61DA6-2BF4-4E76-8B2B-2E314D721C28}"/>
                </a:ext>
              </a:extLst>
            </p:cNvPr>
            <p:cNvCxnSpPr>
              <a:cxnSpLocks/>
              <a:stCxn id="13" idx="7"/>
              <a:endCxn id="9" idx="3"/>
            </p:cNvCxnSpPr>
            <p:nvPr/>
          </p:nvCxnSpPr>
          <p:spPr bwMode="auto">
            <a:xfrm flipV="1">
              <a:off x="1311986" y="2058261"/>
              <a:ext cx="357425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AD6E2B0-65D4-46F4-A4CA-3C6BF674AB64}"/>
                </a:ext>
              </a:extLst>
            </p:cNvPr>
            <p:cNvCxnSpPr>
              <a:cxnSpLocks/>
              <a:stCxn id="13" idx="7"/>
              <a:endCxn id="10" idx="3"/>
            </p:cNvCxnSpPr>
            <p:nvPr/>
          </p:nvCxnSpPr>
          <p:spPr bwMode="auto">
            <a:xfrm flipV="1">
              <a:off x="1311986" y="2058261"/>
              <a:ext cx="423030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DD91400-1A9E-4094-BE58-E7BD0CE07835}"/>
                </a:ext>
              </a:extLst>
            </p:cNvPr>
            <p:cNvCxnSpPr>
              <a:cxnSpLocks/>
              <a:stCxn id="13" idx="7"/>
              <a:endCxn id="11" idx="3"/>
            </p:cNvCxnSpPr>
            <p:nvPr/>
          </p:nvCxnSpPr>
          <p:spPr bwMode="auto">
            <a:xfrm flipV="1">
              <a:off x="1311986" y="2058261"/>
              <a:ext cx="4900720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9B3A566-8EFC-4EC2-93A1-813927E0D1DC}"/>
                </a:ext>
              </a:extLst>
            </p:cNvPr>
            <p:cNvCxnSpPr>
              <a:cxnSpLocks/>
              <a:stCxn id="13" idx="7"/>
              <a:endCxn id="12" idx="3"/>
            </p:cNvCxnSpPr>
            <p:nvPr/>
          </p:nvCxnSpPr>
          <p:spPr bwMode="auto">
            <a:xfrm flipV="1">
              <a:off x="1311986" y="2058260"/>
              <a:ext cx="5649467" cy="229641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02B0CA7-4A94-41BD-9516-8459426F7541}"/>
              </a:ext>
            </a:extLst>
          </p:cNvPr>
          <p:cNvCxnSpPr>
            <a:cxnSpLocks/>
            <a:stCxn id="14" idx="0"/>
            <a:endCxn id="5" idx="3"/>
          </p:cNvCxnSpPr>
          <p:nvPr/>
        </p:nvCxnSpPr>
        <p:spPr bwMode="auto">
          <a:xfrm flipV="1">
            <a:off x="1721158" y="2058263"/>
            <a:ext cx="140789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91AC97-54AC-419C-B343-6423D042450F}"/>
              </a:ext>
            </a:extLst>
          </p:cNvPr>
          <p:cNvCxnSpPr>
            <a:cxnSpLocks/>
            <a:stCxn id="14" idx="0"/>
            <a:endCxn id="6" idx="3"/>
          </p:cNvCxnSpPr>
          <p:nvPr/>
        </p:nvCxnSpPr>
        <p:spPr bwMode="auto">
          <a:xfrm flipV="1">
            <a:off x="1721158" y="2058263"/>
            <a:ext cx="844106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6851E2E-1FEF-4A79-A9DD-C6E7F40D88B6}"/>
              </a:ext>
            </a:extLst>
          </p:cNvPr>
          <p:cNvCxnSpPr>
            <a:cxnSpLocks/>
            <a:stCxn id="14" idx="0"/>
            <a:endCxn id="7" idx="3"/>
          </p:cNvCxnSpPr>
          <p:nvPr/>
        </p:nvCxnSpPr>
        <p:spPr bwMode="auto">
          <a:xfrm flipV="1">
            <a:off x="1721158" y="2058262"/>
            <a:ext cx="1649648" cy="22466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E860A16-EDA4-4E8B-91D2-E47637605307}"/>
              </a:ext>
            </a:extLst>
          </p:cNvPr>
          <p:cNvCxnSpPr>
            <a:cxnSpLocks/>
            <a:stCxn id="14" idx="0"/>
            <a:endCxn id="8" idx="3"/>
          </p:cNvCxnSpPr>
          <p:nvPr/>
        </p:nvCxnSpPr>
        <p:spPr bwMode="auto">
          <a:xfrm flipV="1">
            <a:off x="1721158" y="2058261"/>
            <a:ext cx="2409755" cy="2246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57A7898-7461-4CC7-AEE8-427AFCE89BBA}"/>
              </a:ext>
            </a:extLst>
          </p:cNvPr>
          <p:cNvCxnSpPr>
            <a:cxnSpLocks/>
            <a:stCxn id="14" idx="7"/>
            <a:endCxn id="9" idx="3"/>
          </p:cNvCxnSpPr>
          <p:nvPr/>
        </p:nvCxnSpPr>
        <p:spPr bwMode="auto">
          <a:xfrm flipV="1">
            <a:off x="1784581" y="2058261"/>
            <a:ext cx="3101662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F4E243B-EB19-4A8C-8E3C-5CF87865CFBA}"/>
              </a:ext>
            </a:extLst>
          </p:cNvPr>
          <p:cNvCxnSpPr>
            <a:cxnSpLocks/>
            <a:stCxn id="14" idx="0"/>
            <a:endCxn id="10" idx="4"/>
          </p:cNvCxnSpPr>
          <p:nvPr/>
        </p:nvCxnSpPr>
        <p:spPr bwMode="auto">
          <a:xfrm flipV="1">
            <a:off x="1721158" y="2084532"/>
            <a:ext cx="3884558" cy="22203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21E4BD3-481E-45D4-BD80-2B68A2984F4C}"/>
              </a:ext>
            </a:extLst>
          </p:cNvPr>
          <p:cNvCxnSpPr>
            <a:cxnSpLocks/>
            <a:stCxn id="14" idx="7"/>
            <a:endCxn id="11" idx="3"/>
          </p:cNvCxnSpPr>
          <p:nvPr/>
        </p:nvCxnSpPr>
        <p:spPr bwMode="auto">
          <a:xfrm flipV="1">
            <a:off x="1784581" y="2058261"/>
            <a:ext cx="4428125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8AADCDC-A173-47F2-878E-C59EDA4C48C1}"/>
              </a:ext>
            </a:extLst>
          </p:cNvPr>
          <p:cNvCxnSpPr>
            <a:cxnSpLocks/>
            <a:stCxn id="14" idx="0"/>
            <a:endCxn id="12" idx="3"/>
          </p:cNvCxnSpPr>
          <p:nvPr/>
        </p:nvCxnSpPr>
        <p:spPr bwMode="auto">
          <a:xfrm flipV="1">
            <a:off x="1721158" y="2058260"/>
            <a:ext cx="5240295" cy="22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5EAC55-4794-44A3-AD37-59163FDF137F}"/>
              </a:ext>
            </a:extLst>
          </p:cNvPr>
          <p:cNvCxnSpPr>
            <a:cxnSpLocks/>
            <a:stCxn id="15" idx="1"/>
            <a:endCxn id="5" idx="4"/>
          </p:cNvCxnSpPr>
          <p:nvPr/>
        </p:nvCxnSpPr>
        <p:spPr bwMode="auto">
          <a:xfrm flipH="1" flipV="1">
            <a:off x="1925370" y="2084534"/>
            <a:ext cx="204960" cy="2246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19F19C-96CA-4E1E-A5EC-1304A7F0DF82}"/>
              </a:ext>
            </a:extLst>
          </p:cNvPr>
          <p:cNvCxnSpPr>
            <a:cxnSpLocks/>
            <a:stCxn id="15" idx="1"/>
            <a:endCxn id="6" idx="3"/>
          </p:cNvCxnSpPr>
          <p:nvPr/>
        </p:nvCxnSpPr>
        <p:spPr bwMode="auto">
          <a:xfrm flipV="1">
            <a:off x="2130330" y="2058263"/>
            <a:ext cx="434934" cy="2272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BDEE6A-2583-484C-8DDE-AD44A48734B0}"/>
              </a:ext>
            </a:extLst>
          </p:cNvPr>
          <p:cNvCxnSpPr>
            <a:cxnSpLocks/>
            <a:stCxn id="15" idx="0"/>
            <a:endCxn id="7" idx="3"/>
          </p:cNvCxnSpPr>
          <p:nvPr/>
        </p:nvCxnSpPr>
        <p:spPr bwMode="auto">
          <a:xfrm flipV="1">
            <a:off x="2193753" y="2058262"/>
            <a:ext cx="1177053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D8A3FC4-2414-46E7-BAD4-B85C913F6D80}"/>
              </a:ext>
            </a:extLst>
          </p:cNvPr>
          <p:cNvCxnSpPr>
            <a:cxnSpLocks/>
            <a:stCxn id="15" idx="7"/>
            <a:endCxn id="8" idx="3"/>
          </p:cNvCxnSpPr>
          <p:nvPr/>
        </p:nvCxnSpPr>
        <p:spPr bwMode="auto">
          <a:xfrm flipV="1">
            <a:off x="2257176" y="2058261"/>
            <a:ext cx="187373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2532BAA-2F83-4EF8-BB50-453B6F2A6C51}"/>
              </a:ext>
            </a:extLst>
          </p:cNvPr>
          <p:cNvCxnSpPr>
            <a:cxnSpLocks/>
            <a:stCxn id="15" idx="7"/>
            <a:endCxn id="9" idx="3"/>
          </p:cNvCxnSpPr>
          <p:nvPr/>
        </p:nvCxnSpPr>
        <p:spPr bwMode="auto">
          <a:xfrm flipV="1">
            <a:off x="2257176" y="2058261"/>
            <a:ext cx="262906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9440BE-E6DF-4383-BA29-60039BCFF566}"/>
              </a:ext>
            </a:extLst>
          </p:cNvPr>
          <p:cNvCxnSpPr>
            <a:cxnSpLocks/>
            <a:stCxn id="15" idx="7"/>
            <a:endCxn id="10" idx="3"/>
          </p:cNvCxnSpPr>
          <p:nvPr/>
        </p:nvCxnSpPr>
        <p:spPr bwMode="auto">
          <a:xfrm flipV="1">
            <a:off x="2257176" y="2058261"/>
            <a:ext cx="328511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332558-0C6B-44EA-88CA-152818E93CA1}"/>
              </a:ext>
            </a:extLst>
          </p:cNvPr>
          <p:cNvCxnSpPr>
            <a:cxnSpLocks/>
            <a:stCxn id="15" idx="7"/>
            <a:endCxn id="11" idx="3"/>
          </p:cNvCxnSpPr>
          <p:nvPr/>
        </p:nvCxnSpPr>
        <p:spPr bwMode="auto">
          <a:xfrm flipV="1">
            <a:off x="2257176" y="2058261"/>
            <a:ext cx="3955530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FDA1A78-669B-4B3D-A70F-4C7F2C566CE5}"/>
              </a:ext>
            </a:extLst>
          </p:cNvPr>
          <p:cNvCxnSpPr>
            <a:cxnSpLocks/>
            <a:stCxn id="15" idx="7"/>
            <a:endCxn id="12" idx="3"/>
          </p:cNvCxnSpPr>
          <p:nvPr/>
        </p:nvCxnSpPr>
        <p:spPr bwMode="auto">
          <a:xfrm flipV="1">
            <a:off x="2257176" y="2058260"/>
            <a:ext cx="4704277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32B22A3-6F9C-4713-B732-C5A5D92BC123}"/>
              </a:ext>
            </a:extLst>
          </p:cNvPr>
          <p:cNvCxnSpPr>
            <a:cxnSpLocks/>
            <a:stCxn id="16" idx="0"/>
            <a:endCxn id="5" idx="4"/>
          </p:cNvCxnSpPr>
          <p:nvPr/>
        </p:nvCxnSpPr>
        <p:spPr bwMode="auto">
          <a:xfrm flipH="1" flipV="1">
            <a:off x="1925370" y="2084534"/>
            <a:ext cx="753541" cy="2232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8A3080-11FF-48B9-8458-59E84DA022B6}"/>
              </a:ext>
            </a:extLst>
          </p:cNvPr>
          <p:cNvCxnSpPr>
            <a:cxnSpLocks/>
            <a:stCxn id="16" idx="0"/>
            <a:endCxn id="6" idx="3"/>
          </p:cNvCxnSpPr>
          <p:nvPr/>
        </p:nvCxnSpPr>
        <p:spPr bwMode="auto">
          <a:xfrm flipH="1" flipV="1">
            <a:off x="2565264" y="2058263"/>
            <a:ext cx="113647" cy="2258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C19C58-CF59-4240-8DF6-64D1A8D856D1}"/>
              </a:ext>
            </a:extLst>
          </p:cNvPr>
          <p:cNvCxnSpPr>
            <a:cxnSpLocks/>
            <a:stCxn id="16" idx="0"/>
            <a:endCxn id="7" idx="4"/>
          </p:cNvCxnSpPr>
          <p:nvPr/>
        </p:nvCxnSpPr>
        <p:spPr bwMode="auto">
          <a:xfrm flipV="1">
            <a:off x="2678911" y="2084533"/>
            <a:ext cx="755318" cy="22325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72A3CA-0786-4233-8EB2-248599FDFEFD}"/>
              </a:ext>
            </a:extLst>
          </p:cNvPr>
          <p:cNvCxnSpPr>
            <a:cxnSpLocks/>
            <a:stCxn id="16" idx="0"/>
            <a:endCxn id="8" idx="3"/>
          </p:cNvCxnSpPr>
          <p:nvPr/>
        </p:nvCxnSpPr>
        <p:spPr bwMode="auto">
          <a:xfrm flipV="1">
            <a:off x="2678911" y="2058261"/>
            <a:ext cx="145200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2C071D-0DD5-4414-A544-B6341590F661}"/>
              </a:ext>
            </a:extLst>
          </p:cNvPr>
          <p:cNvCxnSpPr>
            <a:cxnSpLocks/>
            <a:stCxn id="16" idx="7"/>
            <a:endCxn id="9" idx="3"/>
          </p:cNvCxnSpPr>
          <p:nvPr/>
        </p:nvCxnSpPr>
        <p:spPr bwMode="auto">
          <a:xfrm flipV="1">
            <a:off x="2742334" y="2058261"/>
            <a:ext cx="2143909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96FF35-53BE-475D-AA4A-E8EFB1A39D3C}"/>
              </a:ext>
            </a:extLst>
          </p:cNvPr>
          <p:cNvCxnSpPr>
            <a:cxnSpLocks/>
            <a:stCxn id="16" idx="7"/>
            <a:endCxn id="10" idx="4"/>
          </p:cNvCxnSpPr>
          <p:nvPr/>
        </p:nvCxnSpPr>
        <p:spPr bwMode="auto">
          <a:xfrm flipV="1">
            <a:off x="2742334" y="2084532"/>
            <a:ext cx="286338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193323-F63F-43D4-950D-20052C21B51C}"/>
              </a:ext>
            </a:extLst>
          </p:cNvPr>
          <p:cNvCxnSpPr>
            <a:cxnSpLocks/>
            <a:stCxn id="16" idx="7"/>
            <a:endCxn id="11" idx="3"/>
          </p:cNvCxnSpPr>
          <p:nvPr/>
        </p:nvCxnSpPr>
        <p:spPr bwMode="auto">
          <a:xfrm flipV="1">
            <a:off x="2742334" y="2058261"/>
            <a:ext cx="3470372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A605B51-9BFF-46E2-B5C6-A0C5E4C97FC2}"/>
              </a:ext>
            </a:extLst>
          </p:cNvPr>
          <p:cNvCxnSpPr>
            <a:cxnSpLocks/>
            <a:stCxn id="16" idx="7"/>
            <a:endCxn id="12" idx="3"/>
          </p:cNvCxnSpPr>
          <p:nvPr/>
        </p:nvCxnSpPr>
        <p:spPr bwMode="auto">
          <a:xfrm flipV="1">
            <a:off x="2742334" y="2058260"/>
            <a:ext cx="4219119" cy="22850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666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18347BB3-F25A-4AC6-BEF3-6E00E42F40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02B0CA7-4A94-41BD-9516-8459426F7541}"/>
              </a:ext>
            </a:extLst>
          </p:cNvPr>
          <p:cNvCxnSpPr>
            <a:cxnSpLocks/>
            <a:stCxn id="14" idx="0"/>
            <a:endCxn id="5" idx="3"/>
          </p:cNvCxnSpPr>
          <p:nvPr/>
        </p:nvCxnSpPr>
        <p:spPr bwMode="auto">
          <a:xfrm flipV="1">
            <a:off x="1721158" y="2058263"/>
            <a:ext cx="140789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91AC97-54AC-419C-B343-6423D042450F}"/>
              </a:ext>
            </a:extLst>
          </p:cNvPr>
          <p:cNvCxnSpPr>
            <a:cxnSpLocks/>
            <a:stCxn id="14" idx="0"/>
            <a:endCxn id="6" idx="3"/>
          </p:cNvCxnSpPr>
          <p:nvPr/>
        </p:nvCxnSpPr>
        <p:spPr bwMode="auto">
          <a:xfrm flipV="1">
            <a:off x="1721158" y="2058263"/>
            <a:ext cx="844106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6851E2E-1FEF-4A79-A9DD-C6E7F40D88B6}"/>
              </a:ext>
            </a:extLst>
          </p:cNvPr>
          <p:cNvCxnSpPr>
            <a:cxnSpLocks/>
            <a:stCxn id="14" idx="0"/>
            <a:endCxn id="7" idx="3"/>
          </p:cNvCxnSpPr>
          <p:nvPr/>
        </p:nvCxnSpPr>
        <p:spPr bwMode="auto">
          <a:xfrm flipV="1">
            <a:off x="1721158" y="2058262"/>
            <a:ext cx="1649648" cy="22466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E860A16-EDA4-4E8B-91D2-E47637605307}"/>
              </a:ext>
            </a:extLst>
          </p:cNvPr>
          <p:cNvCxnSpPr>
            <a:cxnSpLocks/>
            <a:stCxn id="14" idx="0"/>
            <a:endCxn id="8" idx="3"/>
          </p:cNvCxnSpPr>
          <p:nvPr/>
        </p:nvCxnSpPr>
        <p:spPr bwMode="auto">
          <a:xfrm flipV="1">
            <a:off x="1721158" y="2058261"/>
            <a:ext cx="2409755" cy="2246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57A7898-7461-4CC7-AEE8-427AFCE89BBA}"/>
              </a:ext>
            </a:extLst>
          </p:cNvPr>
          <p:cNvCxnSpPr>
            <a:cxnSpLocks/>
            <a:stCxn id="14" idx="7"/>
            <a:endCxn id="9" idx="3"/>
          </p:cNvCxnSpPr>
          <p:nvPr/>
        </p:nvCxnSpPr>
        <p:spPr bwMode="auto">
          <a:xfrm flipV="1">
            <a:off x="1784581" y="2058261"/>
            <a:ext cx="3101662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F4E243B-EB19-4A8C-8E3C-5CF87865CFBA}"/>
              </a:ext>
            </a:extLst>
          </p:cNvPr>
          <p:cNvCxnSpPr>
            <a:cxnSpLocks/>
            <a:stCxn id="14" idx="0"/>
            <a:endCxn id="10" idx="4"/>
          </p:cNvCxnSpPr>
          <p:nvPr/>
        </p:nvCxnSpPr>
        <p:spPr bwMode="auto">
          <a:xfrm flipV="1">
            <a:off x="1721158" y="2084532"/>
            <a:ext cx="3884558" cy="22203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21E4BD3-481E-45D4-BD80-2B68A2984F4C}"/>
              </a:ext>
            </a:extLst>
          </p:cNvPr>
          <p:cNvCxnSpPr>
            <a:cxnSpLocks/>
            <a:stCxn id="14" idx="7"/>
            <a:endCxn id="11" idx="3"/>
          </p:cNvCxnSpPr>
          <p:nvPr/>
        </p:nvCxnSpPr>
        <p:spPr bwMode="auto">
          <a:xfrm flipV="1">
            <a:off x="1784581" y="2058261"/>
            <a:ext cx="4428125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8AADCDC-A173-47F2-878E-C59EDA4C48C1}"/>
              </a:ext>
            </a:extLst>
          </p:cNvPr>
          <p:cNvCxnSpPr>
            <a:cxnSpLocks/>
            <a:stCxn id="14" idx="0"/>
            <a:endCxn id="12" idx="3"/>
          </p:cNvCxnSpPr>
          <p:nvPr/>
        </p:nvCxnSpPr>
        <p:spPr bwMode="auto">
          <a:xfrm flipV="1">
            <a:off x="1721158" y="2058260"/>
            <a:ext cx="5240295" cy="22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5EAC55-4794-44A3-AD37-59163FDF137F}"/>
              </a:ext>
            </a:extLst>
          </p:cNvPr>
          <p:cNvCxnSpPr>
            <a:cxnSpLocks/>
            <a:stCxn id="15" idx="1"/>
            <a:endCxn id="5" idx="4"/>
          </p:cNvCxnSpPr>
          <p:nvPr/>
        </p:nvCxnSpPr>
        <p:spPr bwMode="auto">
          <a:xfrm flipH="1" flipV="1">
            <a:off x="1925370" y="2084534"/>
            <a:ext cx="204960" cy="2246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19F19C-96CA-4E1E-A5EC-1304A7F0DF82}"/>
              </a:ext>
            </a:extLst>
          </p:cNvPr>
          <p:cNvCxnSpPr>
            <a:cxnSpLocks/>
            <a:stCxn id="15" idx="1"/>
            <a:endCxn id="6" idx="3"/>
          </p:cNvCxnSpPr>
          <p:nvPr/>
        </p:nvCxnSpPr>
        <p:spPr bwMode="auto">
          <a:xfrm flipV="1">
            <a:off x="2130330" y="2058263"/>
            <a:ext cx="434934" cy="2272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BDEE6A-2583-484C-8DDE-AD44A48734B0}"/>
              </a:ext>
            </a:extLst>
          </p:cNvPr>
          <p:cNvCxnSpPr>
            <a:cxnSpLocks/>
            <a:stCxn id="15" idx="0"/>
            <a:endCxn id="7" idx="3"/>
          </p:cNvCxnSpPr>
          <p:nvPr/>
        </p:nvCxnSpPr>
        <p:spPr bwMode="auto">
          <a:xfrm flipV="1">
            <a:off x="2193753" y="2058262"/>
            <a:ext cx="1177053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D8A3FC4-2414-46E7-BAD4-B85C913F6D80}"/>
              </a:ext>
            </a:extLst>
          </p:cNvPr>
          <p:cNvCxnSpPr>
            <a:cxnSpLocks/>
            <a:stCxn id="15" idx="7"/>
            <a:endCxn id="8" idx="3"/>
          </p:cNvCxnSpPr>
          <p:nvPr/>
        </p:nvCxnSpPr>
        <p:spPr bwMode="auto">
          <a:xfrm flipV="1">
            <a:off x="2257176" y="2058261"/>
            <a:ext cx="187373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2532BAA-2F83-4EF8-BB50-453B6F2A6C51}"/>
              </a:ext>
            </a:extLst>
          </p:cNvPr>
          <p:cNvCxnSpPr>
            <a:cxnSpLocks/>
            <a:stCxn id="15" idx="7"/>
            <a:endCxn id="9" idx="3"/>
          </p:cNvCxnSpPr>
          <p:nvPr/>
        </p:nvCxnSpPr>
        <p:spPr bwMode="auto">
          <a:xfrm flipV="1">
            <a:off x="2257176" y="2058261"/>
            <a:ext cx="262906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9440BE-E6DF-4383-BA29-60039BCFF566}"/>
              </a:ext>
            </a:extLst>
          </p:cNvPr>
          <p:cNvCxnSpPr>
            <a:cxnSpLocks/>
            <a:stCxn id="15" idx="7"/>
            <a:endCxn id="10" idx="3"/>
          </p:cNvCxnSpPr>
          <p:nvPr/>
        </p:nvCxnSpPr>
        <p:spPr bwMode="auto">
          <a:xfrm flipV="1">
            <a:off x="2257176" y="2058261"/>
            <a:ext cx="328511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332558-0C6B-44EA-88CA-152818E93CA1}"/>
              </a:ext>
            </a:extLst>
          </p:cNvPr>
          <p:cNvCxnSpPr>
            <a:cxnSpLocks/>
            <a:stCxn id="15" idx="7"/>
            <a:endCxn id="11" idx="3"/>
          </p:cNvCxnSpPr>
          <p:nvPr/>
        </p:nvCxnSpPr>
        <p:spPr bwMode="auto">
          <a:xfrm flipV="1">
            <a:off x="2257176" y="2058261"/>
            <a:ext cx="3955530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FDA1A78-669B-4B3D-A70F-4C7F2C566CE5}"/>
              </a:ext>
            </a:extLst>
          </p:cNvPr>
          <p:cNvCxnSpPr>
            <a:cxnSpLocks/>
            <a:stCxn id="15" idx="7"/>
            <a:endCxn id="12" idx="3"/>
          </p:cNvCxnSpPr>
          <p:nvPr/>
        </p:nvCxnSpPr>
        <p:spPr bwMode="auto">
          <a:xfrm flipV="1">
            <a:off x="2257176" y="2058260"/>
            <a:ext cx="4704277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32B22A3-6F9C-4713-B732-C5A5D92BC123}"/>
              </a:ext>
            </a:extLst>
          </p:cNvPr>
          <p:cNvCxnSpPr>
            <a:cxnSpLocks/>
            <a:stCxn id="16" idx="0"/>
            <a:endCxn id="5" idx="4"/>
          </p:cNvCxnSpPr>
          <p:nvPr/>
        </p:nvCxnSpPr>
        <p:spPr bwMode="auto">
          <a:xfrm flipH="1" flipV="1">
            <a:off x="1925370" y="2084534"/>
            <a:ext cx="753541" cy="2232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8A3080-11FF-48B9-8458-59E84DA022B6}"/>
              </a:ext>
            </a:extLst>
          </p:cNvPr>
          <p:cNvCxnSpPr>
            <a:cxnSpLocks/>
            <a:stCxn id="16" idx="0"/>
            <a:endCxn id="6" idx="3"/>
          </p:cNvCxnSpPr>
          <p:nvPr/>
        </p:nvCxnSpPr>
        <p:spPr bwMode="auto">
          <a:xfrm flipH="1" flipV="1">
            <a:off x="2565264" y="2058263"/>
            <a:ext cx="113647" cy="2258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C19C58-CF59-4240-8DF6-64D1A8D856D1}"/>
              </a:ext>
            </a:extLst>
          </p:cNvPr>
          <p:cNvCxnSpPr>
            <a:cxnSpLocks/>
            <a:stCxn id="16" idx="0"/>
            <a:endCxn id="7" idx="4"/>
          </p:cNvCxnSpPr>
          <p:nvPr/>
        </p:nvCxnSpPr>
        <p:spPr bwMode="auto">
          <a:xfrm flipV="1">
            <a:off x="2678911" y="2084533"/>
            <a:ext cx="755318" cy="22325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72A3CA-0786-4233-8EB2-248599FDFEFD}"/>
              </a:ext>
            </a:extLst>
          </p:cNvPr>
          <p:cNvCxnSpPr>
            <a:cxnSpLocks/>
            <a:stCxn id="16" idx="0"/>
            <a:endCxn id="8" idx="3"/>
          </p:cNvCxnSpPr>
          <p:nvPr/>
        </p:nvCxnSpPr>
        <p:spPr bwMode="auto">
          <a:xfrm flipV="1">
            <a:off x="2678911" y="2058261"/>
            <a:ext cx="145200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2C071D-0DD5-4414-A544-B6341590F661}"/>
              </a:ext>
            </a:extLst>
          </p:cNvPr>
          <p:cNvCxnSpPr>
            <a:cxnSpLocks/>
            <a:stCxn id="16" idx="7"/>
            <a:endCxn id="9" idx="3"/>
          </p:cNvCxnSpPr>
          <p:nvPr/>
        </p:nvCxnSpPr>
        <p:spPr bwMode="auto">
          <a:xfrm flipV="1">
            <a:off x="2742334" y="2058261"/>
            <a:ext cx="2143909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96FF35-53BE-475D-AA4A-E8EFB1A39D3C}"/>
              </a:ext>
            </a:extLst>
          </p:cNvPr>
          <p:cNvCxnSpPr>
            <a:cxnSpLocks/>
            <a:stCxn id="16" idx="7"/>
            <a:endCxn id="10" idx="4"/>
          </p:cNvCxnSpPr>
          <p:nvPr/>
        </p:nvCxnSpPr>
        <p:spPr bwMode="auto">
          <a:xfrm flipV="1">
            <a:off x="2742334" y="2084532"/>
            <a:ext cx="286338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193323-F63F-43D4-950D-20052C21B51C}"/>
              </a:ext>
            </a:extLst>
          </p:cNvPr>
          <p:cNvCxnSpPr>
            <a:cxnSpLocks/>
            <a:stCxn id="16" idx="7"/>
            <a:endCxn id="11" idx="3"/>
          </p:cNvCxnSpPr>
          <p:nvPr/>
        </p:nvCxnSpPr>
        <p:spPr bwMode="auto">
          <a:xfrm flipV="1">
            <a:off x="2742334" y="2058261"/>
            <a:ext cx="3470372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A605B51-9BFF-46E2-B5C6-A0C5E4C97FC2}"/>
              </a:ext>
            </a:extLst>
          </p:cNvPr>
          <p:cNvCxnSpPr>
            <a:cxnSpLocks/>
            <a:stCxn id="16" idx="7"/>
            <a:endCxn id="12" idx="3"/>
          </p:cNvCxnSpPr>
          <p:nvPr/>
        </p:nvCxnSpPr>
        <p:spPr bwMode="auto">
          <a:xfrm flipV="1">
            <a:off x="2742334" y="2058260"/>
            <a:ext cx="4219119" cy="22850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Oval 5">
            <a:extLst>
              <a:ext uri="{FF2B5EF4-FFF2-40B4-BE49-F238E27FC236}">
                <a16:creationId xmlns:a16="http://schemas.microsoft.com/office/drawing/2014/main" id="{5088810F-F912-4D8B-BB82-9651A6B31F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7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5EAC55-4794-44A3-AD37-59163FDF137F}"/>
              </a:ext>
            </a:extLst>
          </p:cNvPr>
          <p:cNvCxnSpPr>
            <a:cxnSpLocks/>
            <a:stCxn id="15" idx="1"/>
            <a:endCxn id="5" idx="4"/>
          </p:cNvCxnSpPr>
          <p:nvPr/>
        </p:nvCxnSpPr>
        <p:spPr bwMode="auto">
          <a:xfrm flipH="1" flipV="1">
            <a:off x="1925370" y="2084534"/>
            <a:ext cx="204960" cy="2246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19F19C-96CA-4E1E-A5EC-1304A7F0DF82}"/>
              </a:ext>
            </a:extLst>
          </p:cNvPr>
          <p:cNvCxnSpPr>
            <a:cxnSpLocks/>
            <a:stCxn id="15" idx="1"/>
            <a:endCxn id="6" idx="3"/>
          </p:cNvCxnSpPr>
          <p:nvPr/>
        </p:nvCxnSpPr>
        <p:spPr bwMode="auto">
          <a:xfrm flipV="1">
            <a:off x="2130330" y="2058263"/>
            <a:ext cx="434934" cy="2272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BDEE6A-2583-484C-8DDE-AD44A48734B0}"/>
              </a:ext>
            </a:extLst>
          </p:cNvPr>
          <p:cNvCxnSpPr>
            <a:cxnSpLocks/>
            <a:stCxn id="15" idx="0"/>
            <a:endCxn id="7" idx="3"/>
          </p:cNvCxnSpPr>
          <p:nvPr/>
        </p:nvCxnSpPr>
        <p:spPr bwMode="auto">
          <a:xfrm flipV="1">
            <a:off x="2193753" y="2058262"/>
            <a:ext cx="1177053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D8A3FC4-2414-46E7-BAD4-B85C913F6D80}"/>
              </a:ext>
            </a:extLst>
          </p:cNvPr>
          <p:cNvCxnSpPr>
            <a:cxnSpLocks/>
            <a:stCxn id="15" idx="7"/>
            <a:endCxn id="8" idx="3"/>
          </p:cNvCxnSpPr>
          <p:nvPr/>
        </p:nvCxnSpPr>
        <p:spPr bwMode="auto">
          <a:xfrm flipV="1">
            <a:off x="2257176" y="2058261"/>
            <a:ext cx="187373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2532BAA-2F83-4EF8-BB50-453B6F2A6C51}"/>
              </a:ext>
            </a:extLst>
          </p:cNvPr>
          <p:cNvCxnSpPr>
            <a:cxnSpLocks/>
            <a:stCxn id="15" idx="7"/>
            <a:endCxn id="9" idx="3"/>
          </p:cNvCxnSpPr>
          <p:nvPr/>
        </p:nvCxnSpPr>
        <p:spPr bwMode="auto">
          <a:xfrm flipV="1">
            <a:off x="2257176" y="2058261"/>
            <a:ext cx="262906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9440BE-E6DF-4383-BA29-60039BCFF566}"/>
              </a:ext>
            </a:extLst>
          </p:cNvPr>
          <p:cNvCxnSpPr>
            <a:cxnSpLocks/>
            <a:stCxn id="15" idx="7"/>
            <a:endCxn id="10" idx="3"/>
          </p:cNvCxnSpPr>
          <p:nvPr/>
        </p:nvCxnSpPr>
        <p:spPr bwMode="auto">
          <a:xfrm flipV="1">
            <a:off x="2257176" y="2058261"/>
            <a:ext cx="328511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332558-0C6B-44EA-88CA-152818E93CA1}"/>
              </a:ext>
            </a:extLst>
          </p:cNvPr>
          <p:cNvCxnSpPr>
            <a:cxnSpLocks/>
            <a:stCxn id="15" idx="7"/>
            <a:endCxn id="11" idx="3"/>
          </p:cNvCxnSpPr>
          <p:nvPr/>
        </p:nvCxnSpPr>
        <p:spPr bwMode="auto">
          <a:xfrm flipV="1">
            <a:off x="2257176" y="2058261"/>
            <a:ext cx="3955530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FDA1A78-669B-4B3D-A70F-4C7F2C566CE5}"/>
              </a:ext>
            </a:extLst>
          </p:cNvPr>
          <p:cNvCxnSpPr>
            <a:cxnSpLocks/>
            <a:stCxn id="15" idx="7"/>
            <a:endCxn id="12" idx="3"/>
          </p:cNvCxnSpPr>
          <p:nvPr/>
        </p:nvCxnSpPr>
        <p:spPr bwMode="auto">
          <a:xfrm flipV="1">
            <a:off x="2257176" y="2058260"/>
            <a:ext cx="4704277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32B22A3-6F9C-4713-B732-C5A5D92BC123}"/>
              </a:ext>
            </a:extLst>
          </p:cNvPr>
          <p:cNvCxnSpPr>
            <a:cxnSpLocks/>
            <a:stCxn id="16" idx="0"/>
            <a:endCxn id="5" idx="4"/>
          </p:cNvCxnSpPr>
          <p:nvPr/>
        </p:nvCxnSpPr>
        <p:spPr bwMode="auto">
          <a:xfrm flipH="1" flipV="1">
            <a:off x="1925370" y="2084534"/>
            <a:ext cx="753541" cy="2232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8A3080-11FF-48B9-8458-59E84DA022B6}"/>
              </a:ext>
            </a:extLst>
          </p:cNvPr>
          <p:cNvCxnSpPr>
            <a:cxnSpLocks/>
            <a:stCxn id="16" idx="0"/>
            <a:endCxn id="6" idx="3"/>
          </p:cNvCxnSpPr>
          <p:nvPr/>
        </p:nvCxnSpPr>
        <p:spPr bwMode="auto">
          <a:xfrm flipH="1" flipV="1">
            <a:off x="2565264" y="2058263"/>
            <a:ext cx="113647" cy="2258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C19C58-CF59-4240-8DF6-64D1A8D856D1}"/>
              </a:ext>
            </a:extLst>
          </p:cNvPr>
          <p:cNvCxnSpPr>
            <a:cxnSpLocks/>
            <a:stCxn id="16" idx="0"/>
            <a:endCxn id="7" idx="4"/>
          </p:cNvCxnSpPr>
          <p:nvPr/>
        </p:nvCxnSpPr>
        <p:spPr bwMode="auto">
          <a:xfrm flipV="1">
            <a:off x="2678911" y="2084533"/>
            <a:ext cx="755318" cy="22325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72A3CA-0786-4233-8EB2-248599FDFEFD}"/>
              </a:ext>
            </a:extLst>
          </p:cNvPr>
          <p:cNvCxnSpPr>
            <a:cxnSpLocks/>
            <a:stCxn id="16" idx="0"/>
            <a:endCxn id="8" idx="3"/>
          </p:cNvCxnSpPr>
          <p:nvPr/>
        </p:nvCxnSpPr>
        <p:spPr bwMode="auto">
          <a:xfrm flipV="1">
            <a:off x="2678911" y="2058261"/>
            <a:ext cx="145200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2C071D-0DD5-4414-A544-B6341590F661}"/>
              </a:ext>
            </a:extLst>
          </p:cNvPr>
          <p:cNvCxnSpPr>
            <a:cxnSpLocks/>
            <a:stCxn id="16" idx="7"/>
            <a:endCxn id="9" idx="3"/>
          </p:cNvCxnSpPr>
          <p:nvPr/>
        </p:nvCxnSpPr>
        <p:spPr bwMode="auto">
          <a:xfrm flipV="1">
            <a:off x="2742334" y="2058261"/>
            <a:ext cx="2143909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96FF35-53BE-475D-AA4A-E8EFB1A39D3C}"/>
              </a:ext>
            </a:extLst>
          </p:cNvPr>
          <p:cNvCxnSpPr>
            <a:cxnSpLocks/>
            <a:stCxn id="16" idx="7"/>
            <a:endCxn id="10" idx="4"/>
          </p:cNvCxnSpPr>
          <p:nvPr/>
        </p:nvCxnSpPr>
        <p:spPr bwMode="auto">
          <a:xfrm flipV="1">
            <a:off x="2742334" y="2084532"/>
            <a:ext cx="286338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193323-F63F-43D4-950D-20052C21B51C}"/>
              </a:ext>
            </a:extLst>
          </p:cNvPr>
          <p:cNvCxnSpPr>
            <a:cxnSpLocks/>
            <a:stCxn id="16" idx="7"/>
            <a:endCxn id="11" idx="3"/>
          </p:cNvCxnSpPr>
          <p:nvPr/>
        </p:nvCxnSpPr>
        <p:spPr bwMode="auto">
          <a:xfrm flipV="1">
            <a:off x="2742334" y="2058261"/>
            <a:ext cx="3470372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A605B51-9BFF-46E2-B5C6-A0C5E4C97FC2}"/>
              </a:ext>
            </a:extLst>
          </p:cNvPr>
          <p:cNvCxnSpPr>
            <a:cxnSpLocks/>
            <a:stCxn id="16" idx="7"/>
            <a:endCxn id="12" idx="3"/>
          </p:cNvCxnSpPr>
          <p:nvPr/>
        </p:nvCxnSpPr>
        <p:spPr bwMode="auto">
          <a:xfrm flipV="1">
            <a:off x="2742334" y="2058260"/>
            <a:ext cx="4219119" cy="22850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49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71966</TotalTime>
  <Words>969</Words>
  <Application>Microsoft Office PowerPoint</Application>
  <PresentationFormat>On-screen Show (4:3)</PresentationFormat>
  <Paragraphs>194</Paragraphs>
  <Slides>36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Gill Sans</vt:lpstr>
      <vt:lpstr>ＭＳ Ｐゴシック</vt:lpstr>
      <vt:lpstr>Arial</vt:lpstr>
      <vt:lpstr>Arial Black</vt:lpstr>
      <vt:lpstr>Calibri</vt:lpstr>
      <vt:lpstr>Cambria Math</vt:lpstr>
      <vt:lpstr>Comic Sans MS</vt:lpstr>
      <vt:lpstr>Courier New</vt:lpstr>
      <vt:lpstr>Helvetica</vt:lpstr>
      <vt:lpstr>Tahoma</vt:lpstr>
      <vt:lpstr>Times New Roman</vt:lpstr>
      <vt:lpstr>Custom Design</vt:lpstr>
      <vt:lpstr>CSE 421</vt:lpstr>
      <vt:lpstr>Approximation Algorithms</vt:lpstr>
      <vt:lpstr>How to deal with NP-complete Problem</vt:lpstr>
      <vt:lpstr>Approximation Algorithm</vt:lpstr>
      <vt:lpstr>Vertex Cover</vt:lpstr>
      <vt:lpstr>Greedy Algorithm?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A Different Greedy Rule</vt:lpstr>
      <vt:lpstr>Greedy 2: Pick Both endpoints of an uncovered edge </vt:lpstr>
      <vt:lpstr>Greedy (2) gives 2-approximation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Greedy Gives O(log(n)) approximation</vt:lpstr>
      <vt:lpstr>PowerPoint Presentation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430</cp:revision>
  <cp:lastPrinted>2000-07-01T21:41:59Z</cp:lastPrinted>
  <dcterms:created xsi:type="dcterms:W3CDTF">1998-04-21T02:39:18Z</dcterms:created>
  <dcterms:modified xsi:type="dcterms:W3CDTF">2018-05-09T05:31:00Z</dcterms:modified>
</cp:coreProperties>
</file>