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27"/>
  </p:notesMasterIdLst>
  <p:handoutMasterIdLst>
    <p:handoutMasterId r:id="rId28"/>
  </p:handoutMasterIdLst>
  <p:sldIdLst>
    <p:sldId id="369" r:id="rId2"/>
    <p:sldId id="893" r:id="rId3"/>
    <p:sldId id="896" r:id="rId4"/>
    <p:sldId id="897" r:id="rId5"/>
    <p:sldId id="911" r:id="rId6"/>
    <p:sldId id="912" r:id="rId7"/>
    <p:sldId id="899" r:id="rId8"/>
    <p:sldId id="913" r:id="rId9"/>
    <p:sldId id="914" r:id="rId10"/>
    <p:sldId id="915" r:id="rId11"/>
    <p:sldId id="921" r:id="rId12"/>
    <p:sldId id="917" r:id="rId13"/>
    <p:sldId id="919" r:id="rId14"/>
    <p:sldId id="922" r:id="rId15"/>
    <p:sldId id="923" r:id="rId16"/>
    <p:sldId id="924" r:id="rId17"/>
    <p:sldId id="925" r:id="rId18"/>
    <p:sldId id="926" r:id="rId19"/>
    <p:sldId id="927" r:id="rId20"/>
    <p:sldId id="932" r:id="rId21"/>
    <p:sldId id="928" r:id="rId22"/>
    <p:sldId id="929" r:id="rId23"/>
    <p:sldId id="930" r:id="rId24"/>
    <p:sldId id="931" r:id="rId25"/>
    <p:sldId id="933" r:id="rId26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yan Oveis Gharan" initials="SOG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FFFFCC"/>
    <a:srgbClr val="FFFF00"/>
    <a:srgbClr val="DBF7C9"/>
    <a:srgbClr val="B0ED8B"/>
    <a:srgbClr val="0033CC"/>
    <a:srgbClr val="3399FF"/>
    <a:srgbClr val="FF0000"/>
    <a:srgbClr val="FF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88588" autoAdjust="0"/>
  </p:normalViewPr>
  <p:slideViewPr>
    <p:cSldViewPr snapToGrid="0">
      <p:cViewPr varScale="1">
        <p:scale>
          <a:sx n="111" d="100"/>
          <a:sy n="111" d="100"/>
        </p:scale>
        <p:origin x="726" y="102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2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5125" y="0"/>
            <a:ext cx="31337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13"/>
            <a:ext cx="3132138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5125" y="9104313"/>
            <a:ext cx="31337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anose="020B0604020202020204" pitchFamily="34" charset="0"/>
              </a:defRPr>
            </a:lvl1pPr>
          </a:lstStyle>
          <a:p>
            <a:fld id="{6182BE8A-974A-4C58-A370-5BB83AC95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58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anose="030F0702030302020204" pitchFamily="66" charset="0"/>
              </a:defRPr>
            </a:lvl1pPr>
          </a:lstStyle>
          <a:p>
            <a:fld id="{5F4EA3E9-184D-49D4-9DA7-1D63A1335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8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96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08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62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396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4720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296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8072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176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498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41943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7041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96574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56928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22913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21225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9980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3683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1.</a:t>
            </a:r>
            <a:r>
              <a:rPr lang="en-US" altLang="en-US" sz="1200" baseline="0" dirty="0" smtClean="0"/>
              <a:t> </a:t>
            </a:r>
            <a:r>
              <a:rPr lang="en-US" altLang="en-US" sz="1200" dirty="0" smtClean="0"/>
              <a:t>Switching cost</a:t>
            </a:r>
          </a:p>
          <a:p>
            <a:pPr eaLnBrk="1" hangingPunct="1"/>
            <a:r>
              <a:rPr lang="en-US" altLang="en-US" dirty="0" smtClean="0"/>
              <a:t>2.</a:t>
            </a:r>
            <a:r>
              <a:rPr lang="en-US" altLang="en-US" baseline="0" dirty="0" smtClean="0"/>
              <a:t> Certain type of road can only used once.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8465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128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83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53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33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46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42105D-D27B-0A4F-9F8D-A89B6AEC501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81634" name="Rectangle 1026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81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211263" y="3295650"/>
            <a:ext cx="6657975" cy="31242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1" tIns="44966" rIns="89931" bIns="44966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783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95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7116C-16D2-43AA-8154-EFD1E03DF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D182E-A145-4E71-B82B-6CBFA4F3E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1374A-3996-4B34-A5C7-5AC3F76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5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A4BE-E13C-4DAF-A2CA-480D8DCFC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F29E4-DC2E-439B-B9A1-6607799F9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4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630E-02F5-4B40-81AB-8D108CC2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90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5838F-43A0-4CE2-B439-D1DC84FA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6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E7D67-9AD0-4E6A-840E-7338A5998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4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4DF4B-4E87-408C-AB54-4535C2424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16A01-18B0-42B4-BFB0-3E7FC8744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0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11271-4AF5-4BF6-89A0-2ACBC675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EB8B9454-91FB-4250-8FC9-07BC6E8FB1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NUL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800" y="3661913"/>
            <a:ext cx="8026400" cy="236696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Dynamic Programming / </a:t>
            </a:r>
          </a:p>
          <a:p>
            <a:pPr eaLnBrk="1" hangingPunct="1"/>
            <a:r>
              <a:rPr lang="en-US" altLang="en-US" dirty="0"/>
              <a:t>Longest Path in a DAG, Longest Increasing Subsequence, Shortest Paths with Negative weights</a:t>
            </a: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Yin Tat Lee</a:t>
            </a:r>
          </a:p>
        </p:txBody>
      </p:sp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Longest Path in a DAG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Q</a:t>
            </a:r>
            <a:r>
              <a:rPr lang="en-US" altLang="en-US" sz="2400" dirty="0"/>
              <a:t>: What is the right </a:t>
            </a:r>
            <a:r>
              <a:rPr lang="en-US" altLang="en-US" sz="2400" dirty="0">
                <a:solidFill>
                  <a:srgbClr val="FF0000"/>
                </a:solidFill>
              </a:rPr>
              <a:t>ordering</a:t>
            </a:r>
            <a:r>
              <a:rPr lang="en-US" altLang="en-US" sz="2400" dirty="0"/>
              <a:t>?</a:t>
            </a:r>
          </a:p>
          <a:p>
            <a:pPr marL="0" indent="0">
              <a:buNone/>
            </a:pPr>
            <a:r>
              <a:rPr lang="en-US" altLang="en-US" sz="2400" dirty="0"/>
              <a:t>Remember, we have to use that G is a DAG, ideally in defining the ordering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We saw that every DAG has a </a:t>
            </a:r>
            <a:r>
              <a:rPr lang="en-US" altLang="en-US" sz="2400" dirty="0">
                <a:solidFill>
                  <a:srgbClr val="0070C0"/>
                </a:solidFill>
              </a:rPr>
              <a:t>topological sorting</a:t>
            </a:r>
          </a:p>
          <a:p>
            <a:pPr marL="0" indent="0">
              <a:buNone/>
            </a:pPr>
            <a:r>
              <a:rPr lang="en-US" altLang="en-US" sz="2400" dirty="0"/>
              <a:t>So, let’s use that as an ordering</a:t>
            </a:r>
            <a:r>
              <a:rPr lang="en-US" altLang="en-US" sz="2400" dirty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en-US" sz="2400" dirty="0"/>
              <a:t>   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4828E6B-D3C9-4727-8AB5-E9C37B4EA92A}"/>
              </a:ext>
            </a:extLst>
          </p:cNvPr>
          <p:cNvGrpSpPr/>
          <p:nvPr/>
        </p:nvGrpSpPr>
        <p:grpSpPr>
          <a:xfrm>
            <a:off x="553679" y="4020139"/>
            <a:ext cx="8323723" cy="1997075"/>
            <a:chOff x="553679" y="4020139"/>
            <a:chExt cx="8323723" cy="1997075"/>
          </a:xfrm>
        </p:grpSpPr>
        <p:sp>
          <p:nvSpPr>
            <p:cNvPr id="5" name="Oval 6">
              <a:extLst>
                <a:ext uri="{FF2B5EF4-FFF2-40B4-BE49-F238E27FC236}">
                  <a16:creationId xmlns:a16="http://schemas.microsoft.com/office/drawing/2014/main" id="{AF049DA8-4A0F-47DF-B273-61B6F0561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429" y="4020139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</a:rPr>
                <a:t>2</a:t>
              </a:r>
              <a:endParaRPr kumimoji="1" lang="en-US" baseline="-25000" dirty="0">
                <a:latin typeface="+mn-lt"/>
                <a:cs typeface="+mn-cs"/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1634C288-5D3C-4B9E-9CC1-141767D4F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9154" y="4020139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  <a:cs typeface="+mn-cs"/>
                </a:rPr>
                <a:t>3</a:t>
              </a:r>
            </a:p>
          </p:txBody>
        </p:sp>
        <p:sp>
          <p:nvSpPr>
            <p:cNvPr id="7" name="Oval 8">
              <a:extLst>
                <a:ext uri="{FF2B5EF4-FFF2-40B4-BE49-F238E27FC236}">
                  <a16:creationId xmlns:a16="http://schemas.microsoft.com/office/drawing/2014/main" id="{E3C57CD9-4B99-44F1-9770-F7DC7E701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679" y="4885327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i="1" baseline="-25000" dirty="0">
                  <a:latin typeface="+mn-lt"/>
                  <a:cs typeface="+mn-cs"/>
                </a:rPr>
                <a:t>6</a:t>
              </a:r>
            </a:p>
          </p:txBody>
        </p:sp>
        <p:sp>
          <p:nvSpPr>
            <p:cNvPr id="8" name="Oval 9">
              <a:extLst>
                <a:ext uri="{FF2B5EF4-FFF2-40B4-BE49-F238E27FC236}">
                  <a16:creationId xmlns:a16="http://schemas.microsoft.com/office/drawing/2014/main" id="{39878298-949D-42F5-8506-7DB3750C5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4792" y="4885327"/>
              <a:ext cx="265112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i="1" baseline="-25000" dirty="0">
                  <a:latin typeface="+mn-lt"/>
                </a:rPr>
                <a:t>5</a:t>
              </a:r>
              <a:endParaRPr kumimoji="1" lang="en-US" i="1" baseline="-25000" dirty="0">
                <a:latin typeface="+mn-lt"/>
                <a:cs typeface="+mn-cs"/>
              </a:endParaRPr>
            </a:p>
          </p:txBody>
        </p:sp>
        <p:sp>
          <p:nvSpPr>
            <p:cNvPr id="9" name="Oval 10">
              <a:extLst>
                <a:ext uri="{FF2B5EF4-FFF2-40B4-BE49-F238E27FC236}">
                  <a16:creationId xmlns:a16="http://schemas.microsoft.com/office/drawing/2014/main" id="{6FB60404-C880-4A30-B205-BDA5E8132C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5904" y="4885327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  <a:cs typeface="+mn-cs"/>
                </a:rPr>
                <a:t>4</a:t>
              </a:r>
            </a:p>
          </p:txBody>
        </p:sp>
        <p:sp>
          <p:nvSpPr>
            <p:cNvPr id="10" name="Oval 11">
              <a:extLst>
                <a:ext uri="{FF2B5EF4-FFF2-40B4-BE49-F238E27FC236}">
                  <a16:creationId xmlns:a16="http://schemas.microsoft.com/office/drawing/2014/main" id="{2B180C5F-59EA-4F27-95FB-DB752A6E5C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429" y="5750514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  <a:cs typeface="+mn-cs"/>
                </a:rPr>
                <a:t>7</a:t>
              </a:r>
            </a:p>
          </p:txBody>
        </p:sp>
        <p:sp>
          <p:nvSpPr>
            <p:cNvPr id="11" name="Oval 12">
              <a:extLst>
                <a:ext uri="{FF2B5EF4-FFF2-40B4-BE49-F238E27FC236}">
                  <a16:creationId xmlns:a16="http://schemas.microsoft.com/office/drawing/2014/main" id="{9CB16F7B-0F58-4675-B1B2-C6EDE0C6A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9154" y="5750514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</a:rPr>
                <a:t>1</a:t>
              </a:r>
              <a:endParaRPr kumimoji="1" lang="en-US" baseline="-25000" dirty="0">
                <a:latin typeface="+mn-lt"/>
                <a:cs typeface="+mn-cs"/>
              </a:endParaRPr>
            </a:p>
          </p:txBody>
        </p:sp>
        <p:cxnSp>
          <p:nvCxnSpPr>
            <p:cNvPr id="12" name="AutoShape 13">
              <a:extLst>
                <a:ext uri="{FF2B5EF4-FFF2-40B4-BE49-F238E27FC236}">
                  <a16:creationId xmlns:a16="http://schemas.microsoft.com/office/drawing/2014/main" id="{30798407-BB2B-496A-B558-FE986FF8AC51}"/>
                </a:ext>
              </a:extLst>
            </p:cNvPr>
            <p:cNvCxnSpPr>
              <a:cxnSpLocks noChangeShapeType="1"/>
              <a:stCxn id="5" idx="3"/>
              <a:endCxn id="7" idx="7"/>
            </p:cNvCxnSpPr>
            <p:nvPr/>
          </p:nvCxnSpPr>
          <p:spPr bwMode="auto">
            <a:xfrm flipH="1">
              <a:off x="782279" y="4248739"/>
              <a:ext cx="476250" cy="674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3" name="AutoShape 14">
              <a:extLst>
                <a:ext uri="{FF2B5EF4-FFF2-40B4-BE49-F238E27FC236}">
                  <a16:creationId xmlns:a16="http://schemas.microsoft.com/office/drawing/2014/main" id="{1804D133-5A93-49F5-9734-5A2B72138682}"/>
                </a:ext>
              </a:extLst>
            </p:cNvPr>
            <p:cNvCxnSpPr>
              <a:cxnSpLocks noChangeShapeType="1"/>
              <a:stCxn id="5" idx="5"/>
              <a:endCxn id="8" idx="1"/>
            </p:cNvCxnSpPr>
            <p:nvPr/>
          </p:nvCxnSpPr>
          <p:spPr bwMode="auto">
            <a:xfrm>
              <a:off x="1447442" y="4248739"/>
              <a:ext cx="427037" cy="674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15">
              <a:extLst>
                <a:ext uri="{FF2B5EF4-FFF2-40B4-BE49-F238E27FC236}">
                  <a16:creationId xmlns:a16="http://schemas.microsoft.com/office/drawing/2014/main" id="{F4321785-F173-42E0-9782-36D35BF0DAE2}"/>
                </a:ext>
              </a:extLst>
            </p:cNvPr>
            <p:cNvCxnSpPr>
              <a:cxnSpLocks noChangeShapeType="1"/>
              <a:stCxn id="5" idx="6"/>
              <a:endCxn id="6" idx="2"/>
            </p:cNvCxnSpPr>
            <p:nvPr/>
          </p:nvCxnSpPr>
          <p:spPr bwMode="auto">
            <a:xfrm>
              <a:off x="1487129" y="4155077"/>
              <a:ext cx="9620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5" name="AutoShape 16">
              <a:extLst>
                <a:ext uri="{FF2B5EF4-FFF2-40B4-BE49-F238E27FC236}">
                  <a16:creationId xmlns:a16="http://schemas.microsoft.com/office/drawing/2014/main" id="{7A721805-3171-4F70-B39D-5728CAE74AC8}"/>
                </a:ext>
              </a:extLst>
            </p:cNvPr>
            <p:cNvCxnSpPr>
              <a:cxnSpLocks noChangeShapeType="1"/>
              <a:stCxn id="6" idx="5"/>
              <a:endCxn id="9" idx="1"/>
            </p:cNvCxnSpPr>
            <p:nvPr/>
          </p:nvCxnSpPr>
          <p:spPr bwMode="auto">
            <a:xfrm>
              <a:off x="2677754" y="4248739"/>
              <a:ext cx="476250" cy="674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6" name="AutoShape 17">
              <a:extLst>
                <a:ext uri="{FF2B5EF4-FFF2-40B4-BE49-F238E27FC236}">
                  <a16:creationId xmlns:a16="http://schemas.microsoft.com/office/drawing/2014/main" id="{917CF39F-84D5-4B7D-B934-BC3461CBE06D}"/>
                </a:ext>
              </a:extLst>
            </p:cNvPr>
            <p:cNvCxnSpPr>
              <a:cxnSpLocks noChangeShapeType="1"/>
              <a:stCxn id="9" idx="2"/>
              <a:endCxn id="8" idx="6"/>
            </p:cNvCxnSpPr>
            <p:nvPr/>
          </p:nvCxnSpPr>
          <p:spPr bwMode="auto">
            <a:xfrm flipH="1">
              <a:off x="2099904" y="5018677"/>
              <a:ext cx="10160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18">
              <a:extLst>
                <a:ext uri="{FF2B5EF4-FFF2-40B4-BE49-F238E27FC236}">
                  <a16:creationId xmlns:a16="http://schemas.microsoft.com/office/drawing/2014/main" id="{5E497CF9-4171-4746-9830-6ADC17D17D94}"/>
                </a:ext>
              </a:extLst>
            </p:cNvPr>
            <p:cNvCxnSpPr>
              <a:cxnSpLocks noChangeShapeType="1"/>
              <a:stCxn id="11" idx="7"/>
              <a:endCxn id="9" idx="3"/>
            </p:cNvCxnSpPr>
            <p:nvPr/>
          </p:nvCxnSpPr>
          <p:spPr bwMode="auto">
            <a:xfrm flipV="1">
              <a:off x="2677754" y="5113927"/>
              <a:ext cx="476250" cy="6746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19">
              <a:extLst>
                <a:ext uri="{FF2B5EF4-FFF2-40B4-BE49-F238E27FC236}">
                  <a16:creationId xmlns:a16="http://schemas.microsoft.com/office/drawing/2014/main" id="{559C04BE-9C68-49EA-89CD-3A159FD79C38}"/>
                </a:ext>
              </a:extLst>
            </p:cNvPr>
            <p:cNvCxnSpPr>
              <a:cxnSpLocks noChangeShapeType="1"/>
              <a:stCxn id="8" idx="3"/>
              <a:endCxn id="10" idx="7"/>
            </p:cNvCxnSpPr>
            <p:nvPr/>
          </p:nvCxnSpPr>
          <p:spPr bwMode="auto">
            <a:xfrm flipH="1">
              <a:off x="1447442" y="5113927"/>
              <a:ext cx="427037" cy="6746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20">
              <a:extLst>
                <a:ext uri="{FF2B5EF4-FFF2-40B4-BE49-F238E27FC236}">
                  <a16:creationId xmlns:a16="http://schemas.microsoft.com/office/drawing/2014/main" id="{B6EA0E94-445D-43B6-8B1E-2220ECD6F0D6}"/>
                </a:ext>
              </a:extLst>
            </p:cNvPr>
            <p:cNvCxnSpPr>
              <a:cxnSpLocks noChangeShapeType="1"/>
              <a:stCxn id="11" idx="1"/>
              <a:endCxn id="8" idx="5"/>
            </p:cNvCxnSpPr>
            <p:nvPr/>
          </p:nvCxnSpPr>
          <p:spPr bwMode="auto">
            <a:xfrm flipH="1" flipV="1">
              <a:off x="2061804" y="5113927"/>
              <a:ext cx="425450" cy="6746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21">
              <a:extLst>
                <a:ext uri="{FF2B5EF4-FFF2-40B4-BE49-F238E27FC236}">
                  <a16:creationId xmlns:a16="http://schemas.microsoft.com/office/drawing/2014/main" id="{27AE60A7-5E2F-4439-ACEB-062485E16092}"/>
                </a:ext>
              </a:extLst>
            </p:cNvPr>
            <p:cNvCxnSpPr>
              <a:cxnSpLocks noChangeShapeType="1"/>
              <a:stCxn id="11" idx="2"/>
              <a:endCxn id="10" idx="6"/>
            </p:cNvCxnSpPr>
            <p:nvPr/>
          </p:nvCxnSpPr>
          <p:spPr bwMode="auto">
            <a:xfrm flipH="1">
              <a:off x="1487129" y="5883864"/>
              <a:ext cx="9620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22">
              <a:extLst>
                <a:ext uri="{FF2B5EF4-FFF2-40B4-BE49-F238E27FC236}">
                  <a16:creationId xmlns:a16="http://schemas.microsoft.com/office/drawing/2014/main" id="{CF042087-AE3B-4656-91CE-D030D497889C}"/>
                </a:ext>
              </a:extLst>
            </p:cNvPr>
            <p:cNvCxnSpPr>
              <a:cxnSpLocks noChangeShapeType="1"/>
              <a:stCxn id="7" idx="5"/>
              <a:endCxn id="10" idx="1"/>
            </p:cNvCxnSpPr>
            <p:nvPr/>
          </p:nvCxnSpPr>
          <p:spPr bwMode="auto">
            <a:xfrm>
              <a:off x="782279" y="5113927"/>
              <a:ext cx="476250" cy="6746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23">
              <a:extLst>
                <a:ext uri="{FF2B5EF4-FFF2-40B4-BE49-F238E27FC236}">
                  <a16:creationId xmlns:a16="http://schemas.microsoft.com/office/drawing/2014/main" id="{C908D2FE-920C-4266-BBA1-9AA0E5AB28FC}"/>
                </a:ext>
              </a:extLst>
            </p:cNvPr>
            <p:cNvCxnSpPr>
              <a:cxnSpLocks noChangeShapeType="1"/>
              <a:stCxn id="8" idx="2"/>
              <a:endCxn id="7" idx="6"/>
            </p:cNvCxnSpPr>
            <p:nvPr/>
          </p:nvCxnSpPr>
          <p:spPr bwMode="auto">
            <a:xfrm flipH="1">
              <a:off x="820379" y="5018677"/>
              <a:ext cx="1014413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24">
              <a:extLst>
                <a:ext uri="{FF2B5EF4-FFF2-40B4-BE49-F238E27FC236}">
                  <a16:creationId xmlns:a16="http://schemas.microsoft.com/office/drawing/2014/main" id="{8871E3D3-AFD1-4AA0-A305-8CCF784DC30B}"/>
                </a:ext>
              </a:extLst>
            </p:cNvPr>
            <p:cNvCxnSpPr>
              <a:cxnSpLocks noChangeShapeType="1"/>
              <a:stCxn id="6" idx="3"/>
              <a:endCxn id="8" idx="7"/>
            </p:cNvCxnSpPr>
            <p:nvPr/>
          </p:nvCxnSpPr>
          <p:spPr bwMode="auto">
            <a:xfrm flipH="1">
              <a:off x="2061804" y="4248739"/>
              <a:ext cx="425450" cy="674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60F7ACC-4E54-4970-AB93-901ECF304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4802" y="4796590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  <a:cs typeface="+mn-cs"/>
                </a:rPr>
                <a:t>1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061A25EE-3DCC-4803-9567-EC2B02F24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9965" y="4796590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</a:rPr>
                <a:t>2</a:t>
              </a:r>
              <a:endParaRPr kumimoji="1" lang="en-US" baseline="-25000" dirty="0">
                <a:latin typeface="+mn-lt"/>
                <a:cs typeface="+mn-cs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8A1A890-4BBD-44B4-8EA5-E269214CA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6715" y="4796590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</a:rPr>
                <a:t>3</a:t>
              </a:r>
              <a:endParaRPr kumimoji="1" lang="en-US" baseline="-25000" dirty="0">
                <a:latin typeface="+mn-lt"/>
                <a:cs typeface="+mn-cs"/>
              </a:endParaRPr>
            </a:p>
          </p:txBody>
        </p:sp>
        <p:cxnSp>
          <p:nvCxnSpPr>
            <p:cNvPr id="35" name="AutoShape 28">
              <a:extLst>
                <a:ext uri="{FF2B5EF4-FFF2-40B4-BE49-F238E27FC236}">
                  <a16:creationId xmlns:a16="http://schemas.microsoft.com/office/drawing/2014/main" id="{9F3994FF-71E6-4F57-A6B6-B10935C2F940}"/>
                </a:ext>
              </a:extLst>
            </p:cNvPr>
            <p:cNvCxnSpPr>
              <a:cxnSpLocks noChangeShapeType="1"/>
              <a:stCxn id="32" idx="6"/>
              <a:endCxn id="34" idx="2"/>
            </p:cNvCxnSpPr>
            <p:nvPr/>
          </p:nvCxnSpPr>
          <p:spPr bwMode="auto">
            <a:xfrm>
              <a:off x="5516665" y="4929940"/>
              <a:ext cx="4000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6DCFC36-5E71-493A-AE36-F0A1B7CDE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3465" y="4796590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</a:rPr>
                <a:t>4</a:t>
              </a:r>
              <a:endParaRPr kumimoji="1" lang="en-US" baseline="-25000" dirty="0">
                <a:latin typeface="+mn-lt"/>
                <a:cs typeface="+mn-cs"/>
              </a:endParaRPr>
            </a:p>
          </p:txBody>
        </p:sp>
        <p:cxnSp>
          <p:nvCxnSpPr>
            <p:cNvPr id="38" name="AutoShape 30">
              <a:extLst>
                <a:ext uri="{FF2B5EF4-FFF2-40B4-BE49-F238E27FC236}">
                  <a16:creationId xmlns:a16="http://schemas.microsoft.com/office/drawing/2014/main" id="{E88984B3-12E0-46D0-8897-0E04EE003A13}"/>
                </a:ext>
              </a:extLst>
            </p:cNvPr>
            <p:cNvCxnSpPr>
              <a:cxnSpLocks noChangeShapeType="1"/>
              <a:stCxn id="34" idx="6"/>
              <a:endCxn id="37" idx="2"/>
            </p:cNvCxnSpPr>
            <p:nvPr/>
          </p:nvCxnSpPr>
          <p:spPr bwMode="auto">
            <a:xfrm>
              <a:off x="6183415" y="4929940"/>
              <a:ext cx="4000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ADC11DF7-D2E2-44D2-B4C8-096E8A7CE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8627" y="4796590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  <a:cs typeface="+mn-cs"/>
                </a:rPr>
                <a:t>5</a:t>
              </a:r>
            </a:p>
          </p:txBody>
        </p:sp>
        <p:cxnSp>
          <p:nvCxnSpPr>
            <p:cNvPr id="40" name="AutoShape 32">
              <a:extLst>
                <a:ext uri="{FF2B5EF4-FFF2-40B4-BE49-F238E27FC236}">
                  <a16:creationId xmlns:a16="http://schemas.microsoft.com/office/drawing/2014/main" id="{15A32F1A-2509-4C2C-A844-D90B69A12EE3}"/>
                </a:ext>
              </a:extLst>
            </p:cNvPr>
            <p:cNvCxnSpPr>
              <a:cxnSpLocks noChangeShapeType="1"/>
              <a:stCxn id="37" idx="6"/>
              <a:endCxn id="39" idx="2"/>
            </p:cNvCxnSpPr>
            <p:nvPr/>
          </p:nvCxnSpPr>
          <p:spPr bwMode="auto">
            <a:xfrm>
              <a:off x="6850165" y="4929940"/>
              <a:ext cx="39846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52DD392C-2113-4265-8E09-8954AE90F5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5377" y="4796590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</a:rPr>
                <a:t>6</a:t>
              </a:r>
              <a:endParaRPr kumimoji="1" lang="en-US" baseline="-25000" dirty="0">
                <a:latin typeface="+mn-lt"/>
                <a:cs typeface="+mn-cs"/>
              </a:endParaRPr>
            </a:p>
          </p:txBody>
        </p:sp>
        <p:cxnSp>
          <p:nvCxnSpPr>
            <p:cNvPr id="42" name="AutoShape 34">
              <a:extLst>
                <a:ext uri="{FF2B5EF4-FFF2-40B4-BE49-F238E27FC236}">
                  <a16:creationId xmlns:a16="http://schemas.microsoft.com/office/drawing/2014/main" id="{F9C35AD4-037F-450C-8B2C-43A3CA0A5686}"/>
                </a:ext>
              </a:extLst>
            </p:cNvPr>
            <p:cNvCxnSpPr>
              <a:cxnSpLocks noChangeShapeType="1"/>
              <a:stCxn id="39" idx="6"/>
              <a:endCxn id="41" idx="2"/>
            </p:cNvCxnSpPr>
            <p:nvPr/>
          </p:nvCxnSpPr>
          <p:spPr bwMode="auto">
            <a:xfrm>
              <a:off x="7515327" y="4929940"/>
              <a:ext cx="4000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B97830E-CB18-4D88-97A9-18B3A8D7E0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10702" y="4796590"/>
              <a:ext cx="266700" cy="266700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 type="none" w="sm" len="sm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0" tIns="0" rIns="0" bIns="91440" anchor="ctr"/>
            <a:lstStyle/>
            <a:p>
              <a:pPr>
                <a:defRPr/>
              </a:pPr>
              <a:r>
                <a:rPr kumimoji="1" lang="en-US" baseline="-25000" dirty="0">
                  <a:latin typeface="+mn-lt"/>
                </a:rPr>
                <a:t>7</a:t>
              </a:r>
              <a:endParaRPr kumimoji="1" lang="en-US" baseline="-25000" dirty="0">
                <a:latin typeface="+mn-lt"/>
                <a:cs typeface="+mn-cs"/>
              </a:endParaRPr>
            </a:p>
          </p:txBody>
        </p:sp>
        <p:cxnSp>
          <p:nvCxnSpPr>
            <p:cNvPr id="44" name="AutoShape 36">
              <a:extLst>
                <a:ext uri="{FF2B5EF4-FFF2-40B4-BE49-F238E27FC236}">
                  <a16:creationId xmlns:a16="http://schemas.microsoft.com/office/drawing/2014/main" id="{E0F1184E-A304-4183-BAAC-A408CE5F9D14}"/>
                </a:ext>
              </a:extLst>
            </p:cNvPr>
            <p:cNvCxnSpPr>
              <a:cxnSpLocks noChangeShapeType="1"/>
              <a:stCxn id="41" idx="6"/>
              <a:endCxn id="43" idx="2"/>
            </p:cNvCxnSpPr>
            <p:nvPr/>
          </p:nvCxnSpPr>
          <p:spPr bwMode="auto">
            <a:xfrm>
              <a:off x="8182077" y="4929940"/>
              <a:ext cx="42862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5" name="AutoShape 37">
              <a:extLst>
                <a:ext uri="{FF2B5EF4-FFF2-40B4-BE49-F238E27FC236}">
                  <a16:creationId xmlns:a16="http://schemas.microsoft.com/office/drawing/2014/main" id="{2F7E4E95-CEB9-4E7E-870F-39D63A98BE58}"/>
                </a:ext>
              </a:extLst>
            </p:cNvPr>
            <p:cNvCxnSpPr>
              <a:cxnSpLocks noChangeShapeType="1"/>
              <a:stCxn id="34" idx="0"/>
              <a:endCxn id="39" idx="0"/>
            </p:cNvCxnSpPr>
            <p:nvPr/>
          </p:nvCxnSpPr>
          <p:spPr bwMode="auto">
            <a:xfrm rot="5400000" flipV="1">
              <a:off x="6716021" y="4130634"/>
              <a:ext cx="1587" cy="1333500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38">
              <a:extLst>
                <a:ext uri="{FF2B5EF4-FFF2-40B4-BE49-F238E27FC236}">
                  <a16:creationId xmlns:a16="http://schemas.microsoft.com/office/drawing/2014/main" id="{F0BCFF4F-A907-47A1-AA97-75333D609EC9}"/>
                </a:ext>
              </a:extLst>
            </p:cNvPr>
            <p:cNvCxnSpPr>
              <a:cxnSpLocks noChangeShapeType="1"/>
              <a:stCxn id="32" idx="4"/>
              <a:endCxn id="39" idx="3"/>
            </p:cNvCxnSpPr>
            <p:nvPr/>
          </p:nvCxnSpPr>
          <p:spPr bwMode="auto">
            <a:xfrm rot="5400000" flipH="1" flipV="1">
              <a:off x="6315971" y="4092533"/>
              <a:ext cx="39688" cy="1901825"/>
            </a:xfrm>
            <a:prstGeom prst="curvedConnector3">
              <a:avLst>
                <a:gd name="adj1" fmla="val -648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7" name="AutoShape 39">
              <a:extLst>
                <a:ext uri="{FF2B5EF4-FFF2-40B4-BE49-F238E27FC236}">
                  <a16:creationId xmlns:a16="http://schemas.microsoft.com/office/drawing/2014/main" id="{4C753C0A-5AB0-44BD-A7B6-F4D7FABEE590}"/>
                </a:ext>
              </a:extLst>
            </p:cNvPr>
            <p:cNvCxnSpPr>
              <a:cxnSpLocks noChangeShapeType="1"/>
              <a:stCxn id="31" idx="4"/>
              <a:endCxn id="39" idx="4"/>
            </p:cNvCxnSpPr>
            <p:nvPr/>
          </p:nvCxnSpPr>
          <p:spPr bwMode="auto">
            <a:xfrm rot="16200000" flipH="1">
              <a:off x="6050065" y="3731377"/>
              <a:ext cx="1587" cy="2665413"/>
            </a:xfrm>
            <a:prstGeom prst="curvedConnector3">
              <a:avLst>
                <a:gd name="adj1" fmla="val 298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8" name="AutoShape 40">
              <a:extLst>
                <a:ext uri="{FF2B5EF4-FFF2-40B4-BE49-F238E27FC236}">
                  <a16:creationId xmlns:a16="http://schemas.microsoft.com/office/drawing/2014/main" id="{4FDAAD05-DC2D-4D5E-9144-7B10C79E90EF}"/>
                </a:ext>
              </a:extLst>
            </p:cNvPr>
            <p:cNvCxnSpPr>
              <a:cxnSpLocks noChangeShapeType="1"/>
              <a:stCxn id="31" idx="0"/>
              <a:endCxn id="37" idx="0"/>
            </p:cNvCxnSpPr>
            <p:nvPr/>
          </p:nvCxnSpPr>
          <p:spPr bwMode="auto">
            <a:xfrm rot="5400000" flipV="1">
              <a:off x="5716690" y="3798052"/>
              <a:ext cx="1587" cy="1998663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9" name="AutoShape 41">
              <a:extLst>
                <a:ext uri="{FF2B5EF4-FFF2-40B4-BE49-F238E27FC236}">
                  <a16:creationId xmlns:a16="http://schemas.microsoft.com/office/drawing/2014/main" id="{18D3B00F-3A30-489C-8A62-A8688CF09ABD}"/>
                </a:ext>
              </a:extLst>
            </p:cNvPr>
            <p:cNvCxnSpPr>
              <a:cxnSpLocks noChangeShapeType="1"/>
              <a:stCxn id="39" idx="7"/>
              <a:endCxn id="43" idx="0"/>
            </p:cNvCxnSpPr>
            <p:nvPr/>
          </p:nvCxnSpPr>
          <p:spPr bwMode="auto">
            <a:xfrm rot="16200000">
              <a:off x="8091590" y="4182227"/>
              <a:ext cx="38100" cy="1266825"/>
            </a:xfrm>
            <a:prstGeom prst="curvedConnector3">
              <a:avLst>
                <a:gd name="adj1" fmla="val 676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42">
              <a:extLst>
                <a:ext uri="{FF2B5EF4-FFF2-40B4-BE49-F238E27FC236}">
                  <a16:creationId xmlns:a16="http://schemas.microsoft.com/office/drawing/2014/main" id="{F198309A-C445-4DBA-9F05-A0EA3AAE211F}"/>
                </a:ext>
              </a:extLst>
            </p:cNvPr>
            <p:cNvCxnSpPr>
              <a:cxnSpLocks noChangeShapeType="1"/>
              <a:stCxn id="32" idx="0"/>
              <a:endCxn id="41" idx="0"/>
            </p:cNvCxnSpPr>
            <p:nvPr/>
          </p:nvCxnSpPr>
          <p:spPr bwMode="auto">
            <a:xfrm rot="5400000" flipV="1">
              <a:off x="6716021" y="3465471"/>
              <a:ext cx="1587" cy="2663825"/>
            </a:xfrm>
            <a:prstGeom prst="curvedConnector3">
              <a:avLst>
                <a:gd name="adj1" fmla="val -36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1" name="AutoShape 43">
              <a:extLst>
                <a:ext uri="{FF2B5EF4-FFF2-40B4-BE49-F238E27FC236}">
                  <a16:creationId xmlns:a16="http://schemas.microsoft.com/office/drawing/2014/main" id="{ABC0F945-558B-43A2-9E5F-B80554FDDDCA}"/>
                </a:ext>
              </a:extLst>
            </p:cNvPr>
            <p:cNvCxnSpPr>
              <a:cxnSpLocks noChangeShapeType="1"/>
              <a:stCxn id="31" idx="4"/>
              <a:endCxn id="43" idx="4"/>
            </p:cNvCxnSpPr>
            <p:nvPr/>
          </p:nvCxnSpPr>
          <p:spPr bwMode="auto">
            <a:xfrm rot="16200000" flipH="1">
              <a:off x="6730308" y="3051134"/>
              <a:ext cx="1587" cy="4025900"/>
            </a:xfrm>
            <a:prstGeom prst="curvedConnector3">
              <a:avLst>
                <a:gd name="adj1" fmla="val 4059999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52" name="Arrow: Right 51">
              <a:extLst>
                <a:ext uri="{FF2B5EF4-FFF2-40B4-BE49-F238E27FC236}">
                  <a16:creationId xmlns:a16="http://schemas.microsoft.com/office/drawing/2014/main" id="{F510E7BC-E212-43CC-AAE9-130E53EB15F3}"/>
                </a:ext>
              </a:extLst>
            </p:cNvPr>
            <p:cNvSpPr/>
            <p:nvPr/>
          </p:nvSpPr>
          <p:spPr bwMode="auto">
            <a:xfrm>
              <a:off x="3601936" y="4731868"/>
              <a:ext cx="823913" cy="484632"/>
            </a:xfrm>
            <a:prstGeom prst="rightArrow">
              <a:avLst/>
            </a:prstGeom>
            <a:solidFill>
              <a:srgbClr val="0070C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742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Longest Path in a DAG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400" dirty="0"/>
                  <a:t>Suppose we have labelled the </a:t>
                </a:r>
              </a:p>
              <a:p>
                <a:pPr marL="0" indent="0">
                  <a:buNone/>
                </a:pPr>
                <a:r>
                  <a:rPr lang="en-US" altLang="en-US" sz="2400" dirty="0"/>
                  <a:t>vertices such that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/>
                  <a:t> is a </a:t>
                </a:r>
              </a:p>
              <a:p>
                <a:pPr marL="0" indent="0">
                  <a:buNone/>
                </a:pPr>
                <a:r>
                  <a:rPr lang="en-US" altLang="en-US" sz="2400" dirty="0"/>
                  <a:t>directed edge only if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400" dirty="0"/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0" indent="0">
                  <a:buNone/>
                </a:pPr>
                <a:r>
                  <a:rPr lang="en-US" alt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4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>
                    <a:solidFill>
                      <a:srgbClr val="0070C0"/>
                    </a:solidFill>
                  </a:rPr>
                  <a:t> = </a:t>
                </a:r>
                <a:r>
                  <a:rPr lang="en-US" altLang="en-US" sz="2400" dirty="0"/>
                  <a:t>length of the longest path ending at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altLang="en-US" sz="2400" dirty="0"/>
              </a:p>
              <a:p>
                <a:pPr marL="0" indent="0">
                  <a:buNone/>
                </a:pPr>
                <a:r>
                  <a:rPr lang="en-US" altLang="en-US" sz="2400" dirty="0"/>
                  <a:t>Suppose OPT(j)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en-US" sz="24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en-US" sz="2400" dirty="0"/>
                  <a:t> then</a:t>
                </a:r>
              </a:p>
              <a:p>
                <a:pPr marL="0" indent="0">
                  <a:buNone/>
                </a:pPr>
                <a:r>
                  <a:rPr lang="en-US" altLang="en-US" sz="2400" dirty="0" err="1">
                    <a:solidFill>
                      <a:srgbClr val="0070C0"/>
                    </a:solidFill>
                  </a:rPr>
                  <a:t>Obs</a:t>
                </a:r>
                <a:r>
                  <a:rPr lang="en-US" altLang="en-US" sz="2400" dirty="0">
                    <a:solidFill>
                      <a:srgbClr val="0070C0"/>
                    </a:solidFill>
                  </a:rPr>
                  <a:t> 1</a:t>
                </a:r>
                <a:r>
                  <a:rPr lang="en-US" altLang="en-US" sz="24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≤…≤</m:t>
                    </m:r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400" dirty="0"/>
              </a:p>
              <a:p>
                <a:pPr marL="0" indent="0">
                  <a:buNone/>
                </a:pPr>
                <a:r>
                  <a:rPr lang="en-US" altLang="en-US" sz="2400" dirty="0" err="1">
                    <a:solidFill>
                      <a:srgbClr val="0070C0"/>
                    </a:solidFill>
                  </a:rPr>
                  <a:t>Obs</a:t>
                </a:r>
                <a:r>
                  <a:rPr lang="en-US" altLang="en-US" sz="2400" dirty="0">
                    <a:solidFill>
                      <a:srgbClr val="0070C0"/>
                    </a:solidFill>
                  </a:rPr>
                  <a:t> 2</a:t>
                </a:r>
                <a:r>
                  <a:rPr lang="en-US" altLang="en-US" sz="2400" dirty="0"/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en-US" sz="2400" i="1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altLang="en-US" sz="2400" i="1">
                        <a:latin typeface="Cambria Math" panose="02040503050406030204" pitchFamily="18" charset="0"/>
                      </a:rPr>
                      <m:t>,…,</m:t>
                    </m:r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en-US" sz="2400" dirty="0"/>
                  <a:t> is the longest path ending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alt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en-US" sz="24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1111" t="-889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75BF7C28-F236-40E9-B5A8-490C92F84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2297" y="2203186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  <a:cs typeface="+mn-cs"/>
              </a:rPr>
              <a:t>1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DF88F4E-4D1D-4083-8D3C-311FC6C5A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7460" y="2203186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</a:rPr>
              <a:t>2</a:t>
            </a:r>
            <a:endParaRPr kumimoji="1" lang="en-US" baseline="-25000" dirty="0">
              <a:latin typeface="+mn-lt"/>
              <a:cs typeface="+mn-cs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CBD49A2-1A0E-4F3D-9FCB-F0D61F3D9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4210" y="2203186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</a:rPr>
              <a:t>3</a:t>
            </a:r>
            <a:endParaRPr kumimoji="1" lang="en-US" baseline="-25000" dirty="0">
              <a:latin typeface="+mn-lt"/>
              <a:cs typeface="+mn-cs"/>
            </a:endParaRPr>
          </a:p>
        </p:txBody>
      </p:sp>
      <p:cxnSp>
        <p:nvCxnSpPr>
          <p:cNvPr id="56" name="AutoShape 28">
            <a:extLst>
              <a:ext uri="{FF2B5EF4-FFF2-40B4-BE49-F238E27FC236}">
                <a16:creationId xmlns:a16="http://schemas.microsoft.com/office/drawing/2014/main" id="{FC2B0B60-EF05-437D-AFF5-6F05AEB685E9}"/>
              </a:ext>
            </a:extLst>
          </p:cNvPr>
          <p:cNvCxnSpPr>
            <a:cxnSpLocks noChangeShapeType="1"/>
            <a:stCxn id="54" idx="6"/>
            <a:endCxn id="55" idx="2"/>
          </p:cNvCxnSpPr>
          <p:nvPr/>
        </p:nvCxnSpPr>
        <p:spPr bwMode="auto">
          <a:xfrm>
            <a:off x="5584160" y="2336536"/>
            <a:ext cx="400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52C42480-B919-4346-AD91-27A8FB68D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960" y="2203186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</a:rPr>
              <a:t>4</a:t>
            </a:r>
            <a:endParaRPr kumimoji="1" lang="en-US" baseline="-25000" dirty="0">
              <a:latin typeface="+mn-lt"/>
              <a:cs typeface="+mn-cs"/>
            </a:endParaRPr>
          </a:p>
        </p:txBody>
      </p:sp>
      <p:cxnSp>
        <p:nvCxnSpPr>
          <p:cNvPr id="58" name="AutoShape 30">
            <a:extLst>
              <a:ext uri="{FF2B5EF4-FFF2-40B4-BE49-F238E27FC236}">
                <a16:creationId xmlns:a16="http://schemas.microsoft.com/office/drawing/2014/main" id="{3D483FBE-19D8-492B-8609-48D9DC3437B9}"/>
              </a:ext>
            </a:extLst>
          </p:cNvPr>
          <p:cNvCxnSpPr>
            <a:cxnSpLocks noChangeShapeType="1"/>
            <a:stCxn id="55" idx="6"/>
            <a:endCxn id="57" idx="2"/>
          </p:cNvCxnSpPr>
          <p:nvPr/>
        </p:nvCxnSpPr>
        <p:spPr bwMode="auto">
          <a:xfrm>
            <a:off x="6250910" y="2336536"/>
            <a:ext cx="400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08D0A8D3-3AF0-4472-BEF8-11FB60522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6122" y="2203186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  <a:cs typeface="+mn-cs"/>
              </a:rPr>
              <a:t>5</a:t>
            </a:r>
          </a:p>
        </p:txBody>
      </p:sp>
      <p:cxnSp>
        <p:nvCxnSpPr>
          <p:cNvPr id="60" name="AutoShape 32">
            <a:extLst>
              <a:ext uri="{FF2B5EF4-FFF2-40B4-BE49-F238E27FC236}">
                <a16:creationId xmlns:a16="http://schemas.microsoft.com/office/drawing/2014/main" id="{C62EF2AD-EA2A-4716-A1F2-9B2D7AC632AA}"/>
              </a:ext>
            </a:extLst>
          </p:cNvPr>
          <p:cNvCxnSpPr>
            <a:cxnSpLocks noChangeShapeType="1"/>
            <a:stCxn id="57" idx="6"/>
            <a:endCxn id="59" idx="2"/>
          </p:cNvCxnSpPr>
          <p:nvPr/>
        </p:nvCxnSpPr>
        <p:spPr bwMode="auto">
          <a:xfrm>
            <a:off x="6917660" y="2336536"/>
            <a:ext cx="39846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0E257E3A-2FFA-4FA7-8A49-ED6F33444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2872" y="2203186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</a:rPr>
              <a:t>6</a:t>
            </a:r>
            <a:endParaRPr kumimoji="1" lang="en-US" baseline="-25000" dirty="0">
              <a:latin typeface="+mn-lt"/>
              <a:cs typeface="+mn-cs"/>
            </a:endParaRPr>
          </a:p>
        </p:txBody>
      </p:sp>
      <p:cxnSp>
        <p:nvCxnSpPr>
          <p:cNvPr id="62" name="AutoShape 34">
            <a:extLst>
              <a:ext uri="{FF2B5EF4-FFF2-40B4-BE49-F238E27FC236}">
                <a16:creationId xmlns:a16="http://schemas.microsoft.com/office/drawing/2014/main" id="{72BCD406-1F80-464E-9C68-8565BB5CF70F}"/>
              </a:ext>
            </a:extLst>
          </p:cNvPr>
          <p:cNvCxnSpPr>
            <a:cxnSpLocks noChangeShapeType="1"/>
            <a:stCxn id="59" idx="6"/>
            <a:endCxn id="61" idx="2"/>
          </p:cNvCxnSpPr>
          <p:nvPr/>
        </p:nvCxnSpPr>
        <p:spPr bwMode="auto">
          <a:xfrm>
            <a:off x="7582822" y="2336536"/>
            <a:ext cx="4000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D55A1B2F-2304-4463-9FFA-0145F0762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8197" y="2203186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</a:rPr>
              <a:t>7</a:t>
            </a:r>
            <a:endParaRPr kumimoji="1" lang="en-US" baseline="-25000" dirty="0">
              <a:latin typeface="+mn-lt"/>
              <a:cs typeface="+mn-cs"/>
            </a:endParaRPr>
          </a:p>
        </p:txBody>
      </p:sp>
      <p:cxnSp>
        <p:nvCxnSpPr>
          <p:cNvPr id="64" name="AutoShape 36">
            <a:extLst>
              <a:ext uri="{FF2B5EF4-FFF2-40B4-BE49-F238E27FC236}">
                <a16:creationId xmlns:a16="http://schemas.microsoft.com/office/drawing/2014/main" id="{0798772D-A85F-4C51-BEEF-1E8565906654}"/>
              </a:ext>
            </a:extLst>
          </p:cNvPr>
          <p:cNvCxnSpPr>
            <a:cxnSpLocks noChangeShapeType="1"/>
            <a:stCxn id="61" idx="6"/>
            <a:endCxn id="63" idx="2"/>
          </p:cNvCxnSpPr>
          <p:nvPr/>
        </p:nvCxnSpPr>
        <p:spPr bwMode="auto">
          <a:xfrm>
            <a:off x="8249572" y="2336536"/>
            <a:ext cx="4286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5" name="AutoShape 37">
            <a:extLst>
              <a:ext uri="{FF2B5EF4-FFF2-40B4-BE49-F238E27FC236}">
                <a16:creationId xmlns:a16="http://schemas.microsoft.com/office/drawing/2014/main" id="{BBA6DDC8-62BE-4032-8751-92A2EEA76016}"/>
              </a:ext>
            </a:extLst>
          </p:cNvPr>
          <p:cNvCxnSpPr>
            <a:cxnSpLocks noChangeShapeType="1"/>
            <a:stCxn id="55" idx="0"/>
            <a:endCxn id="59" idx="0"/>
          </p:cNvCxnSpPr>
          <p:nvPr/>
        </p:nvCxnSpPr>
        <p:spPr bwMode="auto">
          <a:xfrm rot="5400000" flipV="1">
            <a:off x="6783516" y="1537230"/>
            <a:ext cx="1587" cy="13335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6" name="AutoShape 38">
            <a:extLst>
              <a:ext uri="{FF2B5EF4-FFF2-40B4-BE49-F238E27FC236}">
                <a16:creationId xmlns:a16="http://schemas.microsoft.com/office/drawing/2014/main" id="{FC44516A-FFA6-4AA4-A6B4-1F31DAB6BE16}"/>
              </a:ext>
            </a:extLst>
          </p:cNvPr>
          <p:cNvCxnSpPr>
            <a:cxnSpLocks noChangeShapeType="1"/>
            <a:stCxn id="54" idx="4"/>
            <a:endCxn id="59" idx="3"/>
          </p:cNvCxnSpPr>
          <p:nvPr/>
        </p:nvCxnSpPr>
        <p:spPr bwMode="auto">
          <a:xfrm rot="5400000" flipH="1" flipV="1">
            <a:off x="6383466" y="1499129"/>
            <a:ext cx="39688" cy="1901825"/>
          </a:xfrm>
          <a:prstGeom prst="curvedConnector3">
            <a:avLst>
              <a:gd name="adj1" fmla="val -648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7" name="AutoShape 39">
            <a:extLst>
              <a:ext uri="{FF2B5EF4-FFF2-40B4-BE49-F238E27FC236}">
                <a16:creationId xmlns:a16="http://schemas.microsoft.com/office/drawing/2014/main" id="{559CB921-AD54-4A9B-BA7F-4DCE71060435}"/>
              </a:ext>
            </a:extLst>
          </p:cNvPr>
          <p:cNvCxnSpPr>
            <a:cxnSpLocks noChangeShapeType="1"/>
            <a:stCxn id="53" idx="4"/>
            <a:endCxn id="59" idx="4"/>
          </p:cNvCxnSpPr>
          <p:nvPr/>
        </p:nvCxnSpPr>
        <p:spPr bwMode="auto">
          <a:xfrm rot="16200000" flipH="1">
            <a:off x="6117560" y="1137973"/>
            <a:ext cx="1587" cy="2665413"/>
          </a:xfrm>
          <a:prstGeom prst="curvedConnector3">
            <a:avLst>
              <a:gd name="adj1" fmla="val 298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8" name="AutoShape 40">
            <a:extLst>
              <a:ext uri="{FF2B5EF4-FFF2-40B4-BE49-F238E27FC236}">
                <a16:creationId xmlns:a16="http://schemas.microsoft.com/office/drawing/2014/main" id="{8559CCB0-568D-436A-A87A-84056FA5353C}"/>
              </a:ext>
            </a:extLst>
          </p:cNvPr>
          <p:cNvCxnSpPr>
            <a:cxnSpLocks noChangeShapeType="1"/>
            <a:stCxn id="53" idx="0"/>
            <a:endCxn id="57" idx="0"/>
          </p:cNvCxnSpPr>
          <p:nvPr/>
        </p:nvCxnSpPr>
        <p:spPr bwMode="auto">
          <a:xfrm rot="5400000" flipV="1">
            <a:off x="5784185" y="1204648"/>
            <a:ext cx="1587" cy="1998663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69" name="AutoShape 41">
            <a:extLst>
              <a:ext uri="{FF2B5EF4-FFF2-40B4-BE49-F238E27FC236}">
                <a16:creationId xmlns:a16="http://schemas.microsoft.com/office/drawing/2014/main" id="{436CCDAE-26F1-4892-B96A-5C1DDCDAED4B}"/>
              </a:ext>
            </a:extLst>
          </p:cNvPr>
          <p:cNvCxnSpPr>
            <a:cxnSpLocks noChangeShapeType="1"/>
            <a:stCxn id="59" idx="7"/>
            <a:endCxn id="63" idx="0"/>
          </p:cNvCxnSpPr>
          <p:nvPr/>
        </p:nvCxnSpPr>
        <p:spPr bwMode="auto">
          <a:xfrm rot="16200000">
            <a:off x="8159085" y="1588823"/>
            <a:ext cx="38100" cy="1266825"/>
          </a:xfrm>
          <a:prstGeom prst="curvedConnector3">
            <a:avLst>
              <a:gd name="adj1" fmla="val 676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0" name="AutoShape 42">
            <a:extLst>
              <a:ext uri="{FF2B5EF4-FFF2-40B4-BE49-F238E27FC236}">
                <a16:creationId xmlns:a16="http://schemas.microsoft.com/office/drawing/2014/main" id="{2BA0CBC7-5DC5-4603-BFFE-DA2BC665E49C}"/>
              </a:ext>
            </a:extLst>
          </p:cNvPr>
          <p:cNvCxnSpPr>
            <a:cxnSpLocks noChangeShapeType="1"/>
            <a:stCxn id="54" idx="0"/>
            <a:endCxn id="61" idx="0"/>
          </p:cNvCxnSpPr>
          <p:nvPr/>
        </p:nvCxnSpPr>
        <p:spPr bwMode="auto">
          <a:xfrm rot="5400000" flipV="1">
            <a:off x="6783516" y="872067"/>
            <a:ext cx="1587" cy="2663825"/>
          </a:xfrm>
          <a:prstGeom prst="curvedConnector3">
            <a:avLst>
              <a:gd name="adj1" fmla="val -36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71" name="AutoShape 43">
            <a:extLst>
              <a:ext uri="{FF2B5EF4-FFF2-40B4-BE49-F238E27FC236}">
                <a16:creationId xmlns:a16="http://schemas.microsoft.com/office/drawing/2014/main" id="{8A4A1593-4BA5-4D93-8DE0-032DB5FE81BF}"/>
              </a:ext>
            </a:extLst>
          </p:cNvPr>
          <p:cNvCxnSpPr>
            <a:cxnSpLocks noChangeShapeType="1"/>
            <a:stCxn id="53" idx="4"/>
            <a:endCxn id="63" idx="4"/>
          </p:cNvCxnSpPr>
          <p:nvPr/>
        </p:nvCxnSpPr>
        <p:spPr bwMode="auto">
          <a:xfrm rot="16200000" flipH="1">
            <a:off x="6797803" y="457730"/>
            <a:ext cx="1587" cy="4025900"/>
          </a:xfrm>
          <a:prstGeom prst="curvedConnector3">
            <a:avLst>
              <a:gd name="adj1" fmla="val 405999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1590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Longest Path in a DAG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400" dirty="0"/>
                  <a:t>Suppose we have labelled the vertices such that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/>
                  <a:t> is a directed edge only if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400" dirty="0"/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0" indent="0">
                  <a:buNone/>
                </a:pPr>
                <a:r>
                  <a:rPr lang="en-US" alt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/>
                  <a:t> = length of the longest path ending at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altLang="en-US" sz="2400" dirty="0"/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0" indent="0">
                  <a:buNone/>
                </a:pPr>
                <a:r>
                  <a:rPr lang="en-US" altLang="en-US" sz="2400" b="0" dirty="0"/>
                  <a:t>       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0                                          </m:t>
                            </m:r>
                          </m:e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unc>
                              <m:funcPr>
                                <m:ctrlP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alt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en-US" sz="24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</m:e>
                                  <m:lim>
                                    <m:r>
                                      <a:rPr lang="en-US" altLang="en-US" sz="24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en-US" sz="2400" b="0" i="1" smtClean="0">
                                        <a:latin typeface="Cambria Math" panose="02040503050406030204" pitchFamily="18" charset="0"/>
                                      </a:rPr>
                                      <m:t>:</m:t>
                                    </m:r>
                                    <m:d>
                                      <m:dPr>
                                        <m:ctrlPr>
                                          <a:rPr lang="en-US" altLang="en-US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alt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alt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</m:d>
                                    <m:r>
                                      <a:rPr lang="en-US" altLang="en-US" sz="24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en-US" sz="2400" b="0" i="0" smtClean="0">
                                        <a:latin typeface="Cambria Math" panose="02040503050406030204" pitchFamily="18" charset="0"/>
                                      </a:rPr>
                                      <m:t>an</m:t>
                                    </m:r>
                                    <m:r>
                                      <a:rPr lang="en-US" altLang="en-US" sz="2400" b="0" i="0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en-US" sz="2400" b="0" i="0" smtClean="0">
                                        <a:latin typeface="Cambria Math" panose="02040503050406030204" pitchFamily="18" charset="0"/>
                                      </a:rPr>
                                      <m:t>edge</m:t>
                                    </m:r>
                                  </m:lim>
                                </m:limLow>
                              </m:fName>
                              <m:e>
                                <m: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  <m:t>𝑂𝑃𝑇</m:t>
                                </m:r>
                                <m: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e>
                        </m:eqArr>
                      </m:e>
                    </m:d>
                  </m:oMath>
                </a14:m>
                <a:endParaRPr lang="en-US" altLang="en-US" sz="24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1111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6BCF90-AA5F-4ED2-A0A4-37818085DE29}"/>
                  </a:ext>
                </a:extLst>
              </p:cNvPr>
              <p:cNvSpPr txBox="1"/>
              <p:nvPr/>
            </p:nvSpPr>
            <p:spPr>
              <a:xfrm>
                <a:off x="6428324" y="4085304"/>
                <a:ext cx="212955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400" dirty="0"/>
                  <a:t> is a source</a:t>
                </a:r>
              </a:p>
              <a:p>
                <a:pPr algn="l"/>
                <a:r>
                  <a:rPr lang="en-US" sz="2400" dirty="0" err="1"/>
                  <a:t>o.w</a:t>
                </a:r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26BCF90-AA5F-4ED2-A0A4-37818085D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324" y="4085304"/>
                <a:ext cx="2129557" cy="830997"/>
              </a:xfrm>
              <a:prstGeom prst="rect">
                <a:avLst/>
              </a:prstGeom>
              <a:blipFill>
                <a:blip r:embed="rId4"/>
                <a:stretch>
                  <a:fillRect l="-4585" t="-5147" r="-3725" b="-169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033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Outputting the Longest Path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5">
                <a:extLst>
                  <a:ext uri="{FF2B5EF4-FFF2-40B4-BE49-F238E27FC236}">
                    <a16:creationId xmlns:a16="http://schemas.microsoft.com/office/drawing/2014/main" id="{F7BAD4DB-9EDC-414A-97DC-537DEBCBD2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500" y="1343898"/>
                <a:ext cx="8001000" cy="4616648"/>
              </a:xfrm>
              <a:prstGeom prst="rect">
                <a:avLst/>
              </a:prstGeom>
              <a:solidFill>
                <a:srgbClr val="FFCF01">
                  <a:alpha val="36078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82880" tIns="91440" rIns="137160" bIns="91440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Let G be a DAG given with a topological sorting: For all edges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alt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𝒋</m:t>
                    </m:r>
                    <m:r>
                      <a:rPr lang="en-US" alt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we have </a:t>
                </a:r>
                <a:r>
                  <a:rPr lang="en-US" altLang="en-US" sz="1600" b="1" dirty="0" err="1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i</a:t>
                </a:r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&lt;j.</a:t>
                </a:r>
              </a:p>
              <a:p>
                <a:pPr algn="l"/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Initialize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Parent[j]=-1 for all j.</a:t>
                </a:r>
              </a:p>
              <a:p>
                <a:pPr algn="l"/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Compute-OPT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(j){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if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(in-degree(j)==0)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return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0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if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(M[j]==empty)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M[j]=0;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for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all edges (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i,j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)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  if (M[j] &lt; 1+Compute-OPT(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i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))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    M[j]=1+Compute-OPT(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i</a:t>
                </a:r>
                <a:r>
                  <a:rPr lang="en-US" altLang="en-US" sz="1600" b="1">
                    <a:latin typeface="Courier New" panose="02070309020205020404" pitchFamily="49" charset="0"/>
                  </a:rPr>
                  <a:t>)</a:t>
                </a:r>
                <a:endParaRPr lang="en-US" altLang="en-US" sz="1600" b="1" dirty="0">
                  <a:latin typeface="Courier New" panose="02070309020205020404" pitchFamily="49" charset="0"/>
                </a:endParaRP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    </a:t>
                </a:r>
                <a:r>
                  <a:rPr lang="en-US" altLang="en-US" sz="1600" b="1" dirty="0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Parent[j]=</a:t>
                </a:r>
                <a:r>
                  <a:rPr lang="en-US" altLang="en-US" sz="1600" b="1" dirty="0" err="1">
                    <a:solidFill>
                      <a:srgbClr val="FF0000"/>
                    </a:solidFill>
                    <a:latin typeface="Courier New" panose="02070309020205020404" pitchFamily="49" charset="0"/>
                  </a:rPr>
                  <a:t>i</a:t>
                </a:r>
                <a:endParaRPr lang="en-US" altLang="en-US" sz="1600" b="1" dirty="0">
                  <a:solidFill>
                    <a:srgbClr val="FF0000"/>
                  </a:solidFill>
                  <a:latin typeface="Courier New" panose="02070309020205020404" pitchFamily="49" charset="0"/>
                </a:endParaRP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return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M[j]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}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Let M[k] be the maximum of M[1],…,M[n]</a:t>
                </a:r>
              </a:p>
              <a:p>
                <a:pPr algn="l"/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While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(Parent[k]!=-1)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Print k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k=Parent[k]</a:t>
                </a:r>
              </a:p>
            </p:txBody>
          </p:sp>
        </mc:Choice>
        <mc:Fallback xmlns="">
          <p:sp>
            <p:nvSpPr>
              <p:cNvPr id="6" name="Text Box 5">
                <a:extLst>
                  <a:ext uri="{FF2B5EF4-FFF2-40B4-BE49-F238E27FC236}">
                    <a16:creationId xmlns:a16="http://schemas.microsoft.com/office/drawing/2014/main" id="{F7BAD4DB-9EDC-414A-97DC-537DEBCBD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500" y="1343898"/>
                <a:ext cx="8001000" cy="4616648"/>
              </a:xfrm>
              <a:prstGeom prst="rect">
                <a:avLst/>
              </a:prstGeom>
              <a:blipFill>
                <a:blip r:embed="rId3"/>
                <a:stretch>
                  <a:fillRect r="-152"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0C519659-4A51-4ADF-9D0E-FADB072CF2EE}"/>
              </a:ext>
            </a:extLst>
          </p:cNvPr>
          <p:cNvSpPr txBox="1"/>
          <p:nvPr/>
        </p:nvSpPr>
        <p:spPr>
          <a:xfrm>
            <a:off x="4985527" y="3123545"/>
            <a:ext cx="33025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Record the entry that </a:t>
            </a:r>
          </a:p>
          <a:p>
            <a:r>
              <a:rPr lang="en-US" dirty="0">
                <a:solidFill>
                  <a:srgbClr val="FF0000"/>
                </a:solidFill>
              </a:rPr>
              <a:t>we used to compute OPT(j)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2E467B2-BD20-4838-A1F6-81434424D22C}"/>
              </a:ext>
            </a:extLst>
          </p:cNvPr>
          <p:cNvCxnSpPr/>
          <p:nvPr/>
        </p:nvCxnSpPr>
        <p:spPr bwMode="auto">
          <a:xfrm flipH="1">
            <a:off x="3406877" y="3477488"/>
            <a:ext cx="1519084" cy="68893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8862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>
              <a:defRPr/>
            </a:pPr>
            <a:r>
              <a:rPr kumimoji="0" lang="en-US" sz="3600" dirty="0" smtClean="0">
                <a:cs typeface="+mj-cs"/>
              </a:rPr>
              <a:t>Exercise:</a:t>
            </a:r>
            <a:br>
              <a:rPr kumimoji="0" lang="en-US" sz="3600" dirty="0" smtClean="0">
                <a:cs typeface="+mj-cs"/>
              </a:rPr>
            </a:br>
            <a:r>
              <a:rPr kumimoji="0" lang="en-US" sz="3600" dirty="0" smtClean="0">
                <a:cs typeface="+mj-cs"/>
              </a:rPr>
              <a:t>Longest </a:t>
            </a:r>
            <a:r>
              <a:rPr kumimoji="0" lang="en-US" sz="3600" dirty="0">
                <a:cs typeface="+mj-cs"/>
              </a:rPr>
              <a:t>Increasing Subsequence</a:t>
            </a:r>
          </a:p>
        </p:txBody>
      </p:sp>
    </p:spTree>
    <p:extLst>
      <p:ext uri="{BB962C8B-B14F-4D97-AF65-F5344CB8AC3E}">
        <p14:creationId xmlns:p14="http://schemas.microsoft.com/office/powerpoint/2010/main" val="153736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Longest Increasing Subsequence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/>
              <a:t>Given a sequence of numbers </a:t>
            </a:r>
          </a:p>
          <a:p>
            <a:pPr marL="0" indent="0">
              <a:buNone/>
            </a:pPr>
            <a:r>
              <a:rPr lang="en-US" altLang="en-US" sz="2400" dirty="0"/>
              <a:t>Find the longest increasing subsequence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200" dirty="0"/>
              <a:t>41, 22, 9, 15, 23, 39, 21, 56, 24, 34, 59, 23, 60, 39, 87, 23, 90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1504FB63-F33B-40BD-AB49-B3826D027E65}"/>
              </a:ext>
            </a:extLst>
          </p:cNvPr>
          <p:cNvSpPr/>
          <p:nvPr/>
        </p:nvSpPr>
        <p:spPr bwMode="auto">
          <a:xfrm>
            <a:off x="4371006" y="3272575"/>
            <a:ext cx="454036" cy="684074"/>
          </a:xfrm>
          <a:prstGeom prst="down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283167-42A5-4DE0-9364-0CE9A13D2155}"/>
              </a:ext>
            </a:extLst>
          </p:cNvPr>
          <p:cNvSpPr txBox="1"/>
          <p:nvPr/>
        </p:nvSpPr>
        <p:spPr>
          <a:xfrm>
            <a:off x="796149" y="4307457"/>
            <a:ext cx="71497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dirty="0"/>
              <a:t>41, 22, </a:t>
            </a:r>
            <a:r>
              <a:rPr lang="en-US" altLang="en-US" b="1" dirty="0">
                <a:solidFill>
                  <a:srgbClr val="FF0000"/>
                </a:solidFill>
              </a:rPr>
              <a:t>9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FF0000"/>
                </a:solidFill>
              </a:rPr>
              <a:t>15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FF0000"/>
                </a:solidFill>
              </a:rPr>
              <a:t>23</a:t>
            </a:r>
            <a:r>
              <a:rPr lang="en-US" altLang="en-US" dirty="0"/>
              <a:t>, 39, 21, 56, </a:t>
            </a:r>
            <a:r>
              <a:rPr lang="en-US" altLang="en-US" b="1" dirty="0">
                <a:solidFill>
                  <a:srgbClr val="FF0000"/>
                </a:solidFill>
              </a:rPr>
              <a:t>24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FF0000"/>
                </a:solidFill>
              </a:rPr>
              <a:t>34</a:t>
            </a:r>
            <a:r>
              <a:rPr lang="en-US" altLang="en-US" dirty="0"/>
              <a:t>, </a:t>
            </a:r>
            <a:r>
              <a:rPr lang="en-US" altLang="en-US" b="1" dirty="0">
                <a:solidFill>
                  <a:srgbClr val="FF0000"/>
                </a:solidFill>
              </a:rPr>
              <a:t>59</a:t>
            </a:r>
            <a:r>
              <a:rPr lang="en-US" altLang="en-US" dirty="0"/>
              <a:t>, 23, </a:t>
            </a:r>
            <a:r>
              <a:rPr lang="en-US" altLang="en-US" b="1" dirty="0">
                <a:solidFill>
                  <a:srgbClr val="FF0000"/>
                </a:solidFill>
              </a:rPr>
              <a:t>60</a:t>
            </a:r>
            <a:r>
              <a:rPr lang="en-US" altLang="en-US" dirty="0"/>
              <a:t>, 39, </a:t>
            </a:r>
            <a:r>
              <a:rPr lang="en-US" altLang="en-US" b="1" dirty="0">
                <a:solidFill>
                  <a:srgbClr val="FF0000"/>
                </a:solidFill>
              </a:rPr>
              <a:t>87</a:t>
            </a:r>
            <a:r>
              <a:rPr lang="en-US" altLang="en-US" dirty="0"/>
              <a:t>, 23, </a:t>
            </a:r>
            <a:r>
              <a:rPr lang="en-US" altLang="en-US" b="1" dirty="0">
                <a:solidFill>
                  <a:srgbClr val="FF0000"/>
                </a:solidFill>
              </a:rPr>
              <a:t>90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5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LIS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/>
                  <a:t>Let OPT(j) be the longest increasing subsequence ending at j.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Observation</a:t>
                </a:r>
                <a:r>
                  <a:rPr lang="en-US" altLang="en-US" sz="2200" dirty="0"/>
                  <a:t>: Suppose the OPT(j) is the sequence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sub>
                      </m:sSub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Then,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altLang="en-US" sz="2200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altLang="en-US" sz="22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en-US" sz="2200" dirty="0"/>
                  <a:t> is the longest increasing subsequence ending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altLang="en-US" sz="2200" dirty="0"/>
                  <a:t>i.e., 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=1+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1200" dirty="0"/>
              </a:p>
              <a:p>
                <a:pPr marL="0" indent="0">
                  <a:buNone/>
                </a:pPr>
                <a:r>
                  <a:rPr lang="en-US" altLang="en-US" sz="2200" b="0" dirty="0"/>
                  <a:t>             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1                               </m:t>
                            </m:r>
                          </m:e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unc>
                              <m:funcPr>
                                <m:ctrlPr>
                                  <a:rPr lang="en-US" altLang="en-US" sz="2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altLang="en-US" sz="2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en-US" sz="2200" b="0" i="0" smtClean="0">
                                        <a:latin typeface="Cambria Math" panose="02040503050406030204" pitchFamily="18" charset="0"/>
                                      </a:rPr>
                                      <m:t>max</m:t>
                                    </m:r>
                                  </m:e>
                                  <m:lim>
                                    <m:r>
                                      <a:rPr lang="en-US" altLang="en-US" sz="22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en-US" sz="2200" b="0" i="1" smtClean="0">
                                        <a:latin typeface="Cambria Math" panose="02040503050406030204" pitchFamily="18" charset="0"/>
                                      </a:rPr>
                                      <m:t>:</m:t>
                                    </m:r>
                                    <m:sSub>
                                      <m:sSubPr>
                                        <m:ctrlPr>
                                          <a:rPr lang="en-US" altLang="en-US" sz="2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altLang="en-US" sz="2200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sSub>
                                      <m:sSubPr>
                                        <m:ctrlPr>
                                          <a:rPr lang="en-US" altLang="en-US" sz="2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en-US" sz="2200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lim>
                                </m:limLow>
                              </m:fName>
                              <m:e>
                                <m:r>
                                  <a:rPr lang="en-US" altLang="en-US" sz="2200" b="0" i="1" smtClean="0">
                                    <a:latin typeface="Cambria Math" panose="02040503050406030204" pitchFamily="18" charset="0"/>
                                  </a:rPr>
                                  <m:t>𝑂𝑃𝑇</m:t>
                                </m:r>
                                <m:r>
                                  <a:rPr lang="en-US" altLang="en-US" sz="22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en-US" sz="22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en-US" sz="22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</m:e>
                        </m:eqArr>
                      </m:e>
                    </m:d>
                  </m:oMath>
                </a14:m>
                <a:endParaRPr lang="en-US" altLang="en-US" sz="2200" b="0" dirty="0"/>
              </a:p>
              <a:p>
                <a:pPr marL="0" indent="0">
                  <a:buNone/>
                </a:pPr>
                <a:endParaRPr lang="en-US" altLang="en-US" sz="2000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altLang="en-US" sz="2000" dirty="0" smtClean="0">
                    <a:solidFill>
                      <a:srgbClr val="0070C0"/>
                    </a:solidFill>
                  </a:rPr>
                  <a:t>Alternative </a:t>
                </a:r>
                <a:r>
                  <a:rPr lang="en-US" altLang="en-US" sz="2000" dirty="0" err="1" smtClean="0">
                    <a:solidFill>
                      <a:srgbClr val="0070C0"/>
                    </a:solidFill>
                  </a:rPr>
                  <a:t>Soln</a:t>
                </a:r>
                <a:r>
                  <a:rPr lang="en-US" altLang="en-US" sz="2000" dirty="0" smtClean="0"/>
                  <a:t>: </a:t>
                </a:r>
                <a:r>
                  <a:rPr lang="en-US" altLang="en-US" sz="2000" dirty="0"/>
                  <a:t>This is a special case of Longest path in a DAG: Construct a graph 1,…n where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000" dirty="0"/>
                  <a:t> is an edge if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en-US" sz="20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000" dirty="0"/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 b="-13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8F1A6FB-3039-4CE4-959F-BEBA22B8D7BF}"/>
                  </a:ext>
                </a:extLst>
              </p:cNvPr>
              <p:cNvSpPr txBox="1"/>
              <p:nvPr/>
            </p:nvSpPr>
            <p:spPr>
              <a:xfrm>
                <a:off x="5697930" y="4580625"/>
                <a:ext cx="2453684" cy="7325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b="0" dirty="0"/>
              </a:p>
              <a:p>
                <a:pPr algn="l"/>
                <a:r>
                  <a:rPr lang="en-US" dirty="0" err="1"/>
                  <a:t>o.w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8F1A6FB-3039-4CE4-959F-BEBA22B8D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7930" y="4580625"/>
                <a:ext cx="2453684" cy="732573"/>
              </a:xfrm>
              <a:prstGeom prst="rect">
                <a:avLst/>
              </a:prstGeom>
              <a:blipFill>
                <a:blip r:embed="rId4"/>
                <a:stretch>
                  <a:fillRect l="-2736" t="-4132" b="-14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306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>
              <a:defRPr/>
            </a:pPr>
            <a:r>
              <a:rPr kumimoji="0" lang="en-US" sz="3600" dirty="0">
                <a:cs typeface="+mj-cs"/>
              </a:rPr>
              <a:t>Shortest Paths with Negative Edge Weights</a:t>
            </a:r>
          </a:p>
        </p:txBody>
      </p:sp>
    </p:spTree>
    <p:extLst>
      <p:ext uri="{BB962C8B-B14F-4D97-AF65-F5344CB8AC3E}">
        <p14:creationId xmlns:p14="http://schemas.microsoft.com/office/powerpoint/2010/main" val="344293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Shortest Paths with Neg Edge Weights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/>
                  <a:t>Given a weighted directed graph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</m:oMath>
                </a14:m>
                <a:r>
                  <a:rPr lang="en-US" altLang="en-US" sz="2200" dirty="0"/>
                  <a:t> and a source vertex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en-US" sz="2200" dirty="0"/>
                  <a:t> where the weight of edge (</a:t>
                </a:r>
                <a:r>
                  <a:rPr lang="en-US" altLang="en-US" sz="2200" dirty="0" err="1"/>
                  <a:t>u,v</a:t>
                </a:r>
                <a:r>
                  <a:rPr lang="en-US" altLang="en-US" sz="2200" dirty="0"/>
                  <a:t>)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en-US" sz="2200" dirty="0" smtClean="0"/>
                  <a:t> </a:t>
                </a:r>
                <a:r>
                  <a:rPr lang="en-US" altLang="en-US" sz="2200" b="1" dirty="0" smtClean="0">
                    <a:solidFill>
                      <a:srgbClr val="FF0000"/>
                    </a:solidFill>
                  </a:rPr>
                  <a:t>(that can be negative)</a:t>
                </a:r>
                <a:endParaRPr lang="en-US" altLang="en-US" sz="22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Goal:</a:t>
                </a:r>
                <a:r>
                  <a:rPr lang="en-US" altLang="en-US" sz="2200" dirty="0"/>
                  <a:t> Find the shortest path from s to all vertices of G.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Recall that </a:t>
                </a:r>
                <a:r>
                  <a:rPr lang="en-US" altLang="en-US" sz="2200" dirty="0" err="1"/>
                  <a:t>Dikjstra’s</a:t>
                </a:r>
                <a:r>
                  <a:rPr lang="en-US" altLang="en-US" sz="2200" dirty="0"/>
                  <a:t> Algorithm fails when weights are negative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FA612C-59AE-4503-B21A-4855CEA7EF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45881" y="4630840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6B3099E-A5D7-4BF3-85AE-4D4687BE79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39706" y="3518782"/>
            <a:ext cx="250825" cy="2540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1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90D173-7661-4721-AB6E-81391CEA55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76929" y="4541146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C946E21-B9E7-4F67-A1E0-2D604003AA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02554" y="5654111"/>
            <a:ext cx="250825" cy="2508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4</a:t>
            </a:r>
          </a:p>
        </p:txBody>
      </p:sp>
      <p:cxnSp>
        <p:nvCxnSpPr>
          <p:cNvPr id="11" name="AutoShape 54">
            <a:extLst>
              <a:ext uri="{FF2B5EF4-FFF2-40B4-BE49-F238E27FC236}">
                <a16:creationId xmlns:a16="http://schemas.microsoft.com/office/drawing/2014/main" id="{6804D2BC-854E-4D0F-9AC5-01604703CF54}"/>
              </a:ext>
            </a:extLst>
          </p:cNvPr>
          <p:cNvCxnSpPr>
            <a:cxnSpLocks noChangeShapeType="1"/>
            <a:stCxn id="7" idx="7"/>
            <a:endCxn id="8" idx="3"/>
          </p:cNvCxnSpPr>
          <p:nvPr/>
        </p:nvCxnSpPr>
        <p:spPr bwMode="auto">
          <a:xfrm flipV="1">
            <a:off x="1459974" y="3735585"/>
            <a:ext cx="1216464" cy="9322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2" name="AutoShape 55">
            <a:extLst>
              <a:ext uri="{FF2B5EF4-FFF2-40B4-BE49-F238E27FC236}">
                <a16:creationId xmlns:a16="http://schemas.microsoft.com/office/drawing/2014/main" id="{F75C68FD-BD3F-4898-90EB-7DC825D94A0A}"/>
              </a:ext>
            </a:extLst>
          </p:cNvPr>
          <p:cNvCxnSpPr>
            <a:cxnSpLocks noChangeShapeType="1"/>
            <a:stCxn id="7" idx="6"/>
            <a:endCxn id="9" idx="2"/>
          </p:cNvCxnSpPr>
          <p:nvPr/>
        </p:nvCxnSpPr>
        <p:spPr bwMode="auto">
          <a:xfrm flipV="1">
            <a:off x="1496706" y="4667352"/>
            <a:ext cx="2380223" cy="896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" name="AutoShape 56">
            <a:extLst>
              <a:ext uri="{FF2B5EF4-FFF2-40B4-BE49-F238E27FC236}">
                <a16:creationId xmlns:a16="http://schemas.microsoft.com/office/drawing/2014/main" id="{8DDE1CF4-48A4-4ED5-AE96-3A005FDAFB03}"/>
              </a:ext>
            </a:extLst>
          </p:cNvPr>
          <p:cNvCxnSpPr>
            <a:cxnSpLocks noChangeShapeType="1"/>
            <a:stCxn id="7" idx="5"/>
            <a:endCxn id="10" idx="1"/>
          </p:cNvCxnSpPr>
          <p:nvPr/>
        </p:nvCxnSpPr>
        <p:spPr bwMode="auto">
          <a:xfrm>
            <a:off x="1459974" y="4846287"/>
            <a:ext cx="1379312" cy="8445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" name="AutoShape 59">
            <a:extLst>
              <a:ext uri="{FF2B5EF4-FFF2-40B4-BE49-F238E27FC236}">
                <a16:creationId xmlns:a16="http://schemas.microsoft.com/office/drawing/2014/main" id="{E905E564-8259-4AF5-B078-12AB68F8B08D}"/>
              </a:ext>
            </a:extLst>
          </p:cNvPr>
          <p:cNvCxnSpPr>
            <a:cxnSpLocks noChangeShapeType="1"/>
            <a:stCxn id="9" idx="4"/>
            <a:endCxn id="10" idx="0"/>
          </p:cNvCxnSpPr>
          <p:nvPr/>
        </p:nvCxnSpPr>
        <p:spPr bwMode="auto">
          <a:xfrm flipH="1">
            <a:off x="2927967" y="4793558"/>
            <a:ext cx="1074375" cy="86055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5" name="AutoShape 62">
            <a:extLst>
              <a:ext uri="{FF2B5EF4-FFF2-40B4-BE49-F238E27FC236}">
                <a16:creationId xmlns:a16="http://schemas.microsoft.com/office/drawing/2014/main" id="{E2F94A80-75C2-4E07-ACC8-3D08D50AB113}"/>
              </a:ext>
            </a:extLst>
          </p:cNvPr>
          <p:cNvCxnSpPr>
            <a:cxnSpLocks noChangeShapeType="1"/>
            <a:stCxn id="8" idx="4"/>
            <a:endCxn id="9" idx="0"/>
          </p:cNvCxnSpPr>
          <p:nvPr/>
        </p:nvCxnSpPr>
        <p:spPr bwMode="auto">
          <a:xfrm>
            <a:off x="2765119" y="3772782"/>
            <a:ext cx="1237223" cy="76836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6" name="Text Box 73">
            <a:extLst>
              <a:ext uri="{FF2B5EF4-FFF2-40B4-BE49-F238E27FC236}">
                <a16:creationId xmlns:a16="http://schemas.microsoft.com/office/drawing/2014/main" id="{5A2B831A-D1C2-4FB0-BA0C-366FC015A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5132" y="5145454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17" name="Text Box 74">
            <a:extLst>
              <a:ext uri="{FF2B5EF4-FFF2-40B4-BE49-F238E27FC236}">
                <a16:creationId xmlns:a16="http://schemas.microsoft.com/office/drawing/2014/main" id="{24006877-D33D-48B2-96EF-B709A1D00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0615" y="4588575"/>
            <a:ext cx="354012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18" name="Text Box 77">
            <a:extLst>
              <a:ext uri="{FF2B5EF4-FFF2-40B4-BE49-F238E27FC236}">
                <a16:creationId xmlns:a16="http://schemas.microsoft.com/office/drawing/2014/main" id="{020200B4-7C15-4F21-A699-17B97925E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687" y="4054204"/>
            <a:ext cx="427037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 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3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19" name="Text Box 86">
            <a:extLst>
              <a:ext uri="{FF2B5EF4-FFF2-40B4-BE49-F238E27FC236}">
                <a16:creationId xmlns:a16="http://schemas.microsoft.com/office/drawing/2014/main" id="{5A41A01D-61C5-4848-87D3-C412459FE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8297" y="3973846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-2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20" name="Text Box 87">
            <a:extLst>
              <a:ext uri="{FF2B5EF4-FFF2-40B4-BE49-F238E27FC236}">
                <a16:creationId xmlns:a16="http://schemas.microsoft.com/office/drawing/2014/main" id="{0CDB30FA-DC63-4117-8168-CD436DA9D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1603" y="5145453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-1</a:t>
            </a:r>
          </a:p>
        </p:txBody>
      </p:sp>
      <p:sp>
        <p:nvSpPr>
          <p:cNvPr id="23" name="Text Box 93">
            <a:extLst>
              <a:ext uri="{FF2B5EF4-FFF2-40B4-BE49-F238E27FC236}">
                <a16:creationId xmlns:a16="http://schemas.microsoft.com/office/drawing/2014/main" id="{D4F20A13-1194-4A5B-B3F5-09B19E05B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956" y="4575277"/>
            <a:ext cx="737402" cy="30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1291" tIns="45646" rIns="91291" bIns="45646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source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B7554FF-BE0F-4D91-B0C4-5D93565E32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16897" y="4652433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+mn-cs"/>
              </a:rPr>
              <a:t>s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4B3BA5C-FAF0-486D-A8CF-2627F0A8B9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73569" y="3554187"/>
            <a:ext cx="250825" cy="2540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dirty="0">
                <a:solidFill>
                  <a:srgbClr val="000000"/>
                </a:solidFill>
                <a:latin typeface="Comic Sans MS" charset="0"/>
                <a:ea typeface="ＭＳ Ｐゴシック" charset="0"/>
              </a:rPr>
              <a:t>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charset="0"/>
              <a:ea typeface="ＭＳ Ｐゴシック" charset="0"/>
              <a:cs typeface="+mn-cs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8628A1A-46D9-45BB-830B-090CFE1745F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947945" y="4562739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3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DF3082B-2629-4535-8B32-A7E3DECAF6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910441" y="5668334"/>
            <a:ext cx="250825" cy="2508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charset="0"/>
                <a:ea typeface="ＭＳ Ｐゴシック" charset="0"/>
                <a:cs typeface="+mn-cs"/>
              </a:rPr>
              <a:t>4</a:t>
            </a:r>
          </a:p>
        </p:txBody>
      </p:sp>
      <p:cxnSp>
        <p:nvCxnSpPr>
          <p:cNvPr id="31" name="AutoShape 54">
            <a:extLst>
              <a:ext uri="{FF2B5EF4-FFF2-40B4-BE49-F238E27FC236}">
                <a16:creationId xmlns:a16="http://schemas.microsoft.com/office/drawing/2014/main" id="{973E2D7B-338D-4B6D-A5A6-A9D7A59353E3}"/>
              </a:ext>
            </a:extLst>
          </p:cNvPr>
          <p:cNvCxnSpPr>
            <a:cxnSpLocks noChangeShapeType="1"/>
            <a:stCxn id="27" idx="7"/>
            <a:endCxn id="28" idx="3"/>
          </p:cNvCxnSpPr>
          <p:nvPr/>
        </p:nvCxnSpPr>
        <p:spPr bwMode="auto">
          <a:xfrm flipV="1">
            <a:off x="5530990" y="3770990"/>
            <a:ext cx="1379311" cy="918408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2" name="AutoShape 55">
            <a:extLst>
              <a:ext uri="{FF2B5EF4-FFF2-40B4-BE49-F238E27FC236}">
                <a16:creationId xmlns:a16="http://schemas.microsoft.com/office/drawing/2014/main" id="{F970C7D9-C787-4008-9BAE-E71C77F93C9B}"/>
              </a:ext>
            </a:extLst>
          </p:cNvPr>
          <p:cNvCxnSpPr>
            <a:cxnSpLocks noChangeShapeType="1"/>
            <a:stCxn id="27" idx="6"/>
            <a:endCxn id="29" idx="2"/>
          </p:cNvCxnSpPr>
          <p:nvPr/>
        </p:nvCxnSpPr>
        <p:spPr bwMode="auto">
          <a:xfrm flipV="1">
            <a:off x="5567722" y="4688945"/>
            <a:ext cx="2380223" cy="896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56">
            <a:extLst>
              <a:ext uri="{FF2B5EF4-FFF2-40B4-BE49-F238E27FC236}">
                <a16:creationId xmlns:a16="http://schemas.microsoft.com/office/drawing/2014/main" id="{F1F956FB-76B2-4838-8FD2-1C51FAC81F04}"/>
              </a:ext>
            </a:extLst>
          </p:cNvPr>
          <p:cNvCxnSpPr>
            <a:cxnSpLocks noChangeShapeType="1"/>
            <a:stCxn id="27" idx="5"/>
            <a:endCxn id="30" idx="1"/>
          </p:cNvCxnSpPr>
          <p:nvPr/>
        </p:nvCxnSpPr>
        <p:spPr bwMode="auto">
          <a:xfrm>
            <a:off x="5530990" y="4867880"/>
            <a:ext cx="1416183" cy="83718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4" name="AutoShape 59">
            <a:extLst>
              <a:ext uri="{FF2B5EF4-FFF2-40B4-BE49-F238E27FC236}">
                <a16:creationId xmlns:a16="http://schemas.microsoft.com/office/drawing/2014/main" id="{1AD4D8FC-2EE8-4AFE-9C5B-9EE7606C46B8}"/>
              </a:ext>
            </a:extLst>
          </p:cNvPr>
          <p:cNvCxnSpPr>
            <a:cxnSpLocks noChangeShapeType="1"/>
            <a:stCxn id="29" idx="4"/>
            <a:endCxn id="30" idx="0"/>
          </p:cNvCxnSpPr>
          <p:nvPr/>
        </p:nvCxnSpPr>
        <p:spPr bwMode="auto">
          <a:xfrm flipH="1">
            <a:off x="7035854" y="4815151"/>
            <a:ext cx="1037504" cy="853183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5" name="AutoShape 62">
            <a:extLst>
              <a:ext uri="{FF2B5EF4-FFF2-40B4-BE49-F238E27FC236}">
                <a16:creationId xmlns:a16="http://schemas.microsoft.com/office/drawing/2014/main" id="{88CB8586-0158-424B-8C5C-F873B317BD20}"/>
              </a:ext>
            </a:extLst>
          </p:cNvPr>
          <p:cNvCxnSpPr>
            <a:cxnSpLocks noChangeShapeType="1"/>
            <a:stCxn id="28" idx="4"/>
            <a:endCxn id="29" idx="0"/>
          </p:cNvCxnSpPr>
          <p:nvPr/>
        </p:nvCxnSpPr>
        <p:spPr bwMode="auto">
          <a:xfrm>
            <a:off x="6998982" y="3808187"/>
            <a:ext cx="1074376" cy="754552"/>
          </a:xfrm>
          <a:prstGeom prst="straightConnector1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36" name="Text Box 73">
            <a:extLst>
              <a:ext uri="{FF2B5EF4-FFF2-40B4-BE49-F238E27FC236}">
                <a16:creationId xmlns:a16="http://schemas.microsoft.com/office/drawing/2014/main" id="{88754106-331E-4ADC-9610-F278558A1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3291" y="5271459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37" name="Text Box 74">
            <a:extLst>
              <a:ext uri="{FF2B5EF4-FFF2-40B4-BE49-F238E27FC236}">
                <a16:creationId xmlns:a16="http://schemas.microsoft.com/office/drawing/2014/main" id="{89E847D0-D830-40B0-8C98-034D84712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5392" y="4589764"/>
            <a:ext cx="354012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38" name="Text Box 77">
            <a:extLst>
              <a:ext uri="{FF2B5EF4-FFF2-40B4-BE49-F238E27FC236}">
                <a16:creationId xmlns:a16="http://schemas.microsoft.com/office/drawing/2014/main" id="{C727CE2F-3D08-42CF-9446-25628906B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0121" y="4055640"/>
            <a:ext cx="427037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 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3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39" name="Text Box 86">
            <a:extLst>
              <a:ext uri="{FF2B5EF4-FFF2-40B4-BE49-F238E27FC236}">
                <a16:creationId xmlns:a16="http://schemas.microsoft.com/office/drawing/2014/main" id="{46C7178D-B412-4E41-B949-CCCED1262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1207" y="4002236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-2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40" name="Text Box 87">
            <a:extLst>
              <a:ext uri="{FF2B5EF4-FFF2-40B4-BE49-F238E27FC236}">
                <a16:creationId xmlns:a16="http://schemas.microsoft.com/office/drawing/2014/main" id="{0A5D34B2-E159-4752-BEDC-D27D9BC5F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2385" y="5117714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-1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D9B585D6-64C4-4EDC-AA32-AD15D5CFD7CF}"/>
              </a:ext>
            </a:extLst>
          </p:cNvPr>
          <p:cNvSpPr/>
          <p:nvPr/>
        </p:nvSpPr>
        <p:spPr bwMode="auto">
          <a:xfrm>
            <a:off x="4275663" y="4393996"/>
            <a:ext cx="875221" cy="399562"/>
          </a:xfrm>
          <a:prstGeom prst="rightArrow">
            <a:avLst/>
          </a:prstGeom>
          <a:solidFill>
            <a:srgbClr val="0070C0"/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89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Impossibility on Graphs with Neg Cycles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Observation:</a:t>
            </a:r>
            <a:r>
              <a:rPr lang="en-US" altLang="en-US" sz="2200" dirty="0"/>
              <a:t> No solution exists if G has a negative cycle.</a:t>
            </a:r>
          </a:p>
          <a:p>
            <a:pPr marL="0" indent="0">
              <a:buNone/>
            </a:pPr>
            <a:endParaRPr lang="en-US" altLang="en-US" sz="2200" dirty="0"/>
          </a:p>
          <a:p>
            <a:pPr marL="0" indent="0">
              <a:buNone/>
            </a:pPr>
            <a:r>
              <a:rPr lang="en-US" altLang="en-US" sz="2200" dirty="0"/>
              <a:t>This is because we can minimize the length by going over the cycle again and again. </a:t>
            </a:r>
          </a:p>
          <a:p>
            <a:pPr marL="0" indent="0">
              <a:buNone/>
            </a:pPr>
            <a:endParaRPr lang="en-US" altLang="en-US" sz="2200" dirty="0"/>
          </a:p>
          <a:p>
            <a:pPr marL="0" indent="0">
              <a:buNone/>
            </a:pPr>
            <a:r>
              <a:rPr lang="en-US" altLang="en-US" sz="2200" dirty="0"/>
              <a:t>So, suppose G does not have a negative cycle. </a:t>
            </a:r>
          </a:p>
          <a:p>
            <a:pPr marL="0" indent="0">
              <a:buNone/>
            </a:pPr>
            <a:endParaRPr lang="en-US" altLang="en-US" sz="22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DFA612C-59AE-4503-B21A-4855CEA7EF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38706" y="4888939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6B3099E-A5D7-4BF3-85AE-4D4687BE79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36385" y="3783319"/>
            <a:ext cx="250825" cy="254000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1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690D173-7661-4721-AB6E-81391CEA55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69754" y="4799245"/>
            <a:ext cx="250825" cy="252412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C946E21-B9E7-4F67-A1E0-2D604003AA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95379" y="5764728"/>
            <a:ext cx="250825" cy="250825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20" tIns="46011" rIns="92020" bIns="46011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4</a:t>
            </a:r>
          </a:p>
        </p:txBody>
      </p:sp>
      <p:cxnSp>
        <p:nvCxnSpPr>
          <p:cNvPr id="11" name="AutoShape 54">
            <a:extLst>
              <a:ext uri="{FF2B5EF4-FFF2-40B4-BE49-F238E27FC236}">
                <a16:creationId xmlns:a16="http://schemas.microsoft.com/office/drawing/2014/main" id="{6804D2BC-854E-4D0F-9AC5-01604703CF54}"/>
              </a:ext>
            </a:extLst>
          </p:cNvPr>
          <p:cNvCxnSpPr>
            <a:cxnSpLocks noChangeShapeType="1"/>
            <a:stCxn id="7" idx="7"/>
            <a:endCxn id="8" idx="3"/>
          </p:cNvCxnSpPr>
          <p:nvPr/>
        </p:nvCxnSpPr>
        <p:spPr bwMode="auto">
          <a:xfrm flipV="1">
            <a:off x="3052799" y="4000122"/>
            <a:ext cx="1320318" cy="92578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2" name="AutoShape 55">
            <a:extLst>
              <a:ext uri="{FF2B5EF4-FFF2-40B4-BE49-F238E27FC236}">
                <a16:creationId xmlns:a16="http://schemas.microsoft.com/office/drawing/2014/main" id="{F75C68FD-BD3F-4898-90EB-7DC825D94A0A}"/>
              </a:ext>
            </a:extLst>
          </p:cNvPr>
          <p:cNvCxnSpPr>
            <a:cxnSpLocks noChangeShapeType="1"/>
            <a:stCxn id="10" idx="0"/>
            <a:endCxn id="8" idx="4"/>
          </p:cNvCxnSpPr>
          <p:nvPr/>
        </p:nvCxnSpPr>
        <p:spPr bwMode="auto">
          <a:xfrm flipH="1" flipV="1">
            <a:off x="4461798" y="4037319"/>
            <a:ext cx="58994" cy="1727409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" name="AutoShape 56">
            <a:extLst>
              <a:ext uri="{FF2B5EF4-FFF2-40B4-BE49-F238E27FC236}">
                <a16:creationId xmlns:a16="http://schemas.microsoft.com/office/drawing/2014/main" id="{8DDE1CF4-48A4-4ED5-AE96-3A005FDAFB03}"/>
              </a:ext>
            </a:extLst>
          </p:cNvPr>
          <p:cNvCxnSpPr>
            <a:cxnSpLocks noChangeShapeType="1"/>
            <a:stCxn id="7" idx="5"/>
            <a:endCxn id="10" idx="1"/>
          </p:cNvCxnSpPr>
          <p:nvPr/>
        </p:nvCxnSpPr>
        <p:spPr bwMode="auto">
          <a:xfrm>
            <a:off x="3052799" y="5104386"/>
            <a:ext cx="1379312" cy="69707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" name="AutoShape 59">
            <a:extLst>
              <a:ext uri="{FF2B5EF4-FFF2-40B4-BE49-F238E27FC236}">
                <a16:creationId xmlns:a16="http://schemas.microsoft.com/office/drawing/2014/main" id="{E905E564-8259-4AF5-B078-12AB68F8B08D}"/>
              </a:ext>
            </a:extLst>
          </p:cNvPr>
          <p:cNvCxnSpPr>
            <a:cxnSpLocks noChangeShapeType="1"/>
            <a:stCxn id="9" idx="4"/>
            <a:endCxn id="10" idx="0"/>
          </p:cNvCxnSpPr>
          <p:nvPr/>
        </p:nvCxnSpPr>
        <p:spPr bwMode="auto">
          <a:xfrm flipH="1">
            <a:off x="4520792" y="5051657"/>
            <a:ext cx="1074375" cy="713071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5" name="AutoShape 62">
            <a:extLst>
              <a:ext uri="{FF2B5EF4-FFF2-40B4-BE49-F238E27FC236}">
                <a16:creationId xmlns:a16="http://schemas.microsoft.com/office/drawing/2014/main" id="{E2F94A80-75C2-4E07-ACC8-3D08D50AB113}"/>
              </a:ext>
            </a:extLst>
          </p:cNvPr>
          <p:cNvCxnSpPr>
            <a:cxnSpLocks noChangeShapeType="1"/>
            <a:stCxn id="8" idx="4"/>
            <a:endCxn id="9" idx="0"/>
          </p:cNvCxnSpPr>
          <p:nvPr/>
        </p:nvCxnSpPr>
        <p:spPr bwMode="auto">
          <a:xfrm>
            <a:off x="4461798" y="4037319"/>
            <a:ext cx="1133369" cy="76192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noFill/>
              </a14:hiddenFill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6" name="Text Box 73">
            <a:extLst>
              <a:ext uri="{FF2B5EF4-FFF2-40B4-BE49-F238E27FC236}">
                <a16:creationId xmlns:a16="http://schemas.microsoft.com/office/drawing/2014/main" id="{5A2B831A-D1C2-4FB0-BA0C-366FC015A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233" y="5315859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17" name="Text Box 74">
            <a:extLst>
              <a:ext uri="{FF2B5EF4-FFF2-40B4-BE49-F238E27FC236}">
                <a16:creationId xmlns:a16="http://schemas.microsoft.com/office/drawing/2014/main" id="{24006877-D33D-48B2-96EF-B709A1D00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036" y="4803157"/>
            <a:ext cx="354012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2</a:t>
            </a:r>
          </a:p>
        </p:txBody>
      </p:sp>
      <p:sp>
        <p:nvSpPr>
          <p:cNvPr id="18" name="Text Box 77">
            <a:extLst>
              <a:ext uri="{FF2B5EF4-FFF2-40B4-BE49-F238E27FC236}">
                <a16:creationId xmlns:a16="http://schemas.microsoft.com/office/drawing/2014/main" id="{020200B4-7C15-4F21-A699-17B97925E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8536" y="4335167"/>
            <a:ext cx="427037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 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3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19" name="Text Box 86">
            <a:extLst>
              <a:ext uri="{FF2B5EF4-FFF2-40B4-BE49-F238E27FC236}">
                <a16:creationId xmlns:a16="http://schemas.microsoft.com/office/drawing/2014/main" id="{5A41A01D-61C5-4848-87D3-C412459FE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390" y="4325949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+mj-lt"/>
                <a:ea typeface="ＭＳ Ｐゴシック" charset="0"/>
              </a:rPr>
              <a:t>-2</a:t>
            </a:r>
            <a:endParaRPr kumimoji="1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ＭＳ Ｐゴシック" charset="0"/>
              <a:cs typeface="+mn-cs"/>
            </a:endParaRPr>
          </a:p>
        </p:txBody>
      </p:sp>
      <p:sp>
        <p:nvSpPr>
          <p:cNvPr id="20" name="Text Box 87">
            <a:extLst>
              <a:ext uri="{FF2B5EF4-FFF2-40B4-BE49-F238E27FC236}">
                <a16:creationId xmlns:a16="http://schemas.microsoft.com/office/drawing/2014/main" id="{0CDB30FA-DC63-4117-8168-CD436DA9D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7624" y="5315859"/>
            <a:ext cx="42545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b="1" kern="12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ＭＳ Ｐゴシック" charset="0"/>
                <a:cs typeface="+mn-cs"/>
              </a:rPr>
              <a:t> -1</a:t>
            </a:r>
          </a:p>
        </p:txBody>
      </p:sp>
    </p:spTree>
    <p:extLst>
      <p:ext uri="{BB962C8B-B14F-4D97-AF65-F5344CB8AC3E}">
        <p14:creationId xmlns:p14="http://schemas.microsoft.com/office/powerpoint/2010/main" val="3528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>
              <a:defRPr/>
            </a:pPr>
            <a:r>
              <a:rPr kumimoji="0" lang="en-US" sz="3600" dirty="0">
                <a:cs typeface="+mj-cs"/>
              </a:rPr>
              <a:t>Sequence Alignment</a:t>
            </a:r>
          </a:p>
        </p:txBody>
      </p:sp>
    </p:spTree>
    <p:extLst>
      <p:ext uri="{BB962C8B-B14F-4D97-AF65-F5344CB8AC3E}">
        <p14:creationId xmlns:p14="http://schemas.microsoft.com/office/powerpoint/2010/main" val="220719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Shortest </a:t>
            </a:r>
            <a:r>
              <a:rPr lang="en-US" altLang="en-US" sz="3600" dirty="0" smtClean="0">
                <a:solidFill>
                  <a:srgbClr val="002060"/>
                </a:solidFill>
              </a:rPr>
              <a:t>Path (First Attempt)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 smtClean="0">
                    <a:solidFill>
                      <a:srgbClr val="0070C0"/>
                    </a:solidFill>
                  </a:rPr>
                  <a:t>Def: </a:t>
                </a:r>
                <a:r>
                  <a:rPr lang="en-US" altLang="en-US" sz="2200" dirty="0"/>
                  <a:t>Let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be the length of the shortest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/>
                  <a:t> - </a:t>
                </a:r>
                <a14:m>
                  <m:oMath xmlns:m="http://schemas.openxmlformats.org/officeDocument/2006/math">
                    <m:r>
                      <a:rPr lang="en-US" altLang="en-US" sz="22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sz="2200" dirty="0"/>
                  <a:t> </a:t>
                </a:r>
                <a:r>
                  <a:rPr lang="en-US" altLang="en-US" sz="2200" dirty="0" smtClean="0"/>
                  <a:t>path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i="1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altLang="en-US" sz="2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en-US" sz="2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en-US" sz="22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en-US" sz="2200" i="1">
                                    <a:latin typeface="Cambria Math" panose="02040503050406030204" pitchFamily="18" charset="0"/>
                                  </a:rPr>
                                  <m:t>0                                     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en-US" sz="2200">
                                    <a:latin typeface="Cambria Math" panose="02040503050406030204" pitchFamily="18" charset="0"/>
                                  </a:rPr>
                                  <m:t>if</m:t>
                                </m:r>
                                <m:r>
                                  <a:rPr lang="en-US" altLang="en-US" sz="22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en-US" sz="22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altLang="en-US" sz="22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en-US" sz="220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alt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en-US" sz="2200">
                                            <a:latin typeface="Cambria Math" panose="02040503050406030204" pitchFamily="18" charset="0"/>
                                          </a:rPr>
                                          <m:t>min</m:t>
                                        </m:r>
                                      </m:e>
                                      <m:lim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:</m:t>
                                        </m:r>
                                        <m:d>
                                          <m:dPr>
                                            <m:ctrlPr>
                                              <a:rPr lang="en-US" altLang="en-US" sz="22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en-US" sz="22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  <m:r>
                                              <a:rPr lang="en-US" altLang="en-US" sz="2200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altLang="en-US" sz="2200" i="1">
                                                <a:latin typeface="Cambria Math" panose="02040503050406030204" pitchFamily="18" charset="0"/>
                                              </a:rPr>
                                              <m:t>𝑣</m:t>
                                            </m:r>
                                          </m:e>
                                        </m:d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en-US" sz="2200">
                                            <a:latin typeface="Cambria Math" panose="02040503050406030204" pitchFamily="18" charset="0"/>
                                          </a:rPr>
                                          <m:t>an</m:t>
                                        </m:r>
                                        <m:r>
                                          <a:rPr lang="en-US" altLang="en-US" sz="2200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altLang="en-US" sz="2200">
                                            <a:latin typeface="Cambria Math" panose="02040503050406030204" pitchFamily="18" charset="0"/>
                                          </a:rPr>
                                          <m:t>edge</m:t>
                                        </m:r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altLang="en-US" sz="2200" i="1">
                                        <a:latin typeface="Cambria Math" panose="02040503050406030204" pitchFamily="18" charset="0"/>
                                      </a:rPr>
                                      <m:t>𝑂𝑃𝑇</m:t>
                                    </m:r>
                                    <m:d>
                                      <m:dPr>
                                        <m:ctrlP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e>
                                    </m:d>
                                    <m:r>
                                      <a:rPr lang="en-US" altLang="en-US" sz="22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altLang="en-US" sz="22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sub>
                                    </m:sSub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2200" dirty="0" smtClean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 smtClean="0"/>
                  <a:t>The formula is correct. But it is not clear how to compute it.</a:t>
                </a:r>
                <a:endParaRPr lang="en-US" altLang="en-US" sz="2200" dirty="0"/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8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Shortest Path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 smtClean="0">
                    <a:solidFill>
                      <a:srgbClr val="0070C0"/>
                    </a:solidFill>
                  </a:rPr>
                  <a:t>Def: </a:t>
                </a:r>
                <a:r>
                  <a:rPr lang="en-US" altLang="en-US" sz="2200" dirty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be the length of the shortest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/>
                  <a:t> -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sz="2200" dirty="0"/>
                  <a:t> path with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at most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sz="2200" dirty="0">
                    <a:solidFill>
                      <a:srgbClr val="FF0000"/>
                    </a:solidFill>
                  </a:rPr>
                  <a:t> edges</a:t>
                </a:r>
                <a:r>
                  <a:rPr lang="en-US" altLang="en-US" sz="2200" dirty="0"/>
                  <a:t>.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Let us characterize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Case 1</a:t>
                </a:r>
                <a:r>
                  <a:rPr lang="en-US" altLang="en-US" sz="2200" dirty="0"/>
                  <a:t>: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path has less than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sz="2200" dirty="0"/>
                  <a:t> edges.</a:t>
                </a:r>
              </a:p>
              <a:p>
                <a:r>
                  <a:rPr lang="en-US" altLang="en-US" sz="2200" dirty="0"/>
                  <a:t>Then,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200" dirty="0"/>
              </a:p>
              <a:p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Case 2</a:t>
                </a:r>
                <a:r>
                  <a:rPr lang="en-US" altLang="en-US" sz="2200" dirty="0"/>
                  <a:t>: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path has exactly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sz="2200" dirty="0"/>
                  <a:t> edges.</a:t>
                </a:r>
              </a:p>
              <a:p>
                <a:r>
                  <a:rPr lang="en-US" altLang="en-US" sz="2200" dirty="0"/>
                  <a:t>Let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sz="2200" dirty="0"/>
                  <a:t> be the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en-US" sz="2200" dirty="0"/>
                  <a:t>path with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sz="2200" dirty="0"/>
                  <a:t> edges.</a:t>
                </a:r>
              </a:p>
              <a:p>
                <a:r>
                  <a:rPr lang="en-US" altLang="en-US" sz="2200" dirty="0"/>
                  <a:t>Then,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en-US" sz="2200" dirty="0"/>
                  <a:t> must be the shortest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en-US" sz="2200" dirty="0"/>
                  <a:t> path with at most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en-US" sz="2200" dirty="0"/>
                  <a:t> edges. So,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en-US" altLang="en-US" sz="2200" dirty="0"/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53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Shortest Path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Def: </a:t>
                </a:r>
                <a:r>
                  <a:rPr lang="en-US" altLang="en-US" sz="2200" dirty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be the length of the shortest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/>
                  <a:t> -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altLang="en-US" sz="2200" dirty="0"/>
                  <a:t> path with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at most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en-US" sz="2200" dirty="0">
                    <a:solidFill>
                      <a:srgbClr val="FF0000"/>
                    </a:solidFill>
                  </a:rPr>
                  <a:t> edges</a:t>
                </a:r>
                <a:r>
                  <a:rPr lang="en-US" altLang="en-US" sz="2200" dirty="0"/>
                  <a:t>.</a:t>
                </a:r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0                                                                                 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200" b="0" i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∞                                                          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en-US" sz="2200" b="0" i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=0  </m:t>
                              </m:r>
                            </m:e>
                            <m:e>
                              <m:func>
                                <m:func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en-US" sz="2200" b="0" i="0" smtClean="0">
                                      <a:latin typeface="Cambria Math" panose="02040503050406030204" pitchFamily="18" charset="0"/>
                                    </a:rPr>
                                    <m:t>min</m:t>
                                  </m:r>
                                </m:fName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𝑂𝑃𝑇</m:t>
                                  </m:r>
                                  <m:d>
                                    <m:dPr>
                                      <m:ctrlP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func>
                                    <m:funcPr>
                                      <m:ctrlP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limLow>
                                        <m:limLowPr>
                                          <m:ctrlP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limLow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en-US" sz="2200" b="0" i="0" smtClean="0">
                                              <a:latin typeface="Cambria Math" panose="02040503050406030204" pitchFamily="18" charset="0"/>
                                            </a:rPr>
                                            <m:t>min</m:t>
                                          </m:r>
                                        </m:e>
                                        <m:lim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: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alt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  <m:r>
                                                <a:rPr lang="en-US" alt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US" altLang="en-US" sz="2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</m:d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en-US" sz="2200" b="0" i="0" smtClean="0">
                                              <a:latin typeface="Cambria Math" panose="02040503050406030204" pitchFamily="18" charset="0"/>
                                            </a:rPr>
                                            <m:t>an</m:t>
                                          </m:r>
                                          <m:r>
                                            <a:rPr lang="en-US" altLang="en-US" sz="2200" b="0" i="0" smtClean="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altLang="en-US" sz="2200" b="0" i="0" smtClean="0">
                                              <a:latin typeface="Cambria Math" panose="02040503050406030204" pitchFamily="18" charset="0"/>
                                            </a:rPr>
                                            <m:t>edge</m:t>
                                          </m:r>
                                        </m:lim>
                                      </m:limLow>
                                    </m:fName>
                                    <m:e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𝑂𝑃𝑇</m:t>
                                      </m:r>
                                      <m:d>
                                        <m:dPr>
                                          <m:ctrlP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  <m:r>
                                        <a:rPr lang="en-US" altLang="en-US" sz="22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en-US" sz="2200" b="0" i="1" smtClean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sub>
                                      </m:sSub>
                                    </m:e>
                                  </m:func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eqArr>
                        </m:e>
                      </m:d>
                    </m:oMath>
                  </m:oMathPara>
                </a14:m>
                <a:endParaRPr lang="en-US" altLang="en-US" sz="2200" dirty="0"/>
              </a:p>
              <a:p>
                <a:pPr marL="0" indent="0">
                  <a:buNone/>
                </a:pPr>
                <a:endParaRPr lang="en-US" altLang="en-US" sz="2200" dirty="0"/>
              </a:p>
              <a:p>
                <a:pPr marL="0" indent="0">
                  <a:buNone/>
                </a:pPr>
                <a:r>
                  <a:rPr lang="en-US" altLang="en-US" sz="2200" dirty="0"/>
                  <a:t>So, for every v,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,?</m:t>
                        </m:r>
                      </m:e>
                    </m:d>
                  </m:oMath>
                </a14:m>
                <a:r>
                  <a:rPr lang="en-US" altLang="en-US" sz="2200" dirty="0"/>
                  <a:t> is the shortest path from s to v.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But how long do we have to run?</a:t>
                </a:r>
              </a:p>
              <a:p>
                <a:pPr marL="0" indent="0">
                  <a:buNone/>
                </a:pPr>
                <a:r>
                  <a:rPr lang="en-US" altLang="en-US" sz="2200" dirty="0"/>
                  <a:t>Since G has no negative cycle, it has at most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en-US" sz="2200" dirty="0"/>
                  <a:t> edges. So,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n-US" altLang="en-US" sz="2200" dirty="0"/>
                  <a:t> is the answer. </a:t>
                </a: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58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Bellman Ford Algorithm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5">
                <a:extLst>
                  <a:ext uri="{FF2B5EF4-FFF2-40B4-BE49-F238E27FC236}">
                    <a16:creationId xmlns:a16="http://schemas.microsoft.com/office/drawing/2014/main" id="{F7BAD4DB-9EDC-414A-97DC-537DEBCBD2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8316" y="1944350"/>
                <a:ext cx="8001000" cy="2893100"/>
              </a:xfrm>
              <a:prstGeom prst="rect">
                <a:avLst/>
              </a:prstGeom>
              <a:solidFill>
                <a:srgbClr val="FFCF01">
                  <a:alpha val="36078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182880" tIns="91440" rIns="137160" bIns="91440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l"/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for</a:t>
                </a:r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v=1 to n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if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then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 M[v,0]=</a:t>
                </a:r>
                <a14:m>
                  <m:oMath xmlns:m="http://schemas.openxmlformats.org/officeDocument/2006/math">
                    <m:r>
                      <a:rPr lang="en-US" altLang="en-US" sz="1600" b="1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endParaRPr lang="en-US" altLang="en-US" sz="1600" b="1" dirty="0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M[s,0]=0.</a:t>
                </a:r>
              </a:p>
              <a:p>
                <a:pPr algn="l"/>
                <a:endParaRPr lang="en-US" altLang="en-US" sz="1600" b="1" dirty="0">
                  <a:latin typeface="Courier New" panose="02070309020205020404" pitchFamily="49" charset="0"/>
                </a:endParaRPr>
              </a:p>
              <a:p>
                <a:pPr algn="l"/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for</a:t>
                </a:r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</a:t>
                </a:r>
                <a:r>
                  <a:rPr lang="en-US" altLang="en-US" sz="1600" b="1" dirty="0" err="1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i</a:t>
                </a:r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=1 to n-1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for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v=1 to n</a:t>
                </a:r>
              </a:p>
              <a:p>
                <a:pPr algn="l"/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     M[</a:t>
                </a:r>
                <a:r>
                  <a:rPr lang="en-US" altLang="en-US" sz="1600" b="1" dirty="0" err="1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v,i</a:t>
                </a:r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]=M[v,i-1]</a:t>
                </a:r>
              </a:p>
              <a:p>
                <a:pPr algn="l"/>
                <a:r>
                  <a:rPr lang="en-US" altLang="en-US" sz="1600" b="1" dirty="0">
                    <a:latin typeface="Courier New" panose="02070309020205020404" pitchFamily="49" charset="0"/>
                  </a:rPr>
                  <a:t>      </a:t>
                </a:r>
                <a:r>
                  <a:rPr lang="en-US" altLang="en-US" sz="1600" b="1" dirty="0">
                    <a:solidFill>
                      <a:srgbClr val="0033CC"/>
                    </a:solidFill>
                    <a:latin typeface="Courier New" panose="02070309020205020404" pitchFamily="49" charset="0"/>
                  </a:rPr>
                  <a:t>for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every edge (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u,v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)</a:t>
                </a:r>
              </a:p>
              <a:p>
                <a:pPr algn="l"/>
                <a:r>
                  <a:rPr lang="en-US" altLang="en-US" sz="1600" b="1" dirty="0">
                    <a:solidFill>
                      <a:schemeClr val="tx1"/>
                    </a:solidFill>
                    <a:latin typeface="Courier New" panose="02070309020205020404" pitchFamily="49" charset="0"/>
                  </a:rPr>
                  <a:t>      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   M[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v,i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]=min(M[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v,i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], M[u,i-1]+</a:t>
                </a:r>
                <a:r>
                  <a:rPr lang="en-US" altLang="en-US" sz="1600" b="1" dirty="0" err="1">
                    <a:latin typeface="Courier New" panose="02070309020205020404" pitchFamily="49" charset="0"/>
                  </a:rPr>
                  <a:t>c</a:t>
                </a:r>
                <a:r>
                  <a:rPr lang="en-US" altLang="en-US" sz="1600" b="1" baseline="-25000" dirty="0" err="1">
                    <a:latin typeface="Courier New" panose="02070309020205020404" pitchFamily="49" charset="0"/>
                  </a:rPr>
                  <a:t>u,v</a:t>
                </a:r>
                <a:r>
                  <a:rPr lang="en-US" altLang="en-US" sz="1600" b="1" dirty="0">
                    <a:latin typeface="Courier New" panose="02070309020205020404" pitchFamily="49" charset="0"/>
                  </a:rPr>
                  <a:t>)</a:t>
                </a:r>
              </a:p>
              <a:p>
                <a:pPr algn="l"/>
                <a:endParaRPr lang="en-US" altLang="en-US" sz="1600" b="1" dirty="0">
                  <a:solidFill>
                    <a:schemeClr val="tx1"/>
                  </a:solidFill>
                  <a:latin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6" name="Text Box 5">
                <a:extLst>
                  <a:ext uri="{FF2B5EF4-FFF2-40B4-BE49-F238E27FC236}">
                    <a16:creationId xmlns:a16="http://schemas.microsoft.com/office/drawing/2014/main" id="{F7BAD4DB-9EDC-414A-97DC-537DEBCBD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8316" y="1944350"/>
                <a:ext cx="8001000" cy="28931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FE4C93-0747-48F0-841A-38E4425DB18A}"/>
                  </a:ext>
                </a:extLst>
              </p:cNvPr>
              <p:cNvSpPr txBox="1"/>
              <p:nvPr/>
            </p:nvSpPr>
            <p:spPr>
              <a:xfrm>
                <a:off x="538316" y="5095568"/>
                <a:ext cx="7747121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dirty="0">
                    <a:solidFill>
                      <a:srgbClr val="0070C0"/>
                    </a:solidFill>
                  </a:rPr>
                  <a:t>Running Time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𝑛𝑚</m:t>
                        </m:r>
                      </m:e>
                    </m:d>
                  </m:oMath>
                </a14:m>
                <a:endParaRPr lang="en-US" b="0" dirty="0"/>
              </a:p>
              <a:p>
                <a:pPr algn="l"/>
                <a:r>
                  <a:rPr lang="en-US" dirty="0"/>
                  <a:t>Can we test if G has negative cycles? </a:t>
                </a:r>
              </a:p>
              <a:p>
                <a:pPr algn="l"/>
                <a:r>
                  <a:rPr lang="en-US" dirty="0"/>
                  <a:t>Yes, run for </a:t>
                </a:r>
                <a:r>
                  <a:rPr lang="en-US" dirty="0" err="1"/>
                  <a:t>i</a:t>
                </a:r>
                <a:r>
                  <a:rPr lang="en-US" dirty="0"/>
                  <a:t>=1…3n and see if the M[v,n-1] is different from M[v,3n]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3FE4C93-0747-48F0-841A-38E4425DB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316" y="5095568"/>
                <a:ext cx="7747121" cy="1015663"/>
              </a:xfrm>
              <a:prstGeom prst="rect">
                <a:avLst/>
              </a:prstGeom>
              <a:blipFill>
                <a:blip r:embed="rId4"/>
                <a:stretch>
                  <a:fillRect l="-787" t="-3012" r="-787" b="-10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6841" y="1348903"/>
            <a:ext cx="5538056" cy="190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55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Techniques Summary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Recipe</a:t>
            </a:r>
            <a:r>
              <a:rPr lang="en-US" altLang="en-US" sz="2200" dirty="0"/>
              <a:t>: </a:t>
            </a:r>
          </a:p>
          <a:p>
            <a:r>
              <a:rPr lang="en-US" altLang="en-US" sz="2000" dirty="0"/>
              <a:t>Follow the natural induction proof. </a:t>
            </a:r>
          </a:p>
          <a:p>
            <a:r>
              <a:rPr lang="en-US" altLang="en-US" sz="2000" dirty="0"/>
              <a:t>Find out additional assumptions/variables/subproblems that you need to do the induction</a:t>
            </a:r>
          </a:p>
          <a:p>
            <a:r>
              <a:rPr lang="en-US" altLang="en-US" sz="2000" dirty="0"/>
              <a:t>Strengthen the hypothesis and define w.r.t. new subproblems</a:t>
            </a:r>
          </a:p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Dynamic programming techniques</a:t>
            </a:r>
            <a:r>
              <a:rPr lang="en-US" altLang="en-US" sz="2200" dirty="0"/>
              <a:t>.</a:t>
            </a:r>
          </a:p>
          <a:p>
            <a:r>
              <a:rPr lang="en-US" altLang="en-US" sz="2000" dirty="0"/>
              <a:t>Whenever a problem is a special case of an NP-hard problem an ordering is important: </a:t>
            </a:r>
          </a:p>
          <a:p>
            <a:r>
              <a:rPr lang="en-US" altLang="en-US" sz="2000" dirty="0"/>
              <a:t>Adding a new variable:  knapsack.</a:t>
            </a:r>
          </a:p>
          <a:p>
            <a:r>
              <a:rPr lang="en-US" altLang="en-US" sz="2000" dirty="0"/>
              <a:t>Dynamic programming over intervals:  RNA secondary structure.</a:t>
            </a:r>
          </a:p>
          <a:p>
            <a:pPr marL="0" indent="0"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Top-down vs. bottom-up</a:t>
            </a:r>
            <a:r>
              <a:rPr lang="en-US" altLang="en-US" sz="2200" dirty="0"/>
              <a:t>:  </a:t>
            </a:r>
          </a:p>
          <a:p>
            <a:r>
              <a:rPr lang="en-US" altLang="en-US" sz="2000" dirty="0"/>
              <a:t>Different people have different intuitions </a:t>
            </a:r>
          </a:p>
          <a:p>
            <a:r>
              <a:rPr lang="en-US" altLang="en-US" sz="2000" dirty="0"/>
              <a:t>Bottom-up is useful to optimize the memory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9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002060"/>
                </a:solidFill>
              </a:rPr>
              <a:t>More Questions on Shortest Path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>
              <a:buNone/>
            </a:pPr>
            <a:endParaRPr lang="en-US" altLang="en-US" sz="22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25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Sequence Alignment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kumimoji="1" lang="en-US" altLang="en-US" sz="2400" dirty="0">
                    <a:solidFill>
                      <a:schemeClr val="tx1"/>
                    </a:solidFill>
                    <a:latin typeface="+mj-lt"/>
                    <a:ea typeface="MS PGothic" panose="020B0600070205080204" pitchFamily="34" charset="-128"/>
                  </a:rPr>
                  <a:t>Given two strings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PGothic" panose="020B0600070205080204" pitchFamily="34" charset="-128"/>
                          </a:rPr>
                        </m:ctrlPr>
                      </m:sSubPr>
                      <m:e>
                        <m:r>
                          <a:rPr kumimoji="1"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PGothic" panose="020B0600070205080204" pitchFamily="34" charset="-128"/>
                          </a:rPr>
                          <m:t>𝑥</m:t>
                        </m:r>
                      </m:e>
                      <m:sub>
                        <m:r>
                          <a:rPr kumimoji="1"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PGothic" panose="020B0600070205080204" pitchFamily="34" charset="-128"/>
                          </a:rPr>
                          <m:t>1</m:t>
                        </m:r>
                      </m:sub>
                    </m:sSub>
                    <m:r>
                      <a:rPr kumimoji="1" lang="en-US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,…,</m:t>
                    </m:r>
                    <m:sSub>
                      <m:sSubPr>
                        <m:ctrlPr>
                          <a:rPr kumimoji="1"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PGothic" panose="020B0600070205080204" pitchFamily="34" charset="-128"/>
                          </a:rPr>
                        </m:ctrlPr>
                      </m:sSubPr>
                      <m:e>
                        <m:r>
                          <a:rPr kumimoji="1"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PGothic" panose="020B0600070205080204" pitchFamily="34" charset="-128"/>
                          </a:rPr>
                          <m:t>𝑥</m:t>
                        </m:r>
                      </m:e>
                      <m:sub>
                        <m:r>
                          <a:rPr kumimoji="1"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PGothic" panose="020B0600070205080204" pitchFamily="34" charset="-128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400" dirty="0">
                    <a:solidFill>
                      <a:schemeClr val="tx1"/>
                    </a:solidFill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en-US" sz="2400" dirty="0">
                    <a:solidFill>
                      <a:schemeClr val="tx1"/>
                    </a:solidFill>
                    <a:latin typeface="+mj-lt"/>
                  </a:rPr>
                  <a:t> find an alignment with minimum number of mismatch and gaps.</a:t>
                </a: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endParaRPr lang="en-US" altLang="en-US" sz="2200" dirty="0">
                  <a:latin typeface="+mj-lt"/>
                </a:endParaRP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lang="en-US" altLang="en-US" sz="2200" dirty="0">
                    <a:solidFill>
                      <a:schemeClr val="tx1"/>
                    </a:solidFill>
                    <a:latin typeface="+mj-lt"/>
                  </a:rPr>
                  <a:t>An alignment is a set of ordered pairs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sSub>
                          <m:sSubPr>
                            <m:ctrlPr>
                              <a:rPr lang="en-US" alt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sSub>
                          <m:sSubPr>
                            <m:ctrlPr>
                              <a:rPr lang="en-US" alt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),</m:t>
                    </m:r>
                    <m:d>
                      <m:dPr>
                        <m:ctrlP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en-US" sz="2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altLang="en-US" sz="2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altLang="en-US" sz="2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b>
                                <m:r>
                                  <a:rPr lang="en-US" altLang="en-US" sz="2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,…</m:t>
                    </m:r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  <a:latin typeface="+mj-lt"/>
                  </a:rPr>
                  <a:t>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&lt;…</m:t>
                    </m:r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&lt;…</m:t>
                    </m:r>
                  </m:oMath>
                </a14:m>
                <a:endParaRPr lang="en-US" altLang="en-US" sz="2200" dirty="0">
                  <a:solidFill>
                    <a:schemeClr val="tx1"/>
                  </a:solidFill>
                  <a:latin typeface="+mj-lt"/>
                </a:endParaRP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endParaRPr lang="en-US" altLang="en-US" sz="2200" dirty="0">
                  <a:latin typeface="+mj-lt"/>
                </a:endParaRP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endParaRPr lang="en-US" altLang="en-US" sz="2200" dirty="0">
                  <a:solidFill>
                    <a:schemeClr val="tx1"/>
                  </a:solidFill>
                  <a:latin typeface="+mj-lt"/>
                </a:endParaRP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endParaRPr lang="en-US" altLang="en-US" sz="2200" dirty="0">
                  <a:latin typeface="+mj-lt"/>
                </a:endParaRP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  <a:latin typeface="+mj-lt"/>
                  </a:rPr>
                  <a:t>Example</a:t>
                </a:r>
                <a:r>
                  <a:rPr lang="en-US" altLang="en-US" sz="2200" dirty="0">
                    <a:solidFill>
                      <a:schemeClr val="tx1"/>
                    </a:solidFill>
                    <a:latin typeface="+mj-lt"/>
                  </a:rPr>
                  <a:t>: </a:t>
                </a:r>
                <a:r>
                  <a:rPr lang="en-US" sz="2000" dirty="0">
                    <a:latin typeface="Courier New" charset="0"/>
                    <a:ea typeface="ＭＳ Ｐゴシック" charset="0"/>
                    <a:cs typeface="ＭＳ Ｐゴシック" charset="0"/>
                  </a:rPr>
                  <a:t>CTACCG</a:t>
                </a:r>
                <a:r>
                  <a:rPr lang="en-US" sz="2400" dirty="0">
                    <a:ea typeface="ＭＳ Ｐゴシック" charset="0"/>
                    <a:cs typeface="ＭＳ Ｐゴシック" charset="0"/>
                  </a:rPr>
                  <a:t> vs. </a:t>
                </a:r>
                <a:r>
                  <a:rPr lang="en-US" sz="2000" dirty="0">
                    <a:latin typeface="Courier New" charset="0"/>
                    <a:ea typeface="ＭＳ Ｐゴシック" charset="0"/>
                    <a:cs typeface="ＭＳ Ｐゴシック" charset="0"/>
                  </a:rPr>
                  <a:t>TACATG</a:t>
                </a:r>
                <a:r>
                  <a:rPr lang="en-US" sz="2400" dirty="0">
                    <a:ea typeface="ＭＳ Ｐゴシック" charset="0"/>
                    <a:cs typeface="ＭＳ Ｐゴシック" charset="0"/>
                  </a:rPr>
                  <a:t>.</a:t>
                </a:r>
                <a:br>
                  <a:rPr lang="en-US" sz="2400" dirty="0">
                    <a:ea typeface="ＭＳ Ｐゴシック" charset="0"/>
                    <a:cs typeface="ＭＳ Ｐゴシック" charset="0"/>
                  </a:rPr>
                </a:br>
                <a:r>
                  <a:rPr lang="en-US" sz="2400" dirty="0">
                    <a:ea typeface="ＭＳ Ｐゴシック" charset="0"/>
                    <a:cs typeface="ＭＳ Ｐゴシック" charset="0"/>
                  </a:rPr>
                  <a:t>Sol:  We aligned </a:t>
                </a: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lang="en-US" sz="2400" dirty="0">
                    <a:ea typeface="ＭＳ Ｐゴシック" charset="0"/>
                    <a:cs typeface="ＭＳ Ｐゴシック" charset="0"/>
                  </a:rPr>
                  <a:t>x</a:t>
                </a:r>
                <a:r>
                  <a:rPr lang="en-US" sz="2400" baseline="-25000" dirty="0">
                    <a:ea typeface="ＭＳ Ｐゴシック" charset="0"/>
                    <a:cs typeface="ＭＳ Ｐゴシック" charset="0"/>
                  </a:rPr>
                  <a:t>2</a:t>
                </a:r>
                <a:r>
                  <a:rPr lang="en-US" sz="2400" dirty="0">
                    <a:ea typeface="ＭＳ Ｐゴシック" charset="0"/>
                    <a:cs typeface="ＭＳ Ｐゴシック" charset="0"/>
                  </a:rPr>
                  <a:t>-y</a:t>
                </a:r>
                <a:r>
                  <a:rPr lang="en-US" sz="2400" baseline="-25000" dirty="0">
                    <a:ea typeface="ＭＳ Ｐゴシック" charset="0"/>
                    <a:cs typeface="ＭＳ Ｐゴシック" charset="0"/>
                  </a:rPr>
                  <a:t>1</a:t>
                </a:r>
                <a:r>
                  <a:rPr lang="en-US" sz="2400" dirty="0">
                    <a:ea typeface="ＭＳ Ｐゴシック" charset="0"/>
                    <a:cs typeface="ＭＳ Ｐゴシック" charset="0"/>
                  </a:rPr>
                  <a:t>, x</a:t>
                </a:r>
                <a:r>
                  <a:rPr lang="en-US" sz="2400" baseline="-25000" dirty="0">
                    <a:ea typeface="ＭＳ Ｐゴシック" charset="0"/>
                    <a:cs typeface="ＭＳ Ｐゴシック" charset="0"/>
                  </a:rPr>
                  <a:t>3</a:t>
                </a:r>
                <a:r>
                  <a:rPr lang="en-US" sz="2400" dirty="0">
                    <a:ea typeface="ＭＳ Ｐゴシック" charset="0"/>
                    <a:cs typeface="ＭＳ Ｐゴシック" charset="0"/>
                  </a:rPr>
                  <a:t>-y</a:t>
                </a:r>
                <a:r>
                  <a:rPr lang="en-US" sz="2400" baseline="-25000" dirty="0">
                    <a:ea typeface="ＭＳ Ｐゴシック" charset="0"/>
                    <a:cs typeface="ＭＳ Ｐゴシック" charset="0"/>
                  </a:rPr>
                  <a:t>2</a:t>
                </a:r>
                <a:r>
                  <a:rPr lang="en-US" sz="2400" dirty="0">
                    <a:ea typeface="ＭＳ Ｐゴシック" charset="0"/>
                    <a:cs typeface="ＭＳ Ｐゴシック" charset="0"/>
                  </a:rPr>
                  <a:t>, x</a:t>
                </a:r>
                <a:r>
                  <a:rPr lang="en-US" sz="2400" baseline="-25000" dirty="0">
                    <a:ea typeface="ＭＳ Ｐゴシック" charset="0"/>
                    <a:cs typeface="ＭＳ Ｐゴシック" charset="0"/>
                  </a:rPr>
                  <a:t>4</a:t>
                </a:r>
                <a:r>
                  <a:rPr lang="en-US" sz="2400" dirty="0">
                    <a:ea typeface="ＭＳ Ｐゴシック" charset="0"/>
                    <a:cs typeface="ＭＳ Ｐゴシック" charset="0"/>
                  </a:rPr>
                  <a:t>-y</a:t>
                </a:r>
                <a:r>
                  <a:rPr lang="en-US" sz="2400" baseline="-25000" dirty="0">
                    <a:ea typeface="ＭＳ Ｐゴシック" charset="0"/>
                    <a:cs typeface="ＭＳ Ｐゴシック" charset="0"/>
                  </a:rPr>
                  <a:t>3</a:t>
                </a:r>
                <a:r>
                  <a:rPr lang="en-US" sz="2400" dirty="0">
                    <a:ea typeface="ＭＳ Ｐゴシック" charset="0"/>
                    <a:cs typeface="ＭＳ Ｐゴシック" charset="0"/>
                  </a:rPr>
                  <a:t>, x</a:t>
                </a:r>
                <a:r>
                  <a:rPr lang="en-US" sz="2400" baseline="-25000" dirty="0">
                    <a:ea typeface="ＭＳ Ｐゴシック" charset="0"/>
                    <a:cs typeface="ＭＳ Ｐゴシック" charset="0"/>
                  </a:rPr>
                  <a:t>5</a:t>
                </a:r>
                <a:r>
                  <a:rPr lang="en-US" sz="2400" dirty="0">
                    <a:ea typeface="ＭＳ Ｐゴシック" charset="0"/>
                    <a:cs typeface="ＭＳ Ｐゴシック" charset="0"/>
                  </a:rPr>
                  <a:t>-y</a:t>
                </a:r>
                <a:r>
                  <a:rPr lang="en-US" sz="2400" baseline="-25000" dirty="0">
                    <a:ea typeface="ＭＳ Ｐゴシック" charset="0"/>
                    <a:cs typeface="ＭＳ Ｐゴシック" charset="0"/>
                  </a:rPr>
                  <a:t>4</a:t>
                </a:r>
                <a:r>
                  <a:rPr lang="en-US" sz="2400" dirty="0">
                    <a:ea typeface="ＭＳ Ｐゴシック" charset="0"/>
                    <a:cs typeface="ＭＳ Ｐゴシック" charset="0"/>
                  </a:rPr>
                  <a:t>, x</a:t>
                </a:r>
                <a:r>
                  <a:rPr lang="en-US" sz="2400" baseline="-25000" dirty="0">
                    <a:ea typeface="ＭＳ Ｐゴシック" charset="0"/>
                    <a:cs typeface="ＭＳ Ｐゴシック" charset="0"/>
                  </a:rPr>
                  <a:t>6</a:t>
                </a:r>
                <a:r>
                  <a:rPr lang="en-US" sz="2400" dirty="0">
                    <a:ea typeface="ＭＳ Ｐゴシック" charset="0"/>
                    <a:cs typeface="ＭＳ Ｐゴシック" charset="0"/>
                  </a:rPr>
                  <a:t>-y</a:t>
                </a:r>
                <a:r>
                  <a:rPr lang="en-US" sz="2400" baseline="-25000" dirty="0">
                    <a:ea typeface="ＭＳ Ｐゴシック" charset="0"/>
                    <a:cs typeface="ＭＳ Ｐゴシック" charset="0"/>
                  </a:rPr>
                  <a:t>6</a:t>
                </a:r>
                <a:r>
                  <a:rPr lang="en-US" sz="2400" dirty="0">
                    <a:ea typeface="ＭＳ Ｐゴシック" charset="0"/>
                    <a:cs typeface="ＭＳ Ｐゴシック" charset="0"/>
                  </a:rPr>
                  <a:t>.</a:t>
                </a: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endParaRPr lang="en-US" sz="2400" dirty="0">
                  <a:ea typeface="ＭＳ Ｐゴシック" charset="0"/>
                  <a:cs typeface="ＭＳ Ｐゴシック" charset="0"/>
                </a:endParaRP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lang="en-US" sz="2400" dirty="0">
                    <a:ea typeface="ＭＳ Ｐゴシック" charset="0"/>
                    <a:cs typeface="ＭＳ Ｐゴシック" charset="0"/>
                  </a:rPr>
                  <a:t>So, the cost is 3. </a:t>
                </a: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endParaRPr lang="en-US" altLang="en-US" sz="2200" dirty="0">
                  <a:solidFill>
                    <a:schemeClr val="tx1"/>
                  </a:solidFill>
                  <a:latin typeface="+mj-lt"/>
                </a:endParaRP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endParaRPr lang="en-US" altLang="en-US" sz="2200" dirty="0">
                  <a:solidFill>
                    <a:schemeClr val="tx1"/>
                  </a:solidFill>
                  <a:latin typeface="+mj-lt"/>
                </a:endParaRPr>
              </a:p>
              <a:p>
                <a:pPr marL="114300" lvl="1" indent="0">
                  <a:lnSpc>
                    <a:spcPts val="2600"/>
                  </a:lnSpc>
                  <a:spcBef>
                    <a:spcPct val="0"/>
                  </a:spcBef>
                  <a:buClr>
                    <a:srgbClr val="000000"/>
                  </a:buClr>
                  <a:buSzPct val="35000"/>
                </a:pPr>
                <a:endParaRPr kumimoji="1" lang="en-US" altLang="en-US" sz="2200" dirty="0">
                  <a:solidFill>
                    <a:schemeClr val="tx1"/>
                  </a:solidFill>
                  <a:latin typeface="+mj-lt"/>
                  <a:ea typeface="MS PGothic" panose="020B0600070205080204" pitchFamily="34" charset="-128"/>
                </a:endParaRPr>
              </a:p>
              <a:p>
                <a:pPr lvl="1"/>
                <a:endParaRPr lang="en-US" altLang="en-US" sz="2200" b="1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1111"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79" name="Text Box 5">
            <a:extLst>
              <a:ext uri="{FF2B5EF4-FFF2-40B4-BE49-F238E27FC236}">
                <a16:creationId xmlns:a16="http://schemas.microsoft.com/office/drawing/2014/main" id="{C391CEB5-13A6-4422-BF66-07435B9D1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75" y="4300333"/>
            <a:ext cx="381000" cy="346075"/>
          </a:xfrm>
          <a:prstGeom prst="rect">
            <a:avLst/>
          </a:prstGeom>
          <a:solidFill>
            <a:srgbClr val="C0C0C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C</a:t>
            </a:r>
          </a:p>
        </p:txBody>
      </p:sp>
      <p:sp>
        <p:nvSpPr>
          <p:cNvPr id="80" name="Text Box 6">
            <a:extLst>
              <a:ext uri="{FF2B5EF4-FFF2-40B4-BE49-F238E27FC236}">
                <a16:creationId xmlns:a16="http://schemas.microsoft.com/office/drawing/2014/main" id="{0790BDBF-8EA1-43BA-80D7-178FDE38A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575" y="4300333"/>
            <a:ext cx="381000" cy="346075"/>
          </a:xfrm>
          <a:prstGeom prst="rect">
            <a:avLst/>
          </a:prstGeom>
          <a:solidFill>
            <a:srgbClr val="C0C0C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T</a:t>
            </a:r>
          </a:p>
        </p:txBody>
      </p:sp>
      <p:sp>
        <p:nvSpPr>
          <p:cNvPr id="81" name="Text Box 7">
            <a:extLst>
              <a:ext uri="{FF2B5EF4-FFF2-40B4-BE49-F238E27FC236}">
                <a16:creationId xmlns:a16="http://schemas.microsoft.com/office/drawing/2014/main" id="{69547C32-B5DD-4714-94DF-2A7AB6E67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4300333"/>
            <a:ext cx="381000" cy="346075"/>
          </a:xfrm>
          <a:prstGeom prst="rect">
            <a:avLst/>
          </a:prstGeom>
          <a:solidFill>
            <a:srgbClr val="C0C0C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A</a:t>
            </a:r>
          </a:p>
        </p:txBody>
      </p:sp>
      <p:sp>
        <p:nvSpPr>
          <p:cNvPr id="82" name="Text Box 8">
            <a:extLst>
              <a:ext uri="{FF2B5EF4-FFF2-40B4-BE49-F238E27FC236}">
                <a16:creationId xmlns:a16="http://schemas.microsoft.com/office/drawing/2014/main" id="{87661DC2-0033-49F2-90DF-C1706FC65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575" y="4300333"/>
            <a:ext cx="381000" cy="346075"/>
          </a:xfrm>
          <a:prstGeom prst="rect">
            <a:avLst/>
          </a:prstGeom>
          <a:solidFill>
            <a:srgbClr val="C0C0C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C</a:t>
            </a:r>
          </a:p>
        </p:txBody>
      </p:sp>
      <p:sp>
        <p:nvSpPr>
          <p:cNvPr id="83" name="Text Box 9">
            <a:extLst>
              <a:ext uri="{FF2B5EF4-FFF2-40B4-BE49-F238E27FC236}">
                <a16:creationId xmlns:a16="http://schemas.microsoft.com/office/drawing/2014/main" id="{8BF2856C-2605-414B-8639-62D325588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4300333"/>
            <a:ext cx="381000" cy="346075"/>
          </a:xfrm>
          <a:prstGeom prst="rect">
            <a:avLst/>
          </a:prstGeom>
          <a:solidFill>
            <a:srgbClr val="003399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C</a:t>
            </a:r>
          </a:p>
        </p:txBody>
      </p:sp>
      <p:sp>
        <p:nvSpPr>
          <p:cNvPr id="84" name="Text Box 10">
            <a:extLst>
              <a:ext uri="{FF2B5EF4-FFF2-40B4-BE49-F238E27FC236}">
                <a16:creationId xmlns:a16="http://schemas.microsoft.com/office/drawing/2014/main" id="{6D7E03D4-89CA-4D1A-A4CF-A525C28AD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8575" y="4300333"/>
            <a:ext cx="381000" cy="346075"/>
          </a:xfrm>
          <a:prstGeom prst="rect">
            <a:avLst/>
          </a:prstGeom>
          <a:solidFill>
            <a:srgbClr val="FF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-</a:t>
            </a:r>
          </a:p>
        </p:txBody>
      </p:sp>
      <p:sp>
        <p:nvSpPr>
          <p:cNvPr id="85" name="Text Box 11">
            <a:extLst>
              <a:ext uri="{FF2B5EF4-FFF2-40B4-BE49-F238E27FC236}">
                <a16:creationId xmlns:a16="http://schemas.microsoft.com/office/drawing/2014/main" id="{04D4D716-CA70-4386-B947-01F98E538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575" y="4908345"/>
            <a:ext cx="381000" cy="346075"/>
          </a:xfrm>
          <a:prstGeom prst="rect">
            <a:avLst/>
          </a:prstGeom>
          <a:solidFill>
            <a:srgbClr val="C0C0C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T</a:t>
            </a:r>
          </a:p>
        </p:txBody>
      </p:sp>
      <p:sp>
        <p:nvSpPr>
          <p:cNvPr id="86" name="Text Box 12">
            <a:extLst>
              <a:ext uri="{FF2B5EF4-FFF2-40B4-BE49-F238E27FC236}">
                <a16:creationId xmlns:a16="http://schemas.microsoft.com/office/drawing/2014/main" id="{371810ED-2B6E-4762-9C39-43692F2C1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4908345"/>
            <a:ext cx="381000" cy="346075"/>
          </a:xfrm>
          <a:prstGeom prst="rect">
            <a:avLst/>
          </a:prstGeom>
          <a:solidFill>
            <a:srgbClr val="C0C0C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A</a:t>
            </a:r>
          </a:p>
        </p:txBody>
      </p:sp>
      <p:sp>
        <p:nvSpPr>
          <p:cNvPr id="87" name="Text Box 13">
            <a:extLst>
              <a:ext uri="{FF2B5EF4-FFF2-40B4-BE49-F238E27FC236}">
                <a16:creationId xmlns:a16="http://schemas.microsoft.com/office/drawing/2014/main" id="{1305B3FB-1967-4913-9F6A-43BC6AD6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575" y="4908345"/>
            <a:ext cx="381000" cy="346075"/>
          </a:xfrm>
          <a:prstGeom prst="rect">
            <a:avLst/>
          </a:prstGeom>
          <a:solidFill>
            <a:srgbClr val="C0C0C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C</a:t>
            </a:r>
          </a:p>
        </p:txBody>
      </p:sp>
      <p:sp>
        <p:nvSpPr>
          <p:cNvPr id="88" name="Text Box 14">
            <a:extLst>
              <a:ext uri="{FF2B5EF4-FFF2-40B4-BE49-F238E27FC236}">
                <a16:creationId xmlns:a16="http://schemas.microsoft.com/office/drawing/2014/main" id="{52121155-4EAE-4B6B-83F8-0E840339A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4908345"/>
            <a:ext cx="381000" cy="346075"/>
          </a:xfrm>
          <a:prstGeom prst="rect">
            <a:avLst/>
          </a:prstGeom>
          <a:solidFill>
            <a:srgbClr val="003399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A</a:t>
            </a:r>
          </a:p>
        </p:txBody>
      </p:sp>
      <p:sp>
        <p:nvSpPr>
          <p:cNvPr id="89" name="Text Box 15">
            <a:extLst>
              <a:ext uri="{FF2B5EF4-FFF2-40B4-BE49-F238E27FC236}">
                <a16:creationId xmlns:a16="http://schemas.microsoft.com/office/drawing/2014/main" id="{0354AEB3-57D4-4B99-B9D1-8EBDF9CA5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8575" y="4908345"/>
            <a:ext cx="381000" cy="346075"/>
          </a:xfrm>
          <a:prstGeom prst="rect">
            <a:avLst/>
          </a:prstGeom>
          <a:solidFill>
            <a:srgbClr val="C0C0C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T</a:t>
            </a:r>
          </a:p>
        </p:txBody>
      </p:sp>
      <p:sp>
        <p:nvSpPr>
          <p:cNvPr id="90" name="Text Box 16">
            <a:extLst>
              <a:ext uri="{FF2B5EF4-FFF2-40B4-BE49-F238E27FC236}">
                <a16:creationId xmlns:a16="http://schemas.microsoft.com/office/drawing/2014/main" id="{FE89865F-AEC2-4A0F-AA0F-3EDF6AEBAB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575" y="4908345"/>
            <a:ext cx="381000" cy="346075"/>
          </a:xfrm>
          <a:prstGeom prst="rect">
            <a:avLst/>
          </a:prstGeom>
          <a:solidFill>
            <a:srgbClr val="FF0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-</a:t>
            </a:r>
          </a:p>
        </p:txBody>
      </p:sp>
      <p:sp>
        <p:nvSpPr>
          <p:cNvPr id="91" name="Text Box 17">
            <a:extLst>
              <a:ext uri="{FF2B5EF4-FFF2-40B4-BE49-F238E27FC236}">
                <a16:creationId xmlns:a16="http://schemas.microsoft.com/office/drawing/2014/main" id="{5B249CEF-DE0D-455B-B3A7-8B1D5F45C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9575" y="4300333"/>
            <a:ext cx="381000" cy="346075"/>
          </a:xfrm>
          <a:prstGeom prst="rect">
            <a:avLst/>
          </a:prstGeom>
          <a:solidFill>
            <a:srgbClr val="C0C0C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G</a:t>
            </a:r>
          </a:p>
        </p:txBody>
      </p:sp>
      <p:sp>
        <p:nvSpPr>
          <p:cNvPr id="92" name="Text Box 18">
            <a:extLst>
              <a:ext uri="{FF2B5EF4-FFF2-40B4-BE49-F238E27FC236}">
                <a16:creationId xmlns:a16="http://schemas.microsoft.com/office/drawing/2014/main" id="{FD5662D7-102E-4E4D-9C94-3EF3468AB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9575" y="4908345"/>
            <a:ext cx="381000" cy="346075"/>
          </a:xfrm>
          <a:prstGeom prst="rect">
            <a:avLst/>
          </a:prstGeom>
          <a:solidFill>
            <a:srgbClr val="C0C0C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G</a:t>
            </a:r>
          </a:p>
        </p:txBody>
      </p:sp>
      <p:sp>
        <p:nvSpPr>
          <p:cNvPr id="93" name="Text Box 19">
            <a:extLst>
              <a:ext uri="{FF2B5EF4-FFF2-40B4-BE49-F238E27FC236}">
                <a16:creationId xmlns:a16="http://schemas.microsoft.com/office/drawing/2014/main" id="{2ED3901E-DC9E-42B3-BC55-35C7A51906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575" y="5308395"/>
            <a:ext cx="38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y</a:t>
            </a:r>
            <a:r>
              <a:rPr kumimoji="1" lang="en-US" altLang="en-US" sz="1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1</a:t>
            </a:r>
          </a:p>
        </p:txBody>
      </p:sp>
      <p:sp>
        <p:nvSpPr>
          <p:cNvPr id="94" name="Text Box 20">
            <a:extLst>
              <a:ext uri="{FF2B5EF4-FFF2-40B4-BE49-F238E27FC236}">
                <a16:creationId xmlns:a16="http://schemas.microsoft.com/office/drawing/2014/main" id="{F3B7E051-7A9F-46B1-A19E-2D08D0960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5308395"/>
            <a:ext cx="38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y</a:t>
            </a:r>
            <a:r>
              <a:rPr kumimoji="1" lang="en-US" altLang="en-US" sz="1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2</a:t>
            </a:r>
            <a:endParaRPr kumimoji="1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95" name="Text Box 21">
            <a:extLst>
              <a:ext uri="{FF2B5EF4-FFF2-40B4-BE49-F238E27FC236}">
                <a16:creationId xmlns:a16="http://schemas.microsoft.com/office/drawing/2014/main" id="{ED28CCE6-6FB1-4D8E-913D-E83980EB1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575" y="5308395"/>
            <a:ext cx="38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y</a:t>
            </a:r>
            <a:r>
              <a:rPr kumimoji="1" lang="en-US" altLang="en-US" sz="1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3</a:t>
            </a:r>
            <a:endParaRPr kumimoji="1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96" name="Text Box 22">
            <a:extLst>
              <a:ext uri="{FF2B5EF4-FFF2-40B4-BE49-F238E27FC236}">
                <a16:creationId xmlns:a16="http://schemas.microsoft.com/office/drawing/2014/main" id="{AA094107-D018-495A-8B63-BACAF8CD6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575" y="5308395"/>
            <a:ext cx="38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y</a:t>
            </a:r>
            <a:r>
              <a:rPr kumimoji="1" lang="en-US" altLang="en-US" sz="1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4</a:t>
            </a:r>
            <a:endParaRPr kumimoji="1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97" name="Text Box 23">
            <a:extLst>
              <a:ext uri="{FF2B5EF4-FFF2-40B4-BE49-F238E27FC236}">
                <a16:creationId xmlns:a16="http://schemas.microsoft.com/office/drawing/2014/main" id="{4A1803B1-0629-4DE9-A70F-ECEB2A6A1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8575" y="5308395"/>
            <a:ext cx="38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y</a:t>
            </a:r>
            <a:r>
              <a:rPr kumimoji="1" lang="en-US" altLang="en-US" sz="1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5</a:t>
            </a:r>
            <a:endParaRPr kumimoji="1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98" name="Text Box 25">
            <a:extLst>
              <a:ext uri="{FF2B5EF4-FFF2-40B4-BE49-F238E27FC236}">
                <a16:creationId xmlns:a16="http://schemas.microsoft.com/office/drawing/2014/main" id="{83590F80-7B11-484F-A29C-34A0CA793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9575" y="5308395"/>
            <a:ext cx="381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y</a:t>
            </a:r>
            <a:r>
              <a:rPr kumimoji="1" lang="en-US" altLang="en-US" sz="1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6</a:t>
            </a:r>
            <a:endParaRPr kumimoji="1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99" name="Text Box 32">
            <a:extLst>
              <a:ext uri="{FF2B5EF4-FFF2-40B4-BE49-F238E27FC236}">
                <a16:creationId xmlns:a16="http://schemas.microsoft.com/office/drawing/2014/main" id="{D9342317-16C9-4F8A-B0ED-2BCE8FCF0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688" y="4011408"/>
            <a:ext cx="381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x</a:t>
            </a:r>
            <a:r>
              <a:rPr kumimoji="1" lang="en-US" altLang="en-US" sz="1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100" name="Text Box 33">
            <a:extLst>
              <a:ext uri="{FF2B5EF4-FFF2-40B4-BE49-F238E27FC236}">
                <a16:creationId xmlns:a16="http://schemas.microsoft.com/office/drawing/2014/main" id="{7E028DEC-9FC4-448B-85EF-E9846C720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4011408"/>
            <a:ext cx="381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x</a:t>
            </a:r>
            <a:r>
              <a:rPr kumimoji="1" lang="en-US" altLang="en-US" sz="1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3</a:t>
            </a:r>
            <a:endParaRPr kumimoji="1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101" name="Text Box 34">
            <a:extLst>
              <a:ext uri="{FF2B5EF4-FFF2-40B4-BE49-F238E27FC236}">
                <a16:creationId xmlns:a16="http://schemas.microsoft.com/office/drawing/2014/main" id="{3F102E50-E024-4F2F-ABC0-1198AFCDD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688" y="4011408"/>
            <a:ext cx="381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x</a:t>
            </a:r>
            <a:r>
              <a:rPr kumimoji="1" lang="en-US" altLang="en-US" sz="1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4</a:t>
            </a:r>
            <a:endParaRPr kumimoji="1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102" name="Text Box 35">
            <a:extLst>
              <a:ext uri="{FF2B5EF4-FFF2-40B4-BE49-F238E27FC236}">
                <a16:creationId xmlns:a16="http://schemas.microsoft.com/office/drawing/2014/main" id="{765C6941-F8E5-4C9C-980F-6FE3539E5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8688" y="4011408"/>
            <a:ext cx="381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x</a:t>
            </a:r>
            <a:r>
              <a:rPr kumimoji="1" lang="en-US" altLang="en-US" sz="1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5</a:t>
            </a:r>
            <a:endParaRPr kumimoji="1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103" name="Text Box 36">
            <a:extLst>
              <a:ext uri="{FF2B5EF4-FFF2-40B4-BE49-F238E27FC236}">
                <a16:creationId xmlns:a16="http://schemas.microsoft.com/office/drawing/2014/main" id="{C945ED04-E314-4EF1-B078-34E53F0A4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3738" y="4001883"/>
            <a:ext cx="381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x</a:t>
            </a:r>
            <a:r>
              <a:rPr kumimoji="1" lang="en-US" altLang="en-US" sz="1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1</a:t>
            </a:r>
            <a:endParaRPr kumimoji="1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sp>
        <p:nvSpPr>
          <p:cNvPr id="104" name="Text Box 37">
            <a:extLst>
              <a:ext uri="{FF2B5EF4-FFF2-40B4-BE49-F238E27FC236}">
                <a16:creationId xmlns:a16="http://schemas.microsoft.com/office/drawing/2014/main" id="{0C28F64A-F589-4BD0-89A2-F2096B965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0688" y="4011408"/>
            <a:ext cx="381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x</a:t>
            </a:r>
            <a:r>
              <a:rPr kumimoji="1" lang="en-US" altLang="en-US" sz="1200" b="0" i="0" u="none" strike="noStrike" kern="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rPr>
              <a:t>6</a:t>
            </a:r>
            <a:endParaRPr kumimoji="1" lang="en-US" altLang="en-US" sz="16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980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DP for Sequence Alignment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kumimoji="1" lang="en-US" altLang="en-US" sz="2400" dirty="0">
                    <a:solidFill>
                      <a:schemeClr val="tx1"/>
                    </a:solidFill>
                    <a:latin typeface="+mj-lt"/>
                    <a:ea typeface="MS PGothic" panose="020B0600070205080204" pitchFamily="34" charset="-128"/>
                  </a:rPr>
                  <a:t>Let </a:t>
                </a:r>
                <a14:m>
                  <m:oMath xmlns:m="http://schemas.openxmlformats.org/officeDocument/2006/math">
                    <m:r>
                      <a:rPr kumimoji="1" lang="en-US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𝑂𝑃𝑇</m:t>
                    </m:r>
                    <m:r>
                      <a:rPr kumimoji="1" lang="en-US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(</m:t>
                    </m:r>
                    <m:r>
                      <a:rPr kumimoji="1" lang="en-US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𝑖</m:t>
                    </m:r>
                    <m:r>
                      <a:rPr kumimoji="1" lang="en-US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,</m:t>
                    </m:r>
                    <m:r>
                      <a:rPr kumimoji="1" lang="en-US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𝑗</m:t>
                    </m:r>
                    <m:r>
                      <a:rPr kumimoji="1" lang="en-US" alt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PGothic" panose="020B0600070205080204" pitchFamily="34" charset="-128"/>
                      </a:rPr>
                      <m:t>)</m:t>
                    </m:r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  <a:latin typeface="+mj-lt"/>
                  </a:rPr>
                  <a:t> be min cost of aligning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en-US" sz="2200" dirty="0">
                  <a:solidFill>
                    <a:schemeClr val="tx1"/>
                  </a:solidFill>
                  <a:latin typeface="+mj-lt"/>
                </a:endParaRP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endParaRPr lang="en-US" altLang="en-US" sz="2200" dirty="0">
                  <a:latin typeface="+mj-lt"/>
                </a:endParaRP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endParaRPr lang="en-US" altLang="en-US" sz="2200" dirty="0">
                  <a:solidFill>
                    <a:schemeClr val="tx1"/>
                  </a:solidFill>
                  <a:latin typeface="+mj-lt"/>
                </a:endParaRPr>
              </a:p>
              <a:p>
                <a:pPr marL="0" lv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50000"/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  <a:latin typeface="+mj-lt"/>
                  </a:rPr>
                  <a:t>Case 1</a:t>
                </a:r>
                <a:r>
                  <a:rPr lang="en-US" altLang="en-US" sz="2200" dirty="0">
                    <a:latin typeface="+mj-lt"/>
                  </a:rPr>
                  <a:t>: OPT matches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en-US" sz="2200" dirty="0">
                  <a:latin typeface="+mj-lt"/>
                </a:endParaRPr>
              </a:p>
              <a:p>
                <a:pPr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100000"/>
                </a:pPr>
                <a:r>
                  <a:rPr lang="en-US" altLang="en-US" sz="2200" dirty="0">
                    <a:latin typeface="+mj-lt"/>
                  </a:rPr>
                  <a:t>Then, pay mis-match cost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  <a:latin typeface="+mj-lt"/>
                  </a:rPr>
                  <a:t> + min cost of aligning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  <a:latin typeface="+mj-lt"/>
                  </a:rPr>
                  <a:t>  i.e.,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−1,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altLang="en-US" sz="2200" dirty="0">
                  <a:solidFill>
                    <a:schemeClr val="tx1"/>
                  </a:solidFill>
                  <a:latin typeface="+mj-lt"/>
                </a:endParaRPr>
              </a:p>
              <a:p>
                <a:pPr mar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100000"/>
                  <a:buNone/>
                </a:pPr>
                <a:endParaRPr lang="en-US" altLang="en-US" sz="2200" dirty="0">
                  <a:latin typeface="+mj-lt"/>
                </a:endParaRPr>
              </a:p>
              <a:p>
                <a:pPr mar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100000"/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  <a:latin typeface="+mj-lt"/>
                  </a:rPr>
                  <a:t>Case 2</a:t>
                </a:r>
                <a:r>
                  <a:rPr lang="en-US" altLang="en-US" sz="2200" dirty="0">
                    <a:solidFill>
                      <a:schemeClr val="tx1"/>
                    </a:solidFill>
                    <a:latin typeface="+mj-lt"/>
                  </a:rPr>
                  <a:t>: OPT leaves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  <a:latin typeface="+mj-lt"/>
                  </a:rPr>
                  <a:t> unmatched</a:t>
                </a:r>
              </a:p>
              <a:p>
                <a:pPr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100000"/>
                </a:pPr>
                <a:r>
                  <a:rPr lang="en-US" altLang="en-US" sz="2200" dirty="0">
                    <a:latin typeface="+mj-lt"/>
                  </a:rPr>
                  <a:t>Then, pay gap cost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  <a:latin typeface="+mj-lt"/>
                  </a:rPr>
                  <a:t> + </a:t>
                </a:r>
                <a14:m>
                  <m:oMath xmlns:m="http://schemas.openxmlformats.org/officeDocument/2006/math">
                    <m:r>
                      <a:rPr lang="en-US" altLang="en-US" sz="2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altLang="en-US" sz="2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en-US" sz="2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−1,</m:t>
                        </m:r>
                        <m:r>
                          <a:rPr lang="en-US" altLang="en-US" sz="2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endParaRPr lang="en-US" altLang="en-US" sz="2200" b="0" dirty="0">
                  <a:solidFill>
                    <a:schemeClr val="tx1"/>
                  </a:solidFill>
                  <a:latin typeface="+mj-lt"/>
                </a:endParaRPr>
              </a:p>
              <a:p>
                <a:pPr mar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100000"/>
                  <a:buNone/>
                </a:pPr>
                <a:endParaRPr lang="en-US" altLang="en-US" sz="2200" dirty="0">
                  <a:solidFill>
                    <a:schemeClr val="tx1"/>
                  </a:solidFill>
                  <a:latin typeface="+mj-lt"/>
                </a:endParaRPr>
              </a:p>
              <a:p>
                <a:pPr marL="0" indent="0"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100000"/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  <a:latin typeface="+mj-lt"/>
                  </a:rPr>
                  <a:t>Case 3</a:t>
                </a:r>
                <a:r>
                  <a:rPr lang="en-US" altLang="en-US" sz="2200" dirty="0">
                    <a:latin typeface="+mj-lt"/>
                  </a:rPr>
                  <a:t>: OPT leaves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  <a:latin typeface="+mj-lt"/>
                  </a:rPr>
                  <a:t> unmatched</a:t>
                </a:r>
              </a:p>
              <a:p>
                <a:pPr>
                  <a:lnSpc>
                    <a:spcPts val="2600"/>
                  </a:lnSpc>
                  <a:spcBef>
                    <a:spcPct val="0"/>
                  </a:spcBef>
                  <a:buClr>
                    <a:srgbClr val="003399"/>
                  </a:buClr>
                  <a:buSzPct val="100000"/>
                </a:pPr>
                <a:r>
                  <a:rPr lang="en-US" altLang="en-US" sz="2200" dirty="0">
                    <a:latin typeface="+mj-lt"/>
                  </a:rPr>
                  <a:t>Then, pay gap cost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  <a:latin typeface="+mj-lt"/>
                  </a:rPr>
                  <a:t> +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US" altLang="en-US" sz="2200" dirty="0">
                  <a:solidFill>
                    <a:schemeClr val="tx1"/>
                  </a:solidFill>
                  <a:latin typeface="+mj-lt"/>
                </a:endParaRPr>
              </a:p>
              <a:p>
                <a:pPr marL="114300" lvl="1" indent="0">
                  <a:lnSpc>
                    <a:spcPts val="2600"/>
                  </a:lnSpc>
                  <a:spcBef>
                    <a:spcPct val="0"/>
                  </a:spcBef>
                  <a:buClr>
                    <a:srgbClr val="000000"/>
                  </a:buClr>
                  <a:buSzPct val="35000"/>
                </a:pPr>
                <a:endParaRPr kumimoji="1" lang="en-US" altLang="en-US" sz="2200" dirty="0">
                  <a:solidFill>
                    <a:schemeClr val="tx1"/>
                  </a:solidFill>
                  <a:latin typeface="+mj-lt"/>
                  <a:ea typeface="MS PGothic" panose="020B0600070205080204" pitchFamily="34" charset="-128"/>
                </a:endParaRPr>
              </a:p>
              <a:p>
                <a:pPr lvl="1"/>
                <a:endParaRPr lang="en-US" altLang="en-US" sz="2200" b="1" dirty="0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1111" t="-1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0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Shortest Path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lvl="1"/>
            <a:r>
              <a:rPr lang="en-US" altLang="en-US" sz="2200" b="1" dirty="0">
                <a:solidFill>
                  <a:schemeClr val="tx1"/>
                </a:solidFill>
                <a:latin typeface="+mj-lt"/>
              </a:rPr>
              <a:t> 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FAB5E2-3FFE-4E62-B47E-2B92DC2A752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99" t="5761" r="2241" b="3595"/>
          <a:stretch/>
        </p:blipFill>
        <p:spPr>
          <a:xfrm>
            <a:off x="1792398" y="1629384"/>
            <a:ext cx="5403930" cy="358647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64966" y="62892"/>
            <a:ext cx="50292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en-US" sz="1400" b="1" dirty="0">
                <a:latin typeface="Courier New" panose="02070309020205020404" pitchFamily="49" charset="0"/>
              </a:rPr>
              <a:t> M[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i</a:t>
            </a:r>
            <a:r>
              <a:rPr lang="en-US" altLang="en-US" sz="1400" b="1" dirty="0">
                <a:latin typeface="Courier New" panose="02070309020205020404" pitchFamily="49" charset="0"/>
              </a:rPr>
              <a:t>, j] = min( </a:t>
            </a:r>
            <a:r>
              <a:rPr lang="en-US" altLang="en-US" sz="1400" b="1" dirty="0">
                <a:latin typeface="Courier New" panose="02070309020205020404" pitchFamily="49" charset="0"/>
                <a:sym typeface="Symbol" panose="05050102010706020507" pitchFamily="18" charset="2"/>
              </a:rPr>
              <a:t>(x</a:t>
            </a:r>
            <a:r>
              <a:rPr lang="en-US" altLang="en-US" sz="1400" b="1" baseline="-25000" dirty="0">
                <a:latin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altLang="en-US" sz="1400" b="1" dirty="0">
                <a:latin typeface="Courier New" panose="02070309020205020404" pitchFamily="49" charset="0"/>
                <a:sym typeface="Symbol" panose="05050102010706020507" pitchFamily="18" charset="2"/>
              </a:rPr>
              <a:t>=</a:t>
            </a:r>
            <a:r>
              <a:rPr lang="en-US" altLang="en-US" sz="1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y</a:t>
            </a:r>
            <a:r>
              <a:rPr lang="en-US" altLang="en-US" sz="1400" b="1" baseline="-25000" dirty="0" err="1">
                <a:latin typeface="Courier New" panose="02070309020205020404" pitchFamily="49" charset="0"/>
                <a:sym typeface="Symbol" panose="05050102010706020507" pitchFamily="18" charset="2"/>
              </a:rPr>
              <a:t>j</a:t>
            </a:r>
            <a:r>
              <a:rPr lang="en-US" altLang="en-US" sz="1400" b="1" baseline="-25000" dirty="0">
                <a:latin typeface="Courier New" panose="02070309020205020404" pitchFamily="49" charset="0"/>
                <a:sym typeface="Symbol" panose="05050102010706020507" pitchFamily="18" charset="2"/>
              </a:rPr>
              <a:t> </a:t>
            </a:r>
            <a:r>
              <a:rPr lang="en-US" altLang="en-US" sz="1400" b="1" dirty="0">
                <a:latin typeface="Courier New" panose="02070309020205020404" pitchFamily="49" charset="0"/>
                <a:sym typeface="Symbol" panose="05050102010706020507" pitchFamily="18" charset="2"/>
              </a:rPr>
              <a:t>? 0:1) + M[i-1, j-1],</a:t>
            </a:r>
          </a:p>
          <a:p>
            <a:pPr algn="l"/>
            <a:r>
              <a:rPr lang="en-US" altLang="en-US" sz="14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1 + M[i-1, j],</a:t>
            </a:r>
          </a:p>
          <a:p>
            <a:pPr algn="l"/>
            <a:r>
              <a:rPr lang="en-US" altLang="en-US" sz="1400" b="1" dirty="0">
                <a:latin typeface="Courier New" panose="02070309020205020404" pitchFamily="49" charset="0"/>
                <a:sym typeface="Symbol" panose="05050102010706020507" pitchFamily="18" charset="2"/>
              </a:rPr>
              <a:t>                       1 + M[</a:t>
            </a:r>
            <a:r>
              <a:rPr lang="en-US" altLang="en-US" sz="1400" b="1" dirty="0" err="1">
                <a:latin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altLang="en-US" sz="1400" b="1" dirty="0">
                <a:latin typeface="Courier New" panose="02070309020205020404" pitchFamily="49" charset="0"/>
                <a:sym typeface="Symbol" panose="05050102010706020507" pitchFamily="18" charset="2"/>
              </a:rPr>
              <a:t>, j-1])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8032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rgbClr val="002060"/>
                </a:solidFill>
              </a:rPr>
              <a:t>How to recover the alignment?</a:t>
            </a:r>
            <a:endParaRPr lang="en-US" altLang="en-US" sz="3600" dirty="0">
              <a:solidFill>
                <a:srgbClr val="002060"/>
              </a:solidFill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lvl="1"/>
            <a:r>
              <a:rPr lang="en-US" altLang="en-US" sz="2200" b="1" dirty="0" smtClean="0">
                <a:solidFill>
                  <a:schemeClr val="tx1"/>
                </a:solidFill>
                <a:latin typeface="+mj-lt"/>
              </a:rPr>
              <a:t>Hint: bidirectional search. </a:t>
            </a:r>
            <a:endParaRPr lang="en-US" altLang="en-US" sz="2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2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Lesson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en-US" sz="2400" dirty="0" smtClean="0"/>
                  <a:t>Advantage </a:t>
                </a:r>
                <a:r>
                  <a:rPr lang="en-US" altLang="en-US" sz="2400" dirty="0"/>
                  <a:t>of a bottom-up DP:</a:t>
                </a:r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0" indent="0">
                  <a:buNone/>
                </a:pPr>
                <a:r>
                  <a:rPr lang="en-US" altLang="en-US" sz="2400" dirty="0"/>
                  <a:t>It is much easier to optimize the space</a:t>
                </a:r>
                <a:r>
                  <a:rPr lang="en-US" altLang="en-US" sz="2400" dirty="0" smtClean="0"/>
                  <a:t>.</a:t>
                </a:r>
              </a:p>
              <a:p>
                <a:pPr marL="0" indent="0">
                  <a:buNone/>
                </a:pPr>
                <a:endParaRPr lang="en-US" altLang="en-US" sz="2400" dirty="0"/>
              </a:p>
              <a:p>
                <a:pPr marL="0" indent="0">
                  <a:buNone/>
                </a:pPr>
                <a:endParaRPr lang="en-US" altLang="en-US" sz="2400" dirty="0" smtClean="0"/>
              </a:p>
              <a:p>
                <a:pPr marL="0" indent="0">
                  <a:buNone/>
                </a:pPr>
                <a:r>
                  <a:rPr lang="en-US" altLang="en-US" sz="2400" dirty="0" smtClean="0"/>
                  <a:t>By the way, edit distance </a:t>
                </a:r>
              </a:p>
              <a:p>
                <a:r>
                  <a:rPr lang="en-US" altLang="en-US" sz="2400" dirty="0" smtClean="0"/>
                  <a:t>can be computed in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func>
                          <m:func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en-US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den>
                    </m:f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 smtClean="0"/>
                  <a:t> (1980).</a:t>
                </a:r>
              </a:p>
              <a:p>
                <a:r>
                  <a:rPr lang="en-US" altLang="en-US" sz="2400" dirty="0" smtClean="0"/>
                  <a:t>can be approximated in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sup>
                    </m:sSup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 smtClean="0"/>
                  <a:t> (~2010).</a:t>
                </a:r>
              </a:p>
              <a:p>
                <a:r>
                  <a:rPr lang="en-US" altLang="en-US" sz="2400" dirty="0" smtClean="0"/>
                  <a:t>cannot be solved in </a:t>
                </a:r>
                <a14:m>
                  <m:oMath xmlns:m="http://schemas.openxmlformats.org/officeDocument/2006/math"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𝛿</m:t>
                        </m:r>
                      </m:sup>
                    </m:sSup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400" dirty="0" smtClean="0"/>
                  <a:t> exactly (2015).</a:t>
                </a:r>
                <a:endParaRPr lang="en-US" altLang="en-US" sz="24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1111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8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36915" y="2936915"/>
            <a:ext cx="7772400" cy="1470025"/>
          </a:xfrm>
        </p:spPr>
        <p:txBody>
          <a:bodyPr/>
          <a:lstStyle/>
          <a:p>
            <a:pPr>
              <a:defRPr/>
            </a:pPr>
            <a:r>
              <a:rPr kumimoji="0" lang="en-US" sz="3600" dirty="0">
                <a:cs typeface="+mj-cs"/>
              </a:rPr>
              <a:t>Longest Path in a DAG</a:t>
            </a:r>
          </a:p>
        </p:txBody>
      </p:sp>
    </p:spTree>
    <p:extLst>
      <p:ext uri="{BB962C8B-B14F-4D97-AF65-F5344CB8AC3E}">
        <p14:creationId xmlns:p14="http://schemas.microsoft.com/office/powerpoint/2010/main" val="12981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Longest Path in a DAG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Goal:</a:t>
            </a:r>
            <a:r>
              <a:rPr lang="en-US" altLang="en-US" sz="2400" dirty="0"/>
              <a:t> Given a DAG G, find the longest path.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Recall</a:t>
            </a:r>
            <a:r>
              <a:rPr lang="en-US" altLang="en-US" sz="2400" dirty="0"/>
              <a:t>: A directed graph G is a DAG if it has no cycle.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This problem is NP-hard for general</a:t>
            </a:r>
          </a:p>
          <a:p>
            <a:pPr marL="0" indent="0">
              <a:buNone/>
            </a:pPr>
            <a:r>
              <a:rPr lang="en-US" altLang="en-US" sz="2400" dirty="0"/>
              <a:t>directed graphs:</a:t>
            </a:r>
          </a:p>
          <a:p>
            <a:pPr>
              <a:buFontTx/>
              <a:buChar char="-"/>
            </a:pPr>
            <a:r>
              <a:rPr lang="en-US" altLang="en-US" sz="2400" dirty="0"/>
              <a:t>It has the Hamiltonian Path as a </a:t>
            </a:r>
          </a:p>
          <a:p>
            <a:pPr marL="0" indent="0">
              <a:buNone/>
            </a:pPr>
            <a:r>
              <a:rPr lang="en-US" altLang="en-US" sz="2400" dirty="0"/>
              <a:t>     special case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5" name="Oval 6">
            <a:extLst>
              <a:ext uri="{FF2B5EF4-FFF2-40B4-BE49-F238E27FC236}">
                <a16:creationId xmlns:a16="http://schemas.microsoft.com/office/drawing/2014/main" id="{AF049DA8-4A0F-47DF-B273-61B6F0561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3725172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</a:rPr>
              <a:t>2</a:t>
            </a:r>
            <a:endParaRPr kumimoji="1" lang="en-US" baseline="-25000" dirty="0">
              <a:latin typeface="+mn-lt"/>
              <a:cs typeface="+mn-cs"/>
            </a:endParaRPr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1634C288-5D3C-4B9E-9CC1-141767D4F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225" y="3725172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  <a:cs typeface="+mn-cs"/>
              </a:rPr>
              <a:t>3</a:t>
            </a: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E3C57CD9-4B99-44F1-9770-F7DC7E701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9750" y="4590360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i="1" baseline="-25000" dirty="0">
                <a:latin typeface="+mn-lt"/>
                <a:cs typeface="+mn-cs"/>
              </a:rPr>
              <a:t>6</a:t>
            </a: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39878298-949D-42F5-8506-7DB3750C5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863" y="4590360"/>
            <a:ext cx="265112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i="1" baseline="-25000" dirty="0">
                <a:latin typeface="+mn-lt"/>
              </a:rPr>
              <a:t>5</a:t>
            </a:r>
            <a:endParaRPr kumimoji="1" lang="en-US" i="1" baseline="-25000" dirty="0">
              <a:latin typeface="+mn-lt"/>
              <a:cs typeface="+mn-cs"/>
            </a:endParaRPr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6FB60404-C880-4A30-B205-BDA5E8132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1975" y="4590360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  <a:cs typeface="+mn-cs"/>
              </a:rPr>
              <a:t>4</a:t>
            </a:r>
          </a:p>
        </p:txBody>
      </p:sp>
      <p:sp>
        <p:nvSpPr>
          <p:cNvPr id="10" name="Oval 11">
            <a:extLst>
              <a:ext uri="{FF2B5EF4-FFF2-40B4-BE49-F238E27FC236}">
                <a16:creationId xmlns:a16="http://schemas.microsoft.com/office/drawing/2014/main" id="{2B180C5F-59EA-4F27-95FB-DB752A6E5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0" y="5455547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  <a:cs typeface="+mn-cs"/>
              </a:rPr>
              <a:t>7</a:t>
            </a:r>
          </a:p>
        </p:txBody>
      </p:sp>
      <p:sp>
        <p:nvSpPr>
          <p:cNvPr id="11" name="Oval 12">
            <a:extLst>
              <a:ext uri="{FF2B5EF4-FFF2-40B4-BE49-F238E27FC236}">
                <a16:creationId xmlns:a16="http://schemas.microsoft.com/office/drawing/2014/main" id="{9CB16F7B-0F58-4675-B1B2-C6EDE0C6A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225" y="5455547"/>
            <a:ext cx="266700" cy="26670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91440" anchor="ctr"/>
          <a:lstStyle/>
          <a:p>
            <a:pPr>
              <a:defRPr/>
            </a:pPr>
            <a:r>
              <a:rPr kumimoji="1" lang="en-US" baseline="-25000" dirty="0">
                <a:latin typeface="+mn-lt"/>
              </a:rPr>
              <a:t>1</a:t>
            </a:r>
            <a:endParaRPr kumimoji="1" lang="en-US" baseline="-25000" dirty="0">
              <a:latin typeface="+mn-lt"/>
              <a:cs typeface="+mn-cs"/>
            </a:endParaRPr>
          </a:p>
        </p:txBody>
      </p:sp>
      <p:cxnSp>
        <p:nvCxnSpPr>
          <p:cNvPr id="12" name="AutoShape 13">
            <a:extLst>
              <a:ext uri="{FF2B5EF4-FFF2-40B4-BE49-F238E27FC236}">
                <a16:creationId xmlns:a16="http://schemas.microsoft.com/office/drawing/2014/main" id="{30798407-BB2B-496A-B558-FE986FF8AC51}"/>
              </a:ext>
            </a:extLst>
          </p:cNvPr>
          <p:cNvCxnSpPr>
            <a:cxnSpLocks noChangeShapeType="1"/>
            <a:stCxn id="5" idx="3"/>
            <a:endCxn id="7" idx="7"/>
          </p:cNvCxnSpPr>
          <p:nvPr/>
        </p:nvCxnSpPr>
        <p:spPr bwMode="auto">
          <a:xfrm flipH="1">
            <a:off x="5848350" y="3953772"/>
            <a:ext cx="476250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" name="AutoShape 14">
            <a:extLst>
              <a:ext uri="{FF2B5EF4-FFF2-40B4-BE49-F238E27FC236}">
                <a16:creationId xmlns:a16="http://schemas.microsoft.com/office/drawing/2014/main" id="{1804D133-5A93-49F5-9734-5A2B72138682}"/>
              </a:ext>
            </a:extLst>
          </p:cNvPr>
          <p:cNvCxnSpPr>
            <a:cxnSpLocks noChangeShapeType="1"/>
            <a:stCxn id="5" idx="5"/>
            <a:endCxn id="8" idx="1"/>
          </p:cNvCxnSpPr>
          <p:nvPr/>
        </p:nvCxnSpPr>
        <p:spPr bwMode="auto">
          <a:xfrm>
            <a:off x="6513513" y="3953772"/>
            <a:ext cx="427037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" name="AutoShape 15">
            <a:extLst>
              <a:ext uri="{FF2B5EF4-FFF2-40B4-BE49-F238E27FC236}">
                <a16:creationId xmlns:a16="http://schemas.microsoft.com/office/drawing/2014/main" id="{F4321785-F173-42E0-9782-36D35BF0DAE2}"/>
              </a:ext>
            </a:extLst>
          </p:cNvPr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6553200" y="3860110"/>
            <a:ext cx="962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5" name="AutoShape 16">
            <a:extLst>
              <a:ext uri="{FF2B5EF4-FFF2-40B4-BE49-F238E27FC236}">
                <a16:creationId xmlns:a16="http://schemas.microsoft.com/office/drawing/2014/main" id="{7A721805-3171-4F70-B39D-5728CAE74AC8}"/>
              </a:ext>
            </a:extLst>
          </p:cNvPr>
          <p:cNvCxnSpPr>
            <a:cxnSpLocks noChangeShapeType="1"/>
            <a:stCxn id="6" idx="5"/>
            <a:endCxn id="9" idx="1"/>
          </p:cNvCxnSpPr>
          <p:nvPr/>
        </p:nvCxnSpPr>
        <p:spPr bwMode="auto">
          <a:xfrm>
            <a:off x="7743825" y="3953772"/>
            <a:ext cx="476250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6" name="AutoShape 17">
            <a:extLst>
              <a:ext uri="{FF2B5EF4-FFF2-40B4-BE49-F238E27FC236}">
                <a16:creationId xmlns:a16="http://schemas.microsoft.com/office/drawing/2014/main" id="{917CF39F-84D5-4B7D-B934-BC3461CBE06D}"/>
              </a:ext>
            </a:extLst>
          </p:cNvPr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7165975" y="4723710"/>
            <a:ext cx="1016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7" name="AutoShape 18">
            <a:extLst>
              <a:ext uri="{FF2B5EF4-FFF2-40B4-BE49-F238E27FC236}">
                <a16:creationId xmlns:a16="http://schemas.microsoft.com/office/drawing/2014/main" id="{5E497CF9-4171-4746-9830-6ADC17D17D94}"/>
              </a:ext>
            </a:extLst>
          </p:cNvPr>
          <p:cNvCxnSpPr>
            <a:cxnSpLocks noChangeShapeType="1"/>
            <a:stCxn id="11" idx="7"/>
            <a:endCxn id="9" idx="3"/>
          </p:cNvCxnSpPr>
          <p:nvPr/>
        </p:nvCxnSpPr>
        <p:spPr bwMode="auto">
          <a:xfrm flipV="1">
            <a:off x="7743825" y="4818960"/>
            <a:ext cx="476250" cy="674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8" name="AutoShape 19">
            <a:extLst>
              <a:ext uri="{FF2B5EF4-FFF2-40B4-BE49-F238E27FC236}">
                <a16:creationId xmlns:a16="http://schemas.microsoft.com/office/drawing/2014/main" id="{559C04BE-9C68-49EA-89CD-3A159FD79C38}"/>
              </a:ext>
            </a:extLst>
          </p:cNvPr>
          <p:cNvCxnSpPr>
            <a:cxnSpLocks noChangeShapeType="1"/>
            <a:stCxn id="8" idx="3"/>
            <a:endCxn id="10" idx="7"/>
          </p:cNvCxnSpPr>
          <p:nvPr/>
        </p:nvCxnSpPr>
        <p:spPr bwMode="auto">
          <a:xfrm flipH="1">
            <a:off x="6513513" y="4818960"/>
            <a:ext cx="427037" cy="674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" name="AutoShape 20">
            <a:extLst>
              <a:ext uri="{FF2B5EF4-FFF2-40B4-BE49-F238E27FC236}">
                <a16:creationId xmlns:a16="http://schemas.microsoft.com/office/drawing/2014/main" id="{B6EA0E94-445D-43B6-8B1E-2220ECD6F0D6}"/>
              </a:ext>
            </a:extLst>
          </p:cNvPr>
          <p:cNvCxnSpPr>
            <a:cxnSpLocks noChangeShapeType="1"/>
            <a:stCxn id="11" idx="1"/>
            <a:endCxn id="8" idx="5"/>
          </p:cNvCxnSpPr>
          <p:nvPr/>
        </p:nvCxnSpPr>
        <p:spPr bwMode="auto">
          <a:xfrm flipH="1" flipV="1">
            <a:off x="7127875" y="4818960"/>
            <a:ext cx="425450" cy="674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0" name="AutoShape 21">
            <a:extLst>
              <a:ext uri="{FF2B5EF4-FFF2-40B4-BE49-F238E27FC236}">
                <a16:creationId xmlns:a16="http://schemas.microsoft.com/office/drawing/2014/main" id="{27AE60A7-5E2F-4439-ACEB-062485E16092}"/>
              </a:ext>
            </a:extLst>
          </p:cNvPr>
          <p:cNvCxnSpPr>
            <a:cxnSpLocks noChangeShapeType="1"/>
            <a:stCxn id="11" idx="2"/>
            <a:endCxn id="10" idx="6"/>
          </p:cNvCxnSpPr>
          <p:nvPr/>
        </p:nvCxnSpPr>
        <p:spPr bwMode="auto">
          <a:xfrm flipH="1">
            <a:off x="6553200" y="5588897"/>
            <a:ext cx="9620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" name="AutoShape 22">
            <a:extLst>
              <a:ext uri="{FF2B5EF4-FFF2-40B4-BE49-F238E27FC236}">
                <a16:creationId xmlns:a16="http://schemas.microsoft.com/office/drawing/2014/main" id="{CF042087-AE3B-4656-91CE-D030D497889C}"/>
              </a:ext>
            </a:extLst>
          </p:cNvPr>
          <p:cNvCxnSpPr>
            <a:cxnSpLocks noChangeShapeType="1"/>
            <a:stCxn id="7" idx="5"/>
            <a:endCxn id="10" idx="1"/>
          </p:cNvCxnSpPr>
          <p:nvPr/>
        </p:nvCxnSpPr>
        <p:spPr bwMode="auto">
          <a:xfrm>
            <a:off x="5848350" y="4818960"/>
            <a:ext cx="476250" cy="674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2" name="AutoShape 23">
            <a:extLst>
              <a:ext uri="{FF2B5EF4-FFF2-40B4-BE49-F238E27FC236}">
                <a16:creationId xmlns:a16="http://schemas.microsoft.com/office/drawing/2014/main" id="{C908D2FE-920C-4266-BBA1-9AA0E5AB28FC}"/>
              </a:ext>
            </a:extLst>
          </p:cNvPr>
          <p:cNvCxnSpPr>
            <a:cxnSpLocks noChangeShapeType="1"/>
            <a:stCxn id="8" idx="2"/>
            <a:endCxn id="7" idx="6"/>
          </p:cNvCxnSpPr>
          <p:nvPr/>
        </p:nvCxnSpPr>
        <p:spPr bwMode="auto">
          <a:xfrm flipH="1">
            <a:off x="5886450" y="4723710"/>
            <a:ext cx="10144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3" name="AutoShape 24">
            <a:extLst>
              <a:ext uri="{FF2B5EF4-FFF2-40B4-BE49-F238E27FC236}">
                <a16:creationId xmlns:a16="http://schemas.microsoft.com/office/drawing/2014/main" id="{8871E3D3-AFD1-4AA0-A305-8CCF784DC30B}"/>
              </a:ext>
            </a:extLst>
          </p:cNvPr>
          <p:cNvCxnSpPr>
            <a:cxnSpLocks noChangeShapeType="1"/>
            <a:stCxn id="6" idx="3"/>
            <a:endCxn id="8" idx="7"/>
          </p:cNvCxnSpPr>
          <p:nvPr/>
        </p:nvCxnSpPr>
        <p:spPr bwMode="auto">
          <a:xfrm flipH="1">
            <a:off x="7127875" y="3953772"/>
            <a:ext cx="425450" cy="674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4" name="AutoShape 15">
            <a:extLst>
              <a:ext uri="{FF2B5EF4-FFF2-40B4-BE49-F238E27FC236}">
                <a16:creationId xmlns:a16="http://schemas.microsoft.com/office/drawing/2014/main" id="{10EFE8EE-6BB6-4206-81BC-1AB47685F633}"/>
              </a:ext>
            </a:extLst>
          </p:cNvPr>
          <p:cNvCxnSpPr>
            <a:cxnSpLocks noChangeShapeType="1"/>
            <a:stCxn id="5" idx="6"/>
            <a:endCxn id="6" idx="2"/>
          </p:cNvCxnSpPr>
          <p:nvPr/>
        </p:nvCxnSpPr>
        <p:spPr bwMode="auto">
          <a:xfrm>
            <a:off x="6553200" y="3858522"/>
            <a:ext cx="962025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7" name="AutoShape 15">
            <a:extLst>
              <a:ext uri="{FF2B5EF4-FFF2-40B4-BE49-F238E27FC236}">
                <a16:creationId xmlns:a16="http://schemas.microsoft.com/office/drawing/2014/main" id="{10DCD346-3D9E-4FE4-8F9F-4771AD9ACA13}"/>
              </a:ext>
            </a:extLst>
          </p:cNvPr>
          <p:cNvCxnSpPr>
            <a:cxnSpLocks noChangeShapeType="1"/>
            <a:stCxn id="6" idx="5"/>
            <a:endCxn id="9" idx="1"/>
          </p:cNvCxnSpPr>
          <p:nvPr/>
        </p:nvCxnSpPr>
        <p:spPr bwMode="auto">
          <a:xfrm>
            <a:off x="7742868" y="3952815"/>
            <a:ext cx="478164" cy="676602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0" name="AutoShape 15">
            <a:extLst>
              <a:ext uri="{FF2B5EF4-FFF2-40B4-BE49-F238E27FC236}">
                <a16:creationId xmlns:a16="http://schemas.microsoft.com/office/drawing/2014/main" id="{75EA251F-5869-4C02-A2B4-244282682384}"/>
              </a:ext>
            </a:extLst>
          </p:cNvPr>
          <p:cNvCxnSpPr>
            <a:cxnSpLocks noChangeShapeType="1"/>
            <a:stCxn id="9" idx="2"/>
            <a:endCxn id="8" idx="6"/>
          </p:cNvCxnSpPr>
          <p:nvPr/>
        </p:nvCxnSpPr>
        <p:spPr bwMode="auto">
          <a:xfrm flipH="1">
            <a:off x="7165975" y="4723710"/>
            <a:ext cx="1016000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3" name="AutoShape 15">
            <a:extLst>
              <a:ext uri="{FF2B5EF4-FFF2-40B4-BE49-F238E27FC236}">
                <a16:creationId xmlns:a16="http://schemas.microsoft.com/office/drawing/2014/main" id="{23AB2B75-9EF2-48AF-931B-F9FC7CD5989B}"/>
              </a:ext>
            </a:extLst>
          </p:cNvPr>
          <p:cNvCxnSpPr>
            <a:cxnSpLocks noChangeShapeType="1"/>
            <a:stCxn id="8" idx="2"/>
            <a:endCxn id="7" idx="6"/>
          </p:cNvCxnSpPr>
          <p:nvPr/>
        </p:nvCxnSpPr>
        <p:spPr bwMode="auto">
          <a:xfrm flipH="1">
            <a:off x="5886450" y="4723710"/>
            <a:ext cx="1014413" cy="0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AutoShape 15">
            <a:extLst>
              <a:ext uri="{FF2B5EF4-FFF2-40B4-BE49-F238E27FC236}">
                <a16:creationId xmlns:a16="http://schemas.microsoft.com/office/drawing/2014/main" id="{DA2244D2-C943-4441-B811-0FE09764A990}"/>
              </a:ext>
            </a:extLst>
          </p:cNvPr>
          <p:cNvCxnSpPr>
            <a:cxnSpLocks noChangeShapeType="1"/>
            <a:stCxn id="7" idx="5"/>
            <a:endCxn id="10" idx="1"/>
          </p:cNvCxnSpPr>
          <p:nvPr/>
        </p:nvCxnSpPr>
        <p:spPr bwMode="auto">
          <a:xfrm>
            <a:off x="5847393" y="4818003"/>
            <a:ext cx="478164" cy="676601"/>
          </a:xfrm>
          <a:prstGeom prst="straightConnector1">
            <a:avLst/>
          </a:prstGeom>
          <a:noFill/>
          <a:ln w="3810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7867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74149</TotalTime>
  <Words>1046</Words>
  <Application>Microsoft Office PowerPoint</Application>
  <PresentationFormat>On-screen Show (4:3)</PresentationFormat>
  <Paragraphs>320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ＭＳ Ｐゴシック</vt:lpstr>
      <vt:lpstr>ＭＳ Ｐゴシック</vt:lpstr>
      <vt:lpstr>Arial</vt:lpstr>
      <vt:lpstr>Arial Black</vt:lpstr>
      <vt:lpstr>Cambria Math</vt:lpstr>
      <vt:lpstr>Comic Sans MS</vt:lpstr>
      <vt:lpstr>Courier New</vt:lpstr>
      <vt:lpstr>Helvetica</vt:lpstr>
      <vt:lpstr>Symbol</vt:lpstr>
      <vt:lpstr>Tahoma</vt:lpstr>
      <vt:lpstr>Times New Roman</vt:lpstr>
      <vt:lpstr>Custom Design</vt:lpstr>
      <vt:lpstr>CSE 421</vt:lpstr>
      <vt:lpstr>Sequence Alignment</vt:lpstr>
      <vt:lpstr>Sequence Alignment</vt:lpstr>
      <vt:lpstr>DP for Sequence Alignment</vt:lpstr>
      <vt:lpstr>Shortest Path</vt:lpstr>
      <vt:lpstr>How to recover the alignment?</vt:lpstr>
      <vt:lpstr>Lesson</vt:lpstr>
      <vt:lpstr>Longest Path in a DAG</vt:lpstr>
      <vt:lpstr>Longest Path in a DAG</vt:lpstr>
      <vt:lpstr>DP for Longest Path in a DAG</vt:lpstr>
      <vt:lpstr>DP for Longest Path in a DAG</vt:lpstr>
      <vt:lpstr>DP for Longest Path in a DAG</vt:lpstr>
      <vt:lpstr>Outputting the Longest Path</vt:lpstr>
      <vt:lpstr>Exercise: Longest Increasing Subsequence</vt:lpstr>
      <vt:lpstr>Longest Increasing Subsequence</vt:lpstr>
      <vt:lpstr>DP for LIS</vt:lpstr>
      <vt:lpstr>Shortest Paths with Negative Edge Weights</vt:lpstr>
      <vt:lpstr>Shortest Paths with Neg Edge Weights</vt:lpstr>
      <vt:lpstr>Impossibility on Graphs with Neg Cycles</vt:lpstr>
      <vt:lpstr>DP for Shortest Path (First Attempt)</vt:lpstr>
      <vt:lpstr>DP for Shortest Path</vt:lpstr>
      <vt:lpstr>DP for Shortest Path</vt:lpstr>
      <vt:lpstr>Bellman Ford Algorithm</vt:lpstr>
      <vt:lpstr>DP Techniques Summary</vt:lpstr>
      <vt:lpstr>More Questions on Shortest Path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Beame</dc:creator>
  <cp:lastModifiedBy>Yin Tat Lee</cp:lastModifiedBy>
  <cp:revision>485</cp:revision>
  <cp:lastPrinted>2000-07-01T21:41:59Z</cp:lastPrinted>
  <dcterms:created xsi:type="dcterms:W3CDTF">1998-04-21T02:39:18Z</dcterms:created>
  <dcterms:modified xsi:type="dcterms:W3CDTF">2018-05-07T18:36:35Z</dcterms:modified>
</cp:coreProperties>
</file>