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7"/>
  </p:notesMasterIdLst>
  <p:handoutMasterIdLst>
    <p:handoutMasterId r:id="rId38"/>
  </p:handoutMasterIdLst>
  <p:sldIdLst>
    <p:sldId id="369" r:id="rId2"/>
    <p:sldId id="841" r:id="rId3"/>
    <p:sldId id="842" r:id="rId4"/>
    <p:sldId id="844" r:id="rId5"/>
    <p:sldId id="845" r:id="rId6"/>
    <p:sldId id="846" r:id="rId7"/>
    <p:sldId id="847" r:id="rId8"/>
    <p:sldId id="848" r:id="rId9"/>
    <p:sldId id="849" r:id="rId10"/>
    <p:sldId id="850" r:id="rId11"/>
    <p:sldId id="851" r:id="rId12"/>
    <p:sldId id="852" r:id="rId13"/>
    <p:sldId id="853" r:id="rId14"/>
    <p:sldId id="882" r:id="rId15"/>
    <p:sldId id="883" r:id="rId16"/>
    <p:sldId id="884" r:id="rId17"/>
    <p:sldId id="886" r:id="rId18"/>
    <p:sldId id="887" r:id="rId19"/>
    <p:sldId id="888" r:id="rId20"/>
    <p:sldId id="889" r:id="rId21"/>
    <p:sldId id="890" r:id="rId22"/>
    <p:sldId id="892" r:id="rId23"/>
    <p:sldId id="891" r:id="rId24"/>
    <p:sldId id="893" r:id="rId25"/>
    <p:sldId id="894" r:id="rId26"/>
    <p:sldId id="895" r:id="rId27"/>
    <p:sldId id="896" r:id="rId28"/>
    <p:sldId id="897" r:id="rId29"/>
    <p:sldId id="910" r:id="rId30"/>
    <p:sldId id="898" r:id="rId31"/>
    <p:sldId id="900" r:id="rId32"/>
    <p:sldId id="901" r:id="rId33"/>
    <p:sldId id="911" r:id="rId34"/>
    <p:sldId id="912" r:id="rId35"/>
    <p:sldId id="899" r:id="rId3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CC"/>
    <a:srgbClr val="FFFF00"/>
    <a:srgbClr val="DBF7C9"/>
    <a:srgbClr val="B0ED8B"/>
    <a:srgbClr val="0033CC"/>
    <a:srgbClr val="3399FF"/>
    <a:srgbClr val="FF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8588" autoAdjust="0"/>
  </p:normalViewPr>
  <p:slideViewPr>
    <p:cSldViewPr snapToGrid="0">
      <p:cViewPr varScale="1">
        <p:scale>
          <a:sx n="111" d="100"/>
          <a:sy n="111" d="100"/>
        </p:scale>
        <p:origin x="1548" y="10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97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03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99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97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9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5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45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642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90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97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160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27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6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057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65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57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001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65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128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3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0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24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022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18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78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3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3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4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31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6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9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greenbox</a:t>
            </a:r>
            <a:r>
              <a:rPr lang="en-US" altLang="en-US" dirty="0"/>
              <a:t>, one up, one up and left by </a:t>
            </a:r>
            <a:r>
              <a:rPr lang="en-US" altLang="en-US" dirty="0" err="1"/>
              <a:t>w_i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60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5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1.png"/><Relationship Id="rId4" Type="http://schemas.openxmlformats.org/officeDocument/2006/relationships/image" Target="../media/image1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661913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Dynamic Programming / </a:t>
            </a:r>
          </a:p>
          <a:p>
            <a:pPr eaLnBrk="1" hangingPunct="1"/>
            <a:r>
              <a:rPr lang="en-US" altLang="en-US" dirty="0"/>
              <a:t>Knapsack </a:t>
            </a:r>
            <a:r>
              <a:rPr lang="en-US" altLang="en-US" dirty="0"/>
              <a:t>Problem, RNA, Sequence Alignment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5" name="Rectangle 295">
            <a:extLst>
              <a:ext uri="{FF2B5EF4-FFF2-40B4-BE49-F238E27FC236}">
                <a16:creationId xmlns:a16="http://schemas.microsoft.com/office/drawing/2014/main" id="{4CE8F049-B98B-48A4-AF13-5F4F5FDE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25" y="3462899"/>
            <a:ext cx="516547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29</a:t>
            </a:r>
            <a:endParaRPr kumimoji="0"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820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2" name="Rectangle 248">
              <a:extLst>
                <a:ext uri="{FF2B5EF4-FFF2-40B4-BE49-F238E27FC236}">
                  <a16:creationId xmlns:a16="http://schemas.microsoft.com/office/drawing/2014/main" id="{99A8DCBE-7E69-4442-B67F-2F7BD2E2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9" name="Rectangle 255">
              <a:extLst>
                <a:ext uri="{FF2B5EF4-FFF2-40B4-BE49-F238E27FC236}">
                  <a16:creationId xmlns:a16="http://schemas.microsoft.com/office/drawing/2014/main" id="{F52BFFA6-A461-4CEF-AB85-B0ABE7FC2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6" name="Rectangle 262">
              <a:extLst>
                <a:ext uri="{FF2B5EF4-FFF2-40B4-BE49-F238E27FC236}">
                  <a16:creationId xmlns:a16="http://schemas.microsoft.com/office/drawing/2014/main" id="{A13FE098-94BF-407D-A755-04591639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3" name="Rectangle 269">
              <a:extLst>
                <a:ext uri="{FF2B5EF4-FFF2-40B4-BE49-F238E27FC236}">
                  <a16:creationId xmlns:a16="http://schemas.microsoft.com/office/drawing/2014/main" id="{45B237E8-D44A-4825-94CE-F98B5758A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0" name="Rectangle 276">
              <a:extLst>
                <a:ext uri="{FF2B5EF4-FFF2-40B4-BE49-F238E27FC236}">
                  <a16:creationId xmlns:a16="http://schemas.microsoft.com/office/drawing/2014/main" id="{DFAF291D-FA8A-459F-ACD7-A4564BF4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7" name="Rectangle 283">
              <a:extLst>
                <a:ext uri="{FF2B5EF4-FFF2-40B4-BE49-F238E27FC236}">
                  <a16:creationId xmlns:a16="http://schemas.microsoft.com/office/drawing/2014/main" id="{4321FE64-83D6-4CDB-84F4-5650F8613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4" name="Rectangle 290">
              <a:extLst>
                <a:ext uri="{FF2B5EF4-FFF2-40B4-BE49-F238E27FC236}">
                  <a16:creationId xmlns:a16="http://schemas.microsoft.com/office/drawing/2014/main" id="{58A1CB72-54D8-460D-A8D9-FAD6D7B19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9" name="Rectangle 295">
              <a:extLst>
                <a:ext uri="{FF2B5EF4-FFF2-40B4-BE49-F238E27FC236}">
                  <a16:creationId xmlns:a16="http://schemas.microsoft.com/office/drawing/2014/main" id="{66003973-ED31-455C-91FA-24F3A9905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1" name="Rectangle 297">
              <a:extLst>
                <a:ext uri="{FF2B5EF4-FFF2-40B4-BE49-F238E27FC236}">
                  <a16:creationId xmlns:a16="http://schemas.microsoft.com/office/drawing/2014/main" id="{BEE9F681-CEB3-4E8F-91EB-577260415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6" name="Rectangle 302">
              <a:extLst>
                <a:ext uri="{FF2B5EF4-FFF2-40B4-BE49-F238E27FC236}">
                  <a16:creationId xmlns:a16="http://schemas.microsoft.com/office/drawing/2014/main" id="{213709BC-28A9-4D25-8D4B-D08D6661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8" name="Rectangle 304">
              <a:extLst>
                <a:ext uri="{FF2B5EF4-FFF2-40B4-BE49-F238E27FC236}">
                  <a16:creationId xmlns:a16="http://schemas.microsoft.com/office/drawing/2014/main" id="{25FAEA83-9BC8-42A2-ABB6-69418112E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3" name="Rectangle 309">
              <a:extLst>
                <a:ext uri="{FF2B5EF4-FFF2-40B4-BE49-F238E27FC236}">
                  <a16:creationId xmlns:a16="http://schemas.microsoft.com/office/drawing/2014/main" id="{972CA2E1-55AA-46FE-9125-6C842644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95" name="Rectangle 311">
              <a:extLst>
                <a:ext uri="{FF2B5EF4-FFF2-40B4-BE49-F238E27FC236}">
                  <a16:creationId xmlns:a16="http://schemas.microsoft.com/office/drawing/2014/main" id="{33EFCBBD-DB1B-4361-A0EC-77EE58F2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1105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Problem: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latin typeface="Arial (Body)"/>
                </a:endParaRPr>
              </a:p>
              <a:p>
                <a:r>
                  <a:rPr lang="en-US" altLang="en-US" sz="2200" dirty="0">
                    <a:latin typeface="Arial (Body)"/>
                  </a:rPr>
                  <a:t>Not polynomial in input size!</a:t>
                </a:r>
              </a:p>
              <a:p>
                <a:r>
                  <a:rPr lang="en-US" altLang="en-US" sz="2200" dirty="0">
                    <a:latin typeface="Arial (Body)"/>
                  </a:rPr>
                  <a:t>"Pseudo-polynomial.“</a:t>
                </a:r>
              </a:p>
              <a:p>
                <a:r>
                  <a:rPr lang="en-US" altLang="en-US" sz="2200" dirty="0">
                    <a:latin typeface="Arial (Body)"/>
                  </a:rPr>
                  <a:t>Decision version of Knapsack is NP-complete. </a:t>
                </a:r>
              </a:p>
              <a:p>
                <a:pPr lvl="1"/>
                <a:endParaRPr lang="en-US" altLang="en-US" sz="2200" dirty="0"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Knapsack approximation algorithm</a:t>
                </a:r>
                <a:r>
                  <a:rPr lang="en-US" altLang="en-US" sz="2200" dirty="0">
                    <a:latin typeface="Arial (Body)"/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There exists a polynomial algorithm that produces a feasible solution that has value within 0.01% of optimum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in time Poly(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>
                    <a:latin typeface="Arial (Body)"/>
                  </a:rPr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</m:oMath>
                </a14:m>
                <a:r>
                  <a:rPr lang="en-US" altLang="en-US" sz="2200" dirty="0">
                    <a:latin typeface="Arial (Body)"/>
                  </a:rPr>
                  <a:t>).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Arial (Body)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11274" y="4637956"/>
            <a:ext cx="3632726" cy="2119822"/>
            <a:chOff x="5511274" y="4637956"/>
            <a:chExt cx="3632726" cy="2119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4637956"/>
              <a:ext cx="1719712" cy="171971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11274" y="6357668"/>
              <a:ext cx="36327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UW Expert in similar problems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4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Ideas so far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endParaRPr lang="en-US" altLang="en-US" sz="2200" dirty="0">
              <a:solidFill>
                <a:srgbClr val="0070C0"/>
              </a:solidFill>
              <a:latin typeface="Arial (Body)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define an ordering to decrease #</a:t>
            </a:r>
            <a:r>
              <a:rPr kumimoji="1" lang="en-US" sz="2200" dirty="0" err="1">
                <a:solidFill>
                  <a:srgbClr val="000000"/>
                </a:solidFill>
                <a:latin typeface="Arial (Body)"/>
                <a:ea typeface="ＭＳ Ｐゴシック" charset="0"/>
              </a:rPr>
              <a:t>subproblems</a:t>
            </a: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strengthen DP, equivalently the induction, i.e., you have may have to carry more information to find the Optimum. 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This means that sometimes we may have to use two dimensional or three dimensional induction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RNA Secondary Structure</a:t>
            </a:r>
          </a:p>
        </p:txBody>
      </p:sp>
    </p:spTree>
    <p:extLst>
      <p:ext uri="{BB962C8B-B14F-4D97-AF65-F5344CB8AC3E}">
        <p14:creationId xmlns:p14="http://schemas.microsoft.com/office/powerpoint/2010/main" val="22885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RNA Secondary Structure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RNA:</a:t>
            </a:r>
            <a:r>
              <a:rPr lang="en-US" altLang="en-US" sz="2200" dirty="0"/>
              <a:t> A String B = b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b</a:t>
            </a:r>
            <a:r>
              <a:rPr lang="en-US" altLang="en-US" sz="2200" baseline="-25000" dirty="0"/>
              <a:t>2</a:t>
            </a:r>
            <a:r>
              <a:rPr lang="en-US" altLang="en-US" sz="2200" dirty="0">
                <a:sym typeface="Symbol" panose="05050102010706020507" pitchFamily="18" charset="2"/>
              </a:rPr>
              <a:t></a:t>
            </a:r>
            <a:r>
              <a:rPr lang="en-US" altLang="en-US" sz="2200" dirty="0"/>
              <a:t>b</a:t>
            </a:r>
            <a:r>
              <a:rPr lang="en-US" altLang="en-US" sz="2200" baseline="-25000" dirty="0"/>
              <a:t>n</a:t>
            </a:r>
            <a:r>
              <a:rPr lang="en-US" altLang="en-US" sz="2200" dirty="0"/>
              <a:t> over alphabet { A, C, G, U }.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Secondary structure</a:t>
            </a:r>
            <a:r>
              <a:rPr lang="en-US" altLang="en-US" sz="2200" dirty="0"/>
              <a:t>.  RNA is single-stranded so it tends to loop back and form </a:t>
            </a:r>
            <a:r>
              <a:rPr lang="en-US" altLang="en-US" sz="2200" dirty="0">
                <a:solidFill>
                  <a:srgbClr val="FF0000"/>
                </a:solidFill>
              </a:rPr>
              <a:t>base pairs </a:t>
            </a:r>
            <a:r>
              <a:rPr lang="en-US" altLang="en-US" sz="2200" dirty="0"/>
              <a:t>with itself. This structure is essential for understanding behavior of molecule.</a:t>
            </a:r>
          </a:p>
          <a:p>
            <a:pPr marL="0" indent="0">
              <a:buNone/>
            </a:pPr>
            <a:endParaRPr lang="en-US" altLang="en-US" sz="2200" dirty="0">
              <a:solidFill>
                <a:srgbClr val="0070C0"/>
              </a:solidFill>
              <a:latin typeface="Arial (Body)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E4C6A74F-092F-4E2A-8886-2D0B3F2B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607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5E8848BE-95C4-44FC-A2D6-E25081C5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626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7" name="AutoShape 27">
            <a:extLst>
              <a:ext uri="{FF2B5EF4-FFF2-40B4-BE49-F238E27FC236}">
                <a16:creationId xmlns:a16="http://schemas.microsoft.com/office/drawing/2014/main" id="{CA1B70DE-B97B-4D91-A9C9-E142B82D6F68}"/>
              </a:ext>
            </a:extLst>
          </p:cNvPr>
          <p:cNvCxnSpPr>
            <a:cxnSpLocks noChangeShapeType="1"/>
            <a:stCxn id="5" idx="0"/>
            <a:endCxn id="6" idx="4"/>
          </p:cNvCxnSpPr>
          <p:nvPr/>
        </p:nvCxnSpPr>
        <p:spPr bwMode="auto">
          <a:xfrm flipV="1">
            <a:off x="6413500" y="58801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28">
            <a:extLst>
              <a:ext uri="{FF2B5EF4-FFF2-40B4-BE49-F238E27FC236}">
                <a16:creationId xmlns:a16="http://schemas.microsoft.com/office/drawing/2014/main" id="{1088D6ED-144A-4552-9D5B-6A4D6BE8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9" name="AutoShape 29">
            <a:extLst>
              <a:ext uri="{FF2B5EF4-FFF2-40B4-BE49-F238E27FC236}">
                <a16:creationId xmlns:a16="http://schemas.microsoft.com/office/drawing/2014/main" id="{4F08D515-A46C-45AD-8BB8-DC79FA8D4BC9}"/>
              </a:ext>
            </a:extLst>
          </p:cNvPr>
          <p:cNvCxnSpPr>
            <a:cxnSpLocks noChangeShapeType="1"/>
            <a:stCxn id="6" idx="0"/>
            <a:endCxn id="8" idx="4"/>
          </p:cNvCxnSpPr>
          <p:nvPr/>
        </p:nvCxnSpPr>
        <p:spPr bwMode="auto">
          <a:xfrm flipV="1">
            <a:off x="6413500" y="5435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30">
            <a:extLst>
              <a:ext uri="{FF2B5EF4-FFF2-40B4-BE49-F238E27FC236}">
                <a16:creationId xmlns:a16="http://schemas.microsoft.com/office/drawing/2014/main" id="{E8480FD5-8DC6-42AE-9E94-D072DC41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626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D1A8E40F-91A9-4440-8C33-2E416D83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2" name="AutoShape 32">
            <a:extLst>
              <a:ext uri="{FF2B5EF4-FFF2-40B4-BE49-F238E27FC236}">
                <a16:creationId xmlns:a16="http://schemas.microsoft.com/office/drawing/2014/main" id="{EDE5E3DD-7C67-46FF-B7C5-B51761A3F31B}"/>
              </a:ext>
            </a:extLst>
          </p:cNvPr>
          <p:cNvCxnSpPr>
            <a:cxnSpLocks noChangeShapeType="1"/>
            <a:stCxn id="10" idx="0"/>
            <a:endCxn id="11" idx="4"/>
          </p:cNvCxnSpPr>
          <p:nvPr/>
        </p:nvCxnSpPr>
        <p:spPr bwMode="auto">
          <a:xfrm flipV="1">
            <a:off x="5969000" y="5435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33">
            <a:extLst>
              <a:ext uri="{FF2B5EF4-FFF2-40B4-BE49-F238E27FC236}">
                <a16:creationId xmlns:a16="http://schemas.microsoft.com/office/drawing/2014/main" id="{EDC71460-6D91-42F2-B4A1-FBDFDCF7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4" name="AutoShape 34">
            <a:extLst>
              <a:ext uri="{FF2B5EF4-FFF2-40B4-BE49-F238E27FC236}">
                <a16:creationId xmlns:a16="http://schemas.microsoft.com/office/drawing/2014/main" id="{A415BC63-BD9A-40DE-8A28-58C088432AD9}"/>
              </a:ext>
            </a:extLst>
          </p:cNvPr>
          <p:cNvCxnSpPr>
            <a:cxnSpLocks noChangeShapeType="1"/>
            <a:stCxn id="11" idx="2"/>
            <a:endCxn id="13" idx="6"/>
          </p:cNvCxnSpPr>
          <p:nvPr/>
        </p:nvCxnSpPr>
        <p:spPr bwMode="auto">
          <a:xfrm flipH="1">
            <a:off x="558800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5">
            <a:extLst>
              <a:ext uri="{FF2B5EF4-FFF2-40B4-BE49-F238E27FC236}">
                <a16:creationId xmlns:a16="http://schemas.microsoft.com/office/drawing/2014/main" id="{4544A9FB-3959-4D1A-8478-8D70A716A65F}"/>
              </a:ext>
            </a:extLst>
          </p:cNvPr>
          <p:cNvCxnSpPr>
            <a:cxnSpLocks noChangeShapeType="1"/>
            <a:stCxn id="10" idx="6"/>
            <a:endCxn id="6" idx="2"/>
          </p:cNvCxnSpPr>
          <p:nvPr/>
        </p:nvCxnSpPr>
        <p:spPr bwMode="auto">
          <a:xfrm>
            <a:off x="6096000" y="5753100"/>
            <a:ext cx="1905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6">
            <a:extLst>
              <a:ext uri="{FF2B5EF4-FFF2-40B4-BE49-F238E27FC236}">
                <a16:creationId xmlns:a16="http://schemas.microsoft.com/office/drawing/2014/main" id="{16306447-AC52-4922-9104-05CAE879F14A}"/>
              </a:ext>
            </a:extLst>
          </p:cNvPr>
          <p:cNvCxnSpPr>
            <a:cxnSpLocks noChangeShapeType="1"/>
            <a:stCxn id="11" idx="6"/>
            <a:endCxn id="8" idx="2"/>
          </p:cNvCxnSpPr>
          <p:nvPr/>
        </p:nvCxnSpPr>
        <p:spPr bwMode="auto">
          <a:xfrm>
            <a:off x="6096000" y="5308600"/>
            <a:ext cx="1905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37">
            <a:extLst>
              <a:ext uri="{FF2B5EF4-FFF2-40B4-BE49-F238E27FC236}">
                <a16:creationId xmlns:a16="http://schemas.microsoft.com/office/drawing/2014/main" id="{952DBA3D-09AD-4A43-8083-33E17CE126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0900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8" name="AutoShape 38">
            <a:extLst>
              <a:ext uri="{FF2B5EF4-FFF2-40B4-BE49-F238E27FC236}">
                <a16:creationId xmlns:a16="http://schemas.microsoft.com/office/drawing/2014/main" id="{922F9961-1066-46B8-90C6-F966D08DBD2E}"/>
              </a:ext>
            </a:extLst>
          </p:cNvPr>
          <p:cNvCxnSpPr>
            <a:cxnSpLocks noChangeShapeType="1"/>
            <a:stCxn id="29" idx="2"/>
            <a:endCxn id="17" idx="5"/>
          </p:cNvCxnSpPr>
          <p:nvPr/>
        </p:nvCxnSpPr>
        <p:spPr bwMode="auto">
          <a:xfrm flipV="1">
            <a:off x="8318500" y="4635500"/>
            <a:ext cx="227013" cy="100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39">
            <a:extLst>
              <a:ext uri="{FF2B5EF4-FFF2-40B4-BE49-F238E27FC236}">
                <a16:creationId xmlns:a16="http://schemas.microsoft.com/office/drawing/2014/main" id="{256DA6E3-A5A4-41E7-9D01-58B42D5160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090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20" name="AutoShape 40">
            <a:extLst>
              <a:ext uri="{FF2B5EF4-FFF2-40B4-BE49-F238E27FC236}">
                <a16:creationId xmlns:a16="http://schemas.microsoft.com/office/drawing/2014/main" id="{15388016-3193-4E59-B720-5677597C4000}"/>
              </a:ext>
            </a:extLst>
          </p:cNvPr>
          <p:cNvCxnSpPr>
            <a:cxnSpLocks noChangeShapeType="1"/>
            <a:stCxn id="17" idx="0"/>
            <a:endCxn id="19" idx="4"/>
          </p:cNvCxnSpPr>
          <p:nvPr/>
        </p:nvCxnSpPr>
        <p:spPr bwMode="auto">
          <a:xfrm flipV="1">
            <a:off x="8636000" y="4227513"/>
            <a:ext cx="0" cy="19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41">
            <a:extLst>
              <a:ext uri="{FF2B5EF4-FFF2-40B4-BE49-F238E27FC236}">
                <a16:creationId xmlns:a16="http://schemas.microsoft.com/office/drawing/2014/main" id="{D158BDA2-6A66-4AEC-99C3-F2C64F1B00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18500" y="359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22" name="AutoShape 42">
            <a:extLst>
              <a:ext uri="{FF2B5EF4-FFF2-40B4-BE49-F238E27FC236}">
                <a16:creationId xmlns:a16="http://schemas.microsoft.com/office/drawing/2014/main" id="{A34F0070-202F-40F5-8D8F-8CAC0816304D}"/>
              </a:ext>
            </a:extLst>
          </p:cNvPr>
          <p:cNvCxnSpPr>
            <a:cxnSpLocks noChangeShapeType="1"/>
            <a:stCxn id="19" idx="0"/>
            <a:endCxn id="21" idx="3"/>
          </p:cNvCxnSpPr>
          <p:nvPr/>
        </p:nvCxnSpPr>
        <p:spPr bwMode="auto">
          <a:xfrm flipH="1" flipV="1">
            <a:off x="8534400" y="3810000"/>
            <a:ext cx="10160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43">
            <a:extLst>
              <a:ext uri="{FF2B5EF4-FFF2-40B4-BE49-F238E27FC236}">
                <a16:creationId xmlns:a16="http://schemas.microsoft.com/office/drawing/2014/main" id="{88CF4674-D9D3-42B7-9157-514490596C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74000" y="359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24" name="AutoShape 44">
            <a:extLst>
              <a:ext uri="{FF2B5EF4-FFF2-40B4-BE49-F238E27FC236}">
                <a16:creationId xmlns:a16="http://schemas.microsoft.com/office/drawing/2014/main" id="{909E4339-DC07-4C78-AE36-2F3B96999CB1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 flipH="1">
            <a:off x="8128000" y="3719513"/>
            <a:ext cx="1905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45">
            <a:extLst>
              <a:ext uri="{FF2B5EF4-FFF2-40B4-BE49-F238E27FC236}">
                <a16:creationId xmlns:a16="http://schemas.microsoft.com/office/drawing/2014/main" id="{69E1845C-E303-4CFF-89A8-81770FA18C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46988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26" name="AutoShape 46">
            <a:extLst>
              <a:ext uri="{FF2B5EF4-FFF2-40B4-BE49-F238E27FC236}">
                <a16:creationId xmlns:a16="http://schemas.microsoft.com/office/drawing/2014/main" id="{4D5C4101-2536-432E-B567-249AA480FAF5}"/>
              </a:ext>
            </a:extLst>
          </p:cNvPr>
          <p:cNvCxnSpPr>
            <a:cxnSpLocks noChangeShapeType="1"/>
            <a:stCxn id="23" idx="5"/>
            <a:endCxn id="25" idx="0"/>
          </p:cNvCxnSpPr>
          <p:nvPr/>
        </p:nvCxnSpPr>
        <p:spPr bwMode="auto">
          <a:xfrm flipH="1">
            <a:off x="7773988" y="3810000"/>
            <a:ext cx="13652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47">
            <a:extLst>
              <a:ext uri="{FF2B5EF4-FFF2-40B4-BE49-F238E27FC236}">
                <a16:creationId xmlns:a16="http://schemas.microsoft.com/office/drawing/2014/main" id="{0F6F7810-8161-4548-98B1-17D620C116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46988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28" name="AutoShape 48">
            <a:extLst>
              <a:ext uri="{FF2B5EF4-FFF2-40B4-BE49-F238E27FC236}">
                <a16:creationId xmlns:a16="http://schemas.microsoft.com/office/drawing/2014/main" id="{9F5F1515-4AF2-4E24-B4EF-78F358201FC0}"/>
              </a:ext>
            </a:extLst>
          </p:cNvPr>
          <p:cNvCxnSpPr>
            <a:cxnSpLocks noChangeShapeType="1"/>
            <a:stCxn id="27" idx="0"/>
            <a:endCxn id="25" idx="4"/>
          </p:cNvCxnSpPr>
          <p:nvPr/>
        </p:nvCxnSpPr>
        <p:spPr bwMode="auto">
          <a:xfrm flipV="1">
            <a:off x="7773988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49">
            <a:extLst>
              <a:ext uri="{FF2B5EF4-FFF2-40B4-BE49-F238E27FC236}">
                <a16:creationId xmlns:a16="http://schemas.microsoft.com/office/drawing/2014/main" id="{968A1EE5-D64D-4E7B-91DD-B3B8F90629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64500" y="4610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30" name="AutoShape 50">
            <a:extLst>
              <a:ext uri="{FF2B5EF4-FFF2-40B4-BE49-F238E27FC236}">
                <a16:creationId xmlns:a16="http://schemas.microsoft.com/office/drawing/2014/main" id="{976EFFF3-D65C-4D85-852A-93E415A4F2D0}"/>
              </a:ext>
            </a:extLst>
          </p:cNvPr>
          <p:cNvCxnSpPr>
            <a:cxnSpLocks noChangeShapeType="1"/>
            <a:stCxn id="27" idx="3"/>
            <a:endCxn id="29" idx="6"/>
          </p:cNvCxnSpPr>
          <p:nvPr/>
        </p:nvCxnSpPr>
        <p:spPr bwMode="auto">
          <a:xfrm>
            <a:off x="7862888" y="4635500"/>
            <a:ext cx="201612" cy="100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al 51">
            <a:extLst>
              <a:ext uri="{FF2B5EF4-FFF2-40B4-BE49-F238E27FC236}">
                <a16:creationId xmlns:a16="http://schemas.microsoft.com/office/drawing/2014/main" id="{07C71B73-1FB3-4310-8ACE-F1D93C1E12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8988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32" name="Oval 52">
            <a:extLst>
              <a:ext uri="{FF2B5EF4-FFF2-40B4-BE49-F238E27FC236}">
                <a16:creationId xmlns:a16="http://schemas.microsoft.com/office/drawing/2014/main" id="{4B3576FA-5D71-41C2-9F98-AE8F5E2FF7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8988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33" name="AutoShape 53">
            <a:extLst>
              <a:ext uri="{FF2B5EF4-FFF2-40B4-BE49-F238E27FC236}">
                <a16:creationId xmlns:a16="http://schemas.microsoft.com/office/drawing/2014/main" id="{0C68B5D4-BC10-44C9-92D4-D45744468241}"/>
              </a:ext>
            </a:extLst>
          </p:cNvPr>
          <p:cNvCxnSpPr>
            <a:cxnSpLocks noChangeShapeType="1"/>
            <a:stCxn id="32" idx="0"/>
            <a:endCxn id="31" idx="4"/>
          </p:cNvCxnSpPr>
          <p:nvPr/>
        </p:nvCxnSpPr>
        <p:spPr bwMode="auto">
          <a:xfrm flipV="1">
            <a:off x="7265988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54">
            <a:extLst>
              <a:ext uri="{FF2B5EF4-FFF2-40B4-BE49-F238E27FC236}">
                <a16:creationId xmlns:a16="http://schemas.microsoft.com/office/drawing/2014/main" id="{6803B895-331B-49B5-B23B-B3BC3C751EB3}"/>
              </a:ext>
            </a:extLst>
          </p:cNvPr>
          <p:cNvCxnSpPr>
            <a:cxnSpLocks noChangeShapeType="1"/>
            <a:stCxn id="25" idx="6"/>
            <a:endCxn id="31" idx="2"/>
          </p:cNvCxnSpPr>
          <p:nvPr/>
        </p:nvCxnSpPr>
        <p:spPr bwMode="auto">
          <a:xfrm flipH="1">
            <a:off x="7392988" y="4100513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5">
            <a:extLst>
              <a:ext uri="{FF2B5EF4-FFF2-40B4-BE49-F238E27FC236}">
                <a16:creationId xmlns:a16="http://schemas.microsoft.com/office/drawing/2014/main" id="{F09911F7-487C-41AD-BA36-BC8268EC1886}"/>
              </a:ext>
            </a:extLst>
          </p:cNvPr>
          <p:cNvCxnSpPr>
            <a:cxnSpLocks noChangeShapeType="1"/>
            <a:stCxn id="27" idx="6"/>
            <a:endCxn id="32" idx="2"/>
          </p:cNvCxnSpPr>
          <p:nvPr/>
        </p:nvCxnSpPr>
        <p:spPr bwMode="auto">
          <a:xfrm flipH="1">
            <a:off x="7392988" y="4545013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56">
            <a:extLst>
              <a:ext uri="{FF2B5EF4-FFF2-40B4-BE49-F238E27FC236}">
                <a16:creationId xmlns:a16="http://schemas.microsoft.com/office/drawing/2014/main" id="{F0ACA703-2ECF-46C9-BF78-2CE253089A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7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37" name="Oval 57">
            <a:extLst>
              <a:ext uri="{FF2B5EF4-FFF2-40B4-BE49-F238E27FC236}">
                <a16:creationId xmlns:a16="http://schemas.microsoft.com/office/drawing/2014/main" id="{C9AE8115-816D-4ED6-BCA5-E8B02012D6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750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38" name="AutoShape 58">
            <a:extLst>
              <a:ext uri="{FF2B5EF4-FFF2-40B4-BE49-F238E27FC236}">
                <a16:creationId xmlns:a16="http://schemas.microsoft.com/office/drawing/2014/main" id="{E6AA7E37-D090-4CD5-95B1-697724DD04C8}"/>
              </a:ext>
            </a:extLst>
          </p:cNvPr>
          <p:cNvCxnSpPr>
            <a:cxnSpLocks noChangeShapeType="1"/>
            <a:stCxn id="37" idx="0"/>
            <a:endCxn id="36" idx="4"/>
          </p:cNvCxnSpPr>
          <p:nvPr/>
        </p:nvCxnSpPr>
        <p:spPr bwMode="auto">
          <a:xfrm flipV="1">
            <a:off x="6794500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59">
            <a:extLst>
              <a:ext uri="{FF2B5EF4-FFF2-40B4-BE49-F238E27FC236}">
                <a16:creationId xmlns:a16="http://schemas.microsoft.com/office/drawing/2014/main" id="{C7189858-946A-4E0C-8102-399305AEE108}"/>
              </a:ext>
            </a:extLst>
          </p:cNvPr>
          <p:cNvCxnSpPr>
            <a:cxnSpLocks noChangeShapeType="1"/>
            <a:stCxn id="31" idx="6"/>
            <a:endCxn id="36" idx="2"/>
          </p:cNvCxnSpPr>
          <p:nvPr/>
        </p:nvCxnSpPr>
        <p:spPr bwMode="auto">
          <a:xfrm flipH="1">
            <a:off x="6921500" y="4100513"/>
            <a:ext cx="2174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60">
            <a:extLst>
              <a:ext uri="{FF2B5EF4-FFF2-40B4-BE49-F238E27FC236}">
                <a16:creationId xmlns:a16="http://schemas.microsoft.com/office/drawing/2014/main" id="{DDF2831F-0C02-4D4E-853D-59C7E720E794}"/>
              </a:ext>
            </a:extLst>
          </p:cNvPr>
          <p:cNvCxnSpPr>
            <a:cxnSpLocks noChangeShapeType="1"/>
            <a:stCxn id="32" idx="6"/>
            <a:endCxn id="37" idx="2"/>
          </p:cNvCxnSpPr>
          <p:nvPr/>
        </p:nvCxnSpPr>
        <p:spPr bwMode="auto">
          <a:xfrm flipH="1">
            <a:off x="6921500" y="4545013"/>
            <a:ext cx="2174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61">
            <a:extLst>
              <a:ext uri="{FF2B5EF4-FFF2-40B4-BE49-F238E27FC236}">
                <a16:creationId xmlns:a16="http://schemas.microsoft.com/office/drawing/2014/main" id="{69399510-FC38-48BB-9E1E-C784EF0B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486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42" name="AutoShape 62">
            <a:extLst>
              <a:ext uri="{FF2B5EF4-FFF2-40B4-BE49-F238E27FC236}">
                <a16:creationId xmlns:a16="http://schemas.microsoft.com/office/drawing/2014/main" id="{B77D2DA0-6BA8-4309-BD4F-5A14EDBE5D56}"/>
              </a:ext>
            </a:extLst>
          </p:cNvPr>
          <p:cNvCxnSpPr>
            <a:cxnSpLocks noChangeShapeType="1"/>
            <a:stCxn id="8" idx="7"/>
            <a:endCxn id="41" idx="3"/>
          </p:cNvCxnSpPr>
          <p:nvPr/>
        </p:nvCxnSpPr>
        <p:spPr bwMode="auto">
          <a:xfrm flipV="1">
            <a:off x="6503988" y="5081588"/>
            <a:ext cx="2000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63">
            <a:extLst>
              <a:ext uri="{FF2B5EF4-FFF2-40B4-BE49-F238E27FC236}">
                <a16:creationId xmlns:a16="http://schemas.microsoft.com/office/drawing/2014/main" id="{C533704C-36AE-46F5-9CD4-2A9FDC270511}"/>
              </a:ext>
            </a:extLst>
          </p:cNvPr>
          <p:cNvCxnSpPr>
            <a:cxnSpLocks noChangeShapeType="1"/>
            <a:stCxn id="41" idx="0"/>
            <a:endCxn id="37" idx="4"/>
          </p:cNvCxnSpPr>
          <p:nvPr/>
        </p:nvCxnSpPr>
        <p:spPr bwMode="auto">
          <a:xfrm flipV="1">
            <a:off x="6794500" y="4672013"/>
            <a:ext cx="0" cy="19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Oval 64">
            <a:extLst>
              <a:ext uri="{FF2B5EF4-FFF2-40B4-BE49-F238E27FC236}">
                <a16:creationId xmlns:a16="http://schemas.microsoft.com/office/drawing/2014/main" id="{B16808AA-AFA6-4915-B274-580A10FD4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213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45" name="AutoShape 65">
            <a:extLst>
              <a:ext uri="{FF2B5EF4-FFF2-40B4-BE49-F238E27FC236}">
                <a16:creationId xmlns:a16="http://schemas.microsoft.com/office/drawing/2014/main" id="{C8BA4B07-10F4-43E7-BCA0-54392D17328B}"/>
              </a:ext>
            </a:extLst>
          </p:cNvPr>
          <p:cNvCxnSpPr>
            <a:cxnSpLocks noChangeShapeType="1"/>
            <a:stCxn id="50" idx="1"/>
            <a:endCxn id="44" idx="5"/>
          </p:cNvCxnSpPr>
          <p:nvPr/>
        </p:nvCxnSpPr>
        <p:spPr bwMode="auto">
          <a:xfrm flipH="1" flipV="1">
            <a:off x="5551488" y="3430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66">
            <a:extLst>
              <a:ext uri="{FF2B5EF4-FFF2-40B4-BE49-F238E27FC236}">
                <a16:creationId xmlns:a16="http://schemas.microsoft.com/office/drawing/2014/main" id="{FDAF6F02-0D81-473A-8FE7-7D4C910F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95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47" name="AutoShape 67">
            <a:extLst>
              <a:ext uri="{FF2B5EF4-FFF2-40B4-BE49-F238E27FC236}">
                <a16:creationId xmlns:a16="http://schemas.microsoft.com/office/drawing/2014/main" id="{A11968BA-C0A8-4A10-B2B2-F2E6E0D85C8F}"/>
              </a:ext>
            </a:extLst>
          </p:cNvPr>
          <p:cNvCxnSpPr>
            <a:cxnSpLocks noChangeShapeType="1"/>
            <a:stCxn id="44" idx="7"/>
            <a:endCxn id="46" idx="3"/>
          </p:cNvCxnSpPr>
          <p:nvPr/>
        </p:nvCxnSpPr>
        <p:spPr bwMode="auto">
          <a:xfrm flipV="1">
            <a:off x="5551488" y="31130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68">
            <a:extLst>
              <a:ext uri="{FF2B5EF4-FFF2-40B4-BE49-F238E27FC236}">
                <a16:creationId xmlns:a16="http://schemas.microsoft.com/office/drawing/2014/main" id="{5F0ED97A-865E-4EDF-AD7D-B081054EF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2895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49" name="AutoShape 69">
            <a:extLst>
              <a:ext uri="{FF2B5EF4-FFF2-40B4-BE49-F238E27FC236}">
                <a16:creationId xmlns:a16="http://schemas.microsoft.com/office/drawing/2014/main" id="{108E801D-C092-4AFC-BE30-227C61D7FB34}"/>
              </a:ext>
            </a:extLst>
          </p:cNvPr>
          <p:cNvCxnSpPr>
            <a:cxnSpLocks noChangeShapeType="1"/>
            <a:stCxn id="46" idx="6"/>
            <a:endCxn id="48" idx="2"/>
          </p:cNvCxnSpPr>
          <p:nvPr/>
        </p:nvCxnSpPr>
        <p:spPr bwMode="auto">
          <a:xfrm>
            <a:off x="5905500" y="3022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70">
            <a:extLst>
              <a:ext uri="{FF2B5EF4-FFF2-40B4-BE49-F238E27FC236}">
                <a16:creationId xmlns:a16="http://schemas.microsoft.com/office/drawing/2014/main" id="{B8DDBBC9-4729-4ADB-883F-89A86CAE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53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51" name="AutoShape 71">
            <a:extLst>
              <a:ext uri="{FF2B5EF4-FFF2-40B4-BE49-F238E27FC236}">
                <a16:creationId xmlns:a16="http://schemas.microsoft.com/office/drawing/2014/main" id="{CD5573E2-BDC1-483A-99FB-0DD8236BBA5C}"/>
              </a:ext>
            </a:extLst>
          </p:cNvPr>
          <p:cNvCxnSpPr>
            <a:cxnSpLocks noChangeShapeType="1"/>
            <a:stCxn id="61" idx="3"/>
            <a:endCxn id="53" idx="7"/>
          </p:cNvCxnSpPr>
          <p:nvPr/>
        </p:nvCxnSpPr>
        <p:spPr bwMode="auto">
          <a:xfrm flipH="1">
            <a:off x="6376988" y="3430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72">
            <a:extLst>
              <a:ext uri="{FF2B5EF4-FFF2-40B4-BE49-F238E27FC236}">
                <a16:creationId xmlns:a16="http://schemas.microsoft.com/office/drawing/2014/main" id="{3671252B-AECB-4708-BDF7-7DE99590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53" name="Oval 73">
            <a:extLst>
              <a:ext uri="{FF2B5EF4-FFF2-40B4-BE49-F238E27FC236}">
                <a16:creationId xmlns:a16="http://schemas.microsoft.com/office/drawing/2014/main" id="{0ED9F8B2-64EB-4A1E-8DEA-F6482136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53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54" name="Oval 74">
            <a:extLst>
              <a:ext uri="{FF2B5EF4-FFF2-40B4-BE49-F238E27FC236}">
                <a16:creationId xmlns:a16="http://schemas.microsoft.com/office/drawing/2014/main" id="{57041314-E021-462A-B0F5-731A1D69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55" name="AutoShape 75">
            <a:extLst>
              <a:ext uri="{FF2B5EF4-FFF2-40B4-BE49-F238E27FC236}">
                <a16:creationId xmlns:a16="http://schemas.microsoft.com/office/drawing/2014/main" id="{7FBAF4BF-ED2E-4082-B62E-D0CC01E4DD45}"/>
              </a:ext>
            </a:extLst>
          </p:cNvPr>
          <p:cNvCxnSpPr>
            <a:cxnSpLocks noChangeShapeType="1"/>
            <a:stCxn id="50" idx="6"/>
            <a:endCxn id="53" idx="2"/>
          </p:cNvCxnSpPr>
          <p:nvPr/>
        </p:nvCxnSpPr>
        <p:spPr bwMode="auto">
          <a:xfrm>
            <a:off x="5905500" y="36576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6">
            <a:extLst>
              <a:ext uri="{FF2B5EF4-FFF2-40B4-BE49-F238E27FC236}">
                <a16:creationId xmlns:a16="http://schemas.microsoft.com/office/drawing/2014/main" id="{BB362C20-5F2C-40DD-9BEA-724B0F72F1D1}"/>
              </a:ext>
            </a:extLst>
          </p:cNvPr>
          <p:cNvCxnSpPr>
            <a:cxnSpLocks noChangeShapeType="1"/>
            <a:stCxn id="54" idx="0"/>
            <a:endCxn id="53" idx="4"/>
          </p:cNvCxnSpPr>
          <p:nvPr/>
        </p:nvCxnSpPr>
        <p:spPr bwMode="auto">
          <a:xfrm flipV="1">
            <a:off x="6286500" y="3784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77">
            <a:extLst>
              <a:ext uri="{FF2B5EF4-FFF2-40B4-BE49-F238E27FC236}">
                <a16:creationId xmlns:a16="http://schemas.microsoft.com/office/drawing/2014/main" id="{221114BF-932F-4BF3-866A-B1761E025BF6}"/>
              </a:ext>
            </a:extLst>
          </p:cNvPr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5778500" y="3784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78">
            <a:extLst>
              <a:ext uri="{FF2B5EF4-FFF2-40B4-BE49-F238E27FC236}">
                <a16:creationId xmlns:a16="http://schemas.microsoft.com/office/drawing/2014/main" id="{446EEC88-5C03-42CE-A338-EB871550F8CA}"/>
              </a:ext>
            </a:extLst>
          </p:cNvPr>
          <p:cNvCxnSpPr>
            <a:cxnSpLocks noChangeShapeType="1"/>
            <a:stCxn id="52" idx="6"/>
            <a:endCxn id="54" idx="2"/>
          </p:cNvCxnSpPr>
          <p:nvPr/>
        </p:nvCxnSpPr>
        <p:spPr bwMode="auto">
          <a:xfrm>
            <a:off x="5905500" y="41021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79">
            <a:extLst>
              <a:ext uri="{FF2B5EF4-FFF2-40B4-BE49-F238E27FC236}">
                <a16:creationId xmlns:a16="http://schemas.microsoft.com/office/drawing/2014/main" id="{7A8B73B6-F0B8-4C87-9DF8-ADA998D14144}"/>
              </a:ext>
            </a:extLst>
          </p:cNvPr>
          <p:cNvCxnSpPr>
            <a:cxnSpLocks noChangeShapeType="1"/>
            <a:stCxn id="13" idx="2"/>
          </p:cNvCxnSpPr>
          <p:nvPr/>
        </p:nvCxnSpPr>
        <p:spPr bwMode="auto">
          <a:xfrm flipH="1">
            <a:off x="508000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80">
            <a:extLst>
              <a:ext uri="{FF2B5EF4-FFF2-40B4-BE49-F238E27FC236}">
                <a16:creationId xmlns:a16="http://schemas.microsoft.com/office/drawing/2014/main" id="{A9B63F32-8350-46A8-A090-2ABFDFABD58F}"/>
              </a:ext>
            </a:extLst>
          </p:cNvPr>
          <p:cNvCxnSpPr>
            <a:cxnSpLocks noChangeShapeType="1"/>
            <a:stCxn id="54" idx="6"/>
            <a:endCxn id="36" idx="6"/>
          </p:cNvCxnSpPr>
          <p:nvPr/>
        </p:nvCxnSpPr>
        <p:spPr bwMode="auto">
          <a:xfrm flipV="1">
            <a:off x="6413500" y="4100513"/>
            <a:ext cx="2540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81">
            <a:extLst>
              <a:ext uri="{FF2B5EF4-FFF2-40B4-BE49-F238E27FC236}">
                <a16:creationId xmlns:a16="http://schemas.microsoft.com/office/drawing/2014/main" id="{BCF70F37-7847-4CB4-9775-7A1C4DFF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13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62" name="AutoShape 82">
            <a:extLst>
              <a:ext uri="{FF2B5EF4-FFF2-40B4-BE49-F238E27FC236}">
                <a16:creationId xmlns:a16="http://schemas.microsoft.com/office/drawing/2014/main" id="{7AAA0D12-9958-4750-A728-7CC49327FA5F}"/>
              </a:ext>
            </a:extLst>
          </p:cNvPr>
          <p:cNvCxnSpPr>
            <a:cxnSpLocks noChangeShapeType="1"/>
            <a:stCxn id="48" idx="5"/>
            <a:endCxn id="61" idx="1"/>
          </p:cNvCxnSpPr>
          <p:nvPr/>
        </p:nvCxnSpPr>
        <p:spPr bwMode="auto">
          <a:xfrm>
            <a:off x="6376988" y="31130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Oval 83">
            <a:extLst>
              <a:ext uri="{FF2B5EF4-FFF2-40B4-BE49-F238E27FC236}">
                <a16:creationId xmlns:a16="http://schemas.microsoft.com/office/drawing/2014/main" id="{89AA6AB9-9226-4B54-98E1-F15CDC4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92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64" name="AutoShape 84">
            <a:extLst>
              <a:ext uri="{FF2B5EF4-FFF2-40B4-BE49-F238E27FC236}">
                <a16:creationId xmlns:a16="http://schemas.microsoft.com/office/drawing/2014/main" id="{A29BD7F8-DC7F-4E72-BF3C-D47A25A74A7E}"/>
              </a:ext>
            </a:extLst>
          </p:cNvPr>
          <p:cNvCxnSpPr>
            <a:cxnSpLocks noChangeShapeType="1"/>
            <a:stCxn id="52" idx="3"/>
            <a:endCxn id="63" idx="7"/>
          </p:cNvCxnSpPr>
          <p:nvPr/>
        </p:nvCxnSpPr>
        <p:spPr bwMode="auto">
          <a:xfrm flipH="1">
            <a:off x="5551488" y="4192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85">
            <a:extLst>
              <a:ext uri="{FF2B5EF4-FFF2-40B4-BE49-F238E27FC236}">
                <a16:creationId xmlns:a16="http://schemas.microsoft.com/office/drawing/2014/main" id="{DF40D40B-8489-498E-B169-7E6835CD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66" name="AutoShape 86">
            <a:extLst>
              <a:ext uri="{FF2B5EF4-FFF2-40B4-BE49-F238E27FC236}">
                <a16:creationId xmlns:a16="http://schemas.microsoft.com/office/drawing/2014/main" id="{23B48AE8-8AC1-455B-BD18-83AE00FDEAEC}"/>
              </a:ext>
            </a:extLst>
          </p:cNvPr>
          <p:cNvCxnSpPr>
            <a:cxnSpLocks noChangeShapeType="1"/>
            <a:stCxn id="65" idx="0"/>
            <a:endCxn id="63" idx="4"/>
          </p:cNvCxnSpPr>
          <p:nvPr/>
        </p:nvCxnSpPr>
        <p:spPr bwMode="auto">
          <a:xfrm flipV="1">
            <a:off x="5461000" y="4546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87">
            <a:extLst>
              <a:ext uri="{FF2B5EF4-FFF2-40B4-BE49-F238E27FC236}">
                <a16:creationId xmlns:a16="http://schemas.microsoft.com/office/drawing/2014/main" id="{E33696B7-C963-49F3-A236-C0BE6A644DC0}"/>
              </a:ext>
            </a:extLst>
          </p:cNvPr>
          <p:cNvCxnSpPr>
            <a:cxnSpLocks noChangeShapeType="1"/>
            <a:stCxn id="65" idx="2"/>
          </p:cNvCxnSpPr>
          <p:nvPr/>
        </p:nvCxnSpPr>
        <p:spPr bwMode="auto">
          <a:xfrm flipH="1">
            <a:off x="5080000" y="48641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88">
            <a:extLst>
              <a:ext uri="{FF2B5EF4-FFF2-40B4-BE49-F238E27FC236}">
                <a16:creationId xmlns:a16="http://schemas.microsoft.com/office/drawing/2014/main" id="{0A34E903-2F08-425D-95D9-DE404543F180}"/>
              </a:ext>
            </a:extLst>
          </p:cNvPr>
          <p:cNvCxnSpPr>
            <a:cxnSpLocks noChangeShapeType="1"/>
            <a:stCxn id="13" idx="0"/>
            <a:endCxn id="65" idx="4"/>
          </p:cNvCxnSpPr>
          <p:nvPr/>
        </p:nvCxnSpPr>
        <p:spPr bwMode="auto">
          <a:xfrm flipV="1">
            <a:off x="546100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89">
            <a:extLst>
              <a:ext uri="{FF2B5EF4-FFF2-40B4-BE49-F238E27FC236}">
                <a16:creationId xmlns:a16="http://schemas.microsoft.com/office/drawing/2014/main" id="{8358D4AE-3FE4-4F42-A497-CE7468BD6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70" name="AutoShape 90">
            <a:extLst>
              <a:ext uri="{FF2B5EF4-FFF2-40B4-BE49-F238E27FC236}">
                <a16:creationId xmlns:a16="http://schemas.microsoft.com/office/drawing/2014/main" id="{F54A36EF-4E3A-4DED-B9DD-C82364691F11}"/>
              </a:ext>
            </a:extLst>
          </p:cNvPr>
          <p:cNvCxnSpPr>
            <a:cxnSpLocks noChangeShapeType="1"/>
            <a:stCxn id="79" idx="1"/>
            <a:endCxn id="69" idx="5"/>
          </p:cNvCxnSpPr>
          <p:nvPr/>
        </p:nvCxnSpPr>
        <p:spPr bwMode="auto">
          <a:xfrm flipH="1" flipV="1">
            <a:off x="3265488" y="5399088"/>
            <a:ext cx="20796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91">
            <a:extLst>
              <a:ext uri="{FF2B5EF4-FFF2-40B4-BE49-F238E27FC236}">
                <a16:creationId xmlns:a16="http://schemas.microsoft.com/office/drawing/2014/main" id="{6A589F15-CD36-4557-B261-6CC37BF0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72" name="AutoShape 92">
            <a:extLst>
              <a:ext uri="{FF2B5EF4-FFF2-40B4-BE49-F238E27FC236}">
                <a16:creationId xmlns:a16="http://schemas.microsoft.com/office/drawing/2014/main" id="{25980638-75A6-45C7-8992-6B6F88622039}"/>
              </a:ext>
            </a:extLst>
          </p:cNvPr>
          <p:cNvCxnSpPr>
            <a:cxnSpLocks noChangeShapeType="1"/>
            <a:stCxn id="69" idx="0"/>
            <a:endCxn id="71" idx="4"/>
          </p:cNvCxnSpPr>
          <p:nvPr/>
        </p:nvCxnSpPr>
        <p:spPr bwMode="auto">
          <a:xfrm flipV="1">
            <a:off x="3175000" y="4991100"/>
            <a:ext cx="635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Oval 93">
            <a:extLst>
              <a:ext uri="{FF2B5EF4-FFF2-40B4-BE49-F238E27FC236}">
                <a16:creationId xmlns:a16="http://schemas.microsoft.com/office/drawing/2014/main" id="{E1218573-05D4-4817-B7F1-CDA8B5F6F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74" name="AutoShape 94">
            <a:extLst>
              <a:ext uri="{FF2B5EF4-FFF2-40B4-BE49-F238E27FC236}">
                <a16:creationId xmlns:a16="http://schemas.microsoft.com/office/drawing/2014/main" id="{08AD5436-8034-40A3-B913-721D21EF5C16}"/>
              </a:ext>
            </a:extLst>
          </p:cNvPr>
          <p:cNvCxnSpPr>
            <a:cxnSpLocks noChangeShapeType="1"/>
            <a:stCxn id="71" idx="7"/>
            <a:endCxn id="73" idx="3"/>
          </p:cNvCxnSpPr>
          <p:nvPr/>
        </p:nvCxnSpPr>
        <p:spPr bwMode="auto">
          <a:xfrm flipV="1">
            <a:off x="3271838" y="4637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95">
            <a:extLst>
              <a:ext uri="{FF2B5EF4-FFF2-40B4-BE49-F238E27FC236}">
                <a16:creationId xmlns:a16="http://schemas.microsoft.com/office/drawing/2014/main" id="{645DB4D6-4AAB-43AD-9FCF-A330B0EBA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76" name="AutoShape 96">
            <a:extLst>
              <a:ext uri="{FF2B5EF4-FFF2-40B4-BE49-F238E27FC236}">
                <a16:creationId xmlns:a16="http://schemas.microsoft.com/office/drawing/2014/main" id="{8FCF5954-F262-4DC5-BD02-E892ACD31940}"/>
              </a:ext>
            </a:extLst>
          </p:cNvPr>
          <p:cNvCxnSpPr>
            <a:cxnSpLocks noChangeShapeType="1"/>
            <a:stCxn id="73" idx="5"/>
            <a:endCxn id="75" idx="1"/>
          </p:cNvCxnSpPr>
          <p:nvPr/>
        </p:nvCxnSpPr>
        <p:spPr bwMode="auto">
          <a:xfrm>
            <a:off x="3652838" y="4637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Oval 97">
            <a:extLst>
              <a:ext uri="{FF2B5EF4-FFF2-40B4-BE49-F238E27FC236}">
                <a16:creationId xmlns:a16="http://schemas.microsoft.com/office/drawing/2014/main" id="{952D2E83-B8CE-4F1F-A5AE-2C9A23AC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78" name="AutoShape 98">
            <a:extLst>
              <a:ext uri="{FF2B5EF4-FFF2-40B4-BE49-F238E27FC236}">
                <a16:creationId xmlns:a16="http://schemas.microsoft.com/office/drawing/2014/main" id="{6285073D-453D-46FA-B567-CB02BF833087}"/>
              </a:ext>
            </a:extLst>
          </p:cNvPr>
          <p:cNvCxnSpPr>
            <a:cxnSpLocks noChangeShapeType="1"/>
            <a:stCxn id="77" idx="0"/>
            <a:endCxn id="75" idx="4"/>
          </p:cNvCxnSpPr>
          <p:nvPr/>
        </p:nvCxnSpPr>
        <p:spPr bwMode="auto">
          <a:xfrm flipV="1">
            <a:off x="394335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99">
            <a:extLst>
              <a:ext uri="{FF2B5EF4-FFF2-40B4-BE49-F238E27FC236}">
                <a16:creationId xmlns:a16="http://schemas.microsoft.com/office/drawing/2014/main" id="{3C87A4A6-66F0-4679-A425-CFDB4E22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499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80" name="AutoShape 100">
            <a:extLst>
              <a:ext uri="{FF2B5EF4-FFF2-40B4-BE49-F238E27FC236}">
                <a16:creationId xmlns:a16="http://schemas.microsoft.com/office/drawing/2014/main" id="{0231937D-9750-47EC-A89A-432692ECB22D}"/>
              </a:ext>
            </a:extLst>
          </p:cNvPr>
          <p:cNvCxnSpPr>
            <a:cxnSpLocks noChangeShapeType="1"/>
            <a:stCxn id="77" idx="3"/>
            <a:endCxn id="79" idx="7"/>
          </p:cNvCxnSpPr>
          <p:nvPr/>
        </p:nvCxnSpPr>
        <p:spPr bwMode="auto">
          <a:xfrm flipH="1">
            <a:off x="3652838" y="5399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Oval 101">
            <a:extLst>
              <a:ext uri="{FF2B5EF4-FFF2-40B4-BE49-F238E27FC236}">
                <a16:creationId xmlns:a16="http://schemas.microsoft.com/office/drawing/2014/main" id="{CEBFFD18-8002-45C4-A035-BDE547E1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2" name="Oval 102">
            <a:extLst>
              <a:ext uri="{FF2B5EF4-FFF2-40B4-BE49-F238E27FC236}">
                <a16:creationId xmlns:a16="http://schemas.microsoft.com/office/drawing/2014/main" id="{8AB64086-5B1C-4A2E-9D4B-C9DAFB9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83" name="AutoShape 103">
            <a:extLst>
              <a:ext uri="{FF2B5EF4-FFF2-40B4-BE49-F238E27FC236}">
                <a16:creationId xmlns:a16="http://schemas.microsoft.com/office/drawing/2014/main" id="{CA95038D-2D56-44C4-A6B0-B4842799A9BD}"/>
              </a:ext>
            </a:extLst>
          </p:cNvPr>
          <p:cNvCxnSpPr>
            <a:cxnSpLocks noChangeShapeType="1"/>
            <a:stCxn id="82" idx="0"/>
            <a:endCxn id="81" idx="4"/>
          </p:cNvCxnSpPr>
          <p:nvPr/>
        </p:nvCxnSpPr>
        <p:spPr bwMode="auto">
          <a:xfrm flipV="1">
            <a:off x="445135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104">
            <a:extLst>
              <a:ext uri="{FF2B5EF4-FFF2-40B4-BE49-F238E27FC236}">
                <a16:creationId xmlns:a16="http://schemas.microsoft.com/office/drawing/2014/main" id="{FD77712D-BEBD-43B2-BC68-9AF0C00CF979}"/>
              </a:ext>
            </a:extLst>
          </p:cNvPr>
          <p:cNvCxnSpPr>
            <a:cxnSpLocks noChangeShapeType="1"/>
            <a:stCxn id="75" idx="6"/>
            <a:endCxn id="81" idx="2"/>
          </p:cNvCxnSpPr>
          <p:nvPr/>
        </p:nvCxnSpPr>
        <p:spPr bwMode="auto">
          <a:xfrm>
            <a:off x="4070350" y="48641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105">
            <a:extLst>
              <a:ext uri="{FF2B5EF4-FFF2-40B4-BE49-F238E27FC236}">
                <a16:creationId xmlns:a16="http://schemas.microsoft.com/office/drawing/2014/main" id="{C5966E60-17A3-4E40-A0CE-EEF4D2549620}"/>
              </a:ext>
            </a:extLst>
          </p:cNvPr>
          <p:cNvCxnSpPr>
            <a:cxnSpLocks noChangeShapeType="1"/>
            <a:stCxn id="77" idx="6"/>
            <a:endCxn id="82" idx="2"/>
          </p:cNvCxnSpPr>
          <p:nvPr/>
        </p:nvCxnSpPr>
        <p:spPr bwMode="auto">
          <a:xfrm>
            <a:off x="407035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106">
            <a:extLst>
              <a:ext uri="{FF2B5EF4-FFF2-40B4-BE49-F238E27FC236}">
                <a16:creationId xmlns:a16="http://schemas.microsoft.com/office/drawing/2014/main" id="{B08DA761-84F2-4D05-B27F-08060A8F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87" name="Oval 107">
            <a:extLst>
              <a:ext uri="{FF2B5EF4-FFF2-40B4-BE49-F238E27FC236}">
                <a16:creationId xmlns:a16="http://schemas.microsoft.com/office/drawing/2014/main" id="{7D072976-3E05-46CA-BACC-9DE40089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88" name="AutoShape 109">
            <a:extLst>
              <a:ext uri="{FF2B5EF4-FFF2-40B4-BE49-F238E27FC236}">
                <a16:creationId xmlns:a16="http://schemas.microsoft.com/office/drawing/2014/main" id="{25F13376-9173-40C5-8F6E-9ADC2E973B42}"/>
              </a:ext>
            </a:extLst>
          </p:cNvPr>
          <p:cNvCxnSpPr>
            <a:cxnSpLocks noChangeShapeType="1"/>
            <a:stCxn id="81" idx="6"/>
            <a:endCxn id="86" idx="2"/>
          </p:cNvCxnSpPr>
          <p:nvPr/>
        </p:nvCxnSpPr>
        <p:spPr bwMode="auto">
          <a:xfrm>
            <a:off x="4578350" y="4864100"/>
            <a:ext cx="247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110">
            <a:extLst>
              <a:ext uri="{FF2B5EF4-FFF2-40B4-BE49-F238E27FC236}">
                <a16:creationId xmlns:a16="http://schemas.microsoft.com/office/drawing/2014/main" id="{AA414697-4253-4188-9C12-A3CA6709366E}"/>
              </a:ext>
            </a:extLst>
          </p:cNvPr>
          <p:cNvCxnSpPr>
            <a:cxnSpLocks noChangeShapeType="1"/>
            <a:stCxn id="82" idx="6"/>
            <a:endCxn id="87" idx="2"/>
          </p:cNvCxnSpPr>
          <p:nvPr/>
        </p:nvCxnSpPr>
        <p:spPr bwMode="auto">
          <a:xfrm>
            <a:off x="4578350" y="5308600"/>
            <a:ext cx="247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Rectangle 112">
            <a:extLst>
              <a:ext uri="{FF2B5EF4-FFF2-40B4-BE49-F238E27FC236}">
                <a16:creationId xmlns:a16="http://schemas.microsoft.com/office/drawing/2014/main" id="{7165826F-284F-4A68-8F70-7059FE01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06725"/>
            <a:ext cx="4613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Ex:  </a:t>
            </a:r>
            <a:r>
              <a:rPr lang="en-US" altLang="en-US" sz="1400" b="1" dirty="0">
                <a:latin typeface="Courier New" panose="02070309020205020404" pitchFamily="49" charset="0"/>
              </a:rPr>
              <a:t>GUCGAUUGAGCGAAUGUAACAACGUGGCUACGGCGAGA</a:t>
            </a:r>
            <a:endParaRPr lang="en-US" altLang="en-US" dirty="0"/>
          </a:p>
        </p:txBody>
      </p:sp>
      <p:sp>
        <p:nvSpPr>
          <p:cNvPr id="91" name="Rectangle 115">
            <a:extLst>
              <a:ext uri="{FF2B5EF4-FFF2-40B4-BE49-F238E27FC236}">
                <a16:creationId xmlns:a16="http://schemas.microsoft.com/office/drawing/2014/main" id="{5C284B23-5807-4319-91B2-75242FCA9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6137275"/>
            <a:ext cx="2789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complementary base pairs:  A-U, C-G</a:t>
            </a:r>
          </a:p>
        </p:txBody>
      </p:sp>
      <p:cxnSp>
        <p:nvCxnSpPr>
          <p:cNvPr id="92" name="AutoShape 116">
            <a:extLst>
              <a:ext uri="{FF2B5EF4-FFF2-40B4-BE49-F238E27FC236}">
                <a16:creationId xmlns:a16="http://schemas.microsoft.com/office/drawing/2014/main" id="{B739BA21-BAE9-49CF-8609-FE1528DF5D49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495300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81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RNA Secondary Structure (Formal)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Secondary structure.  </a:t>
                </a:r>
                <a:r>
                  <a:rPr lang="en-US" altLang="en-US" sz="2000" dirty="0"/>
                  <a:t>A set of pairs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/>
                  <a:t> that satisfy: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[Watson-Crick.]</a:t>
                </a:r>
                <a:r>
                  <a:rPr lang="en-US" altLang="en-US" sz="2000" dirty="0"/>
                  <a:t>  </a:t>
                </a:r>
              </a:p>
              <a:p>
                <a:pPr marL="346075" lvl="2" indent="-346075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 a </a:t>
                </a:r>
                <a:r>
                  <a:rPr lang="en-US" altLang="en-US" sz="2000" i="1" dirty="0">
                    <a:solidFill>
                      <a:srgbClr val="336699"/>
                    </a:solidFill>
                  </a:rPr>
                  <a:t>matching</a:t>
                </a:r>
                <a:r>
                  <a:rPr lang="en-US" altLang="en-US" sz="2000" dirty="0"/>
                  <a:t> and </a:t>
                </a:r>
              </a:p>
              <a:p>
                <a:pPr marL="346075" lvl="2" indent="-346075"/>
                <a:r>
                  <a:rPr lang="en-US" altLang="en-US" sz="2000" dirty="0"/>
                  <a:t>each pair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 a Watson-Crick pair: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000" dirty="0"/>
                  <a:t>, 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[No sharp turns.]:</a:t>
                </a:r>
                <a:r>
                  <a:rPr lang="en-US" altLang="en-US" sz="2000" dirty="0"/>
                  <a:t>  The ends of each pair are separated by at least 4 intervening bases.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−4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[Non-crossing.]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are two pairs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, then we cannot have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Free energy:  </a:t>
                </a:r>
                <a:r>
                  <a:rPr lang="en-US" altLang="en-US" sz="2000" dirty="0"/>
                  <a:t>Usual hypothesis is that an RNA molecule will maximize total free energy.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000" dirty="0"/>
                  <a:t>  Given an RNA molecule B = b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2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</a:t>
                </a: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n</a:t>
                </a:r>
                <a:r>
                  <a:rPr lang="en-US" altLang="en-US" sz="2000" dirty="0"/>
                  <a:t>, find a secondary structure S that maximizes the number of base pairs.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  <a:blipFill>
                <a:blip r:embed="rId3"/>
                <a:stretch>
                  <a:fillRect l="-741" t="-34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3" name="Line 4">
            <a:extLst>
              <a:ext uri="{FF2B5EF4-FFF2-40B4-BE49-F238E27FC236}">
                <a16:creationId xmlns:a16="http://schemas.microsoft.com/office/drawing/2014/main" id="{98F8B0C8-76E7-44E4-B8C5-264F081EBC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78964" y="4912617"/>
            <a:ext cx="153679" cy="2843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4" name="Rectangle 5">
            <a:extLst>
              <a:ext uri="{FF2B5EF4-FFF2-40B4-BE49-F238E27FC236}">
                <a16:creationId xmlns:a16="http://schemas.microsoft.com/office/drawing/2014/main" id="{94817156-8ABD-44B5-B64C-C8BA71324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16" y="5142078"/>
            <a:ext cx="364474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+mj-lt"/>
              </a:rPr>
              <a:t>approximate by number of base pairs</a:t>
            </a:r>
          </a:p>
        </p:txBody>
      </p:sp>
    </p:spTree>
    <p:extLst>
      <p:ext uri="{BB962C8B-B14F-4D97-AF65-F5344CB8AC3E}">
        <p14:creationId xmlns:p14="http://schemas.microsoft.com/office/powerpoint/2010/main" val="14938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Secondary Structure (Examples)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3CBE9A-1198-499B-A08F-BE29BB8D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8" name="AutoShape 7">
            <a:extLst>
              <a:ext uri="{FF2B5EF4-FFF2-40B4-BE49-F238E27FC236}">
                <a16:creationId xmlns:a16="http://schemas.microsoft.com/office/drawing/2014/main" id="{71472ED7-5752-48A1-A188-2D5BCE1B993F}"/>
              </a:ext>
            </a:extLst>
          </p:cNvPr>
          <p:cNvCxnSpPr>
            <a:cxnSpLocks noChangeShapeType="1"/>
            <a:stCxn id="13" idx="1"/>
            <a:endCxn id="7" idx="5"/>
          </p:cNvCxnSpPr>
          <p:nvPr/>
        </p:nvCxnSpPr>
        <p:spPr bwMode="auto">
          <a:xfrm flipH="1" flipV="1">
            <a:off x="1858963" y="2135188"/>
            <a:ext cx="130175" cy="146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0FFCCFB-8832-4F85-9FDE-0F54DD9F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" name="AutoShape 9">
            <a:extLst>
              <a:ext uri="{FF2B5EF4-FFF2-40B4-BE49-F238E27FC236}">
                <a16:creationId xmlns:a16="http://schemas.microsoft.com/office/drawing/2014/main" id="{778AE183-BF18-4EA4-91A4-7A86FC28295F}"/>
              </a:ext>
            </a:extLst>
          </p:cNvPr>
          <p:cNvCxnSpPr>
            <a:cxnSpLocks noChangeShapeType="1"/>
            <a:stCxn id="7" idx="7"/>
            <a:endCxn id="9" idx="3"/>
          </p:cNvCxnSpPr>
          <p:nvPr/>
        </p:nvCxnSpPr>
        <p:spPr bwMode="auto">
          <a:xfrm flipV="1">
            <a:off x="18589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12B567D-FD32-4C11-95DB-44EE7C7A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5500F747-90E1-4CB6-A9FA-E39EA1B7516D}"/>
              </a:ext>
            </a:extLst>
          </p:cNvPr>
          <p:cNvCxnSpPr>
            <a:cxnSpLocks noChangeShapeType="1"/>
            <a:stCxn id="9" idx="6"/>
            <a:endCxn id="11" idx="2"/>
          </p:cNvCxnSpPr>
          <p:nvPr/>
        </p:nvCxnSpPr>
        <p:spPr bwMode="auto">
          <a:xfrm>
            <a:off x="2212975" y="17272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63BF140-D9C2-42CB-8DB8-9FF11353F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244725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02F5324F-7E1E-4EF4-B6ED-DB3977E8F4E6}"/>
              </a:ext>
            </a:extLst>
          </p:cNvPr>
          <p:cNvCxnSpPr>
            <a:cxnSpLocks noChangeShapeType="1"/>
            <a:stCxn id="22" idx="3"/>
            <a:endCxn id="16" idx="7"/>
          </p:cNvCxnSpPr>
          <p:nvPr/>
        </p:nvCxnSpPr>
        <p:spPr bwMode="auto">
          <a:xfrm flipH="1">
            <a:off x="2673350" y="2135188"/>
            <a:ext cx="147638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D59EE1A-E303-4D8B-B815-EEF135EE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B7CF01-811C-4935-9F85-9171AF37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118C3D-539A-4648-AC3C-86936929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DAC94AD5-0EC2-4437-838C-758DD5CA4A6C}"/>
              </a:ext>
            </a:extLst>
          </p:cNvPr>
          <p:cNvCxnSpPr>
            <a:cxnSpLocks noChangeShapeType="1"/>
            <a:stCxn id="13" idx="6"/>
            <a:endCxn id="16" idx="2"/>
          </p:cNvCxnSpPr>
          <p:nvPr/>
        </p:nvCxnSpPr>
        <p:spPr bwMode="auto">
          <a:xfrm flipV="1">
            <a:off x="2206625" y="2362200"/>
            <a:ext cx="249238" cy="9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44FF328-0BF8-4C43-9D88-FDA2BAD7AEF6}"/>
              </a:ext>
            </a:extLst>
          </p:cNvPr>
          <p:cNvCxnSpPr>
            <a:cxnSpLocks noChangeShapeType="1"/>
            <a:stCxn id="17" idx="0"/>
            <a:endCxn id="16" idx="4"/>
          </p:cNvCxnSpPr>
          <p:nvPr/>
        </p:nvCxnSpPr>
        <p:spPr bwMode="auto">
          <a:xfrm flipH="1" flipV="1">
            <a:off x="2582863" y="2489200"/>
            <a:ext cx="4762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4804195D-2F2F-41DC-BBD8-8B4432DD7962}"/>
              </a:ext>
            </a:extLst>
          </p:cNvPr>
          <p:cNvCxnSpPr>
            <a:cxnSpLocks noChangeShapeType="1"/>
            <a:stCxn id="15" idx="0"/>
            <a:endCxn id="13" idx="4"/>
          </p:cNvCxnSpPr>
          <p:nvPr/>
        </p:nvCxnSpPr>
        <p:spPr bwMode="auto">
          <a:xfrm flipV="1">
            <a:off x="2079625" y="2498725"/>
            <a:ext cx="0" cy="180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A02A7858-5BF3-41F0-A36A-792E192C2F95}"/>
              </a:ext>
            </a:extLst>
          </p:cNvPr>
          <p:cNvCxnSpPr>
            <a:cxnSpLocks noChangeShapeType="1"/>
            <a:stCxn id="15" idx="6"/>
            <a:endCxn id="17" idx="2"/>
          </p:cNvCxnSpPr>
          <p:nvPr/>
        </p:nvCxnSpPr>
        <p:spPr bwMode="auto">
          <a:xfrm>
            <a:off x="2206625" y="28067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2">
            <a:extLst>
              <a:ext uri="{FF2B5EF4-FFF2-40B4-BE49-F238E27FC236}">
                <a16:creationId xmlns:a16="http://schemas.microsoft.com/office/drawing/2014/main" id="{BEAAE2CA-9A8A-4AD6-948F-5BFC1DFFF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23" name="AutoShape 23">
            <a:extLst>
              <a:ext uri="{FF2B5EF4-FFF2-40B4-BE49-F238E27FC236}">
                <a16:creationId xmlns:a16="http://schemas.microsoft.com/office/drawing/2014/main" id="{A00F3C07-5279-4162-A308-D53E02917431}"/>
              </a:ext>
            </a:extLst>
          </p:cNvPr>
          <p:cNvCxnSpPr>
            <a:cxnSpLocks noChangeShapeType="1"/>
            <a:stCxn id="11" idx="5"/>
            <a:endCxn id="22" idx="1"/>
          </p:cNvCxnSpPr>
          <p:nvPr/>
        </p:nvCxnSpPr>
        <p:spPr bwMode="auto">
          <a:xfrm>
            <a:off x="26844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CA81CAC1-9C07-493E-A6B2-9B416AE5D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EA449A73-DC83-446C-B069-DF5CD007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26" name="AutoShape 28">
            <a:extLst>
              <a:ext uri="{FF2B5EF4-FFF2-40B4-BE49-F238E27FC236}">
                <a16:creationId xmlns:a16="http://schemas.microsoft.com/office/drawing/2014/main" id="{B0C8F297-3052-4EAD-83B1-AFF12B3A3D94}"/>
              </a:ext>
            </a:extLst>
          </p:cNvPr>
          <p:cNvCxnSpPr>
            <a:cxnSpLocks noChangeShapeType="1"/>
            <a:stCxn id="25" idx="0"/>
            <a:endCxn id="17" idx="4"/>
          </p:cNvCxnSpPr>
          <p:nvPr/>
        </p:nvCxnSpPr>
        <p:spPr bwMode="auto">
          <a:xfrm flipV="1">
            <a:off x="2587625" y="2933700"/>
            <a:ext cx="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9">
            <a:extLst>
              <a:ext uri="{FF2B5EF4-FFF2-40B4-BE49-F238E27FC236}">
                <a16:creationId xmlns:a16="http://schemas.microsoft.com/office/drawing/2014/main" id="{8C04DA56-49A8-452C-8B00-D41DCFC3E6B3}"/>
              </a:ext>
            </a:extLst>
          </p:cNvPr>
          <p:cNvCxnSpPr>
            <a:cxnSpLocks noChangeShapeType="1"/>
            <a:stCxn id="24" idx="0"/>
            <a:endCxn id="15" idx="4"/>
          </p:cNvCxnSpPr>
          <p:nvPr/>
        </p:nvCxnSpPr>
        <p:spPr bwMode="auto">
          <a:xfrm flipV="1">
            <a:off x="2079625" y="2933700"/>
            <a:ext cx="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0">
            <a:extLst>
              <a:ext uri="{FF2B5EF4-FFF2-40B4-BE49-F238E27FC236}">
                <a16:creationId xmlns:a16="http://schemas.microsoft.com/office/drawing/2014/main" id="{E137257D-B71F-47AB-A9CB-FAC5DA699598}"/>
              </a:ext>
            </a:extLst>
          </p:cNvPr>
          <p:cNvCxnSpPr>
            <a:cxnSpLocks noChangeShapeType="1"/>
            <a:stCxn id="24" idx="6"/>
            <a:endCxn id="25" idx="2"/>
          </p:cNvCxnSpPr>
          <p:nvPr/>
        </p:nvCxnSpPr>
        <p:spPr bwMode="auto">
          <a:xfrm>
            <a:off x="2206625" y="32258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46">
            <a:extLst>
              <a:ext uri="{FF2B5EF4-FFF2-40B4-BE49-F238E27FC236}">
                <a16:creationId xmlns:a16="http://schemas.microsoft.com/office/drawing/2014/main" id="{6D10F427-49E7-4DEF-B0E3-C1EDC5CA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Oval 47">
            <a:extLst>
              <a:ext uri="{FF2B5EF4-FFF2-40B4-BE49-F238E27FC236}">
                <a16:creationId xmlns:a16="http://schemas.microsoft.com/office/drawing/2014/main" id="{2325771F-035B-4FC1-AD29-4FB30202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1" name="AutoShape 48">
            <a:extLst>
              <a:ext uri="{FF2B5EF4-FFF2-40B4-BE49-F238E27FC236}">
                <a16:creationId xmlns:a16="http://schemas.microsoft.com/office/drawing/2014/main" id="{37625766-6DCC-42F6-9620-0642EC87A0F7}"/>
              </a:ext>
            </a:extLst>
          </p:cNvPr>
          <p:cNvCxnSpPr>
            <a:cxnSpLocks noChangeShapeType="1"/>
            <a:stCxn id="29" idx="6"/>
            <a:endCxn id="30" idx="2"/>
          </p:cNvCxnSpPr>
          <p:nvPr/>
        </p:nvCxnSpPr>
        <p:spPr bwMode="auto">
          <a:xfrm>
            <a:off x="12969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49">
            <a:extLst>
              <a:ext uri="{FF2B5EF4-FFF2-40B4-BE49-F238E27FC236}">
                <a16:creationId xmlns:a16="http://schemas.microsoft.com/office/drawing/2014/main" id="{C34B7C5C-0F8A-490E-8C5E-4F86B7882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33" name="Oval 50">
            <a:extLst>
              <a:ext uri="{FF2B5EF4-FFF2-40B4-BE49-F238E27FC236}">
                <a16:creationId xmlns:a16="http://schemas.microsoft.com/office/drawing/2014/main" id="{AB0A595B-B9F4-4BDB-8F63-EF1EB78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34" name="Oval 51">
            <a:extLst>
              <a:ext uri="{FF2B5EF4-FFF2-40B4-BE49-F238E27FC236}">
                <a16:creationId xmlns:a16="http://schemas.microsoft.com/office/drawing/2014/main" id="{4D27388A-D046-4D6E-811C-787DCDB0E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5" name="AutoShape 52">
            <a:extLst>
              <a:ext uri="{FF2B5EF4-FFF2-40B4-BE49-F238E27FC236}">
                <a16:creationId xmlns:a16="http://schemas.microsoft.com/office/drawing/2014/main" id="{D9FCDD7E-8DEF-4AA9-835C-708D5768E833}"/>
              </a:ext>
            </a:extLst>
          </p:cNvPr>
          <p:cNvCxnSpPr>
            <a:cxnSpLocks noChangeShapeType="1"/>
            <a:stCxn id="30" idx="6"/>
            <a:endCxn id="34" idx="2"/>
          </p:cNvCxnSpPr>
          <p:nvPr/>
        </p:nvCxnSpPr>
        <p:spPr bwMode="auto">
          <a:xfrm>
            <a:off x="15255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53">
            <a:extLst>
              <a:ext uri="{FF2B5EF4-FFF2-40B4-BE49-F238E27FC236}">
                <a16:creationId xmlns:a16="http://schemas.microsoft.com/office/drawing/2014/main" id="{7DB990F6-EB1C-46B8-8A07-67864BF7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37" name="Oval 54">
            <a:extLst>
              <a:ext uri="{FF2B5EF4-FFF2-40B4-BE49-F238E27FC236}">
                <a16:creationId xmlns:a16="http://schemas.microsoft.com/office/drawing/2014/main" id="{AFE8F8FE-555A-4346-8698-3C09E65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8" name="AutoShape 55">
            <a:extLst>
              <a:ext uri="{FF2B5EF4-FFF2-40B4-BE49-F238E27FC236}">
                <a16:creationId xmlns:a16="http://schemas.microsoft.com/office/drawing/2014/main" id="{2B6F7B8F-5C69-4BB9-8A05-347A1E97B25C}"/>
              </a:ext>
            </a:extLst>
          </p:cNvPr>
          <p:cNvCxnSpPr>
            <a:cxnSpLocks noChangeShapeType="1"/>
            <a:stCxn id="34" idx="6"/>
            <a:endCxn id="37" idx="2"/>
          </p:cNvCxnSpPr>
          <p:nvPr/>
        </p:nvCxnSpPr>
        <p:spPr bwMode="auto">
          <a:xfrm>
            <a:off x="17541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56">
            <a:extLst>
              <a:ext uri="{FF2B5EF4-FFF2-40B4-BE49-F238E27FC236}">
                <a16:creationId xmlns:a16="http://schemas.microsoft.com/office/drawing/2014/main" id="{CEC1C0CA-A071-4A84-8902-30F7F287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40" name="Oval 57">
            <a:extLst>
              <a:ext uri="{FF2B5EF4-FFF2-40B4-BE49-F238E27FC236}">
                <a16:creationId xmlns:a16="http://schemas.microsoft.com/office/drawing/2014/main" id="{CF6C247A-3352-4870-8C75-FF1C969EF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1" name="AutoShape 58">
            <a:extLst>
              <a:ext uri="{FF2B5EF4-FFF2-40B4-BE49-F238E27FC236}">
                <a16:creationId xmlns:a16="http://schemas.microsoft.com/office/drawing/2014/main" id="{C7537E90-39C7-4BB3-9E6A-042E19E9CE97}"/>
              </a:ext>
            </a:extLst>
          </p:cNvPr>
          <p:cNvCxnSpPr>
            <a:cxnSpLocks noChangeShapeType="1"/>
            <a:stCxn id="37" idx="6"/>
            <a:endCxn id="40" idx="2"/>
          </p:cNvCxnSpPr>
          <p:nvPr/>
        </p:nvCxnSpPr>
        <p:spPr bwMode="auto">
          <a:xfrm>
            <a:off x="19827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59">
            <a:extLst>
              <a:ext uri="{FF2B5EF4-FFF2-40B4-BE49-F238E27FC236}">
                <a16:creationId xmlns:a16="http://schemas.microsoft.com/office/drawing/2014/main" id="{53DD0F8F-9578-4C0B-92E8-857696C7B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43" name="Oval 60">
            <a:extLst>
              <a:ext uri="{FF2B5EF4-FFF2-40B4-BE49-F238E27FC236}">
                <a16:creationId xmlns:a16="http://schemas.microsoft.com/office/drawing/2014/main" id="{98ED3A48-564A-411C-8329-C42B43B8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4" name="AutoShape 61">
            <a:extLst>
              <a:ext uri="{FF2B5EF4-FFF2-40B4-BE49-F238E27FC236}">
                <a16:creationId xmlns:a16="http://schemas.microsoft.com/office/drawing/2014/main" id="{FF9E7C1A-0A35-4FC2-87D4-4DAE889188D9}"/>
              </a:ext>
            </a:extLst>
          </p:cNvPr>
          <p:cNvCxnSpPr>
            <a:cxnSpLocks noChangeShapeType="1"/>
            <a:stCxn id="40" idx="6"/>
            <a:endCxn id="43" idx="2"/>
          </p:cNvCxnSpPr>
          <p:nvPr/>
        </p:nvCxnSpPr>
        <p:spPr bwMode="auto">
          <a:xfrm>
            <a:off x="22113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62">
            <a:extLst>
              <a:ext uri="{FF2B5EF4-FFF2-40B4-BE49-F238E27FC236}">
                <a16:creationId xmlns:a16="http://schemas.microsoft.com/office/drawing/2014/main" id="{DC33F2B9-353A-4AAF-BABF-FC839CAE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46" name="Oval 63">
            <a:extLst>
              <a:ext uri="{FF2B5EF4-FFF2-40B4-BE49-F238E27FC236}">
                <a16:creationId xmlns:a16="http://schemas.microsoft.com/office/drawing/2014/main" id="{2843265B-3AE7-499D-8646-B909B09F2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7" name="AutoShape 64">
            <a:extLst>
              <a:ext uri="{FF2B5EF4-FFF2-40B4-BE49-F238E27FC236}">
                <a16:creationId xmlns:a16="http://schemas.microsoft.com/office/drawing/2014/main" id="{DC990F7F-B0B5-4289-8BA0-C3604F2B6AEE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>
            <a:off x="24399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65">
            <a:extLst>
              <a:ext uri="{FF2B5EF4-FFF2-40B4-BE49-F238E27FC236}">
                <a16:creationId xmlns:a16="http://schemas.microsoft.com/office/drawing/2014/main" id="{7C7EED0D-FBBA-4E2C-BA14-F44B89A7E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49" name="Oval 66">
            <a:extLst>
              <a:ext uri="{FF2B5EF4-FFF2-40B4-BE49-F238E27FC236}">
                <a16:creationId xmlns:a16="http://schemas.microsoft.com/office/drawing/2014/main" id="{99A21F44-4BB0-4554-917A-08267829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0" name="AutoShape 67">
            <a:extLst>
              <a:ext uri="{FF2B5EF4-FFF2-40B4-BE49-F238E27FC236}">
                <a16:creationId xmlns:a16="http://schemas.microsoft.com/office/drawing/2014/main" id="{8054F8B4-2D37-4495-925F-BB1FFF3B3DF3}"/>
              </a:ext>
            </a:extLst>
          </p:cNvPr>
          <p:cNvCxnSpPr>
            <a:cxnSpLocks noChangeShapeType="1"/>
            <a:stCxn id="46" idx="6"/>
            <a:endCxn id="49" idx="2"/>
          </p:cNvCxnSpPr>
          <p:nvPr/>
        </p:nvCxnSpPr>
        <p:spPr bwMode="auto">
          <a:xfrm>
            <a:off x="26685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Oval 68">
            <a:extLst>
              <a:ext uri="{FF2B5EF4-FFF2-40B4-BE49-F238E27FC236}">
                <a16:creationId xmlns:a16="http://schemas.microsoft.com/office/drawing/2014/main" id="{D8A0B4E2-1E9F-4E78-BDF7-D2ADEF8EC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52" name="Oval 69">
            <a:extLst>
              <a:ext uri="{FF2B5EF4-FFF2-40B4-BE49-F238E27FC236}">
                <a16:creationId xmlns:a16="http://schemas.microsoft.com/office/drawing/2014/main" id="{FDB75EDC-003D-4088-A1F2-2A6B5AF4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3" name="AutoShape 70">
            <a:extLst>
              <a:ext uri="{FF2B5EF4-FFF2-40B4-BE49-F238E27FC236}">
                <a16:creationId xmlns:a16="http://schemas.microsoft.com/office/drawing/2014/main" id="{657380B0-89B0-4552-B425-648562A6BD11}"/>
              </a:ext>
            </a:extLst>
          </p:cNvPr>
          <p:cNvCxnSpPr>
            <a:cxnSpLocks noChangeShapeType="1"/>
            <a:stCxn id="49" idx="6"/>
            <a:endCxn id="52" idx="2"/>
          </p:cNvCxnSpPr>
          <p:nvPr/>
        </p:nvCxnSpPr>
        <p:spPr bwMode="auto">
          <a:xfrm>
            <a:off x="28971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Oval 71">
            <a:extLst>
              <a:ext uri="{FF2B5EF4-FFF2-40B4-BE49-F238E27FC236}">
                <a16:creationId xmlns:a16="http://schemas.microsoft.com/office/drawing/2014/main" id="{FE1C7356-A85A-47EB-BA91-595F2523B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55" name="Oval 73">
            <a:extLst>
              <a:ext uri="{FF2B5EF4-FFF2-40B4-BE49-F238E27FC236}">
                <a16:creationId xmlns:a16="http://schemas.microsoft.com/office/drawing/2014/main" id="{557479AC-5D2C-4821-B84C-1CB81DBB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6" name="AutoShape 74">
            <a:extLst>
              <a:ext uri="{FF2B5EF4-FFF2-40B4-BE49-F238E27FC236}">
                <a16:creationId xmlns:a16="http://schemas.microsoft.com/office/drawing/2014/main" id="{80615CB9-AFD5-4AEF-A894-FC831434BC19}"/>
              </a:ext>
            </a:extLst>
          </p:cNvPr>
          <p:cNvCxnSpPr>
            <a:cxnSpLocks noChangeShapeType="1"/>
            <a:stCxn id="52" idx="6"/>
            <a:endCxn id="55" idx="2"/>
          </p:cNvCxnSpPr>
          <p:nvPr/>
        </p:nvCxnSpPr>
        <p:spPr bwMode="auto">
          <a:xfrm>
            <a:off x="31257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Oval 75">
            <a:extLst>
              <a:ext uri="{FF2B5EF4-FFF2-40B4-BE49-F238E27FC236}">
                <a16:creationId xmlns:a16="http://schemas.microsoft.com/office/drawing/2014/main" id="{92FF2AE8-9226-48D5-B6FB-35ADDF23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58" name="AutoShape 80">
            <a:extLst>
              <a:ext uri="{FF2B5EF4-FFF2-40B4-BE49-F238E27FC236}">
                <a16:creationId xmlns:a16="http://schemas.microsoft.com/office/drawing/2014/main" id="{FA882E88-60A1-4BF7-8684-93C294A1CEA7}"/>
              </a:ext>
            </a:extLst>
          </p:cNvPr>
          <p:cNvCxnSpPr>
            <a:cxnSpLocks noChangeShapeType="1"/>
            <a:stCxn id="62" idx="0"/>
            <a:endCxn id="59" idx="4"/>
          </p:cNvCxnSpPr>
          <p:nvPr/>
        </p:nvCxnSpPr>
        <p:spPr bwMode="auto">
          <a:xfrm flipH="1" flipV="1">
            <a:off x="4521200" y="2057400"/>
            <a:ext cx="58738" cy="17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81">
            <a:extLst>
              <a:ext uri="{FF2B5EF4-FFF2-40B4-BE49-F238E27FC236}">
                <a16:creationId xmlns:a16="http://schemas.microsoft.com/office/drawing/2014/main" id="{E5522A43-6525-47AC-AFE0-F585C4FA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1803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0" name="Oval 83">
            <a:extLst>
              <a:ext uri="{FF2B5EF4-FFF2-40B4-BE49-F238E27FC236}">
                <a16:creationId xmlns:a16="http://schemas.microsoft.com/office/drawing/2014/main" id="{2CC30DF5-3F16-431B-9EE8-7B54ED83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803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61" name="AutoShape 84">
            <a:extLst>
              <a:ext uri="{FF2B5EF4-FFF2-40B4-BE49-F238E27FC236}">
                <a16:creationId xmlns:a16="http://schemas.microsoft.com/office/drawing/2014/main" id="{E61162E1-87A7-4983-B0AF-921BBF430132}"/>
              </a:ext>
            </a:extLst>
          </p:cNvPr>
          <p:cNvCxnSpPr>
            <a:cxnSpLocks noChangeShapeType="1"/>
            <a:stCxn id="156" idx="5"/>
            <a:endCxn id="60" idx="1"/>
          </p:cNvCxnSpPr>
          <p:nvPr/>
        </p:nvCxnSpPr>
        <p:spPr bwMode="auto">
          <a:xfrm>
            <a:off x="4967288" y="1665288"/>
            <a:ext cx="149225" cy="174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Oval 85">
            <a:extLst>
              <a:ext uri="{FF2B5EF4-FFF2-40B4-BE49-F238E27FC236}">
                <a16:creationId xmlns:a16="http://schemas.microsoft.com/office/drawing/2014/main" id="{173F599C-0524-4A29-BC8E-8E740A80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63" name="AutoShape 86">
            <a:extLst>
              <a:ext uri="{FF2B5EF4-FFF2-40B4-BE49-F238E27FC236}">
                <a16:creationId xmlns:a16="http://schemas.microsoft.com/office/drawing/2014/main" id="{2D215828-AE6C-4E23-8190-83DAFC281F20}"/>
              </a:ext>
            </a:extLst>
          </p:cNvPr>
          <p:cNvCxnSpPr>
            <a:cxnSpLocks noChangeShapeType="1"/>
            <a:stCxn id="60" idx="4"/>
            <a:endCxn id="65" idx="0"/>
          </p:cNvCxnSpPr>
          <p:nvPr/>
        </p:nvCxnSpPr>
        <p:spPr bwMode="auto">
          <a:xfrm flipH="1">
            <a:off x="5099050" y="2057400"/>
            <a:ext cx="107950" cy="17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87">
            <a:extLst>
              <a:ext uri="{FF2B5EF4-FFF2-40B4-BE49-F238E27FC236}">
                <a16:creationId xmlns:a16="http://schemas.microsoft.com/office/drawing/2014/main" id="{07FE85AF-168C-4B89-A2AE-5BC96D0E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65" name="Oval 88">
            <a:extLst>
              <a:ext uri="{FF2B5EF4-FFF2-40B4-BE49-F238E27FC236}">
                <a16:creationId xmlns:a16="http://schemas.microsoft.com/office/drawing/2014/main" id="{CDE45070-D1D8-494F-B837-DA34A1B7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6" name="Oval 89">
            <a:extLst>
              <a:ext uri="{FF2B5EF4-FFF2-40B4-BE49-F238E27FC236}">
                <a16:creationId xmlns:a16="http://schemas.microsoft.com/office/drawing/2014/main" id="{64EB7906-AD42-49A7-BC0C-20C8E600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67" name="AutoShape 90">
            <a:extLst>
              <a:ext uri="{FF2B5EF4-FFF2-40B4-BE49-F238E27FC236}">
                <a16:creationId xmlns:a16="http://schemas.microsoft.com/office/drawing/2014/main" id="{179DB8A9-00B6-4D94-90B8-DC53100FC5F9}"/>
              </a:ext>
            </a:extLst>
          </p:cNvPr>
          <p:cNvCxnSpPr>
            <a:cxnSpLocks noChangeShapeType="1"/>
            <a:stCxn id="62" idx="6"/>
            <a:endCxn id="65" idx="2"/>
          </p:cNvCxnSpPr>
          <p:nvPr/>
        </p:nvCxnSpPr>
        <p:spPr bwMode="auto">
          <a:xfrm>
            <a:off x="4706938" y="2362200"/>
            <a:ext cx="2651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91">
            <a:extLst>
              <a:ext uri="{FF2B5EF4-FFF2-40B4-BE49-F238E27FC236}">
                <a16:creationId xmlns:a16="http://schemas.microsoft.com/office/drawing/2014/main" id="{AB225B66-33F9-4070-B5B2-DACF421FFDE4}"/>
              </a:ext>
            </a:extLst>
          </p:cNvPr>
          <p:cNvCxnSpPr>
            <a:cxnSpLocks noChangeShapeType="1"/>
            <a:stCxn id="66" idx="0"/>
            <a:endCxn id="65" idx="4"/>
          </p:cNvCxnSpPr>
          <p:nvPr/>
        </p:nvCxnSpPr>
        <p:spPr bwMode="auto">
          <a:xfrm flipV="1">
            <a:off x="5099050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92">
            <a:extLst>
              <a:ext uri="{FF2B5EF4-FFF2-40B4-BE49-F238E27FC236}">
                <a16:creationId xmlns:a16="http://schemas.microsoft.com/office/drawing/2014/main" id="{4D1F43F3-2634-44B1-911F-14977CF5C352}"/>
              </a:ext>
            </a:extLst>
          </p:cNvPr>
          <p:cNvCxnSpPr>
            <a:cxnSpLocks noChangeShapeType="1"/>
            <a:stCxn id="64" idx="0"/>
            <a:endCxn id="62" idx="4"/>
          </p:cNvCxnSpPr>
          <p:nvPr/>
        </p:nvCxnSpPr>
        <p:spPr bwMode="auto">
          <a:xfrm flipV="1">
            <a:off x="4579938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93">
            <a:extLst>
              <a:ext uri="{FF2B5EF4-FFF2-40B4-BE49-F238E27FC236}">
                <a16:creationId xmlns:a16="http://schemas.microsoft.com/office/drawing/2014/main" id="{DF4DD242-78A1-417A-9455-2B071BA254BE}"/>
              </a:ext>
            </a:extLst>
          </p:cNvPr>
          <p:cNvCxnSpPr>
            <a:cxnSpLocks noChangeShapeType="1"/>
            <a:stCxn id="64" idx="6"/>
            <a:endCxn id="66" idx="2"/>
          </p:cNvCxnSpPr>
          <p:nvPr/>
        </p:nvCxnSpPr>
        <p:spPr bwMode="auto">
          <a:xfrm>
            <a:off x="4706938" y="2806700"/>
            <a:ext cx="2651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96">
            <a:extLst>
              <a:ext uri="{FF2B5EF4-FFF2-40B4-BE49-F238E27FC236}">
                <a16:creationId xmlns:a16="http://schemas.microsoft.com/office/drawing/2014/main" id="{C8E40DCB-3FE2-4204-9A33-327B91CB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72" name="Oval 97">
            <a:extLst>
              <a:ext uri="{FF2B5EF4-FFF2-40B4-BE49-F238E27FC236}">
                <a16:creationId xmlns:a16="http://schemas.microsoft.com/office/drawing/2014/main" id="{8437803B-86E8-4E3C-B5C1-4A3526A7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73" name="AutoShape 98">
            <a:extLst>
              <a:ext uri="{FF2B5EF4-FFF2-40B4-BE49-F238E27FC236}">
                <a16:creationId xmlns:a16="http://schemas.microsoft.com/office/drawing/2014/main" id="{3F3A36D1-CC04-46E7-8661-22C8FBDC4EF8}"/>
              </a:ext>
            </a:extLst>
          </p:cNvPr>
          <p:cNvCxnSpPr>
            <a:cxnSpLocks noChangeShapeType="1"/>
            <a:stCxn id="72" idx="0"/>
            <a:endCxn id="66" idx="4"/>
          </p:cNvCxnSpPr>
          <p:nvPr/>
        </p:nvCxnSpPr>
        <p:spPr bwMode="auto">
          <a:xfrm flipV="1">
            <a:off x="5097463" y="2933700"/>
            <a:ext cx="1587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99">
            <a:extLst>
              <a:ext uri="{FF2B5EF4-FFF2-40B4-BE49-F238E27FC236}">
                <a16:creationId xmlns:a16="http://schemas.microsoft.com/office/drawing/2014/main" id="{BD3A972A-9C64-40BB-9690-60567335BA6D}"/>
              </a:ext>
            </a:extLst>
          </p:cNvPr>
          <p:cNvCxnSpPr>
            <a:cxnSpLocks noChangeShapeType="1"/>
            <a:stCxn id="71" idx="0"/>
            <a:endCxn id="64" idx="4"/>
          </p:cNvCxnSpPr>
          <p:nvPr/>
        </p:nvCxnSpPr>
        <p:spPr bwMode="auto">
          <a:xfrm flipV="1">
            <a:off x="4578350" y="2933700"/>
            <a:ext cx="1588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F7E10DD9-7727-4544-BEDC-EF1D96F474F5}"/>
              </a:ext>
            </a:extLst>
          </p:cNvPr>
          <p:cNvCxnSpPr>
            <a:cxnSpLocks noChangeShapeType="1"/>
            <a:stCxn id="71" idx="6"/>
            <a:endCxn id="72" idx="2"/>
          </p:cNvCxnSpPr>
          <p:nvPr/>
        </p:nvCxnSpPr>
        <p:spPr bwMode="auto">
          <a:xfrm>
            <a:off x="4705350" y="3225800"/>
            <a:ext cx="2651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Oval 101">
            <a:extLst>
              <a:ext uri="{FF2B5EF4-FFF2-40B4-BE49-F238E27FC236}">
                <a16:creationId xmlns:a16="http://schemas.microsoft.com/office/drawing/2014/main" id="{BE7B6BE4-2E94-496D-98A0-5DF55EDE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" name="Oval 102">
            <a:extLst>
              <a:ext uri="{FF2B5EF4-FFF2-40B4-BE49-F238E27FC236}">
                <a16:creationId xmlns:a16="http://schemas.microsoft.com/office/drawing/2014/main" id="{26563CD8-73D1-4541-9DCE-E9353F09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78" name="AutoShape 103">
            <a:extLst>
              <a:ext uri="{FF2B5EF4-FFF2-40B4-BE49-F238E27FC236}">
                <a16:creationId xmlns:a16="http://schemas.microsoft.com/office/drawing/2014/main" id="{5391F44E-1422-4E84-AD41-B0DCD7B5F735}"/>
              </a:ext>
            </a:extLst>
          </p:cNvPr>
          <p:cNvCxnSpPr>
            <a:cxnSpLocks noChangeShapeType="1"/>
            <a:stCxn id="76" idx="6"/>
            <a:endCxn id="77" idx="2"/>
          </p:cNvCxnSpPr>
          <p:nvPr/>
        </p:nvCxnSpPr>
        <p:spPr bwMode="auto">
          <a:xfrm>
            <a:off x="39989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104">
            <a:extLst>
              <a:ext uri="{FF2B5EF4-FFF2-40B4-BE49-F238E27FC236}">
                <a16:creationId xmlns:a16="http://schemas.microsoft.com/office/drawing/2014/main" id="{75F35E82-2131-4248-A18D-2D02A934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80" name="Oval 105">
            <a:extLst>
              <a:ext uri="{FF2B5EF4-FFF2-40B4-BE49-F238E27FC236}">
                <a16:creationId xmlns:a16="http://schemas.microsoft.com/office/drawing/2014/main" id="{BA79BC17-EA5A-4FD0-883E-CBCD29449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81" name="Oval 106">
            <a:extLst>
              <a:ext uri="{FF2B5EF4-FFF2-40B4-BE49-F238E27FC236}">
                <a16:creationId xmlns:a16="http://schemas.microsoft.com/office/drawing/2014/main" id="{E5238748-85BB-4D42-B0F0-63D7E50C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2" name="AutoShape 107">
            <a:extLst>
              <a:ext uri="{FF2B5EF4-FFF2-40B4-BE49-F238E27FC236}">
                <a16:creationId xmlns:a16="http://schemas.microsoft.com/office/drawing/2014/main" id="{9827C4C8-1090-4AF8-91DF-782AE558E4F2}"/>
              </a:ext>
            </a:extLst>
          </p:cNvPr>
          <p:cNvCxnSpPr>
            <a:cxnSpLocks noChangeShapeType="1"/>
            <a:stCxn id="77" idx="6"/>
            <a:endCxn id="81" idx="2"/>
          </p:cNvCxnSpPr>
          <p:nvPr/>
        </p:nvCxnSpPr>
        <p:spPr bwMode="auto">
          <a:xfrm>
            <a:off x="42275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108">
            <a:extLst>
              <a:ext uri="{FF2B5EF4-FFF2-40B4-BE49-F238E27FC236}">
                <a16:creationId xmlns:a16="http://schemas.microsoft.com/office/drawing/2014/main" id="{D60633E0-B1FA-45D2-B59C-12C7C666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4" name="Oval 115">
            <a:extLst>
              <a:ext uri="{FF2B5EF4-FFF2-40B4-BE49-F238E27FC236}">
                <a16:creationId xmlns:a16="http://schemas.microsoft.com/office/drawing/2014/main" id="{9BE718BC-BF87-4100-9B78-6CF952340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5" name="AutoShape 116">
            <a:extLst>
              <a:ext uri="{FF2B5EF4-FFF2-40B4-BE49-F238E27FC236}">
                <a16:creationId xmlns:a16="http://schemas.microsoft.com/office/drawing/2014/main" id="{997DD843-0AC8-40BF-9425-9394A92D37C8}"/>
              </a:ext>
            </a:extLst>
          </p:cNvPr>
          <p:cNvCxnSpPr>
            <a:cxnSpLocks noChangeShapeType="1"/>
            <a:stCxn id="81" idx="6"/>
            <a:endCxn id="84" idx="2"/>
          </p:cNvCxnSpPr>
          <p:nvPr/>
        </p:nvCxnSpPr>
        <p:spPr bwMode="auto">
          <a:xfrm>
            <a:off x="44561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117">
            <a:extLst>
              <a:ext uri="{FF2B5EF4-FFF2-40B4-BE49-F238E27FC236}">
                <a16:creationId xmlns:a16="http://schemas.microsoft.com/office/drawing/2014/main" id="{41E39169-B6B6-40B3-B5B8-4653B11D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7" name="Oval 118">
            <a:extLst>
              <a:ext uri="{FF2B5EF4-FFF2-40B4-BE49-F238E27FC236}">
                <a16:creationId xmlns:a16="http://schemas.microsoft.com/office/drawing/2014/main" id="{3E08FDB5-73F9-4EBC-B309-5992376C1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8" name="AutoShape 119">
            <a:extLst>
              <a:ext uri="{FF2B5EF4-FFF2-40B4-BE49-F238E27FC236}">
                <a16:creationId xmlns:a16="http://schemas.microsoft.com/office/drawing/2014/main" id="{FBBA29CB-1888-4D2E-9EEA-E3C29516927E}"/>
              </a:ext>
            </a:extLst>
          </p:cNvPr>
          <p:cNvCxnSpPr>
            <a:cxnSpLocks noChangeShapeType="1"/>
            <a:stCxn id="158" idx="6"/>
            <a:endCxn id="87" idx="2"/>
          </p:cNvCxnSpPr>
          <p:nvPr/>
        </p:nvCxnSpPr>
        <p:spPr bwMode="auto">
          <a:xfrm flipV="1">
            <a:off x="4922838" y="5053013"/>
            <a:ext cx="1825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Oval 120">
            <a:extLst>
              <a:ext uri="{FF2B5EF4-FFF2-40B4-BE49-F238E27FC236}">
                <a16:creationId xmlns:a16="http://schemas.microsoft.com/office/drawing/2014/main" id="{C3B32257-3FC9-44DE-96EC-8AB45EED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90" name="Oval 121">
            <a:extLst>
              <a:ext uri="{FF2B5EF4-FFF2-40B4-BE49-F238E27FC236}">
                <a16:creationId xmlns:a16="http://schemas.microsoft.com/office/drawing/2014/main" id="{142996AB-3213-43CF-A12C-DD98510D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1" name="AutoShape 122">
            <a:extLst>
              <a:ext uri="{FF2B5EF4-FFF2-40B4-BE49-F238E27FC236}">
                <a16:creationId xmlns:a16="http://schemas.microsoft.com/office/drawing/2014/main" id="{AEB01AB7-29EC-495A-AD5A-FAF76C1F83A0}"/>
              </a:ext>
            </a:extLst>
          </p:cNvPr>
          <p:cNvCxnSpPr>
            <a:cxnSpLocks noChangeShapeType="1"/>
            <a:stCxn id="87" idx="6"/>
            <a:endCxn id="90" idx="2"/>
          </p:cNvCxnSpPr>
          <p:nvPr/>
        </p:nvCxnSpPr>
        <p:spPr bwMode="auto">
          <a:xfrm>
            <a:off x="5151438" y="5053013"/>
            <a:ext cx="1984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Oval 123">
            <a:extLst>
              <a:ext uri="{FF2B5EF4-FFF2-40B4-BE49-F238E27FC236}">
                <a16:creationId xmlns:a16="http://schemas.microsoft.com/office/drawing/2014/main" id="{EA87783F-9923-491F-B5C7-2555A8ED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95" name="Oval 124">
            <a:extLst>
              <a:ext uri="{FF2B5EF4-FFF2-40B4-BE49-F238E27FC236}">
                <a16:creationId xmlns:a16="http://schemas.microsoft.com/office/drawing/2014/main" id="{2C0B8B73-67D3-43C3-B2CB-819EA6AB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6" name="AutoShape 125">
            <a:extLst>
              <a:ext uri="{FF2B5EF4-FFF2-40B4-BE49-F238E27FC236}">
                <a16:creationId xmlns:a16="http://schemas.microsoft.com/office/drawing/2014/main" id="{E048D6E1-CA2B-4038-8A78-DAF596078B21}"/>
              </a:ext>
            </a:extLst>
          </p:cNvPr>
          <p:cNvCxnSpPr>
            <a:cxnSpLocks noChangeShapeType="1"/>
            <a:stCxn id="90" idx="6"/>
            <a:endCxn id="95" idx="2"/>
          </p:cNvCxnSpPr>
          <p:nvPr/>
        </p:nvCxnSpPr>
        <p:spPr bwMode="auto">
          <a:xfrm>
            <a:off x="53959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126">
            <a:extLst>
              <a:ext uri="{FF2B5EF4-FFF2-40B4-BE49-F238E27FC236}">
                <a16:creationId xmlns:a16="http://schemas.microsoft.com/office/drawing/2014/main" id="{C94CBFE6-8132-49C2-A186-4E0A118C6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98" name="Oval 127">
            <a:extLst>
              <a:ext uri="{FF2B5EF4-FFF2-40B4-BE49-F238E27FC236}">
                <a16:creationId xmlns:a16="http://schemas.microsoft.com/office/drawing/2014/main" id="{25E1DEEC-795D-4126-8AFC-4310EB12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9" name="AutoShape 128">
            <a:extLst>
              <a:ext uri="{FF2B5EF4-FFF2-40B4-BE49-F238E27FC236}">
                <a16:creationId xmlns:a16="http://schemas.microsoft.com/office/drawing/2014/main" id="{2D01B7F1-9A55-40C7-ADAE-8B40B99D82A2}"/>
              </a:ext>
            </a:extLst>
          </p:cNvPr>
          <p:cNvCxnSpPr>
            <a:cxnSpLocks noChangeShapeType="1"/>
            <a:stCxn id="95" idx="6"/>
            <a:endCxn id="98" idx="2"/>
          </p:cNvCxnSpPr>
          <p:nvPr/>
        </p:nvCxnSpPr>
        <p:spPr bwMode="auto">
          <a:xfrm>
            <a:off x="56245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Oval 129">
            <a:extLst>
              <a:ext uri="{FF2B5EF4-FFF2-40B4-BE49-F238E27FC236}">
                <a16:creationId xmlns:a16="http://schemas.microsoft.com/office/drawing/2014/main" id="{D3FD836D-746C-4F2D-ABF7-9E767C9CA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01" name="Oval 133">
            <a:extLst>
              <a:ext uri="{FF2B5EF4-FFF2-40B4-BE49-F238E27FC236}">
                <a16:creationId xmlns:a16="http://schemas.microsoft.com/office/drawing/2014/main" id="{A541CF59-430A-4130-84A9-682934C1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02" name="AutoShape 134">
            <a:extLst>
              <a:ext uri="{FF2B5EF4-FFF2-40B4-BE49-F238E27FC236}">
                <a16:creationId xmlns:a16="http://schemas.microsoft.com/office/drawing/2014/main" id="{92331A55-F332-42D1-A31B-CA9EB12215D7}"/>
              </a:ext>
            </a:extLst>
          </p:cNvPr>
          <p:cNvCxnSpPr>
            <a:cxnSpLocks noChangeShapeType="1"/>
            <a:stCxn id="107" idx="1"/>
            <a:endCxn id="101" idx="5"/>
          </p:cNvCxnSpPr>
          <p:nvPr/>
        </p:nvCxnSpPr>
        <p:spPr bwMode="auto">
          <a:xfrm flipH="1" flipV="1">
            <a:off x="7078663" y="21351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Oval 135">
            <a:extLst>
              <a:ext uri="{FF2B5EF4-FFF2-40B4-BE49-F238E27FC236}">
                <a16:creationId xmlns:a16="http://schemas.microsoft.com/office/drawing/2014/main" id="{317FA638-5DB0-4AF0-8C83-B646CB6F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4" name="AutoShape 136">
            <a:extLst>
              <a:ext uri="{FF2B5EF4-FFF2-40B4-BE49-F238E27FC236}">
                <a16:creationId xmlns:a16="http://schemas.microsoft.com/office/drawing/2014/main" id="{F8C45267-3A64-4744-9FC2-1EED05A0555B}"/>
              </a:ext>
            </a:extLst>
          </p:cNvPr>
          <p:cNvCxnSpPr>
            <a:cxnSpLocks noChangeShapeType="1"/>
            <a:stCxn id="101" idx="7"/>
            <a:endCxn id="103" idx="3"/>
          </p:cNvCxnSpPr>
          <p:nvPr/>
        </p:nvCxnSpPr>
        <p:spPr bwMode="auto">
          <a:xfrm flipV="1">
            <a:off x="70786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Oval 137">
            <a:extLst>
              <a:ext uri="{FF2B5EF4-FFF2-40B4-BE49-F238E27FC236}">
                <a16:creationId xmlns:a16="http://schemas.microsoft.com/office/drawing/2014/main" id="{75131A3D-778D-4381-B21C-C6EA3F4A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6" name="AutoShape 138">
            <a:extLst>
              <a:ext uri="{FF2B5EF4-FFF2-40B4-BE49-F238E27FC236}">
                <a16:creationId xmlns:a16="http://schemas.microsoft.com/office/drawing/2014/main" id="{31489188-7C68-434F-9DDF-C1B4887867A6}"/>
              </a:ext>
            </a:extLst>
          </p:cNvPr>
          <p:cNvCxnSpPr>
            <a:cxnSpLocks noChangeShapeType="1"/>
            <a:stCxn id="103" idx="6"/>
            <a:endCxn id="105" idx="2"/>
          </p:cNvCxnSpPr>
          <p:nvPr/>
        </p:nvCxnSpPr>
        <p:spPr bwMode="auto">
          <a:xfrm>
            <a:off x="7432675" y="17272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Oval 139">
            <a:extLst>
              <a:ext uri="{FF2B5EF4-FFF2-40B4-BE49-F238E27FC236}">
                <a16:creationId xmlns:a16="http://schemas.microsoft.com/office/drawing/2014/main" id="{85A80879-270E-4926-A332-CAF3E6A0A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08" name="AutoShape 140">
            <a:extLst>
              <a:ext uri="{FF2B5EF4-FFF2-40B4-BE49-F238E27FC236}">
                <a16:creationId xmlns:a16="http://schemas.microsoft.com/office/drawing/2014/main" id="{9D4A6B2F-AA96-4747-96E5-047DE057F7F9}"/>
              </a:ext>
            </a:extLst>
          </p:cNvPr>
          <p:cNvCxnSpPr>
            <a:cxnSpLocks noChangeShapeType="1"/>
            <a:stCxn id="116" idx="3"/>
            <a:endCxn id="110" idx="7"/>
          </p:cNvCxnSpPr>
          <p:nvPr/>
        </p:nvCxnSpPr>
        <p:spPr bwMode="auto">
          <a:xfrm flipH="1">
            <a:off x="7904163" y="21351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Oval 141">
            <a:extLst>
              <a:ext uri="{FF2B5EF4-FFF2-40B4-BE49-F238E27FC236}">
                <a16:creationId xmlns:a16="http://schemas.microsoft.com/office/drawing/2014/main" id="{3E720C52-9706-456F-B242-95C50665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10" name="Oval 142">
            <a:extLst>
              <a:ext uri="{FF2B5EF4-FFF2-40B4-BE49-F238E27FC236}">
                <a16:creationId xmlns:a16="http://schemas.microsoft.com/office/drawing/2014/main" id="{97561C29-1A1E-46B7-AAFC-FDD5631A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11" name="Oval 143">
            <a:extLst>
              <a:ext uri="{FF2B5EF4-FFF2-40B4-BE49-F238E27FC236}">
                <a16:creationId xmlns:a16="http://schemas.microsoft.com/office/drawing/2014/main" id="{66FC89B7-B519-469F-B22B-9C3323E8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12" name="AutoShape 144">
            <a:extLst>
              <a:ext uri="{FF2B5EF4-FFF2-40B4-BE49-F238E27FC236}">
                <a16:creationId xmlns:a16="http://schemas.microsoft.com/office/drawing/2014/main" id="{DA265227-3469-41EF-BB73-E1E10D78DC7A}"/>
              </a:ext>
            </a:extLst>
          </p:cNvPr>
          <p:cNvCxnSpPr>
            <a:cxnSpLocks noChangeShapeType="1"/>
            <a:stCxn id="107" idx="5"/>
            <a:endCxn id="111" idx="1"/>
          </p:cNvCxnSpPr>
          <p:nvPr/>
        </p:nvCxnSpPr>
        <p:spPr bwMode="auto">
          <a:xfrm>
            <a:off x="7396163" y="2452688"/>
            <a:ext cx="327025" cy="263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145">
            <a:extLst>
              <a:ext uri="{FF2B5EF4-FFF2-40B4-BE49-F238E27FC236}">
                <a16:creationId xmlns:a16="http://schemas.microsoft.com/office/drawing/2014/main" id="{2694112F-A630-4A6D-93A3-94E73CE1E017}"/>
              </a:ext>
            </a:extLst>
          </p:cNvPr>
          <p:cNvCxnSpPr>
            <a:cxnSpLocks noChangeShapeType="1"/>
            <a:stCxn id="111" idx="0"/>
            <a:endCxn id="110" idx="4"/>
          </p:cNvCxnSpPr>
          <p:nvPr/>
        </p:nvCxnSpPr>
        <p:spPr bwMode="auto">
          <a:xfrm flipV="1">
            <a:off x="7813675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146">
            <a:extLst>
              <a:ext uri="{FF2B5EF4-FFF2-40B4-BE49-F238E27FC236}">
                <a16:creationId xmlns:a16="http://schemas.microsoft.com/office/drawing/2014/main" id="{6D044322-9529-4938-BD0E-3D5275E8ABC1}"/>
              </a:ext>
            </a:extLst>
          </p:cNvPr>
          <p:cNvCxnSpPr>
            <a:cxnSpLocks noChangeShapeType="1"/>
            <a:stCxn id="109" idx="0"/>
            <a:endCxn id="107" idx="4"/>
          </p:cNvCxnSpPr>
          <p:nvPr/>
        </p:nvCxnSpPr>
        <p:spPr bwMode="auto">
          <a:xfrm flipV="1">
            <a:off x="7305675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147">
            <a:extLst>
              <a:ext uri="{FF2B5EF4-FFF2-40B4-BE49-F238E27FC236}">
                <a16:creationId xmlns:a16="http://schemas.microsoft.com/office/drawing/2014/main" id="{1DE63D20-A5C4-4A28-B32B-87776192ECAE}"/>
              </a:ext>
            </a:extLst>
          </p:cNvPr>
          <p:cNvCxnSpPr>
            <a:cxnSpLocks noChangeShapeType="1"/>
            <a:stCxn id="109" idx="7"/>
            <a:endCxn id="110" idx="3"/>
          </p:cNvCxnSpPr>
          <p:nvPr/>
        </p:nvCxnSpPr>
        <p:spPr bwMode="auto">
          <a:xfrm flipV="1">
            <a:off x="7396163" y="2452688"/>
            <a:ext cx="327025" cy="263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Oval 148">
            <a:extLst>
              <a:ext uri="{FF2B5EF4-FFF2-40B4-BE49-F238E27FC236}">
                <a16:creationId xmlns:a16="http://schemas.microsoft.com/office/drawing/2014/main" id="{5D103D01-1E6E-40FF-91E1-68265FF26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117" name="AutoShape 149">
            <a:extLst>
              <a:ext uri="{FF2B5EF4-FFF2-40B4-BE49-F238E27FC236}">
                <a16:creationId xmlns:a16="http://schemas.microsoft.com/office/drawing/2014/main" id="{C7103276-494E-40FF-BC03-C01987259A2D}"/>
              </a:ext>
            </a:extLst>
          </p:cNvPr>
          <p:cNvCxnSpPr>
            <a:cxnSpLocks noChangeShapeType="1"/>
            <a:stCxn id="105" idx="5"/>
            <a:endCxn id="116" idx="1"/>
          </p:cNvCxnSpPr>
          <p:nvPr/>
        </p:nvCxnSpPr>
        <p:spPr bwMode="auto">
          <a:xfrm>
            <a:off x="79041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val 150">
            <a:extLst>
              <a:ext uri="{FF2B5EF4-FFF2-40B4-BE49-F238E27FC236}">
                <a16:creationId xmlns:a16="http://schemas.microsoft.com/office/drawing/2014/main" id="{BA77B747-3051-4251-90C3-E5E4BAF8B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19" name="Oval 151">
            <a:extLst>
              <a:ext uri="{FF2B5EF4-FFF2-40B4-BE49-F238E27FC236}">
                <a16:creationId xmlns:a16="http://schemas.microsoft.com/office/drawing/2014/main" id="{C95FE2EA-0DC1-4C60-B981-5C0C4E80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20" name="AutoShape 152">
            <a:extLst>
              <a:ext uri="{FF2B5EF4-FFF2-40B4-BE49-F238E27FC236}">
                <a16:creationId xmlns:a16="http://schemas.microsoft.com/office/drawing/2014/main" id="{AD5ED3FA-DC6C-420D-BBBA-014C02A47AC3}"/>
              </a:ext>
            </a:extLst>
          </p:cNvPr>
          <p:cNvCxnSpPr>
            <a:cxnSpLocks noChangeShapeType="1"/>
            <a:stCxn id="119" idx="0"/>
            <a:endCxn id="111" idx="4"/>
          </p:cNvCxnSpPr>
          <p:nvPr/>
        </p:nvCxnSpPr>
        <p:spPr bwMode="auto">
          <a:xfrm flipH="1" flipV="1">
            <a:off x="7813675" y="2933700"/>
            <a:ext cx="317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AutoShape 153">
            <a:extLst>
              <a:ext uri="{FF2B5EF4-FFF2-40B4-BE49-F238E27FC236}">
                <a16:creationId xmlns:a16="http://schemas.microsoft.com/office/drawing/2014/main" id="{43FBAE1C-C061-48BF-8222-EDCBFB2621C4}"/>
              </a:ext>
            </a:extLst>
          </p:cNvPr>
          <p:cNvCxnSpPr>
            <a:cxnSpLocks noChangeShapeType="1"/>
            <a:stCxn id="118" idx="0"/>
            <a:endCxn id="109" idx="4"/>
          </p:cNvCxnSpPr>
          <p:nvPr/>
        </p:nvCxnSpPr>
        <p:spPr bwMode="auto">
          <a:xfrm flipH="1" flipV="1">
            <a:off x="7305675" y="2933700"/>
            <a:ext cx="317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AutoShape 154">
            <a:extLst>
              <a:ext uri="{FF2B5EF4-FFF2-40B4-BE49-F238E27FC236}">
                <a16:creationId xmlns:a16="http://schemas.microsoft.com/office/drawing/2014/main" id="{776C5598-FEBF-4B41-AEF7-5D801404C219}"/>
              </a:ext>
            </a:extLst>
          </p:cNvPr>
          <p:cNvCxnSpPr>
            <a:cxnSpLocks noChangeShapeType="1"/>
            <a:stCxn id="118" idx="6"/>
            <a:endCxn id="119" idx="2"/>
          </p:cNvCxnSpPr>
          <p:nvPr/>
        </p:nvCxnSpPr>
        <p:spPr bwMode="auto">
          <a:xfrm>
            <a:off x="7435850" y="32258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Oval 155">
            <a:extLst>
              <a:ext uri="{FF2B5EF4-FFF2-40B4-BE49-F238E27FC236}">
                <a16:creationId xmlns:a16="http://schemas.microsoft.com/office/drawing/2014/main" id="{01CB2A02-115F-4AFE-B4B4-59627728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" name="Oval 156">
            <a:extLst>
              <a:ext uri="{FF2B5EF4-FFF2-40B4-BE49-F238E27FC236}">
                <a16:creationId xmlns:a16="http://schemas.microsoft.com/office/drawing/2014/main" id="{8B16E30F-A847-4C8F-A02E-42D00881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5" name="AutoShape 157">
            <a:extLst>
              <a:ext uri="{FF2B5EF4-FFF2-40B4-BE49-F238E27FC236}">
                <a16:creationId xmlns:a16="http://schemas.microsoft.com/office/drawing/2014/main" id="{12536852-B2B2-4F09-99F9-68BB5F57828F}"/>
              </a:ext>
            </a:extLst>
          </p:cNvPr>
          <p:cNvCxnSpPr>
            <a:cxnSpLocks noChangeShapeType="1"/>
            <a:stCxn id="123" idx="6"/>
            <a:endCxn id="124" idx="2"/>
          </p:cNvCxnSpPr>
          <p:nvPr/>
        </p:nvCxnSpPr>
        <p:spPr bwMode="auto">
          <a:xfrm>
            <a:off x="65166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Oval 158">
            <a:extLst>
              <a:ext uri="{FF2B5EF4-FFF2-40B4-BE49-F238E27FC236}">
                <a16:creationId xmlns:a16="http://schemas.microsoft.com/office/drawing/2014/main" id="{A14087A2-9D7B-499D-9185-09C74F197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27" name="Oval 159">
            <a:extLst>
              <a:ext uri="{FF2B5EF4-FFF2-40B4-BE49-F238E27FC236}">
                <a16:creationId xmlns:a16="http://schemas.microsoft.com/office/drawing/2014/main" id="{1026EF28-78C4-4A5A-8C1B-D422B1E29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28" name="Oval 160">
            <a:extLst>
              <a:ext uri="{FF2B5EF4-FFF2-40B4-BE49-F238E27FC236}">
                <a16:creationId xmlns:a16="http://schemas.microsoft.com/office/drawing/2014/main" id="{497CDE5A-86D5-4514-BCD8-5B561823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9" name="AutoShape 161">
            <a:extLst>
              <a:ext uri="{FF2B5EF4-FFF2-40B4-BE49-F238E27FC236}">
                <a16:creationId xmlns:a16="http://schemas.microsoft.com/office/drawing/2014/main" id="{61DC9984-5100-4733-9DFA-B505262E6EA3}"/>
              </a:ext>
            </a:extLst>
          </p:cNvPr>
          <p:cNvCxnSpPr>
            <a:cxnSpLocks noChangeShapeType="1"/>
            <a:stCxn id="124" idx="6"/>
            <a:endCxn id="128" idx="2"/>
          </p:cNvCxnSpPr>
          <p:nvPr/>
        </p:nvCxnSpPr>
        <p:spPr bwMode="auto">
          <a:xfrm>
            <a:off x="67452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Oval 162">
            <a:extLst>
              <a:ext uri="{FF2B5EF4-FFF2-40B4-BE49-F238E27FC236}">
                <a16:creationId xmlns:a16="http://schemas.microsoft.com/office/drawing/2014/main" id="{C6228341-329A-4FF4-922E-6137D738D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31" name="Oval 163">
            <a:extLst>
              <a:ext uri="{FF2B5EF4-FFF2-40B4-BE49-F238E27FC236}">
                <a16:creationId xmlns:a16="http://schemas.microsoft.com/office/drawing/2014/main" id="{EEDC7BB7-9C79-426A-8431-1B3EC04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2" name="AutoShape 164">
            <a:extLst>
              <a:ext uri="{FF2B5EF4-FFF2-40B4-BE49-F238E27FC236}">
                <a16:creationId xmlns:a16="http://schemas.microsoft.com/office/drawing/2014/main" id="{C8A041C8-E885-4772-B594-7C07B07E0137}"/>
              </a:ext>
            </a:extLst>
          </p:cNvPr>
          <p:cNvCxnSpPr>
            <a:cxnSpLocks noChangeShapeType="1"/>
            <a:stCxn id="128" idx="6"/>
            <a:endCxn id="131" idx="2"/>
          </p:cNvCxnSpPr>
          <p:nvPr/>
        </p:nvCxnSpPr>
        <p:spPr bwMode="auto">
          <a:xfrm>
            <a:off x="69738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Oval 165">
            <a:extLst>
              <a:ext uri="{FF2B5EF4-FFF2-40B4-BE49-F238E27FC236}">
                <a16:creationId xmlns:a16="http://schemas.microsoft.com/office/drawing/2014/main" id="{A44A0D56-3C8F-4ED6-83F8-C4B4B9D3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34" name="Oval 166">
            <a:extLst>
              <a:ext uri="{FF2B5EF4-FFF2-40B4-BE49-F238E27FC236}">
                <a16:creationId xmlns:a16="http://schemas.microsoft.com/office/drawing/2014/main" id="{757B1A8F-9670-4652-9706-261E03EC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5" name="AutoShape 167">
            <a:extLst>
              <a:ext uri="{FF2B5EF4-FFF2-40B4-BE49-F238E27FC236}">
                <a16:creationId xmlns:a16="http://schemas.microsoft.com/office/drawing/2014/main" id="{A71039BF-73C8-493F-839B-751A2DEF3959}"/>
              </a:ext>
            </a:extLst>
          </p:cNvPr>
          <p:cNvCxnSpPr>
            <a:cxnSpLocks noChangeShapeType="1"/>
            <a:stCxn id="131" idx="6"/>
            <a:endCxn id="134" idx="2"/>
          </p:cNvCxnSpPr>
          <p:nvPr/>
        </p:nvCxnSpPr>
        <p:spPr bwMode="auto">
          <a:xfrm>
            <a:off x="72024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" name="Oval 168">
            <a:extLst>
              <a:ext uri="{FF2B5EF4-FFF2-40B4-BE49-F238E27FC236}">
                <a16:creationId xmlns:a16="http://schemas.microsoft.com/office/drawing/2014/main" id="{AB936FFA-F7B4-44A2-A9E0-E2854569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37" name="Oval 169">
            <a:extLst>
              <a:ext uri="{FF2B5EF4-FFF2-40B4-BE49-F238E27FC236}">
                <a16:creationId xmlns:a16="http://schemas.microsoft.com/office/drawing/2014/main" id="{356284C0-B20A-463A-9721-837A27A1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6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8" name="AutoShape 170">
            <a:extLst>
              <a:ext uri="{FF2B5EF4-FFF2-40B4-BE49-F238E27FC236}">
                <a16:creationId xmlns:a16="http://schemas.microsoft.com/office/drawing/2014/main" id="{7207B320-51A4-49BA-8FEE-807FE3872BBA}"/>
              </a:ext>
            </a:extLst>
          </p:cNvPr>
          <p:cNvCxnSpPr>
            <a:cxnSpLocks noChangeShapeType="1"/>
            <a:stCxn id="134" idx="6"/>
            <a:endCxn id="137" idx="2"/>
          </p:cNvCxnSpPr>
          <p:nvPr/>
        </p:nvCxnSpPr>
        <p:spPr bwMode="auto">
          <a:xfrm>
            <a:off x="74310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Oval 171">
            <a:extLst>
              <a:ext uri="{FF2B5EF4-FFF2-40B4-BE49-F238E27FC236}">
                <a16:creationId xmlns:a16="http://schemas.microsoft.com/office/drawing/2014/main" id="{F730D1D3-AF66-4A97-8B8C-DCF0CC16B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40" name="Oval 172">
            <a:extLst>
              <a:ext uri="{FF2B5EF4-FFF2-40B4-BE49-F238E27FC236}">
                <a16:creationId xmlns:a16="http://schemas.microsoft.com/office/drawing/2014/main" id="{CD534601-C3C7-4D77-BD17-F7D0D4DC3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1" name="AutoShape 173">
            <a:extLst>
              <a:ext uri="{FF2B5EF4-FFF2-40B4-BE49-F238E27FC236}">
                <a16:creationId xmlns:a16="http://schemas.microsoft.com/office/drawing/2014/main" id="{DF76308C-40C4-41E6-B2FA-F8F8B5F256F5}"/>
              </a:ext>
            </a:extLst>
          </p:cNvPr>
          <p:cNvCxnSpPr>
            <a:cxnSpLocks noChangeShapeType="1"/>
            <a:stCxn id="137" idx="6"/>
            <a:endCxn id="140" idx="2"/>
          </p:cNvCxnSpPr>
          <p:nvPr/>
        </p:nvCxnSpPr>
        <p:spPr bwMode="auto">
          <a:xfrm>
            <a:off x="76596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Oval 174">
            <a:extLst>
              <a:ext uri="{FF2B5EF4-FFF2-40B4-BE49-F238E27FC236}">
                <a16:creationId xmlns:a16="http://schemas.microsoft.com/office/drawing/2014/main" id="{2A009A78-962A-4535-9C90-B5E77710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143" name="Oval 175">
            <a:extLst>
              <a:ext uri="{FF2B5EF4-FFF2-40B4-BE49-F238E27FC236}">
                <a16:creationId xmlns:a16="http://schemas.microsoft.com/office/drawing/2014/main" id="{26D0EAE4-8164-4195-B743-801814EC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4" name="AutoShape 176">
            <a:extLst>
              <a:ext uri="{FF2B5EF4-FFF2-40B4-BE49-F238E27FC236}">
                <a16:creationId xmlns:a16="http://schemas.microsoft.com/office/drawing/2014/main" id="{D8611B4E-AE4F-4287-B727-2A974A13C628}"/>
              </a:ext>
            </a:extLst>
          </p:cNvPr>
          <p:cNvCxnSpPr>
            <a:cxnSpLocks noChangeShapeType="1"/>
            <a:stCxn id="140" idx="6"/>
            <a:endCxn id="143" idx="2"/>
          </p:cNvCxnSpPr>
          <p:nvPr/>
        </p:nvCxnSpPr>
        <p:spPr bwMode="auto">
          <a:xfrm>
            <a:off x="78882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" name="Oval 177">
            <a:extLst>
              <a:ext uri="{FF2B5EF4-FFF2-40B4-BE49-F238E27FC236}">
                <a16:creationId xmlns:a16="http://schemas.microsoft.com/office/drawing/2014/main" id="{4E938170-31FB-4AD2-AC20-27BF94E1F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146" name="Oval 178">
            <a:extLst>
              <a:ext uri="{FF2B5EF4-FFF2-40B4-BE49-F238E27FC236}">
                <a16:creationId xmlns:a16="http://schemas.microsoft.com/office/drawing/2014/main" id="{CA1824ED-2EE8-44CC-A53E-DF63A6AA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4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7" name="AutoShape 179">
            <a:extLst>
              <a:ext uri="{FF2B5EF4-FFF2-40B4-BE49-F238E27FC236}">
                <a16:creationId xmlns:a16="http://schemas.microsoft.com/office/drawing/2014/main" id="{2C2A6781-27A1-4E6E-984A-72D2C8590276}"/>
              </a:ext>
            </a:extLst>
          </p:cNvPr>
          <p:cNvCxnSpPr>
            <a:cxnSpLocks noChangeShapeType="1"/>
            <a:stCxn id="143" idx="6"/>
            <a:endCxn id="146" idx="2"/>
          </p:cNvCxnSpPr>
          <p:nvPr/>
        </p:nvCxnSpPr>
        <p:spPr bwMode="auto">
          <a:xfrm>
            <a:off x="81168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Oval 180">
            <a:extLst>
              <a:ext uri="{FF2B5EF4-FFF2-40B4-BE49-F238E27FC236}">
                <a16:creationId xmlns:a16="http://schemas.microsoft.com/office/drawing/2014/main" id="{C23BD15F-E32D-4EFC-AC9E-E795D1672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49" name="Oval 181">
            <a:extLst>
              <a:ext uri="{FF2B5EF4-FFF2-40B4-BE49-F238E27FC236}">
                <a16:creationId xmlns:a16="http://schemas.microsoft.com/office/drawing/2014/main" id="{4B8ABCE2-69F5-4E9E-A469-E40722F15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50" name="AutoShape 182">
            <a:extLst>
              <a:ext uri="{FF2B5EF4-FFF2-40B4-BE49-F238E27FC236}">
                <a16:creationId xmlns:a16="http://schemas.microsoft.com/office/drawing/2014/main" id="{908FF400-9CE0-40F4-9E14-AC0DF2C8D1E8}"/>
              </a:ext>
            </a:extLst>
          </p:cNvPr>
          <p:cNvCxnSpPr>
            <a:cxnSpLocks noChangeShapeType="1"/>
            <a:stCxn id="146" idx="6"/>
            <a:endCxn id="149" idx="2"/>
          </p:cNvCxnSpPr>
          <p:nvPr/>
        </p:nvCxnSpPr>
        <p:spPr bwMode="auto">
          <a:xfrm>
            <a:off x="83454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Oval 183">
            <a:extLst>
              <a:ext uri="{FF2B5EF4-FFF2-40B4-BE49-F238E27FC236}">
                <a16:creationId xmlns:a16="http://schemas.microsoft.com/office/drawing/2014/main" id="{A0D9356F-D3E7-4414-8BF7-8A1CD7E51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52" name="Rectangle 190">
            <a:extLst>
              <a:ext uri="{FF2B5EF4-FFF2-40B4-BE49-F238E27FC236}">
                <a16:creationId xmlns:a16="http://schemas.microsoft.com/office/drawing/2014/main" id="{0DAC4C20-2820-481E-B1CB-08D4E13A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260" y="5789613"/>
            <a:ext cx="106439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B050"/>
                </a:solidFill>
              </a:rPr>
              <a:t>sharp turn</a:t>
            </a:r>
          </a:p>
        </p:txBody>
      </p:sp>
      <p:sp>
        <p:nvSpPr>
          <p:cNvPr id="153" name="Rectangle 191">
            <a:extLst>
              <a:ext uri="{FF2B5EF4-FFF2-40B4-BE49-F238E27FC236}">
                <a16:creationId xmlns:a16="http://schemas.microsoft.com/office/drawing/2014/main" id="{8E448997-C086-4AF5-9E77-20395911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061" y="5789613"/>
            <a:ext cx="87524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B050"/>
                </a:solidFill>
              </a:rPr>
              <a:t>crossing</a:t>
            </a:r>
          </a:p>
        </p:txBody>
      </p:sp>
      <p:sp>
        <p:nvSpPr>
          <p:cNvPr id="154" name="Rectangle 192">
            <a:extLst>
              <a:ext uri="{FF2B5EF4-FFF2-40B4-BE49-F238E27FC236}">
                <a16:creationId xmlns:a16="http://schemas.microsoft.com/office/drawing/2014/main" id="{0B6CB191-79A8-4F70-8D06-37DA8B7F8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5789613"/>
            <a:ext cx="373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6600"/>
                </a:solidFill>
              </a:rPr>
              <a:t>ok</a:t>
            </a:r>
          </a:p>
        </p:txBody>
      </p:sp>
      <p:sp>
        <p:nvSpPr>
          <p:cNvPr id="155" name="Line 193">
            <a:extLst>
              <a:ext uri="{FF2B5EF4-FFF2-40B4-BE49-F238E27FC236}">
                <a16:creationId xmlns:a16="http://schemas.microsoft.com/office/drawing/2014/main" id="{CBDC238C-E9D1-4EC9-8849-CA39A1858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850" y="549116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56" name="Oval 194">
            <a:extLst>
              <a:ext uri="{FF2B5EF4-FFF2-40B4-BE49-F238E27FC236}">
                <a16:creationId xmlns:a16="http://schemas.microsoft.com/office/drawing/2014/main" id="{370AC76D-AFDC-4B05-8107-4E924258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1447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57" name="AutoShape 195">
            <a:extLst>
              <a:ext uri="{FF2B5EF4-FFF2-40B4-BE49-F238E27FC236}">
                <a16:creationId xmlns:a16="http://schemas.microsoft.com/office/drawing/2014/main" id="{895D0A37-5372-42A1-9D9C-4DADBA6F1EF1}"/>
              </a:ext>
            </a:extLst>
          </p:cNvPr>
          <p:cNvCxnSpPr>
            <a:cxnSpLocks noChangeShapeType="1"/>
            <a:stCxn id="156" idx="3"/>
            <a:endCxn id="59" idx="7"/>
          </p:cNvCxnSpPr>
          <p:nvPr/>
        </p:nvCxnSpPr>
        <p:spPr bwMode="auto">
          <a:xfrm flipH="1">
            <a:off x="4611688" y="1665288"/>
            <a:ext cx="174625" cy="174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Oval 196">
            <a:extLst>
              <a:ext uri="{FF2B5EF4-FFF2-40B4-BE49-F238E27FC236}">
                <a16:creationId xmlns:a16="http://schemas.microsoft.com/office/drawing/2014/main" id="{56BD13AC-E674-4BBB-B433-EC2DE5ED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030788"/>
            <a:ext cx="46038" cy="460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59" name="AutoShape 197">
            <a:extLst>
              <a:ext uri="{FF2B5EF4-FFF2-40B4-BE49-F238E27FC236}">
                <a16:creationId xmlns:a16="http://schemas.microsoft.com/office/drawing/2014/main" id="{29A284D1-55E6-46B8-9E34-BAD24B6B2EEE}"/>
              </a:ext>
            </a:extLst>
          </p:cNvPr>
          <p:cNvCxnSpPr>
            <a:cxnSpLocks noChangeShapeType="1"/>
            <a:stCxn id="84" idx="6"/>
            <a:endCxn id="158" idx="2"/>
          </p:cNvCxnSpPr>
          <p:nvPr/>
        </p:nvCxnSpPr>
        <p:spPr bwMode="auto">
          <a:xfrm>
            <a:off x="4684713" y="5053013"/>
            <a:ext cx="1920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Oval 198">
            <a:extLst>
              <a:ext uri="{FF2B5EF4-FFF2-40B4-BE49-F238E27FC236}">
                <a16:creationId xmlns:a16="http://schemas.microsoft.com/office/drawing/2014/main" id="{449B54A3-CE5C-439E-BDC1-297B6A3A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510698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61" name="Rectangle 199">
            <a:extLst>
              <a:ext uri="{FF2B5EF4-FFF2-40B4-BE49-F238E27FC236}">
                <a16:creationId xmlns:a16="http://schemas.microsoft.com/office/drawing/2014/main" id="{51DAA944-F918-4C43-8813-0F940249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5322888"/>
            <a:ext cx="29527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tIns="46038" rIns="73152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ym typeface="Symbol" panose="05050102010706020507" pitchFamily="18" charset="2"/>
              </a:rPr>
              <a:t>4</a:t>
            </a:r>
            <a:endParaRPr lang="en-US" altLang="en-US" sz="1200"/>
          </a:p>
        </p:txBody>
      </p:sp>
      <p:cxnSp>
        <p:nvCxnSpPr>
          <p:cNvPr id="162" name="AutoShape 200">
            <a:extLst>
              <a:ext uri="{FF2B5EF4-FFF2-40B4-BE49-F238E27FC236}">
                <a16:creationId xmlns:a16="http://schemas.microsoft.com/office/drawing/2014/main" id="{E4DACB5E-DB27-48C1-BCAE-A305CA510C86}"/>
              </a:ext>
            </a:extLst>
          </p:cNvPr>
          <p:cNvCxnSpPr>
            <a:cxnSpLocks noChangeShapeType="1"/>
            <a:stCxn id="29" idx="0"/>
            <a:endCxn id="55" idx="0"/>
          </p:cNvCxnSpPr>
          <p:nvPr/>
        </p:nvCxnSpPr>
        <p:spPr bwMode="auto">
          <a:xfrm rot="5400000" flipV="1">
            <a:off x="2302669" y="4001294"/>
            <a:ext cx="1588" cy="2057400"/>
          </a:xfrm>
          <a:prstGeom prst="bentConnector3">
            <a:avLst>
              <a:gd name="adj1" fmla="val -309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201">
            <a:extLst>
              <a:ext uri="{FF2B5EF4-FFF2-40B4-BE49-F238E27FC236}">
                <a16:creationId xmlns:a16="http://schemas.microsoft.com/office/drawing/2014/main" id="{C77BAE24-1ADC-4C88-8A38-6C5DEE1C2FAF}"/>
              </a:ext>
            </a:extLst>
          </p:cNvPr>
          <p:cNvCxnSpPr>
            <a:cxnSpLocks noChangeShapeType="1"/>
            <a:stCxn id="30" idx="0"/>
            <a:endCxn id="52" idx="0"/>
          </p:cNvCxnSpPr>
          <p:nvPr/>
        </p:nvCxnSpPr>
        <p:spPr bwMode="auto">
          <a:xfrm rot="5400000" flipV="1">
            <a:off x="2302669" y="4229894"/>
            <a:ext cx="1588" cy="1600200"/>
          </a:xfrm>
          <a:prstGeom prst="bentConnector3">
            <a:avLst>
              <a:gd name="adj1" fmla="val -22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02">
            <a:extLst>
              <a:ext uri="{FF2B5EF4-FFF2-40B4-BE49-F238E27FC236}">
                <a16:creationId xmlns:a16="http://schemas.microsoft.com/office/drawing/2014/main" id="{697CC867-203F-4967-B193-C968553C93EB}"/>
              </a:ext>
            </a:extLst>
          </p:cNvPr>
          <p:cNvCxnSpPr>
            <a:cxnSpLocks noChangeShapeType="1"/>
            <a:stCxn id="34" idx="0"/>
            <a:endCxn id="49" idx="0"/>
          </p:cNvCxnSpPr>
          <p:nvPr/>
        </p:nvCxnSpPr>
        <p:spPr bwMode="auto">
          <a:xfrm rot="5400000" flipV="1">
            <a:off x="2302669" y="4458494"/>
            <a:ext cx="1588" cy="1143000"/>
          </a:xfrm>
          <a:prstGeom prst="bentConnector3">
            <a:avLst>
              <a:gd name="adj1" fmla="val -12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203">
            <a:extLst>
              <a:ext uri="{FF2B5EF4-FFF2-40B4-BE49-F238E27FC236}">
                <a16:creationId xmlns:a16="http://schemas.microsoft.com/office/drawing/2014/main" id="{285BD127-D875-48D1-8719-3D21BB73732B}"/>
              </a:ext>
            </a:extLst>
          </p:cNvPr>
          <p:cNvCxnSpPr>
            <a:cxnSpLocks noChangeShapeType="1"/>
            <a:stCxn id="76" idx="0"/>
            <a:endCxn id="98" idx="0"/>
          </p:cNvCxnSpPr>
          <p:nvPr/>
        </p:nvCxnSpPr>
        <p:spPr bwMode="auto">
          <a:xfrm rot="5400000" flipV="1">
            <a:off x="4902994" y="4102894"/>
            <a:ext cx="1588" cy="1854200"/>
          </a:xfrm>
          <a:prstGeom prst="bentConnector3">
            <a:avLst>
              <a:gd name="adj1" fmla="val -300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204">
            <a:extLst>
              <a:ext uri="{FF2B5EF4-FFF2-40B4-BE49-F238E27FC236}">
                <a16:creationId xmlns:a16="http://schemas.microsoft.com/office/drawing/2014/main" id="{CAA50196-A543-4A66-85A6-0692468DE5B1}"/>
              </a:ext>
            </a:extLst>
          </p:cNvPr>
          <p:cNvCxnSpPr>
            <a:cxnSpLocks noChangeShapeType="1"/>
            <a:stCxn id="77" idx="0"/>
            <a:endCxn id="95" idx="0"/>
          </p:cNvCxnSpPr>
          <p:nvPr/>
        </p:nvCxnSpPr>
        <p:spPr bwMode="auto">
          <a:xfrm rot="5400000" flipV="1">
            <a:off x="4902994" y="4331494"/>
            <a:ext cx="1588" cy="1397000"/>
          </a:xfrm>
          <a:prstGeom prst="bentConnector3">
            <a:avLst>
              <a:gd name="adj1" fmla="val -21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205">
            <a:extLst>
              <a:ext uri="{FF2B5EF4-FFF2-40B4-BE49-F238E27FC236}">
                <a16:creationId xmlns:a16="http://schemas.microsoft.com/office/drawing/2014/main" id="{7E876B16-12B0-41E6-86A9-8BC5ACEBEBAE}"/>
              </a:ext>
            </a:extLst>
          </p:cNvPr>
          <p:cNvCxnSpPr>
            <a:cxnSpLocks noChangeShapeType="1"/>
            <a:stCxn id="81" idx="0"/>
            <a:endCxn id="90" idx="0"/>
          </p:cNvCxnSpPr>
          <p:nvPr/>
        </p:nvCxnSpPr>
        <p:spPr bwMode="auto">
          <a:xfrm rot="5400000" flipV="1">
            <a:off x="4902994" y="4560094"/>
            <a:ext cx="1588" cy="939800"/>
          </a:xfrm>
          <a:prstGeom prst="bentConnector3">
            <a:avLst>
              <a:gd name="adj1" fmla="val -1210000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06">
            <a:extLst>
              <a:ext uri="{FF2B5EF4-FFF2-40B4-BE49-F238E27FC236}">
                <a16:creationId xmlns:a16="http://schemas.microsoft.com/office/drawing/2014/main" id="{7FBAEE64-A71F-410B-AE82-792619133FC1}"/>
              </a:ext>
            </a:extLst>
          </p:cNvPr>
          <p:cNvCxnSpPr>
            <a:cxnSpLocks noChangeShapeType="1"/>
            <a:stCxn id="123" idx="0"/>
            <a:endCxn id="149" idx="0"/>
          </p:cNvCxnSpPr>
          <p:nvPr/>
        </p:nvCxnSpPr>
        <p:spPr bwMode="auto">
          <a:xfrm rot="5400000" flipV="1">
            <a:off x="7522369" y="4001294"/>
            <a:ext cx="1588" cy="2057400"/>
          </a:xfrm>
          <a:prstGeom prst="bentConnector3">
            <a:avLst>
              <a:gd name="adj1" fmla="val -29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207">
            <a:extLst>
              <a:ext uri="{FF2B5EF4-FFF2-40B4-BE49-F238E27FC236}">
                <a16:creationId xmlns:a16="http://schemas.microsoft.com/office/drawing/2014/main" id="{D624B247-DE82-476E-B391-D0B67B0A0A16}"/>
              </a:ext>
            </a:extLst>
          </p:cNvPr>
          <p:cNvCxnSpPr>
            <a:cxnSpLocks noChangeShapeType="1"/>
            <a:stCxn id="124" idx="0"/>
            <a:endCxn id="143" idx="0"/>
          </p:cNvCxnSpPr>
          <p:nvPr/>
        </p:nvCxnSpPr>
        <p:spPr bwMode="auto">
          <a:xfrm rot="5400000" flipV="1">
            <a:off x="7408069" y="4344194"/>
            <a:ext cx="1588" cy="1371600"/>
          </a:xfrm>
          <a:prstGeom prst="bentConnector3">
            <a:avLst>
              <a:gd name="adj1" fmla="val -1950000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208">
            <a:extLst>
              <a:ext uri="{FF2B5EF4-FFF2-40B4-BE49-F238E27FC236}">
                <a16:creationId xmlns:a16="http://schemas.microsoft.com/office/drawing/2014/main" id="{4064CFB5-B57A-44C8-96C6-863AB588106B}"/>
              </a:ext>
            </a:extLst>
          </p:cNvPr>
          <p:cNvCxnSpPr>
            <a:cxnSpLocks noChangeShapeType="1"/>
            <a:stCxn id="128" idx="1"/>
            <a:endCxn id="146" idx="0"/>
          </p:cNvCxnSpPr>
          <p:nvPr/>
        </p:nvCxnSpPr>
        <p:spPr bwMode="auto">
          <a:xfrm rot="16200000">
            <a:off x="7625557" y="4337843"/>
            <a:ext cx="6350" cy="1389063"/>
          </a:xfrm>
          <a:prstGeom prst="bentConnector3">
            <a:avLst>
              <a:gd name="adj1" fmla="val 284999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Rectangle 209">
            <a:extLst>
              <a:ext uri="{FF2B5EF4-FFF2-40B4-BE49-F238E27FC236}">
                <a16:creationId xmlns:a16="http://schemas.microsoft.com/office/drawing/2014/main" id="{EBE4B9AA-C7A7-4A72-8936-4802D06B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21075"/>
            <a:ext cx="831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base pair</a:t>
            </a:r>
          </a:p>
        </p:txBody>
      </p:sp>
      <p:sp>
        <p:nvSpPr>
          <p:cNvPr id="172" name="Line 210">
            <a:extLst>
              <a:ext uri="{FF2B5EF4-FFF2-40B4-BE49-F238E27FC236}">
                <a16:creationId xmlns:a16="http://schemas.microsoft.com/office/drawing/2014/main" id="{D1427925-D24C-4BB8-A178-3D057F93C8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9025" y="3368675"/>
            <a:ext cx="1333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1A7F18-84B6-4647-BB46-899E33213264}"/>
              </a:ext>
            </a:extLst>
          </p:cNvPr>
          <p:cNvGrpSpPr/>
          <p:nvPr/>
        </p:nvGrpSpPr>
        <p:grpSpPr>
          <a:xfrm>
            <a:off x="4451350" y="5685503"/>
            <a:ext cx="700088" cy="559722"/>
            <a:chOff x="4451350" y="5685503"/>
            <a:chExt cx="700088" cy="55972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F6D422C-8B32-4BB8-ABAD-139BEDE19000}"/>
                </a:ext>
              </a:extLst>
            </p:cNvPr>
            <p:cNvCxnSpPr/>
            <p:nvPr/>
          </p:nvCxnSpPr>
          <p:spPr bwMode="auto">
            <a:xfrm>
              <a:off x="4451350" y="5685503"/>
              <a:ext cx="700088" cy="4940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C6DD6D7-C367-46EC-8F9A-349E861F43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51350" y="5685503"/>
              <a:ext cx="700088" cy="5597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F1D5F44-D431-4D8F-806B-A2CEAE637296}"/>
              </a:ext>
            </a:extLst>
          </p:cNvPr>
          <p:cNvGrpSpPr/>
          <p:nvPr/>
        </p:nvGrpSpPr>
        <p:grpSpPr>
          <a:xfrm>
            <a:off x="7272337" y="5685503"/>
            <a:ext cx="700088" cy="559722"/>
            <a:chOff x="4451350" y="5685503"/>
            <a:chExt cx="700088" cy="559722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F3A0716-E487-465E-AB7F-F103D3E72FA0}"/>
                </a:ext>
              </a:extLst>
            </p:cNvPr>
            <p:cNvCxnSpPr/>
            <p:nvPr/>
          </p:nvCxnSpPr>
          <p:spPr bwMode="auto">
            <a:xfrm>
              <a:off x="4451350" y="5685503"/>
              <a:ext cx="700088" cy="4940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77B1B4E-DC4C-4E0E-9EC2-8C1BC078A45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51350" y="5685503"/>
              <a:ext cx="700088" cy="5597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215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  <a:latin typeface="Arial (Body)"/>
                  </a:rPr>
                  <a:t>First attempt. </a:t>
                </a:r>
                <a:r>
                  <a:rPr lang="en-US" altLang="en-US" sz="20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+mj-lt"/>
                  </a:rPr>
                  <a:t> = maximum number of base pairs in a secondary structure of the substring  b</a:t>
                </a:r>
                <a:r>
                  <a:rPr lang="en-US" altLang="en-US" sz="2000" baseline="-25000" dirty="0">
                    <a:latin typeface="+mj-lt"/>
                  </a:rPr>
                  <a:t>1</a:t>
                </a:r>
                <a:r>
                  <a:rPr lang="en-US" altLang="en-US" sz="2000" dirty="0">
                    <a:latin typeface="+mj-lt"/>
                  </a:rPr>
                  <a:t>b</a:t>
                </a:r>
                <a:r>
                  <a:rPr lang="en-US" altLang="en-US" sz="2000" baseline="-25000" dirty="0">
                    <a:latin typeface="+mj-lt"/>
                  </a:rPr>
                  <a:t>2</a:t>
                </a: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</a:t>
                </a:r>
                <a:r>
                  <a:rPr lang="en-US" altLang="en-US" sz="2000" dirty="0">
                    <a:latin typeface="+mj-lt"/>
                  </a:rPr>
                  <a:t>b</a:t>
                </a:r>
                <a:r>
                  <a:rPr lang="en-US" altLang="en-US" sz="2000" baseline="-25000" dirty="0">
                    <a:latin typeface="+mj-lt"/>
                  </a:rPr>
                  <a:t>n</a:t>
                </a:r>
                <a:r>
                  <a:rPr lang="en-US" altLang="en-US" sz="20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latin typeface="+mj-lt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+mj-lt"/>
                  </a:rPr>
                  <a:t> is matched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latin typeface="+mj-lt"/>
                  </a:rPr>
                  <a:t>What IH should we use?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  <a:latin typeface="Arial (Body)"/>
                  </a:rPr>
                  <a:t>Difficulty: This naturally reduces to two subproblems</a:t>
                </a:r>
              </a:p>
              <a:p>
                <a:r>
                  <a:rPr lang="en-US" altLang="en-US" sz="2000" dirty="0">
                    <a:latin typeface="Arial (Body)"/>
                  </a:rPr>
                  <a:t>Finding secondary structure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 (Body)"/>
                  </a:rPr>
                  <a:t>, i.e., OPT(t-1)</a:t>
                </a:r>
              </a:p>
              <a:p>
                <a:r>
                  <a:rPr lang="en-US" altLang="en-US" sz="2000" dirty="0">
                    <a:latin typeface="Arial (Body)"/>
                  </a:rPr>
                  <a:t>Finding secondary structure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 (Body)"/>
                  </a:rPr>
                  <a:t>,   ???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4013EF-3573-4A82-967F-049D5E839393}"/>
              </a:ext>
            </a:extLst>
          </p:cNvPr>
          <p:cNvGrpSpPr/>
          <p:nvPr/>
        </p:nvGrpSpPr>
        <p:grpSpPr>
          <a:xfrm>
            <a:off x="1880727" y="2748935"/>
            <a:ext cx="5353050" cy="1905000"/>
            <a:chOff x="1880727" y="2748935"/>
            <a:chExt cx="5353050" cy="1905000"/>
          </a:xfrm>
        </p:grpSpPr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75942777-CF2E-4C5D-96C5-4E221F004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377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27">
              <a:extLst>
                <a:ext uri="{FF2B5EF4-FFF2-40B4-BE49-F238E27FC236}">
                  <a16:creationId xmlns:a16="http://schemas.microsoft.com/office/drawing/2014/main" id="{0E452DB9-8953-45E2-A137-4448AE1B9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427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9" name="AutoShape 28">
              <a:extLst>
                <a:ext uri="{FF2B5EF4-FFF2-40B4-BE49-F238E27FC236}">
                  <a16:creationId xmlns:a16="http://schemas.microsoft.com/office/drawing/2014/main" id="{C711D983-247A-432F-B36F-2426D14B4B78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2234740" y="4031635"/>
              <a:ext cx="4206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AE42AAA3-1BB1-4665-8FBA-BF7B2CA0F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27" y="406973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4E869E27-BFB0-4862-A0DE-B9B8A364D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890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2" name="AutoShape 32">
              <a:extLst>
                <a:ext uri="{FF2B5EF4-FFF2-40B4-BE49-F238E27FC236}">
                  <a16:creationId xmlns:a16="http://schemas.microsoft.com/office/drawing/2014/main" id="{933C8342-D2C0-48C3-ADA1-F98D340B40A9}"/>
                </a:ext>
              </a:extLst>
            </p:cNvPr>
            <p:cNvCxnSpPr>
              <a:cxnSpLocks noChangeShapeType="1"/>
              <a:stCxn id="8" idx="6"/>
              <a:endCxn id="11" idx="2"/>
            </p:cNvCxnSpPr>
            <p:nvPr/>
          </p:nvCxnSpPr>
          <p:spPr bwMode="auto">
            <a:xfrm>
              <a:off x="2760202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34">
              <a:extLst>
                <a:ext uri="{FF2B5EF4-FFF2-40B4-BE49-F238E27FC236}">
                  <a16:creationId xmlns:a16="http://schemas.microsoft.com/office/drawing/2014/main" id="{59388401-F4E3-43AA-B0D5-FB9075B79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352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35">
              <a:extLst>
                <a:ext uri="{FF2B5EF4-FFF2-40B4-BE49-F238E27FC236}">
                  <a16:creationId xmlns:a16="http://schemas.microsoft.com/office/drawing/2014/main" id="{E42F3D18-9687-474D-A341-6A565DAD0A45}"/>
                </a:ext>
              </a:extLst>
            </p:cNvPr>
            <p:cNvCxnSpPr>
              <a:cxnSpLocks noChangeShapeType="1"/>
              <a:stCxn id="11" idx="6"/>
              <a:endCxn id="13" idx="2"/>
            </p:cNvCxnSpPr>
            <p:nvPr/>
          </p:nvCxnSpPr>
          <p:spPr bwMode="auto">
            <a:xfrm>
              <a:off x="3287252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109CB998-61A0-4FC5-B101-CD66DCC3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815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6" name="AutoShape 38">
              <a:extLst>
                <a:ext uri="{FF2B5EF4-FFF2-40B4-BE49-F238E27FC236}">
                  <a16:creationId xmlns:a16="http://schemas.microsoft.com/office/drawing/2014/main" id="{45CCB1BE-3345-49A8-95CE-18E472268773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3812715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40">
              <a:extLst>
                <a:ext uri="{FF2B5EF4-FFF2-40B4-BE49-F238E27FC236}">
                  <a16:creationId xmlns:a16="http://schemas.microsoft.com/office/drawing/2014/main" id="{8C8F6445-3E89-41DD-A44E-DA318ED5C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865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41">
              <a:extLst>
                <a:ext uri="{FF2B5EF4-FFF2-40B4-BE49-F238E27FC236}">
                  <a16:creationId xmlns:a16="http://schemas.microsoft.com/office/drawing/2014/main" id="{3A2ADF31-0D46-4C26-8C71-4F95CB62C441}"/>
                </a:ext>
              </a:extLst>
            </p:cNvPr>
            <p:cNvCxnSpPr>
              <a:cxnSpLocks noChangeShapeType="1"/>
              <a:stCxn id="15" idx="6"/>
              <a:endCxn id="17" idx="2"/>
            </p:cNvCxnSpPr>
            <p:nvPr/>
          </p:nvCxnSpPr>
          <p:spPr bwMode="auto">
            <a:xfrm>
              <a:off x="4338177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4E1DF6E7-87D4-4921-9F6A-6F8E9A15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140" y="405068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t</a:t>
              </a:r>
            </a:p>
          </p:txBody>
        </p:sp>
        <p:sp>
          <p:nvSpPr>
            <p:cNvPr id="20" name="Oval 43">
              <a:extLst>
                <a:ext uri="{FF2B5EF4-FFF2-40B4-BE49-F238E27FC236}">
                  <a16:creationId xmlns:a16="http://schemas.microsoft.com/office/drawing/2014/main" id="{CFBA31D6-0216-4DBE-926C-175C854E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27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1" name="AutoShape 44">
              <a:extLst>
                <a:ext uri="{FF2B5EF4-FFF2-40B4-BE49-F238E27FC236}">
                  <a16:creationId xmlns:a16="http://schemas.microsoft.com/office/drawing/2014/main" id="{1635FAD9-73B4-45C3-94D6-ADB8ACC04FD5}"/>
                </a:ext>
              </a:extLst>
            </p:cNvPr>
            <p:cNvCxnSpPr>
              <a:cxnSpLocks noChangeShapeType="1"/>
              <a:stCxn id="17" idx="6"/>
              <a:endCxn id="20" idx="2"/>
            </p:cNvCxnSpPr>
            <p:nvPr/>
          </p:nvCxnSpPr>
          <p:spPr bwMode="auto">
            <a:xfrm>
              <a:off x="4863640" y="4031635"/>
              <a:ext cx="4206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20A4B80F-27EB-40FB-A12E-1547F96A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9790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3" name="AutoShape 47">
              <a:extLst>
                <a:ext uri="{FF2B5EF4-FFF2-40B4-BE49-F238E27FC236}">
                  <a16:creationId xmlns:a16="http://schemas.microsoft.com/office/drawing/2014/main" id="{16E6390E-13D9-45D1-A54D-5507E1E5F234}"/>
                </a:ext>
              </a:extLst>
            </p:cNvPr>
            <p:cNvCxnSpPr>
              <a:cxnSpLocks noChangeShapeType="1"/>
              <a:stCxn id="20" idx="6"/>
              <a:endCxn id="22" idx="2"/>
            </p:cNvCxnSpPr>
            <p:nvPr/>
          </p:nvCxnSpPr>
          <p:spPr bwMode="auto">
            <a:xfrm>
              <a:off x="5389102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9">
              <a:extLst>
                <a:ext uri="{FF2B5EF4-FFF2-40B4-BE49-F238E27FC236}">
                  <a16:creationId xmlns:a16="http://schemas.microsoft.com/office/drawing/2014/main" id="{DAC9AED1-BDC7-437F-9061-20C01D2A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252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5" name="AutoShape 50">
              <a:extLst>
                <a:ext uri="{FF2B5EF4-FFF2-40B4-BE49-F238E27FC236}">
                  <a16:creationId xmlns:a16="http://schemas.microsoft.com/office/drawing/2014/main" id="{17759321-8862-40CC-93A3-FCE3A6C7AA4B}"/>
                </a:ext>
              </a:extLst>
            </p:cNvPr>
            <p:cNvCxnSpPr>
              <a:cxnSpLocks noChangeShapeType="1"/>
              <a:stCxn id="22" idx="6"/>
              <a:endCxn id="24" idx="2"/>
            </p:cNvCxnSpPr>
            <p:nvPr/>
          </p:nvCxnSpPr>
          <p:spPr bwMode="auto">
            <a:xfrm>
              <a:off x="5916152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Oval 52">
              <a:extLst>
                <a:ext uri="{FF2B5EF4-FFF2-40B4-BE49-F238E27FC236}">
                  <a16:creationId xmlns:a16="http://schemas.microsoft.com/office/drawing/2014/main" id="{8B009A46-D14B-4E15-BBDD-E600E2B9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715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7" name="AutoShape 53">
              <a:extLst>
                <a:ext uri="{FF2B5EF4-FFF2-40B4-BE49-F238E27FC236}">
                  <a16:creationId xmlns:a16="http://schemas.microsoft.com/office/drawing/2014/main" id="{388EDDB9-A53A-4663-981E-3FBDB826BED8}"/>
                </a:ext>
              </a:extLst>
            </p:cNvPr>
            <p:cNvCxnSpPr>
              <a:cxnSpLocks noChangeShapeType="1"/>
              <a:stCxn id="24" idx="6"/>
              <a:endCxn id="26" idx="2"/>
            </p:cNvCxnSpPr>
            <p:nvPr/>
          </p:nvCxnSpPr>
          <p:spPr bwMode="auto">
            <a:xfrm>
              <a:off x="6441615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54">
              <a:extLst>
                <a:ext uri="{FF2B5EF4-FFF2-40B4-BE49-F238E27FC236}">
                  <a16:creationId xmlns:a16="http://schemas.microsoft.com/office/drawing/2014/main" id="{043E46BC-40A5-4C38-980D-37D9D01A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577" y="405068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n</a:t>
              </a:r>
            </a:p>
          </p:txBody>
        </p:sp>
        <p:cxnSp>
          <p:nvCxnSpPr>
            <p:cNvPr id="29" name="AutoShape 157">
              <a:extLst>
                <a:ext uri="{FF2B5EF4-FFF2-40B4-BE49-F238E27FC236}">
                  <a16:creationId xmlns:a16="http://schemas.microsoft.com/office/drawing/2014/main" id="{218CE7C9-2D1E-45A0-ADB2-4B6C747B5372}"/>
                </a:ext>
              </a:extLst>
            </p:cNvPr>
            <p:cNvCxnSpPr>
              <a:cxnSpLocks noChangeShapeType="1"/>
              <a:stCxn id="17" idx="0"/>
              <a:endCxn id="26" idx="0"/>
            </p:cNvCxnSpPr>
            <p:nvPr/>
          </p:nvCxnSpPr>
          <p:spPr bwMode="auto">
            <a:xfrm rot="5400000" flipV="1">
              <a:off x="5862177" y="2925148"/>
              <a:ext cx="1587" cy="2103438"/>
            </a:xfrm>
            <a:prstGeom prst="bentConnector3">
              <a:avLst>
                <a:gd name="adj1" fmla="val -478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169">
              <a:extLst>
                <a:ext uri="{FF2B5EF4-FFF2-40B4-BE49-F238E27FC236}">
                  <a16:creationId xmlns:a16="http://schemas.microsoft.com/office/drawing/2014/main" id="{568301BD-4661-40B5-BBF6-4718CBA85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1602" y="2748935"/>
              <a:ext cx="16557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match b</a:t>
              </a:r>
              <a:r>
                <a:rPr lang="en-US" altLang="en-US" baseline="-25000"/>
                <a:t>t</a:t>
              </a:r>
              <a:r>
                <a:rPr lang="en-US" altLang="en-US"/>
                <a:t> and b</a:t>
              </a:r>
              <a:r>
                <a:rPr lang="en-US" altLang="en-US" baseline="-2500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4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DP: Second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Definition: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maximum number of base pairs in a secondary structure of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800" dirty="0"/>
              </a:p>
              <a:p>
                <a:pPr marL="457200" lvl="1" indent="-457200"/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457200" lvl="1" indent="-457200"/>
                <a:r>
                  <a:rPr lang="en-US" altLang="en-US" sz="2000" dirty="0">
                    <a:solidFill>
                      <a:srgbClr val="0070C0"/>
                    </a:solidFill>
                  </a:rPr>
                  <a:t>Case 1:</a:t>
                </a:r>
                <a:r>
                  <a:rPr lang="en-US" altLang="en-US" sz="2000" dirty="0"/>
                  <a:t>  If 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≤4.</m:t>
                    </m:r>
                  </m:oMath>
                </a14:m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398463" lvl="2" indent="-398463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/>
                  <a:t> by no-sharp turns condition.</a:t>
                </a: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not involved in a pair.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3: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pairs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:r>
                  <a:rPr lang="en-US" altLang="en-US" sz="2000" dirty="0"/>
                  <a:t>non-crossing constraint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decouples</a:t>
                </a:r>
                <a:r>
                  <a:rPr lang="en-US" altLang="en-US" sz="2000" dirty="0"/>
                  <a:t> resulting sub-problems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lim>
                        </m:limLow>
                      </m:fName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{ 1+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+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}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857260-70EE-4DDE-AEC7-87A074B60DA1}"/>
              </a:ext>
            </a:extLst>
          </p:cNvPr>
          <p:cNvGrpSpPr/>
          <p:nvPr/>
        </p:nvGrpSpPr>
        <p:grpSpPr>
          <a:xfrm>
            <a:off x="1761019" y="1635971"/>
            <a:ext cx="5957080" cy="790942"/>
            <a:chOff x="1674583" y="1622323"/>
            <a:chExt cx="5957080" cy="79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0ED899-1006-4A80-8FAE-D4E6BACF0EF2}"/>
                </a:ext>
              </a:extLst>
            </p:cNvPr>
            <p:cNvSpPr txBox="1"/>
            <p:nvPr/>
          </p:nvSpPr>
          <p:spPr>
            <a:xfrm>
              <a:off x="1674583" y="2013155"/>
              <a:ext cx="5957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most important part of a correct DP; It fixes IH 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34D1977-2123-4849-9652-EB9B66DEA7B5}"/>
                </a:ext>
              </a:extLst>
            </p:cNvPr>
            <p:cNvCxnSpPr/>
            <p:nvPr/>
          </p:nvCxnSpPr>
          <p:spPr bwMode="auto">
            <a:xfrm flipH="1" flipV="1">
              <a:off x="2138516" y="1622323"/>
              <a:ext cx="95865" cy="4203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087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4931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Recursive Code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Let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]=empty for all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(j-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&lt;= 4)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 is 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]=Compute-OPT(i,j-1)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to j-5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do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in {A-U, U-A, C-G, G-C})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]=max(M[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1+Compute-OPT(i,t-1) +          	 		Compute-OPT(t+1,j-1))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 b="-17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B02941F-B7D9-4AD2-8828-A7E65ECDC3F4}"/>
              </a:ext>
            </a:extLst>
          </p:cNvPr>
          <p:cNvSpPr txBox="1"/>
          <p:nvPr/>
        </p:nvSpPr>
        <p:spPr>
          <a:xfrm>
            <a:off x="571500" y="5103837"/>
            <a:ext cx="6990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Does this code terminate?</a:t>
            </a:r>
          </a:p>
          <a:p>
            <a:pPr algn="l"/>
            <a:r>
              <a:rPr lang="en-US" sz="2400" dirty="0"/>
              <a:t>What are we inducting on?</a:t>
            </a:r>
          </a:p>
          <a:p>
            <a:pPr algn="l"/>
            <a:r>
              <a:rPr lang="en-US" sz="2400" dirty="0"/>
              <a:t>Key question: is there any loop in the recursion? </a:t>
            </a:r>
          </a:p>
        </p:txBody>
      </p:sp>
    </p:spTree>
    <p:extLst>
      <p:ext uri="{BB962C8B-B14F-4D97-AF65-F5344CB8AC3E}">
        <p14:creationId xmlns:p14="http://schemas.microsoft.com/office/powerpoint/2010/main" val="28845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Formal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= maximum number of base pairs in a secondary structure of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b="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≤4.</m:t>
                    </m:r>
                  </m:oMath>
                </a14:m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IH: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ℓ≥4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, Suppose we have computed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≤ℓ.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IS</a:t>
                </a:r>
                <a:r>
                  <a:rPr lang="en-US" altLang="en-US" sz="2000" dirty="0"/>
                  <a:t>: Goal: We find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=ℓ+1</m:t>
                    </m:r>
                  </m:oMath>
                </a14:m>
                <a:r>
                  <a:rPr lang="en-US" altLang="en-US" sz="2000" dirty="0"/>
                  <a:t>. Fix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=ℓ+1.</m:t>
                    </m:r>
                  </m:oMath>
                </a14:m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1: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not involved in a pair.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[this we know by IH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]</a:t>
                </a: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pairs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lim>
                        </m:limLow>
                      </m:fName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{ 1+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+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}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 r="-1185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CF30BF-9680-4F10-B9D3-D7552BE7FD2D}"/>
              </a:ext>
            </a:extLst>
          </p:cNvPr>
          <p:cNvGrpSpPr/>
          <p:nvPr/>
        </p:nvGrpSpPr>
        <p:grpSpPr>
          <a:xfrm>
            <a:off x="3341041" y="5985640"/>
            <a:ext cx="4231736" cy="597722"/>
            <a:chOff x="3341041" y="5985640"/>
            <a:chExt cx="4231736" cy="597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AE67F0C-F33F-4D72-B546-AFD8BBC71B36}"/>
                    </a:ext>
                  </a:extLst>
                </p:cNvPr>
                <p:cNvSpPr txBox="1"/>
                <p:nvPr/>
              </p:nvSpPr>
              <p:spPr>
                <a:xfrm>
                  <a:off x="3341041" y="6183252"/>
                  <a:ext cx="42317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We know by IH since difference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≤ℓ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AE67F0C-F33F-4D72-B546-AFD8BBC71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041" y="6183252"/>
                  <a:ext cx="423173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009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B3CDE8-9107-4C1F-8983-F521F262B82E}"/>
                </a:ext>
              </a:extLst>
            </p:cNvPr>
            <p:cNvCxnSpPr/>
            <p:nvPr/>
          </p:nvCxnSpPr>
          <p:spPr bwMode="auto">
            <a:xfrm flipH="1" flipV="1">
              <a:off x="4984955" y="5985640"/>
              <a:ext cx="250722" cy="1405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ABA25D-2A6C-4B00-904C-DF7ECEB179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06729" y="5985640"/>
              <a:ext cx="464574" cy="1976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347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= 1, 2, …, n-1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= 1, 2, …, n-1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j =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&lt;= 4)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]=M[i,j-1]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to j-5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do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in {A-U, U-A, C-G, G-C})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]=max(M[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1+ M[i,t-1] + M[t+1,j-1])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M[1, n]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 b="-17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2941F-B7D9-4AD2-8828-A7E65ECDC3F4}"/>
                  </a:ext>
                </a:extLst>
              </p:cNvPr>
              <p:cNvSpPr txBox="1"/>
              <p:nvPr/>
            </p:nvSpPr>
            <p:spPr>
              <a:xfrm>
                <a:off x="571500" y="5652353"/>
                <a:ext cx="69907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/>
                  <a:t>Running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2941F-B7D9-4AD2-8828-A7E65ECDC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652353"/>
                <a:ext cx="6990735" cy="461665"/>
              </a:xfrm>
              <a:prstGeom prst="rect">
                <a:avLst/>
              </a:prstGeom>
              <a:blipFill>
                <a:blip r:embed="rId4"/>
                <a:stretch>
                  <a:fillRect l="-13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94">
            <a:extLst>
              <a:ext uri="{FF2B5EF4-FFF2-40B4-BE49-F238E27FC236}">
                <a16:creationId xmlns:a16="http://schemas.microsoft.com/office/drawing/2014/main" id="{2AE95F16-42C5-4EEE-8CCC-59D46B1D6C69}"/>
              </a:ext>
            </a:extLst>
          </p:cNvPr>
          <p:cNvGrpSpPr>
            <a:grpSpLocks/>
          </p:cNvGrpSpPr>
          <p:nvPr/>
        </p:nvGrpSpPr>
        <p:grpSpPr bwMode="auto">
          <a:xfrm>
            <a:off x="6762490" y="1457066"/>
            <a:ext cx="1789112" cy="1806575"/>
            <a:chOff x="3865" y="1531"/>
            <a:chExt cx="1127" cy="1138"/>
          </a:xfrm>
        </p:grpSpPr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55E87FDF-4180-4F37-9A3C-46A7BEC6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DD74A16D-9847-441E-B8F8-3EB050235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19E7E72E-C84D-4C88-BFD6-C613404FE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C3AADEBD-33FF-4305-883F-FCDD33C88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E88725F3-43B7-49C1-B90F-727C2E5AF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D36719F3-C9AF-4ECF-8569-75AC48FE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5" name="Rectangle 16">
              <a:extLst>
                <a:ext uri="{FF2B5EF4-FFF2-40B4-BE49-F238E27FC236}">
                  <a16:creationId xmlns:a16="http://schemas.microsoft.com/office/drawing/2014/main" id="{F9D7A7DA-507F-45E1-BA5D-E60E312A6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6" name="Rectangle 17">
              <a:extLst>
                <a:ext uri="{FF2B5EF4-FFF2-40B4-BE49-F238E27FC236}">
                  <a16:creationId xmlns:a16="http://schemas.microsoft.com/office/drawing/2014/main" id="{E65FA7A5-1980-4183-9EE5-E64145334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7" name="Rectangle 18">
              <a:extLst>
                <a:ext uri="{FF2B5EF4-FFF2-40B4-BE49-F238E27FC236}">
                  <a16:creationId xmlns:a16="http://schemas.microsoft.com/office/drawing/2014/main" id="{6D033813-F406-42F8-BC5C-B98C75D4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CABC1F9D-B750-4BC7-9569-81949426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99C0EC3F-3216-47CF-9832-FC581DF14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0" name="Rectangle 21">
              <a:extLst>
                <a:ext uri="{FF2B5EF4-FFF2-40B4-BE49-F238E27FC236}">
                  <a16:creationId xmlns:a16="http://schemas.microsoft.com/office/drawing/2014/main" id="{BAF4760A-8D6B-4FBF-9175-77D48664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F4B01F62-B0C4-4C59-BAE7-A4C3960C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3BA79481-864B-4265-A786-6B21C6298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E4944C89-0220-4819-A6E5-6CA1D8692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60A51329-7D02-4B07-B32C-EFDBD5FCD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Line 80">
              <a:extLst>
                <a:ext uri="{FF2B5EF4-FFF2-40B4-BE49-F238E27FC236}">
                  <a16:creationId xmlns:a16="http://schemas.microsoft.com/office/drawing/2014/main" id="{8C651E18-9A78-408A-B960-40567DFD5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632"/>
              <a:ext cx="624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Line 81">
              <a:extLst>
                <a:ext uri="{FF2B5EF4-FFF2-40B4-BE49-F238E27FC236}">
                  <a16:creationId xmlns:a16="http://schemas.microsoft.com/office/drawing/2014/main" id="{1CDAAE5C-F338-489E-8FDE-D9ACFF566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824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" name="Line 82">
              <a:extLst>
                <a:ext uri="{FF2B5EF4-FFF2-40B4-BE49-F238E27FC236}">
                  <a16:creationId xmlns:a16="http://schemas.microsoft.com/office/drawing/2014/main" id="{7253B04C-54D1-49C6-937D-85ACAE704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016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8" name="Line 83">
              <a:extLst>
                <a:ext uri="{FF2B5EF4-FFF2-40B4-BE49-F238E27FC236}">
                  <a16:creationId xmlns:a16="http://schemas.microsoft.com/office/drawing/2014/main" id="{8148D2AB-B9B4-46C7-9F62-FE301E2AC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2160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" name="Rectangle 84">
              <a:extLst>
                <a:ext uri="{FF2B5EF4-FFF2-40B4-BE49-F238E27FC236}">
                  <a16:creationId xmlns:a16="http://schemas.microsoft.com/office/drawing/2014/main" id="{BA205319-890D-4799-882C-EFAAA2185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192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60" name="Rectangle 85">
              <a:extLst>
                <a:ext uri="{FF2B5EF4-FFF2-40B4-BE49-F238E27FC236}">
                  <a16:creationId xmlns:a16="http://schemas.microsoft.com/office/drawing/2014/main" id="{6184F9DE-8BA9-4B06-B1B4-BC1911225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0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61" name="Rectangle 86">
              <a:extLst>
                <a:ext uri="{FF2B5EF4-FFF2-40B4-BE49-F238E27FC236}">
                  <a16:creationId xmlns:a16="http://schemas.microsoft.com/office/drawing/2014/main" id="{F1FA63D4-CBC6-4C8A-A57C-9C3C13B56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31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62" name="Rectangle 87">
              <a:extLst>
                <a:ext uri="{FF2B5EF4-FFF2-40B4-BE49-F238E27FC236}">
                  <a16:creationId xmlns:a16="http://schemas.microsoft.com/office/drawing/2014/main" id="{20760506-A563-4114-A93C-8B718BAF9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117"/>
              <a:ext cx="1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63" name="Rectangle 88">
              <a:extLst>
                <a:ext uri="{FF2B5EF4-FFF2-40B4-BE49-F238E27FC236}">
                  <a16:creationId xmlns:a16="http://schemas.microsoft.com/office/drawing/2014/main" id="{462190E5-D1B2-45EC-8D53-A3A6B9CE9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1864"/>
              <a:ext cx="1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</a:t>
              </a:r>
            </a:p>
          </p:txBody>
        </p:sp>
        <p:sp>
          <p:nvSpPr>
            <p:cNvPr id="64" name="Rectangle 89">
              <a:extLst>
                <a:ext uri="{FF2B5EF4-FFF2-40B4-BE49-F238E27FC236}">
                  <a16:creationId xmlns:a16="http://schemas.microsoft.com/office/drawing/2014/main" id="{6F628EA0-1A3C-4E91-A838-6DD537928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6</a:t>
              </a:r>
            </a:p>
          </p:txBody>
        </p:sp>
        <p:sp>
          <p:nvSpPr>
            <p:cNvPr id="65" name="Rectangle 90">
              <a:extLst>
                <a:ext uri="{FF2B5EF4-FFF2-40B4-BE49-F238E27FC236}">
                  <a16:creationId xmlns:a16="http://schemas.microsoft.com/office/drawing/2014/main" id="{73968BAA-09AC-4F91-A58B-2452D0B0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7</a:t>
              </a:r>
            </a:p>
          </p:txBody>
        </p:sp>
        <p:sp>
          <p:nvSpPr>
            <p:cNvPr id="66" name="Rectangle 91">
              <a:extLst>
                <a:ext uri="{FF2B5EF4-FFF2-40B4-BE49-F238E27FC236}">
                  <a16:creationId xmlns:a16="http://schemas.microsoft.com/office/drawing/2014/main" id="{8DAF864F-E2C5-4803-9029-4BD5C56B1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8</a:t>
              </a:r>
            </a:p>
          </p:txBody>
        </p:sp>
        <p:sp>
          <p:nvSpPr>
            <p:cNvPr id="67" name="Rectangle 92">
              <a:extLst>
                <a:ext uri="{FF2B5EF4-FFF2-40B4-BE49-F238E27FC236}">
                  <a16:creationId xmlns:a16="http://schemas.microsoft.com/office/drawing/2014/main" id="{48426FA7-E828-4368-BF10-89666D1A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9</a:t>
              </a:r>
            </a:p>
          </p:txBody>
        </p:sp>
        <p:sp>
          <p:nvSpPr>
            <p:cNvPr id="68" name="Rectangle 93">
              <a:extLst>
                <a:ext uri="{FF2B5EF4-FFF2-40B4-BE49-F238E27FC236}">
                  <a16:creationId xmlns:a16="http://schemas.microsoft.com/office/drawing/2014/main" id="{053ED514-E15F-4D25-B76B-91ACBBDD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96"/>
              <a:ext cx="1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5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Lesson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We may not always induct 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400" dirty="0"/>
                  <a:t> to get to smaller subproblems. 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We may have to induct on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400" dirty="0"/>
                  <a:t> when we are dealing with more complex problems.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Sequence Alignment</a:t>
            </a:r>
          </a:p>
        </p:txBody>
      </p:sp>
    </p:spTree>
    <p:extLst>
      <p:ext uri="{BB962C8B-B14F-4D97-AF65-F5344CB8AC3E}">
        <p14:creationId xmlns:p14="http://schemas.microsoft.com/office/powerpoint/2010/main" val="22071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Word Alignment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How similar are two strings?</a:t>
            </a:r>
          </a:p>
          <a:p>
            <a:pPr lvl="1"/>
            <a:r>
              <a:rPr lang="en-US" altLang="en-US" sz="2200" b="1" dirty="0" err="1">
                <a:latin typeface="+mj-lt"/>
              </a:rPr>
              <a:t>ocurrance</a:t>
            </a:r>
            <a:endParaRPr lang="en-US" altLang="en-US" sz="2200" b="1" dirty="0">
              <a:latin typeface="+mj-lt"/>
            </a:endParaRPr>
          </a:p>
          <a:p>
            <a:pPr lvl="1"/>
            <a:r>
              <a:rPr lang="en-US" altLang="en-US" sz="2200" b="1" dirty="0">
                <a:latin typeface="+mj-lt"/>
              </a:rPr>
              <a:t>occurrence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0" name="Rectangle 4">
            <a:extLst>
              <a:ext uri="{FF2B5EF4-FFF2-40B4-BE49-F238E27FC236}">
                <a16:creationId xmlns:a16="http://schemas.microsoft.com/office/drawing/2014/main" id="{EAD86893-3A5E-47DD-84D4-AD9B54FE5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63EB38D4-70C8-4786-B2D4-04B22B3D3C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452B2EE0-01C5-44AD-B51D-8203A8215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DF12C020-608E-40DD-BCB9-F77257F7A8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74" name="Rectangle 8">
            <a:extLst>
              <a:ext uri="{FF2B5EF4-FFF2-40B4-BE49-F238E27FC236}">
                <a16:creationId xmlns:a16="http://schemas.microsoft.com/office/drawing/2014/main" id="{A86C2A4B-C791-4265-A5E0-81FA0CE587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CB142B0E-4DF1-4B0C-B503-AEC3E4F57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324485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E68C2D49-8231-48C4-96F3-173F5586F9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77" name="Rectangle 11">
            <a:extLst>
              <a:ext uri="{FF2B5EF4-FFF2-40B4-BE49-F238E27FC236}">
                <a16:creationId xmlns:a16="http://schemas.microsoft.com/office/drawing/2014/main" id="{3FF9D9F4-3B4E-41DD-953C-49411DC8D0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DEACDE32-5CEA-4E17-B78B-CD33C026C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BFB9BC3E-C79E-4045-826D-6A1B07FF9C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84A581A7-B0C7-498D-A810-EE1EFF11A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1" name="Rectangle 15">
            <a:extLst>
              <a:ext uri="{FF2B5EF4-FFF2-40B4-BE49-F238E27FC236}">
                <a16:creationId xmlns:a16="http://schemas.microsoft.com/office/drawing/2014/main" id="{41D89053-6078-4E16-8F01-370A57F4C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82" name="Rectangle 16">
            <a:extLst>
              <a:ext uri="{FF2B5EF4-FFF2-40B4-BE49-F238E27FC236}">
                <a16:creationId xmlns:a16="http://schemas.microsoft.com/office/drawing/2014/main" id="{2500571B-1384-4ACE-B83A-ECD5C19D3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83" name="Rectangle 17">
            <a:extLst>
              <a:ext uri="{FF2B5EF4-FFF2-40B4-BE49-F238E27FC236}">
                <a16:creationId xmlns:a16="http://schemas.microsoft.com/office/drawing/2014/main" id="{ECDCAFE0-1D0B-4F0E-A04F-925A86BA8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84" name="Rectangle 18">
            <a:extLst>
              <a:ext uri="{FF2B5EF4-FFF2-40B4-BE49-F238E27FC236}">
                <a16:creationId xmlns:a16="http://schemas.microsoft.com/office/drawing/2014/main" id="{650F8988-C3B6-41FB-94A1-B911740C8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374491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85" name="Rectangle 19">
            <a:extLst>
              <a:ext uri="{FF2B5EF4-FFF2-40B4-BE49-F238E27FC236}">
                <a16:creationId xmlns:a16="http://schemas.microsoft.com/office/drawing/2014/main" id="{D03FC1BA-1CC8-4F03-8D02-BC11B532C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7408B1E3-30C8-41A4-BEC3-2F2AA696C7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7" name="Rectangle 21">
            <a:extLst>
              <a:ext uri="{FF2B5EF4-FFF2-40B4-BE49-F238E27FC236}">
                <a16:creationId xmlns:a16="http://schemas.microsoft.com/office/drawing/2014/main" id="{33576381-B5C5-4892-AAB8-AD8DF483B7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88" name="Rectangle 22">
            <a:extLst>
              <a:ext uri="{FF2B5EF4-FFF2-40B4-BE49-F238E27FC236}">
                <a16:creationId xmlns:a16="http://schemas.microsoft.com/office/drawing/2014/main" id="{F3E6B000-177E-4E7B-9311-D0E3C79A50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83A8EF6C-DAB7-4012-92D9-19DBED4CD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2448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90" name="Rectangle 24">
            <a:extLst>
              <a:ext uri="{FF2B5EF4-FFF2-40B4-BE49-F238E27FC236}">
                <a16:creationId xmlns:a16="http://schemas.microsoft.com/office/drawing/2014/main" id="{D2433DA2-CBC9-469D-A6CA-A5892FDDA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6C59B6B0-8B45-47A9-979A-DB7757E3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2" name="Rectangle 26">
            <a:extLst>
              <a:ext uri="{FF2B5EF4-FFF2-40B4-BE49-F238E27FC236}">
                <a16:creationId xmlns:a16="http://schemas.microsoft.com/office/drawing/2014/main" id="{6A9BF5C0-A773-415D-978A-2F739090E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650B56DE-C5FA-4DC7-9E5E-B160D033D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94" name="Rectangle 28">
            <a:extLst>
              <a:ext uri="{FF2B5EF4-FFF2-40B4-BE49-F238E27FC236}">
                <a16:creationId xmlns:a16="http://schemas.microsoft.com/office/drawing/2014/main" id="{F12CDF08-2E6A-4F6A-89D5-B0459710B9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95" name="Rectangle 29">
            <a:extLst>
              <a:ext uri="{FF2B5EF4-FFF2-40B4-BE49-F238E27FC236}">
                <a16:creationId xmlns:a16="http://schemas.microsoft.com/office/drawing/2014/main" id="{F9367393-CC5D-4F1A-824A-9AB582A119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6FABC5C1-0897-4AF4-8857-B57A9A9420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7" name="Rectangle 31">
            <a:extLst>
              <a:ext uri="{FF2B5EF4-FFF2-40B4-BE49-F238E27FC236}">
                <a16:creationId xmlns:a16="http://schemas.microsoft.com/office/drawing/2014/main" id="{15556EA8-55B7-4A7D-AECE-BA604BB9E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98" name="Rectangle 32">
            <a:extLst>
              <a:ext uri="{FF2B5EF4-FFF2-40B4-BE49-F238E27FC236}">
                <a16:creationId xmlns:a16="http://schemas.microsoft.com/office/drawing/2014/main" id="{58AC8454-C9F0-40C2-B815-441FF91F8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9" name="Rectangle 33">
            <a:extLst>
              <a:ext uri="{FF2B5EF4-FFF2-40B4-BE49-F238E27FC236}">
                <a16:creationId xmlns:a16="http://schemas.microsoft.com/office/drawing/2014/main" id="{06933A8D-8106-4AAC-A482-58FE925BF2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00" name="Rectangle 34">
            <a:extLst>
              <a:ext uri="{FF2B5EF4-FFF2-40B4-BE49-F238E27FC236}">
                <a16:creationId xmlns:a16="http://schemas.microsoft.com/office/drawing/2014/main" id="{5A1ACFD9-D547-4B72-8D7F-2D4AA7CE9C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01" name="Rectangle 35">
            <a:extLst>
              <a:ext uri="{FF2B5EF4-FFF2-40B4-BE49-F238E27FC236}">
                <a16:creationId xmlns:a16="http://schemas.microsoft.com/office/drawing/2014/main" id="{2E059D2A-ABB8-44A5-B6EB-CA8D0D1B70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02" name="Rectangle 36">
            <a:extLst>
              <a:ext uri="{FF2B5EF4-FFF2-40B4-BE49-F238E27FC236}">
                <a16:creationId xmlns:a16="http://schemas.microsoft.com/office/drawing/2014/main" id="{794A9456-FB57-40E9-AD71-F731F749A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03" name="Rectangle 37">
            <a:extLst>
              <a:ext uri="{FF2B5EF4-FFF2-40B4-BE49-F238E27FC236}">
                <a16:creationId xmlns:a16="http://schemas.microsoft.com/office/drawing/2014/main" id="{D5FE1C1F-B744-4259-A616-483367016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04" name="Rectangle 38">
            <a:extLst>
              <a:ext uri="{FF2B5EF4-FFF2-40B4-BE49-F238E27FC236}">
                <a16:creationId xmlns:a16="http://schemas.microsoft.com/office/drawing/2014/main" id="{43728118-061C-4CE2-99C3-781A16EE86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05" name="Rectangle 39">
            <a:extLst>
              <a:ext uri="{FF2B5EF4-FFF2-40B4-BE49-F238E27FC236}">
                <a16:creationId xmlns:a16="http://schemas.microsoft.com/office/drawing/2014/main" id="{BDEBEA45-9363-4087-96C5-81C136624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06" name="Rectangle 40">
            <a:extLst>
              <a:ext uri="{FF2B5EF4-FFF2-40B4-BE49-F238E27FC236}">
                <a16:creationId xmlns:a16="http://schemas.microsoft.com/office/drawing/2014/main" id="{832DCF72-0C2C-4E71-ABAC-0F2230CE8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07" name="Rectangle 41">
            <a:extLst>
              <a:ext uri="{FF2B5EF4-FFF2-40B4-BE49-F238E27FC236}">
                <a16:creationId xmlns:a16="http://schemas.microsoft.com/office/drawing/2014/main" id="{34C45EC2-69B2-42AF-ADD2-1432385F6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49974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08" name="Rectangle 42">
            <a:extLst>
              <a:ext uri="{FF2B5EF4-FFF2-40B4-BE49-F238E27FC236}">
                <a16:creationId xmlns:a16="http://schemas.microsoft.com/office/drawing/2014/main" id="{87B72A87-204A-434E-8473-8C6FD75DA1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49974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09" name="Rectangle 43">
            <a:extLst>
              <a:ext uri="{FF2B5EF4-FFF2-40B4-BE49-F238E27FC236}">
                <a16:creationId xmlns:a16="http://schemas.microsoft.com/office/drawing/2014/main" id="{B1EF20B6-157B-4EA8-9340-B4891E2C2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10" name="Rectangle 44">
            <a:extLst>
              <a:ext uri="{FF2B5EF4-FFF2-40B4-BE49-F238E27FC236}">
                <a16:creationId xmlns:a16="http://schemas.microsoft.com/office/drawing/2014/main" id="{EE063678-F1F1-4431-9E01-4179B7407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11" name="Rectangle 45">
            <a:extLst>
              <a:ext uri="{FF2B5EF4-FFF2-40B4-BE49-F238E27FC236}">
                <a16:creationId xmlns:a16="http://schemas.microsoft.com/office/drawing/2014/main" id="{F4C78992-3FD0-4BD3-8D12-410B4D356E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5497513"/>
            <a:ext cx="304800" cy="338137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12" name="Rectangle 46">
            <a:extLst>
              <a:ext uri="{FF2B5EF4-FFF2-40B4-BE49-F238E27FC236}">
                <a16:creationId xmlns:a16="http://schemas.microsoft.com/office/drawing/2014/main" id="{A579326C-42F6-44A3-AB0B-83478F832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13" name="Rectangle 47">
            <a:extLst>
              <a:ext uri="{FF2B5EF4-FFF2-40B4-BE49-F238E27FC236}">
                <a16:creationId xmlns:a16="http://schemas.microsoft.com/office/drawing/2014/main" id="{F2A72A0D-C51D-4EAB-965F-5D91DBCCF2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14" name="Rectangle 48">
            <a:extLst>
              <a:ext uri="{FF2B5EF4-FFF2-40B4-BE49-F238E27FC236}">
                <a16:creationId xmlns:a16="http://schemas.microsoft.com/office/drawing/2014/main" id="{FC9F8257-76E7-43BF-B54B-3B7A8FFE6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15" name="Rectangle 49">
            <a:extLst>
              <a:ext uri="{FF2B5EF4-FFF2-40B4-BE49-F238E27FC236}">
                <a16:creationId xmlns:a16="http://schemas.microsoft.com/office/drawing/2014/main" id="{166BD3BF-B03E-47A2-AF76-226741844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16" name="Rectangle 50">
            <a:extLst>
              <a:ext uri="{FF2B5EF4-FFF2-40B4-BE49-F238E27FC236}">
                <a16:creationId xmlns:a16="http://schemas.microsoft.com/office/drawing/2014/main" id="{1F0A3F65-B361-455E-9255-2E05E9051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17" name="Rectangle 51">
            <a:extLst>
              <a:ext uri="{FF2B5EF4-FFF2-40B4-BE49-F238E27FC236}">
                <a16:creationId xmlns:a16="http://schemas.microsoft.com/office/drawing/2014/main" id="{5F72CEA7-C022-42E6-A64E-D884DB6A0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18" name="Rectangle 52">
            <a:extLst>
              <a:ext uri="{FF2B5EF4-FFF2-40B4-BE49-F238E27FC236}">
                <a16:creationId xmlns:a16="http://schemas.microsoft.com/office/drawing/2014/main" id="{4DD635AD-96A1-49BA-8D45-22E278E40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19" name="Rectangle 53">
            <a:extLst>
              <a:ext uri="{FF2B5EF4-FFF2-40B4-BE49-F238E27FC236}">
                <a16:creationId xmlns:a16="http://schemas.microsoft.com/office/drawing/2014/main" id="{327B8C26-8B9F-450E-941C-06874C613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0" name="Rectangle 54">
            <a:extLst>
              <a:ext uri="{FF2B5EF4-FFF2-40B4-BE49-F238E27FC236}">
                <a16:creationId xmlns:a16="http://schemas.microsoft.com/office/drawing/2014/main" id="{8ECEDEE5-C719-4299-ABE0-9A112AE69B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21" name="Rectangle 55">
            <a:extLst>
              <a:ext uri="{FF2B5EF4-FFF2-40B4-BE49-F238E27FC236}">
                <a16:creationId xmlns:a16="http://schemas.microsoft.com/office/drawing/2014/main" id="{4EDBADC2-801C-4BDA-9856-5254E33D1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2" name="Rectangle 56">
            <a:extLst>
              <a:ext uri="{FF2B5EF4-FFF2-40B4-BE49-F238E27FC236}">
                <a16:creationId xmlns:a16="http://schemas.microsoft.com/office/drawing/2014/main" id="{95D31F8E-C6D0-427F-8DD2-1195F523F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3" name="Rectangle 57">
            <a:extLst>
              <a:ext uri="{FF2B5EF4-FFF2-40B4-BE49-F238E27FC236}">
                <a16:creationId xmlns:a16="http://schemas.microsoft.com/office/drawing/2014/main" id="{A6A2D913-821D-4DCB-A454-0476395C79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24" name="Rectangle 58">
            <a:extLst>
              <a:ext uri="{FF2B5EF4-FFF2-40B4-BE49-F238E27FC236}">
                <a16:creationId xmlns:a16="http://schemas.microsoft.com/office/drawing/2014/main" id="{EF3F0855-39EB-41AB-A6C0-195FF8FA5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25" name="Rectangle 59">
            <a:extLst>
              <a:ext uri="{FF2B5EF4-FFF2-40B4-BE49-F238E27FC236}">
                <a16:creationId xmlns:a16="http://schemas.microsoft.com/office/drawing/2014/main" id="{F3A647A3-DD22-4FE5-94F3-E464EC93E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26" name="Rectangle 60">
            <a:extLst>
              <a:ext uri="{FF2B5EF4-FFF2-40B4-BE49-F238E27FC236}">
                <a16:creationId xmlns:a16="http://schemas.microsoft.com/office/drawing/2014/main" id="{A8C7FD84-2BA9-40B9-9D35-09A4D330B3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27" name="Rectangle 61">
            <a:extLst>
              <a:ext uri="{FF2B5EF4-FFF2-40B4-BE49-F238E27FC236}">
                <a16:creationId xmlns:a16="http://schemas.microsoft.com/office/drawing/2014/main" id="{7DDFCBF5-4B29-4F59-95CC-6AD61544B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28" name="Rectangle 62">
            <a:extLst>
              <a:ext uri="{FF2B5EF4-FFF2-40B4-BE49-F238E27FC236}">
                <a16:creationId xmlns:a16="http://schemas.microsoft.com/office/drawing/2014/main" id="{A3A3ED3D-98E9-4A6E-88C0-9EFAE40375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9" name="Rectangle 63">
            <a:extLst>
              <a:ext uri="{FF2B5EF4-FFF2-40B4-BE49-F238E27FC236}">
                <a16:creationId xmlns:a16="http://schemas.microsoft.com/office/drawing/2014/main" id="{42847959-F0E6-4DDC-8A13-CD8779B3B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30" name="Rectangle 64">
            <a:extLst>
              <a:ext uri="{FF2B5EF4-FFF2-40B4-BE49-F238E27FC236}">
                <a16:creationId xmlns:a16="http://schemas.microsoft.com/office/drawing/2014/main" id="{EF2C9237-6B77-4895-B550-2454F1EC2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31" name="Rectangle 65">
            <a:extLst>
              <a:ext uri="{FF2B5EF4-FFF2-40B4-BE49-F238E27FC236}">
                <a16:creationId xmlns:a16="http://schemas.microsoft.com/office/drawing/2014/main" id="{309D7571-8212-4D75-B8A6-8118671A2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1371600"/>
            <a:ext cx="304800" cy="338138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32" name="Text Box 66">
            <a:extLst>
              <a:ext uri="{FF2B5EF4-FFF2-40B4-BE49-F238E27FC236}">
                <a16:creationId xmlns:a16="http://schemas.microsoft.com/office/drawing/2014/main" id="{E2228D81-3F32-4E8D-BF57-DBD608243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3622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 mismatches, 1 gap</a:t>
            </a:r>
          </a:p>
        </p:txBody>
      </p:sp>
      <p:sp>
        <p:nvSpPr>
          <p:cNvPr id="133" name="Text Box 67">
            <a:extLst>
              <a:ext uri="{FF2B5EF4-FFF2-40B4-BE49-F238E27FC236}">
                <a16:creationId xmlns:a16="http://schemas.microsoft.com/office/drawing/2014/main" id="{52BDDA46-E00D-410C-B908-8535FB11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 mismatch, 1 gap</a:t>
            </a:r>
          </a:p>
        </p:txBody>
      </p:sp>
      <p:sp>
        <p:nvSpPr>
          <p:cNvPr id="134" name="Text Box 68">
            <a:extLst>
              <a:ext uri="{FF2B5EF4-FFF2-40B4-BE49-F238E27FC236}">
                <a16:creationId xmlns:a16="http://schemas.microsoft.com/office/drawing/2014/main" id="{E9096195-83D0-4D48-92DE-5F16FE40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9436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0 mismatches, 3 gaps</a:t>
            </a:r>
          </a:p>
        </p:txBody>
      </p:sp>
    </p:spTree>
    <p:extLst>
      <p:ext uri="{BB962C8B-B14F-4D97-AF65-F5344CB8AC3E}">
        <p14:creationId xmlns:p14="http://schemas.microsoft.com/office/powerpoint/2010/main" val="42231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33" grpId="0"/>
      <p:bldP spid="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Edit Distance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r>
              <a:rPr kumimoji="1" lang="en-US" altLang="en-US" sz="2200" dirty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Edit distance</a:t>
            </a:r>
            <a:r>
              <a:rPr kumimoji="1" lang="en-US" altLang="en-US" sz="2200" dirty="0">
                <a:solidFill>
                  <a:srgbClr val="003399"/>
                </a:solidFill>
                <a:latin typeface="+mj-lt"/>
                <a:ea typeface="MS PGothic" panose="020B0600070205080204" pitchFamily="34" charset="-128"/>
              </a:rPr>
              <a:t>.  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[</a:t>
            </a:r>
            <a:r>
              <a:rPr kumimoji="1" lang="en-US" altLang="en-US" sz="2200" dirty="0" err="1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Levenshtein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 1966, Needleman-Wunsch 1970]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  Cost = # of gaps + #mismatches.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Applications.</a:t>
            </a:r>
          </a:p>
          <a:p>
            <a:r>
              <a:rPr lang="en-US" altLang="en-US" sz="2200" dirty="0"/>
              <a:t>Basis for Unix diff and Word correct in editors.</a:t>
            </a:r>
          </a:p>
          <a:p>
            <a:r>
              <a:rPr lang="en-US" altLang="en-US" sz="2200" dirty="0"/>
              <a:t>Speech recognition.</a:t>
            </a:r>
          </a:p>
          <a:p>
            <a:r>
              <a:rPr lang="en-US" altLang="en-US" sz="2200" dirty="0"/>
              <a:t>Computational biology.</a:t>
            </a:r>
          </a:p>
          <a:p>
            <a:pPr marL="0" indent="0"/>
            <a:endParaRPr lang="en-US" altLang="en-US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83" name="Text Box 2">
            <a:extLst>
              <a:ext uri="{FF2B5EF4-FFF2-40B4-BE49-F238E27FC236}">
                <a16:creationId xmlns:a16="http://schemas.microsoft.com/office/drawing/2014/main" id="{7BEEB755-9E35-4273-8151-E57D515D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602288"/>
            <a:ext cx="4208462" cy="339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3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84" name="Text Box 3">
            <a:extLst>
              <a:ext uri="{FF2B5EF4-FFF2-40B4-BE49-F238E27FC236}">
                <a16:creationId xmlns:a16="http://schemas.microsoft.com/office/drawing/2014/main" id="{DEB4CE79-5B62-4F1C-A31A-84D732E8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5" name="Text Box 4">
            <a:extLst>
              <a:ext uri="{FF2B5EF4-FFF2-40B4-BE49-F238E27FC236}">
                <a16:creationId xmlns:a16="http://schemas.microsoft.com/office/drawing/2014/main" id="{83A91A23-0CE0-47CB-AA85-B62C11E2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6" name="Text Box 5">
            <a:extLst>
              <a:ext uri="{FF2B5EF4-FFF2-40B4-BE49-F238E27FC236}">
                <a16:creationId xmlns:a16="http://schemas.microsoft.com/office/drawing/2014/main" id="{306AB774-AD40-432F-BF84-1D864962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7" name="Text Box 6">
            <a:extLst>
              <a:ext uri="{FF2B5EF4-FFF2-40B4-BE49-F238E27FC236}">
                <a16:creationId xmlns:a16="http://schemas.microsoft.com/office/drawing/2014/main" id="{D527E2C9-229C-4E07-B34B-20F3C141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8" name="Text Box 7">
            <a:extLst>
              <a:ext uri="{FF2B5EF4-FFF2-40B4-BE49-F238E27FC236}">
                <a16:creationId xmlns:a16="http://schemas.microsoft.com/office/drawing/2014/main" id="{101635D3-5067-4786-95D5-BC4D095D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68813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9" name="Text Box 8">
            <a:extLst>
              <a:ext uri="{FF2B5EF4-FFF2-40B4-BE49-F238E27FC236}">
                <a16:creationId xmlns:a16="http://schemas.microsoft.com/office/drawing/2014/main" id="{9C204DE0-613C-41A5-92DA-4D94ED07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0" name="Text Box 9">
            <a:extLst>
              <a:ext uri="{FF2B5EF4-FFF2-40B4-BE49-F238E27FC236}">
                <a16:creationId xmlns:a16="http://schemas.microsoft.com/office/drawing/2014/main" id="{C1DB7BE1-8379-41B5-9635-CA082799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1" name="Text Box 10">
            <a:extLst>
              <a:ext uri="{FF2B5EF4-FFF2-40B4-BE49-F238E27FC236}">
                <a16:creationId xmlns:a16="http://schemas.microsoft.com/office/drawing/2014/main" id="{CA9B3C92-CEBE-4A20-842C-C9342B7F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2" name="Text Box 11">
            <a:extLst>
              <a:ext uri="{FF2B5EF4-FFF2-40B4-BE49-F238E27FC236}">
                <a16:creationId xmlns:a16="http://schemas.microsoft.com/office/drawing/2014/main" id="{4453E29E-4251-4D34-97E2-5C7D9CAB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3" name="Text Box 12">
            <a:extLst>
              <a:ext uri="{FF2B5EF4-FFF2-40B4-BE49-F238E27FC236}">
                <a16:creationId xmlns:a16="http://schemas.microsoft.com/office/drawing/2014/main" id="{22C612E6-74F3-474E-9B97-B07876B6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4" name="Text Box 13">
            <a:extLst>
              <a:ext uri="{FF2B5EF4-FFF2-40B4-BE49-F238E27FC236}">
                <a16:creationId xmlns:a16="http://schemas.microsoft.com/office/drawing/2014/main" id="{2BA705F1-9F1D-4B89-94E1-D1932A9D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5" name="Text Box 14">
            <a:extLst>
              <a:ext uri="{FF2B5EF4-FFF2-40B4-BE49-F238E27FC236}">
                <a16:creationId xmlns:a16="http://schemas.microsoft.com/office/drawing/2014/main" id="{55E40600-C14C-4540-A5D4-90781603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6" name="Text Box 15">
            <a:extLst>
              <a:ext uri="{FF2B5EF4-FFF2-40B4-BE49-F238E27FC236}">
                <a16:creationId xmlns:a16="http://schemas.microsoft.com/office/drawing/2014/main" id="{03488383-82F9-489B-B247-8BEDE805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97" name="Text Box 16">
            <a:extLst>
              <a:ext uri="{FF2B5EF4-FFF2-40B4-BE49-F238E27FC236}">
                <a16:creationId xmlns:a16="http://schemas.microsoft.com/office/drawing/2014/main" id="{AC8FDA15-D7F9-4DB5-B309-899D07A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8" name="Text Box 17">
            <a:extLst>
              <a:ext uri="{FF2B5EF4-FFF2-40B4-BE49-F238E27FC236}">
                <a16:creationId xmlns:a16="http://schemas.microsoft.com/office/drawing/2014/main" id="{DD5B7CD1-893A-442D-B0B0-733916FE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29200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9" name="Text Box 18">
            <a:extLst>
              <a:ext uri="{FF2B5EF4-FFF2-40B4-BE49-F238E27FC236}">
                <a16:creationId xmlns:a16="http://schemas.microsoft.com/office/drawing/2014/main" id="{639AC5E4-97E0-48F6-984C-8789F43B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0" name="Text Box 19">
            <a:extLst>
              <a:ext uri="{FF2B5EF4-FFF2-40B4-BE49-F238E27FC236}">
                <a16:creationId xmlns:a16="http://schemas.microsoft.com/office/drawing/2014/main" id="{B57C1224-9193-42F3-B054-7B2C59B6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1" name="Text Box 20">
            <a:extLst>
              <a:ext uri="{FF2B5EF4-FFF2-40B4-BE49-F238E27FC236}">
                <a16:creationId xmlns:a16="http://schemas.microsoft.com/office/drawing/2014/main" id="{764AC979-862F-4566-8BBF-574E6EE0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2" name="Text Box 21">
            <a:extLst>
              <a:ext uri="{FF2B5EF4-FFF2-40B4-BE49-F238E27FC236}">
                <a16:creationId xmlns:a16="http://schemas.microsoft.com/office/drawing/2014/main" id="{F3F12061-3185-4F1A-95C7-E0F470F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3" name="Text Box 22">
            <a:extLst>
              <a:ext uri="{FF2B5EF4-FFF2-40B4-BE49-F238E27FC236}">
                <a16:creationId xmlns:a16="http://schemas.microsoft.com/office/drawing/2014/main" id="{4C4A4667-71E5-4345-82DB-AFF6B09C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4" name="Text Box 23">
            <a:extLst>
              <a:ext uri="{FF2B5EF4-FFF2-40B4-BE49-F238E27FC236}">
                <a16:creationId xmlns:a16="http://schemas.microsoft.com/office/drawing/2014/main" id="{CB515B61-5284-48D6-A97D-71156A8B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5" name="Text Box 24">
            <a:extLst>
              <a:ext uri="{FF2B5EF4-FFF2-40B4-BE49-F238E27FC236}">
                <a16:creationId xmlns:a16="http://schemas.microsoft.com/office/drawing/2014/main" id="{94DF0A9C-3FF8-413B-9B3F-A503B58A2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06" name="Text Box 25">
            <a:extLst>
              <a:ext uri="{FF2B5EF4-FFF2-40B4-BE49-F238E27FC236}">
                <a16:creationId xmlns:a16="http://schemas.microsoft.com/office/drawing/2014/main" id="{FB74F1A2-1437-4201-9DD7-72609B51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7" name="Text Box 26">
            <a:extLst>
              <a:ext uri="{FF2B5EF4-FFF2-40B4-BE49-F238E27FC236}">
                <a16:creationId xmlns:a16="http://schemas.microsoft.com/office/drawing/2014/main" id="{39F20CAF-CBC3-4118-9C89-A913DC48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8" name="Text Box 27">
            <a:extLst>
              <a:ext uri="{FF2B5EF4-FFF2-40B4-BE49-F238E27FC236}">
                <a16:creationId xmlns:a16="http://schemas.microsoft.com/office/drawing/2014/main" id="{D31C5FA0-AAB2-4098-83FB-C3F86044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4479925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9" name="Text Box 28">
            <a:extLst>
              <a:ext uri="{FF2B5EF4-FFF2-40B4-BE49-F238E27FC236}">
                <a16:creationId xmlns:a16="http://schemas.microsoft.com/office/drawing/2014/main" id="{6536E30D-FA7F-4891-A805-FFE8365B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0" name="Text Box 29">
            <a:extLst>
              <a:ext uri="{FF2B5EF4-FFF2-40B4-BE49-F238E27FC236}">
                <a16:creationId xmlns:a16="http://schemas.microsoft.com/office/drawing/2014/main" id="{EDCF17C4-F140-490E-B813-DE01CF1C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1" name="Text Box 30">
            <a:extLst>
              <a:ext uri="{FF2B5EF4-FFF2-40B4-BE49-F238E27FC236}">
                <a16:creationId xmlns:a16="http://schemas.microsoft.com/office/drawing/2014/main" id="{BB3FD684-BDC4-470B-8F90-FEFC9F75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2" name="Text Box 31">
            <a:extLst>
              <a:ext uri="{FF2B5EF4-FFF2-40B4-BE49-F238E27FC236}">
                <a16:creationId xmlns:a16="http://schemas.microsoft.com/office/drawing/2014/main" id="{49FDDE1F-5D7F-4D4E-B61A-C6206D09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4479925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3" name="Text Box 32">
            <a:extLst>
              <a:ext uri="{FF2B5EF4-FFF2-40B4-BE49-F238E27FC236}">
                <a16:creationId xmlns:a16="http://schemas.microsoft.com/office/drawing/2014/main" id="{3F50A714-885A-4C6D-A91F-37484E38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4" name="Text Box 33">
            <a:extLst>
              <a:ext uri="{FF2B5EF4-FFF2-40B4-BE49-F238E27FC236}">
                <a16:creationId xmlns:a16="http://schemas.microsoft.com/office/drawing/2014/main" id="{AAC5BFA0-AE7A-4802-845F-29B01449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5" name="Text Box 34">
            <a:extLst>
              <a:ext uri="{FF2B5EF4-FFF2-40B4-BE49-F238E27FC236}">
                <a16:creationId xmlns:a16="http://schemas.microsoft.com/office/drawing/2014/main" id="{5085FB78-14DE-44A6-9865-56886E24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6" name="Text Box 35">
            <a:extLst>
              <a:ext uri="{FF2B5EF4-FFF2-40B4-BE49-F238E27FC236}">
                <a16:creationId xmlns:a16="http://schemas.microsoft.com/office/drawing/2014/main" id="{B53A5900-49E2-4DE7-8EAD-24FBE46F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17" name="Text Box 36">
            <a:extLst>
              <a:ext uri="{FF2B5EF4-FFF2-40B4-BE49-F238E27FC236}">
                <a16:creationId xmlns:a16="http://schemas.microsoft.com/office/drawing/2014/main" id="{24970819-0A9E-4BFF-9A42-2D4AB10D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8" name="Text Box 37">
            <a:extLst>
              <a:ext uri="{FF2B5EF4-FFF2-40B4-BE49-F238E27FC236}">
                <a16:creationId xmlns:a16="http://schemas.microsoft.com/office/drawing/2014/main" id="{2D9557C1-A04C-47DD-9AD3-86B8EC92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9" name="Text Box 38">
            <a:extLst>
              <a:ext uri="{FF2B5EF4-FFF2-40B4-BE49-F238E27FC236}">
                <a16:creationId xmlns:a16="http://schemas.microsoft.com/office/drawing/2014/main" id="{3A393CE8-5BE8-4C90-B7D1-66677B59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0" name="Text Box 39">
            <a:extLst>
              <a:ext uri="{FF2B5EF4-FFF2-40B4-BE49-F238E27FC236}">
                <a16:creationId xmlns:a16="http://schemas.microsoft.com/office/drawing/2014/main" id="{77C05A27-3DEE-42A7-AD0A-323FC1C2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1" name="Text Box 40">
            <a:extLst>
              <a:ext uri="{FF2B5EF4-FFF2-40B4-BE49-F238E27FC236}">
                <a16:creationId xmlns:a16="http://schemas.microsoft.com/office/drawing/2014/main" id="{66E0356D-58D2-4BD2-B9EA-43903CD3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2" name="Text Box 41">
            <a:extLst>
              <a:ext uri="{FF2B5EF4-FFF2-40B4-BE49-F238E27FC236}">
                <a16:creationId xmlns:a16="http://schemas.microsoft.com/office/drawing/2014/main" id="{F44417A1-BE91-4EB3-A076-D1103B89B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50403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3" name="Text Box 42">
            <a:extLst>
              <a:ext uri="{FF2B5EF4-FFF2-40B4-BE49-F238E27FC236}">
                <a16:creationId xmlns:a16="http://schemas.microsoft.com/office/drawing/2014/main" id="{25842959-F2C6-4DBA-9397-00F1D727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4" name="Text Box 43">
            <a:extLst>
              <a:ext uri="{FF2B5EF4-FFF2-40B4-BE49-F238E27FC236}">
                <a16:creationId xmlns:a16="http://schemas.microsoft.com/office/drawing/2014/main" id="{3D23E14D-126B-4BC6-8B6F-0EBE6E3E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4479925"/>
            <a:ext cx="350837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225" name="Text Box 44">
            <a:extLst>
              <a:ext uri="{FF2B5EF4-FFF2-40B4-BE49-F238E27FC236}">
                <a16:creationId xmlns:a16="http://schemas.microsoft.com/office/drawing/2014/main" id="{CBDBFB43-A0B5-4D8C-95AE-35BBE92B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6" name="Text Box 45">
            <a:extLst>
              <a:ext uri="{FF2B5EF4-FFF2-40B4-BE49-F238E27FC236}">
                <a16:creationId xmlns:a16="http://schemas.microsoft.com/office/drawing/2014/main" id="{9983CDE1-2D59-4EF1-B620-16D9DF49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7" name="Text Box 46">
            <a:extLst>
              <a:ext uri="{FF2B5EF4-FFF2-40B4-BE49-F238E27FC236}">
                <a16:creationId xmlns:a16="http://schemas.microsoft.com/office/drawing/2014/main" id="{38245FFC-842E-4532-BB40-CB7B5B3F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8" name="Text Box 47">
            <a:extLst>
              <a:ext uri="{FF2B5EF4-FFF2-40B4-BE49-F238E27FC236}">
                <a16:creationId xmlns:a16="http://schemas.microsoft.com/office/drawing/2014/main" id="{DAE83994-78D3-4595-8C12-55C8D0D8F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9" name="Text Box 48">
            <a:extLst>
              <a:ext uri="{FF2B5EF4-FFF2-40B4-BE49-F238E27FC236}">
                <a16:creationId xmlns:a16="http://schemas.microsoft.com/office/drawing/2014/main" id="{A62A0D8C-B917-4964-8B42-8EFF200E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534025"/>
            <a:ext cx="42084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5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30" name="Text Box 49">
            <a:extLst>
              <a:ext uri="{FF2B5EF4-FFF2-40B4-BE49-F238E27FC236}">
                <a16:creationId xmlns:a16="http://schemas.microsoft.com/office/drawing/2014/main" id="{CCC486C3-EEA1-4BAC-9098-A7686901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040313"/>
            <a:ext cx="34925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202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Given two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,…,</m:t>
                    </m:r>
                    <m:sSub>
                      <m:sSubPr>
                        <m:ctrlP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find an alignment with minimum number of mismatch and gaps.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An alignment is a set of ordered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Example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en-US" sz="2000" dirty="0">
                    <a:latin typeface="Courier New" charset="0"/>
                    <a:ea typeface="ＭＳ Ｐゴシック" charset="0"/>
                    <a:cs typeface="ＭＳ Ｐゴシック" charset="0"/>
                  </a:rPr>
                  <a:t>CTACCG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 vs. </a:t>
                </a:r>
                <a:r>
                  <a:rPr lang="en-US" sz="2000" dirty="0">
                    <a:latin typeface="Courier New" charset="0"/>
                    <a:ea typeface="ＭＳ Ｐゴシック" charset="0"/>
                    <a:cs typeface="ＭＳ Ｐゴシック" charset="0"/>
                  </a:rPr>
                  <a:t>TACATG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.</a:t>
                </a:r>
                <a:br>
                  <a:rPr lang="en-US" sz="2400" dirty="0">
                    <a:ea typeface="ＭＳ Ｐゴシック" charset="0"/>
                    <a:cs typeface="ＭＳ Ｐゴシック" charset="0"/>
                  </a:rPr>
                </a:b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Sol:  We aligned 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1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4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5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4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sz="2400" dirty="0"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So, the cost is 3. 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9" name="Text Box 5">
            <a:extLst>
              <a:ext uri="{FF2B5EF4-FFF2-40B4-BE49-F238E27FC236}">
                <a16:creationId xmlns:a16="http://schemas.microsoft.com/office/drawing/2014/main" id="{C391CEB5-13A6-4422-BF66-07435B9D1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0" name="Text Box 6">
            <a:extLst>
              <a:ext uri="{FF2B5EF4-FFF2-40B4-BE49-F238E27FC236}">
                <a16:creationId xmlns:a16="http://schemas.microsoft.com/office/drawing/2014/main" id="{0790BDBF-8EA1-43BA-80D7-178FDE38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1" name="Text Box 7">
            <a:extLst>
              <a:ext uri="{FF2B5EF4-FFF2-40B4-BE49-F238E27FC236}">
                <a16:creationId xmlns:a16="http://schemas.microsoft.com/office/drawing/2014/main" id="{69547C32-B5DD-4714-94DF-2A7AB6E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2" name="Text Box 8">
            <a:extLst>
              <a:ext uri="{FF2B5EF4-FFF2-40B4-BE49-F238E27FC236}">
                <a16:creationId xmlns:a16="http://schemas.microsoft.com/office/drawing/2014/main" id="{87661DC2-0033-49F2-90DF-C1706FC6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3" name="Text Box 9">
            <a:extLst>
              <a:ext uri="{FF2B5EF4-FFF2-40B4-BE49-F238E27FC236}">
                <a16:creationId xmlns:a16="http://schemas.microsoft.com/office/drawing/2014/main" id="{8BF2856C-2605-414B-8639-62D32558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4300333"/>
            <a:ext cx="381000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4" name="Text Box 10">
            <a:extLst>
              <a:ext uri="{FF2B5EF4-FFF2-40B4-BE49-F238E27FC236}">
                <a16:creationId xmlns:a16="http://schemas.microsoft.com/office/drawing/2014/main" id="{6D7E03D4-89CA-4D1A-A4CF-A525C28A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300333"/>
            <a:ext cx="38100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85" name="Text Box 11">
            <a:extLst>
              <a:ext uri="{FF2B5EF4-FFF2-40B4-BE49-F238E27FC236}">
                <a16:creationId xmlns:a16="http://schemas.microsoft.com/office/drawing/2014/main" id="{04D4D716-CA70-4386-B947-01F98E53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6" name="Text Box 12">
            <a:extLst>
              <a:ext uri="{FF2B5EF4-FFF2-40B4-BE49-F238E27FC236}">
                <a16:creationId xmlns:a16="http://schemas.microsoft.com/office/drawing/2014/main" id="{371810ED-2B6E-4762-9C39-43692F2C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7" name="Text Box 13">
            <a:extLst>
              <a:ext uri="{FF2B5EF4-FFF2-40B4-BE49-F238E27FC236}">
                <a16:creationId xmlns:a16="http://schemas.microsoft.com/office/drawing/2014/main" id="{1305B3FB-1967-4913-9F6A-43BC6AD6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8" name="Text Box 14">
            <a:extLst>
              <a:ext uri="{FF2B5EF4-FFF2-40B4-BE49-F238E27FC236}">
                <a16:creationId xmlns:a16="http://schemas.microsoft.com/office/drawing/2014/main" id="{52121155-4EAE-4B6B-83F8-0E840339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4908345"/>
            <a:ext cx="381000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9" name="Text Box 15">
            <a:extLst>
              <a:ext uri="{FF2B5EF4-FFF2-40B4-BE49-F238E27FC236}">
                <a16:creationId xmlns:a16="http://schemas.microsoft.com/office/drawing/2014/main" id="{0354AEB3-57D4-4B99-B9D1-8EBDF9CA5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90" name="Text Box 16">
            <a:extLst>
              <a:ext uri="{FF2B5EF4-FFF2-40B4-BE49-F238E27FC236}">
                <a16:creationId xmlns:a16="http://schemas.microsoft.com/office/drawing/2014/main" id="{FE89865F-AEC2-4A0F-AA0F-3EDF6AEB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908345"/>
            <a:ext cx="38100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91" name="Text Box 17">
            <a:extLst>
              <a:ext uri="{FF2B5EF4-FFF2-40B4-BE49-F238E27FC236}">
                <a16:creationId xmlns:a16="http://schemas.microsoft.com/office/drawing/2014/main" id="{5B249CEF-DE0D-455B-B3A7-8B1D5F45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92" name="Text Box 18">
            <a:extLst>
              <a:ext uri="{FF2B5EF4-FFF2-40B4-BE49-F238E27FC236}">
                <a16:creationId xmlns:a16="http://schemas.microsoft.com/office/drawing/2014/main" id="{FD5662D7-102E-4E4D-9C94-3EF3468A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93" name="Text Box 19">
            <a:extLst>
              <a:ext uri="{FF2B5EF4-FFF2-40B4-BE49-F238E27FC236}">
                <a16:creationId xmlns:a16="http://schemas.microsoft.com/office/drawing/2014/main" id="{2ED3901E-DC9E-42B3-BC55-35C7A519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94" name="Text Box 20">
            <a:extLst>
              <a:ext uri="{FF2B5EF4-FFF2-40B4-BE49-F238E27FC236}">
                <a16:creationId xmlns:a16="http://schemas.microsoft.com/office/drawing/2014/main" id="{F3B7E051-7A9F-46B1-A19E-2D08D096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5" name="Text Box 21">
            <a:extLst>
              <a:ext uri="{FF2B5EF4-FFF2-40B4-BE49-F238E27FC236}">
                <a16:creationId xmlns:a16="http://schemas.microsoft.com/office/drawing/2014/main" id="{ED28CCE6-6FB1-4D8E-913D-E83980EB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6" name="Text Box 22">
            <a:extLst>
              <a:ext uri="{FF2B5EF4-FFF2-40B4-BE49-F238E27FC236}">
                <a16:creationId xmlns:a16="http://schemas.microsoft.com/office/drawing/2014/main" id="{AA094107-D018-495A-8B63-BACAF8CD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7" name="Text Box 23">
            <a:extLst>
              <a:ext uri="{FF2B5EF4-FFF2-40B4-BE49-F238E27FC236}">
                <a16:creationId xmlns:a16="http://schemas.microsoft.com/office/drawing/2014/main" id="{4A1803B1-0629-4DE9-A70F-ECEB2A6A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8" name="Text Box 25">
            <a:extLst>
              <a:ext uri="{FF2B5EF4-FFF2-40B4-BE49-F238E27FC236}">
                <a16:creationId xmlns:a16="http://schemas.microsoft.com/office/drawing/2014/main" id="{83590F80-7B11-484F-A29C-34A0CA79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9" name="Text Box 32">
            <a:extLst>
              <a:ext uri="{FF2B5EF4-FFF2-40B4-BE49-F238E27FC236}">
                <a16:creationId xmlns:a16="http://schemas.microsoft.com/office/drawing/2014/main" id="{D9342317-16C9-4F8A-B0ED-2BCE8FCF0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00" name="Text Box 33">
            <a:extLst>
              <a:ext uri="{FF2B5EF4-FFF2-40B4-BE49-F238E27FC236}">
                <a16:creationId xmlns:a16="http://schemas.microsoft.com/office/drawing/2014/main" id="{7E028DEC-9FC4-448B-85EF-E9846C72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1" name="Text Box 34">
            <a:extLst>
              <a:ext uri="{FF2B5EF4-FFF2-40B4-BE49-F238E27FC236}">
                <a16:creationId xmlns:a16="http://schemas.microsoft.com/office/drawing/2014/main" id="{3F102E50-E024-4F2F-ABC0-1198AFCD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2" name="Text Box 35">
            <a:extLst>
              <a:ext uri="{FF2B5EF4-FFF2-40B4-BE49-F238E27FC236}">
                <a16:creationId xmlns:a16="http://schemas.microsoft.com/office/drawing/2014/main" id="{765C6941-F8E5-4C9C-980F-6FE3539E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3" name="Text Box 36">
            <a:extLst>
              <a:ext uri="{FF2B5EF4-FFF2-40B4-BE49-F238E27FC236}">
                <a16:creationId xmlns:a16="http://schemas.microsoft.com/office/drawing/2014/main" id="{C945ED04-E314-4EF1-B078-34E53F0A4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400188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4" name="Text Box 37">
            <a:extLst>
              <a:ext uri="{FF2B5EF4-FFF2-40B4-BE49-F238E27FC236}">
                <a16:creationId xmlns:a16="http://schemas.microsoft.com/office/drawing/2014/main" id="{0C28F64A-F589-4BD0-89A2-F2096B96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8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𝑂𝑃𝑇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be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1</a:t>
                </a:r>
                <a:r>
                  <a:rPr lang="en-US" altLang="en-US" sz="2200" dirty="0">
                    <a:latin typeface="+mj-lt"/>
                  </a:rPr>
                  <a:t>: OPT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mis-match cost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 i.e.,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2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en-US" sz="2200" b="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3</a:t>
                </a:r>
                <a:r>
                  <a:rPr lang="en-US" altLang="en-US" sz="2200" dirty="0"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What is the order of induction? (i.e. why there is no loop?)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We can do induction </a:t>
                </a: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on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</m:oMath>
                </a14:m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9" t="5761" r="2241" b="3595"/>
          <a:stretch/>
        </p:blipFill>
        <p:spPr>
          <a:xfrm>
            <a:off x="1870035" y="2599215"/>
            <a:ext cx="5403930" cy="3586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77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/>
                <a:r>
                  <a:rPr lang="en-US" alt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/>
                  <a:t> objects and a "knapsack.“</a:t>
                </a:r>
              </a:p>
              <a:p>
                <a:pPr marL="0" lvl="1" indent="0"/>
                <a:r>
                  <a:rPr lang="en-US" altLang="en-US" sz="2200" dirty="0"/>
                  <a:t>Item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weighs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 kilograms and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lvl="1" indent="0"/>
                <a:r>
                  <a:rPr lang="en-US" altLang="en-US" sz="2200" dirty="0"/>
                  <a:t>Knapsack has capacity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200" dirty="0"/>
                  <a:t> kilograms.</a:t>
                </a:r>
              </a:p>
              <a:p>
                <a:pPr marL="0" lvl="1" indent="0"/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 fill knapsack so as to maximize total value.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r>
                  <a:rPr lang="en-US" altLang="en-US" sz="2000" dirty="0">
                    <a:solidFill>
                      <a:srgbClr val="0070C0"/>
                    </a:solidFill>
                  </a:rPr>
                  <a:t>Ex:</a:t>
                </a:r>
                <a:r>
                  <a:rPr lang="en-US" altLang="en-US" sz="2000" dirty="0"/>
                  <a:t> OPT is { 3, 4 } with value 40.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Greedy:  </a:t>
                </a:r>
                <a:r>
                  <a:rPr lang="en-US" altLang="en-US" sz="2200" dirty="0"/>
                  <a:t>repeatedly add item with maximum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Ex:  </a:t>
                </a:r>
                <a:r>
                  <a:rPr lang="en-US" altLang="en-US" sz="2200" dirty="0"/>
                  <a:t>{ 5, 2, 1 } achieves only value = 35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  greedy not optimal</a:t>
                </a:r>
                <a:r>
                  <a:rPr lang="en-US" altLang="en-US" sz="2200" dirty="0"/>
                  <a:t>.</a:t>
                </a:r>
              </a:p>
              <a:p>
                <a:pPr marL="0" lvl="1" indent="0"/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9800" y="2972748"/>
            <a:ext cx="2514600" cy="2165350"/>
            <a:chOff x="6019800" y="2972748"/>
            <a:chExt cx="2514600" cy="2165350"/>
          </a:xfrm>
        </p:grpSpPr>
        <p:sp>
          <p:nvSpPr>
            <p:cNvPr id="6" name="Rectangle 29">
              <a:extLst>
                <a:ext uri="{FF2B5EF4-FFF2-40B4-BE49-F238E27FC236}">
                  <a16:creationId xmlns:a16="http://schemas.microsoft.com/office/drawing/2014/main" id="{3B39E399-DC0D-4686-9F2D-9B3FCEFF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391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A306F8AA-CD98-4964-9A86-3FC3EEEF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972748"/>
              <a:ext cx="8445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Value</a:t>
              </a:r>
              <a:endParaRPr lang="en-US" altLang="en-US" baseline="-25000">
                <a:solidFill>
                  <a:schemeClr val="bg1"/>
                </a:solidFill>
              </a:endParaRPr>
            </a:p>
          </p:txBody>
        </p:sp>
        <p:sp>
          <p:nvSpPr>
            <p:cNvPr id="8" name="Rectangle 31">
              <a:extLst>
                <a:ext uri="{FF2B5EF4-FFF2-40B4-BE49-F238E27FC236}">
                  <a16:creationId xmlns:a16="http://schemas.microsoft.com/office/drawing/2014/main" id="{44C06593-4BAF-46F6-B56F-CE95950C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903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19E769D6-B144-45BA-BD78-B3FF56DE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4395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14CFC1C2-D713-4B44-97D8-C7404126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88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15B9DDFC-ECD0-4524-A1ED-3E1A7DD2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391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A2384CC3-7775-405F-8A75-5E40E63D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2972748"/>
              <a:ext cx="9080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AE2EC8C4-8E14-4EEF-9A8C-A47B7EBC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0903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98CAFEAE-59AC-4FE8-BBBD-8D5BB6A0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4395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883A012B-E1E9-4906-B1E0-2F2DF57F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7410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F7B03690-D9E2-465F-B946-13F0AFBC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7410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187CEBA7-1D16-4C39-B054-4284C187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788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155F27E8-DB3B-4944-961D-744FAD00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2748"/>
              <a:ext cx="76200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BE72DE97-3018-441F-9CC2-B8315905C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391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EC1E4E7F-9E85-464B-924D-04ABCCE9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0903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82EF6845-0E05-4194-8BBD-42A250BB7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4395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C71724CD-2534-44E3-9E25-13F8174A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788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05EA5F33-E595-4E10-950B-0A9AA780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7410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24" name="Rectangle 47">
            <a:extLst>
              <a:ext uri="{FF2B5EF4-FFF2-40B4-BE49-F238E27FC236}">
                <a16:creationId xmlns:a16="http://schemas.microsoft.com/office/drawing/2014/main" id="{87D5A47D-D1F6-4C19-90E1-BDC20FC1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7" y="3698525"/>
            <a:ext cx="993913" cy="4007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sz="2000" dirty="0">
                <a:latin typeface="+mj-lt"/>
              </a:rPr>
              <a:t>W = 11</a:t>
            </a:r>
            <a:endParaRPr kumimoji="0" lang="en-US" altLang="en-US" sz="2000" baseline="30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38" r="14506"/>
          <a:stretch/>
        </p:blipFill>
        <p:spPr>
          <a:xfrm>
            <a:off x="7453223" y="0"/>
            <a:ext cx="156138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chemeClr val="tx1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43898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/>
              <p:nvPr/>
            </p:nvSpPr>
            <p:spPr>
              <a:xfrm>
                <a:off x="457200" y="5168861"/>
                <a:ext cx="7861447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Analysis: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 and space.</a:t>
                </a:r>
              </a:p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English words or sentences</a:t>
                </a:r>
                <a:r>
                  <a:rPr lang="en-US" altLang="en-US" sz="2200" dirty="0"/>
                  <a:t>:  m, n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</a:t>
                </a:r>
                <a:r>
                  <a:rPr lang="en-US" altLang="en-US" sz="2200" dirty="0"/>
                  <a:t> 10,..,20.</a:t>
                </a:r>
              </a:p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Computational biology</a:t>
                </a:r>
                <a:r>
                  <a:rPr lang="en-US" altLang="en-US" sz="2200" dirty="0"/>
                  <a:t>:  m = n = 100,000. 10 billions ops OK, </a:t>
                </a:r>
              </a:p>
              <a:p>
                <a:pPr marL="0" indent="0" algn="l"/>
                <a:r>
                  <a:rPr lang="en-US" altLang="en-US" sz="2200" dirty="0"/>
                  <a:t>         but 10GB array?</a:t>
                </a:r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8861"/>
                <a:ext cx="7861447" cy="1785104"/>
              </a:xfrm>
              <a:prstGeom prst="rect">
                <a:avLst/>
              </a:prstGeom>
              <a:blipFill>
                <a:blip r:embed="rId3"/>
                <a:stretch>
                  <a:fillRect l="-1008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Optimizing Memory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If we are not using strong induction in the DP, we just need to use the last (row) of computed values.</a:t>
            </a: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7" y="2317421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3A0F7-D846-4846-9339-44D6C7303A44}"/>
                  </a:ext>
                </a:extLst>
              </p:cNvPr>
              <p:cNvSpPr txBox="1"/>
              <p:nvPr/>
            </p:nvSpPr>
            <p:spPr>
              <a:xfrm>
                <a:off x="5425427" y="5129416"/>
                <a:ext cx="27029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Just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rows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to compute M[</a:t>
                </a:r>
                <a:r>
                  <a:rPr lang="en-US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3A0F7-D846-4846-9339-44D6C7303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427" y="5129416"/>
                <a:ext cx="2702919" cy="707886"/>
              </a:xfrm>
              <a:prstGeom prst="rect">
                <a:avLst/>
              </a:prstGeom>
              <a:blipFill>
                <a:blip r:embed="rId3"/>
                <a:stretch>
                  <a:fillRect l="-1580" t="-3419" r="-1806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6CCBDA-FC01-4633-86A1-9BF29DC14CC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24168" y="4689987"/>
            <a:ext cx="1076632" cy="436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F0D731-4AD8-409F-9A13-97091F0A90D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24168" y="4952437"/>
            <a:ext cx="877529" cy="173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B35E73-AAD5-4773-A565-9AC02C2371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00800" y="4630994"/>
            <a:ext cx="152400" cy="528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7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DP with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memory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Keep an Old array containing values of the last row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+mj-lt"/>
                <a:ea typeface="MS PGothic" panose="020B0600070205080204" pitchFamily="34" charset="-128"/>
              </a:rPr>
              <a:t>Fill out the new values in a New array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Copy new to old at the end of the loop</a:t>
            </a: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7" y="2678755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O[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N[0]=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N[j]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O[j-1],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O[j],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N[j-1])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for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O[j]=N[j]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N[n]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6FDD-6B3D-4D2C-A692-9ACEBED76863}"/>
              </a:ext>
            </a:extLst>
          </p:cNvPr>
          <p:cNvSpPr txBox="1"/>
          <p:nvPr/>
        </p:nvSpPr>
        <p:spPr>
          <a:xfrm>
            <a:off x="5639955" y="4431888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M[i-1, j]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46CCB-8DB1-4724-ADF1-F040D5D7347F}"/>
              </a:ext>
            </a:extLst>
          </p:cNvPr>
          <p:cNvSpPr txBox="1"/>
          <p:nvPr/>
        </p:nvSpPr>
        <p:spPr>
          <a:xfrm>
            <a:off x="5637496" y="4694902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</a:t>
            </a:r>
            <a:r>
              <a:rPr lang="en-US" altLang="en-US" sz="1600" b="1" dirty="0" err="1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, j-1]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9A4EB-76CC-4925-A355-5B7C326B1CF8}"/>
              </a:ext>
            </a:extLst>
          </p:cNvPr>
          <p:cNvSpPr txBox="1"/>
          <p:nvPr/>
        </p:nvSpPr>
        <p:spPr>
          <a:xfrm>
            <a:off x="5592723" y="3689550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M[i-1, j-1]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E89D2F-E5EB-4E9E-86EF-E28885B352C8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2000" y="4586747"/>
            <a:ext cx="102072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63D328-D244-44E3-80CE-2B97C6EFD5B6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4881716" y="4830095"/>
            <a:ext cx="755780" cy="34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A10847-B5C2-418A-9EDF-B4DF562E528D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flipH="1">
            <a:off x="5405284" y="4028104"/>
            <a:ext cx="958644" cy="1899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89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Shortest Path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lvl="1"/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 t="5761" r="2241" b="3595"/>
          <a:stretch/>
        </p:blipFill>
        <p:spPr>
          <a:xfrm>
            <a:off x="1792398" y="1629384"/>
            <a:ext cx="5403930" cy="358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03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How to recover the alignment?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lvl="1"/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Hint: bidirectional search. 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Lesson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 smtClean="0"/>
                  <a:t>Advantage </a:t>
                </a:r>
                <a:r>
                  <a:rPr lang="en-US" altLang="en-US" sz="2400" dirty="0"/>
                  <a:t>of a bottom-up DP: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It is much easier to optimize the space</a:t>
                </a:r>
                <a:r>
                  <a:rPr lang="en-US" alt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 smtClean="0"/>
              </a:p>
              <a:p>
                <a:pPr marL="0" indent="0">
                  <a:buNone/>
                </a:pPr>
                <a:r>
                  <a:rPr lang="en-US" altLang="en-US" sz="2400" dirty="0" smtClean="0"/>
                  <a:t>By the way, edit distance </a:t>
                </a:r>
              </a:p>
              <a:p>
                <a:r>
                  <a:rPr lang="en-US" altLang="en-US" sz="2400" dirty="0" smtClean="0"/>
                  <a:t>can be computed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(1980).</a:t>
                </a:r>
              </a:p>
              <a:p>
                <a:r>
                  <a:rPr lang="en-US" altLang="en-US" sz="2400" dirty="0" smtClean="0"/>
                  <a:t>can be approximated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(~2010).</a:t>
                </a:r>
              </a:p>
              <a:p>
                <a:r>
                  <a:rPr lang="en-US" altLang="en-US" sz="2400" dirty="0" smtClean="0"/>
                  <a:t>cannot be solved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exactly (2015).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Stronger DP (Strengthening Hypothesis)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= 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Max value of subsets of items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𝑣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select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Therefore,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/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9A652A9-147E-4108-8BBD-D25F47700907}"/>
              </a:ext>
            </a:extLst>
          </p:cNvPr>
          <p:cNvSpPr txBox="1"/>
          <p:nvPr/>
        </p:nvSpPr>
        <p:spPr>
          <a:xfrm>
            <a:off x="6364560" y="2964735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6FCD98-00BA-42BA-9318-874CCC866BEC}"/>
              </a:ext>
            </a:extLst>
          </p:cNvPr>
          <p:cNvCxnSpPr/>
          <p:nvPr/>
        </p:nvCxnSpPr>
        <p:spPr bwMode="auto">
          <a:xfrm flipH="1" flipV="1">
            <a:off x="5747738" y="2725426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4DE5B1-6EBE-4DD9-9CB0-440A6BA4E7B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4952" y="3244570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/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 err="1"/>
                  <a:t>o.w</a:t>
                </a:r>
                <a:r>
                  <a:rPr lang="en-US" dirty="0"/>
                  <a:t>.,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blipFill>
                <a:blip r:embed="rId5"/>
                <a:stretch>
                  <a:fillRect l="-5641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4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9434CBE-9961-4822-8832-DE2DD6FF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808326"/>
            <a:ext cx="8001000" cy="274536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0 to W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M[0, w] = 0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n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1 to W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M[n, W]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BB47F3C-4B7B-4E96-A902-DFD3A4B9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158059"/>
            <a:ext cx="8001000" cy="240065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Compute-OPT(</a:t>
            </a:r>
            <a:r>
              <a:rPr lang="en-US" altLang="en-US" sz="1600" b="1" dirty="0" err="1">
                <a:solidFill>
                  <a:srgbClr val="003399"/>
                </a:solidFill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)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if </a:t>
            </a:r>
            <a:r>
              <a:rPr lang="en-US" altLang="en-US" sz="1600" b="1" dirty="0">
                <a:latin typeface="Courier New" panose="02070309020205020404" pitchFamily="49" charset="0"/>
              </a:rPr>
              <a:t>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 == empty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==0)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]=0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 if </a:t>
            </a:r>
            <a:r>
              <a:rPr lang="en-US" altLang="en-US" sz="1600" b="1" dirty="0">
                <a:latin typeface="Courier New" panose="02070309020205020404" pitchFamily="49" charset="0"/>
              </a:rPr>
              <a:t>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]=Comp-OPT(i-1,w)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 max {Comp-OPT(i-1,w),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Comp-OPT(i-1,w-w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)}       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5BFC2-E3D0-4BBA-A116-6C3527153F95}"/>
              </a:ext>
            </a:extLst>
          </p:cNvPr>
          <p:cNvSpPr txBox="1"/>
          <p:nvPr/>
        </p:nvSpPr>
        <p:spPr>
          <a:xfrm>
            <a:off x="6394985" y="1847667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recursive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1447A-7EDC-4EEA-AEEE-AB96F1063037}"/>
              </a:ext>
            </a:extLst>
          </p:cNvPr>
          <p:cNvSpPr txBox="1"/>
          <p:nvPr/>
        </p:nvSpPr>
        <p:spPr>
          <a:xfrm>
            <a:off x="6116865" y="4427393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Non-recursive</a:t>
            </a:r>
          </a:p>
        </p:txBody>
      </p:sp>
    </p:spTree>
    <p:extLst>
      <p:ext uri="{BB962C8B-B14F-4D97-AF65-F5344CB8AC3E}">
        <p14:creationId xmlns:p14="http://schemas.microsoft.com/office/powerpoint/2010/main" val="16610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6" name="Rectangle 237">
              <a:extLst>
                <a:ext uri="{FF2B5EF4-FFF2-40B4-BE49-F238E27FC236}">
                  <a16:creationId xmlns:a16="http://schemas.microsoft.com/office/drawing/2014/main" id="{DF5F5FB9-72F6-49F8-B274-0C74C5358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7" name="Rectangle 238">
              <a:extLst>
                <a:ext uri="{FF2B5EF4-FFF2-40B4-BE49-F238E27FC236}">
                  <a16:creationId xmlns:a16="http://schemas.microsoft.com/office/drawing/2014/main" id="{D4453020-8800-4512-847B-786557524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8" name="Rectangle 239">
              <a:extLst>
                <a:ext uri="{FF2B5EF4-FFF2-40B4-BE49-F238E27FC236}">
                  <a16:creationId xmlns:a16="http://schemas.microsoft.com/office/drawing/2014/main" id="{9B7B5752-0A19-43CE-AAAA-D7FDE53B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0" name="Rectangle 241">
              <a:extLst>
                <a:ext uri="{FF2B5EF4-FFF2-40B4-BE49-F238E27FC236}">
                  <a16:creationId xmlns:a16="http://schemas.microsoft.com/office/drawing/2014/main" id="{6F70BD81-BF66-4A22-A6AD-26483A241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3" name="Rectangle 244">
              <a:extLst>
                <a:ext uri="{FF2B5EF4-FFF2-40B4-BE49-F238E27FC236}">
                  <a16:creationId xmlns:a16="http://schemas.microsoft.com/office/drawing/2014/main" id="{B1E5A91C-0AE9-4638-A202-5A30B9A47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6</a:t>
              </a:r>
              <a:endParaRPr kumimoji="0" lang="en-US" altLang="en-US" baseline="30000" dirty="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125" name="Rectangle 251">
            <a:extLst>
              <a:ext uri="{FF2B5EF4-FFF2-40B4-BE49-F238E27FC236}">
                <a16:creationId xmlns:a16="http://schemas.microsoft.com/office/drawing/2014/main" id="{6522A453-97E5-43F3-8B07-E47A7F59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266" y="2700829"/>
            <a:ext cx="502606" cy="3795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7</a:t>
            </a:r>
            <a:endParaRPr kumimoji="0"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347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7</a:t>
              </a:r>
              <a:endParaRPr kumimoji="0" lang="en-US" altLang="en-US" baseline="30000" dirty="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18</a:t>
              </a:r>
              <a:endParaRPr kumimoji="0" lang="en-US" altLang="en-US" baseline="30000" dirty="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96" name="Rectangle 273">
            <a:extLst>
              <a:ext uri="{FF2B5EF4-FFF2-40B4-BE49-F238E27FC236}">
                <a16:creationId xmlns:a16="http://schemas.microsoft.com/office/drawing/2014/main" id="{AA3FDCD9-86EE-4713-98DA-6A35C969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280" y="3089314"/>
            <a:ext cx="508973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19</a:t>
            </a:r>
            <a:endParaRPr kumimoji="0" lang="en-US" altLang="en-US" baseline="30000"/>
          </a:p>
        </p:txBody>
      </p:sp>
    </p:spTree>
    <p:extLst>
      <p:ext uri="{BB962C8B-B14F-4D97-AF65-F5344CB8AC3E}">
        <p14:creationId xmlns:p14="http://schemas.microsoft.com/office/powerpoint/2010/main" val="2550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73899</TotalTime>
  <Words>2664</Words>
  <Application>Microsoft Office PowerPoint</Application>
  <PresentationFormat>On-screen Show (4:3)</PresentationFormat>
  <Paragraphs>1166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 (Body)</vt:lpstr>
      <vt:lpstr>Monotype Sorts</vt:lpstr>
      <vt:lpstr>ＭＳ Ｐゴシック</vt:lpstr>
      <vt:lpstr>ＭＳ Ｐゴシック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CSE 421</vt:lpstr>
      <vt:lpstr>Knapsack Problem</vt:lpstr>
      <vt:lpstr>Knapsack Problem</vt:lpstr>
      <vt:lpstr>Stronger DP (Strengthening Hypothesis)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Knapsack Problem: Running Time</vt:lpstr>
      <vt:lpstr>DP Ideas so far</vt:lpstr>
      <vt:lpstr>RNA Secondary Structure</vt:lpstr>
      <vt:lpstr>RNA Secondary Structure</vt:lpstr>
      <vt:lpstr>RNA Secondary Structure (Formal)</vt:lpstr>
      <vt:lpstr>Secondary Structure (Examples)</vt:lpstr>
      <vt:lpstr>DP: First Attempt</vt:lpstr>
      <vt:lpstr>DP: Second Attempt</vt:lpstr>
      <vt:lpstr>Recursive Code</vt:lpstr>
      <vt:lpstr>Formal Induction</vt:lpstr>
      <vt:lpstr>Bottom-up DP</vt:lpstr>
      <vt:lpstr>Lesson</vt:lpstr>
      <vt:lpstr>Sequence Alignment</vt:lpstr>
      <vt:lpstr>Word Alignment</vt:lpstr>
      <vt:lpstr>Edit Distance</vt:lpstr>
      <vt:lpstr>Sequence Alignment</vt:lpstr>
      <vt:lpstr>DP for Sequence Alignment</vt:lpstr>
      <vt:lpstr>Induction</vt:lpstr>
      <vt:lpstr>Bottom-up DP</vt:lpstr>
      <vt:lpstr>Optimizing Memory</vt:lpstr>
      <vt:lpstr>DP with O(m+n) memory</vt:lpstr>
      <vt:lpstr>Shortest Path</vt:lpstr>
      <vt:lpstr>How to recover the alignment?</vt:lpstr>
      <vt:lpstr>Lesson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475</cp:revision>
  <cp:lastPrinted>2000-07-01T21:41:59Z</cp:lastPrinted>
  <dcterms:created xsi:type="dcterms:W3CDTF">1998-04-21T02:39:18Z</dcterms:created>
  <dcterms:modified xsi:type="dcterms:W3CDTF">2018-05-04T18:10:52Z</dcterms:modified>
</cp:coreProperties>
</file>