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46"/>
  </p:notesMasterIdLst>
  <p:handoutMasterIdLst>
    <p:handoutMasterId r:id="rId47"/>
  </p:handoutMasterIdLst>
  <p:sldIdLst>
    <p:sldId id="369" r:id="rId2"/>
    <p:sldId id="797" r:id="rId3"/>
    <p:sldId id="798" r:id="rId4"/>
    <p:sldId id="799" r:id="rId5"/>
    <p:sldId id="811" r:id="rId6"/>
    <p:sldId id="801" r:id="rId7"/>
    <p:sldId id="812" r:id="rId8"/>
    <p:sldId id="803" r:id="rId9"/>
    <p:sldId id="813" r:id="rId10"/>
    <p:sldId id="820" r:id="rId11"/>
    <p:sldId id="821" r:id="rId12"/>
    <p:sldId id="822" r:id="rId13"/>
    <p:sldId id="823" r:id="rId14"/>
    <p:sldId id="824" r:id="rId15"/>
    <p:sldId id="825" r:id="rId16"/>
    <p:sldId id="826" r:id="rId17"/>
    <p:sldId id="827" r:id="rId18"/>
    <p:sldId id="828" r:id="rId19"/>
    <p:sldId id="829" r:id="rId20"/>
    <p:sldId id="830" r:id="rId21"/>
    <p:sldId id="831" r:id="rId22"/>
    <p:sldId id="832" r:id="rId23"/>
    <p:sldId id="833" r:id="rId24"/>
    <p:sldId id="834" r:id="rId25"/>
    <p:sldId id="835" r:id="rId26"/>
    <p:sldId id="836" r:id="rId27"/>
    <p:sldId id="837" r:id="rId28"/>
    <p:sldId id="838" r:id="rId29"/>
    <p:sldId id="839" r:id="rId30"/>
    <p:sldId id="840" r:id="rId31"/>
    <p:sldId id="819" r:id="rId32"/>
    <p:sldId id="841" r:id="rId33"/>
    <p:sldId id="842" r:id="rId34"/>
    <p:sldId id="843" r:id="rId35"/>
    <p:sldId id="844" r:id="rId36"/>
    <p:sldId id="845" r:id="rId37"/>
    <p:sldId id="846" r:id="rId38"/>
    <p:sldId id="847" r:id="rId39"/>
    <p:sldId id="848" r:id="rId40"/>
    <p:sldId id="849" r:id="rId41"/>
    <p:sldId id="850" r:id="rId42"/>
    <p:sldId id="851" r:id="rId43"/>
    <p:sldId id="852" r:id="rId44"/>
    <p:sldId id="853" r:id="rId4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CC"/>
    <a:srgbClr val="FFFF00"/>
    <a:srgbClr val="DBF7C9"/>
    <a:srgbClr val="B0ED8B"/>
    <a:srgbClr val="0033CC"/>
    <a:srgbClr val="3399FF"/>
    <a:srgbClr val="FF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8588" autoAdjust="0"/>
  </p:normalViewPr>
  <p:slideViewPr>
    <p:cSldViewPr snapToGrid="0">
      <p:cViewPr varScale="1">
        <p:scale>
          <a:sx n="111" d="100"/>
          <a:sy n="111" d="100"/>
        </p:scale>
        <p:origin x="714" y="10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3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31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240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81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6971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158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772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025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47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70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225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84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24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7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</a:t>
            </a:r>
            <a:r>
              <a:rPr lang="en-US" altLang="en-US" baseline="0" dirty="0" smtClean="0"/>
              <a:t> red rows. One is the previous row…One is the row in p(j)...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9015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426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90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473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782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67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2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351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132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80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160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24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05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47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319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650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968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err="1" smtClean="0"/>
              <a:t>greenbox</a:t>
            </a:r>
            <a:r>
              <a:rPr lang="en-US" altLang="en-US" dirty="0" smtClean="0"/>
              <a:t>, one up, one up and left by </a:t>
            </a:r>
            <a:r>
              <a:rPr lang="en-US" altLang="en-US" dirty="0" err="1" smtClean="0"/>
              <a:t>w_i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260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502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534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978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039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998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97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3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1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15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39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7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1.png"/><Relationship Id="rId4" Type="http://schemas.openxmlformats.org/officeDocument/2006/relationships/image" Target="../media/image17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8.png"/><Relationship Id="rId3" Type="http://schemas.openxmlformats.org/officeDocument/2006/relationships/image" Target="../media/image20.png"/><Relationship Id="rId21" Type="http://schemas.openxmlformats.org/officeDocument/2006/relationships/image" Target="../media/image33.png"/><Relationship Id="rId7" Type="http://schemas.openxmlformats.org/officeDocument/2006/relationships/image" Target="../media/image1510.png"/><Relationship Id="rId12" Type="http://schemas.openxmlformats.org/officeDocument/2006/relationships/image" Target="../media/image200.png"/><Relationship Id="rId17" Type="http://schemas.openxmlformats.org/officeDocument/2006/relationships/image" Target="../media/image25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1" Type="http://schemas.openxmlformats.org/officeDocument/2006/relationships/image" Target="../media/image190.png"/><Relationship Id="rId24" Type="http://schemas.openxmlformats.org/officeDocument/2006/relationships/image" Target="../media/image36.png"/><Relationship Id="rId32" Type="http://schemas.openxmlformats.org/officeDocument/2006/relationships/image" Target="../media/image27.png"/><Relationship Id="rId5" Type="http://schemas.openxmlformats.org/officeDocument/2006/relationships/image" Target="../media/image1310.png"/><Relationship Id="rId15" Type="http://schemas.openxmlformats.org/officeDocument/2006/relationships/image" Target="../media/image23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image" Target="../media/image180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210.png"/><Relationship Id="rId9" Type="http://schemas.openxmlformats.org/officeDocument/2006/relationships/image" Target="../media/image170.png"/><Relationship Id="rId14" Type="http://schemas.openxmlformats.org/officeDocument/2006/relationships/image" Target="../media/image22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28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8" Type="http://schemas.openxmlformats.org/officeDocument/2006/relationships/image" Target="../media/image49.png"/><Relationship Id="rId3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66.png"/><Relationship Id="rId21" Type="http://schemas.openxmlformats.org/officeDocument/2006/relationships/image" Target="../media/image99.png"/><Relationship Id="rId34" Type="http://schemas.openxmlformats.org/officeDocument/2006/relationships/image" Target="../media/image11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30.png"/><Relationship Id="rId32" Type="http://schemas.openxmlformats.org/officeDocument/2006/relationships/image" Target="../media/image109.png"/><Relationship Id="rId37" Type="http://schemas.openxmlformats.org/officeDocument/2006/relationships/image" Target="../media/image81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31" Type="http://schemas.openxmlformats.org/officeDocument/2006/relationships/image" Target="../media/image10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8" Type="http://schemas.openxmlformats.org/officeDocument/2006/relationships/image" Target="../media/image86.png"/><Relationship Id="rId3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39" Type="http://schemas.openxmlformats.org/officeDocument/2006/relationships/image" Target="../media/image48.png"/><Relationship Id="rId21" Type="http://schemas.openxmlformats.org/officeDocument/2006/relationships/image" Target="../media/image125.png"/><Relationship Id="rId34" Type="http://schemas.openxmlformats.org/officeDocument/2006/relationships/image" Target="../media/image138.png"/><Relationship Id="rId42" Type="http://schemas.openxmlformats.org/officeDocument/2006/relationships/image" Target="../media/image145.png"/><Relationship Id="rId47" Type="http://schemas.openxmlformats.org/officeDocument/2006/relationships/image" Target="../media/image150.png"/><Relationship Id="rId50" Type="http://schemas.openxmlformats.org/officeDocument/2006/relationships/image" Target="../media/image153.png"/><Relationship Id="rId55" Type="http://schemas.openxmlformats.org/officeDocument/2006/relationships/image" Target="../media/image158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1.png"/><Relationship Id="rId29" Type="http://schemas.openxmlformats.org/officeDocument/2006/relationships/image" Target="../media/image133.png"/><Relationship Id="rId11" Type="http://schemas.openxmlformats.org/officeDocument/2006/relationships/image" Target="../media/image75.png"/><Relationship Id="rId24" Type="http://schemas.openxmlformats.org/officeDocument/2006/relationships/image" Target="../media/image128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43.png"/><Relationship Id="rId45" Type="http://schemas.openxmlformats.org/officeDocument/2006/relationships/image" Target="../media/image148.png"/><Relationship Id="rId53" Type="http://schemas.openxmlformats.org/officeDocument/2006/relationships/image" Target="../media/image156.png"/><Relationship Id="rId58" Type="http://schemas.openxmlformats.org/officeDocument/2006/relationships/image" Target="../media/image161.png"/><Relationship Id="rId5" Type="http://schemas.openxmlformats.org/officeDocument/2006/relationships/image" Target="../media/image115.png"/><Relationship Id="rId19" Type="http://schemas.openxmlformats.org/officeDocument/2006/relationships/image" Target="../media/image12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119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43" Type="http://schemas.openxmlformats.org/officeDocument/2006/relationships/image" Target="../media/image146.png"/><Relationship Id="rId48" Type="http://schemas.openxmlformats.org/officeDocument/2006/relationships/image" Target="../media/image151.png"/><Relationship Id="rId56" Type="http://schemas.openxmlformats.org/officeDocument/2006/relationships/image" Target="../media/image159.png"/><Relationship Id="rId8" Type="http://schemas.openxmlformats.org/officeDocument/2006/relationships/image" Target="../media/image72.png"/><Relationship Id="rId51" Type="http://schemas.openxmlformats.org/officeDocument/2006/relationships/image" Target="../media/image154.png"/><Relationship Id="rId3" Type="http://schemas.openxmlformats.org/officeDocument/2006/relationships/image" Target="../media/image114.png"/><Relationship Id="rId12" Type="http://schemas.openxmlformats.org/officeDocument/2006/relationships/image" Target="../media/image76.png"/><Relationship Id="rId17" Type="http://schemas.openxmlformats.org/officeDocument/2006/relationships/image" Target="../media/image64.png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Relationship Id="rId46" Type="http://schemas.openxmlformats.org/officeDocument/2006/relationships/image" Target="../media/image149.png"/><Relationship Id="rId59" Type="http://schemas.openxmlformats.org/officeDocument/2006/relationships/image" Target="../media/image162.png"/><Relationship Id="rId20" Type="http://schemas.openxmlformats.org/officeDocument/2006/relationships/image" Target="../media/image124.png"/><Relationship Id="rId41" Type="http://schemas.openxmlformats.org/officeDocument/2006/relationships/image" Target="../media/image144.png"/><Relationship Id="rId54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5" Type="http://schemas.openxmlformats.org/officeDocument/2006/relationships/image" Target="../media/image120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49" Type="http://schemas.openxmlformats.org/officeDocument/2006/relationships/image" Target="../media/image152.png"/><Relationship Id="rId57" Type="http://schemas.openxmlformats.org/officeDocument/2006/relationships/image" Target="../media/image160.png"/><Relationship Id="rId10" Type="http://schemas.openxmlformats.org/officeDocument/2006/relationships/image" Target="../media/image74.png"/><Relationship Id="rId31" Type="http://schemas.openxmlformats.org/officeDocument/2006/relationships/image" Target="../media/image135.png"/><Relationship Id="rId44" Type="http://schemas.openxmlformats.org/officeDocument/2006/relationships/image" Target="../media/image147.png"/><Relationship Id="rId52" Type="http://schemas.openxmlformats.org/officeDocument/2006/relationships/image" Target="../media/image1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Divide and Conquer </a:t>
            </a:r>
            <a:r>
              <a:rPr lang="en-US" altLang="en-US" b="1">
                <a:solidFill>
                  <a:schemeClr val="tx2"/>
                </a:solidFill>
              </a:rPr>
              <a:t>/ Median</a:t>
            </a:r>
            <a:endParaRPr lang="en-US" altLang="en-US" b="1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Weighted Interval Scheduling</a:t>
            </a:r>
          </a:p>
        </p:txBody>
      </p:sp>
    </p:spTree>
    <p:extLst>
      <p:ext uri="{BB962C8B-B14F-4D97-AF65-F5344CB8AC3E}">
        <p14:creationId xmlns:p14="http://schemas.microsoft.com/office/powerpoint/2010/main" val="22905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starts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finishes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has </a:t>
                </a:r>
                <a:r>
                  <a:rPr kumimoji="1" lang="en-US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Two jobs </a:t>
                </a: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compatible</a:t>
                </a:r>
                <a:r>
                  <a:rPr kumimoji="1" lang="en-US" sz="2000" dirty="0">
                    <a:solidFill>
                      <a:srgbClr val="CC0000"/>
                    </a:solidFill>
                    <a:latin typeface="+mj-lt"/>
                    <a:ea typeface="ＭＳ Ｐゴシック" charset="0"/>
                  </a:rPr>
                  <a:t>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if they don’t overlap.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Goal: find maximum </a:t>
                </a:r>
                <a:r>
                  <a:rPr kumimoji="1" lang="en-US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weight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subset of mutually compatible jobs.</a:t>
                </a:r>
                <a:endParaRPr lang="en-US" altLang="en-US" sz="20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6232525"/>
            <a:ext cx="5881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313488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24563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CC140F8-7DA9-43C7-A452-1EBFEC2C1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623252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945C686-C463-4816-97FD-80C48FFDD0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54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5AE0777-A251-4E05-BA04-F55D2B8FCC0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58749" y="4640264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AF502B4-E79D-4763-8446-9D66332B150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954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276E511-D495-4F0D-95F0-BE82A572494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96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A25B32A-3A11-4ACB-A74B-C0CFC82BDFF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795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149E4EC0-6721-4FEF-8323-03B0B52F1CE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3215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6DC7CD70-761C-4E4F-83AB-6690FAF0783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47962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E8D9C001-7B53-4E41-95FD-70CB67F6577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005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2B864BF-D4DD-4866-A55A-28B199C77D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163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55B1FBD-B17A-4291-9D36-372DD0F9C2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704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3B963CF3-28C6-4744-ADB5-67604C6AEF3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863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A2B605C-9CF8-45EF-AB9F-ABF67BC3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24964675-70C6-41B6-A39E-8BEC6E02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D5D18C16-34DE-4819-B7F9-EE429370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3CEC4B41-331B-4525-A592-BCDCC55C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01C0257B-6A2D-4588-BD18-6454196B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092FF-FAB2-48D0-AE1A-4792D567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124450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BB488C-81F0-423A-95F3-40910812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5540375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g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F9EA2E48-BC61-4D56-9C3B-BC5139A00D2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6377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E16DA7-03B5-4713-9152-07357093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5951538"/>
            <a:ext cx="1454150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708525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3048000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3463925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878263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EF050E-74E3-49AE-AE9A-49ACF95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29418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d</a:t>
            </a:r>
          </a:p>
        </p:txBody>
      </p:sp>
      <p:grpSp>
        <p:nvGrpSpPr>
          <p:cNvPr id="41" name="Group 43">
            <a:extLst>
              <a:ext uri="{FF2B5EF4-FFF2-40B4-BE49-F238E27FC236}">
                <a16:creationId xmlns:a16="http://schemas.microsoft.com/office/drawing/2014/main" id="{C3769E4F-E7C1-4E53-8FFC-0BB1928C8D0D}"/>
              </a:ext>
            </a:extLst>
          </p:cNvPr>
          <p:cNvGrpSpPr>
            <a:grpSpLocks/>
          </p:cNvGrpSpPr>
          <p:nvPr/>
        </p:nvGrpSpPr>
        <p:grpSpPr bwMode="auto">
          <a:xfrm>
            <a:off x="1917699" y="3454401"/>
            <a:ext cx="4845050" cy="2765425"/>
            <a:chOff x="1218" y="2182"/>
            <a:chExt cx="3052" cy="1742"/>
          </a:xfrm>
          <a:solidFill>
            <a:srgbClr val="0070C0"/>
          </a:solidFill>
        </p:grpSpPr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A9E17EE-BF87-4ADD-B145-84D22CD8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3749"/>
              <a:ext cx="916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6AB619EC-5A77-4C7E-9B75-462E50C29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966"/>
              <a:ext cx="915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19BBDEE8-D268-4CC5-B77D-5A647769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2182"/>
              <a:ext cx="916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Unweighted Interval Scheduling: Review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kumimoji="1" lang="en-US" sz="2000" dirty="0">
                <a:solidFill>
                  <a:srgbClr val="0070C0"/>
                </a:solidFill>
                <a:latin typeface="+mj-lt"/>
                <a:ea typeface="ＭＳ Ｐゴシック" charset="0"/>
              </a:rPr>
              <a:t>Recall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: Greedy algorithm works if all weights are 1: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Consider jobs in ascending order of finishing time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Add job to a subset if it is compatible with </a:t>
            </a:r>
            <a:r>
              <a:rPr kumimoji="1" lang="en-US" sz="2000" dirty="0" err="1">
                <a:solidFill>
                  <a:srgbClr val="000000"/>
                </a:solidFill>
                <a:latin typeface="+mj-lt"/>
                <a:ea typeface="ＭＳ Ｐゴシック" charset="0"/>
              </a:rPr>
              <a:t>prev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 added jobs.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kumimoji="1" lang="en-US" sz="2000" dirty="0" smtClean="0">
                <a:solidFill>
                  <a:srgbClr val="0070C0"/>
                </a:solidFill>
                <a:latin typeface="+mj-lt"/>
                <a:ea typeface="ＭＳ Ｐゴシック" charset="0"/>
              </a:rPr>
              <a:t>Observation</a:t>
            </a:r>
            <a:r>
              <a:rPr kumimoji="1" lang="en-US" sz="2000" dirty="0" smtClean="0">
                <a:solidFill>
                  <a:srgbClr val="000000"/>
                </a:solidFill>
                <a:latin typeface="+mj-lt"/>
                <a:ea typeface="ＭＳ Ｐゴシック" charset="0"/>
              </a:rPr>
              <a:t>: 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Greedy ALG fails spectacularly </a:t>
            </a:r>
            <a:r>
              <a:rPr kumimoji="1" lang="en-US" sz="2000" dirty="0" smtClean="0">
                <a:solidFill>
                  <a:srgbClr val="000000"/>
                </a:solidFill>
                <a:latin typeface="+mj-lt"/>
                <a:ea typeface="ＭＳ Ｐゴシック" charset="0"/>
              </a:rPr>
              <a:t>if 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arbitrary weights are allowed: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46" name="Line 90">
            <a:extLst>
              <a:ext uri="{FF2B5EF4-FFF2-40B4-BE49-F238E27FC236}">
                <a16:creationId xmlns:a16="http://schemas.microsoft.com/office/drawing/2014/main" id="{224701B2-AEF4-44ED-A436-21CE90FCA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4454526"/>
            <a:ext cx="58816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7" name="Text Box 91">
            <a:extLst>
              <a:ext uri="{FF2B5EF4-FFF2-40B4-BE49-F238E27FC236}">
                <a16:creationId xmlns:a16="http://schemas.microsoft.com/office/drawing/2014/main" id="{384E11E6-052A-4371-ABED-C041312B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4535488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/>
          </a:p>
        </p:txBody>
      </p:sp>
      <p:sp>
        <p:nvSpPr>
          <p:cNvPr id="48" name="Text Box 92">
            <a:extLst>
              <a:ext uri="{FF2B5EF4-FFF2-40B4-BE49-F238E27FC236}">
                <a16:creationId xmlns:a16="http://schemas.microsoft.com/office/drawing/2014/main" id="{296F000F-0AB7-4780-B071-C4EB469E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24656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Time</a:t>
            </a:r>
          </a:p>
        </p:txBody>
      </p:sp>
      <p:sp>
        <p:nvSpPr>
          <p:cNvPr id="49" name="Text Box 93">
            <a:extLst>
              <a:ext uri="{FF2B5EF4-FFF2-40B4-BE49-F238E27FC236}">
                <a16:creationId xmlns:a16="http://schemas.microsoft.com/office/drawing/2014/main" id="{C37F3963-EE1C-4F73-9442-41470E868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0</a:t>
            </a:r>
          </a:p>
        </p:txBody>
      </p:sp>
      <p:sp>
        <p:nvSpPr>
          <p:cNvPr id="50" name="Text Box 94">
            <a:extLst>
              <a:ext uri="{FF2B5EF4-FFF2-40B4-BE49-F238E27FC236}">
                <a16:creationId xmlns:a16="http://schemas.microsoft.com/office/drawing/2014/main" id="{B2964AA2-7C02-4A7D-A6EC-2D30DA03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</a:t>
            </a:r>
          </a:p>
        </p:txBody>
      </p:sp>
      <p:sp>
        <p:nvSpPr>
          <p:cNvPr id="51" name="Text Box 95">
            <a:extLst>
              <a:ext uri="{FF2B5EF4-FFF2-40B4-BE49-F238E27FC236}">
                <a16:creationId xmlns:a16="http://schemas.microsoft.com/office/drawing/2014/main" id="{EC1925FC-E1E2-4759-94F2-BEC569E7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2</a:t>
            </a:r>
          </a:p>
        </p:txBody>
      </p:sp>
      <p:sp>
        <p:nvSpPr>
          <p:cNvPr id="52" name="Text Box 96">
            <a:extLst>
              <a:ext uri="{FF2B5EF4-FFF2-40B4-BE49-F238E27FC236}">
                <a16:creationId xmlns:a16="http://schemas.microsoft.com/office/drawing/2014/main" id="{806802F1-AC48-48A3-982B-16E581BA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3</a:t>
            </a:r>
          </a:p>
        </p:txBody>
      </p:sp>
      <p:sp>
        <p:nvSpPr>
          <p:cNvPr id="53" name="Text Box 97">
            <a:extLst>
              <a:ext uri="{FF2B5EF4-FFF2-40B4-BE49-F238E27FC236}">
                <a16:creationId xmlns:a16="http://schemas.microsoft.com/office/drawing/2014/main" id="{4C702815-5182-44B8-BB17-EB452D81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4</a:t>
            </a:r>
          </a:p>
        </p:txBody>
      </p:sp>
      <p:sp>
        <p:nvSpPr>
          <p:cNvPr id="54" name="Text Box 98">
            <a:extLst>
              <a:ext uri="{FF2B5EF4-FFF2-40B4-BE49-F238E27FC236}">
                <a16:creationId xmlns:a16="http://schemas.microsoft.com/office/drawing/2014/main" id="{5446BC4E-4958-41CE-95C5-A52A3FAA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5</a:t>
            </a:r>
          </a:p>
        </p:txBody>
      </p:sp>
      <p:sp>
        <p:nvSpPr>
          <p:cNvPr id="55" name="Text Box 99">
            <a:extLst>
              <a:ext uri="{FF2B5EF4-FFF2-40B4-BE49-F238E27FC236}">
                <a16:creationId xmlns:a16="http://schemas.microsoft.com/office/drawing/2014/main" id="{E73FC007-50C4-407B-9C60-2A73FFFE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6</a:t>
            </a:r>
          </a:p>
        </p:txBody>
      </p:sp>
      <p:sp>
        <p:nvSpPr>
          <p:cNvPr id="56" name="Text Box 100">
            <a:extLst>
              <a:ext uri="{FF2B5EF4-FFF2-40B4-BE49-F238E27FC236}">
                <a16:creationId xmlns:a16="http://schemas.microsoft.com/office/drawing/2014/main" id="{8D9635B3-D291-445E-9CC6-C255CD14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7</a:t>
            </a:r>
          </a:p>
        </p:txBody>
      </p:sp>
      <p:sp>
        <p:nvSpPr>
          <p:cNvPr id="57" name="Text Box 101">
            <a:extLst>
              <a:ext uri="{FF2B5EF4-FFF2-40B4-BE49-F238E27FC236}">
                <a16:creationId xmlns:a16="http://schemas.microsoft.com/office/drawing/2014/main" id="{7044B97A-4F0B-430E-9699-C5809496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8</a:t>
            </a:r>
          </a:p>
        </p:txBody>
      </p:sp>
      <p:sp>
        <p:nvSpPr>
          <p:cNvPr id="58" name="Text Box 102">
            <a:extLst>
              <a:ext uri="{FF2B5EF4-FFF2-40B4-BE49-F238E27FC236}">
                <a16:creationId xmlns:a16="http://schemas.microsoft.com/office/drawing/2014/main" id="{E6C42EDE-02C4-4E2A-855E-1A5B45D8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9</a:t>
            </a:r>
          </a:p>
        </p:txBody>
      </p:sp>
      <p:sp>
        <p:nvSpPr>
          <p:cNvPr id="59" name="Text Box 103">
            <a:extLst>
              <a:ext uri="{FF2B5EF4-FFF2-40B4-BE49-F238E27FC236}">
                <a16:creationId xmlns:a16="http://schemas.microsoft.com/office/drawing/2014/main" id="{9C2C1FED-E0EC-484B-A92A-A2EB026C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10</a:t>
            </a:r>
          </a:p>
        </p:txBody>
      </p:sp>
      <p:sp>
        <p:nvSpPr>
          <p:cNvPr id="60" name="Text Box 104">
            <a:extLst>
              <a:ext uri="{FF2B5EF4-FFF2-40B4-BE49-F238E27FC236}">
                <a16:creationId xmlns:a16="http://schemas.microsoft.com/office/drawing/2014/main" id="{C529C7B1-F77B-4574-84F2-3A2FFC84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11</a:t>
            </a:r>
          </a:p>
        </p:txBody>
      </p:sp>
      <p:sp>
        <p:nvSpPr>
          <p:cNvPr id="61" name="Rectangle 105">
            <a:extLst>
              <a:ext uri="{FF2B5EF4-FFF2-40B4-BE49-F238E27FC236}">
                <a16:creationId xmlns:a16="http://schemas.microsoft.com/office/drawing/2014/main" id="{BB592DF3-971E-4144-9950-E2C6C19D5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3438526"/>
            <a:ext cx="4860925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62" name="Line 106">
            <a:extLst>
              <a:ext uri="{FF2B5EF4-FFF2-40B4-BE49-F238E27FC236}">
                <a16:creationId xmlns:a16="http://schemas.microsoft.com/office/drawing/2014/main" id="{69F9E46A-248A-42A2-994C-B5DC8AA2B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4454526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07">
            <a:extLst>
              <a:ext uri="{FF2B5EF4-FFF2-40B4-BE49-F238E27FC236}">
                <a16:creationId xmlns:a16="http://schemas.microsoft.com/office/drawing/2014/main" id="{462F11A2-5DBA-401B-ABDF-3AB6A8AE08B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63651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08">
            <a:extLst>
              <a:ext uri="{FF2B5EF4-FFF2-40B4-BE49-F238E27FC236}">
                <a16:creationId xmlns:a16="http://schemas.microsoft.com/office/drawing/2014/main" id="{05DFF22B-A020-42B7-B98A-D910F029A87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7946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09">
            <a:extLst>
              <a:ext uri="{FF2B5EF4-FFF2-40B4-BE49-F238E27FC236}">
                <a16:creationId xmlns:a16="http://schemas.microsoft.com/office/drawing/2014/main" id="{A01878BB-C8E7-492B-B111-3829F9A512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3361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10">
            <a:extLst>
              <a:ext uri="{FF2B5EF4-FFF2-40B4-BE49-F238E27FC236}">
                <a16:creationId xmlns:a16="http://schemas.microsoft.com/office/drawing/2014/main" id="{A5F6C5EE-A850-4350-9FAE-4D7DBE03B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4783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11">
            <a:extLst>
              <a:ext uri="{FF2B5EF4-FFF2-40B4-BE49-F238E27FC236}">
                <a16:creationId xmlns:a16="http://schemas.microsoft.com/office/drawing/2014/main" id="{70924418-E7FC-4FF1-8A56-A83F06C9D29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1780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12">
            <a:extLst>
              <a:ext uri="{FF2B5EF4-FFF2-40B4-BE49-F238E27FC236}">
                <a16:creationId xmlns:a16="http://schemas.microsoft.com/office/drawing/2014/main" id="{A99FD64A-E1DF-4D95-B795-B01AFC101F2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17036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13">
            <a:extLst>
              <a:ext uri="{FF2B5EF4-FFF2-40B4-BE49-F238E27FC236}">
                <a16:creationId xmlns:a16="http://schemas.microsoft.com/office/drawing/2014/main" id="{788EC0D4-C251-4EBE-A478-E1617B0C325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686175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14">
            <a:extLst>
              <a:ext uri="{FF2B5EF4-FFF2-40B4-BE49-F238E27FC236}">
                <a16:creationId xmlns:a16="http://schemas.microsoft.com/office/drawing/2014/main" id="{4BC16EB9-D2F6-4C23-AD34-8DE17EF6BFA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3873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15">
            <a:extLst>
              <a:ext uri="{FF2B5EF4-FFF2-40B4-BE49-F238E27FC236}">
                <a16:creationId xmlns:a16="http://schemas.microsoft.com/office/drawing/2014/main" id="{C624EB1D-4D44-47B7-8899-653A14B6DD1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5455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Line 116">
            <a:extLst>
              <a:ext uri="{FF2B5EF4-FFF2-40B4-BE49-F238E27FC236}">
                <a16:creationId xmlns:a16="http://schemas.microsoft.com/office/drawing/2014/main" id="{276588EF-115F-40B1-80DB-F624F7811B3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10870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3" name="Line 117">
            <a:extLst>
              <a:ext uri="{FF2B5EF4-FFF2-40B4-BE49-F238E27FC236}">
                <a16:creationId xmlns:a16="http://schemas.microsoft.com/office/drawing/2014/main" id="{3627D8C8-A4A9-4456-B92E-D06B33DD7FE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2451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4" name="Line 118">
            <a:extLst>
              <a:ext uri="{FF2B5EF4-FFF2-40B4-BE49-F238E27FC236}">
                <a16:creationId xmlns:a16="http://schemas.microsoft.com/office/drawing/2014/main" id="{62592F16-426B-4B57-BF5B-44015F37089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0198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5" name="Rectangle 119">
            <a:extLst>
              <a:ext uri="{FF2B5EF4-FFF2-40B4-BE49-F238E27FC236}">
                <a16:creationId xmlns:a16="http://schemas.microsoft.com/office/drawing/2014/main" id="{90CE79F1-4519-4A9A-A086-095A8C35E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3930651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76" name="Rectangle 120">
            <a:extLst>
              <a:ext uri="{FF2B5EF4-FFF2-40B4-BE49-F238E27FC236}">
                <a16:creationId xmlns:a16="http://schemas.microsoft.com/office/drawing/2014/main" id="{224CE32E-64CF-446A-913D-2741D5A1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425826"/>
            <a:ext cx="1171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weight = 1000</a:t>
            </a:r>
          </a:p>
        </p:txBody>
      </p:sp>
      <p:sp>
        <p:nvSpPr>
          <p:cNvPr id="77" name="Rectangle 121">
            <a:extLst>
              <a:ext uri="{FF2B5EF4-FFF2-40B4-BE49-F238E27FC236}">
                <a16:creationId xmlns:a16="http://schemas.microsoft.com/office/drawing/2014/main" id="{A9E52BF3-8810-4A72-8688-526B4480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911601"/>
            <a:ext cx="892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weight = 1</a:t>
            </a:r>
          </a:p>
        </p:txBody>
      </p:sp>
      <p:sp>
        <p:nvSpPr>
          <p:cNvPr id="78" name="Text Box 132">
            <a:extLst>
              <a:ext uri="{FF2B5EF4-FFF2-40B4-BE49-F238E27FC236}">
                <a16:creationId xmlns:a16="http://schemas.microsoft.com/office/drawing/2014/main" id="{2FDF2166-1916-4B30-86AB-ADAD8823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265" y="3545153"/>
            <a:ext cx="96361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+mj-lt"/>
              </a:rPr>
              <a:t>by finish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2250" y="4926806"/>
            <a:ext cx="8682434" cy="1691482"/>
            <a:chOff x="222250" y="4926806"/>
            <a:chExt cx="8682434" cy="1691482"/>
          </a:xfrm>
        </p:grpSpPr>
        <p:sp>
          <p:nvSpPr>
            <p:cNvPr id="80" name="Line 51">
              <a:extLst>
                <a:ext uri="{FF2B5EF4-FFF2-40B4-BE49-F238E27FC236}">
                  <a16:creationId xmlns:a16="http://schemas.microsoft.com/office/drawing/2014/main" id="{BE8EC9ED-43A0-4CCE-9441-7AEBB4384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513" y="6232526"/>
              <a:ext cx="58816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1" name="Text Box 52">
              <a:extLst>
                <a:ext uri="{FF2B5EF4-FFF2-40B4-BE49-F238E27FC236}">
                  <a16:creationId xmlns:a16="http://schemas.microsoft.com/office/drawing/2014/main" id="{D88D5552-8DD4-4B4D-9747-2432F8A6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038" y="6313488"/>
              <a:ext cx="15922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/>
            </a:p>
          </p:txBody>
        </p:sp>
        <p:sp>
          <p:nvSpPr>
            <p:cNvPr id="82" name="Text Box 53">
              <a:extLst>
                <a:ext uri="{FF2B5EF4-FFF2-40B4-BE49-F238E27FC236}">
                  <a16:creationId xmlns:a16="http://schemas.microsoft.com/office/drawing/2014/main" id="{59220326-AB27-45F0-AE35-0BD9C537F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1730" y="6048376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Time</a:t>
              </a:r>
            </a:p>
          </p:txBody>
        </p:sp>
        <p:sp>
          <p:nvSpPr>
            <p:cNvPr id="83" name="Text Box 55">
              <a:extLst>
                <a:ext uri="{FF2B5EF4-FFF2-40B4-BE49-F238E27FC236}">
                  <a16:creationId xmlns:a16="http://schemas.microsoft.com/office/drawing/2014/main" id="{4CFB102C-FC7E-4B4C-BF34-AE5E22093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84" name="Text Box 67">
              <a:extLst>
                <a:ext uri="{FF2B5EF4-FFF2-40B4-BE49-F238E27FC236}">
                  <a16:creationId xmlns:a16="http://schemas.microsoft.com/office/drawing/2014/main" id="{FB64D00D-A337-4331-AE72-2FAA2F5B8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88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85" name="Text Box 68">
              <a:extLst>
                <a:ext uri="{FF2B5EF4-FFF2-40B4-BE49-F238E27FC236}">
                  <a16:creationId xmlns:a16="http://schemas.microsoft.com/office/drawing/2014/main" id="{C83AF617-FEC2-4C08-9A3A-6CBA64391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775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86" name="Text Box 69">
              <a:extLst>
                <a:ext uri="{FF2B5EF4-FFF2-40B4-BE49-F238E27FC236}">
                  <a16:creationId xmlns:a16="http://schemas.microsoft.com/office/drawing/2014/main" id="{758E0714-F89F-4AA4-A0FF-67270C0AD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963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3</a:t>
              </a:r>
            </a:p>
          </p:txBody>
        </p:sp>
        <p:sp>
          <p:nvSpPr>
            <p:cNvPr id="87" name="Text Box 70">
              <a:extLst>
                <a:ext uri="{FF2B5EF4-FFF2-40B4-BE49-F238E27FC236}">
                  <a16:creationId xmlns:a16="http://schemas.microsoft.com/office/drawing/2014/main" id="{2EFDC38C-A3B0-4641-BBDE-1AA97C343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738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4</a:t>
              </a:r>
            </a:p>
          </p:txBody>
        </p:sp>
        <p:sp>
          <p:nvSpPr>
            <p:cNvPr id="88" name="Text Box 71">
              <a:extLst>
                <a:ext uri="{FF2B5EF4-FFF2-40B4-BE49-F238E27FC236}">
                  <a16:creationId xmlns:a16="http://schemas.microsoft.com/office/drawing/2014/main" id="{3E0DD70D-C170-4223-AC14-4270CF3C7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25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5</a:t>
              </a:r>
            </a:p>
          </p:txBody>
        </p:sp>
        <p:sp>
          <p:nvSpPr>
            <p:cNvPr id="89" name="Text Box 72">
              <a:extLst>
                <a:ext uri="{FF2B5EF4-FFF2-40B4-BE49-F238E27FC236}">
                  <a16:creationId xmlns:a16="http://schemas.microsoft.com/office/drawing/2014/main" id="{F33C5E63-E6E9-4F9B-9A29-A27D96118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113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6</a:t>
              </a:r>
            </a:p>
          </p:txBody>
        </p:sp>
        <p:sp>
          <p:nvSpPr>
            <p:cNvPr id="90" name="Text Box 73">
              <a:extLst>
                <a:ext uri="{FF2B5EF4-FFF2-40B4-BE49-F238E27FC236}">
                  <a16:creationId xmlns:a16="http://schemas.microsoft.com/office/drawing/2014/main" id="{B66C9213-E9F4-4D1D-A78B-861A61970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7</a:t>
              </a:r>
            </a:p>
          </p:txBody>
        </p:sp>
        <p:sp>
          <p:nvSpPr>
            <p:cNvPr id="91" name="Text Box 74">
              <a:extLst>
                <a:ext uri="{FF2B5EF4-FFF2-40B4-BE49-F238E27FC236}">
                  <a16:creationId xmlns:a16="http://schemas.microsoft.com/office/drawing/2014/main" id="{AEC6C8A5-6D33-4300-963D-B438663A0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88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8</a:t>
              </a:r>
            </a:p>
          </p:txBody>
        </p:sp>
        <p:sp>
          <p:nvSpPr>
            <p:cNvPr id="92" name="Text Box 75">
              <a:extLst>
                <a:ext uri="{FF2B5EF4-FFF2-40B4-BE49-F238E27FC236}">
                  <a16:creationId xmlns:a16="http://schemas.microsoft.com/office/drawing/2014/main" id="{81CE95A1-9B5E-4996-93AD-99447511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675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9</a:t>
              </a:r>
            </a:p>
          </p:txBody>
        </p:sp>
        <p:sp>
          <p:nvSpPr>
            <p:cNvPr id="93" name="Text Box 76">
              <a:extLst>
                <a:ext uri="{FF2B5EF4-FFF2-40B4-BE49-F238E27FC236}">
                  <a16:creationId xmlns:a16="http://schemas.microsoft.com/office/drawing/2014/main" id="{8266E6B8-0304-4FE1-977C-8E07D5BF1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600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10</a:t>
              </a:r>
            </a:p>
          </p:txBody>
        </p:sp>
        <p:sp>
          <p:nvSpPr>
            <p:cNvPr id="94" name="Text Box 77">
              <a:extLst>
                <a:ext uri="{FF2B5EF4-FFF2-40B4-BE49-F238E27FC236}">
                  <a16:creationId xmlns:a16="http://schemas.microsoft.com/office/drawing/2014/main" id="{E229AE46-1684-4483-A760-B714F07CD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11</a:t>
              </a:r>
            </a:p>
          </p:txBody>
        </p:sp>
        <p:sp>
          <p:nvSpPr>
            <p:cNvPr id="95" name="Rectangle 78">
              <a:extLst>
                <a:ext uri="{FF2B5EF4-FFF2-40B4-BE49-F238E27FC236}">
                  <a16:creationId xmlns:a16="http://schemas.microsoft.com/office/drawing/2014/main" id="{53E323A5-F35C-4C19-84F9-BFD7775E6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8" y="5216526"/>
              <a:ext cx="4860925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b</a:t>
              </a:r>
            </a:p>
          </p:txBody>
        </p:sp>
        <p:sp>
          <p:nvSpPr>
            <p:cNvPr id="96" name="Line 54">
              <a:extLst>
                <a:ext uri="{FF2B5EF4-FFF2-40B4-BE49-F238E27FC236}">
                  <a16:creationId xmlns:a16="http://schemas.microsoft.com/office/drawing/2014/main" id="{87B2AE2A-F8C5-4F54-9AF9-7672EA802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4788" y="6232526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7" name="Line 56">
              <a:extLst>
                <a:ext uri="{FF2B5EF4-FFF2-40B4-BE49-F238E27FC236}">
                  <a16:creationId xmlns:a16="http://schemas.microsoft.com/office/drawing/2014/main" id="{EB6F951F-AFFE-4947-A253-9ECECC42C4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6365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8" name="Line 57">
              <a:extLst>
                <a:ext uri="{FF2B5EF4-FFF2-40B4-BE49-F238E27FC236}">
                  <a16:creationId xmlns:a16="http://schemas.microsoft.com/office/drawing/2014/main" id="{348C2966-3E90-4643-9360-C2BF500889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946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9" name="Line 58">
              <a:extLst>
                <a:ext uri="{FF2B5EF4-FFF2-40B4-BE49-F238E27FC236}">
                  <a16:creationId xmlns:a16="http://schemas.microsoft.com/office/drawing/2014/main" id="{61B09C21-CFA3-4D9D-A7CD-8B3ED650AB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3361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0" name="Line 59">
              <a:extLst>
                <a:ext uri="{FF2B5EF4-FFF2-40B4-BE49-F238E27FC236}">
                  <a16:creationId xmlns:a16="http://schemas.microsoft.com/office/drawing/2014/main" id="{C88A4622-9FF7-4203-A290-D485187366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4783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1" name="Line 60">
              <a:extLst>
                <a:ext uri="{FF2B5EF4-FFF2-40B4-BE49-F238E27FC236}">
                  <a16:creationId xmlns:a16="http://schemas.microsoft.com/office/drawing/2014/main" id="{C5AE2020-FC1F-46A2-85AE-3946BA4D21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1780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2" name="Line 61">
              <a:extLst>
                <a:ext uri="{FF2B5EF4-FFF2-40B4-BE49-F238E27FC236}">
                  <a16:creationId xmlns:a16="http://schemas.microsoft.com/office/drawing/2014/main" id="{961FA7BA-687F-43DC-82FA-069D2BEFB7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7036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3" name="Line 62">
              <a:extLst>
                <a:ext uri="{FF2B5EF4-FFF2-40B4-BE49-F238E27FC236}">
                  <a16:creationId xmlns:a16="http://schemas.microsoft.com/office/drawing/2014/main" id="{74D95F69-7F6A-4D5B-BAAA-4099BB50AF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86175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4" name="Line 63">
              <a:extLst>
                <a:ext uri="{FF2B5EF4-FFF2-40B4-BE49-F238E27FC236}">
                  <a16:creationId xmlns:a16="http://schemas.microsoft.com/office/drawing/2014/main" id="{E0D482CE-479F-4FA7-861B-08050C4925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13873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64">
              <a:extLst>
                <a:ext uri="{FF2B5EF4-FFF2-40B4-BE49-F238E27FC236}">
                  <a16:creationId xmlns:a16="http://schemas.microsoft.com/office/drawing/2014/main" id="{6C365358-F413-4C69-BCC7-4B523BEDB6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455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65">
              <a:extLst>
                <a:ext uri="{FF2B5EF4-FFF2-40B4-BE49-F238E27FC236}">
                  <a16:creationId xmlns:a16="http://schemas.microsoft.com/office/drawing/2014/main" id="{154C0EEF-A85D-4F55-8DF7-D433EE4975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10870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66">
              <a:extLst>
                <a:ext uri="{FF2B5EF4-FFF2-40B4-BE49-F238E27FC236}">
                  <a16:creationId xmlns:a16="http://schemas.microsoft.com/office/drawing/2014/main" id="{DF3C52B3-B4A9-46DE-A419-1AF8760B92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62451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80">
              <a:extLst>
                <a:ext uri="{FF2B5EF4-FFF2-40B4-BE49-F238E27FC236}">
                  <a16:creationId xmlns:a16="http://schemas.microsoft.com/office/drawing/2014/main" id="{23924524-3AD2-4722-9589-EA0996D4C9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0198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Rectangle 82">
              <a:extLst>
                <a:ext uri="{FF2B5EF4-FFF2-40B4-BE49-F238E27FC236}">
                  <a16:creationId xmlns:a16="http://schemas.microsoft.com/office/drawing/2014/main" id="{79E847EF-4722-45A4-B7DC-FFAD94AF1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0" name="Rectangle 88">
              <a:extLst>
                <a:ext uri="{FF2B5EF4-FFF2-40B4-BE49-F238E27FC236}">
                  <a16:creationId xmlns:a16="http://schemas.microsoft.com/office/drawing/2014/main" id="{2A7C6D99-AF6F-40D6-BD22-CCF36D58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" y="5203826"/>
              <a:ext cx="1171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weight = 1000</a:t>
              </a:r>
            </a:p>
          </p:txBody>
        </p:sp>
        <p:sp>
          <p:nvSpPr>
            <p:cNvPr id="111" name="Rectangle 89">
              <a:extLst>
                <a:ext uri="{FF2B5EF4-FFF2-40B4-BE49-F238E27FC236}">
                  <a16:creationId xmlns:a16="http://schemas.microsoft.com/office/drawing/2014/main" id="{1EA6EBA1-6B5B-4876-A901-F26EC0A4E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8" y="5689601"/>
              <a:ext cx="11033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weight = 999</a:t>
              </a:r>
            </a:p>
          </p:txBody>
        </p:sp>
        <p:sp>
          <p:nvSpPr>
            <p:cNvPr id="112" name="Rectangle 123">
              <a:extLst>
                <a:ext uri="{FF2B5EF4-FFF2-40B4-BE49-F238E27FC236}">
                  <a16:creationId xmlns:a16="http://schemas.microsoft.com/office/drawing/2014/main" id="{12A5114E-BA8C-486E-8A33-618CB3621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3" name="Rectangle 124">
              <a:extLst>
                <a:ext uri="{FF2B5EF4-FFF2-40B4-BE49-F238E27FC236}">
                  <a16:creationId xmlns:a16="http://schemas.microsoft.com/office/drawing/2014/main" id="{274B3B93-CC4F-4043-9910-8327D7EFB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4" name="Rectangle 125">
              <a:extLst>
                <a:ext uri="{FF2B5EF4-FFF2-40B4-BE49-F238E27FC236}">
                  <a16:creationId xmlns:a16="http://schemas.microsoft.com/office/drawing/2014/main" id="{A709F610-3CC3-4BA8-B194-A147C1B2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5" name="Rectangle 126">
              <a:extLst>
                <a:ext uri="{FF2B5EF4-FFF2-40B4-BE49-F238E27FC236}">
                  <a16:creationId xmlns:a16="http://schemas.microsoft.com/office/drawing/2014/main" id="{C59F1F0E-B186-47C7-A771-BA180324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6" name="Rectangle 127">
              <a:extLst>
                <a:ext uri="{FF2B5EF4-FFF2-40B4-BE49-F238E27FC236}">
                  <a16:creationId xmlns:a16="http://schemas.microsoft.com/office/drawing/2014/main" id="{676A9F1E-5367-4435-A4AB-C4D6866F5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7" name="Rectangle 128">
              <a:extLst>
                <a:ext uri="{FF2B5EF4-FFF2-40B4-BE49-F238E27FC236}">
                  <a16:creationId xmlns:a16="http://schemas.microsoft.com/office/drawing/2014/main" id="{EE4091CD-3449-4BED-8197-0C4628156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8" name="Rectangle 129">
              <a:extLst>
                <a:ext uri="{FF2B5EF4-FFF2-40B4-BE49-F238E27FC236}">
                  <a16:creationId xmlns:a16="http://schemas.microsoft.com/office/drawing/2014/main" id="{5AE63A10-4536-4359-9B0C-3B4238BD7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8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9" name="Rectangle 130">
              <a:extLst>
                <a:ext uri="{FF2B5EF4-FFF2-40B4-BE49-F238E27FC236}">
                  <a16:creationId xmlns:a16="http://schemas.microsoft.com/office/drawing/2014/main" id="{86D4CFA9-13CE-48EE-ABB3-2E51E110A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20" name="Rectangle 131">
              <a:extLst>
                <a:ext uri="{FF2B5EF4-FFF2-40B4-BE49-F238E27FC236}">
                  <a16:creationId xmlns:a16="http://schemas.microsoft.com/office/drawing/2014/main" id="{E2D7E67B-97AC-465A-86D7-BFDB07326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15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21" name="Text Box 133">
              <a:extLst>
                <a:ext uri="{FF2B5EF4-FFF2-40B4-BE49-F238E27FC236}">
                  <a16:creationId xmlns:a16="http://schemas.microsoft.com/office/drawing/2014/main" id="{6DC94292-0122-4539-ACA3-86EF084BB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833" y="5297753"/>
              <a:ext cx="1104851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00"/>
                  </a:solidFill>
                  <a:latin typeface="+mj-lt"/>
                </a:rPr>
                <a:t>by weight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1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Weighted Job Scheduling by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are all jobs. Let us use induction: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 smtClean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IH: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Suppose we can compute the optimum job scheduling for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&lt;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jobs.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8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IS: Goal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For any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jobs we can compute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not in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-- Then, just return OPT of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−1.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8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in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-- Then, delete all jobs not compatible with n and </a:t>
                </a:r>
                <a:r>
                  <a:rPr kumimoji="1" lang="en-US" sz="2000" dirty="0" err="1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recurse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Q: Are we done?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A: No, How many subproblems are there?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Potentially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e>
                      <m:sup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all possible subsets of jobs. 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r="-741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DC20B-6648-4FAE-A721-1B86DD12BFC9}"/>
              </a:ext>
            </a:extLst>
          </p:cNvPr>
          <p:cNvSpPr txBox="1"/>
          <p:nvPr/>
        </p:nvSpPr>
        <p:spPr>
          <a:xfrm>
            <a:off x="5849550" y="4012326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420D54-4EA1-4410-A63A-FD32D77D7EF6}"/>
              </a:ext>
            </a:extLst>
          </p:cNvPr>
          <p:cNvCxnSpPr/>
          <p:nvPr/>
        </p:nvCxnSpPr>
        <p:spPr bwMode="auto">
          <a:xfrm flipH="1" flipV="1">
            <a:off x="5232728" y="3773017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DA45698-6CAB-4C6A-863C-236F21FC0F98}"/>
              </a:ext>
            </a:extLst>
          </p:cNvPr>
          <p:cNvCxnSpPr>
            <a:cxnSpLocks/>
          </p:cNvCxnSpPr>
          <p:nvPr/>
        </p:nvCxnSpPr>
        <p:spPr bwMode="auto">
          <a:xfrm flipH="1">
            <a:off x="5199942" y="4292161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AEDAB6-8F98-43CE-91E9-2390A083C7A1}"/>
              </a:ext>
            </a:extLst>
          </p:cNvPr>
          <p:cNvGrpSpPr/>
          <p:nvPr/>
        </p:nvGrpSpPr>
        <p:grpSpPr>
          <a:xfrm>
            <a:off x="5799080" y="4933791"/>
            <a:ext cx="2971140" cy="1786668"/>
            <a:chOff x="5818360" y="4939539"/>
            <a:chExt cx="2971140" cy="178666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0B4AC4-15AA-4BFA-BF7D-6DD438D5F81D}"/>
                    </a:ext>
                  </a:extLst>
                </p:cNvPr>
                <p:cNvSpPr txBox="1"/>
                <p:nvPr/>
              </p:nvSpPr>
              <p:spPr>
                <a:xfrm>
                  <a:off x="7137334" y="4939539"/>
                  <a:ext cx="4070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0B4AC4-15AA-4BFA-BF7D-6DD438D5F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334" y="4939539"/>
                  <a:ext cx="40703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B2664B-F410-4AE0-BE60-DE65A11106B9}"/>
                    </a:ext>
                  </a:extLst>
                </p:cNvPr>
                <p:cNvSpPr txBox="1"/>
                <p:nvPr/>
              </p:nvSpPr>
              <p:spPr>
                <a:xfrm>
                  <a:off x="6213757" y="5304043"/>
                  <a:ext cx="8560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B2664B-F410-4AE0-BE60-DE65A1110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757" y="5304043"/>
                  <a:ext cx="85606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63110E4-003C-43E4-9237-6EBCEADD7CEB}"/>
                    </a:ext>
                  </a:extLst>
                </p:cNvPr>
                <p:cNvSpPr txBox="1"/>
                <p:nvPr/>
              </p:nvSpPr>
              <p:spPr>
                <a:xfrm>
                  <a:off x="7585374" y="5308346"/>
                  <a:ext cx="8560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63110E4-003C-43E4-9237-6EBCEADD7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374" y="5308346"/>
                  <a:ext cx="85606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F950A8-6188-43D0-8CCA-C94CF5C8B699}"/>
                    </a:ext>
                  </a:extLst>
                </p:cNvPr>
                <p:cNvSpPr txBox="1"/>
                <p:nvPr/>
              </p:nvSpPr>
              <p:spPr>
                <a:xfrm>
                  <a:off x="5818360" y="5872075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F950A8-6188-43D0-8CCA-C94CF5C8B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360" y="5872075"/>
                  <a:ext cx="721801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87975062-B14B-48AD-A4A9-831B83B82B7D}"/>
                    </a:ext>
                  </a:extLst>
                </p:cNvPr>
                <p:cNvSpPr txBox="1"/>
                <p:nvPr/>
              </p:nvSpPr>
              <p:spPr>
                <a:xfrm>
                  <a:off x="6600367" y="5885001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87975062-B14B-48AD-A4A9-831B83B82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367" y="5885001"/>
                  <a:ext cx="721801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3A57478-852F-43DB-B48A-5C5050B924A1}"/>
                    </a:ext>
                  </a:extLst>
                </p:cNvPr>
                <p:cNvSpPr txBox="1"/>
                <p:nvPr/>
              </p:nvSpPr>
              <p:spPr>
                <a:xfrm>
                  <a:off x="7240311" y="5882902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3A57478-852F-43DB-B48A-5C5050B92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311" y="5882902"/>
                  <a:ext cx="721801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22DCC38-BFBB-4F47-92D2-DA46E527851C}"/>
                    </a:ext>
                  </a:extLst>
                </p:cNvPr>
                <p:cNvSpPr txBox="1"/>
                <p:nvPr/>
              </p:nvSpPr>
              <p:spPr>
                <a:xfrm>
                  <a:off x="8067699" y="5872075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22DCC38-BFBB-4F47-92D2-DA46E5278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7699" y="5872075"/>
                  <a:ext cx="721801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4CC633B-D64D-4351-BD4B-83ED1296DD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25742" y="6283012"/>
              <a:ext cx="0" cy="43846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1AEEBC-14F3-442F-B630-645C7135F6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38994" y="6287743"/>
              <a:ext cx="0" cy="43846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085077E-BC71-4630-ACA0-CA79C4F3130A}"/>
                </a:ext>
              </a:extLst>
            </p:cNvPr>
            <p:cNvCxnSpPr>
              <a:cxnSpLocks/>
              <a:stCxn id="8" idx="1"/>
              <a:endCxn id="123" idx="0"/>
            </p:cNvCxnSpPr>
            <p:nvPr/>
          </p:nvCxnSpPr>
          <p:spPr bwMode="auto">
            <a:xfrm flipH="1">
              <a:off x="6603148" y="5188517"/>
              <a:ext cx="534186" cy="2000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0682BCB-A11E-4A6F-B62F-5A7F2BE16768}"/>
                </a:ext>
              </a:extLst>
            </p:cNvPr>
            <p:cNvCxnSpPr>
              <a:cxnSpLocks/>
              <a:stCxn id="8" idx="3"/>
              <a:endCxn id="124" idx="0"/>
            </p:cNvCxnSpPr>
            <p:nvPr/>
          </p:nvCxnSpPr>
          <p:spPr bwMode="auto">
            <a:xfrm>
              <a:off x="7464668" y="5188517"/>
              <a:ext cx="509677" cy="2057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4D3B090-EF58-4E23-92F0-C6519FC76F08}"/>
                </a:ext>
              </a:extLst>
            </p:cNvPr>
            <p:cNvCxnSpPr>
              <a:cxnSpLocks/>
              <a:stCxn id="125" idx="0"/>
            </p:cNvCxnSpPr>
            <p:nvPr/>
          </p:nvCxnSpPr>
          <p:spPr bwMode="auto">
            <a:xfrm flipV="1">
              <a:off x="6179261" y="5704153"/>
              <a:ext cx="146407" cy="1679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320BC6C-A77C-47DE-B475-69DD2677957A}"/>
                </a:ext>
              </a:extLst>
            </p:cNvPr>
            <p:cNvCxnSpPr>
              <a:cxnSpLocks/>
              <a:stCxn id="126" idx="0"/>
            </p:cNvCxnSpPr>
            <p:nvPr/>
          </p:nvCxnSpPr>
          <p:spPr bwMode="auto">
            <a:xfrm flipH="1" flipV="1">
              <a:off x="6880628" y="5704153"/>
              <a:ext cx="80640" cy="1808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989E55D-1797-4987-BDCE-DCC4E743F596}"/>
                </a:ext>
              </a:extLst>
            </p:cNvPr>
            <p:cNvCxnSpPr>
              <a:cxnSpLocks/>
              <a:stCxn id="127" idx="0"/>
            </p:cNvCxnSpPr>
            <p:nvPr/>
          </p:nvCxnSpPr>
          <p:spPr bwMode="auto">
            <a:xfrm flipV="1">
              <a:off x="7601212" y="5733188"/>
              <a:ext cx="61423" cy="1497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05B554F-FC91-4C9B-9DC8-36916BE577D8}"/>
                </a:ext>
              </a:extLst>
            </p:cNvPr>
            <p:cNvCxnSpPr>
              <a:cxnSpLocks/>
              <a:stCxn id="128" idx="0"/>
            </p:cNvCxnSpPr>
            <p:nvPr/>
          </p:nvCxnSpPr>
          <p:spPr bwMode="auto">
            <a:xfrm flipH="1" flipV="1">
              <a:off x="8302580" y="5704153"/>
              <a:ext cx="126020" cy="1679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B38C093-27C0-4A9D-9C59-562EA2FACCBF}"/>
              </a:ext>
            </a:extLst>
          </p:cNvPr>
          <p:cNvSpPr/>
          <p:nvPr/>
        </p:nvSpPr>
        <p:spPr bwMode="auto">
          <a:xfrm>
            <a:off x="1977467" y="1160935"/>
            <a:ext cx="6333462" cy="2483108"/>
          </a:xfrm>
          <a:prstGeom prst="cloudCallout">
            <a:avLst>
              <a:gd name="adj1" fmla="val 6467"/>
              <a:gd name="adj2" fmla="val 69330"/>
            </a:avLst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This idea works for any Optimization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problem.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For </a:t>
            </a:r>
            <a:r>
              <a:rPr lang="en-US" dirty="0">
                <a:latin typeface="Arial" charset="0"/>
              </a:rPr>
              <a:t>NP-hard problems there is no ordering to reduce # subproblems</a:t>
            </a:r>
            <a:endParaRPr kumimoji="0" lang="en-US" sz="20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Sorting to Reduce Subproblems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 smtClean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IS: For jobs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we want to compute OPT</a:t>
                </a:r>
                <a:endParaRPr kumimoji="1" lang="en-US" sz="2000" dirty="0">
                  <a:solidFill>
                    <a:srgbClr val="0070C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Suppose OPT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are not OPT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we just need to find OPT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9DAA4-88AF-4860-9211-E9B248FD9364}"/>
              </a:ext>
            </a:extLst>
          </p:cNvPr>
          <p:cNvGrpSpPr/>
          <p:nvPr/>
        </p:nvGrpSpPr>
        <p:grpSpPr>
          <a:xfrm>
            <a:off x="2613519" y="4096497"/>
            <a:ext cx="4698370" cy="2266238"/>
            <a:chOff x="2613519" y="4096497"/>
            <a:chExt cx="4698370" cy="22662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1FB4655-BE9A-44ED-B87D-0B007E726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551" y="6086510"/>
                  <a:ext cx="1938338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1FB4655-BE9A-44ED-B87D-0B007E726B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73551" y="6086510"/>
                  <a:ext cx="1938338" cy="2762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AF09E56E-A90D-4137-AF4B-A9250ABF4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0616" y="5745740"/>
                  <a:ext cx="2216427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AF09E56E-A90D-4137-AF4B-A9250ABF4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0616" y="5745740"/>
                  <a:ext cx="2216427" cy="2762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518DB06-17D7-4BEB-9A6A-307CC7843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8708" y="5380489"/>
                  <a:ext cx="768152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−2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518DB06-17D7-4BEB-9A6A-307CC7843F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8708" y="5380489"/>
                  <a:ext cx="768152" cy="2762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5FDD805-EFB2-4726-9228-9CCE928D5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7982" y="4776351"/>
                  <a:ext cx="3022917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𝑝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)+1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5FDD805-EFB2-4726-9228-9CCE928D5A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17982" y="4776351"/>
                  <a:ext cx="3022917" cy="276225"/>
                </a:xfrm>
                <a:prstGeom prst="rect">
                  <a:avLst/>
                </a:prstGeom>
                <a:blipFill>
                  <a:blip r:embed="rId7"/>
                  <a:stretch>
                    <a:fillRect b="-1555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5A510E0-6D7E-4410-8804-D584A6BAC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3519" y="4475321"/>
                  <a:ext cx="2581206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𝑝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5A510E0-6D7E-4410-8804-D584A6BACA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3519" y="4475321"/>
                  <a:ext cx="2581206" cy="276225"/>
                </a:xfrm>
                <a:prstGeom prst="rect">
                  <a:avLst/>
                </a:prstGeom>
                <a:blipFill>
                  <a:blip r:embed="rId8"/>
                  <a:stretch>
                    <a:fillRect b="-1777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30F3BC8-9041-4CA2-888B-D92FE5B17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2278" y="4096497"/>
                  <a:ext cx="1518055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30F3BC8-9041-4CA2-888B-D92FE5B173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2278" y="4096497"/>
                  <a:ext cx="1518055" cy="2762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D80D03D-35A5-470D-B99E-C44A5934D4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72747" y="5101091"/>
              <a:ext cx="352127" cy="215821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933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Sorting to reduce Subproblems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 smtClean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IS: For jobs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we want to compute OPT</a:t>
                </a:r>
                <a:endParaRPr kumimoji="1" lang="en-US" sz="2000" dirty="0">
                  <a:solidFill>
                    <a:srgbClr val="0070C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Suppose OPT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are not OPT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we just need to find OPT of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000" dirty="0"/>
                  <a:t>: OPT does not select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OPT is just the OPT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Q: Have we made any progress (still reducing to two subproblems)?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A: Yes! This time every subproblem is of the </a:t>
                </a:r>
                <a:r>
                  <a:rPr kumimoji="1" lang="en-US" sz="20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form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for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some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So, at most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possible subproblems.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45F0B-EC3A-476B-97CD-82AC4F12F638}"/>
              </a:ext>
            </a:extLst>
          </p:cNvPr>
          <p:cNvSpPr txBox="1"/>
          <p:nvPr/>
        </p:nvSpPr>
        <p:spPr>
          <a:xfrm>
            <a:off x="6479982" y="3932810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55F01D-205A-4AC6-90CB-189FD0E09C68}"/>
              </a:ext>
            </a:extLst>
          </p:cNvPr>
          <p:cNvCxnSpPr/>
          <p:nvPr/>
        </p:nvCxnSpPr>
        <p:spPr bwMode="auto">
          <a:xfrm flipH="1" flipV="1">
            <a:off x="5863160" y="3693501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F1EB34-07F5-4B4C-A712-D92A811F3F74}"/>
              </a:ext>
            </a:extLst>
          </p:cNvPr>
          <p:cNvCxnSpPr>
            <a:cxnSpLocks/>
          </p:cNvCxnSpPr>
          <p:nvPr/>
        </p:nvCxnSpPr>
        <p:spPr bwMode="auto">
          <a:xfrm flipH="1">
            <a:off x="5830374" y="4212645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96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73CA9-C6C5-4BBC-953C-89EA0368BE20}"/>
              </a:ext>
            </a:extLst>
          </p:cNvPr>
          <p:cNvSpPr/>
          <p:nvPr/>
        </p:nvSpPr>
        <p:spPr bwMode="auto">
          <a:xfrm>
            <a:off x="1306286" y="5151309"/>
            <a:ext cx="6735890" cy="10939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Weighted Job Scheduling by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 smtClean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Def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denote </a:t>
                </a:r>
                <a:r>
                  <a:rPr kumimoji="1" lang="en-US" sz="2000" dirty="0" smtClean="0">
                    <a:solidFill>
                      <a:srgbClr val="000000"/>
                    </a:solidFill>
                    <a:ea typeface="ＭＳ Ｐゴシック" charset="0"/>
                  </a:rPr>
                  <a:t>the weight of 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OPT solution of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To solve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are not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 smtClean="0">
                    <a:solidFill>
                      <a:srgbClr val="000000"/>
                    </a:solidFill>
                    <a:ea typeface="ＭＳ Ｐゴシック" charset="0"/>
                  </a:rPr>
                  <a:t>.</a:t>
                </a:r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0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does not select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kumimoji="1" lang="en-US" sz="20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b="-69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B80AF-2A92-4C60-A723-9C27642E3767}"/>
              </a:ext>
            </a:extLst>
          </p:cNvPr>
          <p:cNvSpPr txBox="1"/>
          <p:nvPr/>
        </p:nvSpPr>
        <p:spPr>
          <a:xfrm>
            <a:off x="2965067" y="2168013"/>
            <a:ext cx="5957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most important part of a correct DP; It fixes IH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D472FB-A3A6-4A0F-A6EB-4F006B3270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24665" y="1983658"/>
            <a:ext cx="1600201" cy="2138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62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Algorithm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43" y="1991986"/>
                <a:ext cx="8001000" cy="3180230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 smtClean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.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3" y="1991986"/>
                <a:ext cx="8001000" cy="3180230"/>
              </a:xfrm>
              <a:prstGeom prst="rect">
                <a:avLst/>
              </a:prstGeom>
              <a:blipFill>
                <a:blip r:embed="rId3"/>
                <a:stretch>
                  <a:fillRect b="-19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5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Recursive Algorithm Fails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latin typeface="+mj-lt"/>
                  </a:rPr>
                  <a:t>Even though we have only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subproblems, we do not </a:t>
                </a:r>
                <a:r>
                  <a:rPr lang="en-US" altLang="en-US" sz="2200" dirty="0">
                    <a:solidFill>
                      <a:srgbClr val="FF0000"/>
                    </a:solidFill>
                    <a:latin typeface="+mj-lt"/>
                  </a:rPr>
                  <a:t>store</a:t>
                </a:r>
                <a:r>
                  <a:rPr lang="en-US" altLang="en-US" sz="2200" dirty="0">
                    <a:latin typeface="+mj-lt"/>
                  </a:rPr>
                  <a:t> the solution to the subproblems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en-US" sz="2200" dirty="0">
                    <a:latin typeface="+mj-lt"/>
                  </a:rPr>
                  <a:t>So, we may re-solve the same problem many </a:t>
                </a:r>
                <a:r>
                  <a:rPr lang="en-US" altLang="en-US" sz="2200" dirty="0" err="1">
                    <a:latin typeface="+mj-lt"/>
                  </a:rPr>
                  <a:t>many</a:t>
                </a:r>
                <a:r>
                  <a:rPr lang="en-US" altLang="en-US" sz="2200" dirty="0">
                    <a:latin typeface="+mj-lt"/>
                  </a:rPr>
                  <a:t> times.</a:t>
                </a:r>
              </a:p>
              <a:p>
                <a:pPr marL="0" indent="0">
                  <a:buNone/>
                </a:pPr>
                <a:endParaRPr lang="en-US" altLang="en-US" sz="12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Ex</a:t>
                </a:r>
                <a:r>
                  <a:rPr lang="en-US" altLang="en-US" sz="2200" dirty="0">
                    <a:latin typeface="+mj-lt"/>
                  </a:rPr>
                  <a:t>.  Number of recursive calls for family of "layered" instances grows like Fibonacci sequence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41312D0-679A-44D5-9282-7DE51CC78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379" y="5680781"/>
            <a:ext cx="405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1E0A171F-5793-4BF3-B48B-08681082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504" y="4850518"/>
            <a:ext cx="1041400" cy="2047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CE2BD4D5-B916-447C-83E1-82659B04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29" y="5160081"/>
            <a:ext cx="1038225" cy="20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D7B24E43-1131-4050-AB70-3CD6239D0DC5}"/>
              </a:ext>
            </a:extLst>
          </p:cNvPr>
          <p:cNvGrpSpPr>
            <a:grpSpLocks/>
          </p:cNvGrpSpPr>
          <p:nvPr/>
        </p:nvGrpSpPr>
        <p:grpSpPr bwMode="auto">
          <a:xfrm>
            <a:off x="668379" y="4110743"/>
            <a:ext cx="3802063" cy="1570038"/>
            <a:chOff x="903" y="1920"/>
            <a:chExt cx="3357" cy="2006"/>
          </a:xfrm>
        </p:grpSpPr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F1C1E762-407F-4DBC-8222-3A7F715CD0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5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56B109D5-6D9D-4FCC-9A9B-E0888A81B8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00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9FBF7B20-AAAA-4430-9ECE-E1C492439B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510C3885-5422-4D27-8A07-9FF28E53A1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0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AC6A4EA0-28DA-49DD-BD1A-9DD22A1AF0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2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A77E1F7F-2576-48AA-8C34-1BA6CF4BCF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3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1090EF7C-E254-4276-884F-865180BAEE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02694540-A691-4368-8C5E-E37E2C21EF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64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9CCF6E34-8E0A-4CA8-99A6-CA8FE85663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4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61BD35EB-7F05-44CE-AC83-34B75245B9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7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9C1DEE2D-8A8D-4D4C-BEB4-E200EF8764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52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id="{481A0F64-5141-4819-BA28-C5A7488BD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FAA2F34D-1F6D-4CAE-99A7-FAB90CC0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804" y="5469643"/>
            <a:ext cx="1036638" cy="207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CAC64338-6302-4A36-A5DA-20AF944B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42" y="4263143"/>
            <a:ext cx="1036637" cy="209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24" name="Rectangle 41">
            <a:extLst>
              <a:ext uri="{FF2B5EF4-FFF2-40B4-BE49-F238E27FC236}">
                <a16:creationId xmlns:a16="http://schemas.microsoft.com/office/drawing/2014/main" id="{3C3502F0-3E87-4EFE-BF29-8549E2D2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117" y="4569531"/>
            <a:ext cx="1035050" cy="20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43">
                <a:extLst>
                  <a:ext uri="{FF2B5EF4-FFF2-40B4-BE49-F238E27FC236}">
                    <a16:creationId xmlns:a16="http://schemas.microsoft.com/office/drawing/2014/main" id="{C539B41B-CB10-4AD8-8B3D-7EA70FAE5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906" y="5826831"/>
                <a:ext cx="192264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en-US" sz="1400" dirty="0"/>
              </a:p>
            </p:txBody>
          </p:sp>
        </mc:Choice>
        <mc:Fallback>
          <p:sp>
            <p:nvSpPr>
              <p:cNvPr id="25" name="Rectangle 43">
                <a:extLst>
                  <a:ext uri="{FF2B5EF4-FFF2-40B4-BE49-F238E27FC236}">
                    <a16:creationId xmlns:a16="http://schemas.microsoft.com/office/drawing/2014/main" id="{C539B41B-CB10-4AD8-8B3D-7EA70FAE5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8906" y="5826831"/>
                <a:ext cx="1922641" cy="308419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CB57C99-C62B-4E59-8EC7-9F7F38FC4C9C}"/>
              </a:ext>
            </a:extLst>
          </p:cNvPr>
          <p:cNvGrpSpPr/>
          <p:nvPr/>
        </p:nvGrpSpPr>
        <p:grpSpPr>
          <a:xfrm>
            <a:off x="5199104" y="3659893"/>
            <a:ext cx="3124200" cy="2362200"/>
            <a:chOff x="5199104" y="3659893"/>
            <a:chExt cx="3124200" cy="2362200"/>
          </a:xfrm>
        </p:grpSpPr>
        <p:sp>
          <p:nvSpPr>
            <p:cNvPr id="27" name="Oval 45">
              <a:extLst>
                <a:ext uri="{FF2B5EF4-FFF2-40B4-BE49-F238E27FC236}">
                  <a16:creationId xmlns:a16="http://schemas.microsoft.com/office/drawing/2014/main" id="{9C3DA608-4FF5-49F5-979B-9056D8051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7904" y="36598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5</a:t>
              </a:r>
            </a:p>
          </p:txBody>
        </p: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AA8AB9F9-3C51-44A8-BBC6-755F24F4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504" y="41932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4</a:t>
              </a:r>
            </a:p>
          </p:txBody>
        </p:sp>
        <p:cxnSp>
          <p:nvCxnSpPr>
            <p:cNvPr id="29" name="AutoShape 47">
              <a:extLst>
                <a:ext uri="{FF2B5EF4-FFF2-40B4-BE49-F238E27FC236}">
                  <a16:creationId xmlns:a16="http://schemas.microsoft.com/office/drawing/2014/main" id="{58C85124-D37F-4216-A92E-8BBA2E67304A}"/>
                </a:ext>
              </a:extLst>
            </p:cNvPr>
            <p:cNvCxnSpPr>
              <a:cxnSpLocks noChangeShapeType="1"/>
              <a:stCxn id="27" idx="3"/>
              <a:endCxn id="28" idx="7"/>
            </p:cNvCxnSpPr>
            <p:nvPr/>
          </p:nvCxnSpPr>
          <p:spPr bwMode="auto">
            <a:xfrm flipH="1">
              <a:off x="6308767" y="3855156"/>
              <a:ext cx="752475" cy="37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Oval 48">
              <a:extLst>
                <a:ext uri="{FF2B5EF4-FFF2-40B4-BE49-F238E27FC236}">
                  <a16:creationId xmlns:a16="http://schemas.microsoft.com/office/drawing/2014/main" id="{90E55CB4-FD28-40AD-8D56-94E81C65D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904" y="41932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3</a:t>
              </a:r>
            </a:p>
          </p:txBody>
        </p:sp>
        <p:cxnSp>
          <p:nvCxnSpPr>
            <p:cNvPr id="31" name="AutoShape 49">
              <a:extLst>
                <a:ext uri="{FF2B5EF4-FFF2-40B4-BE49-F238E27FC236}">
                  <a16:creationId xmlns:a16="http://schemas.microsoft.com/office/drawing/2014/main" id="{82D1CDAA-BBC5-426E-9A96-673D5A876206}"/>
                </a:ext>
              </a:extLst>
            </p:cNvPr>
            <p:cNvCxnSpPr>
              <a:cxnSpLocks noChangeShapeType="1"/>
              <a:stCxn id="27" idx="5"/>
              <a:endCxn id="30" idx="1"/>
            </p:cNvCxnSpPr>
            <p:nvPr/>
          </p:nvCxnSpPr>
          <p:spPr bwMode="auto">
            <a:xfrm>
              <a:off x="7223167" y="3855156"/>
              <a:ext cx="600075" cy="37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FC5668A8-0AE3-4849-95E9-40A51BDE8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3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3</a:t>
              </a:r>
            </a:p>
          </p:txBody>
        </p:sp>
        <p:cxnSp>
          <p:nvCxnSpPr>
            <p:cNvPr id="33" name="AutoShape 51">
              <a:extLst>
                <a:ext uri="{FF2B5EF4-FFF2-40B4-BE49-F238E27FC236}">
                  <a16:creationId xmlns:a16="http://schemas.microsoft.com/office/drawing/2014/main" id="{9F93D3F5-A25B-4F81-A5D0-F87E37E75E90}"/>
                </a:ext>
              </a:extLst>
            </p:cNvPr>
            <p:cNvCxnSpPr>
              <a:cxnSpLocks noChangeShapeType="1"/>
              <a:stCxn id="28" idx="3"/>
              <a:endCxn id="32" idx="0"/>
            </p:cNvCxnSpPr>
            <p:nvPr/>
          </p:nvCxnSpPr>
          <p:spPr bwMode="auto">
            <a:xfrm flipH="1">
              <a:off x="5770604" y="4388556"/>
              <a:ext cx="3762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F99F3649-14EF-49FF-B51B-1A2E1AC2E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7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2</a:t>
              </a:r>
            </a:p>
          </p:txBody>
        </p:sp>
        <p:cxnSp>
          <p:nvCxnSpPr>
            <p:cNvPr id="35" name="AutoShape 53">
              <a:extLst>
                <a:ext uri="{FF2B5EF4-FFF2-40B4-BE49-F238E27FC236}">
                  <a16:creationId xmlns:a16="http://schemas.microsoft.com/office/drawing/2014/main" id="{EC94897E-5C44-4182-89AB-6C39E0CF2918}"/>
                </a:ext>
              </a:extLst>
            </p:cNvPr>
            <p:cNvCxnSpPr>
              <a:cxnSpLocks noChangeShapeType="1"/>
              <a:stCxn id="28" idx="5"/>
              <a:endCxn id="34" idx="0"/>
            </p:cNvCxnSpPr>
            <p:nvPr/>
          </p:nvCxnSpPr>
          <p:spPr bwMode="auto">
            <a:xfrm>
              <a:off x="6308767" y="4388556"/>
              <a:ext cx="3762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20C3F64C-1376-4CAA-B210-509B1C5CF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51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cxnSp>
          <p:nvCxnSpPr>
            <p:cNvPr id="37" name="AutoShape 55">
              <a:extLst>
                <a:ext uri="{FF2B5EF4-FFF2-40B4-BE49-F238E27FC236}">
                  <a16:creationId xmlns:a16="http://schemas.microsoft.com/office/drawing/2014/main" id="{CE85E7C5-2228-425E-9BC7-0E28BC34C070}"/>
                </a:ext>
              </a:extLst>
            </p:cNvPr>
            <p:cNvCxnSpPr>
              <a:cxnSpLocks noChangeShapeType="1"/>
              <a:stCxn id="30" idx="3"/>
              <a:endCxn id="36" idx="0"/>
            </p:cNvCxnSpPr>
            <p:nvPr/>
          </p:nvCxnSpPr>
          <p:spPr bwMode="auto">
            <a:xfrm flipH="1">
              <a:off x="7599404" y="4388556"/>
              <a:ext cx="2238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971E3B25-0716-4955-8528-192A0B026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7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39" name="AutoShape 57">
              <a:extLst>
                <a:ext uri="{FF2B5EF4-FFF2-40B4-BE49-F238E27FC236}">
                  <a16:creationId xmlns:a16="http://schemas.microsoft.com/office/drawing/2014/main" id="{DF6E8C10-345E-4D53-B394-4674D398F906}"/>
                </a:ext>
              </a:extLst>
            </p:cNvPr>
            <p:cNvCxnSpPr>
              <a:cxnSpLocks noChangeShapeType="1"/>
              <a:stCxn id="30" idx="5"/>
              <a:endCxn id="38" idx="0"/>
            </p:cNvCxnSpPr>
            <p:nvPr/>
          </p:nvCxnSpPr>
          <p:spPr bwMode="auto">
            <a:xfrm>
              <a:off x="7985167" y="4388556"/>
              <a:ext cx="2238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B85C2C6F-B560-4198-8D0D-3F4A17404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7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cxnSp>
          <p:nvCxnSpPr>
            <p:cNvPr id="41" name="AutoShape 59">
              <a:extLst>
                <a:ext uri="{FF2B5EF4-FFF2-40B4-BE49-F238E27FC236}">
                  <a16:creationId xmlns:a16="http://schemas.microsoft.com/office/drawing/2014/main" id="{960753BB-9C66-47BD-85D1-E3E5A681240B}"/>
                </a:ext>
              </a:extLst>
            </p:cNvPr>
            <p:cNvCxnSpPr>
              <a:cxnSpLocks noChangeShapeType="1"/>
              <a:stCxn id="32" idx="3"/>
              <a:endCxn id="40" idx="0"/>
            </p:cNvCxnSpPr>
            <p:nvPr/>
          </p:nvCxnSpPr>
          <p:spPr bwMode="auto">
            <a:xfrm flipH="1">
              <a:off x="55420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6FE5122-A4F3-40EE-ABB3-D1DC66AE0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3" name="AutoShape 61">
              <a:extLst>
                <a:ext uri="{FF2B5EF4-FFF2-40B4-BE49-F238E27FC236}">
                  <a16:creationId xmlns:a16="http://schemas.microsoft.com/office/drawing/2014/main" id="{63921A89-AE0C-41CC-9ADD-0B7F170FADA7}"/>
                </a:ext>
              </a:extLst>
            </p:cNvPr>
            <p:cNvCxnSpPr>
              <a:cxnSpLocks noChangeShapeType="1"/>
              <a:stCxn id="32" idx="5"/>
              <a:endCxn id="42" idx="0"/>
            </p:cNvCxnSpPr>
            <p:nvPr/>
          </p:nvCxnSpPr>
          <p:spPr bwMode="auto">
            <a:xfrm>
              <a:off x="58515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EC67F3EF-6425-41C0-B5ED-D7A9A335D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104" y="57934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5" name="AutoShape 63">
              <a:extLst>
                <a:ext uri="{FF2B5EF4-FFF2-40B4-BE49-F238E27FC236}">
                  <a16:creationId xmlns:a16="http://schemas.microsoft.com/office/drawing/2014/main" id="{72DEF900-84B1-415E-947D-D8EC8C1C0AEB}"/>
                </a:ext>
              </a:extLst>
            </p:cNvPr>
            <p:cNvCxnSpPr>
              <a:cxnSpLocks noChangeShapeType="1"/>
              <a:stCxn id="40" idx="3"/>
              <a:endCxn id="44" idx="0"/>
            </p:cNvCxnSpPr>
            <p:nvPr/>
          </p:nvCxnSpPr>
          <p:spPr bwMode="auto">
            <a:xfrm flipH="1">
              <a:off x="5313404" y="54553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96CB0539-2935-44D3-B2B0-0818695D3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304" y="57934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47" name="AutoShape 65">
              <a:extLst>
                <a:ext uri="{FF2B5EF4-FFF2-40B4-BE49-F238E27FC236}">
                  <a16:creationId xmlns:a16="http://schemas.microsoft.com/office/drawing/2014/main" id="{4917D931-A69C-4CB2-BAC9-C485AE783D2E}"/>
                </a:ext>
              </a:extLst>
            </p:cNvPr>
            <p:cNvCxnSpPr>
              <a:cxnSpLocks noChangeShapeType="1"/>
              <a:stCxn id="40" idx="5"/>
              <a:endCxn id="46" idx="0"/>
            </p:cNvCxnSpPr>
            <p:nvPr/>
          </p:nvCxnSpPr>
          <p:spPr bwMode="auto">
            <a:xfrm>
              <a:off x="5622967" y="54553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Oval 70">
              <a:extLst>
                <a:ext uri="{FF2B5EF4-FFF2-40B4-BE49-F238E27FC236}">
                  <a16:creationId xmlns:a16="http://schemas.microsoft.com/office/drawing/2014/main" id="{BEA4591F-2C5B-4095-BE27-D9ACB9A62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1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9" name="AutoShape 71">
              <a:extLst>
                <a:ext uri="{FF2B5EF4-FFF2-40B4-BE49-F238E27FC236}">
                  <a16:creationId xmlns:a16="http://schemas.microsoft.com/office/drawing/2014/main" id="{4117D37E-3BA8-4891-8934-8E2D273989BE}"/>
                </a:ext>
              </a:extLst>
            </p:cNvPr>
            <p:cNvCxnSpPr>
              <a:cxnSpLocks noChangeShapeType="1"/>
              <a:stCxn id="34" idx="3"/>
              <a:endCxn id="48" idx="0"/>
            </p:cNvCxnSpPr>
            <p:nvPr/>
          </p:nvCxnSpPr>
          <p:spPr bwMode="auto">
            <a:xfrm flipH="1">
              <a:off x="64564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72">
              <a:extLst>
                <a:ext uri="{FF2B5EF4-FFF2-40B4-BE49-F238E27FC236}">
                  <a16:creationId xmlns:a16="http://schemas.microsoft.com/office/drawing/2014/main" id="{C9187108-803D-468C-8016-917ED3AD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3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51" name="AutoShape 73">
              <a:extLst>
                <a:ext uri="{FF2B5EF4-FFF2-40B4-BE49-F238E27FC236}">
                  <a16:creationId xmlns:a16="http://schemas.microsoft.com/office/drawing/2014/main" id="{8D6D45F9-A736-4FBB-9A92-E5C5267200F2}"/>
                </a:ext>
              </a:extLst>
            </p:cNvPr>
            <p:cNvCxnSpPr>
              <a:cxnSpLocks noChangeShapeType="1"/>
              <a:stCxn id="34" idx="5"/>
              <a:endCxn id="50" idx="0"/>
            </p:cNvCxnSpPr>
            <p:nvPr/>
          </p:nvCxnSpPr>
          <p:spPr bwMode="auto">
            <a:xfrm>
              <a:off x="67659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74">
              <a:extLst>
                <a:ext uri="{FF2B5EF4-FFF2-40B4-BE49-F238E27FC236}">
                  <a16:creationId xmlns:a16="http://schemas.microsoft.com/office/drawing/2014/main" id="{0D08F835-52DB-423B-AFEE-55AB73AEA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5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53" name="AutoShape 75">
              <a:extLst>
                <a:ext uri="{FF2B5EF4-FFF2-40B4-BE49-F238E27FC236}">
                  <a16:creationId xmlns:a16="http://schemas.microsoft.com/office/drawing/2014/main" id="{A20B5A92-6574-4407-BBCC-46951D7255B7}"/>
                </a:ext>
              </a:extLst>
            </p:cNvPr>
            <p:cNvCxnSpPr>
              <a:cxnSpLocks noChangeShapeType="1"/>
              <a:stCxn id="36" idx="3"/>
              <a:endCxn id="52" idx="0"/>
            </p:cNvCxnSpPr>
            <p:nvPr/>
          </p:nvCxnSpPr>
          <p:spPr bwMode="auto">
            <a:xfrm flipH="1">
              <a:off x="73708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76">
              <a:extLst>
                <a:ext uri="{FF2B5EF4-FFF2-40B4-BE49-F238E27FC236}">
                  <a16:creationId xmlns:a16="http://schemas.microsoft.com/office/drawing/2014/main" id="{88718E2A-0F81-442C-BCE2-8721F6636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37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55" name="AutoShape 77">
              <a:extLst>
                <a:ext uri="{FF2B5EF4-FFF2-40B4-BE49-F238E27FC236}">
                  <a16:creationId xmlns:a16="http://schemas.microsoft.com/office/drawing/2014/main" id="{1A52AA21-4E8A-4219-BC61-B2441F36C5D5}"/>
                </a:ext>
              </a:extLst>
            </p:cNvPr>
            <p:cNvCxnSpPr>
              <a:cxnSpLocks noChangeShapeType="1"/>
              <a:stCxn id="36" idx="5"/>
              <a:endCxn id="54" idx="0"/>
            </p:cNvCxnSpPr>
            <p:nvPr/>
          </p:nvCxnSpPr>
          <p:spPr bwMode="auto">
            <a:xfrm>
              <a:off x="76803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16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 animBg="1"/>
      <p:bldP spid="23" grpId="0" animBg="1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Algorithm with </a:t>
            </a:r>
            <a:r>
              <a:rPr lang="en-US" altLang="en-US" sz="3600">
                <a:solidFill>
                  <a:srgbClr val="002060"/>
                </a:solidFill>
              </a:rPr>
              <a:t>Memoization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43" y="2145342"/>
                <a:ext cx="8001000" cy="391889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 smtClean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M[j] = empty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M[0] = 0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(M[j] is empty)</a:t>
                </a:r>
              </a:p>
              <a:p>
                <a:pPr algn="l"/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   M[j] =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  <a:endParaRPr lang="en-US" altLang="en-US" sz="1600" b="1" dirty="0" smtClean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3" y="2145342"/>
                <a:ext cx="8001000" cy="39188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dirty="0" smtClean="0">
                <a:solidFill>
                  <a:srgbClr val="0070C0"/>
                </a:solidFill>
              </a:rPr>
              <a:t>Memorization</a:t>
            </a:r>
            <a:r>
              <a:rPr lang="en-US" altLang="en-US" dirty="0" smtClean="0"/>
              <a:t>.  </a:t>
            </a:r>
            <a:r>
              <a:rPr lang="en-US" altLang="en-US" dirty="0"/>
              <a:t>Compute and Store the solution of each sub-problem  in a cache the first time that you face it. lookup as needed.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31743" y="6245225"/>
                <a:ext cx="72485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In practice, you may get stack overflow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 smtClean="0"/>
                  <a:t> (depends on the language).</a:t>
                </a:r>
                <a:endParaRPr lang="en-US" sz="1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43" y="6245225"/>
                <a:ext cx="7248523" cy="338554"/>
              </a:xfrm>
              <a:prstGeom prst="rect">
                <a:avLst/>
              </a:prstGeom>
              <a:blipFill>
                <a:blip r:embed="rId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0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Median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0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 up Dynamic Programming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063" y="2145342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 smtClean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 smtClean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M[0] = 0</a:t>
                </a:r>
                <a:endParaRPr lang="en-US" altLang="en-US" sz="1600" b="1" dirty="0">
                  <a:solidFill>
                    <a:schemeClr val="accent1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M[j] =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  <a:endParaRPr lang="en-US" altLang="en-US" sz="1600" b="1" dirty="0" smtClean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Output M[n]</a:t>
                </a:r>
              </a:p>
            </p:txBody>
          </p:sp>
        </mc:Choice>
        <mc:Fallback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063" y="2145342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dirty="0"/>
              <a:t>You can also avoid </a:t>
            </a:r>
            <a:r>
              <a:rPr lang="en-US" altLang="en-US" dirty="0" smtClean="0"/>
              <a:t>recursion</a:t>
            </a:r>
            <a:endParaRPr lang="en-US" alt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recursion may be easier conceptually when you use induction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D2E0CF-4D2C-47D8-B784-EDA1D7F55834}"/>
                  </a:ext>
                </a:extLst>
              </p:cNvPr>
              <p:cNvSpPr txBox="1"/>
              <p:nvPr/>
            </p:nvSpPr>
            <p:spPr>
              <a:xfrm>
                <a:off x="476251" y="5755129"/>
                <a:ext cx="62662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is value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0" indent="0" algn="l"/>
                <a:r>
                  <a:rPr lang="en-US" altLang="en-US" dirty="0">
                    <a:solidFill>
                      <a:srgbClr val="0070C0"/>
                    </a:solidFill>
                  </a:rPr>
                  <a:t>Timing</a:t>
                </a:r>
                <a:r>
                  <a:rPr lang="en-US" altLang="en-US" dirty="0"/>
                  <a:t>: Easy.  Main loop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; sorting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.</a:t>
                </a:r>
                <a:endParaRPr lang="en-US" alt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D2E0CF-4D2C-47D8-B784-EDA1D7F55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1" y="5755129"/>
                <a:ext cx="6266267" cy="707886"/>
              </a:xfrm>
              <a:prstGeom prst="rect">
                <a:avLst/>
              </a:prstGeom>
              <a:blipFill>
                <a:blip r:embed="rId4"/>
                <a:stretch>
                  <a:fillRect l="-973" t="-3448" r="-19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4" y="2264974"/>
            <a:ext cx="2284516" cy="4246844"/>
            <a:chOff x="7054850" y="1965325"/>
            <a:chExt cx="209348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0" name="Rectangle 78">
              <a:extLst>
                <a:ext uri="{FF2B5EF4-FFF2-40B4-BE49-F238E27FC236}">
                  <a16:creationId xmlns:a16="http://schemas.microsoft.com/office/drawing/2014/main" id="{739F22CC-D17E-4D5E-AC78-11C1FCD2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8207" y="1965325"/>
              <a:ext cx="750131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OPT(j)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75" y="313068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6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1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Rectangle 151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8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114342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4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2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Rectangle 153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545992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4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2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Rectangle 154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97763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115635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Rectangle 155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3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4392255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Rectangle 156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8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4823911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541601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18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Rectangle 157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2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523852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96757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3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Rectangle 158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5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566449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481383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5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4">
            <a:extLst>
              <a:ext uri="{FF2B5EF4-FFF2-40B4-BE49-F238E27FC236}">
                <a16:creationId xmlns:a16="http://schemas.microsoft.com/office/drawing/2014/main" id="{1E1CACEF-8676-45A9-84B9-E074FA38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291" y="6071754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10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9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Rectangle 159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8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Selecting k-</a:t>
            </a:r>
            <a:r>
              <a:rPr lang="en-US" altLang="en-US" sz="3600" dirty="0" err="1">
                <a:solidFill>
                  <a:srgbClr val="002060"/>
                </a:solidFill>
              </a:rPr>
              <a:t>th</a:t>
            </a:r>
            <a:r>
              <a:rPr lang="en-US" altLang="en-US" sz="3600" dirty="0">
                <a:solidFill>
                  <a:srgbClr val="002060"/>
                </a:solidFill>
              </a:rPr>
              <a:t> smallest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Problem: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number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Sel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 simple algorithm: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Sort the numbers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 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then return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in the array.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better?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Yes,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=1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=2.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for all possible values of k?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5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4">
            <a:extLst>
              <a:ext uri="{FF2B5EF4-FFF2-40B4-BE49-F238E27FC236}">
                <a16:creationId xmlns:a16="http://schemas.microsoft.com/office/drawing/2014/main" id="{1E1CACEF-8676-45A9-84B9-E074FA38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291" y="6071754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10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1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Rectangle 158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5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342900" lvl="2" indent="-342900" defTabSz="692150">
              <a:lnSpc>
                <a:spcPct val="90000"/>
              </a:lnSpc>
            </a:pPr>
            <a:endParaRPr lang="en-US" dirty="0">
              <a:solidFill>
                <a:srgbClr val="0070C0"/>
              </a:solidFill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Give a solution of a problem using smaller (overlapping) sub-problems where </a:t>
            </a:r>
          </a:p>
          <a:p>
            <a:pPr marL="0" lvl="2" indent="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     </a:t>
            </a:r>
            <a:r>
              <a:rPr lang="en-US" sz="2000" dirty="0">
                <a:latin typeface="+mj-lt"/>
                <a:ea typeface="Courier New" charset="0"/>
                <a:cs typeface="Gill Sans" charset="0"/>
              </a:rPr>
              <a:t>the parameters of all sub-problems are determined in-advance</a:t>
            </a: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Useful when the same subproblems show up again and again in the solution.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Dynamic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4931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/>
                <a:r>
                  <a:rPr lang="en-US" altLang="en-US" sz="2200" dirty="0" smtClean="0"/>
                  <a:t>Given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 smtClean="0"/>
                  <a:t> objects and a "knapsack.“</a:t>
                </a:r>
              </a:p>
              <a:p>
                <a:pPr marL="0" lvl="1" indent="0"/>
                <a:r>
                  <a:rPr lang="en-US" altLang="en-US" sz="2200" dirty="0"/>
                  <a:t>Item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 smtClean="0"/>
                  <a:t>weighs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 kilograms and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lvl="1" indent="0"/>
                <a:r>
                  <a:rPr lang="en-US" altLang="en-US" sz="2200" dirty="0"/>
                  <a:t>Knapsack has capacity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200" dirty="0"/>
                  <a:t> kilograms.</a:t>
                </a:r>
              </a:p>
              <a:p>
                <a:pPr marL="0" lvl="1" indent="0"/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 fill knapsack so as to maximize total value.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r>
                  <a:rPr lang="en-US" altLang="en-US" sz="2000" dirty="0">
                    <a:solidFill>
                      <a:srgbClr val="0070C0"/>
                    </a:solidFill>
                  </a:rPr>
                  <a:t>Ex:</a:t>
                </a:r>
                <a:r>
                  <a:rPr lang="en-US" altLang="en-US" sz="2000" dirty="0"/>
                  <a:t> OPT is { 3, 4 } with value 40.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Greedy:  </a:t>
                </a:r>
                <a:r>
                  <a:rPr lang="en-US" altLang="en-US" sz="2200" dirty="0"/>
                  <a:t>repeatedly add item with maximum </a:t>
                </a:r>
                <a:r>
                  <a:rPr lang="en-US" altLang="en-US" sz="2200" dirty="0" smtClean="0"/>
                  <a:t>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 smtClean="0"/>
                  <a:t>.</a:t>
                </a:r>
                <a:endParaRPr lang="en-US" altLang="en-US" sz="22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Ex:  </a:t>
                </a:r>
                <a:r>
                  <a:rPr lang="en-US" altLang="en-US" sz="2200" dirty="0"/>
                  <a:t>{ 5, 2, 1 } achieves only value = 35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  greedy not optimal</a:t>
                </a:r>
                <a:r>
                  <a:rPr lang="en-US" altLang="en-US" sz="2200" dirty="0"/>
                  <a:t>.</a:t>
                </a:r>
              </a:p>
              <a:p>
                <a:pPr marL="0" lvl="1" indent="0"/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9800" y="2972748"/>
            <a:ext cx="2514600" cy="2165350"/>
            <a:chOff x="6019800" y="2972748"/>
            <a:chExt cx="2514600" cy="2165350"/>
          </a:xfrm>
        </p:grpSpPr>
        <p:sp>
          <p:nvSpPr>
            <p:cNvPr id="6" name="Rectangle 29">
              <a:extLst>
                <a:ext uri="{FF2B5EF4-FFF2-40B4-BE49-F238E27FC236}">
                  <a16:creationId xmlns:a16="http://schemas.microsoft.com/office/drawing/2014/main" id="{3B39E399-DC0D-4686-9F2D-9B3FCEFF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391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A306F8AA-CD98-4964-9A86-3FC3EEEF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972748"/>
              <a:ext cx="8445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Value</a:t>
              </a:r>
              <a:endParaRPr lang="en-US" altLang="en-US" baseline="-25000">
                <a:solidFill>
                  <a:schemeClr val="bg1"/>
                </a:solidFill>
              </a:endParaRPr>
            </a:p>
          </p:txBody>
        </p:sp>
        <p:sp>
          <p:nvSpPr>
            <p:cNvPr id="8" name="Rectangle 31">
              <a:extLst>
                <a:ext uri="{FF2B5EF4-FFF2-40B4-BE49-F238E27FC236}">
                  <a16:creationId xmlns:a16="http://schemas.microsoft.com/office/drawing/2014/main" id="{44C06593-4BAF-46F6-B56F-CE95950C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903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19E769D6-B144-45BA-BD78-B3FF56DE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4395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14CFC1C2-D713-4B44-97D8-C7404126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88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15B9DDFC-ECD0-4524-A1ED-3E1A7DD2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391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A2384CC3-7775-405F-8A75-5E40E63D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2972748"/>
              <a:ext cx="9080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AE2EC8C4-8E14-4EEF-9A8C-A47B7EBC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0903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98CAFEAE-59AC-4FE8-BBBD-8D5BB6A0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4395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883A012B-E1E9-4906-B1E0-2F2DF57F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7410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F7B03690-D9E2-465F-B946-13F0AFBC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7410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187CEBA7-1D16-4C39-B054-4284C187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788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155F27E8-DB3B-4944-961D-744FAD00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2748"/>
              <a:ext cx="76200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BE72DE97-3018-441F-9CC2-B8315905C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391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EC1E4E7F-9E85-464B-924D-04ABCCE9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0903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82EF6845-0E05-4194-8BBD-42A250BB7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4395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C71724CD-2534-44E3-9E25-13F8174A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788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05EA5F33-E595-4E10-950B-0A9AA780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7410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24" name="Rectangle 47">
            <a:extLst>
              <a:ext uri="{FF2B5EF4-FFF2-40B4-BE49-F238E27FC236}">
                <a16:creationId xmlns:a16="http://schemas.microsoft.com/office/drawing/2014/main" id="{87D5A47D-D1F6-4C19-90E1-BDC20FC1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7" y="3698525"/>
            <a:ext cx="993913" cy="4007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sz="2000" dirty="0">
                <a:latin typeface="+mj-lt"/>
              </a:rPr>
              <a:t>W = 11</a:t>
            </a:r>
            <a:endParaRPr kumimoji="0" lang="en-US" altLang="en-US" sz="2000" baseline="30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38" r="14506"/>
          <a:stretch/>
        </p:blipFill>
        <p:spPr>
          <a:xfrm>
            <a:off x="7453223" y="0"/>
            <a:ext cx="156138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Dynamic Programming: First Attempt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32913" y="1328474"/>
                <a:ext cx="8790317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</m:d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Max value of subsets of items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𝑊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does not select item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- In this </a:t>
                </a: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case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)=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−1)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item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immediately imply we have to reject other items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 problem does not reduce to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because we now want to pack as much value into box of weight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𝑊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Tx/>
                  <a:buChar char="-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Conclusion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We need more subproblems, we need to strengthen IH.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913" y="1328474"/>
                <a:ext cx="8790317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Stronger DP </a:t>
            </a:r>
            <a:r>
              <a:rPr lang="en-US" altLang="en-US" sz="3600" dirty="0" smtClean="0">
                <a:solidFill>
                  <a:srgbClr val="002060"/>
                </a:solidFill>
              </a:rPr>
              <a:t>(Strengthening </a:t>
            </a:r>
            <a:r>
              <a:rPr lang="en-US" altLang="en-US" sz="3600" dirty="0">
                <a:solidFill>
                  <a:srgbClr val="002060"/>
                </a:solidFill>
              </a:rPr>
              <a:t>Hypothesis)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= 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Max value of subsets of items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𝑣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select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Therefore,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/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9A652A9-147E-4108-8BBD-D25F47700907}"/>
              </a:ext>
            </a:extLst>
          </p:cNvPr>
          <p:cNvSpPr txBox="1"/>
          <p:nvPr/>
        </p:nvSpPr>
        <p:spPr>
          <a:xfrm>
            <a:off x="6364560" y="2964735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6FCD98-00BA-42BA-9318-874CCC866BEC}"/>
              </a:ext>
            </a:extLst>
          </p:cNvPr>
          <p:cNvCxnSpPr/>
          <p:nvPr/>
        </p:nvCxnSpPr>
        <p:spPr bwMode="auto">
          <a:xfrm flipH="1" flipV="1">
            <a:off x="5747738" y="2725426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4DE5B1-6EBE-4DD9-9CB0-440A6BA4E7B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4952" y="3244570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/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 err="1"/>
                  <a:t>o.w</a:t>
                </a:r>
                <a:r>
                  <a:rPr lang="en-US" dirty="0"/>
                  <a:t>.,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blipFill>
                <a:blip r:embed="rId5"/>
                <a:stretch>
                  <a:fillRect l="-5641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4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9434CBE-9961-4822-8832-DE2DD6FF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808326"/>
            <a:ext cx="8001000" cy="274536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0 to W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M[0, w] = 0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n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1 to W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M[n, W]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BB47F3C-4B7B-4E96-A902-DFD3A4B9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158059"/>
            <a:ext cx="8001000" cy="240065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Compute-OPT(</a:t>
            </a:r>
            <a:r>
              <a:rPr lang="en-US" altLang="en-US" sz="1600" b="1" dirty="0" err="1">
                <a:solidFill>
                  <a:srgbClr val="003399"/>
                </a:solidFill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)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if </a:t>
            </a:r>
            <a:r>
              <a:rPr lang="en-US" altLang="en-US" sz="1600" b="1" dirty="0">
                <a:latin typeface="Courier New" panose="02070309020205020404" pitchFamily="49" charset="0"/>
              </a:rPr>
              <a:t>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 == empty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==0)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]=0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 if </a:t>
            </a:r>
            <a:r>
              <a:rPr lang="en-US" altLang="en-US" sz="1600" b="1" dirty="0">
                <a:latin typeface="Courier New" panose="02070309020205020404" pitchFamily="49" charset="0"/>
              </a:rPr>
              <a:t>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]=Comp-OPT(i-1,w)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 max {Comp-OPT(i-1,w),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Comp-OPT(i-1,w-w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)}       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5BFC2-E3D0-4BBA-A116-6C3527153F95}"/>
              </a:ext>
            </a:extLst>
          </p:cNvPr>
          <p:cNvSpPr txBox="1"/>
          <p:nvPr/>
        </p:nvSpPr>
        <p:spPr>
          <a:xfrm>
            <a:off x="6394985" y="1847667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recursive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1447A-7EDC-4EEA-AEEE-AB96F1063037}"/>
              </a:ext>
            </a:extLst>
          </p:cNvPr>
          <p:cNvSpPr txBox="1"/>
          <p:nvPr/>
        </p:nvSpPr>
        <p:spPr>
          <a:xfrm>
            <a:off x="6116865" y="4427393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Non-recursive</a:t>
            </a:r>
          </a:p>
        </p:txBody>
      </p:sp>
    </p:spTree>
    <p:extLst>
      <p:ext uri="{BB962C8B-B14F-4D97-AF65-F5344CB8AC3E}">
        <p14:creationId xmlns:p14="http://schemas.microsoft.com/office/powerpoint/2010/main" val="16610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6" name="Rectangle 237">
              <a:extLst>
                <a:ext uri="{FF2B5EF4-FFF2-40B4-BE49-F238E27FC236}">
                  <a16:creationId xmlns:a16="http://schemas.microsoft.com/office/drawing/2014/main" id="{DF5F5FB9-72F6-49F8-B274-0C74C5358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7" name="Rectangle 238">
              <a:extLst>
                <a:ext uri="{FF2B5EF4-FFF2-40B4-BE49-F238E27FC236}">
                  <a16:creationId xmlns:a16="http://schemas.microsoft.com/office/drawing/2014/main" id="{D4453020-8800-4512-847B-786557524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8" name="Rectangle 239">
              <a:extLst>
                <a:ext uri="{FF2B5EF4-FFF2-40B4-BE49-F238E27FC236}">
                  <a16:creationId xmlns:a16="http://schemas.microsoft.com/office/drawing/2014/main" id="{9B7B5752-0A19-43CE-AAAA-D7FDE53B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0" name="Rectangle 241">
              <a:extLst>
                <a:ext uri="{FF2B5EF4-FFF2-40B4-BE49-F238E27FC236}">
                  <a16:creationId xmlns:a16="http://schemas.microsoft.com/office/drawing/2014/main" id="{6F70BD81-BF66-4A22-A6AD-26483A241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3" name="Rectangle 244">
              <a:extLst>
                <a:ext uri="{FF2B5EF4-FFF2-40B4-BE49-F238E27FC236}">
                  <a16:creationId xmlns:a16="http://schemas.microsoft.com/office/drawing/2014/main" id="{B1E5A91C-0AE9-4638-A202-5A30B9A47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6</a:t>
              </a:r>
              <a:endParaRPr kumimoji="0" lang="en-US" altLang="en-US" baseline="30000" dirty="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125" name="Rectangle 251">
            <a:extLst>
              <a:ext uri="{FF2B5EF4-FFF2-40B4-BE49-F238E27FC236}">
                <a16:creationId xmlns:a16="http://schemas.microsoft.com/office/drawing/2014/main" id="{6522A453-97E5-43F3-8B07-E47A7F59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266" y="2700829"/>
            <a:ext cx="502606" cy="3795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7</a:t>
            </a:r>
            <a:endParaRPr kumimoji="0"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347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Define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Solve the problem recursively as follows: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Ideally 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 In this case ALG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608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979B0-EA4B-412F-8DAB-36879DA2CAB8}"/>
              </a:ext>
            </a:extLst>
          </p:cNvPr>
          <p:cNvGrpSpPr/>
          <p:nvPr/>
        </p:nvGrpSpPr>
        <p:grpSpPr>
          <a:xfrm>
            <a:off x="3952933" y="1998715"/>
            <a:ext cx="3152396" cy="1261322"/>
            <a:chOff x="3952933" y="1958956"/>
            <a:chExt cx="3152396" cy="1261322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A1F40E63-2A4B-41A0-8DF4-6A0215626A18}"/>
                </a:ext>
              </a:extLst>
            </p:cNvPr>
            <p:cNvSpPr/>
            <p:nvPr/>
          </p:nvSpPr>
          <p:spPr bwMode="auto">
            <a:xfrm>
              <a:off x="3952933" y="1958956"/>
              <a:ext cx="266937" cy="1261322"/>
            </a:xfrm>
            <a:prstGeom prst="rightBrace">
              <a:avLst>
                <a:gd name="adj1" fmla="val 55142"/>
                <a:gd name="adj2" fmla="val 49099"/>
              </a:avLst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110683-DD2B-4BED-90E8-B8B6F05C8B7F}"/>
                </a:ext>
              </a:extLst>
            </p:cNvPr>
            <p:cNvSpPr txBox="1"/>
            <p:nvPr/>
          </p:nvSpPr>
          <p:spPr>
            <a:xfrm>
              <a:off x="4556233" y="2114728"/>
              <a:ext cx="2549096" cy="70788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Can be computed in </a:t>
              </a:r>
            </a:p>
            <a:p>
              <a:r>
                <a:rPr lang="en-US" dirty="0"/>
                <a:t>linear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8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7</a:t>
              </a:r>
              <a:endParaRPr kumimoji="0" lang="en-US" altLang="en-US" baseline="30000" dirty="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18</a:t>
              </a:r>
              <a:endParaRPr kumimoji="0" lang="en-US" altLang="en-US" baseline="30000" dirty="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96" name="Rectangle 273">
            <a:extLst>
              <a:ext uri="{FF2B5EF4-FFF2-40B4-BE49-F238E27FC236}">
                <a16:creationId xmlns:a16="http://schemas.microsoft.com/office/drawing/2014/main" id="{AA3FDCD9-86EE-4713-98DA-6A35C969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280" y="3089314"/>
            <a:ext cx="508973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19</a:t>
            </a:r>
            <a:endParaRPr kumimoji="0" lang="en-US" altLang="en-US" baseline="30000"/>
          </a:p>
        </p:txBody>
      </p:sp>
    </p:spTree>
    <p:extLst>
      <p:ext uri="{BB962C8B-B14F-4D97-AF65-F5344CB8AC3E}">
        <p14:creationId xmlns:p14="http://schemas.microsoft.com/office/powerpoint/2010/main" val="2550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5" name="Rectangle 295">
            <a:extLst>
              <a:ext uri="{FF2B5EF4-FFF2-40B4-BE49-F238E27FC236}">
                <a16:creationId xmlns:a16="http://schemas.microsoft.com/office/drawing/2014/main" id="{4CE8F049-B98B-48A4-AF13-5F4F5FDE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25" y="3462899"/>
            <a:ext cx="516547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29</a:t>
            </a:r>
            <a:endParaRPr kumimoji="0"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820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2" name="Rectangle 248">
              <a:extLst>
                <a:ext uri="{FF2B5EF4-FFF2-40B4-BE49-F238E27FC236}">
                  <a16:creationId xmlns:a16="http://schemas.microsoft.com/office/drawing/2014/main" id="{99A8DCBE-7E69-4442-B67F-2F7BD2E2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9" name="Rectangle 255">
              <a:extLst>
                <a:ext uri="{FF2B5EF4-FFF2-40B4-BE49-F238E27FC236}">
                  <a16:creationId xmlns:a16="http://schemas.microsoft.com/office/drawing/2014/main" id="{F52BFFA6-A461-4CEF-AB85-B0ABE7FC2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6" name="Rectangle 262">
              <a:extLst>
                <a:ext uri="{FF2B5EF4-FFF2-40B4-BE49-F238E27FC236}">
                  <a16:creationId xmlns:a16="http://schemas.microsoft.com/office/drawing/2014/main" id="{A13FE098-94BF-407D-A755-04591639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3" name="Rectangle 269">
              <a:extLst>
                <a:ext uri="{FF2B5EF4-FFF2-40B4-BE49-F238E27FC236}">
                  <a16:creationId xmlns:a16="http://schemas.microsoft.com/office/drawing/2014/main" id="{45B237E8-D44A-4825-94CE-F98B5758A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0" name="Rectangle 276">
              <a:extLst>
                <a:ext uri="{FF2B5EF4-FFF2-40B4-BE49-F238E27FC236}">
                  <a16:creationId xmlns:a16="http://schemas.microsoft.com/office/drawing/2014/main" id="{DFAF291D-FA8A-459F-ACD7-A4564BF4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7" name="Rectangle 283">
              <a:extLst>
                <a:ext uri="{FF2B5EF4-FFF2-40B4-BE49-F238E27FC236}">
                  <a16:creationId xmlns:a16="http://schemas.microsoft.com/office/drawing/2014/main" id="{4321FE64-83D6-4CDB-84F4-5650F8613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4" name="Rectangle 290">
              <a:extLst>
                <a:ext uri="{FF2B5EF4-FFF2-40B4-BE49-F238E27FC236}">
                  <a16:creationId xmlns:a16="http://schemas.microsoft.com/office/drawing/2014/main" id="{58A1CB72-54D8-460D-A8D9-FAD6D7B19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9" name="Rectangle 295">
              <a:extLst>
                <a:ext uri="{FF2B5EF4-FFF2-40B4-BE49-F238E27FC236}">
                  <a16:creationId xmlns:a16="http://schemas.microsoft.com/office/drawing/2014/main" id="{66003973-ED31-455C-91FA-24F3A9905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1" name="Rectangle 297">
              <a:extLst>
                <a:ext uri="{FF2B5EF4-FFF2-40B4-BE49-F238E27FC236}">
                  <a16:creationId xmlns:a16="http://schemas.microsoft.com/office/drawing/2014/main" id="{BEE9F681-CEB3-4E8F-91EB-577260415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6" name="Rectangle 302">
              <a:extLst>
                <a:ext uri="{FF2B5EF4-FFF2-40B4-BE49-F238E27FC236}">
                  <a16:creationId xmlns:a16="http://schemas.microsoft.com/office/drawing/2014/main" id="{213709BC-28A9-4D25-8D4B-D08D6661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8" name="Rectangle 304">
              <a:extLst>
                <a:ext uri="{FF2B5EF4-FFF2-40B4-BE49-F238E27FC236}">
                  <a16:creationId xmlns:a16="http://schemas.microsoft.com/office/drawing/2014/main" id="{25FAEA83-9BC8-42A2-ABB6-69418112E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3" name="Rectangle 309">
              <a:extLst>
                <a:ext uri="{FF2B5EF4-FFF2-40B4-BE49-F238E27FC236}">
                  <a16:creationId xmlns:a16="http://schemas.microsoft.com/office/drawing/2014/main" id="{972CA2E1-55AA-46FE-9125-6C842644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95" name="Rectangle 311">
              <a:extLst>
                <a:ext uri="{FF2B5EF4-FFF2-40B4-BE49-F238E27FC236}">
                  <a16:creationId xmlns:a16="http://schemas.microsoft.com/office/drawing/2014/main" id="{33EFCBBD-DB1B-4361-A0EC-77EE58F2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1105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Problem: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en-US" sz="2200" dirty="0" smtClean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latin typeface="Arial (Body)"/>
                </a:endParaRPr>
              </a:p>
              <a:p>
                <a:r>
                  <a:rPr lang="en-US" altLang="en-US" sz="2200" dirty="0">
                    <a:latin typeface="Arial (Body)"/>
                  </a:rPr>
                  <a:t>Not polynomial in input size!</a:t>
                </a:r>
              </a:p>
              <a:p>
                <a:r>
                  <a:rPr lang="en-US" altLang="en-US" sz="2200" dirty="0">
                    <a:latin typeface="Arial (Body)"/>
                  </a:rPr>
                  <a:t>"Pseudo-polynomial.“</a:t>
                </a:r>
              </a:p>
              <a:p>
                <a:r>
                  <a:rPr lang="en-US" altLang="en-US" sz="2200" dirty="0">
                    <a:latin typeface="Arial (Body)"/>
                  </a:rPr>
                  <a:t>Decision version of Knapsack is NP-complete. </a:t>
                </a:r>
              </a:p>
              <a:p>
                <a:pPr lvl="1"/>
                <a:endParaRPr lang="en-US" altLang="en-US" sz="2200" dirty="0"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Knapsack approximation algorithm</a:t>
                </a:r>
                <a:r>
                  <a:rPr lang="en-US" altLang="en-US" sz="2200" dirty="0">
                    <a:latin typeface="Arial (Body)"/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There exists a polynomial algorithm that produces a feasible solution that has value within 0.01% of optimum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in time Poly(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 smtClean="0">
                    <a:latin typeface="Arial (Body)"/>
                  </a:rPr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</m:oMath>
                </a14:m>
                <a:r>
                  <a:rPr lang="en-US" altLang="en-US" sz="2200" dirty="0" smtClean="0">
                    <a:latin typeface="Arial (Body)"/>
                  </a:rPr>
                  <a:t>).</a:t>
                </a:r>
                <a:endParaRPr lang="en-US" altLang="en-US" sz="2200" dirty="0">
                  <a:latin typeface="Arial (Body)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Arial (Body)"/>
                  <a:ea typeface="ＭＳ Ｐゴシック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11274" y="4637956"/>
            <a:ext cx="3632726" cy="2119822"/>
            <a:chOff x="5511274" y="4637956"/>
            <a:chExt cx="3632726" cy="2119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4637956"/>
              <a:ext cx="1719712" cy="171971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11274" y="6357668"/>
              <a:ext cx="36327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UW Expert in similar problems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34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Ideas so far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endParaRPr lang="en-US" altLang="en-US" sz="2200" dirty="0">
              <a:solidFill>
                <a:srgbClr val="0070C0"/>
              </a:solidFill>
              <a:latin typeface="Arial (Body)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define an ordering to decrease #</a:t>
            </a:r>
            <a:r>
              <a:rPr kumimoji="1" lang="en-US" sz="2200" dirty="0" err="1" smtClean="0">
                <a:solidFill>
                  <a:srgbClr val="000000"/>
                </a:solidFill>
                <a:latin typeface="Arial (Body)"/>
                <a:ea typeface="ＭＳ Ｐゴシック" charset="0"/>
              </a:rPr>
              <a:t>subproblems</a:t>
            </a: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strengthen DP, equivalently the induction, i.e., you have may have to carry more information to find the Optimum. 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This means that sometimes we may have to use two dimensional or three dimensional induction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F2BD09-6469-4CDD-B716-EFB0A9CC155A}"/>
              </a:ext>
            </a:extLst>
          </p:cNvPr>
          <p:cNvSpPr/>
          <p:nvPr/>
        </p:nvSpPr>
        <p:spPr bwMode="auto">
          <a:xfrm>
            <a:off x="648348" y="5054528"/>
            <a:ext cx="7793001" cy="37754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choose 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Suppose we choose w uniformly at random 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    similar to the pivot in quicksort.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&lt;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&gt;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Algorithm runs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in expectation.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Can we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running time deterministically?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numbers into sets of size 3.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Sort each set (takes O(n))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/6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  <a:blipFill>
                <a:blip r:embed="rId3"/>
                <a:stretch>
                  <a:fillRect l="-75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247E9-33EB-4AAF-8460-CBE0E11EDAA7}"/>
              </a:ext>
            </a:extLst>
          </p:cNvPr>
          <p:cNvGrpSpPr/>
          <p:nvPr/>
        </p:nvGrpSpPr>
        <p:grpSpPr>
          <a:xfrm>
            <a:off x="648348" y="4293091"/>
            <a:ext cx="480743" cy="1903258"/>
            <a:chOff x="1141580" y="3793285"/>
            <a:chExt cx="480743" cy="19032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44F491-D339-4DB3-872E-448F0ABE45CA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1C37FC-72BF-4322-9788-37590EEC5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52B0FA-909E-407B-9842-55AA48B74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7012F-08A5-4DC7-8CE5-BE256BCA64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26167026-9188-4A1A-B0F8-F398F7617F0C}"/>
              </a:ext>
            </a:extLst>
          </p:cNvPr>
          <p:cNvGrpSpPr/>
          <p:nvPr/>
        </p:nvGrpSpPr>
        <p:grpSpPr>
          <a:xfrm>
            <a:off x="1224870" y="4293091"/>
            <a:ext cx="7216479" cy="1903258"/>
            <a:chOff x="1224870" y="4293091"/>
            <a:chExt cx="7216479" cy="19032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69B8E2-9C18-4782-AFCC-A18816C4A69F}"/>
                </a:ext>
              </a:extLst>
            </p:cNvPr>
            <p:cNvGrpSpPr/>
            <p:nvPr/>
          </p:nvGrpSpPr>
          <p:grpSpPr>
            <a:xfrm>
              <a:off x="1224870" y="4293091"/>
              <a:ext cx="480743" cy="1903258"/>
              <a:chOff x="1141580" y="3793285"/>
              <a:chExt cx="480743" cy="19032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28D037-B1CE-4743-8D99-5294B7DE2D54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4294AB-31FC-4FEF-838B-E2559FE55C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8240A65-D960-4147-ACA6-E01FB8A128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442B67-40CE-49D4-8EC2-4277C304BC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83758-A41C-45DE-BF29-1972AB6012B6}"/>
                </a:ext>
              </a:extLst>
            </p:cNvPr>
            <p:cNvGrpSpPr/>
            <p:nvPr/>
          </p:nvGrpSpPr>
          <p:grpSpPr>
            <a:xfrm>
              <a:off x="1785493" y="4293091"/>
              <a:ext cx="480743" cy="1903258"/>
              <a:chOff x="1141580" y="3793285"/>
              <a:chExt cx="480743" cy="19032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5DF5F2D-8F92-4A22-8848-2B9BB1E640AC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03F157-FB5C-4112-89E2-ACE5E5B04C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AEE53EE-FB4C-4F10-A9E2-1C8BE5C7E5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B2CE52-05CE-47EB-83FE-D48D92350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3CA021-928C-4A1D-841A-586319F063AD}"/>
                </a:ext>
              </a:extLst>
            </p:cNvPr>
            <p:cNvGrpSpPr/>
            <p:nvPr/>
          </p:nvGrpSpPr>
          <p:grpSpPr>
            <a:xfrm>
              <a:off x="2344318" y="4293091"/>
              <a:ext cx="480743" cy="1903258"/>
              <a:chOff x="1141580" y="3793285"/>
              <a:chExt cx="480743" cy="19032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DCA3D9-0CF1-4EFA-9F6B-4E6021DEFE69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F0F1D6-D3B2-4DDE-998F-CFBDCC644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CCD561-FB6F-4702-9AED-99B06ADC8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96FC5BF-4E71-4658-93AE-1B9A83B40C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D417E8-4C68-421B-949F-2C03B2001CFA}"/>
                </a:ext>
              </a:extLst>
            </p:cNvPr>
            <p:cNvGrpSpPr/>
            <p:nvPr/>
          </p:nvGrpSpPr>
          <p:grpSpPr>
            <a:xfrm>
              <a:off x="2897234" y="4293091"/>
              <a:ext cx="480743" cy="1903258"/>
              <a:chOff x="1141580" y="3793285"/>
              <a:chExt cx="480743" cy="190325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D866C00-67B5-462F-B615-285E9073ADB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26B23B-5A9D-4F71-A755-9DB56AC4EC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44369E-64C8-48C2-B88E-D809056B29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FC510D5-EFD5-4AA1-B0F0-BB1531FA1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8955E4-7DF2-4734-BD51-F318143A1FE1}"/>
                </a:ext>
              </a:extLst>
            </p:cNvPr>
            <p:cNvGrpSpPr/>
            <p:nvPr/>
          </p:nvGrpSpPr>
          <p:grpSpPr>
            <a:xfrm>
              <a:off x="3473756" y="4293091"/>
              <a:ext cx="480743" cy="1903258"/>
              <a:chOff x="1141580" y="3793285"/>
              <a:chExt cx="480743" cy="190325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202B48-B928-4522-9F81-69DCC94A2AF1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E26BDDD-61FE-426D-BE6B-5F385353C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3D464E-74E0-4A47-A7E6-00F78077D3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F2BABE0-341E-4C38-9C66-0C3058BF3B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2672" name="Group 412671">
              <a:extLst>
                <a:ext uri="{FF2B5EF4-FFF2-40B4-BE49-F238E27FC236}">
                  <a16:creationId xmlns:a16="http://schemas.microsoft.com/office/drawing/2014/main" id="{89AA8C71-8877-4BBB-8F61-33BDE0FC9EA0}"/>
                </a:ext>
              </a:extLst>
            </p:cNvPr>
            <p:cNvGrpSpPr/>
            <p:nvPr/>
          </p:nvGrpSpPr>
          <p:grpSpPr>
            <a:xfrm>
              <a:off x="4034379" y="4293091"/>
              <a:ext cx="480743" cy="1903258"/>
              <a:chOff x="4034379" y="4293091"/>
              <a:chExt cx="480743" cy="190325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FA7A70-1127-4515-8FF5-69565E260C53}"/>
                  </a:ext>
                </a:extLst>
              </p:cNvPr>
              <p:cNvSpPr/>
              <p:nvPr/>
            </p:nvSpPr>
            <p:spPr bwMode="auto">
              <a:xfrm>
                <a:off x="4034379" y="4293091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8B55CC5-AA34-4D56-81C1-7918306BE3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585100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63AB56-F069-46BD-BE3A-2E61D15D0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5587" y="513029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2CA2C0E-1CA1-43A5-8D37-522E464D89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4433356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080708-8608-46CC-9D87-876D0CDE9519}"/>
                </a:ext>
              </a:extLst>
            </p:cNvPr>
            <p:cNvGrpSpPr/>
            <p:nvPr/>
          </p:nvGrpSpPr>
          <p:grpSpPr>
            <a:xfrm>
              <a:off x="4593204" y="4293091"/>
              <a:ext cx="480743" cy="1903258"/>
              <a:chOff x="1141580" y="3793285"/>
              <a:chExt cx="480743" cy="190325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9713D85-89B4-4418-9B4C-24B0514256D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3CDA3F-B364-4699-A446-F0F1D77199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811E55D-3F8E-40E6-91BC-973D1CA5C8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A12773B-983B-4478-917A-92ECF861BF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6ACF49B-D851-42D9-BE59-6436A659D556}"/>
                </a:ext>
              </a:extLst>
            </p:cNvPr>
            <p:cNvGrpSpPr/>
            <p:nvPr/>
          </p:nvGrpSpPr>
          <p:grpSpPr>
            <a:xfrm>
              <a:off x="5135198" y="4293091"/>
              <a:ext cx="480743" cy="1903258"/>
              <a:chOff x="1141580" y="3793285"/>
              <a:chExt cx="480743" cy="190325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B24856-9CB9-499E-9E89-5896F7FC38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B8DCB6-34F4-49AF-9C31-02F76FEAB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4F60FF9-C4ED-4923-85E0-3D443DAEF4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FE51726-5961-41E5-B0A4-ABD05E7D44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7CDBD8D-0C4B-43F6-8CA5-4321C131B46C}"/>
                </a:ext>
              </a:extLst>
            </p:cNvPr>
            <p:cNvGrpSpPr/>
            <p:nvPr/>
          </p:nvGrpSpPr>
          <p:grpSpPr>
            <a:xfrm>
              <a:off x="5711720" y="4293091"/>
              <a:ext cx="480743" cy="1903258"/>
              <a:chOff x="1141580" y="3793285"/>
              <a:chExt cx="480743" cy="190325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8E40C1B-A91C-4EBB-BA4D-02C5D2655C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6093776-3D0E-4C08-B77A-B354F26EE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9152F8C-FA50-4302-BBD4-111E1D2FB6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C90F04-CCD7-4810-BF48-A1A2815A0F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534096-A40D-4C97-905F-29480D90BA7C}"/>
                </a:ext>
              </a:extLst>
            </p:cNvPr>
            <p:cNvGrpSpPr/>
            <p:nvPr/>
          </p:nvGrpSpPr>
          <p:grpSpPr>
            <a:xfrm>
              <a:off x="6272343" y="4293091"/>
              <a:ext cx="480743" cy="1903258"/>
              <a:chOff x="1141580" y="3793285"/>
              <a:chExt cx="480743" cy="190325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8F3D346-8291-4F84-B473-07DB1B2425E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78038FD-E755-4257-A650-A590279FDF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819452E-B4C8-45D3-9F78-7266C6D26F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75C5B6-5A52-4722-8547-97B782E5BC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9FAB9D-4E45-4C4D-8ADA-6E5BD1650EB3}"/>
                </a:ext>
              </a:extLst>
            </p:cNvPr>
            <p:cNvGrpSpPr/>
            <p:nvPr/>
          </p:nvGrpSpPr>
          <p:grpSpPr>
            <a:xfrm>
              <a:off x="6831168" y="4293091"/>
              <a:ext cx="480743" cy="1903258"/>
              <a:chOff x="1141580" y="3793285"/>
              <a:chExt cx="480743" cy="190325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61486D6-CE32-4442-95F9-9AFD691DD44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34DCB0-6C74-4801-AD04-2E61D1C628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5F48EB-039B-434B-BC91-9D9904D44B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5599F57-0844-41AB-B632-C2E9ABEA1D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5D5F29C-684D-4CD1-87B8-77D9A6E53F33}"/>
                </a:ext>
              </a:extLst>
            </p:cNvPr>
            <p:cNvGrpSpPr/>
            <p:nvPr/>
          </p:nvGrpSpPr>
          <p:grpSpPr>
            <a:xfrm>
              <a:off x="7384084" y="4293091"/>
              <a:ext cx="480743" cy="1903258"/>
              <a:chOff x="1141580" y="3793285"/>
              <a:chExt cx="480743" cy="190325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E8A45E1-37A0-4B52-8D9D-74DD20D03CA8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F64D3B1-4DA7-4E5E-A013-E0AEF1549B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054128D-1362-45E6-9D31-7983F40BA9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834D8BA-80E6-413C-9A94-28C12D5B47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535E7FE-60CE-49A0-9D14-DFC01596304C}"/>
                </a:ext>
              </a:extLst>
            </p:cNvPr>
            <p:cNvGrpSpPr/>
            <p:nvPr/>
          </p:nvGrpSpPr>
          <p:grpSpPr>
            <a:xfrm>
              <a:off x="7960606" y="4293091"/>
              <a:ext cx="480743" cy="1903258"/>
              <a:chOff x="1141580" y="3793285"/>
              <a:chExt cx="480743" cy="19032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90EEF3A-9DB6-4840-B6D3-F0995925F1FD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BA2A099-EA20-4332-A2C2-BC32951947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901CE7E-F67F-41EE-979A-D8AEA70D68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A8C259A-EADE-44DC-9260-4DBE8AADFE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/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8DB7CF8A-4E36-4A29-A05D-8052BB0CD600}"/>
              </a:ext>
            </a:extLst>
          </p:cNvPr>
          <p:cNvSpPr>
            <a:spLocks noChangeAspect="1"/>
          </p:cNvSpPr>
          <p:nvPr/>
        </p:nvSpPr>
        <p:spPr bwMode="auto">
          <a:xfrm>
            <a:off x="4145647" y="5117688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417638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2101416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So, what is the running time?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b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How to lower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528515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528515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528515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528515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528515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528515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528515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528515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528515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532907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528515"/>
            <a:ext cx="553696" cy="1903258"/>
            <a:chOff x="4051230" y="1528515"/>
            <a:chExt cx="55369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B7CF932-87A4-4BA7-A686-FE81188CB67E}"/>
                </a:ext>
              </a:extLst>
            </p:cNvPr>
            <p:cNvSpPr txBox="1"/>
            <p:nvPr/>
          </p:nvSpPr>
          <p:spPr>
            <a:xfrm>
              <a:off x="4234311" y="206008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38883" y="4618328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B74A0D-95FC-4566-A667-F54C384261F1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  <p:bldP spid="14" grpId="0" animBg="1"/>
      <p:bldP spid="4126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207483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1891261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Where</a:t>
                </a:r>
                <a:r>
                  <a:rPr lang="en-US" sz="2000" i="1" dirty="0">
                    <a:latin typeface="Cambria Math" panose="02040503050406030204" pitchFamily="18" charset="0"/>
                    <a:ea typeface="Courier New" charset="0"/>
                    <a:cs typeface="Gill Sans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057227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Asymptotic Running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318360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318360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318360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318360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318360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318360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318360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318360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318360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322752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318360"/>
            <a:ext cx="594316" cy="1903258"/>
            <a:chOff x="4051230" y="1528515"/>
            <a:chExt cx="59431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/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/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again? </a:t>
                </a:r>
              </a:p>
              <a:p>
                <a:r>
                  <a:rPr lang="en-US" dirty="0"/>
                  <a:t>So, what is the point?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blipFill>
                <a:blip r:embed="rId37"/>
                <a:stretch>
                  <a:fillRect l="-1142" t="-1639" r="-1370" b="-122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6234B5C-8810-4B8D-AF5F-D11E68696ED4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into n/5 sets. Sort each set and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/10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)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b="0" i="1" dirty="0">
                  <a:latin typeface="Cambria Math" panose="02040503050406030204" pitchFamily="18" charset="0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04431" y="1053469"/>
            <a:ext cx="3823310" cy="1827443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91705" y="2138346"/>
            <a:ext cx="3901660" cy="166918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52749" y="4852306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22C5BD-40F6-4EA0-991A-B667E56C7C63}"/>
              </a:ext>
            </a:extLst>
          </p:cNvPr>
          <p:cNvGrpSpPr/>
          <p:nvPr/>
        </p:nvGrpSpPr>
        <p:grpSpPr>
          <a:xfrm>
            <a:off x="531228" y="1192696"/>
            <a:ext cx="462761" cy="2521700"/>
            <a:chOff x="531228" y="1192696"/>
            <a:chExt cx="462761" cy="252170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F23DB0F-F1AC-4635-9E9F-95EB4F810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574B260-3F15-4333-84E3-8262014B0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4A9B9CB-9F94-48A5-84F5-DE5533DE935D}"/>
              </a:ext>
            </a:extLst>
          </p:cNvPr>
          <p:cNvGrpSpPr/>
          <p:nvPr/>
        </p:nvGrpSpPr>
        <p:grpSpPr>
          <a:xfrm>
            <a:off x="1303850" y="1192696"/>
            <a:ext cx="462761" cy="2521700"/>
            <a:chOff x="531228" y="1192696"/>
            <a:chExt cx="462761" cy="252170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4B9DB11-5F7C-4E94-80F9-886C8674ABCE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A2CC444-9300-4920-B3CC-EDB52FEEF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9304A7D-65A5-4D3D-9E26-16154C5DC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903A131-23EA-4756-B39A-398BCBD56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9CA857-CA01-4AD8-BB5C-06F6956F2B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628FF68-B3AE-4C11-B296-EDE6731CAF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BBA566-645A-4B34-BE71-6652CB4CACD6}"/>
              </a:ext>
            </a:extLst>
          </p:cNvPr>
          <p:cNvGrpSpPr/>
          <p:nvPr/>
        </p:nvGrpSpPr>
        <p:grpSpPr>
          <a:xfrm>
            <a:off x="2093305" y="1192696"/>
            <a:ext cx="462761" cy="2521700"/>
            <a:chOff x="531228" y="1192696"/>
            <a:chExt cx="462761" cy="25217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C3E2EA2-ED27-4FD8-8DA9-CECFA92FB4E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F6D05AA-06D9-44E1-8E70-D380B721F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A22A2CE-D122-4ECF-8FDD-FE7BD398D7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DFBF7F-C199-4726-B1E9-18AD7860D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C825ADD-AD7F-4F63-852D-4F1B82EF64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BDD897C-7FB0-4B9B-B902-615915CEC7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7BBA7E1-C5E5-44C7-B84E-34E3855FBFC0}"/>
              </a:ext>
            </a:extLst>
          </p:cNvPr>
          <p:cNvGrpSpPr/>
          <p:nvPr/>
        </p:nvGrpSpPr>
        <p:grpSpPr>
          <a:xfrm>
            <a:off x="2904821" y="1168251"/>
            <a:ext cx="462761" cy="2521700"/>
            <a:chOff x="531228" y="1192696"/>
            <a:chExt cx="462761" cy="252170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7DB7EA6-12E8-45AB-8C44-56D7FED3A98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739E2EC-2B56-4FF0-AA81-64F4209E2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EAD4E0E-1B85-4D31-A901-87DE63A9EB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5825436-1951-4717-B1B5-93EBB9583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B9322FB-0972-481B-9406-854ABD2EA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9C1D2C68-A642-4B11-8E76-3C6C12B95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2ED6823-C84D-4B37-AF24-A44A54578ABE}"/>
              </a:ext>
            </a:extLst>
          </p:cNvPr>
          <p:cNvGrpSpPr/>
          <p:nvPr/>
        </p:nvGrpSpPr>
        <p:grpSpPr>
          <a:xfrm>
            <a:off x="3722281" y="1168251"/>
            <a:ext cx="462761" cy="2521700"/>
            <a:chOff x="531228" y="1192696"/>
            <a:chExt cx="462761" cy="2521700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60426AB-B269-4EF1-BFBE-3FB6E5618D8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00E0042-5CF2-418F-9D36-21483E719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92BB8AD-CDD5-4CFD-B9BB-380D4436E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92F867C-5307-4032-AD8E-97B83D72E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4655121-55F2-4B38-ADC6-BC7A917FC3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B173DDC-9B80-4529-B694-452C1B46C2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40E60A6-DC58-41BD-97DD-23176AA3E341}"/>
              </a:ext>
            </a:extLst>
          </p:cNvPr>
          <p:cNvGrpSpPr/>
          <p:nvPr/>
        </p:nvGrpSpPr>
        <p:grpSpPr>
          <a:xfrm>
            <a:off x="4499681" y="1165654"/>
            <a:ext cx="462761" cy="2521700"/>
            <a:chOff x="531228" y="1192696"/>
            <a:chExt cx="462761" cy="2521700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DFF1618-E636-4210-AF2A-A42D99CF9D88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78BF0A9-D465-499C-81AA-86AB229D86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F7FE051-074F-42E5-BE25-17A865838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2127D6A-485E-4C4C-AA89-F4DEABFD2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75052B0-2B2D-483A-AC4A-7006E1F105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C73353B-88C1-4CAD-AAD1-E998B155C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65E5762-E801-46F0-8B65-625C188B3C69}"/>
              </a:ext>
            </a:extLst>
          </p:cNvPr>
          <p:cNvGrpSpPr/>
          <p:nvPr/>
        </p:nvGrpSpPr>
        <p:grpSpPr>
          <a:xfrm>
            <a:off x="5235807" y="1172670"/>
            <a:ext cx="462761" cy="2521700"/>
            <a:chOff x="531228" y="1192696"/>
            <a:chExt cx="462761" cy="252170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144405-091B-4AB6-9C80-557E622CEEDA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40FBC64C-4839-4838-A3F5-45CFB77CB0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E1BAA28-F04E-4A6C-9CAE-C417781B5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C601F87-67FD-4F98-B3CB-EECA332F1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337FA77-A66B-44FA-88A9-3465F2417E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3B398F2-D137-49B2-9938-982B38628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1449628-EFD9-4D40-9F6E-ADE9DD1A5540}"/>
              </a:ext>
            </a:extLst>
          </p:cNvPr>
          <p:cNvGrpSpPr/>
          <p:nvPr/>
        </p:nvGrpSpPr>
        <p:grpSpPr>
          <a:xfrm>
            <a:off x="6007239" y="1190627"/>
            <a:ext cx="462761" cy="2521700"/>
            <a:chOff x="531228" y="1192696"/>
            <a:chExt cx="462761" cy="2521700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E902F83-88DE-4D63-A254-F8DE7747E151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7C9369B-DD27-48CA-9937-B66517B494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668D328-E7B4-4B56-B43D-C31927B93C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E60AB9D-1EDB-4EC4-86A8-03583FCA8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41A472E-C4C9-45A9-B880-9780AA7EB8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7259BE5-B5B2-4ADB-872B-32350BBFA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7686281-6D9C-487A-A18D-4A2FCC7EE020}"/>
              </a:ext>
            </a:extLst>
          </p:cNvPr>
          <p:cNvGrpSpPr/>
          <p:nvPr/>
        </p:nvGrpSpPr>
        <p:grpSpPr>
          <a:xfrm>
            <a:off x="6784896" y="1188802"/>
            <a:ext cx="462761" cy="2521700"/>
            <a:chOff x="531228" y="1192696"/>
            <a:chExt cx="462761" cy="25217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345A9913-AFB5-44F7-B7CB-BD93699351D9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DA0B8E2-13BE-4E82-8695-ABA005C1C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305A7014-4DFB-4CBF-83EA-7B14740C0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232594F0-9716-44F8-9625-7CDFDFB0A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57A7687-F684-4BD3-8803-9026AA288E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486099E-CBCB-4CF7-8150-38FD1AA9B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B8BE4B7-114D-4302-8E0D-AC98AE514B68}"/>
              </a:ext>
            </a:extLst>
          </p:cNvPr>
          <p:cNvGrpSpPr/>
          <p:nvPr/>
        </p:nvGrpSpPr>
        <p:grpSpPr>
          <a:xfrm>
            <a:off x="7514863" y="1197039"/>
            <a:ext cx="462761" cy="2521700"/>
            <a:chOff x="531228" y="1192696"/>
            <a:chExt cx="462761" cy="2521700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AFB04B4-FBA4-4DE9-8740-0DD23C736C1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A68FCBF-7ABA-4DE3-8F21-7A66E2437E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0F54479-DA94-44F1-A465-BA67FAF2A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906E2F8-27C6-4169-8062-A710DA341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BD418DD-B8B7-4591-96CD-5123D5F0A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02987FE-F7C3-4D99-AE7C-2A156097AF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502A3DA-CCB6-44C4-8001-7C52DA7A4B0D}"/>
              </a:ext>
            </a:extLst>
          </p:cNvPr>
          <p:cNvGrpSpPr/>
          <p:nvPr/>
        </p:nvGrpSpPr>
        <p:grpSpPr>
          <a:xfrm>
            <a:off x="8280019" y="1197039"/>
            <a:ext cx="462761" cy="2521700"/>
            <a:chOff x="531228" y="1192696"/>
            <a:chExt cx="462761" cy="252170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02DD2D0-F456-4382-8455-0FE3ED13B9E4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B7183C5-7A6B-4635-AD61-AC3111E83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3291599-1339-446E-9035-43F73670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6225DFA-47E7-467E-BE47-D28FF56B1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F16117C-C4B4-4DFC-81E3-1E8AEA60C6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2B06E72-9416-4135-B008-7D6828D8A4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97A43201-8829-4AD0-9FBA-3FC38C38A5F8}"/>
              </a:ext>
            </a:extLst>
          </p:cNvPr>
          <p:cNvSpPr>
            <a:spLocks noChangeAspect="1"/>
          </p:cNvSpPr>
          <p:nvPr/>
        </p:nvSpPr>
        <p:spPr bwMode="auto">
          <a:xfrm>
            <a:off x="4615046" y="2348459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 Box 5">
                <a:extLst>
                  <a:ext uri="{FF2B5EF4-FFF2-40B4-BE49-F238E27FC236}">
                    <a16:creationId xmlns:a16="http://schemas.microsoft.com/office/drawing/2014/main" id="{F8A31A6F-8E24-41EE-BE04-EEAA70255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101" y="1167359"/>
                <a:ext cx="8899798" cy="505369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Sel(S, k) 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←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𝑺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  <a:sym typeface="Symbol" panose="05050102010706020507" pitchFamily="18" charset="2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  <a:sym typeface="Symbol" panose="05050102010706020507" pitchFamily="18" charset="2"/>
                  </a:rPr>
                  <a:t>   If (n &lt; ??) return ??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Partition S into n/5 sets of size 5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Sort each set of size 5 and let M be the set of medians, so |M|=n/5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Let w=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Sel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M,n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/10)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For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=1 to n{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add 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add 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add x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}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If (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≤|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return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Sel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else if (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+|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return w;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else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     return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Sel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)|)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46" name="Text Box 5">
                <a:extLst>
                  <a:ext uri="{FF2B5EF4-FFF2-40B4-BE49-F238E27FC236}">
                    <a16:creationId xmlns:a16="http://schemas.microsoft.com/office/drawing/2014/main" id="{F8A31A6F-8E24-41EE-BE04-EEAA70255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101" y="1167359"/>
                <a:ext cx="8899798" cy="5053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C78D1A5-0B63-4B8D-A42F-4F008065EC13}"/>
              </a:ext>
            </a:extLst>
          </p:cNvPr>
          <p:cNvSpPr txBox="1"/>
          <p:nvPr/>
        </p:nvSpPr>
        <p:spPr>
          <a:xfrm>
            <a:off x="4789700" y="2833549"/>
            <a:ext cx="2716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can maintain each</a:t>
            </a:r>
          </a:p>
          <a:p>
            <a:r>
              <a:rPr lang="en-US" dirty="0">
                <a:solidFill>
                  <a:srgbClr val="FF0000"/>
                </a:solidFill>
              </a:rPr>
              <a:t>set in an array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5DAD27-99D3-4F03-95CD-A417DDE648A4}"/>
              </a:ext>
            </a:extLst>
          </p:cNvPr>
          <p:cNvCxnSpPr>
            <a:cxnSpLocks/>
          </p:cNvCxnSpPr>
          <p:nvPr/>
        </p:nvCxnSpPr>
        <p:spPr bwMode="auto">
          <a:xfrm flipH="1">
            <a:off x="3875876" y="3187492"/>
            <a:ext cx="914007" cy="3055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32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73634</TotalTime>
  <Words>2965</Words>
  <Application>Microsoft Office PowerPoint</Application>
  <PresentationFormat>On-screen Show (4:3)</PresentationFormat>
  <Paragraphs>1802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 (Body)</vt:lpstr>
      <vt:lpstr>Gill Sans</vt:lpstr>
      <vt:lpstr>Monotype Sorts</vt:lpstr>
      <vt:lpstr>ＭＳ Ｐゴシック</vt:lpstr>
      <vt:lpstr>ＭＳ Ｐゴシック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Median</vt:lpstr>
      <vt:lpstr>Selecting k-th smallest</vt:lpstr>
      <vt:lpstr>An Idea</vt:lpstr>
      <vt:lpstr>How to choose w?</vt:lpstr>
      <vt:lpstr>How to lower bound |S_&lt; (w)|,|S_&gt; (w)|?</vt:lpstr>
      <vt:lpstr>Asymptotic Running Time?</vt:lpstr>
      <vt:lpstr>An Improved Idea</vt:lpstr>
      <vt:lpstr>An Improved Idea</vt:lpstr>
      <vt:lpstr>Weighted Interval Scheduling</vt:lpstr>
      <vt:lpstr>Interval Scheduling</vt:lpstr>
      <vt:lpstr>Unweighted Interval Scheduling: Review</vt:lpstr>
      <vt:lpstr>Weighted Job Scheduling by Induction</vt:lpstr>
      <vt:lpstr>Sorting to Reduce Subproblems</vt:lpstr>
      <vt:lpstr>Sorting to reduce Subproblems</vt:lpstr>
      <vt:lpstr>Weighted Job Scheduling by Induction</vt:lpstr>
      <vt:lpstr>Algorithm</vt:lpstr>
      <vt:lpstr>Recursive Algorithm Fails</vt:lpstr>
      <vt:lpstr>Algorithm with Memoization</vt:lpstr>
      <vt:lpstr>Bottom up Dynamic Programming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Dynamic Programming</vt:lpstr>
      <vt:lpstr>Knapsack Problem</vt:lpstr>
      <vt:lpstr>Knapsack Problem</vt:lpstr>
      <vt:lpstr>Dynamic Programming: First Attempt</vt:lpstr>
      <vt:lpstr>Stronger DP (Strengthening Hypothesis)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Knapsack Problem: Running Time</vt:lpstr>
      <vt:lpstr>DP Ideas so far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461</cp:revision>
  <cp:lastPrinted>2000-07-01T21:41:59Z</cp:lastPrinted>
  <dcterms:created xsi:type="dcterms:W3CDTF">1998-04-21T02:39:18Z</dcterms:created>
  <dcterms:modified xsi:type="dcterms:W3CDTF">2018-05-02T19:01:44Z</dcterms:modified>
</cp:coreProperties>
</file>