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4"/>
  </p:notesMasterIdLst>
  <p:handoutMasterIdLst>
    <p:handoutMasterId r:id="rId15"/>
  </p:handoutMasterIdLst>
  <p:sldIdLst>
    <p:sldId id="369" r:id="rId2"/>
    <p:sldId id="814" r:id="rId3"/>
    <p:sldId id="815" r:id="rId4"/>
    <p:sldId id="816" r:id="rId5"/>
    <p:sldId id="797" r:id="rId6"/>
    <p:sldId id="798" r:id="rId7"/>
    <p:sldId id="799" r:id="rId8"/>
    <p:sldId id="811" r:id="rId9"/>
    <p:sldId id="801" r:id="rId10"/>
    <p:sldId id="812" r:id="rId11"/>
    <p:sldId id="803" r:id="rId12"/>
    <p:sldId id="813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88588" autoAdjust="0"/>
  </p:normalViewPr>
  <p:slideViewPr>
    <p:cSldViewPr snapToGrid="0">
      <p:cViewPr varScale="1">
        <p:scale>
          <a:sx n="140" d="100"/>
          <a:sy n="140" d="100"/>
        </p:scale>
        <p:origin x="2296" y="9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154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639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57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141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00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22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35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502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32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1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26" Type="http://schemas.openxmlformats.org/officeDocument/2006/relationships/image" Target="../media/image66.png"/><Relationship Id="rId3" Type="http://schemas.openxmlformats.org/officeDocument/2006/relationships/image" Target="../media/image29.png"/><Relationship Id="rId21" Type="http://schemas.openxmlformats.org/officeDocument/2006/relationships/image" Target="../media/image99.png"/><Relationship Id="rId34" Type="http://schemas.openxmlformats.org/officeDocument/2006/relationships/image" Target="../media/image11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3.png"/><Relationship Id="rId33" Type="http://schemas.openxmlformats.org/officeDocument/2006/relationships/image" Target="../media/image11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29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24" Type="http://schemas.openxmlformats.org/officeDocument/2006/relationships/image" Target="../media/image30.png"/><Relationship Id="rId32" Type="http://schemas.openxmlformats.org/officeDocument/2006/relationships/image" Target="../media/image109.png"/><Relationship Id="rId37" Type="http://schemas.openxmlformats.org/officeDocument/2006/relationships/image" Target="../media/image81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23" Type="http://schemas.openxmlformats.org/officeDocument/2006/relationships/image" Target="../media/image101.png"/><Relationship Id="rId28" Type="http://schemas.openxmlformats.org/officeDocument/2006/relationships/image" Target="../media/image105.png"/><Relationship Id="rId36" Type="http://schemas.openxmlformats.org/officeDocument/2006/relationships/image" Target="../media/image113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31" Type="http://schemas.openxmlformats.org/officeDocument/2006/relationships/image" Target="../media/image10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Relationship Id="rId27" Type="http://schemas.openxmlformats.org/officeDocument/2006/relationships/image" Target="../media/image104.png"/><Relationship Id="rId30" Type="http://schemas.openxmlformats.org/officeDocument/2006/relationships/image" Target="../media/image107.png"/><Relationship Id="rId35" Type="http://schemas.openxmlformats.org/officeDocument/2006/relationships/image" Target="../media/image112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8.png"/><Relationship Id="rId18" Type="http://schemas.openxmlformats.org/officeDocument/2006/relationships/image" Target="../media/image122.png"/><Relationship Id="rId26" Type="http://schemas.openxmlformats.org/officeDocument/2006/relationships/image" Target="../media/image130.png"/><Relationship Id="rId39" Type="http://schemas.openxmlformats.org/officeDocument/2006/relationships/image" Target="../media/image48.png"/><Relationship Id="rId21" Type="http://schemas.openxmlformats.org/officeDocument/2006/relationships/image" Target="../media/image125.png"/><Relationship Id="rId34" Type="http://schemas.openxmlformats.org/officeDocument/2006/relationships/image" Target="../media/image138.png"/><Relationship Id="rId42" Type="http://schemas.openxmlformats.org/officeDocument/2006/relationships/image" Target="../media/image145.png"/><Relationship Id="rId47" Type="http://schemas.openxmlformats.org/officeDocument/2006/relationships/image" Target="../media/image150.png"/><Relationship Id="rId50" Type="http://schemas.openxmlformats.org/officeDocument/2006/relationships/image" Target="../media/image153.png"/><Relationship Id="rId55" Type="http://schemas.openxmlformats.org/officeDocument/2006/relationships/image" Target="../media/image158.png"/><Relationship Id="rId7" Type="http://schemas.openxmlformats.org/officeDocument/2006/relationships/image" Target="../media/image117.png"/><Relationship Id="rId12" Type="http://schemas.openxmlformats.org/officeDocument/2006/relationships/image" Target="../media/image76.png"/><Relationship Id="rId17" Type="http://schemas.openxmlformats.org/officeDocument/2006/relationships/image" Target="../media/image64.png"/><Relationship Id="rId25" Type="http://schemas.openxmlformats.org/officeDocument/2006/relationships/image" Target="../media/image129.png"/><Relationship Id="rId33" Type="http://schemas.openxmlformats.org/officeDocument/2006/relationships/image" Target="../media/image137.png"/><Relationship Id="rId38" Type="http://schemas.openxmlformats.org/officeDocument/2006/relationships/image" Target="../media/image142.png"/><Relationship Id="rId46" Type="http://schemas.openxmlformats.org/officeDocument/2006/relationships/image" Target="../media/image149.png"/><Relationship Id="rId59" Type="http://schemas.openxmlformats.org/officeDocument/2006/relationships/image" Target="../media/image162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21.png"/><Relationship Id="rId20" Type="http://schemas.openxmlformats.org/officeDocument/2006/relationships/image" Target="../media/image124.png"/><Relationship Id="rId29" Type="http://schemas.openxmlformats.org/officeDocument/2006/relationships/image" Target="../media/image133.png"/><Relationship Id="rId41" Type="http://schemas.openxmlformats.org/officeDocument/2006/relationships/image" Target="../media/image144.png"/><Relationship Id="rId54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75.png"/><Relationship Id="rId24" Type="http://schemas.openxmlformats.org/officeDocument/2006/relationships/image" Target="../media/image128.png"/><Relationship Id="rId32" Type="http://schemas.openxmlformats.org/officeDocument/2006/relationships/image" Target="../media/image136.png"/><Relationship Id="rId37" Type="http://schemas.openxmlformats.org/officeDocument/2006/relationships/image" Target="../media/image141.png"/><Relationship Id="rId40" Type="http://schemas.openxmlformats.org/officeDocument/2006/relationships/image" Target="../media/image143.png"/><Relationship Id="rId45" Type="http://schemas.openxmlformats.org/officeDocument/2006/relationships/image" Target="../media/image148.png"/><Relationship Id="rId53" Type="http://schemas.openxmlformats.org/officeDocument/2006/relationships/image" Target="../media/image156.png"/><Relationship Id="rId58" Type="http://schemas.openxmlformats.org/officeDocument/2006/relationships/image" Target="../media/image161.png"/><Relationship Id="rId5" Type="http://schemas.openxmlformats.org/officeDocument/2006/relationships/image" Target="../media/image115.png"/><Relationship Id="rId15" Type="http://schemas.openxmlformats.org/officeDocument/2006/relationships/image" Target="../media/image120.png"/><Relationship Id="rId23" Type="http://schemas.openxmlformats.org/officeDocument/2006/relationships/image" Target="../media/image127.png"/><Relationship Id="rId28" Type="http://schemas.openxmlformats.org/officeDocument/2006/relationships/image" Target="../media/image132.png"/><Relationship Id="rId36" Type="http://schemas.openxmlformats.org/officeDocument/2006/relationships/image" Target="../media/image140.png"/><Relationship Id="rId49" Type="http://schemas.openxmlformats.org/officeDocument/2006/relationships/image" Target="../media/image152.png"/><Relationship Id="rId57" Type="http://schemas.openxmlformats.org/officeDocument/2006/relationships/image" Target="../media/image160.png"/><Relationship Id="rId10" Type="http://schemas.openxmlformats.org/officeDocument/2006/relationships/image" Target="../media/image74.png"/><Relationship Id="rId19" Type="http://schemas.openxmlformats.org/officeDocument/2006/relationships/image" Target="../media/image123.png"/><Relationship Id="rId31" Type="http://schemas.openxmlformats.org/officeDocument/2006/relationships/image" Target="../media/image135.png"/><Relationship Id="rId44" Type="http://schemas.openxmlformats.org/officeDocument/2006/relationships/image" Target="../media/image147.png"/><Relationship Id="rId52" Type="http://schemas.openxmlformats.org/officeDocument/2006/relationships/image" Target="../media/image155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119.png"/><Relationship Id="rId22" Type="http://schemas.openxmlformats.org/officeDocument/2006/relationships/image" Target="../media/image126.png"/><Relationship Id="rId27" Type="http://schemas.openxmlformats.org/officeDocument/2006/relationships/image" Target="../media/image131.png"/><Relationship Id="rId30" Type="http://schemas.openxmlformats.org/officeDocument/2006/relationships/image" Target="../media/image134.png"/><Relationship Id="rId35" Type="http://schemas.openxmlformats.org/officeDocument/2006/relationships/image" Target="../media/image139.png"/><Relationship Id="rId43" Type="http://schemas.openxmlformats.org/officeDocument/2006/relationships/image" Target="../media/image146.png"/><Relationship Id="rId48" Type="http://schemas.openxmlformats.org/officeDocument/2006/relationships/image" Target="../media/image151.png"/><Relationship Id="rId56" Type="http://schemas.openxmlformats.org/officeDocument/2006/relationships/image" Target="../media/image159.png"/><Relationship Id="rId8" Type="http://schemas.openxmlformats.org/officeDocument/2006/relationships/image" Target="../media/image72.png"/><Relationship Id="rId51" Type="http://schemas.openxmlformats.org/officeDocument/2006/relationships/image" Target="../media/image154.png"/><Relationship Id="rId3" Type="http://schemas.openxmlformats.org/officeDocument/2006/relationships/image" Target="../media/image1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8.png"/><Relationship Id="rId3" Type="http://schemas.openxmlformats.org/officeDocument/2006/relationships/image" Target="../media/image20.png"/><Relationship Id="rId21" Type="http://schemas.openxmlformats.org/officeDocument/2006/relationships/image" Target="../media/image33.png"/><Relationship Id="rId7" Type="http://schemas.openxmlformats.org/officeDocument/2006/relationships/image" Target="../media/image1510.png"/><Relationship Id="rId12" Type="http://schemas.openxmlformats.org/officeDocument/2006/relationships/image" Target="../media/image200.png"/><Relationship Id="rId17" Type="http://schemas.openxmlformats.org/officeDocument/2006/relationships/image" Target="../media/image25.png"/><Relationship Id="rId25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4.png"/><Relationship Id="rId20" Type="http://schemas.openxmlformats.org/officeDocument/2006/relationships/image" Target="../media/image32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0.png"/><Relationship Id="rId11" Type="http://schemas.openxmlformats.org/officeDocument/2006/relationships/image" Target="../media/image190.png"/><Relationship Id="rId24" Type="http://schemas.openxmlformats.org/officeDocument/2006/relationships/image" Target="../media/image36.png"/><Relationship Id="rId32" Type="http://schemas.openxmlformats.org/officeDocument/2006/relationships/image" Target="../media/image27.png"/><Relationship Id="rId5" Type="http://schemas.openxmlformats.org/officeDocument/2006/relationships/image" Target="../media/image1310.png"/><Relationship Id="rId15" Type="http://schemas.openxmlformats.org/officeDocument/2006/relationships/image" Target="../media/image23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10" Type="http://schemas.openxmlformats.org/officeDocument/2006/relationships/image" Target="../media/image180.png"/><Relationship Id="rId19" Type="http://schemas.openxmlformats.org/officeDocument/2006/relationships/image" Target="../media/image31.png"/><Relationship Id="rId31" Type="http://schemas.openxmlformats.org/officeDocument/2006/relationships/image" Target="../media/image43.png"/><Relationship Id="rId4" Type="http://schemas.openxmlformats.org/officeDocument/2006/relationships/image" Target="../media/image1210.png"/><Relationship Id="rId9" Type="http://schemas.openxmlformats.org/officeDocument/2006/relationships/image" Target="../media/image170.png"/><Relationship Id="rId14" Type="http://schemas.openxmlformats.org/officeDocument/2006/relationships/image" Target="../media/image22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Relationship Id="rId30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26" Type="http://schemas.openxmlformats.org/officeDocument/2006/relationships/image" Target="../media/image67.png"/><Relationship Id="rId39" Type="http://schemas.openxmlformats.org/officeDocument/2006/relationships/image" Target="../media/image80.png"/><Relationship Id="rId3" Type="http://schemas.openxmlformats.org/officeDocument/2006/relationships/image" Target="../media/image44.png"/><Relationship Id="rId21" Type="http://schemas.openxmlformats.org/officeDocument/2006/relationships/image" Target="../media/image62.png"/><Relationship Id="rId34" Type="http://schemas.openxmlformats.org/officeDocument/2006/relationships/image" Target="../media/image75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5" Type="http://schemas.openxmlformats.org/officeDocument/2006/relationships/image" Target="../media/image28.png"/><Relationship Id="rId33" Type="http://schemas.openxmlformats.org/officeDocument/2006/relationships/image" Target="../media/image74.png"/><Relationship Id="rId38" Type="http://schemas.openxmlformats.org/officeDocument/2006/relationships/image" Target="../media/image7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24" Type="http://schemas.openxmlformats.org/officeDocument/2006/relationships/image" Target="../media/image65.png"/><Relationship Id="rId32" Type="http://schemas.openxmlformats.org/officeDocument/2006/relationships/image" Target="../media/image73.png"/><Relationship Id="rId37" Type="http://schemas.openxmlformats.org/officeDocument/2006/relationships/image" Target="../media/image78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23" Type="http://schemas.openxmlformats.org/officeDocument/2006/relationships/image" Target="../media/image64.png"/><Relationship Id="rId28" Type="http://schemas.openxmlformats.org/officeDocument/2006/relationships/image" Target="../media/image69.png"/><Relationship Id="rId36" Type="http://schemas.openxmlformats.org/officeDocument/2006/relationships/image" Target="../media/image77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31" Type="http://schemas.openxmlformats.org/officeDocument/2006/relationships/image" Target="../media/image72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Relationship Id="rId22" Type="http://schemas.openxmlformats.org/officeDocument/2006/relationships/image" Target="../media/image63.png"/><Relationship Id="rId27" Type="http://schemas.openxmlformats.org/officeDocument/2006/relationships/image" Target="../media/image68.png"/><Relationship Id="rId30" Type="http://schemas.openxmlformats.org/officeDocument/2006/relationships/image" Target="../media/image71.png"/><Relationship Id="rId35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Divide and Conquer </a:t>
            </a:r>
            <a:r>
              <a:rPr lang="en-US" altLang="en-US" b="1">
                <a:solidFill>
                  <a:schemeClr val="tx2"/>
                </a:solidFill>
              </a:rPr>
              <a:t>/ Median</a:t>
            </a:r>
            <a:endParaRPr lang="en-US" altLang="en-US" b="1" dirty="0">
              <a:solidFill>
                <a:schemeClr val="tx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DAF3683-E960-4EF8-B6B0-DAADDB4184C5}"/>
              </a:ext>
            </a:extLst>
          </p:cNvPr>
          <p:cNvSpPr/>
          <p:nvPr/>
        </p:nvSpPr>
        <p:spPr bwMode="auto">
          <a:xfrm>
            <a:off x="5160616" y="1207483"/>
            <a:ext cx="3779122" cy="1410755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4FF3CD-2B80-4C62-B008-D5EB11F870E3}"/>
              </a:ext>
            </a:extLst>
          </p:cNvPr>
          <p:cNvSpPr/>
          <p:nvPr/>
        </p:nvSpPr>
        <p:spPr bwMode="auto">
          <a:xfrm>
            <a:off x="363488" y="1891261"/>
            <a:ext cx="3912477" cy="148235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ea typeface="Courier New" charset="0"/>
                    <a:cs typeface="Gill Sans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|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)|</m:t>
                    </m:r>
                  </m:oMath>
                </a14:m>
                <a:r>
                  <a:rPr lang="en-US" sz="2000" dirty="0">
                    <a:ea typeface="Courier New" charset="0"/>
                    <a:cs typeface="Gill Sans" charset="0"/>
                  </a:rPr>
                  <a:t>, output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endParaRPr lang="en-US" sz="2000" dirty="0">
                  <a:ea typeface="Courier New" charset="0"/>
                  <a:cs typeface="Gill Sans" charset="0"/>
                </a:endParaRP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ea typeface="Courier New" charset="0"/>
                    <a:cs typeface="Gill Sans" charset="0"/>
                  </a:rPr>
                  <a:t>Else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=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ea typeface="Courier New" charset="0"/>
                    <a:cs typeface="Gill Sans" charset="0"/>
                  </a:rPr>
                  <a:t>, output w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sz="2000" dirty="0">
                    <a:ea typeface="Courier New" charset="0"/>
                    <a:cs typeface="Gill Sans" charset="0"/>
                  </a:rPr>
                  <a:t>Else output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sz="200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−|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|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|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=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|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342900" lvl="2" indent="-342900" defTabSz="692150">
                  <a:lnSpc>
                    <a:spcPct val="90000"/>
                  </a:lnSpc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Where</a:t>
                </a:r>
                <a:r>
                  <a:rPr lang="en-US" sz="2000" i="1" dirty="0">
                    <a:latin typeface="Cambria Math" panose="02040503050406030204" pitchFamily="18" charset="0"/>
                    <a:ea typeface="Courier New" charset="0"/>
                    <a:cs typeface="Gill Sans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&gt;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𝑛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log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𝑛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731" b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CE7A5E88-29CD-4824-91C2-0D4C7BFE1581}"/>
              </a:ext>
            </a:extLst>
          </p:cNvPr>
          <p:cNvSpPr/>
          <p:nvPr/>
        </p:nvSpPr>
        <p:spPr bwMode="auto">
          <a:xfrm>
            <a:off x="534560" y="2057227"/>
            <a:ext cx="8280018" cy="400110"/>
          </a:xfrm>
          <a:prstGeom prst="roundRect">
            <a:avLst/>
          </a:prstGeom>
          <a:solidFill>
            <a:srgbClr val="FF0000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Asymptotic Running Time?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D2FA9A8-6A08-4662-A362-01C0A84E2D6B}"/>
              </a:ext>
            </a:extLst>
          </p:cNvPr>
          <p:cNvGrpSpPr/>
          <p:nvPr/>
        </p:nvGrpSpPr>
        <p:grpSpPr>
          <a:xfrm>
            <a:off x="1278604" y="1318360"/>
            <a:ext cx="480743" cy="1903258"/>
            <a:chOff x="1141580" y="3793285"/>
            <a:chExt cx="480743" cy="1903258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A405DEA-2718-4FB6-B317-181F9D987990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2D733824-E848-4AA1-85E5-3807293F49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53A66D2-A16B-4563-8257-705D11D8BC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1D5CD83-4853-4579-9343-1F3A0033DD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891201CE-DF2A-4971-BBE2-CA582917F2B2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891201CE-DF2A-4971-BBE2-CA582917F2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878134C-54EA-4F9F-BAF4-A2C69F8BD1F8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878134C-54EA-4F9F-BAF4-A2C69F8BD1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80F3E03-DC33-41E9-8DAF-9137E8F7645E}"/>
              </a:ext>
            </a:extLst>
          </p:cNvPr>
          <p:cNvGrpSpPr/>
          <p:nvPr/>
        </p:nvGrpSpPr>
        <p:grpSpPr>
          <a:xfrm>
            <a:off x="2065278" y="1318360"/>
            <a:ext cx="480743" cy="1903258"/>
            <a:chOff x="1141580" y="3793285"/>
            <a:chExt cx="480743" cy="1903258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0767C29-BB84-44A5-BFE6-5A64DF57C344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22F893C0-DA3E-4299-A1C5-1009B505EB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2589F56-E7E8-48E9-884E-F4CDA5A3D0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3667FE4-6E9D-4BE9-AC4E-35055C19A6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160B0AC3-590A-40AC-B809-530F6310E02C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160B0AC3-590A-40AC-B809-530F6310E0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B999FF50-5CB9-4590-9810-8EC4CFD4D7C4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B999FF50-5CB9-4590-9810-8EC4CFD4D7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28D9AEF-0B6A-4119-9308-2151CD1C0886}"/>
              </a:ext>
            </a:extLst>
          </p:cNvPr>
          <p:cNvGrpSpPr/>
          <p:nvPr/>
        </p:nvGrpSpPr>
        <p:grpSpPr>
          <a:xfrm>
            <a:off x="2883694" y="1318360"/>
            <a:ext cx="480743" cy="1903258"/>
            <a:chOff x="1141580" y="3793285"/>
            <a:chExt cx="480743" cy="19032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0D28BAD-7AD5-4293-9661-5E83A9444855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816169F-36D7-41F9-8504-E7A30C886F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3D05BEA-AA54-47F0-9C0F-8D088DF02E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D17AB0-601D-42FA-AECB-0E3DC757A5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BD335A76-40AD-46D8-B2A1-324D45797B54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BD335A76-40AD-46D8-B2A1-324D45797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EFC2B1BF-8608-4D33-8DDC-A3991701A7B9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EFC2B1BF-8608-4D33-8DDC-A3991701A7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5AA7DD7-DE48-482F-897C-1862B256D464}"/>
              </a:ext>
            </a:extLst>
          </p:cNvPr>
          <p:cNvGrpSpPr/>
          <p:nvPr/>
        </p:nvGrpSpPr>
        <p:grpSpPr>
          <a:xfrm>
            <a:off x="3695068" y="1318360"/>
            <a:ext cx="480743" cy="1903258"/>
            <a:chOff x="1141580" y="3793285"/>
            <a:chExt cx="480743" cy="1903258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5EE72E5A-3A82-4BC2-8483-E690A412A36B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E9E2DA2-A44D-4EB4-848E-E02F975488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21F964A7-D143-4680-9F0C-0EB6D5665A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65E032A-F73C-4609-BB3C-A83FA41D49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89B382C-75CA-4BC6-9166-DF0911674F2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89B382C-75CA-4BC6-9166-DF0911674F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6AD969-04CA-4237-8987-BD392D801BF6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6AD969-04CA-4237-8987-BD392D801B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8E46833-DF68-418A-A8C4-8519D8743F63}"/>
              </a:ext>
            </a:extLst>
          </p:cNvPr>
          <p:cNvGrpSpPr/>
          <p:nvPr/>
        </p:nvGrpSpPr>
        <p:grpSpPr>
          <a:xfrm>
            <a:off x="5223460" y="1318360"/>
            <a:ext cx="480743" cy="1903258"/>
            <a:chOff x="1141580" y="3793285"/>
            <a:chExt cx="480743" cy="1903258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E557C11-3557-45EA-976C-7A795D59ABB3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4CB5FA0-C102-485B-9787-F2634F922D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BBA7D00-FC78-42F2-9A01-68D6B713AF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3CF2031-7AD4-46F3-8EFB-2D5592B4B5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5194A82C-B3D2-46D6-9F62-53351603EFFC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5194A82C-B3D2-46D6-9F62-53351603E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B7DF-DA35-45B4-9FDA-FD76F4AE921B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B7DF-DA35-45B4-9FDA-FD76F4AE92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61E472D-D80D-47AA-95CE-5D8871FFDFFF}"/>
              </a:ext>
            </a:extLst>
          </p:cNvPr>
          <p:cNvGrpSpPr/>
          <p:nvPr/>
        </p:nvGrpSpPr>
        <p:grpSpPr>
          <a:xfrm>
            <a:off x="5935854" y="1318360"/>
            <a:ext cx="480743" cy="1903258"/>
            <a:chOff x="1141580" y="3793285"/>
            <a:chExt cx="480743" cy="190325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3158DE5-E9E3-4520-A522-B10DF20A754E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23C367AD-ADEC-4679-BDC2-D3FB663469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55421E8-F00C-4C5D-A652-D25844C125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D7F0796-8E4D-4E5E-AB14-B4887B7D55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A89B39A4-4377-4204-8B42-B182C569DE62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A89B39A4-4377-4204-8B42-B182C569DE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2A039D31-71E6-4D84-8ACE-A8A1CB895877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2A039D31-71E6-4D84-8ACE-A8A1CB8958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A9E081-43AB-4E59-B44D-2CFB89853BA3}"/>
              </a:ext>
            </a:extLst>
          </p:cNvPr>
          <p:cNvGrpSpPr/>
          <p:nvPr/>
        </p:nvGrpSpPr>
        <p:grpSpPr>
          <a:xfrm>
            <a:off x="6677086" y="1318360"/>
            <a:ext cx="480743" cy="1903258"/>
            <a:chOff x="1141580" y="3793285"/>
            <a:chExt cx="480743" cy="1903258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3FB94E1-D450-4930-AEB1-BD2E1D9243F8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2F5889DF-9D22-4DE5-9ACB-749D4B3FC9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BD31C17E-79AA-4272-B491-90859AA68A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7E26F5D-28DA-4AC6-A47A-73795C77D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A7920A7A-985E-4297-B521-AB834F669CE5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A7920A7A-985E-4297-B521-AB834F669C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4509DB58-1CD5-4BF3-AE6D-B889A33D923A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4509DB58-1CD5-4BF3-AE6D-B889A33D92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0606F9E9-8CAE-4AAD-9CF7-711C09DAAB7C}"/>
              </a:ext>
            </a:extLst>
          </p:cNvPr>
          <p:cNvGrpSpPr/>
          <p:nvPr/>
        </p:nvGrpSpPr>
        <p:grpSpPr>
          <a:xfrm>
            <a:off x="7450064" y="1318360"/>
            <a:ext cx="480743" cy="1903258"/>
            <a:chOff x="1141580" y="3793285"/>
            <a:chExt cx="480743" cy="1903258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09B4AFFC-7D31-43E9-AAF0-EB42BA9D063C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CE5FAC70-1DCA-4309-BF6C-10B470314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229A502-345C-476F-87B7-F1A04141A4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69ECC00C-B3E7-45A6-9B63-005E8A185D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63BBB25B-2499-4D6B-A98A-5A937FE2EED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63BBB25B-2499-4D6B-A98A-5A937FE2E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DD6B1DC-6608-477D-AA5E-55B6E2117FEE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DD6B1DC-6608-477D-AA5E-55B6E2117F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F29A635-10BC-42A1-A1FE-2A33896253F9}"/>
              </a:ext>
            </a:extLst>
          </p:cNvPr>
          <p:cNvGrpSpPr/>
          <p:nvPr/>
        </p:nvGrpSpPr>
        <p:grpSpPr>
          <a:xfrm>
            <a:off x="8224488" y="1318360"/>
            <a:ext cx="480743" cy="1903258"/>
            <a:chOff x="1141580" y="3793285"/>
            <a:chExt cx="480743" cy="1903258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7F66E413-5E3E-4096-9D31-92B9563B9C31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E1D28CE-BC27-41D5-93D6-85C99F8B484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B6C9F5A-739E-48EA-9901-C1E9B9B0A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14462F00-2E88-4B7E-A27E-2579B211A5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BE530AF2-65EA-4AE8-994B-BF82F09DA4A6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BE530AF2-65EA-4AE8-994B-BF82F09DA4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>
                  <a:extLst>
                    <a:ext uri="{FF2B5EF4-FFF2-40B4-BE49-F238E27FC236}">
                      <a16:creationId xmlns:a16="http://schemas.microsoft.com/office/drawing/2014/main" id="{E41207AF-2F52-4FB5-8D29-C4544BB01C3F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5" name="TextBox 194">
                  <a:extLst>
                    <a:ext uri="{FF2B5EF4-FFF2-40B4-BE49-F238E27FC236}">
                      <a16:creationId xmlns:a16="http://schemas.microsoft.com/office/drawing/2014/main" id="{E41207AF-2F52-4FB5-8D29-C4544BB01C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687FF6E-A072-47D1-A89C-1125FFC2A2FB}"/>
              </a:ext>
            </a:extLst>
          </p:cNvPr>
          <p:cNvGrpSpPr/>
          <p:nvPr/>
        </p:nvGrpSpPr>
        <p:grpSpPr>
          <a:xfrm>
            <a:off x="531228" y="1322752"/>
            <a:ext cx="480743" cy="1903258"/>
            <a:chOff x="1141580" y="3793285"/>
            <a:chExt cx="480743" cy="1903258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5AD0DEA-4509-4BB9-866A-24D40B94B8B6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BEE78C69-E5C7-4270-BD56-E317BCD0A3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9342D55-5369-4E52-857A-FE43488914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68909E25-1896-426F-8474-8DB26A2FC0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6065750-92F6-4459-81F3-BE65E862C36E}"/>
              </a:ext>
            </a:extLst>
          </p:cNvPr>
          <p:cNvGrpSpPr/>
          <p:nvPr/>
        </p:nvGrpSpPr>
        <p:grpSpPr>
          <a:xfrm>
            <a:off x="4471520" y="1318360"/>
            <a:ext cx="594316" cy="1903258"/>
            <a:chOff x="4051230" y="1528515"/>
            <a:chExt cx="594316" cy="190325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D450BC06-5F82-4851-BDF7-8DFC82C61E8A}"/>
                </a:ext>
              </a:extLst>
            </p:cNvPr>
            <p:cNvSpPr/>
            <p:nvPr/>
          </p:nvSpPr>
          <p:spPr bwMode="auto">
            <a:xfrm>
              <a:off x="4051230" y="152851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3A6FF17-24E6-40B6-B514-F568F3E0C6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93219" y="308643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8E90C2E-DF9C-4BEF-98C0-968161536B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0499" y="2380822"/>
              <a:ext cx="228600" cy="228600"/>
            </a:xfrm>
            <a:prstGeom prst="ellipse">
              <a:avLst/>
            </a:prstGeom>
            <a:solidFill>
              <a:srgbClr val="00B0F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87666D5-9CFB-45EF-A479-213E715A9D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93219" y="166878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671F0146-75FD-4FD7-8EE6-6A800DBF9827}"/>
                    </a:ext>
                  </a:extLst>
                </p:cNvPr>
                <p:cNvSpPr txBox="1"/>
                <p:nvPr/>
              </p:nvSpPr>
              <p:spPr>
                <a:xfrm rot="16200000">
                  <a:off x="4039304" y="255762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671F0146-75FD-4FD7-8EE6-6A800DBF98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039304" y="2557620"/>
                  <a:ext cx="447558" cy="400110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A87E94B2-11A2-4900-8B1E-8CD4DEA1C2E9}"/>
                    </a:ext>
                  </a:extLst>
                </p:cNvPr>
                <p:cNvSpPr txBox="1"/>
                <p:nvPr/>
              </p:nvSpPr>
              <p:spPr>
                <a:xfrm rot="16200000">
                  <a:off x="4050121" y="186641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A87E94B2-11A2-4900-8B1E-8CD4DEA1C2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050121" y="1866419"/>
                  <a:ext cx="447558" cy="40011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9B7CF932-87A4-4BA7-A686-FE81188CB67E}"/>
                    </a:ext>
                  </a:extLst>
                </p:cNvPr>
                <p:cNvSpPr txBox="1"/>
                <p:nvPr/>
              </p:nvSpPr>
              <p:spPr>
                <a:xfrm>
                  <a:off x="4193691" y="2060089"/>
                  <a:ext cx="45185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9B7CF932-87A4-4BA7-A686-FE81188CB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3691" y="2060089"/>
                  <a:ext cx="451855" cy="40011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/>
              <p:nvPr/>
            </p:nvSpPr>
            <p:spPr>
              <a:xfrm>
                <a:off x="944480" y="2018891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80" y="2018891"/>
                <a:ext cx="447558" cy="4001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/>
              <p:nvPr/>
            </p:nvSpPr>
            <p:spPr>
              <a:xfrm>
                <a:off x="7878480" y="2042301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480" y="2042301"/>
                <a:ext cx="447558" cy="40011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/>
              <p:nvPr/>
            </p:nvSpPr>
            <p:spPr>
              <a:xfrm>
                <a:off x="7121913" y="2041267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913" y="2041267"/>
                <a:ext cx="447558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/>
              <p:nvPr/>
            </p:nvSpPr>
            <p:spPr>
              <a:xfrm>
                <a:off x="6359531" y="2043253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531" y="2043253"/>
                <a:ext cx="447558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/>
              <p:nvPr/>
            </p:nvSpPr>
            <p:spPr>
              <a:xfrm>
                <a:off x="1720381" y="2042301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381" y="2042301"/>
                <a:ext cx="447558" cy="40011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/>
              <p:nvPr/>
            </p:nvSpPr>
            <p:spPr>
              <a:xfrm>
                <a:off x="2516078" y="2042301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78" y="2042301"/>
                <a:ext cx="447558" cy="40011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/>
              <p:nvPr/>
            </p:nvSpPr>
            <p:spPr>
              <a:xfrm>
                <a:off x="3322927" y="2049989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27" y="2049989"/>
                <a:ext cx="447558" cy="40011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/>
              <p:nvPr/>
            </p:nvSpPr>
            <p:spPr>
              <a:xfrm>
                <a:off x="4118546" y="2033739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46" y="2033739"/>
                <a:ext cx="447558" cy="40011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/>
              <p:nvPr/>
            </p:nvSpPr>
            <p:spPr>
              <a:xfrm>
                <a:off x="4891397" y="2029907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97" y="2029907"/>
                <a:ext cx="447558" cy="40011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/>
              <p:nvPr/>
            </p:nvSpPr>
            <p:spPr>
              <a:xfrm>
                <a:off x="5628785" y="2023310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785" y="2023310"/>
                <a:ext cx="447558" cy="40011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DC78CB-60A2-43D5-990A-55441C380090}"/>
                  </a:ext>
                </a:extLst>
              </p:cNvPr>
              <p:cNvSpPr txBox="1"/>
              <p:nvPr/>
            </p:nvSpPr>
            <p:spPr>
              <a:xfrm>
                <a:off x="5968908" y="3661152"/>
                <a:ext cx="2634055" cy="707886"/>
              </a:xfrm>
              <a:prstGeom prst="rect">
                <a:avLst/>
              </a:prstGeom>
              <a:noFill/>
              <a:ln w="3492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again? </a:t>
                </a:r>
              </a:p>
              <a:p>
                <a:r>
                  <a:rPr lang="en-US" dirty="0"/>
                  <a:t>So, what is the point?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DC78CB-60A2-43D5-990A-55441C380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908" y="3661152"/>
                <a:ext cx="2634055" cy="707886"/>
              </a:xfrm>
              <a:prstGeom prst="rect">
                <a:avLst/>
              </a:prstGeom>
              <a:blipFill>
                <a:blip r:embed="rId37"/>
                <a:stretch>
                  <a:fillRect l="-1142" t="-1639" r="-1370" b="-12295"/>
                </a:stretch>
              </a:blipFill>
              <a:ln w="3492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>
            <a:extLst>
              <a:ext uri="{FF2B5EF4-FFF2-40B4-BE49-F238E27FC236}">
                <a16:creationId xmlns:a16="http://schemas.microsoft.com/office/drawing/2014/main" id="{E6234B5C-8810-4B8D-AF5F-D11E68696ED4}"/>
              </a:ext>
            </a:extLst>
          </p:cNvPr>
          <p:cNvSpPr txBox="1"/>
          <p:nvPr/>
        </p:nvSpPr>
        <p:spPr>
          <a:xfrm>
            <a:off x="4389343" y="-35697"/>
            <a:ext cx="48354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a typeface="Courier New" charset="0"/>
                <a:cs typeface="Gill Sans" charset="0"/>
              </a:rPr>
              <a:t>Assume all numbers are distinct for simplicity.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Partition into n/5 sets. Sort each set and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𝑚𝑖𝑑𝑝𝑜𝑖𝑛𝑡𝑠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/10</m:t>
                    </m:r>
                  </m:oMath>
                </a14:m>
                <a:r>
                  <a:rPr lang="en-US" sz="2000" dirty="0">
                    <a:ea typeface="Courier New" charset="0"/>
                    <a:cs typeface="Gill Sans" charset="0"/>
                  </a:rPr>
                  <a:t>)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sz="800" b="0" i="1" dirty="0">
                  <a:latin typeface="Cambria Math" panose="02040503050406030204" pitchFamily="18" charset="0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&gt;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10</m:t>
                        </m:r>
                      </m:den>
                    </m:f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731" b="-6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DAF3683-E960-4EF8-B6B0-DAADDB4184C5}"/>
              </a:ext>
            </a:extLst>
          </p:cNvPr>
          <p:cNvSpPr/>
          <p:nvPr/>
        </p:nvSpPr>
        <p:spPr bwMode="auto">
          <a:xfrm>
            <a:off x="5104431" y="1053469"/>
            <a:ext cx="3823310" cy="18274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4FF3CD-2B80-4C62-B008-D5EB11F870E3}"/>
              </a:ext>
            </a:extLst>
          </p:cNvPr>
          <p:cNvSpPr/>
          <p:nvPr/>
        </p:nvSpPr>
        <p:spPr bwMode="auto">
          <a:xfrm>
            <a:off x="391705" y="2138346"/>
            <a:ext cx="3901660" cy="166918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CE7A5E88-29CD-4824-91C2-0D4C7BFE1581}"/>
              </a:ext>
            </a:extLst>
          </p:cNvPr>
          <p:cNvSpPr/>
          <p:nvPr/>
        </p:nvSpPr>
        <p:spPr bwMode="auto">
          <a:xfrm>
            <a:off x="534560" y="2267382"/>
            <a:ext cx="8280018" cy="400110"/>
          </a:xfrm>
          <a:prstGeom prst="roundRect">
            <a:avLst/>
          </a:prstGeom>
          <a:solidFill>
            <a:srgbClr val="FF0000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An Improved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/>
              <p:nvPr/>
            </p:nvSpPr>
            <p:spPr>
              <a:xfrm>
                <a:off x="944480" y="222904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80" y="2229046"/>
                <a:ext cx="4475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/>
              <p:nvPr/>
            </p:nvSpPr>
            <p:spPr>
              <a:xfrm>
                <a:off x="7906880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880" y="2252456"/>
                <a:ext cx="4475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/>
              <p:nvPr/>
            </p:nvSpPr>
            <p:spPr>
              <a:xfrm>
                <a:off x="7167353" y="2251422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353" y="2251422"/>
                <a:ext cx="44755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/>
              <p:nvPr/>
            </p:nvSpPr>
            <p:spPr>
              <a:xfrm>
                <a:off x="6404971" y="2253408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971" y="2253408"/>
                <a:ext cx="44755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/>
              <p:nvPr/>
            </p:nvSpPr>
            <p:spPr>
              <a:xfrm>
                <a:off x="1720381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381" y="2252456"/>
                <a:ext cx="44755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/>
              <p:nvPr/>
            </p:nvSpPr>
            <p:spPr>
              <a:xfrm>
                <a:off x="2516078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78" y="2252456"/>
                <a:ext cx="44755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/>
              <p:nvPr/>
            </p:nvSpPr>
            <p:spPr>
              <a:xfrm>
                <a:off x="3322927" y="2260144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27" y="2260144"/>
                <a:ext cx="44755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/>
              <p:nvPr/>
            </p:nvSpPr>
            <p:spPr>
              <a:xfrm>
                <a:off x="4118546" y="2243894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46" y="2243894"/>
                <a:ext cx="44755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/>
              <p:nvPr/>
            </p:nvSpPr>
            <p:spPr>
              <a:xfrm>
                <a:off x="4891397" y="2240062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97" y="2240062"/>
                <a:ext cx="447558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/>
              <p:nvPr/>
            </p:nvSpPr>
            <p:spPr>
              <a:xfrm>
                <a:off x="5662864" y="2244824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64" y="2244824"/>
                <a:ext cx="447558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54CBE8-4247-4C61-A640-8F9EE23B3A64}"/>
                  </a:ext>
                </a:extLst>
              </p:cNvPr>
              <p:cNvSpPr txBox="1"/>
              <p:nvPr/>
            </p:nvSpPr>
            <p:spPr>
              <a:xfrm>
                <a:off x="1694061" y="3725615"/>
                <a:ext cx="7154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54CBE8-4247-4C61-A640-8F9EE23B3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1" y="3725615"/>
                <a:ext cx="715452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909583B1-7DDB-44E5-8F13-85306D956AC4}"/>
                  </a:ext>
                </a:extLst>
              </p:cNvPr>
              <p:cNvSpPr txBox="1"/>
              <p:nvPr/>
            </p:nvSpPr>
            <p:spPr>
              <a:xfrm>
                <a:off x="6539233" y="645370"/>
                <a:ext cx="7154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6699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1" i="1" dirty="0" smtClean="0">
                          <a:solidFill>
                            <a:srgbClr val="6699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b="1" dirty="0">
                  <a:solidFill>
                    <a:srgbClr val="669900"/>
                  </a:solidFill>
                </a:endParaRPr>
              </a:p>
            </p:txBody>
          </p:sp>
        </mc:Choice>
        <mc:Fallback xmlns="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909583B1-7DDB-44E5-8F13-85306D956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233" y="645370"/>
                <a:ext cx="715452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530E1ACC-3C3D-4830-A7B6-E622DCDA9283}"/>
              </a:ext>
            </a:extLst>
          </p:cNvPr>
          <p:cNvSpPr/>
          <p:nvPr/>
        </p:nvSpPr>
        <p:spPr bwMode="auto">
          <a:xfrm>
            <a:off x="4252749" y="4852306"/>
            <a:ext cx="749251" cy="484632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2" name="TextBox 412671">
                <a:extLst>
                  <a:ext uri="{FF2B5EF4-FFF2-40B4-BE49-F238E27FC236}">
                    <a16:creationId xmlns:a16="http://schemas.microsoft.com/office/drawing/2014/main" id="{24AB269D-AD37-436C-B23B-0C92157FDB92}"/>
                  </a:ext>
                </a:extLst>
              </p:cNvPr>
              <p:cNvSpPr txBox="1"/>
              <p:nvPr/>
            </p:nvSpPr>
            <p:spPr>
              <a:xfrm>
                <a:off x="5201816" y="4632564"/>
                <a:ext cx="3610091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|,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12672" name="TextBox 412671">
                <a:extLst>
                  <a:ext uri="{FF2B5EF4-FFF2-40B4-BE49-F238E27FC236}">
                    <a16:creationId xmlns:a16="http://schemas.microsoft.com/office/drawing/2014/main" id="{24AB269D-AD37-436C-B23B-0C92157FD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16" y="4632564"/>
                <a:ext cx="3610091" cy="7283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BB22C5BD-40F6-4EA0-991A-B667E56C7C63}"/>
              </a:ext>
            </a:extLst>
          </p:cNvPr>
          <p:cNvGrpSpPr/>
          <p:nvPr/>
        </p:nvGrpSpPr>
        <p:grpSpPr>
          <a:xfrm>
            <a:off x="531228" y="1192696"/>
            <a:ext cx="462761" cy="2521700"/>
            <a:chOff x="531228" y="1192696"/>
            <a:chExt cx="462761" cy="2521700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5AD0DEA-4509-4BB9-866A-24D40B94B8B6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BEE78C69-E5C7-4270-BD56-E317BCD0A3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9342D55-5369-4E52-857A-FE43488914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68909E25-1896-426F-8474-8DB26A2FC0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F23DB0F-F1AC-4635-9E9F-95EB4F8107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5574B260-3F15-4333-84E3-8262014B0F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2AC1C17A-84C7-4484-921B-AA37CE740CB6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2AC1C17A-84C7-4484-921B-AA37CE740C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1ADFD855-E279-4551-8647-5ECAABF2AC47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1ADFD855-E279-4551-8647-5ECAABF2AC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4A9B9CB-9F94-48A5-84F5-DE5533DE935D}"/>
              </a:ext>
            </a:extLst>
          </p:cNvPr>
          <p:cNvGrpSpPr/>
          <p:nvPr/>
        </p:nvGrpSpPr>
        <p:grpSpPr>
          <a:xfrm>
            <a:off x="1303850" y="1192696"/>
            <a:ext cx="462761" cy="2521700"/>
            <a:chOff x="531228" y="1192696"/>
            <a:chExt cx="462761" cy="25217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F4B9DB11-5F7C-4E94-80F9-886C8674ABCE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0A2CC444-9300-4920-B3CC-EDB52FEEF3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9304A7D-65A5-4D3D-9E26-16154C5DC5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903A131-23EA-4756-B39A-398BCBD56C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78E53095-EB3A-42B2-9A76-E861E24CB4E3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78E53095-EB3A-42B2-9A76-E861E24CB4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1E109B8D-8059-4D40-9D88-94CCBE603C6A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1E109B8D-8059-4D40-9D88-94CCBE603C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79CA857-CA01-4AD8-BB5C-06F6956F2B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628FF68-B3AE-4C11-B296-EDE6731CAF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015283F1-CA52-4FD2-B7D8-0FD9F9858254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015283F1-CA52-4FD2-B7D8-0FD9F98582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E8751872-62DC-49F9-8C38-3820D5AD0231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E8751872-62DC-49F9-8C38-3820D5AD02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8BBA566-645A-4B34-BE71-6652CB4CACD6}"/>
              </a:ext>
            </a:extLst>
          </p:cNvPr>
          <p:cNvGrpSpPr/>
          <p:nvPr/>
        </p:nvGrpSpPr>
        <p:grpSpPr>
          <a:xfrm>
            <a:off x="2093305" y="1192696"/>
            <a:ext cx="462761" cy="2521700"/>
            <a:chOff x="531228" y="1192696"/>
            <a:chExt cx="462761" cy="2521700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C3E2EA2-ED27-4FD8-8DA9-CECFA92FB4E0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EF6D05AA-06D9-44E1-8E70-D380B721F0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A22A2CE-D122-4ECF-8FDD-FE7BD398D7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83DFBF7F-C199-4726-B1E9-18AD7860D9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1D557DDB-443E-43A0-BDB6-1AB69A87D4A9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1D557DDB-443E-43A0-BDB6-1AB69A87D4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C35C6BA0-66C4-4DEB-AC89-B01EB6295CE2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C35C6BA0-66C4-4DEB-AC89-B01EB6295C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7C825ADD-AD7F-4F63-852D-4F1B82EF64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BDD897C-7FB0-4B9B-B902-615915CEC7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F88401AD-CAF5-4A38-B3A7-60F4CDC26825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F88401AD-CAF5-4A38-B3A7-60F4CDC268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85332272-9357-46A8-8DFA-F38CDE4C261F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85332272-9357-46A8-8DFA-F38CDE4C2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27BBA7E1-C5E5-44C7-B84E-34E3855FBFC0}"/>
              </a:ext>
            </a:extLst>
          </p:cNvPr>
          <p:cNvGrpSpPr/>
          <p:nvPr/>
        </p:nvGrpSpPr>
        <p:grpSpPr>
          <a:xfrm>
            <a:off x="2904821" y="1168251"/>
            <a:ext cx="462761" cy="2521700"/>
            <a:chOff x="531228" y="1192696"/>
            <a:chExt cx="462761" cy="2521700"/>
          </a:xfrm>
        </p:grpSpPr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47DB7EA6-12E8-45AB-8C44-56D7FED3A986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2739E2EC-2B56-4FF0-AA81-64F4209E2B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EAD4E0E-1B85-4D31-A901-87DE63A9EB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D5825436-1951-4717-B1B5-93EBB9583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94157EC-9272-495A-A14D-99F77928A6DF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94157EC-9272-495A-A14D-99F77928A6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65B75F0B-E31C-44C2-89D8-43A8B2626189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65B75F0B-E31C-44C2-89D8-43A8B26261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7B9322FB-0972-481B-9406-854ABD2EA3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9C1D2C68-A642-4B11-8E76-3C6C12B95F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8010538D-8635-4E0D-98E3-6EFEBD884C20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8010538D-8635-4E0D-98E3-6EFEBD884C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2F1CA3F9-6E86-4B1D-A9C3-5D11A1058913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2F1CA3F9-6E86-4B1D-A9C3-5D11A10589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2ED6823-C84D-4B37-AF24-A44A54578ABE}"/>
              </a:ext>
            </a:extLst>
          </p:cNvPr>
          <p:cNvGrpSpPr/>
          <p:nvPr/>
        </p:nvGrpSpPr>
        <p:grpSpPr>
          <a:xfrm>
            <a:off x="3722281" y="1168251"/>
            <a:ext cx="462761" cy="2521700"/>
            <a:chOff x="531228" y="1192696"/>
            <a:chExt cx="462761" cy="2521700"/>
          </a:xfrm>
        </p:grpSpPr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360426AB-B269-4EF1-BFBE-3FB6E5618D80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00E0042-5CF2-418F-9D36-21483E7190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F92BB8AD-CDD5-4CFD-B9BB-380D4436E4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E92F867C-5307-4032-AD8E-97B83D72EE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4" name="TextBox 233">
                  <a:extLst>
                    <a:ext uri="{FF2B5EF4-FFF2-40B4-BE49-F238E27FC236}">
                      <a16:creationId xmlns:a16="http://schemas.microsoft.com/office/drawing/2014/main" id="{EF29CE14-F07D-4DCD-AFB7-525BE773223C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4" name="TextBox 233">
                  <a:extLst>
                    <a:ext uri="{FF2B5EF4-FFF2-40B4-BE49-F238E27FC236}">
                      <a16:creationId xmlns:a16="http://schemas.microsoft.com/office/drawing/2014/main" id="{EF29CE14-F07D-4DCD-AFB7-525BE77322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F5F1C52F-FA9B-4BF2-82D8-212DCEFE0A33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F5F1C52F-FA9B-4BF2-82D8-212DCEFE0A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4655121-55F2-4B38-ADC6-BC7A917FC3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EB173DDC-9B80-4529-B694-452C1B46C2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7EF6D0BF-C11B-470A-A019-38688E4C6B74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7EF6D0BF-C11B-470A-A019-38688E4C6B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9" name="TextBox 238">
                  <a:extLst>
                    <a:ext uri="{FF2B5EF4-FFF2-40B4-BE49-F238E27FC236}">
                      <a16:creationId xmlns:a16="http://schemas.microsoft.com/office/drawing/2014/main" id="{1FB147DB-F884-438B-A434-0ED8F40CA64D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9" name="TextBox 238">
                  <a:extLst>
                    <a:ext uri="{FF2B5EF4-FFF2-40B4-BE49-F238E27FC236}">
                      <a16:creationId xmlns:a16="http://schemas.microsoft.com/office/drawing/2014/main" id="{1FB147DB-F884-438B-A434-0ED8F40CA6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F40E60A6-DC58-41BD-97DD-23176AA3E341}"/>
              </a:ext>
            </a:extLst>
          </p:cNvPr>
          <p:cNvGrpSpPr/>
          <p:nvPr/>
        </p:nvGrpSpPr>
        <p:grpSpPr>
          <a:xfrm>
            <a:off x="4499681" y="1165654"/>
            <a:ext cx="462761" cy="2521700"/>
            <a:chOff x="531228" y="1192696"/>
            <a:chExt cx="462761" cy="2521700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BDFF1618-E636-4210-AF2A-A42D99CF9D88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478BF0A9-D465-499C-81AA-86AB229D86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BF7FE051-074F-42E5-BE25-17A8658380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B2127D6A-485E-4C4C-AA89-F4DEABFD25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14981FFC-37B2-4FED-95C5-8685228101D2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14981FFC-37B2-4FED-95C5-8685228101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>
                  <a:extLst>
                    <a:ext uri="{FF2B5EF4-FFF2-40B4-BE49-F238E27FC236}">
                      <a16:creationId xmlns:a16="http://schemas.microsoft.com/office/drawing/2014/main" id="{493F6D7D-7BC5-4627-BDD5-D9A031E73043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6" name="TextBox 245">
                  <a:extLst>
                    <a:ext uri="{FF2B5EF4-FFF2-40B4-BE49-F238E27FC236}">
                      <a16:creationId xmlns:a16="http://schemas.microsoft.com/office/drawing/2014/main" id="{493F6D7D-7BC5-4627-BDD5-D9A031E730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475052B0-2B2D-483A-AC4A-7006E1F105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5C73353B-88C1-4CAD-AAD1-E998B155CA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CB2FE4B4-B790-4646-BAF8-EEDD71680454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CB2FE4B4-B790-4646-BAF8-EEDD716804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1F6597F7-1A5A-44D4-BC16-9222C303F377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1F6597F7-1A5A-44D4-BC16-9222C303F3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65E5762-E801-46F0-8B65-625C188B3C69}"/>
              </a:ext>
            </a:extLst>
          </p:cNvPr>
          <p:cNvGrpSpPr/>
          <p:nvPr/>
        </p:nvGrpSpPr>
        <p:grpSpPr>
          <a:xfrm>
            <a:off x="5235807" y="1172670"/>
            <a:ext cx="462761" cy="2521700"/>
            <a:chOff x="531228" y="1192696"/>
            <a:chExt cx="462761" cy="2521700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EF144405-091B-4AB6-9C80-557E622CEEDA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0FBC64C-4839-4838-A3F5-45CFB77CB0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1E1BAA28-F04E-4A6C-9CAE-C417781B56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C601F87-67FD-4F98-B3CB-EECA332F1A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>
                  <a:extLst>
                    <a:ext uri="{FF2B5EF4-FFF2-40B4-BE49-F238E27FC236}">
                      <a16:creationId xmlns:a16="http://schemas.microsoft.com/office/drawing/2014/main" id="{237F2896-E93D-40B9-99D5-8CAD4AF5507A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6" name="TextBox 255">
                  <a:extLst>
                    <a:ext uri="{FF2B5EF4-FFF2-40B4-BE49-F238E27FC236}">
                      <a16:creationId xmlns:a16="http://schemas.microsoft.com/office/drawing/2014/main" id="{237F2896-E93D-40B9-99D5-8CAD4AF550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7" name="TextBox 256">
                  <a:extLst>
                    <a:ext uri="{FF2B5EF4-FFF2-40B4-BE49-F238E27FC236}">
                      <a16:creationId xmlns:a16="http://schemas.microsoft.com/office/drawing/2014/main" id="{DD9DBB4F-F6B1-4CFF-A69D-C6470D213CE7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7" name="TextBox 256">
                  <a:extLst>
                    <a:ext uri="{FF2B5EF4-FFF2-40B4-BE49-F238E27FC236}">
                      <a16:creationId xmlns:a16="http://schemas.microsoft.com/office/drawing/2014/main" id="{DD9DBB4F-F6B1-4CFF-A69D-C6470D213C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B337FA77-A66B-44FA-88A9-3465F2417E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3B398F2-D137-49B2-9938-982B38628D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0" name="TextBox 259">
                  <a:extLst>
                    <a:ext uri="{FF2B5EF4-FFF2-40B4-BE49-F238E27FC236}">
                      <a16:creationId xmlns:a16="http://schemas.microsoft.com/office/drawing/2014/main" id="{4AA75F83-FEA1-41B0-855D-CDB33044234A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0" name="TextBox 259">
                  <a:extLst>
                    <a:ext uri="{FF2B5EF4-FFF2-40B4-BE49-F238E27FC236}">
                      <a16:creationId xmlns:a16="http://schemas.microsoft.com/office/drawing/2014/main" id="{4AA75F83-FEA1-41B0-855D-CDB3304423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0FC6A0AC-F407-47F4-8D3D-7EB53B2D8345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0FC6A0AC-F407-47F4-8D3D-7EB53B2D83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E1449628-EFD9-4D40-9F6E-ADE9DD1A5540}"/>
              </a:ext>
            </a:extLst>
          </p:cNvPr>
          <p:cNvGrpSpPr/>
          <p:nvPr/>
        </p:nvGrpSpPr>
        <p:grpSpPr>
          <a:xfrm>
            <a:off x="6007239" y="1190627"/>
            <a:ext cx="462761" cy="2521700"/>
            <a:chOff x="531228" y="1192696"/>
            <a:chExt cx="462761" cy="2521700"/>
          </a:xfrm>
        </p:grpSpPr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4E902F83-88DE-4D63-A254-F8DE7747E151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C7C9369B-DD27-48CA-9937-B66517B494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4668D328-E7B4-4B56-B43D-C31927B93C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6E60AB9D-1EDB-4EC4-86A8-03583FCA8C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AAABEF23-6B0F-4AFB-A98E-4966A1B950B5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AAABEF23-6B0F-4AFB-A98E-4966A1B950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01616EC9-01C2-4F7C-A1A1-E3061CF6CF7B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01616EC9-01C2-4F7C-A1A1-E3061CF6CF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741A472E-C4C9-45A9-B880-9780AA7EB8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97259BE5-B5B2-4ADB-872B-32350BBFAD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id="{151C8D61-0674-4137-8E21-672EFB1DCA84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id="{151C8D61-0674-4137-8E21-672EFB1DCA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4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89F653FB-330A-4B2C-9FF9-48CAF3B9BE3F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89F653FB-330A-4B2C-9FF9-48CAF3B9BE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4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C7686281-6D9C-487A-A18D-4A2FCC7EE020}"/>
              </a:ext>
            </a:extLst>
          </p:cNvPr>
          <p:cNvGrpSpPr/>
          <p:nvPr/>
        </p:nvGrpSpPr>
        <p:grpSpPr>
          <a:xfrm>
            <a:off x="6784896" y="1188802"/>
            <a:ext cx="462761" cy="2521700"/>
            <a:chOff x="531228" y="1192696"/>
            <a:chExt cx="462761" cy="2521700"/>
          </a:xfrm>
        </p:grpSpPr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345A9913-AFB5-44F7-B7CB-BD93699351D9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0DA0B8E2-13BE-4E82-8695-ABA005C1C4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305A7014-4DFB-4CBF-83EA-7B14740C01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232594F0-9716-44F8-9625-7CDFDFB0A3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TextBox 277">
                  <a:extLst>
                    <a:ext uri="{FF2B5EF4-FFF2-40B4-BE49-F238E27FC236}">
                      <a16:creationId xmlns:a16="http://schemas.microsoft.com/office/drawing/2014/main" id="{53BA57BE-DA53-4D45-B23F-F6DE3A7AD279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8" name="TextBox 277">
                  <a:extLst>
                    <a:ext uri="{FF2B5EF4-FFF2-40B4-BE49-F238E27FC236}">
                      <a16:creationId xmlns:a16="http://schemas.microsoft.com/office/drawing/2014/main" id="{53BA57BE-DA53-4D45-B23F-F6DE3A7AD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9" name="TextBox 278">
                  <a:extLst>
                    <a:ext uri="{FF2B5EF4-FFF2-40B4-BE49-F238E27FC236}">
                      <a16:creationId xmlns:a16="http://schemas.microsoft.com/office/drawing/2014/main" id="{D829F164-0820-4BFB-AABD-6705982D6E23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9" name="TextBox 278">
                  <a:extLst>
                    <a:ext uri="{FF2B5EF4-FFF2-40B4-BE49-F238E27FC236}">
                      <a16:creationId xmlns:a16="http://schemas.microsoft.com/office/drawing/2014/main" id="{D829F164-0820-4BFB-AABD-6705982D6E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5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C57A7687-F684-4BD3-8803-9026AA288E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4486099E-CBCB-4CF7-8150-38FD1AA9B4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TextBox 281">
                  <a:extLst>
                    <a:ext uri="{FF2B5EF4-FFF2-40B4-BE49-F238E27FC236}">
                      <a16:creationId xmlns:a16="http://schemas.microsoft.com/office/drawing/2014/main" id="{8F37575B-E407-4C19-9FCD-6AAD75ADBA39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2" name="TextBox 281">
                  <a:extLst>
                    <a:ext uri="{FF2B5EF4-FFF2-40B4-BE49-F238E27FC236}">
                      <a16:creationId xmlns:a16="http://schemas.microsoft.com/office/drawing/2014/main" id="{8F37575B-E407-4C19-9FCD-6AAD75ADBA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5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4FD7626B-56AF-4AEF-B132-4DDE221BBF45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4FD7626B-56AF-4AEF-B132-4DDE221BBF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5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1B8BE4B7-114D-4302-8E0D-AC98AE514B68}"/>
              </a:ext>
            </a:extLst>
          </p:cNvPr>
          <p:cNvGrpSpPr/>
          <p:nvPr/>
        </p:nvGrpSpPr>
        <p:grpSpPr>
          <a:xfrm>
            <a:off x="7514863" y="1197039"/>
            <a:ext cx="462761" cy="2521700"/>
            <a:chOff x="531228" y="1192696"/>
            <a:chExt cx="462761" cy="2521700"/>
          </a:xfrm>
        </p:grpSpPr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6AFB04B4-FBA4-4DE9-8740-0DD23C736C16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4A68FCBF-7ABA-4DE3-8F21-7A66E2437E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D0F54479-DA94-44F1-A465-BA67FAF2AA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E906E2F8-27C6-4169-8062-A710DA3411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8748BDA7-69E7-405A-8485-2F8BCDF407B9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8748BDA7-69E7-405A-8485-2F8BCDF407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5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CA55BAA3-7194-4A5E-B1AA-F887900C5BE8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CA55BAA3-7194-4A5E-B1AA-F887900C5B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5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3BD418DD-B8B7-4591-96CD-5123D5F0AD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402987FE-F7C3-4D99-AE7C-2A156097AF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8BB67419-B4EC-4129-A5C6-BF8781DAEC13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8BB67419-B4EC-4129-A5C6-BF8781DAEC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5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4" name="TextBox 293">
                  <a:extLst>
                    <a:ext uri="{FF2B5EF4-FFF2-40B4-BE49-F238E27FC236}">
                      <a16:creationId xmlns:a16="http://schemas.microsoft.com/office/drawing/2014/main" id="{B3215B17-FC03-4867-A0D8-227250EA6E88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4" name="TextBox 293">
                  <a:extLst>
                    <a:ext uri="{FF2B5EF4-FFF2-40B4-BE49-F238E27FC236}">
                      <a16:creationId xmlns:a16="http://schemas.microsoft.com/office/drawing/2014/main" id="{B3215B17-FC03-4867-A0D8-227250EA6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5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2502A3DA-CCB6-44C4-8001-7C52DA7A4B0D}"/>
              </a:ext>
            </a:extLst>
          </p:cNvPr>
          <p:cNvGrpSpPr/>
          <p:nvPr/>
        </p:nvGrpSpPr>
        <p:grpSpPr>
          <a:xfrm>
            <a:off x="8280019" y="1197039"/>
            <a:ext cx="462761" cy="2521700"/>
            <a:chOff x="531228" y="1192696"/>
            <a:chExt cx="462761" cy="2521700"/>
          </a:xfrm>
        </p:grpSpPr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102DD2D0-F456-4382-8455-0FE3ED13B9E4}"/>
                </a:ext>
              </a:extLst>
            </p:cNvPr>
            <p:cNvSpPr/>
            <p:nvPr/>
          </p:nvSpPr>
          <p:spPr bwMode="auto">
            <a:xfrm>
              <a:off x="531228" y="1192696"/>
              <a:ext cx="462761" cy="2521700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7B7183C5-7A6B-4635-AD61-AC3111E832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9650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03291599-1339-446E-9035-43F73670BD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2390894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F6225DFA-47E7-467E-BE47-D28FF56B14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79245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0" name="TextBox 299">
                  <a:extLst>
                    <a:ext uri="{FF2B5EF4-FFF2-40B4-BE49-F238E27FC236}">
                      <a16:creationId xmlns:a16="http://schemas.microsoft.com/office/drawing/2014/main" id="{26E2458C-A21F-49CF-A886-F6FDB19002B5}"/>
                    </a:ext>
                  </a:extLst>
                </p:cNvPr>
                <p:cNvSpPr txBox="1"/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0" name="TextBox 299">
                  <a:extLst>
                    <a:ext uri="{FF2B5EF4-FFF2-40B4-BE49-F238E27FC236}">
                      <a16:creationId xmlns:a16="http://schemas.microsoft.com/office/drawing/2014/main" id="{26E2458C-A21F-49CF-A886-F6FDB19002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19302" y="2562012"/>
                  <a:ext cx="447558" cy="400110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8B04882D-832A-4C6A-AB15-48FC1E2B3021}"/>
                    </a:ext>
                  </a:extLst>
                </p:cNvPr>
                <p:cNvSpPr txBox="1"/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8B04882D-832A-4C6A-AB15-48FC1E2B30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0119" y="1927611"/>
                  <a:ext cx="447558" cy="400110"/>
                </a:xfrm>
                <a:prstGeom prst="rect">
                  <a:avLst/>
                </a:prstGeom>
                <a:blipFill>
                  <a:blip r:embed="rId5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4F16117C-C4B4-4DFC-81E3-1E8AEA60C6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3414313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02B06E72-9416-4135-B008-7D6828D8A40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217" y="1310271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4" name="TextBox 303">
                  <a:extLst>
                    <a:ext uri="{FF2B5EF4-FFF2-40B4-BE49-F238E27FC236}">
                      <a16:creationId xmlns:a16="http://schemas.microsoft.com/office/drawing/2014/main" id="{8564B43A-10AB-43A8-80ED-897C292861CF}"/>
                    </a:ext>
                  </a:extLst>
                </p:cNvPr>
                <p:cNvSpPr txBox="1"/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4" name="TextBox 303">
                  <a:extLst>
                    <a:ext uri="{FF2B5EF4-FFF2-40B4-BE49-F238E27FC236}">
                      <a16:creationId xmlns:a16="http://schemas.microsoft.com/office/drawing/2014/main" id="{8564B43A-10AB-43A8-80ED-897C292861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29414" y="3041866"/>
                  <a:ext cx="447558" cy="400110"/>
                </a:xfrm>
                <a:prstGeom prst="rect">
                  <a:avLst/>
                </a:prstGeom>
                <a:blipFill>
                  <a:blip r:embed="rId5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5" name="TextBox 304">
                  <a:extLst>
                    <a:ext uri="{FF2B5EF4-FFF2-40B4-BE49-F238E27FC236}">
                      <a16:creationId xmlns:a16="http://schemas.microsoft.com/office/drawing/2014/main" id="{B7141264-016E-4371-9B55-9206DA18396C}"/>
                    </a:ext>
                  </a:extLst>
                </p:cNvPr>
                <p:cNvSpPr txBox="1"/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5" name="TextBox 304">
                  <a:extLst>
                    <a:ext uri="{FF2B5EF4-FFF2-40B4-BE49-F238E27FC236}">
                      <a16:creationId xmlns:a16="http://schemas.microsoft.com/office/drawing/2014/main" id="{B7141264-016E-4371-9B55-9206DA1839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4849" y="1415506"/>
                  <a:ext cx="447558" cy="400110"/>
                </a:xfrm>
                <a:prstGeom prst="rect">
                  <a:avLst/>
                </a:prstGeom>
                <a:blipFill>
                  <a:blip r:embed="rId5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97A43201-8829-4AD0-9FBA-3FC38C38A5F8}"/>
              </a:ext>
            </a:extLst>
          </p:cNvPr>
          <p:cNvSpPr>
            <a:spLocks noChangeAspect="1"/>
          </p:cNvSpPr>
          <p:nvPr/>
        </p:nvSpPr>
        <p:spPr bwMode="auto">
          <a:xfrm>
            <a:off x="4615046" y="2348459"/>
            <a:ext cx="228600" cy="228600"/>
          </a:xfrm>
          <a:prstGeom prst="ellipse">
            <a:avLst/>
          </a:prstGeom>
          <a:solidFill>
            <a:srgbClr val="00B0F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9" grpId="0"/>
      <p:bldP spid="2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An Improved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 Box 5">
                <a:extLst>
                  <a:ext uri="{FF2B5EF4-FFF2-40B4-BE49-F238E27FC236}">
                    <a16:creationId xmlns:a16="http://schemas.microsoft.com/office/drawing/2014/main" id="{F8A31A6F-8E24-41EE-BE04-EEAA702556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101" y="1167359"/>
                <a:ext cx="8899798" cy="5053691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  <a:sym typeface="Symbol" panose="05050102010706020507" pitchFamily="18" charset="2"/>
                  </a:rPr>
                  <a:t>Sel(S, k) {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𝒏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←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𝑺</m:t>
                        </m:r>
                      </m:e>
                    </m:d>
                  </m:oMath>
                </a14:m>
                <a:endParaRPr lang="en-US" altLang="en-US" sz="1600" b="1" dirty="0">
                  <a:latin typeface="Courier New" panose="02070309020205020404" pitchFamily="49" charset="0"/>
                  <a:sym typeface="Symbol" panose="05050102010706020507" pitchFamily="18" charset="2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  <a:sym typeface="Symbol" panose="05050102010706020507" pitchFamily="18" charset="2"/>
                  </a:rPr>
                  <a:t>   If (n &lt; ??) return ??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Partition S into n/5 sets of size 5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Sort each set of size 5 and let M be the set of medians, so |M|=n/5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Let w=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Sel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M,n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/10)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For 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=1 to n{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altLang="en-US" sz="1600" b="1" dirty="0">
                    <a:latin typeface="Courier New" panose="02070309020205020404" pitchFamily="49" charset="0"/>
                  </a:rPr>
                  <a:t> add x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altLang="en-US" sz="1600" b="1" dirty="0">
                    <a:latin typeface="Courier New" panose="02070309020205020404" pitchFamily="49" charset="0"/>
                  </a:rPr>
                  <a:t> add x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altLang="en-US" sz="1600" b="1" dirty="0">
                    <a:latin typeface="Courier New" panose="02070309020205020404" pitchFamily="49" charset="0"/>
                  </a:rPr>
                  <a:t> add x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}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If (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≤|</m:t>
                    </m:r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return 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Sel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else if (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</m:d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+|</m:t>
                    </m:r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return w;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else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     return 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Sel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6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</m:d>
                      </m:e>
                    </m:d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)|)</m:t>
                    </m:r>
                  </m:oMath>
                </a14:m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>
                  <a:lnSpc>
                    <a:spcPct val="110000"/>
                  </a:lnSpc>
                </a:pPr>
                <a:r>
                  <a:rPr lang="en-US" altLang="en-US" sz="1600" b="1" dirty="0">
                    <a:latin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146" name="Text Box 5">
                <a:extLst>
                  <a:ext uri="{FF2B5EF4-FFF2-40B4-BE49-F238E27FC236}">
                    <a16:creationId xmlns:a16="http://schemas.microsoft.com/office/drawing/2014/main" id="{F8A31A6F-8E24-41EE-BE04-EEAA70255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101" y="1167359"/>
                <a:ext cx="8899798" cy="50536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1C78D1A5-0B63-4B8D-A42F-4F008065EC13}"/>
              </a:ext>
            </a:extLst>
          </p:cNvPr>
          <p:cNvSpPr txBox="1"/>
          <p:nvPr/>
        </p:nvSpPr>
        <p:spPr>
          <a:xfrm>
            <a:off x="4789700" y="2833549"/>
            <a:ext cx="2716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can maintain each</a:t>
            </a:r>
          </a:p>
          <a:p>
            <a:r>
              <a:rPr lang="en-US" dirty="0">
                <a:solidFill>
                  <a:srgbClr val="FF0000"/>
                </a:solidFill>
              </a:rPr>
              <a:t>set in an array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5DAD27-99D3-4F03-95CD-A417DDE648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75876" y="3187492"/>
            <a:ext cx="914007" cy="3055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1321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Given a weighted directed acyclic graph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vertices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edges. Give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time algorithm to find the shortest path distance from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𝑠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to all other vertices. </a:t>
                </a:r>
                <a:br>
                  <a:rPr lang="en-US" dirty="0">
                    <a:latin typeface="+mj-lt"/>
                    <a:ea typeface="Courier New" charset="0"/>
                    <a:cs typeface="Gill Sans" charset="0"/>
                  </a:rPr>
                </a:b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(Hints: Topological sort.)</a:t>
                </a:r>
              </a:p>
              <a:p>
                <a:pPr marL="457200" lvl="2" indent="-457200" defTabSz="692150">
                  <a:lnSpc>
                    <a:spcPct val="90000"/>
                  </a:lnSpc>
                  <a:buFont typeface="+mj-lt"/>
                  <a:buAutoNum type="arabicPeriod"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r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9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ea typeface="Courier New" charset="0"/>
                    <a:cs typeface="Gill Sans" charset="0"/>
                  </a:rPr>
                  <a:t>Given a connected graph with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vertices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edges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. Give 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time algorithm to find a cycle.</a:t>
                </a:r>
              </a:p>
              <a:p>
                <a:pPr marL="457200" lvl="2" indent="-457200" defTabSz="692150">
                  <a:lnSpc>
                    <a:spcPct val="90000"/>
                  </a:lnSpc>
                  <a:buFont typeface="+mj-lt"/>
                  <a:buAutoNum type="arabicPeriod"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2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Exercise for Midterm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ea typeface="Courier New" charset="0"/>
                    <a:cs typeface="Gill Sans" charset="0"/>
                  </a:rPr>
                  <a:t>Given an array of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. Suppose that there are more than half of the elements are same. We call that element as the majority. Given 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>
                    <a:ea typeface="Courier New" charset="0"/>
                    <a:cs typeface="Gill Sans" charset="0"/>
                  </a:rPr>
                  <a:t> time algorithm to find the majority.</a:t>
                </a:r>
                <a:br>
                  <a:rPr lang="en-US" dirty="0">
                    <a:ea typeface="Courier New" charset="0"/>
                    <a:cs typeface="Gill Sans" charset="0"/>
                  </a:rPr>
                </a:br>
                <a:r>
                  <a:rPr lang="en-US" dirty="0">
                    <a:ea typeface="Courier New" charset="0"/>
                    <a:cs typeface="Gill Sans" charset="0"/>
                  </a:rPr>
                  <a:t>(Hints: Divide and Conquer)</a:t>
                </a:r>
              </a:p>
              <a:p>
                <a:pPr marL="457200" lvl="2" indent="-457200" defTabSz="692150">
                  <a:lnSpc>
                    <a:spcPct val="90000"/>
                  </a:lnSpc>
                  <a:buFont typeface="+mj-lt"/>
                  <a:buAutoNum type="arabicPeriod"/>
                </a:pPr>
                <a:endParaRPr lang="en-US" dirty="0"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r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5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 marL="0" indent="0" algn="l"/>
            <a:r>
              <a:rPr kumimoji="0" lang="en-US" sz="3600" dirty="0">
                <a:cs typeface="+mj-cs"/>
              </a:rPr>
              <a:t>Median</a:t>
            </a:r>
            <a:endParaRPr kumimoji="0"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04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Selecting k-</a:t>
            </a:r>
            <a:r>
              <a:rPr lang="en-US" altLang="en-US" sz="3600" dirty="0" err="1">
                <a:solidFill>
                  <a:srgbClr val="002060"/>
                </a:solidFill>
              </a:rPr>
              <a:t>th</a:t>
            </a:r>
            <a:r>
              <a:rPr lang="en-US" altLang="en-US" sz="3600" dirty="0">
                <a:solidFill>
                  <a:srgbClr val="002060"/>
                </a:solidFill>
              </a:rPr>
              <a:t> smallest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Problem: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Given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and 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1≤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output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-</a:t>
                </a:r>
                <a:r>
                  <a:rPr lang="en-US" dirty="0" err="1">
                    <a:latin typeface="+mj-lt"/>
                    <a:ea typeface="Courier New" charset="0"/>
                    <a:cs typeface="Gill Sans" charset="0"/>
                  </a:rPr>
                  <a:t>th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smallest number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Sel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(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ourier New" charset="0"/>
                              <a:cs typeface="Gill Sans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ourier New" charset="0"/>
                                  <a:cs typeface="Gill Sans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ourier New" charset="0"/>
                          <a:cs typeface="Gill Sans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A simple algorithm: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Sort the numbers in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 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then return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-</a:t>
                </a:r>
                <a:r>
                  <a:rPr lang="en-US" dirty="0" err="1">
                    <a:latin typeface="+mj-lt"/>
                    <a:ea typeface="Courier New" charset="0"/>
                    <a:cs typeface="Gill Sans" charset="0"/>
                  </a:rPr>
                  <a:t>th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smallest in the array.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Can we do better?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Yes,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=1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=2.</m:t>
                    </m:r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sz="20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Can we 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for all possible values of k?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r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3B18769-A4B1-4F78-B18A-3D0C0F30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CD1F324-5CB8-4D44-B73E-EAD794C8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F47C8AD-B4F6-4726-B68A-BDA1AF13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1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0814FEF-37D8-42B4-8EEB-9D32C3CC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419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1" lang="en-US" sz="1400" baseline="-2500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23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An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Choose a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Define</a:t>
                </a: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=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Solve the problem recursively as follows: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)|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,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Else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=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, output w</a:t>
                </a:r>
              </a:p>
              <a:p>
                <a:pPr marL="342900" lvl="2" indent="-342900" defTabSz="692150">
                  <a:lnSpc>
                    <a:spcPct val="90000"/>
                  </a:lnSpc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Else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−|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&lt;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|−|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=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|)</m:t>
                    </m:r>
                  </m:oMath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Ideally want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&gt;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)|≤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/2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. In this case ALG runs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+…+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.</m:t>
                    </m:r>
                  </m:oMath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r="-1608" b="-2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8979B0-EA4B-412F-8DAB-36879DA2CAB8}"/>
              </a:ext>
            </a:extLst>
          </p:cNvPr>
          <p:cNvGrpSpPr/>
          <p:nvPr/>
        </p:nvGrpSpPr>
        <p:grpSpPr>
          <a:xfrm>
            <a:off x="3952933" y="1998715"/>
            <a:ext cx="3152396" cy="1261322"/>
            <a:chOff x="3952933" y="1958956"/>
            <a:chExt cx="3152396" cy="1261322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A1F40E63-2A4B-41A0-8DF4-6A0215626A18}"/>
                </a:ext>
              </a:extLst>
            </p:cNvPr>
            <p:cNvSpPr/>
            <p:nvPr/>
          </p:nvSpPr>
          <p:spPr bwMode="auto">
            <a:xfrm>
              <a:off x="3952933" y="1958956"/>
              <a:ext cx="266937" cy="1261322"/>
            </a:xfrm>
            <a:prstGeom prst="rightBrace">
              <a:avLst>
                <a:gd name="adj1" fmla="val 55142"/>
                <a:gd name="adj2" fmla="val 49099"/>
              </a:avLst>
            </a:prstGeom>
            <a:noFill/>
            <a:ln w="317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110683-DD2B-4BED-90E8-B8B6F05C8B7F}"/>
                </a:ext>
              </a:extLst>
            </p:cNvPr>
            <p:cNvSpPr txBox="1"/>
            <p:nvPr/>
          </p:nvSpPr>
          <p:spPr>
            <a:xfrm>
              <a:off x="4556233" y="2114728"/>
              <a:ext cx="2549096" cy="707886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Can be computed in </a:t>
              </a:r>
            </a:p>
            <a:p>
              <a:r>
                <a:rPr lang="en-US" dirty="0"/>
                <a:t>linear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8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2F2BD09-6469-4CDD-B716-EFB0A9CC155A}"/>
              </a:ext>
            </a:extLst>
          </p:cNvPr>
          <p:cNvSpPr/>
          <p:nvPr/>
        </p:nvSpPr>
        <p:spPr bwMode="auto">
          <a:xfrm>
            <a:off x="648348" y="5054528"/>
            <a:ext cx="7793001" cy="377540"/>
          </a:xfrm>
          <a:prstGeom prst="roundRect">
            <a:avLst/>
          </a:prstGeom>
          <a:solidFill>
            <a:srgbClr val="FF0000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How to choose 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15593" y="1111970"/>
                <a:ext cx="883920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Suppose we choose w uniformly at random 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     similar to the pivot in quicksort.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Then,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&lt;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&gt;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ourier New" charset="0"/>
                                    <a:cs typeface="Gill Sans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/2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 Algorithm runs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 in expectation.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Can we get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 running time deterministically?</a:t>
                </a:r>
              </a:p>
              <a:p>
                <a:pPr marL="400050" lvl="2" indent="-40005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Partition numbers into sets of size 3.</a:t>
                </a:r>
              </a:p>
              <a:p>
                <a:pPr marL="400050" lvl="2" indent="-400050" defTabSz="692150">
                  <a:lnSpc>
                    <a:spcPct val="90000"/>
                  </a:lnSpc>
                </a:pPr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Sort each set (takes O(n))</a:t>
                </a: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𝑆𝑒𝑙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𝑚𝑖𝑑𝑝𝑜𝑖𝑛𝑡𝑠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/6</m:t>
                    </m:r>
                  </m:oMath>
                </a14:m>
                <a:r>
                  <a:rPr lang="en-US" sz="2000" dirty="0">
                    <a:latin typeface="+mj-lt"/>
                    <a:ea typeface="Courier New" charset="0"/>
                    <a:cs typeface="Gill Sans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5593" y="1111970"/>
                <a:ext cx="8839200" cy="5047058"/>
              </a:xfrm>
              <a:blipFill>
                <a:blip r:embed="rId3"/>
                <a:stretch>
                  <a:fillRect l="-759" t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B247E9-33EB-4AAF-8460-CBE0E11EDAA7}"/>
              </a:ext>
            </a:extLst>
          </p:cNvPr>
          <p:cNvGrpSpPr/>
          <p:nvPr/>
        </p:nvGrpSpPr>
        <p:grpSpPr>
          <a:xfrm>
            <a:off x="648348" y="4293091"/>
            <a:ext cx="480743" cy="1903258"/>
            <a:chOff x="1141580" y="3793285"/>
            <a:chExt cx="480743" cy="19032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C44F491-D339-4DB3-872E-448F0ABE45CA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D1C37FC-72BF-4322-9788-37590EEC5D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752B0FA-909E-407B-9842-55AA48B749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317012F-08A5-4DC7-8CE5-BE256BCA64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F8F9E7E-F2A2-4048-A88C-AA2F05D63233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F8F9E7E-F2A2-4048-A88C-AA2F05D632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4"/>
                  <a:stretch>
                    <a:fillRect r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52B81FB-8E35-4F75-AF0E-B0809910716D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52B81FB-8E35-4F75-AF0E-B080991071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5"/>
                  <a:stretch>
                    <a:fillRect r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2673" name="Group 412672">
            <a:extLst>
              <a:ext uri="{FF2B5EF4-FFF2-40B4-BE49-F238E27FC236}">
                <a16:creationId xmlns:a16="http://schemas.microsoft.com/office/drawing/2014/main" id="{26167026-9188-4A1A-B0F8-F398F7617F0C}"/>
              </a:ext>
            </a:extLst>
          </p:cNvPr>
          <p:cNvGrpSpPr/>
          <p:nvPr/>
        </p:nvGrpSpPr>
        <p:grpSpPr>
          <a:xfrm>
            <a:off x="1224870" y="4293091"/>
            <a:ext cx="7216479" cy="1903258"/>
            <a:chOff x="1224870" y="4293091"/>
            <a:chExt cx="7216479" cy="190325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669B8E2-9C18-4782-AFCC-A18816C4A69F}"/>
                </a:ext>
              </a:extLst>
            </p:cNvPr>
            <p:cNvGrpSpPr/>
            <p:nvPr/>
          </p:nvGrpSpPr>
          <p:grpSpPr>
            <a:xfrm>
              <a:off x="1224870" y="4293091"/>
              <a:ext cx="480743" cy="1903258"/>
              <a:chOff x="1141580" y="3793285"/>
              <a:chExt cx="480743" cy="190325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F28D037-B1CE-4743-8D99-5294B7DE2D54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44294AB-31FC-4FEF-838B-E2559FE55C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8240A65-D960-4147-ACA6-E01FB8A128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9442B67-40CE-49D4-8EC2-4277C304BCD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05DE91DB-E7F3-4824-850D-51147AA8922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05DE91DB-E7F3-4824-850D-51147AA8922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799FC46A-1788-48F7-8042-33CA68F3DEB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799FC46A-1788-48F7-8042-33CA68F3DEB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4483758-A41C-45DE-BF29-1972AB6012B6}"/>
                </a:ext>
              </a:extLst>
            </p:cNvPr>
            <p:cNvGrpSpPr/>
            <p:nvPr/>
          </p:nvGrpSpPr>
          <p:grpSpPr>
            <a:xfrm>
              <a:off x="1785493" y="4293091"/>
              <a:ext cx="480743" cy="1903258"/>
              <a:chOff x="1141580" y="3793285"/>
              <a:chExt cx="480743" cy="1903258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5DF5F2D-8F92-4A22-8848-2B9BB1E640AC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E03F157-FB5C-4112-89E2-ACE5E5B04C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AEE53EE-FB4C-4F10-A9E2-1C8BE5C7E5A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5B2CE52-05CE-47EB-83FE-D48D923501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C411520-AA34-4104-81A7-98F79B437E4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C411520-AA34-4104-81A7-98F79B437E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247320FB-70C0-40F0-8157-FA41B7C0FAE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247320FB-70C0-40F0-8157-FA41B7C0FAE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03CA021-928C-4A1D-841A-586319F063AD}"/>
                </a:ext>
              </a:extLst>
            </p:cNvPr>
            <p:cNvGrpSpPr/>
            <p:nvPr/>
          </p:nvGrpSpPr>
          <p:grpSpPr>
            <a:xfrm>
              <a:off x="2344318" y="4293091"/>
              <a:ext cx="480743" cy="1903258"/>
              <a:chOff x="1141580" y="3793285"/>
              <a:chExt cx="480743" cy="190325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3DCA3D9-0CF1-4EFA-9F6B-4E6021DEFE69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AF0F1D6-D3B2-4DDE-998F-CFBDCC6449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BCCD561-FB6F-4702-9AED-99B06ADC8C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96FC5BF-4E71-4658-93AE-1B9A83B40C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4EB9F100-DA3E-43AC-A773-3B4D3AD1B7A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4EB9F100-DA3E-43AC-A773-3B4D3AD1B7A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9338010-4062-463D-B1A0-16C35958C90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9338010-4062-463D-B1A0-16C35958C90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ED417E8-4C68-421B-949F-2C03B2001CFA}"/>
                </a:ext>
              </a:extLst>
            </p:cNvPr>
            <p:cNvGrpSpPr/>
            <p:nvPr/>
          </p:nvGrpSpPr>
          <p:grpSpPr>
            <a:xfrm>
              <a:off x="2897234" y="4293091"/>
              <a:ext cx="480743" cy="1903258"/>
              <a:chOff x="1141580" y="3793285"/>
              <a:chExt cx="480743" cy="1903258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866C00-67B5-462F-B615-285E9073ADB6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C26B23B-5A9D-4F71-A755-9DB56AC4EC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444369E-64C8-48C2-B88E-D809056B29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FC510D5-EFD5-4AA1-B0F0-BB1531FA15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081790D6-F849-4FEA-8C49-5B06403BF693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081790D6-F849-4FEA-8C49-5B06403BF6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63A53BE1-7DBE-4E00-A98C-F7119E5D55D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63A53BE1-7DBE-4E00-A98C-F7119E5D55D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58955E4-7DF2-4734-BD51-F318143A1FE1}"/>
                </a:ext>
              </a:extLst>
            </p:cNvPr>
            <p:cNvGrpSpPr/>
            <p:nvPr/>
          </p:nvGrpSpPr>
          <p:grpSpPr>
            <a:xfrm>
              <a:off x="3473756" y="4293091"/>
              <a:ext cx="480743" cy="1903258"/>
              <a:chOff x="1141580" y="3793285"/>
              <a:chExt cx="480743" cy="1903258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6202B48-B928-4522-9F81-69DCC94A2AF1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E26BDDD-61FE-426D-BE6B-5F385353C6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993D464E-74E0-4A47-A7E6-00F78077D3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5F2BABE0-341E-4C38-9C66-0C3058BF3B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2245C6EF-D00B-4FAD-B6F2-3EB77F31AD01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2245C6EF-D00B-4FAD-B6F2-3EB77F31AD0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2CB780FC-E800-413C-B117-399BCC24D547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2CB780FC-E800-413C-B117-399BCC24D5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2672" name="Group 412671">
              <a:extLst>
                <a:ext uri="{FF2B5EF4-FFF2-40B4-BE49-F238E27FC236}">
                  <a16:creationId xmlns:a16="http://schemas.microsoft.com/office/drawing/2014/main" id="{89AA8C71-8877-4BBB-8F61-33BDE0FC9EA0}"/>
                </a:ext>
              </a:extLst>
            </p:cNvPr>
            <p:cNvGrpSpPr/>
            <p:nvPr/>
          </p:nvGrpSpPr>
          <p:grpSpPr>
            <a:xfrm>
              <a:off x="4034379" y="4293091"/>
              <a:ext cx="480743" cy="1903258"/>
              <a:chOff x="4034379" y="4293091"/>
              <a:chExt cx="480743" cy="1903258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EFA7A70-1127-4515-8FF5-69565E260C53}"/>
                  </a:ext>
                </a:extLst>
              </p:cNvPr>
              <p:cNvSpPr/>
              <p:nvPr/>
            </p:nvSpPr>
            <p:spPr bwMode="auto">
              <a:xfrm>
                <a:off x="4034379" y="4293091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8B55CC5-AA34-4D56-81C1-7918306BE3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176368" y="5851008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263AB56-F069-46BD-BE3A-2E61D15D033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155587" y="5130297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2CA2C0E-1CA1-43A5-8D37-522E464D89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176368" y="4433356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5BDCE06E-E8E2-48F4-A021-CA60DAAE27C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4022453" y="5322196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5BDCE06E-E8E2-48F4-A021-CA60DAAE27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4022453" y="5322196"/>
                    <a:ext cx="447558" cy="400110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B68859E7-9F2F-47FD-BC4C-86E18BC58D4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4033270" y="4630995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B68859E7-9F2F-47FD-BC4C-86E18BC58D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4033270" y="4630995"/>
                    <a:ext cx="447558" cy="400110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1080708-8608-46CC-9D87-876D0CDE9519}"/>
                </a:ext>
              </a:extLst>
            </p:cNvPr>
            <p:cNvGrpSpPr/>
            <p:nvPr/>
          </p:nvGrpSpPr>
          <p:grpSpPr>
            <a:xfrm>
              <a:off x="4593204" y="4293091"/>
              <a:ext cx="480743" cy="1903258"/>
              <a:chOff x="1141580" y="3793285"/>
              <a:chExt cx="480743" cy="1903258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9713D85-89B4-4418-9B4C-24B0514256DA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4B3CDA3F-B364-4699-A446-F0F1D77199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811E55D-3F8E-40E6-91BC-973D1CA5C8B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A12773B-983B-4478-917A-92ECF861BF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E1711DB2-BE40-4666-BE2F-65B90E35E54F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E1711DB2-BE40-4666-BE2F-65B90E35E54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5B50B7E0-2B05-4BDC-BAF5-FC71E8F1A74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5B50B7E0-2B05-4BDC-BAF5-FC71E8F1A7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6ACF49B-D851-42D9-BE59-6436A659D556}"/>
                </a:ext>
              </a:extLst>
            </p:cNvPr>
            <p:cNvGrpSpPr/>
            <p:nvPr/>
          </p:nvGrpSpPr>
          <p:grpSpPr>
            <a:xfrm>
              <a:off x="5135198" y="4293091"/>
              <a:ext cx="480743" cy="1903258"/>
              <a:chOff x="1141580" y="3793285"/>
              <a:chExt cx="480743" cy="1903258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CB24856-9CB9-499E-9E89-5896F7FC381E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92B8DCB6-34F4-49AF-9C31-02F76FEAB6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4F60FF9-C4ED-4923-85E0-3D443DAEF4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FE51726-5961-41E5-B0A4-ABD05E7D44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10F0A849-0D00-4ED6-869C-ABBE46D5FDD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10F0A849-0D00-4ED6-869C-ABBE46D5FDD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09677085-B6D9-40A1-9264-D522AA44BAFF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09677085-B6D9-40A1-9264-D522AA44BA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7CDBD8D-0C4B-43F6-8CA5-4321C131B46C}"/>
                </a:ext>
              </a:extLst>
            </p:cNvPr>
            <p:cNvGrpSpPr/>
            <p:nvPr/>
          </p:nvGrpSpPr>
          <p:grpSpPr>
            <a:xfrm>
              <a:off x="5711720" y="4293091"/>
              <a:ext cx="480743" cy="1903258"/>
              <a:chOff x="1141580" y="3793285"/>
              <a:chExt cx="480743" cy="1903258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8E40C1B-A91C-4EBB-BA4D-02C5D2655C1E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06093776-3D0E-4C08-B77A-B354F26EE5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D9152F8C-FA50-4302-BBD4-111E1D2FB6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17C90F04-CCD7-4810-BF48-A1A2815A0F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85DC0A3-22C1-468B-8C38-92947D93DD7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85DC0A3-22C1-468B-8C38-92947D93DD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A4471461-3FB4-4BD1-9C56-D98C9C83D3E1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A4471461-3FB4-4BD1-9C56-D98C9C83D3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8534096-A40D-4C97-905F-29480D90BA7C}"/>
                </a:ext>
              </a:extLst>
            </p:cNvPr>
            <p:cNvGrpSpPr/>
            <p:nvPr/>
          </p:nvGrpSpPr>
          <p:grpSpPr>
            <a:xfrm>
              <a:off x="6272343" y="4293091"/>
              <a:ext cx="480743" cy="1903258"/>
              <a:chOff x="1141580" y="3793285"/>
              <a:chExt cx="480743" cy="190325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8F3D346-8291-4F84-B473-07DB1B2425EA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778038FD-E755-4257-A650-A590279FDF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819452E-B4C8-45D3-9F78-7266C6D26F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75C5B6-5A52-4722-8547-97B782E5BC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84D07A3F-EFBD-4CD5-A208-9345ABE7586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84D07A3F-EFBD-4CD5-A208-9345ABE7586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80DCDB36-6A3E-4C74-9A5F-7A4DD0F3FFE1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80DCDB36-6A3E-4C74-9A5F-7A4DD0F3FF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99FAB9D-4E45-4C4D-8ADA-6E5BD1650EB3}"/>
                </a:ext>
              </a:extLst>
            </p:cNvPr>
            <p:cNvGrpSpPr/>
            <p:nvPr/>
          </p:nvGrpSpPr>
          <p:grpSpPr>
            <a:xfrm>
              <a:off x="6831168" y="4293091"/>
              <a:ext cx="480743" cy="1903258"/>
              <a:chOff x="1141580" y="3793285"/>
              <a:chExt cx="480743" cy="1903258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261486D6-CE32-4442-95F9-9AFD691DD446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3034DCB0-6C74-4801-AD04-2E61D1C628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A5F48EB-039B-434B-BC91-9D9904D44B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D5599F57-0844-41AB-B632-C2E9ABEA1D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6A871312-03E9-4F23-A02C-01451CDFDE84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6A871312-03E9-4F23-A02C-01451CDFDE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72B78E68-A5EC-4C52-A3C2-6CAB154F288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72B78E68-A5EC-4C52-A3C2-6CAB154F28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5D5F29C-684D-4CD1-87B8-77D9A6E53F33}"/>
                </a:ext>
              </a:extLst>
            </p:cNvPr>
            <p:cNvGrpSpPr/>
            <p:nvPr/>
          </p:nvGrpSpPr>
          <p:grpSpPr>
            <a:xfrm>
              <a:off x="7384084" y="4293091"/>
              <a:ext cx="480743" cy="1903258"/>
              <a:chOff x="1141580" y="3793285"/>
              <a:chExt cx="480743" cy="190325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E8A45E1-37A0-4B52-8D9D-74DD20D03CA8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F64D3B1-4DA7-4E5E-A013-E0AEF1549B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054128D-1362-45E6-9D31-7983F40BA9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834D8BA-80E6-413C-9A94-28C12D5B47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07C555E1-DE8B-4470-B485-D16DC8837FBC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07C555E1-DE8B-4470-B485-D16DC8837F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D7B0A804-C0F2-47B3-A5BD-2341FDC603F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D7B0A804-C0F2-47B3-A5BD-2341FDC603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r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535E7FE-60CE-49A0-9D14-DFC01596304C}"/>
                </a:ext>
              </a:extLst>
            </p:cNvPr>
            <p:cNvGrpSpPr/>
            <p:nvPr/>
          </p:nvGrpSpPr>
          <p:grpSpPr>
            <a:xfrm>
              <a:off x="7960606" y="4293091"/>
              <a:ext cx="480743" cy="1903258"/>
              <a:chOff x="1141580" y="3793285"/>
              <a:chExt cx="480743" cy="1903258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90EEF3A-9DB6-4840-B6D3-F0995925F1FD}"/>
                  </a:ext>
                </a:extLst>
              </p:cNvPr>
              <p:cNvSpPr/>
              <p:nvPr/>
            </p:nvSpPr>
            <p:spPr bwMode="auto">
              <a:xfrm>
                <a:off x="1141580" y="3793285"/>
                <a:ext cx="480743" cy="190325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7BA2A099-EA20-4332-A2C2-BC32951947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535120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2901CE7E-F67F-41EE-979A-D8AEA70D68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465127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CA8C259A-EADE-44DC-9260-4DBE8AADFE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3569" y="393355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A83F6DF0-9824-49A2-83C5-00005FB411C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A83F6DF0-9824-49A2-83C5-00005FB411C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29654" y="4822390"/>
                    <a:ext cx="447558" cy="400110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4E7F4C4D-3A15-4381-ACDD-8277B087CBF3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4E7F4C4D-3A15-4381-ACDD-8277B087CB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40471" y="4131189"/>
                    <a:ext cx="447558" cy="400110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r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8E1564-1C48-4883-836E-0EF0C05FED9C}"/>
                  </a:ext>
                </a:extLst>
              </p:cNvPr>
              <p:cNvSpPr txBox="1"/>
              <p:nvPr/>
            </p:nvSpPr>
            <p:spPr>
              <a:xfrm>
                <a:off x="4176840" y="4784915"/>
                <a:ext cx="451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8E1564-1C48-4883-836E-0EF0C05FE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840" y="4784915"/>
                <a:ext cx="451855" cy="40011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Oval 122">
            <a:extLst>
              <a:ext uri="{FF2B5EF4-FFF2-40B4-BE49-F238E27FC236}">
                <a16:creationId xmlns:a16="http://schemas.microsoft.com/office/drawing/2014/main" id="{8DB7CF8A-4E36-4A29-A05D-8052BB0CD600}"/>
              </a:ext>
            </a:extLst>
          </p:cNvPr>
          <p:cNvSpPr>
            <a:spLocks noChangeAspect="1"/>
          </p:cNvSpPr>
          <p:nvPr/>
        </p:nvSpPr>
        <p:spPr bwMode="auto">
          <a:xfrm>
            <a:off x="4145647" y="5117688"/>
            <a:ext cx="228600" cy="228600"/>
          </a:xfrm>
          <a:prstGeom prst="ellipse">
            <a:avLst/>
          </a:prstGeom>
          <a:solidFill>
            <a:srgbClr val="00B0F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DAF3683-E960-4EF8-B6B0-DAADDB4184C5}"/>
              </a:ext>
            </a:extLst>
          </p:cNvPr>
          <p:cNvSpPr/>
          <p:nvPr/>
        </p:nvSpPr>
        <p:spPr bwMode="auto">
          <a:xfrm>
            <a:off x="5160616" y="1417638"/>
            <a:ext cx="3779122" cy="1410755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4FF3CD-2B80-4C62-B008-D5EB11F870E3}"/>
              </a:ext>
            </a:extLst>
          </p:cNvPr>
          <p:cNvSpPr/>
          <p:nvPr/>
        </p:nvSpPr>
        <p:spPr bwMode="auto">
          <a:xfrm>
            <a:off x="363488" y="2101416"/>
            <a:ext cx="3912477" cy="148235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&gt;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ourier New" charset="0"/>
                                <a:cs typeface="Gill Sans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.</m:t>
                    </m:r>
                  </m:oMath>
                </a14:m>
                <a:endParaRPr lang="en-US" b="0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So, what is the running time?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b="-6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CE7A5E88-29CD-4824-91C2-0D4C7BFE1581}"/>
              </a:ext>
            </a:extLst>
          </p:cNvPr>
          <p:cNvSpPr/>
          <p:nvPr/>
        </p:nvSpPr>
        <p:spPr bwMode="auto">
          <a:xfrm>
            <a:off x="534560" y="2267382"/>
            <a:ext cx="8280018" cy="400110"/>
          </a:xfrm>
          <a:prstGeom prst="roundRect">
            <a:avLst/>
          </a:prstGeom>
          <a:solidFill>
            <a:srgbClr val="FF0000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How to lower bound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3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3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sz="3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3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alt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,|</m:t>
                    </m:r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  <a:blipFill>
                <a:blip r:embed="rId4"/>
                <a:stretch>
                  <a:fillRect t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D2FA9A8-6A08-4662-A362-01C0A84E2D6B}"/>
              </a:ext>
            </a:extLst>
          </p:cNvPr>
          <p:cNvGrpSpPr/>
          <p:nvPr/>
        </p:nvGrpSpPr>
        <p:grpSpPr>
          <a:xfrm>
            <a:off x="1278604" y="1528515"/>
            <a:ext cx="480743" cy="1903258"/>
            <a:chOff x="1141580" y="3793285"/>
            <a:chExt cx="480743" cy="1903258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A405DEA-2718-4FB6-B317-181F9D987990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2D733824-E848-4AA1-85E5-3807293F49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53A66D2-A16B-4563-8257-705D11D8BC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1D5CD83-4853-4579-9343-1F3A0033DD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891201CE-DF2A-4971-BBE2-CA582917F2B2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891201CE-DF2A-4971-BBE2-CA582917F2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878134C-54EA-4F9F-BAF4-A2C69F8BD1F8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878134C-54EA-4F9F-BAF4-A2C69F8BD1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80F3E03-DC33-41E9-8DAF-9137E8F7645E}"/>
              </a:ext>
            </a:extLst>
          </p:cNvPr>
          <p:cNvGrpSpPr/>
          <p:nvPr/>
        </p:nvGrpSpPr>
        <p:grpSpPr>
          <a:xfrm>
            <a:off x="2065278" y="1528515"/>
            <a:ext cx="480743" cy="1903258"/>
            <a:chOff x="1141580" y="3793285"/>
            <a:chExt cx="480743" cy="1903258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0767C29-BB84-44A5-BFE6-5A64DF57C344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22F893C0-DA3E-4299-A1C5-1009B505EB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2589F56-E7E8-48E9-884E-F4CDA5A3D0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3667FE4-6E9D-4BE9-AC4E-35055C19A6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160B0AC3-590A-40AC-B809-530F6310E02C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160B0AC3-590A-40AC-B809-530F6310E0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B999FF50-5CB9-4590-9810-8EC4CFD4D7C4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B999FF50-5CB9-4590-9810-8EC4CFD4D7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28D9AEF-0B6A-4119-9308-2151CD1C0886}"/>
              </a:ext>
            </a:extLst>
          </p:cNvPr>
          <p:cNvGrpSpPr/>
          <p:nvPr/>
        </p:nvGrpSpPr>
        <p:grpSpPr>
          <a:xfrm>
            <a:off x="2883694" y="1528515"/>
            <a:ext cx="480743" cy="1903258"/>
            <a:chOff x="1141580" y="3793285"/>
            <a:chExt cx="480743" cy="190325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0D28BAD-7AD5-4293-9661-5E83A9444855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816169F-36D7-41F9-8504-E7A30C886F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3D05BEA-AA54-47F0-9C0F-8D088DF02E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D17AB0-601D-42FA-AECB-0E3DC757A5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BD335A76-40AD-46D8-B2A1-324D45797B54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BD335A76-40AD-46D8-B2A1-324D45797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EFC2B1BF-8608-4D33-8DDC-A3991701A7B9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EFC2B1BF-8608-4D33-8DDC-A3991701A7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5AA7DD7-DE48-482F-897C-1862B256D464}"/>
              </a:ext>
            </a:extLst>
          </p:cNvPr>
          <p:cNvGrpSpPr/>
          <p:nvPr/>
        </p:nvGrpSpPr>
        <p:grpSpPr>
          <a:xfrm>
            <a:off x="3695068" y="1528515"/>
            <a:ext cx="480743" cy="1903258"/>
            <a:chOff x="1141580" y="3793285"/>
            <a:chExt cx="480743" cy="1903258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5EE72E5A-3A82-4BC2-8483-E690A412A36B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E9E2DA2-A44D-4EB4-848E-E02F975488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21F964A7-D143-4680-9F0C-0EB6D5665A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65E032A-F73C-4609-BB3C-A83FA41D49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89B382C-75CA-4BC6-9166-DF0911674F2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89B382C-75CA-4BC6-9166-DF0911674F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6AD969-04CA-4237-8987-BD392D801BF6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2F6AD969-04CA-4237-8987-BD392D801B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8E46833-DF68-418A-A8C4-8519D8743F63}"/>
              </a:ext>
            </a:extLst>
          </p:cNvPr>
          <p:cNvGrpSpPr/>
          <p:nvPr/>
        </p:nvGrpSpPr>
        <p:grpSpPr>
          <a:xfrm>
            <a:off x="5223460" y="1528515"/>
            <a:ext cx="480743" cy="1903258"/>
            <a:chOff x="1141580" y="3793285"/>
            <a:chExt cx="480743" cy="1903258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E557C11-3557-45EA-976C-7A795D59ABB3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4CB5FA0-C102-485B-9787-F2634F922D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BBA7D00-FC78-42F2-9A01-68D6B713AF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3CF2031-7AD4-46F3-8EFB-2D5592B4B5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5194A82C-B3D2-46D6-9F62-53351603EFFC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5194A82C-B3D2-46D6-9F62-53351603E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B7DF-DA35-45B4-9FDA-FD76F4AE921B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B7DF-DA35-45B4-9FDA-FD76F4AE92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61E472D-D80D-47AA-95CE-5D8871FFDFFF}"/>
              </a:ext>
            </a:extLst>
          </p:cNvPr>
          <p:cNvGrpSpPr/>
          <p:nvPr/>
        </p:nvGrpSpPr>
        <p:grpSpPr>
          <a:xfrm>
            <a:off x="5935854" y="1528515"/>
            <a:ext cx="480743" cy="1903258"/>
            <a:chOff x="1141580" y="3793285"/>
            <a:chExt cx="480743" cy="190325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3158DE5-E9E3-4520-A522-B10DF20A754E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23C367AD-ADEC-4679-BDC2-D3FB663469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55421E8-F00C-4C5D-A652-D25844C125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D7F0796-8E4D-4E5E-AB14-B4887B7D55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A89B39A4-4377-4204-8B42-B182C569DE62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A89B39A4-4377-4204-8B42-B182C569DE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2A039D31-71E6-4D84-8ACE-A8A1CB895877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2A039D31-71E6-4D84-8ACE-A8A1CB8958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A9E081-43AB-4E59-B44D-2CFB89853BA3}"/>
              </a:ext>
            </a:extLst>
          </p:cNvPr>
          <p:cNvGrpSpPr/>
          <p:nvPr/>
        </p:nvGrpSpPr>
        <p:grpSpPr>
          <a:xfrm>
            <a:off x="6677086" y="1528515"/>
            <a:ext cx="480743" cy="1903258"/>
            <a:chOff x="1141580" y="3793285"/>
            <a:chExt cx="480743" cy="1903258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3FB94E1-D450-4930-AEB1-BD2E1D9243F8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2F5889DF-9D22-4DE5-9ACB-749D4B3FC9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BD31C17E-79AA-4272-B491-90859AA68A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7E26F5D-28DA-4AC6-A47A-73795C77D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A7920A7A-985E-4297-B521-AB834F669CE5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A7920A7A-985E-4297-B521-AB834F669C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4509DB58-1CD5-4BF3-AE6D-B889A33D923A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4509DB58-1CD5-4BF3-AE6D-B889A33D92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0606F9E9-8CAE-4AAD-9CF7-711C09DAAB7C}"/>
              </a:ext>
            </a:extLst>
          </p:cNvPr>
          <p:cNvGrpSpPr/>
          <p:nvPr/>
        </p:nvGrpSpPr>
        <p:grpSpPr>
          <a:xfrm>
            <a:off x="7450064" y="1528515"/>
            <a:ext cx="480743" cy="1903258"/>
            <a:chOff x="1141580" y="3793285"/>
            <a:chExt cx="480743" cy="1903258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09B4AFFC-7D31-43E9-AAF0-EB42BA9D063C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CE5FAC70-1DCA-4309-BF6C-10B470314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229A502-345C-476F-87B7-F1A04141A4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69ECC00C-B3E7-45A6-9B63-005E8A185D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63BBB25B-2499-4D6B-A98A-5A937FE2EED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63BBB25B-2499-4D6B-A98A-5A937FE2E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DD6B1DC-6608-477D-AA5E-55B6E2117FEE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DD6B1DC-6608-477D-AA5E-55B6E2117F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F29A635-10BC-42A1-A1FE-2A33896253F9}"/>
              </a:ext>
            </a:extLst>
          </p:cNvPr>
          <p:cNvGrpSpPr/>
          <p:nvPr/>
        </p:nvGrpSpPr>
        <p:grpSpPr>
          <a:xfrm>
            <a:off x="8224488" y="1528515"/>
            <a:ext cx="480743" cy="1903258"/>
            <a:chOff x="1141580" y="3793285"/>
            <a:chExt cx="480743" cy="1903258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7F66E413-5E3E-4096-9D31-92B9563B9C31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E1D28CE-BC27-41D5-93D6-85C99F8B484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B6C9F5A-739E-48EA-9901-C1E9B9B0A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14462F00-2E88-4B7E-A27E-2579B211A5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BE530AF2-65EA-4AE8-994B-BF82F09DA4A6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BE530AF2-65EA-4AE8-994B-BF82F09DA4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>
                  <a:extLst>
                    <a:ext uri="{FF2B5EF4-FFF2-40B4-BE49-F238E27FC236}">
                      <a16:creationId xmlns:a16="http://schemas.microsoft.com/office/drawing/2014/main" id="{E41207AF-2F52-4FB5-8D29-C4544BB01C3F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5" name="TextBox 194">
                  <a:extLst>
                    <a:ext uri="{FF2B5EF4-FFF2-40B4-BE49-F238E27FC236}">
                      <a16:creationId xmlns:a16="http://schemas.microsoft.com/office/drawing/2014/main" id="{E41207AF-2F52-4FB5-8D29-C4544BB01C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687FF6E-A072-47D1-A89C-1125FFC2A2FB}"/>
              </a:ext>
            </a:extLst>
          </p:cNvPr>
          <p:cNvGrpSpPr/>
          <p:nvPr/>
        </p:nvGrpSpPr>
        <p:grpSpPr>
          <a:xfrm>
            <a:off x="531228" y="1532907"/>
            <a:ext cx="480743" cy="1903258"/>
            <a:chOff x="1141580" y="3793285"/>
            <a:chExt cx="480743" cy="1903258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5AD0DEA-4509-4BB9-866A-24D40B94B8B6}"/>
                </a:ext>
              </a:extLst>
            </p:cNvPr>
            <p:cNvSpPr/>
            <p:nvPr/>
          </p:nvSpPr>
          <p:spPr bwMode="auto">
            <a:xfrm>
              <a:off x="1141580" y="379328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BEE78C69-E5C7-4270-BD56-E317BCD0A3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535120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9342D55-5369-4E52-857A-FE43488914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465127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68909E25-1896-426F-8474-8DB26A2FC0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83569" y="393355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/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82C6182B-83EF-498A-839D-C9499B9D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29654" y="4822390"/>
                  <a:ext cx="447558" cy="40011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/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4B0CFCD5-D3D0-493C-A9CD-269E39AF82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40471" y="4131189"/>
                  <a:ext cx="447558" cy="400110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6065750-92F6-4459-81F3-BE65E862C36E}"/>
              </a:ext>
            </a:extLst>
          </p:cNvPr>
          <p:cNvGrpSpPr/>
          <p:nvPr/>
        </p:nvGrpSpPr>
        <p:grpSpPr>
          <a:xfrm>
            <a:off x="4471520" y="1528515"/>
            <a:ext cx="553696" cy="1903258"/>
            <a:chOff x="4051230" y="1528515"/>
            <a:chExt cx="553696" cy="190325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D450BC06-5F82-4851-BDF7-8DFC82C61E8A}"/>
                </a:ext>
              </a:extLst>
            </p:cNvPr>
            <p:cNvSpPr/>
            <p:nvPr/>
          </p:nvSpPr>
          <p:spPr bwMode="auto">
            <a:xfrm>
              <a:off x="4051230" y="1528515"/>
              <a:ext cx="480743" cy="1903258"/>
            </a:xfrm>
            <a:prstGeom prst="rect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3A6FF17-24E6-40B6-B514-F568F3E0C6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93219" y="3086432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8E90C2E-DF9C-4BEF-98C0-968161536B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0499" y="2380822"/>
              <a:ext cx="228600" cy="228600"/>
            </a:xfrm>
            <a:prstGeom prst="ellipse">
              <a:avLst/>
            </a:prstGeom>
            <a:solidFill>
              <a:srgbClr val="00B0F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87666D5-9CFB-45EF-A479-213E715A9D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93219" y="1668780"/>
              <a:ext cx="182880" cy="182880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671F0146-75FD-4FD7-8EE6-6A800DBF9827}"/>
                    </a:ext>
                  </a:extLst>
                </p:cNvPr>
                <p:cNvSpPr txBox="1"/>
                <p:nvPr/>
              </p:nvSpPr>
              <p:spPr>
                <a:xfrm rot="16200000">
                  <a:off x="4039304" y="2557620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671F0146-75FD-4FD7-8EE6-6A800DBF98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039304" y="2557620"/>
                  <a:ext cx="447558" cy="40011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A87E94B2-11A2-4900-8B1E-8CD4DEA1C2E9}"/>
                    </a:ext>
                  </a:extLst>
                </p:cNvPr>
                <p:cNvSpPr txBox="1"/>
                <p:nvPr/>
              </p:nvSpPr>
              <p:spPr>
                <a:xfrm rot="16200000">
                  <a:off x="4050121" y="1866419"/>
                  <a:ext cx="4475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A87E94B2-11A2-4900-8B1E-8CD4DEA1C2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050121" y="1866419"/>
                  <a:ext cx="447558" cy="40011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9B7CF932-87A4-4BA7-A686-FE81188CB67E}"/>
                </a:ext>
              </a:extLst>
            </p:cNvPr>
            <p:cNvSpPr txBox="1"/>
            <p:nvPr/>
          </p:nvSpPr>
          <p:spPr>
            <a:xfrm>
              <a:off x="4234311" y="206008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/>
              <p:nvPr/>
            </p:nvSpPr>
            <p:spPr>
              <a:xfrm>
                <a:off x="944480" y="222904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D081DF0-6E14-4AA4-8170-003552A89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80" y="2229046"/>
                <a:ext cx="447558" cy="4001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/>
              <p:nvPr/>
            </p:nvSpPr>
            <p:spPr>
              <a:xfrm>
                <a:off x="7878480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2F482190-AB5E-4C2F-AD92-BAAF69661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480" y="2252456"/>
                <a:ext cx="447558" cy="40011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/>
              <p:nvPr/>
            </p:nvSpPr>
            <p:spPr>
              <a:xfrm>
                <a:off x="7121913" y="2251422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3A0DCE99-DCB6-4B6D-8C7F-378D55126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913" y="2251422"/>
                <a:ext cx="447558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/>
              <p:nvPr/>
            </p:nvSpPr>
            <p:spPr>
              <a:xfrm>
                <a:off x="6359531" y="2253408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855539B7-9FA2-4AF2-998C-66F5BAA78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531" y="2253408"/>
                <a:ext cx="447558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/>
              <p:nvPr/>
            </p:nvSpPr>
            <p:spPr>
              <a:xfrm>
                <a:off x="1720381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CF476C3D-85C3-469A-8E9C-DA492B8E2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381" y="2252456"/>
                <a:ext cx="447558" cy="40011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/>
              <p:nvPr/>
            </p:nvSpPr>
            <p:spPr>
              <a:xfrm>
                <a:off x="2516078" y="2252456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B265AC93-A847-410A-95C3-28C32D0C5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78" y="2252456"/>
                <a:ext cx="447558" cy="40011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/>
              <p:nvPr/>
            </p:nvSpPr>
            <p:spPr>
              <a:xfrm>
                <a:off x="3322927" y="2260144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3FF63E86-6E28-4CBE-990E-1408CA78A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27" y="2260144"/>
                <a:ext cx="447558" cy="40011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/>
              <p:nvPr/>
            </p:nvSpPr>
            <p:spPr>
              <a:xfrm>
                <a:off x="4118546" y="2243894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CB849DF-7B03-486A-8C30-FDC04979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46" y="2243894"/>
                <a:ext cx="447558" cy="40011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/>
              <p:nvPr/>
            </p:nvSpPr>
            <p:spPr>
              <a:xfrm>
                <a:off x="4891397" y="2240062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502F0C6-E26E-49A1-920C-B029885BD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97" y="2240062"/>
                <a:ext cx="447558" cy="40011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/>
              <p:nvPr/>
            </p:nvSpPr>
            <p:spPr>
              <a:xfrm>
                <a:off x="5628785" y="2233465"/>
                <a:ext cx="447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6CA0F19-5E60-45A4-BC15-80950F24D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785" y="2233465"/>
                <a:ext cx="447558" cy="40011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54CBE8-4247-4C61-A640-8F9EE23B3A64}"/>
                  </a:ext>
                </a:extLst>
              </p:cNvPr>
              <p:cNvSpPr txBox="1"/>
              <p:nvPr/>
            </p:nvSpPr>
            <p:spPr>
              <a:xfrm>
                <a:off x="1701329" y="3675415"/>
                <a:ext cx="7154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54CBE8-4247-4C61-A640-8F9EE23B3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329" y="3675415"/>
                <a:ext cx="715452" cy="40011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909583B1-7DDB-44E5-8F13-85306D956AC4}"/>
                  </a:ext>
                </a:extLst>
              </p:cNvPr>
              <p:cNvSpPr txBox="1"/>
              <p:nvPr/>
            </p:nvSpPr>
            <p:spPr>
              <a:xfrm>
                <a:off x="6539233" y="935038"/>
                <a:ext cx="7154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6699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1" i="1" dirty="0" smtClean="0">
                          <a:solidFill>
                            <a:srgbClr val="6699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b="1" dirty="0">
                  <a:solidFill>
                    <a:srgbClr val="669900"/>
                  </a:solidFill>
                </a:endParaRPr>
              </a:p>
            </p:txBody>
          </p:sp>
        </mc:Choice>
        <mc:Fallback xmlns="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909583B1-7DDB-44E5-8F13-85306D956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233" y="935038"/>
                <a:ext cx="715452" cy="40011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530E1ACC-3C3D-4830-A7B6-E622DCDA9283}"/>
              </a:ext>
            </a:extLst>
          </p:cNvPr>
          <p:cNvSpPr/>
          <p:nvPr/>
        </p:nvSpPr>
        <p:spPr bwMode="auto">
          <a:xfrm>
            <a:off x="4238883" y="4618328"/>
            <a:ext cx="749251" cy="484632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2" name="TextBox 412671">
                <a:extLst>
                  <a:ext uri="{FF2B5EF4-FFF2-40B4-BE49-F238E27FC236}">
                    <a16:creationId xmlns:a16="http://schemas.microsoft.com/office/drawing/2014/main" id="{24AB269D-AD37-436C-B23B-0C92157FDB92}"/>
                  </a:ext>
                </a:extLst>
              </p:cNvPr>
              <p:cNvSpPr txBox="1"/>
              <p:nvPr/>
            </p:nvSpPr>
            <p:spPr>
              <a:xfrm>
                <a:off x="5274655" y="4438447"/>
                <a:ext cx="3454600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|,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12672" name="TextBox 412671">
                <a:extLst>
                  <a:ext uri="{FF2B5EF4-FFF2-40B4-BE49-F238E27FC236}">
                    <a16:creationId xmlns:a16="http://schemas.microsoft.com/office/drawing/2014/main" id="{24AB269D-AD37-436C-B23B-0C92157FD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655" y="4438447"/>
                <a:ext cx="3454600" cy="728341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AB74A0D-95FC-4566-A667-F54C384261F1}"/>
              </a:ext>
            </a:extLst>
          </p:cNvPr>
          <p:cNvSpPr txBox="1"/>
          <p:nvPr/>
        </p:nvSpPr>
        <p:spPr>
          <a:xfrm>
            <a:off x="4389343" y="-35697"/>
            <a:ext cx="48354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a typeface="Courier New" charset="0"/>
                <a:cs typeface="Gill Sans" charset="0"/>
              </a:rPr>
              <a:t>Assume all numbers are distinct for simplicity.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9" grpId="0"/>
      <p:bldP spid="216" grpId="0"/>
      <p:bldP spid="14" grpId="0" animBg="1"/>
      <p:bldP spid="412672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73353</TotalTime>
  <Words>964</Words>
  <Application>Microsoft Office PowerPoint</Application>
  <PresentationFormat>On-screen Show (4:3)</PresentationFormat>
  <Paragraphs>280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Gill Sans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Custom Design</vt:lpstr>
      <vt:lpstr>CSE 421</vt:lpstr>
      <vt:lpstr>Exercise for Midterm</vt:lpstr>
      <vt:lpstr>Exercise for Midterm</vt:lpstr>
      <vt:lpstr>Exercise for Midterm</vt:lpstr>
      <vt:lpstr>Median</vt:lpstr>
      <vt:lpstr>Selecting k-th smallest</vt:lpstr>
      <vt:lpstr>An Idea</vt:lpstr>
      <vt:lpstr>How to choose w?</vt:lpstr>
      <vt:lpstr>How to lower bound |S_&lt; (w)|,|S_&gt; (w)|?</vt:lpstr>
      <vt:lpstr>Asymptotic Running Time?</vt:lpstr>
      <vt:lpstr>An Improved Idea</vt:lpstr>
      <vt:lpstr>An Improved Idea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449</cp:revision>
  <cp:lastPrinted>2000-07-01T21:41:59Z</cp:lastPrinted>
  <dcterms:created xsi:type="dcterms:W3CDTF">1998-04-21T02:39:18Z</dcterms:created>
  <dcterms:modified xsi:type="dcterms:W3CDTF">2018-04-27T06:18:36Z</dcterms:modified>
</cp:coreProperties>
</file>