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2"/>
  </p:notesMasterIdLst>
  <p:handoutMasterIdLst>
    <p:handoutMasterId r:id="rId23"/>
  </p:handoutMasterIdLst>
  <p:sldIdLst>
    <p:sldId id="369" r:id="rId2"/>
    <p:sldId id="790" r:id="rId3"/>
    <p:sldId id="800" r:id="rId4"/>
    <p:sldId id="802" r:id="rId5"/>
    <p:sldId id="814" r:id="rId6"/>
    <p:sldId id="804" r:id="rId7"/>
    <p:sldId id="805" r:id="rId8"/>
    <p:sldId id="806" r:id="rId9"/>
    <p:sldId id="807" r:id="rId10"/>
    <p:sldId id="808" r:id="rId11"/>
    <p:sldId id="809" r:id="rId12"/>
    <p:sldId id="810" r:id="rId13"/>
    <p:sldId id="797" r:id="rId14"/>
    <p:sldId id="798" r:id="rId15"/>
    <p:sldId id="799" r:id="rId16"/>
    <p:sldId id="811" r:id="rId17"/>
    <p:sldId id="801" r:id="rId18"/>
    <p:sldId id="812" r:id="rId19"/>
    <p:sldId id="803" r:id="rId20"/>
    <p:sldId id="813" r:id="rId2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FFCC"/>
    <a:srgbClr val="FFFF00"/>
    <a:srgbClr val="DBF7C9"/>
    <a:srgbClr val="B0ED8B"/>
    <a:srgbClr val="0033CC"/>
    <a:srgbClr val="3399FF"/>
    <a:srgbClr val="FF0000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88588" autoAdjust="0"/>
  </p:normalViewPr>
  <p:slideViewPr>
    <p:cSldViewPr snapToGrid="0">
      <p:cViewPr varScale="1">
        <p:scale>
          <a:sx n="111" d="100"/>
          <a:sy n="111" d="100"/>
        </p:scale>
        <p:origin x="714" y="10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endParaRPr lang="en-US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173187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endParaRPr lang="en-US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40314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endParaRPr lang="en-US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4094423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225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351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502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332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14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154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3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62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57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% slide 1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 = -100:100;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x = t / 30;</a:t>
            </a:r>
          </a:p>
          <a:p>
            <a:r>
              <a:rPr kumimoji="1" lang="es-E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= sin(x) .* </a:t>
            </a:r>
            <a:r>
              <a:rPr kumimoji="1" lang="es-E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abs</a:t>
            </a:r>
            <a:r>
              <a:rPr kumimoji="1" lang="es-E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1" lang="es-E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abs</a:t>
            </a:r>
            <a:r>
              <a:rPr kumimoji="1" lang="es-E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(x)-pi/4).^2;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= a + 0.03 *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randn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(size(t));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a(abs(x)&gt;pi/4) = 0;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 = zeros(size(t));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b(101) = 1;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b(101-80) = -0.5;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b(101+80) = 0.1;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subplot(3,3,1);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bar(b,1);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title('f');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subplot(3,3,2);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bar(a,1);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title('g');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subplot(3,3,3);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bar(conv(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a,b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title('f \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g');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 = [0.2 0.6 1 0.6 0.2];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subplot(3,3,4);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bar(b,1);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title('f');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subplot(3,3,5);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bar(a,1);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title('g');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subplot(3,3,6);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bar(conv(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a,b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title('f \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g');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= sin(x);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 = [1 -1];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subplot(3,3,7);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bar(b,1);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title('f');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subplot(3,3,8);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bar(a,1);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title('g = sin');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subplot(3,3,9);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bar(conv(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a,b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title('f \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g =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cos'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29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= imread('http://yintat.com/wp-content/uploads/2017/12/2011_photo1-240x300.jpg');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A_ = double(A(:,:,1)) + double(A(:,:,2)) + double(A(:,:,3));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= A_ +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randn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(size(A_)) * 100;</a:t>
            </a:r>
          </a:p>
          <a:p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 = [0.5 0.5 0.5; 0.5 1 0.5; 0.5 0.5 0.5];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subplot(2,3,1);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imagesc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(B)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colormap('gray')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caxis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([0 1])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axis image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subplot(2,3,2);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imagesc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colormap('gray')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axis image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subplot(2,3,3);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 = conv2(A,B);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imagesc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(C)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colormap('gray')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axis image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 = [0.5 0.5 0.5; 0.5 -4 0.5; 0.5 0.5 0.5];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subplot(2,3,4);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imagesc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(B)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colormap('gray')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caxis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([0 1])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axis image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subplot(2,3,5);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imagesc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(A_)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colormap('gray')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axis image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subplot(2,3,6);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imagesc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(conv2(A_,B))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colormap('gray')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axis image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endParaRPr lang="en-US" b="0" i="0" u="none" strike="noStrike" baseline="0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54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193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%% slide 3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 = -25:25;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x = t / 30;</a:t>
            </a:r>
          </a:p>
          <a:p>
            <a:r>
              <a:rPr kumimoji="1" lang="es-E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= sin(x) .* </a:t>
            </a:r>
            <a:r>
              <a:rPr kumimoji="1" lang="es-E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abs</a:t>
            </a:r>
            <a:r>
              <a:rPr kumimoji="1" lang="es-E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1" lang="es-E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abs</a:t>
            </a:r>
            <a:r>
              <a:rPr kumimoji="1" lang="es-E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(x)-pi/4).^2;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a(abs(x)&gt;pi/4) = 0;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 = zeros(1,51);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b(10) = 1;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subplot(2,3,1);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bar(b,1);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title('f');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subplot(2,3,2);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bar(a,1);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title('g');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subplot(2,3,3);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cconv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a,b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51),1);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title('f \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g');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 = zeros(1,51);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b(10) = 1;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b(20) = -1;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subplot(2,3,4);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bar(b,1);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title('f');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subplot(2,3,5);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bar(a,1);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title('g');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subplot(2,3,6);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bar(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cconv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a,b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51),1);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title('f \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g');</a:t>
            </a:r>
          </a:p>
        </p:txBody>
      </p:sp>
    </p:spTree>
    <p:extLst>
      <p:ext uri="{BB962C8B-B14F-4D97-AF65-F5344CB8AC3E}">
        <p14:creationId xmlns:p14="http://schemas.microsoft.com/office/powerpoint/2010/main" val="224110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%% slide 4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 = 100;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 = 0:(N-1);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 = 3;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 = exp(2*pi*n/N*1i*t);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figure(1)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plot3(t, real(f),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(f), '.')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hold 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plot3(t, real(f), zeros(size(t))-1.5, '.')</a:t>
            </a:r>
          </a:p>
          <a:p>
            <a:r>
              <a:rPr kumimoji="1"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plot3(t, zeros(size(t))-2, imag(f), '.')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hold off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grid on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axis([-1  N+1    -2  2    -1.5  1.5])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view([-125  30])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xlabel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('Time', 'Rotation',-30)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('Real Axis', 'Rotation',10)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Axis')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title('N = 100, n = 3');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 = 100;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 = 0:(N-1);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 = 10;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 = exp(2*pi*n/N*1i*t);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figure(2)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plot3(t, real(f),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(f))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hold 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plot3(t, real(f), zeros(size(t))-1.5)</a:t>
            </a:r>
          </a:p>
          <a:p>
            <a:r>
              <a:rPr kumimoji="1"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plot3(t, zeros(size(t))-2, imag(f))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hold off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grid on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axis([-1  N+1    -2  2    -1.5  1.5])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view([-125  30])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xlabel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('Time', 'Rotation',-30)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('Real Axis', 'Rotation',10)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Axis')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title('N = 100, n = 10');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endParaRPr lang="en-US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1981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%% slide 4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 = 100;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 = 0:(N-1);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 = 3;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 = exp(2*pi*n/N*1i*t);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figure(1)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plot3(t, real(f),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(f), '.')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hold 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plot3(t, real(f), zeros(size(t))-1.5, '.')</a:t>
            </a:r>
          </a:p>
          <a:p>
            <a:r>
              <a:rPr kumimoji="1"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plot3(t, zeros(size(t))-2, imag(f), '.')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hold off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grid on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axis([-1  N+1    -2  2    -1.5  1.5])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view([-125  30])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xlabel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('Time', 'Rotation',-30)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('Real Axis', 'Rotation',10)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Axis')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title('N = 100, n = 3');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 = 100;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 = 0:(N-1);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 = 10;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 = exp(2*pi*n/N*1i*t);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figure(2)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plot3(t, real(f),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(f))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hold 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plot3(t, real(f), zeros(size(t))-1.5)</a:t>
            </a:r>
          </a:p>
          <a:p>
            <a:r>
              <a:rPr kumimoji="1" lang="de-DE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plot3(t, zeros(size(t))-2, imag(f))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hold off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grid on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axis([-1  N+1    -2  2    -1.5  1.5])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view([-125  30])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xlabel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('Time', 'Rotation',-30)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('Real Axis', 'Rotation',10)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Axis')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title('N = 100, n = 10');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endParaRPr lang="en-US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39570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[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y,FS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] =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audioread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('Seattle.mp3');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subplot(2,2,1);</a:t>
            </a:r>
          </a:p>
          <a:p>
            <a:r>
              <a:rPr kumimoji="1"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 = ((1:size(y))/FS);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t,y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xlabel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('second')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title('Seattle');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% lol, you can play it like this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soundsc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y,FS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 = length(y);</a:t>
            </a:r>
          </a:p>
          <a:p>
            <a:r>
              <a:rPr kumimoji="1" lang="pt-B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hz = FS.*(fftshift(-(N/2-1):(N/2)))/N;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subplot(2,2,2);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=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fft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(y);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mfy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= max(abs(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hz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real(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axis([0 4000 -1.2*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mfy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1.2*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mfy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])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title('real(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fft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(Seattle))');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low = 500;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hi = 1500;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 =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(-max(abs(abs(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hz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- 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low+hi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)/2) - (hi-low)/2,0)/20)';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subplot(2,2,4);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_ =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.*f;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hz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real(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_))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axis([0 4000 -1.2*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mfy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1.2*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mfy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])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title('truncated frequency');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subplot(2,2,3);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 = real(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ifft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fy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_));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plot(t, z)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title('Seattle (low quality)');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%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soundsc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z,FS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audiowrite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('Seattle_bad.wav', z/max(abs(z)), FS);</a:t>
            </a:r>
          </a:p>
        </p:txBody>
      </p:sp>
    </p:spTree>
    <p:extLst>
      <p:ext uri="{BB962C8B-B14F-4D97-AF65-F5344CB8AC3E}">
        <p14:creationId xmlns:p14="http://schemas.microsoft.com/office/powerpoint/2010/main" val="403577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20.png"/><Relationship Id="rId21" Type="http://schemas.openxmlformats.org/officeDocument/2006/relationships/image" Target="../media/image33.png"/><Relationship Id="rId7" Type="http://schemas.openxmlformats.org/officeDocument/2006/relationships/image" Target="../media/image1510.png"/><Relationship Id="rId12" Type="http://schemas.openxmlformats.org/officeDocument/2006/relationships/image" Target="../media/image200.png"/><Relationship Id="rId17" Type="http://schemas.openxmlformats.org/officeDocument/2006/relationships/image" Target="../media/image25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4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11" Type="http://schemas.openxmlformats.org/officeDocument/2006/relationships/image" Target="../media/image190.png"/><Relationship Id="rId24" Type="http://schemas.openxmlformats.org/officeDocument/2006/relationships/image" Target="../media/image36.png"/><Relationship Id="rId32" Type="http://schemas.openxmlformats.org/officeDocument/2006/relationships/image" Target="../media/image27.png"/><Relationship Id="rId5" Type="http://schemas.openxmlformats.org/officeDocument/2006/relationships/image" Target="../media/image1310.png"/><Relationship Id="rId15" Type="http://schemas.openxmlformats.org/officeDocument/2006/relationships/image" Target="../media/image23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180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210.png"/><Relationship Id="rId9" Type="http://schemas.openxmlformats.org/officeDocument/2006/relationships/image" Target="../media/image170.png"/><Relationship Id="rId14" Type="http://schemas.openxmlformats.org/officeDocument/2006/relationships/image" Target="../media/image22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28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8" Type="http://schemas.openxmlformats.org/officeDocument/2006/relationships/image" Target="../media/image49.png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66.png"/><Relationship Id="rId21" Type="http://schemas.openxmlformats.org/officeDocument/2006/relationships/image" Target="../media/image99.png"/><Relationship Id="rId34" Type="http://schemas.openxmlformats.org/officeDocument/2006/relationships/image" Target="../media/image11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33" Type="http://schemas.openxmlformats.org/officeDocument/2006/relationships/image" Target="../media/image11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30.png"/><Relationship Id="rId32" Type="http://schemas.openxmlformats.org/officeDocument/2006/relationships/image" Target="../media/image109.png"/><Relationship Id="rId37" Type="http://schemas.openxmlformats.org/officeDocument/2006/relationships/image" Target="../media/image81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31" Type="http://schemas.openxmlformats.org/officeDocument/2006/relationships/image" Target="../media/image10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8" Type="http://schemas.openxmlformats.org/officeDocument/2006/relationships/image" Target="../media/image86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png"/><Relationship Id="rId18" Type="http://schemas.openxmlformats.org/officeDocument/2006/relationships/image" Target="../media/image122.png"/><Relationship Id="rId26" Type="http://schemas.openxmlformats.org/officeDocument/2006/relationships/image" Target="../media/image130.png"/><Relationship Id="rId39" Type="http://schemas.openxmlformats.org/officeDocument/2006/relationships/image" Target="../media/image48.png"/><Relationship Id="rId21" Type="http://schemas.openxmlformats.org/officeDocument/2006/relationships/image" Target="../media/image125.png"/><Relationship Id="rId34" Type="http://schemas.openxmlformats.org/officeDocument/2006/relationships/image" Target="../media/image138.png"/><Relationship Id="rId42" Type="http://schemas.openxmlformats.org/officeDocument/2006/relationships/image" Target="../media/image145.png"/><Relationship Id="rId47" Type="http://schemas.openxmlformats.org/officeDocument/2006/relationships/image" Target="../media/image150.png"/><Relationship Id="rId50" Type="http://schemas.openxmlformats.org/officeDocument/2006/relationships/image" Target="../media/image153.png"/><Relationship Id="rId55" Type="http://schemas.openxmlformats.org/officeDocument/2006/relationships/image" Target="../media/image158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1.png"/><Relationship Id="rId29" Type="http://schemas.openxmlformats.org/officeDocument/2006/relationships/image" Target="../media/image133.png"/><Relationship Id="rId11" Type="http://schemas.openxmlformats.org/officeDocument/2006/relationships/image" Target="../media/image75.png"/><Relationship Id="rId24" Type="http://schemas.openxmlformats.org/officeDocument/2006/relationships/image" Target="../media/image128.png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40" Type="http://schemas.openxmlformats.org/officeDocument/2006/relationships/image" Target="../media/image143.png"/><Relationship Id="rId45" Type="http://schemas.openxmlformats.org/officeDocument/2006/relationships/image" Target="../media/image148.png"/><Relationship Id="rId53" Type="http://schemas.openxmlformats.org/officeDocument/2006/relationships/image" Target="../media/image156.png"/><Relationship Id="rId58" Type="http://schemas.openxmlformats.org/officeDocument/2006/relationships/image" Target="../media/image161.png"/><Relationship Id="rId5" Type="http://schemas.openxmlformats.org/officeDocument/2006/relationships/image" Target="../media/image115.png"/><Relationship Id="rId19" Type="http://schemas.openxmlformats.org/officeDocument/2006/relationships/image" Target="../media/image12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119.png"/><Relationship Id="rId22" Type="http://schemas.openxmlformats.org/officeDocument/2006/relationships/image" Target="../media/image126.png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Relationship Id="rId43" Type="http://schemas.openxmlformats.org/officeDocument/2006/relationships/image" Target="../media/image146.png"/><Relationship Id="rId48" Type="http://schemas.openxmlformats.org/officeDocument/2006/relationships/image" Target="../media/image151.png"/><Relationship Id="rId56" Type="http://schemas.openxmlformats.org/officeDocument/2006/relationships/image" Target="../media/image159.png"/><Relationship Id="rId8" Type="http://schemas.openxmlformats.org/officeDocument/2006/relationships/image" Target="../media/image72.png"/><Relationship Id="rId51" Type="http://schemas.openxmlformats.org/officeDocument/2006/relationships/image" Target="../media/image154.png"/><Relationship Id="rId3" Type="http://schemas.openxmlformats.org/officeDocument/2006/relationships/image" Target="../media/image114.png"/><Relationship Id="rId12" Type="http://schemas.openxmlformats.org/officeDocument/2006/relationships/image" Target="../media/image76.png"/><Relationship Id="rId17" Type="http://schemas.openxmlformats.org/officeDocument/2006/relationships/image" Target="../media/image64.png"/><Relationship Id="rId25" Type="http://schemas.openxmlformats.org/officeDocument/2006/relationships/image" Target="../media/image129.png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Relationship Id="rId46" Type="http://schemas.openxmlformats.org/officeDocument/2006/relationships/image" Target="../media/image149.png"/><Relationship Id="rId59" Type="http://schemas.openxmlformats.org/officeDocument/2006/relationships/image" Target="../media/image162.png"/><Relationship Id="rId20" Type="http://schemas.openxmlformats.org/officeDocument/2006/relationships/image" Target="../media/image124.png"/><Relationship Id="rId41" Type="http://schemas.openxmlformats.org/officeDocument/2006/relationships/image" Target="../media/image144.png"/><Relationship Id="rId54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5" Type="http://schemas.openxmlformats.org/officeDocument/2006/relationships/image" Target="../media/image120.png"/><Relationship Id="rId23" Type="http://schemas.openxmlformats.org/officeDocument/2006/relationships/image" Target="../media/image127.png"/><Relationship Id="rId28" Type="http://schemas.openxmlformats.org/officeDocument/2006/relationships/image" Target="../media/image132.png"/><Relationship Id="rId36" Type="http://schemas.openxmlformats.org/officeDocument/2006/relationships/image" Target="../media/image140.png"/><Relationship Id="rId49" Type="http://schemas.openxmlformats.org/officeDocument/2006/relationships/image" Target="../media/image152.png"/><Relationship Id="rId57" Type="http://schemas.openxmlformats.org/officeDocument/2006/relationships/image" Target="../media/image160.png"/><Relationship Id="rId10" Type="http://schemas.openxmlformats.org/officeDocument/2006/relationships/image" Target="../media/image74.png"/><Relationship Id="rId31" Type="http://schemas.openxmlformats.org/officeDocument/2006/relationships/image" Target="../media/image135.png"/><Relationship Id="rId44" Type="http://schemas.openxmlformats.org/officeDocument/2006/relationships/image" Target="../media/image147.png"/><Relationship Id="rId52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wav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Divide and Conquer / Multiplication &amp; Median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Convolution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Corollary: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be a vector that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+mj-lt"/>
                  </a:rPr>
                  <a:t> at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+mj-lt"/>
                  </a:rPr>
                  <a:t> otherwises.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, then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Then,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Exercise: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Hence,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3323D0-7EFA-4D94-A294-BBC6AA54958A}"/>
              </a:ext>
            </a:extLst>
          </p:cNvPr>
          <p:cNvSpPr/>
          <p:nvPr/>
        </p:nvSpPr>
        <p:spPr bwMode="auto">
          <a:xfrm>
            <a:off x="5357646" y="2407920"/>
            <a:ext cx="3229325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compute convolution,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 suffices to compute DFT</a:t>
            </a:r>
          </a:p>
        </p:txBody>
      </p:sp>
    </p:spTree>
    <p:extLst>
      <p:ext uri="{BB962C8B-B14F-4D97-AF65-F5344CB8AC3E}">
        <p14:creationId xmlns:p14="http://schemas.microsoft.com/office/powerpoint/2010/main" val="29771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Fast 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395" y="2101336"/>
            <a:ext cx="5353769" cy="46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Multiplication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04106-22C3-414D-9271-7D5FCE3AB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095" y="1079106"/>
            <a:ext cx="4561641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Median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0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Selecting k-</a:t>
            </a:r>
            <a:r>
              <a:rPr lang="en-US" altLang="en-US" sz="3600" dirty="0" err="1">
                <a:solidFill>
                  <a:srgbClr val="002060"/>
                </a:solidFill>
              </a:rPr>
              <a:t>th</a:t>
            </a:r>
            <a:r>
              <a:rPr lang="en-US" altLang="en-US" sz="3600" dirty="0">
                <a:solidFill>
                  <a:srgbClr val="002060"/>
                </a:solidFill>
              </a:rPr>
              <a:t> smallest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Problem: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output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-</a:t>
                </a:r>
                <a:r>
                  <a:rPr lang="en-US" dirty="0" err="1">
                    <a:latin typeface="+mj-lt"/>
                    <a:ea typeface="Courier New" charset="0"/>
                    <a:cs typeface="Gill Sans" charset="0"/>
                  </a:rPr>
                  <a:t>th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smallest number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Sel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A simple algorithm: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Sort the numbers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 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then return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-</a:t>
                </a:r>
                <a:r>
                  <a:rPr lang="en-US" dirty="0" err="1">
                    <a:latin typeface="+mj-lt"/>
                    <a:ea typeface="Courier New" charset="0"/>
                    <a:cs typeface="Gill Sans" charset="0"/>
                  </a:rPr>
                  <a:t>th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smallest in the array.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Can we do better?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Yes,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=1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=2.</m:t>
                    </m:r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Can we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for all possible values of k?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r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Choose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Define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Solve the problem recursively as follows: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Ideally want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. In this case ALG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r="-1608" b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8979B0-EA4B-412F-8DAB-36879DA2CAB8}"/>
              </a:ext>
            </a:extLst>
          </p:cNvPr>
          <p:cNvGrpSpPr/>
          <p:nvPr/>
        </p:nvGrpSpPr>
        <p:grpSpPr>
          <a:xfrm>
            <a:off x="3952933" y="1998715"/>
            <a:ext cx="3152396" cy="1261322"/>
            <a:chOff x="3952933" y="1958956"/>
            <a:chExt cx="3152396" cy="1261322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A1F40E63-2A4B-41A0-8DF4-6A0215626A18}"/>
                </a:ext>
              </a:extLst>
            </p:cNvPr>
            <p:cNvSpPr/>
            <p:nvPr/>
          </p:nvSpPr>
          <p:spPr bwMode="auto">
            <a:xfrm>
              <a:off x="3952933" y="1958956"/>
              <a:ext cx="266937" cy="1261322"/>
            </a:xfrm>
            <a:prstGeom prst="rightBrace">
              <a:avLst>
                <a:gd name="adj1" fmla="val 55142"/>
                <a:gd name="adj2" fmla="val 49099"/>
              </a:avLst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110683-DD2B-4BED-90E8-B8B6F05C8B7F}"/>
                </a:ext>
              </a:extLst>
            </p:cNvPr>
            <p:cNvSpPr txBox="1"/>
            <p:nvPr/>
          </p:nvSpPr>
          <p:spPr>
            <a:xfrm>
              <a:off x="4556233" y="2114728"/>
              <a:ext cx="2549096" cy="70788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Can be computed in </a:t>
              </a:r>
            </a:p>
            <a:p>
              <a:r>
                <a:rPr lang="en-US" dirty="0"/>
                <a:t>linear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8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F2BD09-6469-4CDD-B716-EFB0A9CC155A}"/>
              </a:ext>
            </a:extLst>
          </p:cNvPr>
          <p:cNvSpPr/>
          <p:nvPr/>
        </p:nvSpPr>
        <p:spPr bwMode="auto">
          <a:xfrm>
            <a:off x="648348" y="5054528"/>
            <a:ext cx="7793001" cy="37754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choose 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Suppose we choose w uniformly at random 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    similar to the pivot in quicksort.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&lt;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&gt;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/2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Algorithm runs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in expectation.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Can we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running time deterministically?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numbers into sets of size 3.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Sort each set (takes O(n))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/6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  <a:blipFill>
                <a:blip r:embed="rId3"/>
                <a:stretch>
                  <a:fillRect l="-759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B247E9-33EB-4AAF-8460-CBE0E11EDAA7}"/>
              </a:ext>
            </a:extLst>
          </p:cNvPr>
          <p:cNvGrpSpPr/>
          <p:nvPr/>
        </p:nvGrpSpPr>
        <p:grpSpPr>
          <a:xfrm>
            <a:off x="648348" y="4293091"/>
            <a:ext cx="480743" cy="1903258"/>
            <a:chOff x="1141580" y="3793285"/>
            <a:chExt cx="480743" cy="19032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44F491-D339-4DB3-872E-448F0ABE45CA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1C37FC-72BF-4322-9788-37590EEC5D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52B0FA-909E-407B-9842-55AA48B74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17012F-08A5-4DC7-8CE5-BE256BCA64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26167026-9188-4A1A-B0F8-F398F7617F0C}"/>
              </a:ext>
            </a:extLst>
          </p:cNvPr>
          <p:cNvGrpSpPr/>
          <p:nvPr/>
        </p:nvGrpSpPr>
        <p:grpSpPr>
          <a:xfrm>
            <a:off x="1224870" y="4293091"/>
            <a:ext cx="7216479" cy="1903258"/>
            <a:chOff x="1224870" y="4293091"/>
            <a:chExt cx="7216479" cy="19032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69B8E2-9C18-4782-AFCC-A18816C4A69F}"/>
                </a:ext>
              </a:extLst>
            </p:cNvPr>
            <p:cNvGrpSpPr/>
            <p:nvPr/>
          </p:nvGrpSpPr>
          <p:grpSpPr>
            <a:xfrm>
              <a:off x="1224870" y="4293091"/>
              <a:ext cx="480743" cy="1903258"/>
              <a:chOff x="1141580" y="3793285"/>
              <a:chExt cx="480743" cy="190325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28D037-B1CE-4743-8D99-5294B7DE2D54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44294AB-31FC-4FEF-838B-E2559FE55C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8240A65-D960-4147-ACA6-E01FB8A128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9442B67-40CE-49D4-8EC2-4277C304BC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483758-A41C-45DE-BF29-1972AB6012B6}"/>
                </a:ext>
              </a:extLst>
            </p:cNvPr>
            <p:cNvGrpSpPr/>
            <p:nvPr/>
          </p:nvGrpSpPr>
          <p:grpSpPr>
            <a:xfrm>
              <a:off x="1785493" y="4293091"/>
              <a:ext cx="480743" cy="1903258"/>
              <a:chOff x="1141580" y="3793285"/>
              <a:chExt cx="480743" cy="19032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5DF5F2D-8F92-4A22-8848-2B9BB1E640AC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E03F157-FB5C-4112-89E2-ACE5E5B04C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AEE53EE-FB4C-4F10-A9E2-1C8BE5C7E5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5B2CE52-05CE-47EB-83FE-D48D923501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3CA021-928C-4A1D-841A-586319F063AD}"/>
                </a:ext>
              </a:extLst>
            </p:cNvPr>
            <p:cNvGrpSpPr/>
            <p:nvPr/>
          </p:nvGrpSpPr>
          <p:grpSpPr>
            <a:xfrm>
              <a:off x="2344318" y="4293091"/>
              <a:ext cx="480743" cy="1903258"/>
              <a:chOff x="1141580" y="3793285"/>
              <a:chExt cx="480743" cy="190325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3DCA3D9-0CF1-4EFA-9F6B-4E6021DEFE69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AF0F1D6-D3B2-4DDE-998F-CFBDCC6449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CCD561-FB6F-4702-9AED-99B06ADC8C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96FC5BF-4E71-4658-93AE-1B9A83B40C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D417E8-4C68-421B-949F-2C03B2001CFA}"/>
                </a:ext>
              </a:extLst>
            </p:cNvPr>
            <p:cNvGrpSpPr/>
            <p:nvPr/>
          </p:nvGrpSpPr>
          <p:grpSpPr>
            <a:xfrm>
              <a:off x="2897234" y="4293091"/>
              <a:ext cx="480743" cy="1903258"/>
              <a:chOff x="1141580" y="3793285"/>
              <a:chExt cx="480743" cy="190325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D866C00-67B5-462F-B615-285E9073ADB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C26B23B-5A9D-4F71-A755-9DB56AC4EC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444369E-64C8-48C2-B88E-D809056B29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FC510D5-EFD5-4AA1-B0F0-BB1531FA1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8955E4-7DF2-4734-BD51-F318143A1FE1}"/>
                </a:ext>
              </a:extLst>
            </p:cNvPr>
            <p:cNvGrpSpPr/>
            <p:nvPr/>
          </p:nvGrpSpPr>
          <p:grpSpPr>
            <a:xfrm>
              <a:off x="3473756" y="4293091"/>
              <a:ext cx="480743" cy="1903258"/>
              <a:chOff x="1141580" y="3793285"/>
              <a:chExt cx="480743" cy="190325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202B48-B928-4522-9F81-69DCC94A2AF1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E26BDDD-61FE-426D-BE6B-5F385353C6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93D464E-74E0-4A47-A7E6-00F78077D3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F2BABE0-341E-4C38-9C66-0C3058BF3B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2672" name="Group 412671">
              <a:extLst>
                <a:ext uri="{FF2B5EF4-FFF2-40B4-BE49-F238E27FC236}">
                  <a16:creationId xmlns:a16="http://schemas.microsoft.com/office/drawing/2014/main" id="{89AA8C71-8877-4BBB-8F61-33BDE0FC9EA0}"/>
                </a:ext>
              </a:extLst>
            </p:cNvPr>
            <p:cNvGrpSpPr/>
            <p:nvPr/>
          </p:nvGrpSpPr>
          <p:grpSpPr>
            <a:xfrm>
              <a:off x="4034379" y="4293091"/>
              <a:ext cx="480743" cy="1903258"/>
              <a:chOff x="4034379" y="4293091"/>
              <a:chExt cx="480743" cy="190325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FA7A70-1127-4515-8FF5-69565E260C53}"/>
                  </a:ext>
                </a:extLst>
              </p:cNvPr>
              <p:cNvSpPr/>
              <p:nvPr/>
            </p:nvSpPr>
            <p:spPr bwMode="auto">
              <a:xfrm>
                <a:off x="4034379" y="4293091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8B55CC5-AA34-4D56-81C1-7918306BE3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5851008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263AB56-F069-46BD-BE3A-2E61D15D03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5587" y="513029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2CA2C0E-1CA1-43A5-8D37-522E464D89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4433356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080708-8608-46CC-9D87-876D0CDE9519}"/>
                </a:ext>
              </a:extLst>
            </p:cNvPr>
            <p:cNvGrpSpPr/>
            <p:nvPr/>
          </p:nvGrpSpPr>
          <p:grpSpPr>
            <a:xfrm>
              <a:off x="4593204" y="4293091"/>
              <a:ext cx="480743" cy="1903258"/>
              <a:chOff x="1141580" y="3793285"/>
              <a:chExt cx="480743" cy="190325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9713D85-89B4-4418-9B4C-24B0514256D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3CDA3F-B364-4699-A446-F0F1D77199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811E55D-3F8E-40E6-91BC-973D1CA5C8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A12773B-983B-4478-917A-92ECF861BF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6ACF49B-D851-42D9-BE59-6436A659D556}"/>
                </a:ext>
              </a:extLst>
            </p:cNvPr>
            <p:cNvGrpSpPr/>
            <p:nvPr/>
          </p:nvGrpSpPr>
          <p:grpSpPr>
            <a:xfrm>
              <a:off x="5135198" y="4293091"/>
              <a:ext cx="480743" cy="1903258"/>
              <a:chOff x="1141580" y="3793285"/>
              <a:chExt cx="480743" cy="190325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B24856-9CB9-499E-9E89-5896F7FC38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B8DCB6-34F4-49AF-9C31-02F76FEAB6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4F60FF9-C4ED-4923-85E0-3D443DAEF4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FE51726-5961-41E5-B0A4-ABD05E7D44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7CDBD8D-0C4B-43F6-8CA5-4321C131B46C}"/>
                </a:ext>
              </a:extLst>
            </p:cNvPr>
            <p:cNvGrpSpPr/>
            <p:nvPr/>
          </p:nvGrpSpPr>
          <p:grpSpPr>
            <a:xfrm>
              <a:off x="5711720" y="4293091"/>
              <a:ext cx="480743" cy="1903258"/>
              <a:chOff x="1141580" y="3793285"/>
              <a:chExt cx="480743" cy="190325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8E40C1B-A91C-4EBB-BA4D-02C5D2655C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6093776-3D0E-4C08-B77A-B354F26EE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9152F8C-FA50-4302-BBD4-111E1D2FB6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C90F04-CCD7-4810-BF48-A1A2815A0F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8534096-A40D-4C97-905F-29480D90BA7C}"/>
                </a:ext>
              </a:extLst>
            </p:cNvPr>
            <p:cNvGrpSpPr/>
            <p:nvPr/>
          </p:nvGrpSpPr>
          <p:grpSpPr>
            <a:xfrm>
              <a:off x="6272343" y="4293091"/>
              <a:ext cx="480743" cy="1903258"/>
              <a:chOff x="1141580" y="3793285"/>
              <a:chExt cx="480743" cy="190325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8F3D346-8291-4F84-B473-07DB1B2425E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78038FD-E755-4257-A650-A590279FDF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819452E-B4C8-45D3-9F78-7266C6D26F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975C5B6-5A52-4722-8547-97B782E5BC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99FAB9D-4E45-4C4D-8ADA-6E5BD1650EB3}"/>
                </a:ext>
              </a:extLst>
            </p:cNvPr>
            <p:cNvGrpSpPr/>
            <p:nvPr/>
          </p:nvGrpSpPr>
          <p:grpSpPr>
            <a:xfrm>
              <a:off x="6831168" y="4293091"/>
              <a:ext cx="480743" cy="1903258"/>
              <a:chOff x="1141580" y="3793285"/>
              <a:chExt cx="480743" cy="190325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61486D6-CE32-4442-95F9-9AFD691DD44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34DCB0-6C74-4801-AD04-2E61D1C628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A5F48EB-039B-434B-BC91-9D9904D44B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5599F57-0844-41AB-B632-C2E9ABEA1D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5D5F29C-684D-4CD1-87B8-77D9A6E53F33}"/>
                </a:ext>
              </a:extLst>
            </p:cNvPr>
            <p:cNvGrpSpPr/>
            <p:nvPr/>
          </p:nvGrpSpPr>
          <p:grpSpPr>
            <a:xfrm>
              <a:off x="7384084" y="4293091"/>
              <a:ext cx="480743" cy="1903258"/>
              <a:chOff x="1141580" y="3793285"/>
              <a:chExt cx="480743" cy="190325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E8A45E1-37A0-4B52-8D9D-74DD20D03CA8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F64D3B1-4DA7-4E5E-A013-E0AEF1549B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054128D-1362-45E6-9D31-7983F40BA9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834D8BA-80E6-413C-9A94-28C12D5B47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535E7FE-60CE-49A0-9D14-DFC01596304C}"/>
                </a:ext>
              </a:extLst>
            </p:cNvPr>
            <p:cNvGrpSpPr/>
            <p:nvPr/>
          </p:nvGrpSpPr>
          <p:grpSpPr>
            <a:xfrm>
              <a:off x="7960606" y="4293091"/>
              <a:ext cx="480743" cy="1903258"/>
              <a:chOff x="1141580" y="3793285"/>
              <a:chExt cx="480743" cy="190325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90EEF3A-9DB6-4840-B6D3-F0995925F1FD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BA2A099-EA20-4332-A2C2-BC32951947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901CE7E-F67F-41EE-979A-D8AEA70D68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A8C259A-EADE-44DC-9260-4DBE8AADFE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/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8DB7CF8A-4E36-4A29-A05D-8052BB0CD600}"/>
              </a:ext>
            </a:extLst>
          </p:cNvPr>
          <p:cNvSpPr>
            <a:spLocks noChangeAspect="1"/>
          </p:cNvSpPr>
          <p:nvPr/>
        </p:nvSpPr>
        <p:spPr bwMode="auto">
          <a:xfrm>
            <a:off x="4145647" y="5117688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417638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2101416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So, what is the running time?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b="-6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How to lower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528515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528515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528515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528515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528515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528515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528515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528515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528515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532907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528515"/>
            <a:ext cx="553696" cy="1903258"/>
            <a:chOff x="4051230" y="1528515"/>
            <a:chExt cx="55369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B7CF932-87A4-4BA7-A686-FE81188CB67E}"/>
                </a:ext>
              </a:extLst>
            </p:cNvPr>
            <p:cNvSpPr txBox="1"/>
            <p:nvPr/>
          </p:nvSpPr>
          <p:spPr>
            <a:xfrm>
              <a:off x="4234311" y="206008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38883" y="4618328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B74A0D-95FC-4566-A667-F54C384261F1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  <p:bldP spid="14" grpId="0" animBg="1"/>
      <p:bldP spid="4126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207483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1891261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Where</a:t>
                </a:r>
                <a:r>
                  <a:rPr lang="en-US" sz="2000" i="1" dirty="0">
                    <a:latin typeface="Cambria Math" panose="02040503050406030204" pitchFamily="18" charset="0"/>
                    <a:ea typeface="Courier New" charset="0"/>
                    <a:cs typeface="Gill Sans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log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057227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Asymptotic Running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318360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318360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318360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318360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318360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318360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318360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318360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318360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322752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318360"/>
            <a:ext cx="594316" cy="1903258"/>
            <a:chOff x="4051230" y="1528515"/>
            <a:chExt cx="59431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/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/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again? </a:t>
                </a:r>
              </a:p>
              <a:p>
                <a:r>
                  <a:rPr lang="en-US" dirty="0"/>
                  <a:t>So, what is the point?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blipFill>
                <a:blip r:embed="rId37"/>
                <a:stretch>
                  <a:fillRect l="-1142" t="-1639" r="-1370" b="-12295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E6234B5C-8810-4B8D-AF5F-D11E68696ED4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into n/5 sets. Sort each set and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/10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)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b="0" i="1" dirty="0">
                  <a:latin typeface="Cambria Math" panose="02040503050406030204" pitchFamily="18" charset="0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6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04431" y="1053469"/>
            <a:ext cx="3823310" cy="1827443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91705" y="2138346"/>
            <a:ext cx="3901660" cy="166918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Improved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52749" y="4852306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B22C5BD-40F6-4EA0-991A-B667E56C7C63}"/>
              </a:ext>
            </a:extLst>
          </p:cNvPr>
          <p:cNvGrpSpPr/>
          <p:nvPr/>
        </p:nvGrpSpPr>
        <p:grpSpPr>
          <a:xfrm>
            <a:off x="531228" y="1192696"/>
            <a:ext cx="462761" cy="2521700"/>
            <a:chOff x="531228" y="1192696"/>
            <a:chExt cx="462761" cy="2521700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F23DB0F-F1AC-4635-9E9F-95EB4F8107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574B260-3F15-4333-84E3-8262014B0F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4A9B9CB-9F94-48A5-84F5-DE5533DE935D}"/>
              </a:ext>
            </a:extLst>
          </p:cNvPr>
          <p:cNvGrpSpPr/>
          <p:nvPr/>
        </p:nvGrpSpPr>
        <p:grpSpPr>
          <a:xfrm>
            <a:off x="1303850" y="1192696"/>
            <a:ext cx="462761" cy="2521700"/>
            <a:chOff x="531228" y="1192696"/>
            <a:chExt cx="462761" cy="252170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4B9DB11-5F7C-4E94-80F9-886C8674ABCE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A2CC444-9300-4920-B3CC-EDB52FEEF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9304A7D-65A5-4D3D-9E26-16154C5DC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903A131-23EA-4756-B39A-398BCBD56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79CA857-CA01-4AD8-BB5C-06F6956F2B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628FF68-B3AE-4C11-B296-EDE6731CAF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BBA566-645A-4B34-BE71-6652CB4CACD6}"/>
              </a:ext>
            </a:extLst>
          </p:cNvPr>
          <p:cNvGrpSpPr/>
          <p:nvPr/>
        </p:nvGrpSpPr>
        <p:grpSpPr>
          <a:xfrm>
            <a:off x="2093305" y="1192696"/>
            <a:ext cx="462761" cy="2521700"/>
            <a:chOff x="531228" y="1192696"/>
            <a:chExt cx="462761" cy="252170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C3E2EA2-ED27-4FD8-8DA9-CECFA92FB4E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F6D05AA-06D9-44E1-8E70-D380B721F0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A22A2CE-D122-4ECF-8FDD-FE7BD398D7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3DFBF7F-C199-4726-B1E9-18AD7860D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C825ADD-AD7F-4F63-852D-4F1B82EF64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BDD897C-7FB0-4B9B-B902-615915CEC7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7BBA7E1-C5E5-44C7-B84E-34E3855FBFC0}"/>
              </a:ext>
            </a:extLst>
          </p:cNvPr>
          <p:cNvGrpSpPr/>
          <p:nvPr/>
        </p:nvGrpSpPr>
        <p:grpSpPr>
          <a:xfrm>
            <a:off x="2904821" y="1168251"/>
            <a:ext cx="462761" cy="2521700"/>
            <a:chOff x="531228" y="1192696"/>
            <a:chExt cx="462761" cy="2521700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7DB7EA6-12E8-45AB-8C44-56D7FED3A98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739E2EC-2B56-4FF0-AA81-64F4209E2B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EAD4E0E-1B85-4D31-A901-87DE63A9EB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5825436-1951-4717-B1B5-93EBB9583D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B9322FB-0972-481B-9406-854ABD2EA3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9C1D2C68-A642-4B11-8E76-3C6C12B95F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2ED6823-C84D-4B37-AF24-A44A54578ABE}"/>
              </a:ext>
            </a:extLst>
          </p:cNvPr>
          <p:cNvGrpSpPr/>
          <p:nvPr/>
        </p:nvGrpSpPr>
        <p:grpSpPr>
          <a:xfrm>
            <a:off x="3722281" y="1168251"/>
            <a:ext cx="462761" cy="2521700"/>
            <a:chOff x="531228" y="1192696"/>
            <a:chExt cx="462761" cy="2521700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360426AB-B269-4EF1-BFBE-3FB6E5618D8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00E0042-5CF2-418F-9D36-21483E7190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92BB8AD-CDD5-4CFD-B9BB-380D4436E4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92F867C-5307-4032-AD8E-97B83D72EE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D4655121-55F2-4B38-ADC6-BC7A917FC3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B173DDC-9B80-4529-B694-452C1B46C2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40E60A6-DC58-41BD-97DD-23176AA3E341}"/>
              </a:ext>
            </a:extLst>
          </p:cNvPr>
          <p:cNvGrpSpPr/>
          <p:nvPr/>
        </p:nvGrpSpPr>
        <p:grpSpPr>
          <a:xfrm>
            <a:off x="4499681" y="1165654"/>
            <a:ext cx="462761" cy="2521700"/>
            <a:chOff x="531228" y="1192696"/>
            <a:chExt cx="462761" cy="2521700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DFF1618-E636-4210-AF2A-A42D99CF9D88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78BF0A9-D465-499C-81AA-86AB229D86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F7FE051-074F-42E5-BE25-17A8658380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2127D6A-485E-4C4C-AA89-F4DEABFD2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75052B0-2B2D-483A-AC4A-7006E1F105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5C73353B-88C1-4CAD-AAD1-E998B155CA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65E5762-E801-46F0-8B65-625C188B3C69}"/>
              </a:ext>
            </a:extLst>
          </p:cNvPr>
          <p:cNvGrpSpPr/>
          <p:nvPr/>
        </p:nvGrpSpPr>
        <p:grpSpPr>
          <a:xfrm>
            <a:off x="5235807" y="1172670"/>
            <a:ext cx="462761" cy="2521700"/>
            <a:chOff x="531228" y="1192696"/>
            <a:chExt cx="462761" cy="252170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144405-091B-4AB6-9C80-557E622CEEDA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40FBC64C-4839-4838-A3F5-45CFB77CB0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E1BAA28-F04E-4A6C-9CAE-C417781B5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C601F87-67FD-4F98-B3CB-EECA332F1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337FA77-A66B-44FA-88A9-3465F2417E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3B398F2-D137-49B2-9938-982B38628D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1449628-EFD9-4D40-9F6E-ADE9DD1A5540}"/>
              </a:ext>
            </a:extLst>
          </p:cNvPr>
          <p:cNvGrpSpPr/>
          <p:nvPr/>
        </p:nvGrpSpPr>
        <p:grpSpPr>
          <a:xfrm>
            <a:off x="6007239" y="1190627"/>
            <a:ext cx="462761" cy="2521700"/>
            <a:chOff x="531228" y="1192696"/>
            <a:chExt cx="462761" cy="2521700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4E902F83-88DE-4D63-A254-F8DE7747E151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C7C9369B-DD27-48CA-9937-B66517B494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4668D328-E7B4-4B56-B43D-C31927B93C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6E60AB9D-1EDB-4EC4-86A8-03583FCA8C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41A472E-C4C9-45A9-B880-9780AA7EB8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7259BE5-B5B2-4ADB-872B-32350BBFAD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7686281-6D9C-487A-A18D-4A2FCC7EE020}"/>
              </a:ext>
            </a:extLst>
          </p:cNvPr>
          <p:cNvGrpSpPr/>
          <p:nvPr/>
        </p:nvGrpSpPr>
        <p:grpSpPr>
          <a:xfrm>
            <a:off x="6784896" y="1188802"/>
            <a:ext cx="462761" cy="2521700"/>
            <a:chOff x="531228" y="1192696"/>
            <a:chExt cx="462761" cy="2521700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345A9913-AFB5-44F7-B7CB-BD93699351D9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0DA0B8E2-13BE-4E82-8695-ABA005C1C4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305A7014-4DFB-4CBF-83EA-7B14740C01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232594F0-9716-44F8-9625-7CDFDFB0A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57A7687-F684-4BD3-8803-9026AA288E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4486099E-CBCB-4CF7-8150-38FD1AA9B4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B8BE4B7-114D-4302-8E0D-AC98AE514B68}"/>
              </a:ext>
            </a:extLst>
          </p:cNvPr>
          <p:cNvGrpSpPr/>
          <p:nvPr/>
        </p:nvGrpSpPr>
        <p:grpSpPr>
          <a:xfrm>
            <a:off x="7514863" y="1197039"/>
            <a:ext cx="462761" cy="2521700"/>
            <a:chOff x="531228" y="1192696"/>
            <a:chExt cx="462761" cy="2521700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6AFB04B4-FBA4-4DE9-8740-0DD23C736C1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A68FCBF-7ABA-4DE3-8F21-7A66E2437E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0F54479-DA94-44F1-A465-BA67FAF2AA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906E2F8-27C6-4169-8062-A710DA341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3BD418DD-B8B7-4591-96CD-5123D5F0A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02987FE-F7C3-4D99-AE7C-2A156097AF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502A3DA-CCB6-44C4-8001-7C52DA7A4B0D}"/>
              </a:ext>
            </a:extLst>
          </p:cNvPr>
          <p:cNvGrpSpPr/>
          <p:nvPr/>
        </p:nvGrpSpPr>
        <p:grpSpPr>
          <a:xfrm>
            <a:off x="8280019" y="1197039"/>
            <a:ext cx="462761" cy="2521700"/>
            <a:chOff x="531228" y="1192696"/>
            <a:chExt cx="462761" cy="252170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02DD2D0-F456-4382-8455-0FE3ED13B9E4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B7183C5-7A6B-4635-AD61-AC3111E832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3291599-1339-446E-9035-43F73670B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F6225DFA-47E7-467E-BE47-D28FF56B1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F16117C-C4B4-4DFC-81E3-1E8AEA60C6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2B06E72-9416-4135-B008-7D6828D8A4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97A43201-8829-4AD0-9FBA-3FC38C38A5F8}"/>
              </a:ext>
            </a:extLst>
          </p:cNvPr>
          <p:cNvSpPr>
            <a:spLocks noChangeAspect="1"/>
          </p:cNvSpPr>
          <p:nvPr/>
        </p:nvSpPr>
        <p:spPr bwMode="auto">
          <a:xfrm>
            <a:off x="4615046" y="2348459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4" y="2936915"/>
            <a:ext cx="8051485" cy="302700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Integer Multiplication</a:t>
            </a:r>
            <a:br>
              <a:rPr kumimoji="0" lang="en-US" sz="3600" dirty="0">
                <a:cs typeface="+mj-cs"/>
              </a:rPr>
            </a:br>
            <a:r>
              <a:rPr kumimoji="0" lang="en-US" sz="2800" dirty="0">
                <a:cs typeface="+mj-cs"/>
              </a:rPr>
              <a:t/>
            </a:r>
            <a:br>
              <a:rPr kumimoji="0" lang="en-US" sz="2800" dirty="0">
                <a:cs typeface="+mj-cs"/>
              </a:rPr>
            </a:br>
            <a:r>
              <a:rPr kumimoji="0" lang="en-US" sz="2000" dirty="0" err="1"/>
              <a:t>Matlab</a:t>
            </a:r>
            <a:r>
              <a:rPr kumimoji="0" lang="en-US" sz="2000" dirty="0"/>
              <a:t> code is included in the </a:t>
            </a:r>
            <a:r>
              <a:rPr kumimoji="0" lang="en-US" sz="2000" dirty="0" err="1"/>
              <a:t>pptx</a:t>
            </a:r>
            <a:r>
              <a:rPr kumimoji="0" lang="en-US" sz="2000" dirty="0" smtClean="0"/>
              <a:t>.</a:t>
            </a:r>
            <a:br>
              <a:rPr kumimoji="0" lang="en-US" sz="2000" dirty="0" smtClean="0"/>
            </a:br>
            <a:r>
              <a:rPr lang="en-US" sz="2000" dirty="0" smtClean="0"/>
              <a:t>For this class, you just need to remember </a:t>
            </a:r>
            <a:br>
              <a:rPr lang="en-US" sz="2000" dirty="0" smtClean="0"/>
            </a:br>
            <a:r>
              <a:rPr lang="en-US" sz="2000" dirty="0" smtClean="0"/>
              <a:t>FFT and convolution can be done in O(n log n) time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1136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Improved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 Box 5">
                <a:extLst>
                  <a:ext uri="{FF2B5EF4-FFF2-40B4-BE49-F238E27FC236}">
                    <a16:creationId xmlns:a16="http://schemas.microsoft.com/office/drawing/2014/main" id="{F8A31A6F-8E24-41EE-BE04-EEAA70255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101" y="1167359"/>
                <a:ext cx="8899798" cy="505369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Sel(S, k)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If (n &lt; ??) return ??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Partition S into n/5 sets of size 5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Sort each set of size 5 and let M be the set of medians, so |M|=n/5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Let w=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Sel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M,n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/10)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For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=1 to n{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add 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add 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add 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}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If (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≤|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return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Sel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else if (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return w;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else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return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Sel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)|)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46" name="Text Box 5">
                <a:extLst>
                  <a:ext uri="{FF2B5EF4-FFF2-40B4-BE49-F238E27FC236}">
                    <a16:creationId xmlns:a16="http://schemas.microsoft.com/office/drawing/2014/main" id="{F8A31A6F-8E24-41EE-BE04-EEAA70255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01" y="1167359"/>
                <a:ext cx="8899798" cy="5053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C78D1A5-0B63-4B8D-A42F-4F008065EC13}"/>
              </a:ext>
            </a:extLst>
          </p:cNvPr>
          <p:cNvSpPr txBox="1"/>
          <p:nvPr/>
        </p:nvSpPr>
        <p:spPr>
          <a:xfrm>
            <a:off x="4789700" y="2833549"/>
            <a:ext cx="2716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can maintain each</a:t>
            </a:r>
          </a:p>
          <a:p>
            <a:r>
              <a:rPr lang="en-US" dirty="0">
                <a:solidFill>
                  <a:srgbClr val="FF0000"/>
                </a:solidFill>
              </a:rPr>
              <a:t>set in an array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5DAD27-99D3-4F03-95CD-A417DDE648A4}"/>
              </a:ext>
            </a:extLst>
          </p:cNvPr>
          <p:cNvCxnSpPr>
            <a:cxnSpLocks/>
          </p:cNvCxnSpPr>
          <p:nvPr/>
        </p:nvCxnSpPr>
        <p:spPr bwMode="auto">
          <a:xfrm flipH="1">
            <a:off x="3875876" y="3187492"/>
            <a:ext cx="914007" cy="3055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32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914400"/>
                <a:ext cx="8340350" cy="52117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Recall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340350" cy="5211764"/>
              </a:xfrm>
              <a:blipFill>
                <a:blip r:embed="rId3"/>
                <a:stretch>
                  <a:fillRect l="-731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67ED928-3DFD-4B41-BF62-349CAADFD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695" y="1965960"/>
            <a:ext cx="4704610" cy="374396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46AFC261-0658-4A8E-AD04-444FE0DEC392}"/>
              </a:ext>
            </a:extLst>
          </p:cNvPr>
          <p:cNvSpPr txBox="1"/>
          <p:nvPr/>
        </p:nvSpPr>
        <p:spPr>
          <a:xfrm>
            <a:off x="335637" y="5934229"/>
            <a:ext cx="8023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Question: Why we can solve integer multiplication using convolution?</a:t>
            </a:r>
          </a:p>
        </p:txBody>
      </p:sp>
    </p:spTree>
    <p:extLst>
      <p:ext uri="{BB962C8B-B14F-4D97-AF65-F5344CB8AC3E}">
        <p14:creationId xmlns:p14="http://schemas.microsoft.com/office/powerpoint/2010/main" val="20929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2-D Convolution (just for fun)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5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5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F55D3C0-60E8-4E43-A457-2E726481F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023" y="2037080"/>
            <a:ext cx="5262703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EC161-A97B-48CF-AEAE-5D5733EA3E6E}"/>
              </a:ext>
            </a:extLst>
          </p:cNvPr>
          <p:cNvSpPr txBox="1"/>
          <p:nvPr/>
        </p:nvSpPr>
        <p:spPr>
          <a:xfrm>
            <a:off x="2843693" y="28905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E0B72-08F2-4677-9EDF-78E9C6F22E97}"/>
              </a:ext>
            </a:extLst>
          </p:cNvPr>
          <p:cNvSpPr txBox="1"/>
          <p:nvPr/>
        </p:nvSpPr>
        <p:spPr>
          <a:xfrm>
            <a:off x="2371333" y="2490410"/>
            <a:ext cx="54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50431-B4AA-4F5F-9A9A-F1449759A011}"/>
              </a:ext>
            </a:extLst>
          </p:cNvPr>
          <p:cNvSpPr txBox="1"/>
          <p:nvPr/>
        </p:nvSpPr>
        <p:spPr>
          <a:xfrm>
            <a:off x="2352081" y="4730690"/>
            <a:ext cx="54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68003-6C5B-4EFE-91E2-19AB1E0A72E4}"/>
              </a:ext>
            </a:extLst>
          </p:cNvPr>
          <p:cNvSpPr txBox="1"/>
          <p:nvPr/>
        </p:nvSpPr>
        <p:spPr>
          <a:xfrm>
            <a:off x="2836381" y="5090923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39950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Convolution neural network </a:t>
            </a:r>
            <a:r>
              <a:rPr lang="en-US" altLang="en-US" sz="3600" dirty="0">
                <a:solidFill>
                  <a:srgbClr val="002060"/>
                </a:solidFill>
              </a:rPr>
              <a:t>(just for fun)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Convolution is a way to extract information from data.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But how can we design what kernel to use?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Optimization…</a:t>
            </a:r>
            <a:endParaRPr lang="en-US" sz="2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68" y="2987450"/>
            <a:ext cx="7875529" cy="214327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9600" y="1231506"/>
            <a:ext cx="8340350" cy="50470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000" kern="0" dirty="0">
              <a:latin typeface="+mj-lt"/>
            </a:endParaRPr>
          </a:p>
          <a:p>
            <a:pPr marL="0" indent="0">
              <a:buFontTx/>
              <a:buNone/>
            </a:pPr>
            <a:endParaRPr lang="en-US" sz="20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2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Circular 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9E2F6B7-5C4F-4640-9CA2-52C2BDD7B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373" y="2173690"/>
            <a:ext cx="6395720" cy="3358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1DD33F-985D-41D7-86CC-994CEA10FB27}"/>
                  </a:ext>
                </a:extLst>
              </p:cNvPr>
              <p:cNvSpPr txBox="1"/>
              <p:nvPr/>
            </p:nvSpPr>
            <p:spPr>
              <a:xfrm>
                <a:off x="411480" y="5934229"/>
                <a:ext cx="78716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Question: If we can compute circular convolution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then we can calculate convolution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1DD33F-985D-41D7-86CC-994CEA10F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" y="5934229"/>
                <a:ext cx="7871642" cy="707886"/>
              </a:xfrm>
              <a:prstGeom prst="rect">
                <a:avLst/>
              </a:prstGeom>
              <a:blipFill>
                <a:blip r:embed="rId5"/>
                <a:stretch>
                  <a:fillRect l="-387" t="-3419" r="-310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3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𝑘𝑁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𝑘𝑁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 looks like for fixed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?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43AA725-884D-4C67-81FF-5AE725627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847" y="3429000"/>
            <a:ext cx="3374399" cy="2515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DFD8D-3C3C-4BB5-8467-DF7D71839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99" y="3388042"/>
            <a:ext cx="3456142" cy="25561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EDE515-9D5F-44F4-BECF-B358FA48FB20}"/>
              </a:ext>
            </a:extLst>
          </p:cNvPr>
          <p:cNvSpPr txBox="1"/>
          <p:nvPr/>
        </p:nvSpPr>
        <p:spPr>
          <a:xfrm>
            <a:off x="457200" y="6183252"/>
            <a:ext cx="5792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Fourier Transform is just the sum of these spirals.</a:t>
            </a:r>
          </a:p>
        </p:txBody>
      </p:sp>
    </p:spTree>
    <p:extLst>
      <p:ext uri="{BB962C8B-B14F-4D97-AF65-F5344CB8AC3E}">
        <p14:creationId xmlns:p14="http://schemas.microsoft.com/office/powerpoint/2010/main" val="8268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DFT is invertible!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This maps is invertible and hence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This is saying all complex signals can be represented by spirals!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So, you can think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+mj-lt"/>
                  </a:rPr>
                  <a:t> is signal,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is the frequency (or opposite).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02CBA89-ADB9-4483-9FD6-81632F3A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79" y="3980102"/>
            <a:ext cx="5984271" cy="26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(just for fun)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2E4F6-7001-4137-ACA5-2EBA6CFBD8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725" y="1463592"/>
            <a:ext cx="6968549" cy="4180288"/>
          </a:xfrm>
          <a:prstGeom prst="rect">
            <a:avLst/>
          </a:prstGeom>
        </p:spPr>
      </p:pic>
      <p:pic>
        <p:nvPicPr>
          <p:cNvPr id="4" name="Seattle">
            <a:hlinkClick r:id="" action="ppaction://media"/>
            <a:extLst>
              <a:ext uri="{FF2B5EF4-FFF2-40B4-BE49-F238E27FC236}">
                <a16:creationId xmlns:a16="http://schemas.microsoft.com/office/drawing/2014/main" id="{3EEA144A-70E2-4112-BE7D-6FF09D86DB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3720" y="778108"/>
            <a:ext cx="406400" cy="406400"/>
          </a:xfrm>
          <a:prstGeom prst="rect">
            <a:avLst/>
          </a:prstGeom>
        </p:spPr>
      </p:pic>
      <p:pic>
        <p:nvPicPr>
          <p:cNvPr id="5" name="Seattle_bad">
            <a:hlinkClick r:id="" action="ppaction://media"/>
            <a:extLst>
              <a:ext uri="{FF2B5EF4-FFF2-40B4-BE49-F238E27FC236}">
                <a16:creationId xmlns:a16="http://schemas.microsoft.com/office/drawing/2014/main" id="{CDCB580E-FB10-4458-9F78-5D21A019CB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5520" y="58724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73129</TotalTime>
  <Words>1494</Words>
  <Application>Microsoft Office PowerPoint</Application>
  <PresentationFormat>On-screen Show (4:3)</PresentationFormat>
  <Paragraphs>588</Paragraphs>
  <Slides>20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Gill Sans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Custom Design</vt:lpstr>
      <vt:lpstr>CSE 421</vt:lpstr>
      <vt:lpstr>Integer Multiplication  Matlab code is included in the pptx. For this class, you just need to remember  FFT and convolution can be done in O(n log n) time</vt:lpstr>
      <vt:lpstr>Convolution</vt:lpstr>
      <vt:lpstr>2-D Convolution (just for fun)</vt:lpstr>
      <vt:lpstr>Convolution neural network (just for fun)</vt:lpstr>
      <vt:lpstr>Circular Convolution</vt:lpstr>
      <vt:lpstr>Discrete Fourier Transform</vt:lpstr>
      <vt:lpstr>DFT is invertible!</vt:lpstr>
      <vt:lpstr>(just for fun)</vt:lpstr>
      <vt:lpstr>Convolution Theorem</vt:lpstr>
      <vt:lpstr>Fast Fourier Transform</vt:lpstr>
      <vt:lpstr>Integer Multiplication</vt:lpstr>
      <vt:lpstr>Median</vt:lpstr>
      <vt:lpstr>Selecting k-th smallest</vt:lpstr>
      <vt:lpstr>An Idea</vt:lpstr>
      <vt:lpstr>How to choose w?</vt:lpstr>
      <vt:lpstr>How to lower bound |S_&lt; (w)|,|S_&gt; (w)|?</vt:lpstr>
      <vt:lpstr>Asymptotic Running Time?</vt:lpstr>
      <vt:lpstr>An Improved Idea</vt:lpstr>
      <vt:lpstr>An Improved Idea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439</cp:revision>
  <cp:lastPrinted>2000-07-01T21:41:59Z</cp:lastPrinted>
  <dcterms:created xsi:type="dcterms:W3CDTF">1998-04-21T02:39:18Z</dcterms:created>
  <dcterms:modified xsi:type="dcterms:W3CDTF">2018-04-25T18:58:06Z</dcterms:modified>
</cp:coreProperties>
</file>