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8"/>
  </p:notesMasterIdLst>
  <p:handoutMasterIdLst>
    <p:handoutMasterId r:id="rId19"/>
  </p:handoutMasterIdLst>
  <p:sldIdLst>
    <p:sldId id="369" r:id="rId2"/>
    <p:sldId id="790" r:id="rId3"/>
    <p:sldId id="791" r:id="rId4"/>
    <p:sldId id="793" r:id="rId5"/>
    <p:sldId id="794" r:id="rId6"/>
    <p:sldId id="795" r:id="rId7"/>
    <p:sldId id="796" r:id="rId8"/>
    <p:sldId id="797" r:id="rId9"/>
    <p:sldId id="512" r:id="rId10"/>
    <p:sldId id="799" r:id="rId11"/>
    <p:sldId id="514" r:id="rId12"/>
    <p:sldId id="515" r:id="rId13"/>
    <p:sldId id="516" r:id="rId14"/>
    <p:sldId id="517" r:id="rId15"/>
    <p:sldId id="518" r:id="rId16"/>
    <p:sldId id="519" r:id="rId1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FFCC"/>
    <a:srgbClr val="FFFF00"/>
    <a:srgbClr val="DBF7C9"/>
    <a:srgbClr val="B0ED8B"/>
    <a:srgbClr val="0033CC"/>
    <a:srgbClr val="3399FF"/>
    <a:srgbClr val="FF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89243" autoAdjust="0"/>
  </p:normalViewPr>
  <p:slideViewPr>
    <p:cSldViewPr snapToGrid="0">
      <p:cViewPr varScale="1">
        <p:scale>
          <a:sx n="142" d="100"/>
          <a:sy n="142" d="100"/>
        </p:scale>
        <p:origin x="1544" y="7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9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9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9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675B13-6BEC-4E73-BB98-1D1B7D753FBF}" type="slidenum">
              <a:rPr lang="en-US" altLang="en-US" sz="1300" b="0">
                <a:latin typeface="Comic Sans MS" panose="030F0702030302020204" pitchFamily="66" charset="0"/>
              </a:rPr>
              <a:pPr/>
              <a:t>10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606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10BD7-E19E-4514-9DBC-F0965028966B}" type="slidenum">
              <a:rPr lang="en-US" altLang="en-US" sz="1300" b="0">
                <a:latin typeface="Comic Sans MS" panose="030F0702030302020204" pitchFamily="66" charset="0"/>
              </a:rPr>
              <a:pPr/>
              <a:t>11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31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3A23DA-2873-45D7-A4B2-C83E657C2601}" type="slidenum">
              <a:rPr lang="en-US" altLang="en-US" sz="1300" b="0">
                <a:latin typeface="Comic Sans MS" panose="030F0702030302020204" pitchFamily="66" charset="0"/>
              </a:rPr>
              <a:pPr/>
              <a:t>12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187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DC28C4-15B0-4616-9448-5CCE41BCF2D2}" type="slidenum">
              <a:rPr lang="en-US" altLang="en-US" sz="1300" b="0">
                <a:latin typeface="Comic Sans MS" panose="030F0702030302020204" pitchFamily="66" charset="0"/>
              </a:rPr>
              <a:pPr/>
              <a:t>13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196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0BDCBD-7E6D-4793-BA17-75061D2F5D46}" type="slidenum">
              <a:rPr lang="en-US" altLang="en-US" sz="1300" b="0">
                <a:latin typeface="Comic Sans MS" panose="030F0702030302020204" pitchFamily="66" charset="0"/>
              </a:rPr>
              <a:pPr/>
              <a:t>14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182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670B5A-D4B9-46E4-BB9C-D48D528FD25F}" type="slidenum">
              <a:rPr lang="en-US" altLang="en-US" sz="1300" b="0">
                <a:latin typeface="Comic Sans MS" panose="030F0702030302020204" pitchFamily="66" charset="0"/>
              </a:rPr>
              <a:pPr/>
              <a:t>15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054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300B2F-40BE-4F87-9FDD-B5293B347216}" type="slidenum">
              <a:rPr lang="en-US" altLang="en-US" sz="1300" b="0">
                <a:latin typeface="Comic Sans MS" panose="030F0702030302020204" pitchFamily="66" charset="0"/>
              </a:rPr>
              <a:pPr/>
              <a:t>16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10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76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69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712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340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088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266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974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675B13-6BEC-4E73-BB98-1D1B7D753FBF}" type="slidenum">
              <a:rPr lang="en-US" altLang="en-US" sz="1300" b="0">
                <a:latin typeface="Comic Sans MS" panose="030F0702030302020204" pitchFamily="66" charset="0"/>
              </a:rPr>
              <a:pPr/>
              <a:t>9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6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7.png"/><Relationship Id="rId9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4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png"/><Relationship Id="rId5" Type="http://schemas.openxmlformats.org/officeDocument/2006/relationships/image" Target="../media/image9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150" y="3886200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Divide and Conquer / Multiplication</a:t>
            </a: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C0CF98-2D4B-40B4-8805-60B2356557AF}" type="slidenum">
              <a:rPr lang="en-US" altLang="en-US" sz="1400" b="0">
                <a:latin typeface="Tahoma" panose="020B0604030504040204" pitchFamily="34" charset="0"/>
              </a:rPr>
              <a:pPr/>
              <a:t>10</a:t>
            </a:fld>
            <a:endParaRPr lang="en-US" altLang="en-US" sz="1400" b="0" dirty="0">
              <a:latin typeface="Tahoma" panose="020B0604030504040204" pitchFamily="34" charset="0"/>
            </a:endParaRPr>
          </a:p>
        </p:txBody>
      </p:sp>
      <p:graphicFrame>
        <p:nvGraphicFramePr>
          <p:cNvPr id="30726" name="Object 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307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6"/>
          <p:cNvGraphicFramePr>
            <a:graphicFrameLocks noChangeAspect="1"/>
          </p:cNvGraphicFramePr>
          <p:nvPr/>
        </p:nvGraphicFramePr>
        <p:xfrm>
          <a:off x="4667250" y="34734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307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34734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7"/>
          <p:cNvGraphicFramePr>
            <a:graphicFrameLocks noChangeAspect="1"/>
          </p:cNvGraphicFramePr>
          <p:nvPr/>
        </p:nvGraphicFramePr>
        <p:xfrm>
          <a:off x="4819650" y="3625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307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6258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8"/>
          <p:cNvGraphicFramePr>
            <a:graphicFrameLocks noChangeAspect="1"/>
          </p:cNvGraphicFramePr>
          <p:nvPr/>
        </p:nvGraphicFramePr>
        <p:xfrm>
          <a:off x="4972050" y="37782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3072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37782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03A76138-1104-4749-9E01-2795214FF7D5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Multiplying Matrices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3">
                <a:extLst>
                  <a:ext uri="{FF2B5EF4-FFF2-40B4-BE49-F238E27FC236}">
                    <a16:creationId xmlns:a16="http://schemas.microsoft.com/office/drawing/2014/main" id="{432C0872-1FD2-41CA-9BD1-D9C179DE1116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915696"/>
                <a:ext cx="8340350" cy="59423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We a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+mj-lt"/>
                  </a:rPr>
                  <a:t> is linear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For any linear map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+mj-lt"/>
                  </a:rPr>
                  <a:t>, there 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+mj-lt"/>
                  </a:rPr>
                  <a:t>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such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(This is due to the definition of matrix vector multiplication)</a:t>
                </a: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For any two linear map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>
                    <a:latin typeface="+mj-lt"/>
                  </a:rPr>
                  <a:t>,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(This is due to the definition of matrix </a:t>
                </a:r>
                <a:r>
                  <a:rPr lang="en-US" sz="2400" dirty="0" err="1"/>
                  <a:t>matrix</a:t>
                </a:r>
                <a:r>
                  <a:rPr lang="en-US" sz="2400" dirty="0"/>
                  <a:t> multiplication)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Why we care about linear map?</a:t>
                </a:r>
              </a:p>
              <a:p>
                <a:pPr marL="0" indent="0">
                  <a:buNone/>
                </a:pPr>
                <a:r>
                  <a:rPr lang="en-US" sz="2400" dirty="0"/>
                  <a:t>Coz every function can be approximated by constant + linear map. (Taylor expansion).</a:t>
                </a:r>
              </a:p>
            </p:txBody>
          </p:sp>
        </mc:Choice>
        <mc:Fallback>
          <p:sp>
            <p:nvSpPr>
              <p:cNvPr id="18" name="Rectangle 3">
                <a:extLst>
                  <a:ext uri="{FF2B5EF4-FFF2-40B4-BE49-F238E27FC236}">
                    <a16:creationId xmlns:a16="http://schemas.microsoft.com/office/drawing/2014/main" id="{432C0872-1FD2-41CA-9BD1-D9C179DE11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696"/>
                <a:ext cx="8340350" cy="5942304"/>
              </a:xfrm>
              <a:blipFill>
                <a:blip r:embed="rId9"/>
                <a:stretch>
                  <a:fillRect l="-1096" t="-718" b="-2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732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28F1F2-B319-4FD7-82D6-B854434CD058}" type="slidenum">
              <a:rPr lang="en-US" altLang="en-US" sz="1400" b="0">
                <a:latin typeface="Tahoma" panose="020B0604030504040204" pitchFamily="34" charset="0"/>
              </a:rPr>
              <a:pPr/>
              <a:t>11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609600" y="1752600"/>
          <a:ext cx="4495800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2679700" imgH="939800" progId="Equation.3">
                  <p:embed/>
                </p:oleObj>
              </mc:Choice>
              <mc:Fallback>
                <p:oleObj name="Equation" r:id="rId4" imgW="2679700" imgH="939800" progId="Equation.3">
                  <p:embed/>
                  <p:pic>
                    <p:nvPicPr>
                      <p:cNvPr id="3277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4495800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327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6"/>
          <p:cNvGraphicFramePr>
            <a:graphicFrameLocks noChangeAspect="1"/>
          </p:cNvGraphicFramePr>
          <p:nvPr/>
        </p:nvGraphicFramePr>
        <p:xfrm>
          <a:off x="4667250" y="34734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3277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34734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7"/>
          <p:cNvGraphicFramePr>
            <a:graphicFrameLocks noChangeAspect="1"/>
          </p:cNvGraphicFramePr>
          <p:nvPr/>
        </p:nvGraphicFramePr>
        <p:xfrm>
          <a:off x="4819650" y="3625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3277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6258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8"/>
          <p:cNvGraphicFramePr>
            <a:graphicFrameLocks noChangeAspect="1"/>
          </p:cNvGraphicFramePr>
          <p:nvPr/>
        </p:nvGraphicFramePr>
        <p:xfrm>
          <a:off x="4972050" y="37782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0" imgW="114151" imgH="215619" progId="Equation.3">
                  <p:embed/>
                </p:oleObj>
              </mc:Choice>
              <mc:Fallback>
                <p:oleObj name="Equation" r:id="rId10" imgW="114151" imgH="215619" progId="Equation.3">
                  <p:embed/>
                  <p:pic>
                    <p:nvPicPr>
                      <p:cNvPr id="3277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37782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9"/>
          <p:cNvGraphicFramePr>
            <a:graphicFrameLocks noChangeAspect="1"/>
          </p:cNvGraphicFramePr>
          <p:nvPr/>
        </p:nvGraphicFramePr>
        <p:xfrm>
          <a:off x="155575" y="3505200"/>
          <a:ext cx="89884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1" imgW="6070600" imgH="939800" progId="Equation.3">
                  <p:embed/>
                </p:oleObj>
              </mc:Choice>
              <mc:Fallback>
                <p:oleObj name="Equation" r:id="rId11" imgW="6070600" imgH="939800" progId="Equation.3">
                  <p:embed/>
                  <p:pic>
                    <p:nvPicPr>
                      <p:cNvPr id="3277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3505200"/>
                        <a:ext cx="898842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0"/>
          <p:cNvSpPr>
            <a:spLocks noChangeArrowheads="1"/>
          </p:cNvSpPr>
          <p:nvPr/>
        </p:nvSpPr>
        <p:spPr bwMode="auto">
          <a:xfrm>
            <a:off x="381000" y="3581400"/>
            <a:ext cx="1295400" cy="685800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3200400" y="3581400"/>
            <a:ext cx="1295400" cy="685800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Rectangle 12"/>
          <p:cNvSpPr>
            <a:spLocks noChangeArrowheads="1"/>
          </p:cNvSpPr>
          <p:nvPr/>
        </p:nvSpPr>
        <p:spPr bwMode="auto">
          <a:xfrm>
            <a:off x="685800" y="1828800"/>
            <a:ext cx="990600" cy="685800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82" name="Rectangle 13"/>
          <p:cNvSpPr>
            <a:spLocks noChangeArrowheads="1"/>
          </p:cNvSpPr>
          <p:nvPr/>
        </p:nvSpPr>
        <p:spPr bwMode="auto">
          <a:xfrm>
            <a:off x="3048000" y="1828800"/>
            <a:ext cx="990600" cy="685800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72F04C8-F441-492C-9856-360AB43EA67B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Multiplying Matrices</a:t>
            </a:r>
          </a:p>
        </p:txBody>
      </p:sp>
    </p:spTree>
    <p:extLst>
      <p:ext uri="{BB962C8B-B14F-4D97-AF65-F5344CB8AC3E}">
        <p14:creationId xmlns:p14="http://schemas.microsoft.com/office/powerpoint/2010/main" val="2092776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7CF4AC-F911-4681-8209-23E432FDE3DB}" type="slidenum">
              <a:rPr lang="en-US" altLang="en-US" sz="1400" b="0">
                <a:latin typeface="Tahoma" panose="020B0604030504040204" pitchFamily="34" charset="0"/>
              </a:rPr>
              <a:pPr/>
              <a:t>12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33797" name="Object 4"/>
          <p:cNvGraphicFramePr>
            <a:graphicFrameLocks noChangeAspect="1"/>
          </p:cNvGraphicFramePr>
          <p:nvPr/>
        </p:nvGraphicFramePr>
        <p:xfrm>
          <a:off x="609600" y="1752600"/>
          <a:ext cx="4495800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2679700" imgH="939800" progId="Equation.3">
                  <p:embed/>
                </p:oleObj>
              </mc:Choice>
              <mc:Fallback>
                <p:oleObj name="Equation" r:id="rId4" imgW="2679700" imgH="939800" progId="Equation.3">
                  <p:embed/>
                  <p:pic>
                    <p:nvPicPr>
                      <p:cNvPr id="337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4495800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337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6"/>
          <p:cNvGraphicFramePr>
            <a:graphicFrameLocks noChangeAspect="1"/>
          </p:cNvGraphicFramePr>
          <p:nvPr/>
        </p:nvGraphicFramePr>
        <p:xfrm>
          <a:off x="4667250" y="34734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337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34734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7"/>
          <p:cNvGraphicFramePr>
            <a:graphicFrameLocks noChangeAspect="1"/>
          </p:cNvGraphicFramePr>
          <p:nvPr/>
        </p:nvGraphicFramePr>
        <p:xfrm>
          <a:off x="4819650" y="3625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3380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6258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8"/>
          <p:cNvGraphicFramePr>
            <a:graphicFrameLocks noChangeAspect="1"/>
          </p:cNvGraphicFramePr>
          <p:nvPr/>
        </p:nvGraphicFramePr>
        <p:xfrm>
          <a:off x="4972050" y="37782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0" imgW="114151" imgH="215619" progId="Equation.3">
                  <p:embed/>
                </p:oleObj>
              </mc:Choice>
              <mc:Fallback>
                <p:oleObj name="Equation" r:id="rId10" imgW="114151" imgH="215619" progId="Equation.3">
                  <p:embed/>
                  <p:pic>
                    <p:nvPicPr>
                      <p:cNvPr id="3380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37782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9"/>
          <p:cNvGraphicFramePr>
            <a:graphicFrameLocks noChangeAspect="1"/>
          </p:cNvGraphicFramePr>
          <p:nvPr/>
        </p:nvGraphicFramePr>
        <p:xfrm>
          <a:off x="155575" y="3505200"/>
          <a:ext cx="89884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11" imgW="6070600" imgH="939800" progId="Equation.3">
                  <p:embed/>
                </p:oleObj>
              </mc:Choice>
              <mc:Fallback>
                <p:oleObj name="Equation" r:id="rId11" imgW="6070600" imgH="939800" progId="Equation.3">
                  <p:embed/>
                  <p:pic>
                    <p:nvPicPr>
                      <p:cNvPr id="3380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3505200"/>
                        <a:ext cx="898842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10"/>
          <p:cNvSpPr>
            <a:spLocks noChangeArrowheads="1"/>
          </p:cNvSpPr>
          <p:nvPr/>
        </p:nvSpPr>
        <p:spPr bwMode="auto">
          <a:xfrm>
            <a:off x="1828800" y="3581400"/>
            <a:ext cx="1295400" cy="685800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04" name="Rectangle 11"/>
          <p:cNvSpPr>
            <a:spLocks noChangeArrowheads="1"/>
          </p:cNvSpPr>
          <p:nvPr/>
        </p:nvSpPr>
        <p:spPr bwMode="auto">
          <a:xfrm>
            <a:off x="4648200" y="3581400"/>
            <a:ext cx="1295400" cy="685800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05" name="Rectangle 12"/>
          <p:cNvSpPr>
            <a:spLocks noChangeArrowheads="1"/>
          </p:cNvSpPr>
          <p:nvPr/>
        </p:nvSpPr>
        <p:spPr bwMode="auto">
          <a:xfrm>
            <a:off x="1752600" y="1828800"/>
            <a:ext cx="990600" cy="685800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06" name="Rectangle 13"/>
          <p:cNvSpPr>
            <a:spLocks noChangeArrowheads="1"/>
          </p:cNvSpPr>
          <p:nvPr/>
        </p:nvSpPr>
        <p:spPr bwMode="auto">
          <a:xfrm>
            <a:off x="3048000" y="2590800"/>
            <a:ext cx="990600" cy="685800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3C4DDE3-5CB7-44F5-9296-1BDE821205D9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Multiplying Matrices</a:t>
            </a:r>
          </a:p>
        </p:txBody>
      </p:sp>
    </p:spTree>
    <p:extLst>
      <p:ext uri="{BB962C8B-B14F-4D97-AF65-F5344CB8AC3E}">
        <p14:creationId xmlns:p14="http://schemas.microsoft.com/office/powerpoint/2010/main" val="2674595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8077E4-8326-4878-8009-098E54FB1C7F}" type="slidenum">
              <a:rPr lang="en-US" altLang="en-US" sz="1400" b="0">
                <a:latin typeface="Tahoma" panose="020B0604030504040204" pitchFamily="34" charset="0"/>
              </a:rPr>
              <a:pPr/>
              <a:t>13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/>
        </p:nvGraphicFramePr>
        <p:xfrm>
          <a:off x="609600" y="1752600"/>
          <a:ext cx="4495800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4" imgW="2679700" imgH="939800" progId="Equation.3">
                  <p:embed/>
                </p:oleObj>
              </mc:Choice>
              <mc:Fallback>
                <p:oleObj name="Equation" r:id="rId4" imgW="2679700" imgH="939800" progId="Equation.3">
                  <p:embed/>
                  <p:pic>
                    <p:nvPicPr>
                      <p:cNvPr id="348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4495800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348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6"/>
          <p:cNvGraphicFramePr>
            <a:graphicFrameLocks noChangeAspect="1"/>
          </p:cNvGraphicFramePr>
          <p:nvPr/>
        </p:nvGraphicFramePr>
        <p:xfrm>
          <a:off x="4667250" y="34734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348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34734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7"/>
          <p:cNvGraphicFramePr>
            <a:graphicFrameLocks noChangeAspect="1"/>
          </p:cNvGraphicFramePr>
          <p:nvPr/>
        </p:nvGraphicFramePr>
        <p:xfrm>
          <a:off x="4819650" y="3625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348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6258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8"/>
          <p:cNvGraphicFramePr>
            <a:graphicFrameLocks noChangeAspect="1"/>
          </p:cNvGraphicFramePr>
          <p:nvPr/>
        </p:nvGraphicFramePr>
        <p:xfrm>
          <a:off x="4972050" y="37782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0" imgW="114151" imgH="215619" progId="Equation.3">
                  <p:embed/>
                </p:oleObj>
              </mc:Choice>
              <mc:Fallback>
                <p:oleObj name="Equation" r:id="rId10" imgW="114151" imgH="215619" progId="Equation.3">
                  <p:embed/>
                  <p:pic>
                    <p:nvPicPr>
                      <p:cNvPr id="3482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37782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9"/>
          <p:cNvGraphicFramePr>
            <a:graphicFrameLocks noChangeAspect="1"/>
          </p:cNvGraphicFramePr>
          <p:nvPr/>
        </p:nvGraphicFramePr>
        <p:xfrm>
          <a:off x="0" y="3429000"/>
          <a:ext cx="89884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1" imgW="6070600" imgH="939800" progId="Equation.3">
                  <p:embed/>
                </p:oleObj>
              </mc:Choice>
              <mc:Fallback>
                <p:oleObj name="Equation" r:id="rId11" imgW="6070600" imgH="939800" progId="Equation.3">
                  <p:embed/>
                  <p:pic>
                    <p:nvPicPr>
                      <p:cNvPr id="348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898842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7" name="Line 10"/>
          <p:cNvSpPr>
            <a:spLocks noChangeShapeType="1"/>
          </p:cNvSpPr>
          <p:nvPr/>
        </p:nvSpPr>
        <p:spPr bwMode="auto">
          <a:xfrm>
            <a:off x="1676400" y="1828800"/>
            <a:ext cx="0" cy="1447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>
            <a:off x="685800" y="2590800"/>
            <a:ext cx="2057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2"/>
          <p:cNvSpPr>
            <a:spLocks noChangeShapeType="1"/>
          </p:cNvSpPr>
          <p:nvPr/>
        </p:nvSpPr>
        <p:spPr bwMode="auto">
          <a:xfrm>
            <a:off x="4038600" y="1828800"/>
            <a:ext cx="0" cy="1447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>
            <a:off x="3048000" y="2590800"/>
            <a:ext cx="1905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/>
        </p:nvSpPr>
        <p:spPr bwMode="auto">
          <a:xfrm>
            <a:off x="5791200" y="3581400"/>
            <a:ext cx="0" cy="13716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5"/>
          <p:cNvSpPr>
            <a:spLocks noChangeShapeType="1"/>
          </p:cNvSpPr>
          <p:nvPr/>
        </p:nvSpPr>
        <p:spPr bwMode="auto">
          <a:xfrm>
            <a:off x="304800" y="4267200"/>
            <a:ext cx="8534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Text Box 16"/>
          <p:cNvSpPr txBox="1">
            <a:spLocks noChangeArrowheads="1"/>
          </p:cNvSpPr>
          <p:nvPr/>
        </p:nvSpPr>
        <p:spPr bwMode="auto">
          <a:xfrm>
            <a:off x="838200" y="1905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</a:p>
        </p:txBody>
      </p:sp>
      <p:sp>
        <p:nvSpPr>
          <p:cNvPr id="34834" name="Rectangle 17"/>
          <p:cNvSpPr>
            <a:spLocks noChangeArrowheads="1"/>
          </p:cNvSpPr>
          <p:nvPr/>
        </p:nvSpPr>
        <p:spPr bwMode="auto">
          <a:xfrm>
            <a:off x="1905000" y="1905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35" name="Rectangle 18"/>
          <p:cNvSpPr>
            <a:spLocks noChangeArrowheads="1"/>
          </p:cNvSpPr>
          <p:nvPr/>
        </p:nvSpPr>
        <p:spPr bwMode="auto">
          <a:xfrm>
            <a:off x="838200" y="2667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36" name="Rectangle 19"/>
          <p:cNvSpPr>
            <a:spLocks noChangeArrowheads="1"/>
          </p:cNvSpPr>
          <p:nvPr/>
        </p:nvSpPr>
        <p:spPr bwMode="auto">
          <a:xfrm>
            <a:off x="6248400" y="3581400"/>
            <a:ext cx="250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37" name="Rectangle 20"/>
          <p:cNvSpPr>
            <a:spLocks noChangeArrowheads="1"/>
          </p:cNvSpPr>
          <p:nvPr/>
        </p:nvSpPr>
        <p:spPr bwMode="auto">
          <a:xfrm>
            <a:off x="1905000" y="27432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38" name="Rectangle 21"/>
          <p:cNvSpPr>
            <a:spLocks noChangeArrowheads="1"/>
          </p:cNvSpPr>
          <p:nvPr/>
        </p:nvSpPr>
        <p:spPr bwMode="auto">
          <a:xfrm>
            <a:off x="1828800" y="3581400"/>
            <a:ext cx="250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39" name="Rectangle 22"/>
          <p:cNvSpPr>
            <a:spLocks noChangeArrowheads="1"/>
          </p:cNvSpPr>
          <p:nvPr/>
        </p:nvSpPr>
        <p:spPr bwMode="auto">
          <a:xfrm>
            <a:off x="3124200" y="1905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40" name="Rectangle 23"/>
          <p:cNvSpPr>
            <a:spLocks noChangeArrowheads="1"/>
          </p:cNvSpPr>
          <p:nvPr/>
        </p:nvSpPr>
        <p:spPr bwMode="auto">
          <a:xfrm>
            <a:off x="4191000" y="1905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41" name="Rectangle 24"/>
          <p:cNvSpPr>
            <a:spLocks noChangeArrowheads="1"/>
          </p:cNvSpPr>
          <p:nvPr/>
        </p:nvSpPr>
        <p:spPr bwMode="auto">
          <a:xfrm>
            <a:off x="3124200" y="2667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42" name="Rectangle 25"/>
          <p:cNvSpPr>
            <a:spLocks noChangeArrowheads="1"/>
          </p:cNvSpPr>
          <p:nvPr/>
        </p:nvSpPr>
        <p:spPr bwMode="auto">
          <a:xfrm>
            <a:off x="4191000" y="2667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43" name="Rectangle 26"/>
          <p:cNvSpPr>
            <a:spLocks noChangeArrowheads="1"/>
          </p:cNvSpPr>
          <p:nvPr/>
        </p:nvSpPr>
        <p:spPr bwMode="auto">
          <a:xfrm>
            <a:off x="6248400" y="4419600"/>
            <a:ext cx="250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44" name="Rectangle 27"/>
          <p:cNvSpPr>
            <a:spLocks noChangeArrowheads="1"/>
          </p:cNvSpPr>
          <p:nvPr/>
        </p:nvSpPr>
        <p:spPr bwMode="auto">
          <a:xfrm>
            <a:off x="1905000" y="4343400"/>
            <a:ext cx="250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F5FF91A7-6F03-4B8A-B018-48403BB5073B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Multiplying Matrices</a:t>
            </a:r>
          </a:p>
        </p:txBody>
      </p:sp>
    </p:spTree>
    <p:extLst>
      <p:ext uri="{BB962C8B-B14F-4D97-AF65-F5344CB8AC3E}">
        <p14:creationId xmlns:p14="http://schemas.microsoft.com/office/powerpoint/2010/main" val="2821486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4D94B1-7DF5-4243-BC77-9414996BFBFF}" type="slidenum">
              <a:rPr lang="en-US" altLang="en-US" sz="1400" b="0">
                <a:latin typeface="Tahoma" panose="020B0604030504040204" pitchFamily="34" charset="0"/>
              </a:rPr>
              <a:pPr/>
              <a:t>14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4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)=8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/2)+4(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/2)2=8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/2)+</m:t>
                    </m:r>
                    <m:r>
                      <a:rPr lang="en-US" altLang="en-US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800" b="0" i="1" baseline="3000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altLang="en-US" sz="2800" baseline="30000" dirty="0">
                  <a:solidFill>
                    <a:schemeClr val="tx2"/>
                  </a:solidFill>
                </a:endParaRPr>
              </a:p>
              <a:p>
                <a:pPr lvl="1" eaLnBrk="1" hangingPunct="1"/>
                <a:r>
                  <a:rPr lang="en-US" altLang="en-US" dirty="0">
                    <a:solidFill>
                      <a:schemeClr val="tx2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altLang="en-US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alt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b="0" i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e>
                    </m:d>
                    <m:r>
                      <a:rPr lang="en-US" alt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alt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dirty="0"/>
              </a:p>
            </p:txBody>
          </p:sp>
        </mc:Choice>
        <mc:Fallback>
          <p:sp>
            <p:nvSpPr>
              <p:cNvPr id="3584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4"/>
                <a:stretch>
                  <a:fillRect b="-4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845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3584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5"/>
          <p:cNvGraphicFramePr>
            <a:graphicFrameLocks noChangeAspect="1"/>
          </p:cNvGraphicFramePr>
          <p:nvPr/>
        </p:nvGraphicFramePr>
        <p:xfrm>
          <a:off x="4667250" y="34734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358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34734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6"/>
          <p:cNvGraphicFramePr>
            <a:graphicFrameLocks noChangeAspect="1"/>
          </p:cNvGraphicFramePr>
          <p:nvPr/>
        </p:nvGraphicFramePr>
        <p:xfrm>
          <a:off x="4819650" y="3625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358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6258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7"/>
          <p:cNvGraphicFramePr>
            <a:graphicFrameLocks noChangeAspect="1"/>
          </p:cNvGraphicFramePr>
          <p:nvPr/>
        </p:nvGraphicFramePr>
        <p:xfrm>
          <a:off x="4972050" y="37782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3584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37782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1676400" y="1828800"/>
            <a:ext cx="0" cy="1447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685800" y="2590800"/>
            <a:ext cx="2057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4038600" y="1828800"/>
            <a:ext cx="0" cy="1447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>
            <a:off x="3048000" y="2590800"/>
            <a:ext cx="1905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4419600" y="3581400"/>
            <a:ext cx="0" cy="13716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>
            <a:off x="1905000" y="4267200"/>
            <a:ext cx="533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Text Box 14"/>
          <p:cNvSpPr txBox="1">
            <a:spLocks noChangeArrowheads="1"/>
          </p:cNvSpPr>
          <p:nvPr/>
        </p:nvSpPr>
        <p:spPr bwMode="auto">
          <a:xfrm>
            <a:off x="838200" y="1905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</a:p>
        </p:txBody>
      </p:sp>
      <p:sp>
        <p:nvSpPr>
          <p:cNvPr id="35856" name="Rectangle 15"/>
          <p:cNvSpPr>
            <a:spLocks noChangeArrowheads="1"/>
          </p:cNvSpPr>
          <p:nvPr/>
        </p:nvSpPr>
        <p:spPr bwMode="auto">
          <a:xfrm>
            <a:off x="1905000" y="1905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57" name="Rectangle 16"/>
          <p:cNvSpPr>
            <a:spLocks noChangeArrowheads="1"/>
          </p:cNvSpPr>
          <p:nvPr/>
        </p:nvSpPr>
        <p:spPr bwMode="auto">
          <a:xfrm>
            <a:off x="838200" y="2667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58" name="Rectangle 17"/>
          <p:cNvSpPr>
            <a:spLocks noChangeArrowheads="1"/>
          </p:cNvSpPr>
          <p:nvPr/>
        </p:nvSpPr>
        <p:spPr bwMode="auto">
          <a:xfrm>
            <a:off x="4724400" y="3581400"/>
            <a:ext cx="250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59" name="Rectangle 18"/>
          <p:cNvSpPr>
            <a:spLocks noChangeArrowheads="1"/>
          </p:cNvSpPr>
          <p:nvPr/>
        </p:nvSpPr>
        <p:spPr bwMode="auto">
          <a:xfrm>
            <a:off x="1905000" y="27432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60" name="Rectangle 19"/>
          <p:cNvSpPr>
            <a:spLocks noChangeArrowheads="1"/>
          </p:cNvSpPr>
          <p:nvPr/>
        </p:nvSpPr>
        <p:spPr bwMode="auto">
          <a:xfrm>
            <a:off x="1828800" y="3581400"/>
            <a:ext cx="250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61" name="Rectangle 20"/>
          <p:cNvSpPr>
            <a:spLocks noChangeArrowheads="1"/>
          </p:cNvSpPr>
          <p:nvPr/>
        </p:nvSpPr>
        <p:spPr bwMode="auto">
          <a:xfrm>
            <a:off x="3124200" y="1905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62" name="Rectangle 21"/>
          <p:cNvSpPr>
            <a:spLocks noChangeArrowheads="1"/>
          </p:cNvSpPr>
          <p:nvPr/>
        </p:nvSpPr>
        <p:spPr bwMode="auto">
          <a:xfrm>
            <a:off x="4191000" y="1905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63" name="Rectangle 22"/>
          <p:cNvSpPr>
            <a:spLocks noChangeArrowheads="1"/>
          </p:cNvSpPr>
          <p:nvPr/>
        </p:nvSpPr>
        <p:spPr bwMode="auto">
          <a:xfrm>
            <a:off x="3124200" y="2667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64" name="Rectangle 23"/>
          <p:cNvSpPr>
            <a:spLocks noChangeArrowheads="1"/>
          </p:cNvSpPr>
          <p:nvPr/>
        </p:nvSpPr>
        <p:spPr bwMode="auto">
          <a:xfrm>
            <a:off x="4191000" y="2667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65" name="Rectangle 24"/>
          <p:cNvSpPr>
            <a:spLocks noChangeArrowheads="1"/>
          </p:cNvSpPr>
          <p:nvPr/>
        </p:nvSpPr>
        <p:spPr bwMode="auto">
          <a:xfrm>
            <a:off x="4800600" y="4419600"/>
            <a:ext cx="250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66" name="Rectangle 25"/>
          <p:cNvSpPr>
            <a:spLocks noChangeArrowheads="1"/>
          </p:cNvSpPr>
          <p:nvPr/>
        </p:nvSpPr>
        <p:spPr bwMode="auto">
          <a:xfrm>
            <a:off x="1905000" y="4343400"/>
            <a:ext cx="250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22</a:t>
            </a:r>
            <a:r>
              <a:rPr lang="en-US" altLang="en-US" sz="2800">
                <a:solidFill>
                  <a:schemeClr val="accent2"/>
                </a:solidFill>
                <a:latin typeface="Helvetica" panose="020B0604020202020204" pitchFamily="34" charset="0"/>
              </a:rPr>
              <a:t>B</a:t>
            </a:r>
            <a:r>
              <a:rPr lang="en-US" altLang="en-US" sz="2800" baseline="-25000">
                <a:solidFill>
                  <a:schemeClr val="accent2"/>
                </a:solidFill>
                <a:latin typeface="Helvetica" panose="020B0604020202020204" pitchFamily="34" charset="0"/>
              </a:rPr>
              <a:t>21</a:t>
            </a:r>
            <a:endParaRPr lang="en-US" altLang="en-US" sz="2800" b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5867" name="AutoShape 26"/>
          <p:cNvSpPr>
            <a:spLocks/>
          </p:cNvSpPr>
          <p:nvPr/>
        </p:nvSpPr>
        <p:spPr bwMode="auto">
          <a:xfrm>
            <a:off x="609600" y="1905000"/>
            <a:ext cx="76200" cy="1371600"/>
          </a:xfrm>
          <a:prstGeom prst="leftBracket">
            <a:avLst>
              <a:gd name="adj" fmla="val 150000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68" name="AutoShape 27"/>
          <p:cNvSpPr>
            <a:spLocks/>
          </p:cNvSpPr>
          <p:nvPr/>
        </p:nvSpPr>
        <p:spPr bwMode="auto">
          <a:xfrm>
            <a:off x="1752600" y="3581400"/>
            <a:ext cx="76200" cy="1371600"/>
          </a:xfrm>
          <a:prstGeom prst="leftBracket">
            <a:avLst>
              <a:gd name="adj" fmla="val 150000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69" name="AutoShape 28"/>
          <p:cNvSpPr>
            <a:spLocks/>
          </p:cNvSpPr>
          <p:nvPr/>
        </p:nvSpPr>
        <p:spPr bwMode="auto">
          <a:xfrm>
            <a:off x="2971800" y="1905000"/>
            <a:ext cx="76200" cy="1371600"/>
          </a:xfrm>
          <a:prstGeom prst="leftBracket">
            <a:avLst>
              <a:gd name="adj" fmla="val 150000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70" name="Text Box 29"/>
          <p:cNvSpPr txBox="1">
            <a:spLocks noChangeArrowheads="1"/>
          </p:cNvSpPr>
          <p:nvPr/>
        </p:nvSpPr>
        <p:spPr bwMode="auto">
          <a:xfrm>
            <a:off x="1050925" y="3878263"/>
            <a:ext cx="39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 b="0">
                <a:solidFill>
                  <a:schemeClr val="accent2"/>
                </a:solidFill>
                <a:latin typeface="Helvetica" panose="020B0604020202020204" pitchFamily="34" charset="0"/>
              </a:rPr>
              <a:t>=</a:t>
            </a:r>
          </a:p>
        </p:txBody>
      </p:sp>
      <p:sp>
        <p:nvSpPr>
          <p:cNvPr id="35871" name="AutoShape 30"/>
          <p:cNvSpPr>
            <a:spLocks/>
          </p:cNvSpPr>
          <p:nvPr/>
        </p:nvSpPr>
        <p:spPr bwMode="auto">
          <a:xfrm>
            <a:off x="2667000" y="1905000"/>
            <a:ext cx="152400" cy="1371600"/>
          </a:xfrm>
          <a:prstGeom prst="rightBracket">
            <a:avLst>
              <a:gd name="adj" fmla="val 75000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72" name="AutoShape 31"/>
          <p:cNvSpPr>
            <a:spLocks/>
          </p:cNvSpPr>
          <p:nvPr/>
        </p:nvSpPr>
        <p:spPr bwMode="auto">
          <a:xfrm>
            <a:off x="7239000" y="3581400"/>
            <a:ext cx="152400" cy="1371600"/>
          </a:xfrm>
          <a:prstGeom prst="rightBracket">
            <a:avLst>
              <a:gd name="adj" fmla="val 75000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73" name="AutoShape 32"/>
          <p:cNvSpPr>
            <a:spLocks/>
          </p:cNvSpPr>
          <p:nvPr/>
        </p:nvSpPr>
        <p:spPr bwMode="auto">
          <a:xfrm>
            <a:off x="4876800" y="1828800"/>
            <a:ext cx="152400" cy="1371600"/>
          </a:xfrm>
          <a:prstGeom prst="rightBracket">
            <a:avLst>
              <a:gd name="adj" fmla="val 75000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D10765DF-9B25-44E4-97AD-56F49FAFA557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Simple Divide and Conquer</a:t>
            </a:r>
          </a:p>
        </p:txBody>
      </p:sp>
    </p:spTree>
    <p:extLst>
      <p:ext uri="{BB962C8B-B14F-4D97-AF65-F5344CB8AC3E}">
        <p14:creationId xmlns:p14="http://schemas.microsoft.com/office/powerpoint/2010/main" val="33919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CFAAF3-7BC0-4465-BCC3-C43D64FB678E}" type="slidenum">
              <a:rPr lang="en-US" altLang="en-US" sz="1400" b="0">
                <a:latin typeface="Tahoma" panose="020B0604030504040204" pitchFamily="34" charset="0"/>
              </a:rPr>
              <a:pPr/>
              <a:t>15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71282"/>
                <a:ext cx="8229600" cy="5054881"/>
              </a:xfrm>
            </p:spPr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en-US" dirty="0"/>
                  <a:t>Strassen’s algorithm</a:t>
                </a:r>
              </a:p>
              <a:p>
                <a:pPr lvl="1" eaLnBrk="1" hangingPunct="1">
                  <a:defRPr/>
                </a:pPr>
                <a:r>
                  <a:rPr lang="en-US" sz="2400" dirty="0"/>
                  <a:t>Multiply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dirty="0"/>
                  <a:t> matrices using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2400" dirty="0"/>
                  <a:t> instead of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2400" dirty="0"/>
                  <a:t> multiplications (and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US" sz="2400" dirty="0"/>
                  <a:t> additions)</a:t>
                </a:r>
              </a:p>
              <a:p>
                <a:pPr lvl="1"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  <a:p>
                <a:pPr lvl="1" eaLnBrk="1" hangingPunct="1">
                  <a:defRPr/>
                </a:pPr>
                <a:r>
                  <a:rPr lang="en-US" sz="2400" dirty="0"/>
                  <a:t>Hence,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func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  <a:p>
                <a:pPr lvl="2" eaLnBrk="1" hangingPunct="1">
                  <a:defRPr/>
                </a:pPr>
                <a:endParaRPr lang="en-US" sz="2400" dirty="0"/>
              </a:p>
            </p:txBody>
          </p:sp>
        </mc:Choice>
        <mc:Fallback>
          <p:sp>
            <p:nvSpPr>
              <p:cNvPr id="348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1282"/>
                <a:ext cx="8229600" cy="5054881"/>
              </a:xfrm>
              <a:blipFill>
                <a:blip r:embed="rId3"/>
                <a:stretch>
                  <a:fillRect l="-1704" t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41803BDD-C142-47BF-95D2-5386F6E5F746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Strassen’s Divide and Conquer Algorithm</a:t>
            </a:r>
          </a:p>
        </p:txBody>
      </p:sp>
      <p:pic>
        <p:nvPicPr>
          <p:cNvPr id="2050" name="Picture 2" descr="https://upload.wikimedia.org/wikipedia/commons/thumb/e/e9/Bound_on_matrix_multiplication_omega_over_time.svg/400px-Bound_on_matrix_multiplication_omega_over_time.svg.png">
            <a:extLst>
              <a:ext uri="{FF2B5EF4-FFF2-40B4-BE49-F238E27FC236}">
                <a16:creationId xmlns:a16="http://schemas.microsoft.com/office/drawing/2014/main" id="{3479F505-E6B5-4D59-A52D-F21D3EECB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12" y="3598722"/>
            <a:ext cx="3324807" cy="314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FAA9363-2414-4C05-A505-211DA57923DB}"/>
              </a:ext>
            </a:extLst>
          </p:cNvPr>
          <p:cNvCxnSpPr/>
          <p:nvPr/>
        </p:nvCxnSpPr>
        <p:spPr bwMode="auto">
          <a:xfrm flipH="1">
            <a:off x="2026024" y="3899647"/>
            <a:ext cx="3482788" cy="5871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698357-3C48-42AE-8DA3-EF471C559837}"/>
                  </a:ext>
                </a:extLst>
              </p:cNvPr>
              <p:cNvSpPr txBox="1"/>
              <p:nvPr/>
            </p:nvSpPr>
            <p:spPr>
              <a:xfrm>
                <a:off x="5597661" y="3663733"/>
                <a:ext cx="25005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Useful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~500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698357-3C48-42AE-8DA3-EF471C559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661" y="3663733"/>
                <a:ext cx="2500557" cy="400110"/>
              </a:xfrm>
              <a:prstGeom prst="rect">
                <a:avLst/>
              </a:prstGeom>
              <a:blipFill>
                <a:blip r:embed="rId5"/>
                <a:stretch>
                  <a:fillRect l="-2195" t="-6061" r="-2195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17BB081-ED7F-4374-A5A6-96EA301B2DF7}"/>
                  </a:ext>
                </a:extLst>
              </p:cNvPr>
              <p:cNvSpPr txBox="1"/>
              <p:nvPr/>
            </p:nvSpPr>
            <p:spPr>
              <a:xfrm>
                <a:off x="4963678" y="5594493"/>
                <a:ext cx="37685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 am curious how large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need?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17BB081-ED7F-4374-A5A6-96EA301B2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678" y="5594493"/>
                <a:ext cx="3768532" cy="400110"/>
              </a:xfrm>
              <a:prstGeom prst="rect">
                <a:avLst/>
              </a:prstGeom>
              <a:blipFill>
                <a:blip r:embed="rId6"/>
                <a:stretch>
                  <a:fillRect l="-1133" t="-7692" r="-129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E51095-23C9-4895-B02D-16548217494B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>
            <a:off x="3863788" y="5794548"/>
            <a:ext cx="1099890" cy="4937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875F66A4-25F6-4577-BB16-FAEBA809156F}"/>
                  </a:ext>
                </a:extLst>
              </p:cNvPr>
              <p:cNvSpPr/>
              <p:nvPr/>
            </p:nvSpPr>
            <p:spPr bwMode="auto">
              <a:xfrm>
                <a:off x="3077215" y="4506564"/>
                <a:ext cx="5654995" cy="806320"/>
              </a:xfrm>
              <a:prstGeom prst="round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One of the most important open problem: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latin typeface="Arial" charset="0"/>
                  </a:rPr>
                  <a:t>Solve matrix multiplication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time</a:t>
                </a:r>
              </a:p>
            </p:txBody>
          </p:sp>
        </mc:Choice>
        <mc:Fallback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875F66A4-25F6-4577-BB16-FAEBA80915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7215" y="4506564"/>
                <a:ext cx="5654995" cy="806320"/>
              </a:xfrm>
              <a:prstGeom prst="roundRect">
                <a:avLst/>
              </a:prstGeom>
              <a:blipFill>
                <a:blip r:embed="rId7"/>
                <a:stretch>
                  <a:fillRect r="-107" b="-5755"/>
                </a:stretch>
              </a:blip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40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211EB4-B0A0-4F19-8FAD-048D673028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Naive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D35A0B6-3616-479D-B9A7-1E361B7708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894621A-33D0-460E-9D29-E39C96088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Strassen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C159442-F6C4-4545-BF86-EE0343CC4A5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F0CEA-F47B-43BB-9E56-1AD15A46822D}" type="slidenum">
              <a:rPr lang="en-US" altLang="en-US" sz="1400" b="0">
                <a:latin typeface="Tahoma" panose="020B0604030504040204" pitchFamily="34" charset="0"/>
              </a:rPr>
              <a:pPr/>
              <a:t>16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9CD06DE-D3A6-4D9F-B064-7616994DD058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Strassen’s Divide and Conquer Algorithm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080FF4-5922-48A4-918A-4E11993FC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92350"/>
            <a:ext cx="3256990" cy="17384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BDB7CB4-7CE5-4451-85A1-6F9E95E1C3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5643" y="2323821"/>
            <a:ext cx="2934357" cy="19837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5A4433-2C41-4E43-A160-3914252C48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5025" y="4514290"/>
            <a:ext cx="3304615" cy="147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8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 marL="0" indent="0" algn="l"/>
            <a:r>
              <a:rPr kumimoji="0" lang="en-US" sz="3600" dirty="0">
                <a:cs typeface="+mj-cs"/>
              </a:rPr>
              <a:t>Integer Multiplication</a:t>
            </a:r>
            <a:endParaRPr kumimoji="0"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113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Integer Arithmetic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79106"/>
                <a:ext cx="8340350" cy="5047058"/>
              </a:xfrm>
            </p:spPr>
            <p:txBody>
              <a:bodyPr/>
              <a:lstStyle/>
              <a:p>
                <a:pPr marL="0" indent="0"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  <a:ea typeface="Gill Sans"/>
                  </a:rPr>
                  <a:t>Add:</a:t>
                </a:r>
                <a:r>
                  <a:rPr lang="en-US" sz="2400" dirty="0">
                    <a:ea typeface="Gill Sans"/>
                  </a:rPr>
                  <a:t>  Given two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𝑛</m:t>
                    </m:r>
                  </m:oMath>
                </a14:m>
                <a:r>
                  <a:rPr lang="en-US" sz="2400" dirty="0">
                    <a:ea typeface="Gill Sans"/>
                  </a:rPr>
                  <a:t>-bit integers </a:t>
                </a:r>
              </a:p>
              <a:p>
                <a:pPr marL="0" indent="0"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𝑎</m:t>
                    </m:r>
                  </m:oMath>
                </a14:m>
                <a:r>
                  <a:rPr lang="en-US" sz="2400" dirty="0">
                    <a:ea typeface="Gill San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𝑏</m:t>
                    </m:r>
                  </m:oMath>
                </a14:m>
                <a:r>
                  <a:rPr lang="en-US" sz="2400" dirty="0">
                    <a:ea typeface="Gill Sans"/>
                  </a:rPr>
                  <a:t>, compute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𝑎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+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𝑏</m:t>
                    </m:r>
                  </m:oMath>
                </a14:m>
                <a:r>
                  <a:rPr lang="en-US" sz="2400" dirty="0">
                    <a:ea typeface="Gill Sans"/>
                  </a:rPr>
                  <a:t>.</a:t>
                </a:r>
                <a:endParaRPr lang="en-US" sz="2400" kern="1200" dirty="0">
                  <a:solidFill>
                    <a:prstClr val="black"/>
                  </a:solidFill>
                  <a:ea typeface="Gill Sans"/>
                </a:endParaRPr>
              </a:p>
              <a:p>
                <a:pPr lvl="1">
                  <a:defRPr/>
                </a:pPr>
                <a:endParaRPr lang="en-US" dirty="0"/>
              </a:p>
              <a:p>
                <a:pPr marL="0" indent="0">
                  <a:buNone/>
                  <a:defRPr/>
                </a:pPr>
                <a:endParaRPr lang="en-US" dirty="0">
                  <a:solidFill>
                    <a:srgbClr val="0070C0"/>
                  </a:solidFill>
                  <a:ea typeface="Gill Sans"/>
                </a:endParaRPr>
              </a:p>
              <a:p>
                <a:pPr marL="0" indent="0">
                  <a:buNone/>
                  <a:defRPr/>
                </a:pPr>
                <a:endParaRPr lang="en-US" sz="2400" dirty="0">
                  <a:solidFill>
                    <a:srgbClr val="0070C0"/>
                  </a:solidFill>
                  <a:ea typeface="Gill Sans"/>
                </a:endParaRPr>
              </a:p>
              <a:p>
                <a:pPr marL="0" indent="0"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  <a:ea typeface="Gill Sans"/>
                  </a:rPr>
                  <a:t>Multiply:</a:t>
                </a:r>
                <a:r>
                  <a:rPr lang="en-US" dirty="0">
                    <a:ea typeface="Gill Sans"/>
                  </a:rPr>
                  <a:t> </a:t>
                </a:r>
                <a:r>
                  <a:rPr lang="en-US" sz="2400" dirty="0">
                    <a:ea typeface="Gill Sans"/>
                  </a:rPr>
                  <a:t>Given two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𝑛</m:t>
                    </m:r>
                  </m:oMath>
                </a14:m>
                <a:r>
                  <a:rPr lang="en-US" sz="2400" dirty="0">
                    <a:ea typeface="Gill Sans"/>
                  </a:rPr>
                  <a:t>-bit </a:t>
                </a:r>
                <a:br>
                  <a:rPr lang="en-US" sz="2400" dirty="0">
                    <a:ea typeface="Gill Sans"/>
                  </a:rPr>
                </a:br>
                <a:r>
                  <a:rPr lang="en-US" sz="2400" dirty="0">
                    <a:ea typeface="Gill Sans"/>
                  </a:rPr>
                  <a:t>integers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𝑎</m:t>
                    </m:r>
                  </m:oMath>
                </a14:m>
                <a:r>
                  <a:rPr lang="en-US" sz="2400" dirty="0">
                    <a:ea typeface="Gill San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Gill Sans"/>
                      </a:rPr>
                      <m:t>𝑏</m:t>
                    </m:r>
                  </m:oMath>
                </a14:m>
                <a:r>
                  <a:rPr lang="en-US" sz="2400" dirty="0">
                    <a:ea typeface="Gill Sans"/>
                  </a:rPr>
                  <a:t>, compute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Gill Sans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Gill Sans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Gill Sans"/>
                      </a:rPr>
                      <m:t>𝑏</m:t>
                    </m:r>
                  </m:oMath>
                </a14:m>
                <a:r>
                  <a:rPr lang="en-US" sz="2400" dirty="0">
                    <a:ea typeface="Gill Sans"/>
                  </a:rPr>
                  <a:t>.</a:t>
                </a:r>
                <a:br>
                  <a:rPr lang="en-US" sz="2400" dirty="0">
                    <a:ea typeface="Gill Sans"/>
                  </a:rPr>
                </a:br>
                <a:r>
                  <a:rPr lang="en-US" sz="2400" dirty="0">
                    <a:ea typeface="Gill Sans"/>
                  </a:rPr>
                  <a:t>The “grade school” method:  </a:t>
                </a:r>
              </a:p>
              <a:p>
                <a:pPr marL="0" indent="0">
                  <a:buNone/>
                </a:pPr>
                <a:endParaRPr lang="en-US" sz="2000" dirty="0">
                  <a:latin typeface="+mj-lt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79106"/>
                <a:ext cx="8340350" cy="5047058"/>
              </a:xfrm>
              <a:blipFill>
                <a:blip r:embed="rId3"/>
                <a:stretch>
                  <a:fillRect l="-1096" t="-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fld id="{9A01A3EC-315D-C645-B035-089EE9FDA2B0}" type="slidenum">
              <a:rPr lang="en-US" sz="1400" smtClean="0">
                <a:solidFill>
                  <a:srgbClr val="000000"/>
                </a:solidFill>
                <a:latin typeface="+mn-lt"/>
                <a:ea typeface="Courier New" charset="0"/>
                <a:cs typeface="Gill Sans" charset="0"/>
              </a:rPr>
              <a:pPr/>
              <a:t>3</a:t>
            </a:fld>
            <a:endParaRPr lang="en-US" sz="14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grpSp>
        <p:nvGrpSpPr>
          <p:cNvPr id="9" name="Group 157">
            <a:extLst>
              <a:ext uri="{FF2B5EF4-FFF2-40B4-BE49-F238E27FC236}">
                <a16:creationId xmlns:a16="http://schemas.microsoft.com/office/drawing/2014/main" id="{EC2CF170-CE29-4E6D-9127-1A43F73567FC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914400"/>
            <a:ext cx="4495800" cy="1411288"/>
            <a:chOff x="4267200" y="914400"/>
            <a:chExt cx="4495800" cy="1411288"/>
          </a:xfrm>
        </p:grpSpPr>
        <p:sp>
          <p:nvSpPr>
            <p:cNvPr id="10" name="Rectangle 120">
              <a:extLst>
                <a:ext uri="{FF2B5EF4-FFF2-40B4-BE49-F238E27FC236}">
                  <a16:creationId xmlns:a16="http://schemas.microsoft.com/office/drawing/2014/main" id="{DC96E1ED-21C1-4037-A31B-2326F4AFA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1" name="Rectangle 121">
              <a:extLst>
                <a:ext uri="{FF2B5EF4-FFF2-40B4-BE49-F238E27FC236}">
                  <a16:creationId xmlns:a16="http://schemas.microsoft.com/office/drawing/2014/main" id="{4954EED1-790F-4063-B591-051396BF5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3000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2" name="Rectangle 122">
              <a:extLst>
                <a:ext uri="{FF2B5EF4-FFF2-40B4-BE49-F238E27FC236}">
                  <a16:creationId xmlns:a16="http://schemas.microsoft.com/office/drawing/2014/main" id="{6C2EEB6C-A4A1-456C-B71E-7F5F49CEC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9667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3" name="Rectangle 123">
              <a:extLst>
                <a:ext uri="{FF2B5EF4-FFF2-40B4-BE49-F238E27FC236}">
                  <a16:creationId xmlns:a16="http://schemas.microsoft.com/office/drawing/2014/main" id="{0C6FB022-6A15-4A57-A8BC-DB2CB2A0E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333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4" name="Rectangle 124">
              <a:extLst>
                <a:ext uri="{FF2B5EF4-FFF2-40B4-BE49-F238E27FC236}">
                  <a16:creationId xmlns:a16="http://schemas.microsoft.com/office/drawing/2014/main" id="{96A3ABCD-D143-4C02-9B33-A68550F47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333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5" name="Rectangle 125">
              <a:extLst>
                <a:ext uri="{FF2B5EF4-FFF2-40B4-BE49-F238E27FC236}">
                  <a16:creationId xmlns:a16="http://schemas.microsoft.com/office/drawing/2014/main" id="{92E7CC63-CCB7-4786-98DA-A5AB856C8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3000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6" name="Rectangle 126">
              <a:extLst>
                <a:ext uri="{FF2B5EF4-FFF2-40B4-BE49-F238E27FC236}">
                  <a16:creationId xmlns:a16="http://schemas.microsoft.com/office/drawing/2014/main" id="{45608530-D9C9-47E5-9B76-946F5CDD3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9667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7" name="Rectangle 127">
              <a:extLst>
                <a:ext uri="{FF2B5EF4-FFF2-40B4-BE49-F238E27FC236}">
                  <a16:creationId xmlns:a16="http://schemas.microsoft.com/office/drawing/2014/main" id="{4BF53C2A-A8FB-411E-81A1-2829E8FB6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333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8" name="Rectangle 128">
              <a:extLst>
                <a:ext uri="{FF2B5EF4-FFF2-40B4-BE49-F238E27FC236}">
                  <a16:creationId xmlns:a16="http://schemas.microsoft.com/office/drawing/2014/main" id="{37A0DEF8-A81D-4DEB-B888-57766856E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333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19" name="Rectangle 129">
              <a:extLst>
                <a:ext uri="{FF2B5EF4-FFF2-40B4-BE49-F238E27FC236}">
                  <a16:creationId xmlns:a16="http://schemas.microsoft.com/office/drawing/2014/main" id="{F44F617C-D2CD-48FC-9C50-16298362C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+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0" name="Rectangle 130">
              <a:extLst>
                <a:ext uri="{FF2B5EF4-FFF2-40B4-BE49-F238E27FC236}">
                  <a16:creationId xmlns:a16="http://schemas.microsoft.com/office/drawing/2014/main" id="{52D1113F-76EF-45BB-9D22-125D2231D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3000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1" name="Rectangle 131">
              <a:extLst>
                <a:ext uri="{FF2B5EF4-FFF2-40B4-BE49-F238E27FC236}">
                  <a16:creationId xmlns:a16="http://schemas.microsoft.com/office/drawing/2014/main" id="{F7202D40-3845-4973-962C-2C64B217F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9667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2" name="Rectangle 132">
              <a:extLst>
                <a:ext uri="{FF2B5EF4-FFF2-40B4-BE49-F238E27FC236}">
                  <a16:creationId xmlns:a16="http://schemas.microsoft.com/office/drawing/2014/main" id="{87304A50-FBE1-4951-957B-D64A539DB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333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3" name="Rectangle 133">
              <a:extLst>
                <a:ext uri="{FF2B5EF4-FFF2-40B4-BE49-F238E27FC236}">
                  <a16:creationId xmlns:a16="http://schemas.microsoft.com/office/drawing/2014/main" id="{E2F398F1-D982-424D-933D-03E0465D5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333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4" name="Line 134">
              <a:extLst>
                <a:ext uri="{FF2B5EF4-FFF2-40B4-BE49-F238E27FC236}">
                  <a16:creationId xmlns:a16="http://schemas.microsoft.com/office/drawing/2014/main" id="{0547E760-88C4-42B6-A68E-B2DAB61FDD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53000" y="1972866"/>
              <a:ext cx="211666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/>
            <a:lstStyle/>
            <a:p>
              <a:endParaRPr lang="en-US" dirty="0">
                <a:latin typeface="+mn-lt"/>
                <a:ea typeface="Gill Sans"/>
                <a:cs typeface="Gill Sans"/>
              </a:endParaRPr>
            </a:p>
          </p:txBody>
        </p:sp>
        <p:sp>
          <p:nvSpPr>
            <p:cNvPr id="25" name="Rectangle 135">
              <a:extLst>
                <a:ext uri="{FF2B5EF4-FFF2-40B4-BE49-F238E27FC236}">
                  <a16:creationId xmlns:a16="http://schemas.microsoft.com/office/drawing/2014/main" id="{A5BA5C2A-2D91-49D7-92E3-C6099D9E3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6" name="Rectangle 136">
              <a:extLst>
                <a:ext uri="{FF2B5EF4-FFF2-40B4-BE49-F238E27FC236}">
                  <a16:creationId xmlns:a16="http://schemas.microsoft.com/office/drawing/2014/main" id="{E731F87C-E64A-4718-A4B2-CB341ECCF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3000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7" name="Rectangle 137">
              <a:extLst>
                <a:ext uri="{FF2B5EF4-FFF2-40B4-BE49-F238E27FC236}">
                  <a16:creationId xmlns:a16="http://schemas.microsoft.com/office/drawing/2014/main" id="{053BC173-4909-4C5E-8E0F-426051B0C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9667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8" name="Rectangle 138">
              <a:extLst>
                <a:ext uri="{FF2B5EF4-FFF2-40B4-BE49-F238E27FC236}">
                  <a16:creationId xmlns:a16="http://schemas.microsoft.com/office/drawing/2014/main" id="{E0CA0442-95AC-453C-9D37-5CE9A9743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333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29" name="Rectangle 139">
              <a:extLst>
                <a:ext uri="{FF2B5EF4-FFF2-40B4-BE49-F238E27FC236}">
                  <a16:creationId xmlns:a16="http://schemas.microsoft.com/office/drawing/2014/main" id="{0CFF36E9-CA30-4869-906F-43FA92197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333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0" name="Rectangle 140">
              <a:extLst>
                <a:ext uri="{FF2B5EF4-FFF2-40B4-BE49-F238E27FC236}">
                  <a16:creationId xmlns:a16="http://schemas.microsoft.com/office/drawing/2014/main" id="{8D2A09A4-8656-4D93-AA2D-20C30BE82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1" name="Rectangle 141">
              <a:extLst>
                <a:ext uri="{FF2B5EF4-FFF2-40B4-BE49-F238E27FC236}">
                  <a16:creationId xmlns:a16="http://schemas.microsoft.com/office/drawing/2014/main" id="{C6D26A17-43B2-4C9F-A0EB-D63A71011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6333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2" name="Rectangle 142">
              <a:extLst>
                <a:ext uri="{FF2B5EF4-FFF2-40B4-BE49-F238E27FC236}">
                  <a16:creationId xmlns:a16="http://schemas.microsoft.com/office/drawing/2014/main" id="{AD96CFCB-DB65-405C-AFBE-2CC02CA3D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000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3" name="Rectangle 143">
              <a:extLst>
                <a:ext uri="{FF2B5EF4-FFF2-40B4-BE49-F238E27FC236}">
                  <a16:creationId xmlns:a16="http://schemas.microsoft.com/office/drawing/2014/main" id="{DC3F5934-4F35-4445-8CD6-92B6F1738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9667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4" name="Rectangle 144">
              <a:extLst>
                <a:ext uri="{FF2B5EF4-FFF2-40B4-BE49-F238E27FC236}">
                  <a16:creationId xmlns:a16="http://schemas.microsoft.com/office/drawing/2014/main" id="{8221A936-E0C3-4FEC-BA9C-6C05FD482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9667" y="1267222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5" name="Rectangle 145">
              <a:extLst>
                <a:ext uri="{FF2B5EF4-FFF2-40B4-BE49-F238E27FC236}">
                  <a16:creationId xmlns:a16="http://schemas.microsoft.com/office/drawing/2014/main" id="{BCB9E7E4-2204-4523-904C-B539C23CD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6333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6" name="Rectangle 146">
              <a:extLst>
                <a:ext uri="{FF2B5EF4-FFF2-40B4-BE49-F238E27FC236}">
                  <a16:creationId xmlns:a16="http://schemas.microsoft.com/office/drawing/2014/main" id="{56BF540E-9E6D-4148-AC68-540721970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000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7" name="Rectangle 147">
              <a:extLst>
                <a:ext uri="{FF2B5EF4-FFF2-40B4-BE49-F238E27FC236}">
                  <a16:creationId xmlns:a16="http://schemas.microsoft.com/office/drawing/2014/main" id="{4898A172-75EA-43E0-9B8D-4BA5C17C8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9667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8" name="Rectangle 148">
              <a:extLst>
                <a:ext uri="{FF2B5EF4-FFF2-40B4-BE49-F238E27FC236}">
                  <a16:creationId xmlns:a16="http://schemas.microsoft.com/office/drawing/2014/main" id="{62FE4226-E887-4B2C-9E72-D7C081CF5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9667" y="1620044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39" name="Rectangle 149">
              <a:extLst>
                <a:ext uri="{FF2B5EF4-FFF2-40B4-BE49-F238E27FC236}">
                  <a16:creationId xmlns:a16="http://schemas.microsoft.com/office/drawing/2014/main" id="{364367C0-17DB-4F2F-A086-44A3DC631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6333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0" name="Rectangle 150">
              <a:extLst>
                <a:ext uri="{FF2B5EF4-FFF2-40B4-BE49-F238E27FC236}">
                  <a16:creationId xmlns:a16="http://schemas.microsoft.com/office/drawing/2014/main" id="{9017AA3A-BD2F-44B3-9CBF-553A7C893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000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1" name="Rectangle 151">
              <a:extLst>
                <a:ext uri="{FF2B5EF4-FFF2-40B4-BE49-F238E27FC236}">
                  <a16:creationId xmlns:a16="http://schemas.microsoft.com/office/drawing/2014/main" id="{D6118A07-7F70-4DB7-B561-DBA9B788D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9667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2" name="Rectangle 152">
              <a:extLst>
                <a:ext uri="{FF2B5EF4-FFF2-40B4-BE49-F238E27FC236}">
                  <a16:creationId xmlns:a16="http://schemas.microsoft.com/office/drawing/2014/main" id="{EF0778D5-F128-430C-A9CE-5D550960E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9667" y="1972866"/>
              <a:ext cx="423333" cy="352822"/>
            </a:xfrm>
            <a:prstGeom prst="rect">
              <a:avLst/>
            </a:prstGeom>
            <a:solidFill>
              <a:srgbClr val="FFF5C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3" name="Line 153">
              <a:extLst>
                <a:ext uri="{FF2B5EF4-FFF2-40B4-BE49-F238E27FC236}">
                  <a16:creationId xmlns:a16="http://schemas.microsoft.com/office/drawing/2014/main" id="{6A4F115B-A2D8-4A27-9102-D56987BBD9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69667" y="1972866"/>
              <a:ext cx="169333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/>
            <a:lstStyle/>
            <a:p>
              <a:endParaRPr lang="en-US" dirty="0">
                <a:latin typeface="+mn-lt"/>
                <a:ea typeface="Gill Sans"/>
                <a:cs typeface="Gill Sans"/>
              </a:endParaRPr>
            </a:p>
          </p:txBody>
        </p:sp>
        <p:sp>
          <p:nvSpPr>
            <p:cNvPr id="44" name="Rectangle 154">
              <a:extLst>
                <a:ext uri="{FF2B5EF4-FFF2-40B4-BE49-F238E27FC236}">
                  <a16:creationId xmlns:a16="http://schemas.microsoft.com/office/drawing/2014/main" id="{0EE5F729-EE2E-4502-BC03-D04D11ECA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6333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5" name="Rectangle 155">
              <a:extLst>
                <a:ext uri="{FF2B5EF4-FFF2-40B4-BE49-F238E27FC236}">
                  <a16:creationId xmlns:a16="http://schemas.microsoft.com/office/drawing/2014/main" id="{5EFD961B-FF83-446E-9EBD-4056245E4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000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0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6" name="Rectangle 156">
              <a:extLst>
                <a:ext uri="{FF2B5EF4-FFF2-40B4-BE49-F238E27FC236}">
                  <a16:creationId xmlns:a16="http://schemas.microsoft.com/office/drawing/2014/main" id="{3241AB63-4EC4-4958-B2FD-ED12A16A2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9667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7" name="Rectangle 157">
              <a:extLst>
                <a:ext uri="{FF2B5EF4-FFF2-40B4-BE49-F238E27FC236}">
                  <a16:creationId xmlns:a16="http://schemas.microsoft.com/office/drawing/2014/main" id="{A76BDE37-F4F5-4C31-B8EC-A29D52D30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9667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8" name="Rectangle 158">
              <a:extLst>
                <a:ext uri="{FF2B5EF4-FFF2-40B4-BE49-F238E27FC236}">
                  <a16:creationId xmlns:a16="http://schemas.microsoft.com/office/drawing/2014/main" id="{54E3A7F4-EF59-4946-9EB5-95D58A423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333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49" name="Rectangle 159">
              <a:extLst>
                <a:ext uri="{FF2B5EF4-FFF2-40B4-BE49-F238E27FC236}">
                  <a16:creationId xmlns:a16="http://schemas.microsoft.com/office/drawing/2014/main" id="{5ADF4AA1-5931-4F15-87D6-E29D08619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914400"/>
              <a:ext cx="423333" cy="35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1" lang="en-US" sz="14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1</a:t>
              </a:r>
              <a:endParaRPr kumimoji="1" lang="en-US" sz="1400" baseline="-25000" dirty="0">
                <a:solidFill>
                  <a:srgbClr val="000000"/>
                </a:solidFill>
                <a:latin typeface="+mn-lt"/>
                <a:ea typeface="Courier New" charset="0"/>
                <a:cs typeface="Gill Sans"/>
              </a:endParaRPr>
            </a:p>
          </p:txBody>
        </p:sp>
        <p:sp>
          <p:nvSpPr>
            <p:cNvPr id="50" name="Rectangle 160">
              <a:extLst>
                <a:ext uri="{FF2B5EF4-FFF2-40B4-BE49-F238E27FC236}">
                  <a16:creationId xmlns:a16="http://schemas.microsoft.com/office/drawing/2014/main" id="{2902E59C-DB32-4CCE-AF71-0B546E66E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1600200"/>
              <a:ext cx="443982" cy="277641"/>
            </a:xfrm>
            <a:prstGeom prst="rect">
              <a:avLst/>
            </a:prstGeom>
            <a:solidFill>
              <a:srgbClr val="FFF5CD"/>
            </a:solidFill>
            <a:ln w="952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kumimoji="1" lang="en-US" sz="1200" dirty="0">
                  <a:solidFill>
                    <a:srgbClr val="000000"/>
                  </a:solidFill>
                  <a:latin typeface="+mn-lt"/>
                  <a:ea typeface="Courier New" charset="0"/>
                  <a:cs typeface="Gill Sans"/>
                </a:rPr>
                <a:t>Add</a:t>
              </a:r>
            </a:p>
          </p:txBody>
        </p:sp>
      </p:grpSp>
      <p:grpSp>
        <p:nvGrpSpPr>
          <p:cNvPr id="51" name="Group 156">
            <a:extLst>
              <a:ext uri="{FF2B5EF4-FFF2-40B4-BE49-F238E27FC236}">
                <a16:creationId xmlns:a16="http://schemas.microsoft.com/office/drawing/2014/main" id="{89A438EA-918F-484D-AB10-188E7946B287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711450"/>
            <a:ext cx="3352800" cy="3841750"/>
            <a:chOff x="5334000" y="2590800"/>
            <a:chExt cx="3352800" cy="3841750"/>
          </a:xfrm>
        </p:grpSpPr>
        <p:sp>
          <p:nvSpPr>
            <p:cNvPr id="52" name="Rectangle 5">
              <a:extLst>
                <a:ext uri="{FF2B5EF4-FFF2-40B4-BE49-F238E27FC236}">
                  <a16:creationId xmlns:a16="http://schemas.microsoft.com/office/drawing/2014/main" id="{6CBD8805-2210-46A2-8DF6-D06FC2A88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25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53" name="Rectangle 6">
              <a:extLst>
                <a:ext uri="{FF2B5EF4-FFF2-40B4-BE49-F238E27FC236}">
                  <a16:creationId xmlns:a16="http://schemas.microsoft.com/office/drawing/2014/main" id="{83E38E59-D337-4473-BE65-4CEB5BA30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25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54" name="Rectangle 9">
              <a:extLst>
                <a:ext uri="{FF2B5EF4-FFF2-40B4-BE49-F238E27FC236}">
                  <a16:creationId xmlns:a16="http://schemas.microsoft.com/office/drawing/2014/main" id="{600CCBA0-3BE8-49B6-B934-D124A6452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70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55" name="Rectangle 10">
              <a:extLst>
                <a:ext uri="{FF2B5EF4-FFF2-40B4-BE49-F238E27FC236}">
                  <a16:creationId xmlns:a16="http://schemas.microsoft.com/office/drawing/2014/main" id="{616CD612-D799-442F-8183-BA2DD91B2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70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56" name="Rectangle 11">
              <a:extLst>
                <a:ext uri="{FF2B5EF4-FFF2-40B4-BE49-F238E27FC236}">
                  <a16:creationId xmlns:a16="http://schemas.microsoft.com/office/drawing/2014/main" id="{F0AAE00D-F19B-4E0E-A22C-F163E4AAF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250" y="3289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57" name="Rectangle 12">
              <a:extLst>
                <a:ext uri="{FF2B5EF4-FFF2-40B4-BE49-F238E27FC236}">
                  <a16:creationId xmlns:a16="http://schemas.microsoft.com/office/drawing/2014/main" id="{B7D43AFA-1B7E-412F-B3F2-938880B71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815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58" name="Rectangle 13">
              <a:extLst>
                <a:ext uri="{FF2B5EF4-FFF2-40B4-BE49-F238E27FC236}">
                  <a16:creationId xmlns:a16="http://schemas.microsoft.com/office/drawing/2014/main" id="{FC6F3566-A2B9-4886-AEC0-B5A305760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815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59" name="Rectangle 14">
              <a:extLst>
                <a:ext uri="{FF2B5EF4-FFF2-40B4-BE49-F238E27FC236}">
                  <a16:creationId xmlns:a16="http://schemas.microsoft.com/office/drawing/2014/main" id="{D4E350C8-0A44-49FD-91C3-70EE1B3B2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700" y="3289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0" name="Rectangle 16">
              <a:extLst>
                <a:ext uri="{FF2B5EF4-FFF2-40B4-BE49-F238E27FC236}">
                  <a16:creationId xmlns:a16="http://schemas.microsoft.com/office/drawing/2014/main" id="{F4B94F7C-EB60-400F-AE4D-53448941A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1" name="Rectangle 17">
              <a:extLst>
                <a:ext uri="{FF2B5EF4-FFF2-40B4-BE49-F238E27FC236}">
                  <a16:creationId xmlns:a16="http://schemas.microsoft.com/office/drawing/2014/main" id="{927FEC2D-D352-4C94-B9B4-5CBDCB6BB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2" name="Rectangle 18">
              <a:extLst>
                <a:ext uri="{FF2B5EF4-FFF2-40B4-BE49-F238E27FC236}">
                  <a16:creationId xmlns:a16="http://schemas.microsoft.com/office/drawing/2014/main" id="{F28A3604-FB71-46DC-A194-BBC700FBC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8150" y="3289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3" name="Rectangle 19">
              <a:extLst>
                <a:ext uri="{FF2B5EF4-FFF2-40B4-BE49-F238E27FC236}">
                  <a16:creationId xmlns:a16="http://schemas.microsoft.com/office/drawing/2014/main" id="{D385F0A8-87D6-45EF-A5B0-4F14EBDB3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905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4" name="Rectangle 20">
              <a:extLst>
                <a:ext uri="{FF2B5EF4-FFF2-40B4-BE49-F238E27FC236}">
                  <a16:creationId xmlns:a16="http://schemas.microsoft.com/office/drawing/2014/main" id="{2C068D53-2DA4-4011-9FA1-9A3DD315B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905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5" name="Rectangle 21">
              <a:extLst>
                <a:ext uri="{FF2B5EF4-FFF2-40B4-BE49-F238E27FC236}">
                  <a16:creationId xmlns:a16="http://schemas.microsoft.com/office/drawing/2014/main" id="{297246E7-AA79-48AE-AE97-E46A73C22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3289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6" name="Rectangle 23">
              <a:extLst>
                <a:ext uri="{FF2B5EF4-FFF2-40B4-BE49-F238E27FC236}">
                  <a16:creationId xmlns:a16="http://schemas.microsoft.com/office/drawing/2014/main" id="{B84F4382-15EC-4BDB-AC8B-44AE98BF2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7" name="Rectangle 24">
              <a:extLst>
                <a:ext uri="{FF2B5EF4-FFF2-40B4-BE49-F238E27FC236}">
                  <a16:creationId xmlns:a16="http://schemas.microsoft.com/office/drawing/2014/main" id="{BB2586B7-2713-4F45-AC9B-72D6EBB3A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8" name="Rectangle 25">
              <a:extLst>
                <a:ext uri="{FF2B5EF4-FFF2-40B4-BE49-F238E27FC236}">
                  <a16:creationId xmlns:a16="http://schemas.microsoft.com/office/drawing/2014/main" id="{AC2DCEEC-388F-47F2-A94D-42A345B91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9050" y="3289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69" name="Rectangle 26">
              <a:extLst>
                <a:ext uri="{FF2B5EF4-FFF2-40B4-BE49-F238E27FC236}">
                  <a16:creationId xmlns:a16="http://schemas.microsoft.com/office/drawing/2014/main" id="{B465BA28-0D6E-4F68-890F-403DB077D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0" name="Rectangle 27">
              <a:extLst>
                <a:ext uri="{FF2B5EF4-FFF2-40B4-BE49-F238E27FC236}">
                  <a16:creationId xmlns:a16="http://schemas.microsoft.com/office/drawing/2014/main" id="{22D918FD-E1BF-4D2B-B4C4-C16CB66C3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1" name="Rectangle 28">
              <a:extLst>
                <a:ext uri="{FF2B5EF4-FFF2-40B4-BE49-F238E27FC236}">
                  <a16:creationId xmlns:a16="http://schemas.microsoft.com/office/drawing/2014/main" id="{2FFC3345-AF42-4A5D-9993-ECE3295F5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3289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2" name="Rectangle 30">
              <a:extLst>
                <a:ext uri="{FF2B5EF4-FFF2-40B4-BE49-F238E27FC236}">
                  <a16:creationId xmlns:a16="http://schemas.microsoft.com/office/drawing/2014/main" id="{17D9841B-50F0-45DB-9FC2-F1563313C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3" name="Rectangle 31">
              <a:extLst>
                <a:ext uri="{FF2B5EF4-FFF2-40B4-BE49-F238E27FC236}">
                  <a16:creationId xmlns:a16="http://schemas.microsoft.com/office/drawing/2014/main" id="{173A3CC5-4504-4155-A56C-8827EE6A5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4" name="Rectangle 32">
              <a:extLst>
                <a:ext uri="{FF2B5EF4-FFF2-40B4-BE49-F238E27FC236}">
                  <a16:creationId xmlns:a16="http://schemas.microsoft.com/office/drawing/2014/main" id="{A5221D9F-62D3-4BA7-92C5-EF57E873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3289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5" name="Rectangle 34">
              <a:extLst>
                <a:ext uri="{FF2B5EF4-FFF2-40B4-BE49-F238E27FC236}">
                  <a16:creationId xmlns:a16="http://schemas.microsoft.com/office/drawing/2014/main" id="{7BA221B6-8D21-4A24-8273-04B4FCF65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700" y="3638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6" name="Rectangle 35">
              <a:extLst>
                <a:ext uri="{FF2B5EF4-FFF2-40B4-BE49-F238E27FC236}">
                  <a16:creationId xmlns:a16="http://schemas.microsoft.com/office/drawing/2014/main" id="{6564D0A8-D0FE-45C0-87C0-BC9B1ACCD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8150" y="3638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7" name="Rectangle 36">
              <a:extLst>
                <a:ext uri="{FF2B5EF4-FFF2-40B4-BE49-F238E27FC236}">
                  <a16:creationId xmlns:a16="http://schemas.microsoft.com/office/drawing/2014/main" id="{697AE755-EED7-4E63-BDB5-958331704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3638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8" name="Rectangle 37">
              <a:extLst>
                <a:ext uri="{FF2B5EF4-FFF2-40B4-BE49-F238E27FC236}">
                  <a16:creationId xmlns:a16="http://schemas.microsoft.com/office/drawing/2014/main" id="{2C7D2C0E-6D3F-404D-BFF5-DE19BE4B8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9050" y="3638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79" name="Rectangle 38">
              <a:extLst>
                <a:ext uri="{FF2B5EF4-FFF2-40B4-BE49-F238E27FC236}">
                  <a16:creationId xmlns:a16="http://schemas.microsoft.com/office/drawing/2014/main" id="{D452F8AF-DEDE-4012-B46D-4DF016396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3638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0" name="Rectangle 39">
              <a:extLst>
                <a:ext uri="{FF2B5EF4-FFF2-40B4-BE49-F238E27FC236}">
                  <a16:creationId xmlns:a16="http://schemas.microsoft.com/office/drawing/2014/main" id="{636713E5-F324-4224-9761-0F84FF105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3638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1" name="Rectangle 40">
              <a:extLst>
                <a:ext uri="{FF2B5EF4-FFF2-40B4-BE49-F238E27FC236}">
                  <a16:creationId xmlns:a16="http://schemas.microsoft.com/office/drawing/2014/main" id="{4EE96A1C-2784-44F5-8B4B-DA22B4FCC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3638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2" name="Rectangle 42">
              <a:extLst>
                <a:ext uri="{FF2B5EF4-FFF2-40B4-BE49-F238E27FC236}">
                  <a16:creationId xmlns:a16="http://schemas.microsoft.com/office/drawing/2014/main" id="{AF690D71-2C72-4324-8A4E-D0905F1C0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8150" y="3987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3" name="Rectangle 43">
              <a:extLst>
                <a:ext uri="{FF2B5EF4-FFF2-40B4-BE49-F238E27FC236}">
                  <a16:creationId xmlns:a16="http://schemas.microsoft.com/office/drawing/2014/main" id="{902A4C30-8823-4E06-A352-F310748DF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3987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4" name="Rectangle 44">
              <a:extLst>
                <a:ext uri="{FF2B5EF4-FFF2-40B4-BE49-F238E27FC236}">
                  <a16:creationId xmlns:a16="http://schemas.microsoft.com/office/drawing/2014/main" id="{26B67AC5-06D5-40F8-B608-5D32B7AF4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9050" y="3987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5" name="Rectangle 45">
              <a:extLst>
                <a:ext uri="{FF2B5EF4-FFF2-40B4-BE49-F238E27FC236}">
                  <a16:creationId xmlns:a16="http://schemas.microsoft.com/office/drawing/2014/main" id="{6F071526-EAC4-4A63-8B9F-23CCF979B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3987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6" name="Rectangle 46">
              <a:extLst>
                <a:ext uri="{FF2B5EF4-FFF2-40B4-BE49-F238E27FC236}">
                  <a16:creationId xmlns:a16="http://schemas.microsoft.com/office/drawing/2014/main" id="{BC134985-0BCE-4823-9EE8-D9C51A208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3987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7" name="Rectangle 47">
              <a:extLst>
                <a:ext uri="{FF2B5EF4-FFF2-40B4-BE49-F238E27FC236}">
                  <a16:creationId xmlns:a16="http://schemas.microsoft.com/office/drawing/2014/main" id="{3043B745-AB99-4C63-B0E1-CBF64D122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3987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8" name="Rectangle 48">
              <a:extLst>
                <a:ext uri="{FF2B5EF4-FFF2-40B4-BE49-F238E27FC236}">
                  <a16:creationId xmlns:a16="http://schemas.microsoft.com/office/drawing/2014/main" id="{2817514F-6F77-4D99-8683-9678EA990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3987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89" name="Rectangle 50">
              <a:extLst>
                <a:ext uri="{FF2B5EF4-FFF2-40B4-BE49-F238E27FC236}">
                  <a16:creationId xmlns:a16="http://schemas.microsoft.com/office/drawing/2014/main" id="{5AC84DAB-642A-4BFA-864B-32ADC3110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4337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0" name="Rectangle 51">
              <a:extLst>
                <a:ext uri="{FF2B5EF4-FFF2-40B4-BE49-F238E27FC236}">
                  <a16:creationId xmlns:a16="http://schemas.microsoft.com/office/drawing/2014/main" id="{5958C396-2364-4256-BD93-6395803A5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9050" y="4337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1" name="Rectangle 52">
              <a:extLst>
                <a:ext uri="{FF2B5EF4-FFF2-40B4-BE49-F238E27FC236}">
                  <a16:creationId xmlns:a16="http://schemas.microsoft.com/office/drawing/2014/main" id="{9B91C35B-71D5-4556-8BDA-6121C4EF0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4337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2" name="Rectangle 53">
              <a:extLst>
                <a:ext uri="{FF2B5EF4-FFF2-40B4-BE49-F238E27FC236}">
                  <a16:creationId xmlns:a16="http://schemas.microsoft.com/office/drawing/2014/main" id="{E776DBBB-035E-4992-BB2B-07EE8304A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4337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3" name="Rectangle 54">
              <a:extLst>
                <a:ext uri="{FF2B5EF4-FFF2-40B4-BE49-F238E27FC236}">
                  <a16:creationId xmlns:a16="http://schemas.microsoft.com/office/drawing/2014/main" id="{E46CC53A-144D-49C2-9DB1-8FE78A5FE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4337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4" name="Rectangle 55">
              <a:extLst>
                <a:ext uri="{FF2B5EF4-FFF2-40B4-BE49-F238E27FC236}">
                  <a16:creationId xmlns:a16="http://schemas.microsoft.com/office/drawing/2014/main" id="{3C7A3836-1492-4225-A85F-85110871E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4337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5" name="Rectangle 56">
              <a:extLst>
                <a:ext uri="{FF2B5EF4-FFF2-40B4-BE49-F238E27FC236}">
                  <a16:creationId xmlns:a16="http://schemas.microsoft.com/office/drawing/2014/main" id="{8C266ECA-50A3-4C58-AD48-760E9208C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300" y="4337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6" name="Rectangle 58">
              <a:extLst>
                <a:ext uri="{FF2B5EF4-FFF2-40B4-BE49-F238E27FC236}">
                  <a16:creationId xmlns:a16="http://schemas.microsoft.com/office/drawing/2014/main" id="{6F89CE97-8E32-4E54-AB9C-708ABC9FA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9050" y="4686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7" name="Rectangle 59">
              <a:extLst>
                <a:ext uri="{FF2B5EF4-FFF2-40B4-BE49-F238E27FC236}">
                  <a16:creationId xmlns:a16="http://schemas.microsoft.com/office/drawing/2014/main" id="{6FC205F3-9C3A-4EC5-A66D-D5AC093DF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4686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8" name="Rectangle 60">
              <a:extLst>
                <a:ext uri="{FF2B5EF4-FFF2-40B4-BE49-F238E27FC236}">
                  <a16:creationId xmlns:a16="http://schemas.microsoft.com/office/drawing/2014/main" id="{A3365F2D-D2A0-456D-AC62-31091B1BC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4686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99" name="Rectangle 61">
              <a:extLst>
                <a:ext uri="{FF2B5EF4-FFF2-40B4-BE49-F238E27FC236}">
                  <a16:creationId xmlns:a16="http://schemas.microsoft.com/office/drawing/2014/main" id="{FBE93C1C-E239-40F2-9F6F-26EFA9172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4686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0" name="Rectangle 62">
              <a:extLst>
                <a:ext uri="{FF2B5EF4-FFF2-40B4-BE49-F238E27FC236}">
                  <a16:creationId xmlns:a16="http://schemas.microsoft.com/office/drawing/2014/main" id="{1D28B78B-D756-40EB-B4F1-355A7B32B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4686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1" name="Rectangle 63">
              <a:extLst>
                <a:ext uri="{FF2B5EF4-FFF2-40B4-BE49-F238E27FC236}">
                  <a16:creationId xmlns:a16="http://schemas.microsoft.com/office/drawing/2014/main" id="{D28ADF3C-CEFB-4D0E-8485-CB1DD6C9D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300" y="4686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2" name="Rectangle 64">
              <a:extLst>
                <a:ext uri="{FF2B5EF4-FFF2-40B4-BE49-F238E27FC236}">
                  <a16:creationId xmlns:a16="http://schemas.microsoft.com/office/drawing/2014/main" id="{1C2E8EB2-9998-4107-9FAC-8D792C82C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750" y="4686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3" name="Rectangle 66">
              <a:extLst>
                <a:ext uri="{FF2B5EF4-FFF2-40B4-BE49-F238E27FC236}">
                  <a16:creationId xmlns:a16="http://schemas.microsoft.com/office/drawing/2014/main" id="{E3BD9BFE-B400-4C79-ACA6-C188EAC3C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5035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4" name="Rectangle 67">
              <a:extLst>
                <a:ext uri="{FF2B5EF4-FFF2-40B4-BE49-F238E27FC236}">
                  <a16:creationId xmlns:a16="http://schemas.microsoft.com/office/drawing/2014/main" id="{0CEE81F8-2D82-4E77-A9CB-AE26EDDB7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5035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5" name="Rectangle 68">
              <a:extLst>
                <a:ext uri="{FF2B5EF4-FFF2-40B4-BE49-F238E27FC236}">
                  <a16:creationId xmlns:a16="http://schemas.microsoft.com/office/drawing/2014/main" id="{D099E5D8-DC28-4A80-9481-CAACA5363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5035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6" name="Rectangle 69">
              <a:extLst>
                <a:ext uri="{FF2B5EF4-FFF2-40B4-BE49-F238E27FC236}">
                  <a16:creationId xmlns:a16="http://schemas.microsoft.com/office/drawing/2014/main" id="{62D6CB87-1E4D-4C4E-95EB-33BEE1824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5035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7" name="Rectangle 70">
              <a:extLst>
                <a:ext uri="{FF2B5EF4-FFF2-40B4-BE49-F238E27FC236}">
                  <a16:creationId xmlns:a16="http://schemas.microsoft.com/office/drawing/2014/main" id="{08C141B8-D623-4C3C-B86B-34F2C4E8B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300" y="5035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8" name="Rectangle 71">
              <a:extLst>
                <a:ext uri="{FF2B5EF4-FFF2-40B4-BE49-F238E27FC236}">
                  <a16:creationId xmlns:a16="http://schemas.microsoft.com/office/drawing/2014/main" id="{EDCB6400-5466-415E-8AAB-51CF804D1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750" y="5035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09" name="Rectangle 72">
              <a:extLst>
                <a:ext uri="{FF2B5EF4-FFF2-40B4-BE49-F238E27FC236}">
                  <a16:creationId xmlns:a16="http://schemas.microsoft.com/office/drawing/2014/main" id="{79A2225F-1637-45D2-8C88-8BF166F7B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5035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0" name="Rectangle 74">
              <a:extLst>
                <a:ext uri="{FF2B5EF4-FFF2-40B4-BE49-F238E27FC236}">
                  <a16:creationId xmlns:a16="http://schemas.microsoft.com/office/drawing/2014/main" id="{BB649925-9149-4A82-9405-474E65418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5384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1" name="Rectangle 75">
              <a:extLst>
                <a:ext uri="{FF2B5EF4-FFF2-40B4-BE49-F238E27FC236}">
                  <a16:creationId xmlns:a16="http://schemas.microsoft.com/office/drawing/2014/main" id="{97AE09D6-1C70-4DC2-982C-1E1147871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5384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2" name="Rectangle 76">
              <a:extLst>
                <a:ext uri="{FF2B5EF4-FFF2-40B4-BE49-F238E27FC236}">
                  <a16:creationId xmlns:a16="http://schemas.microsoft.com/office/drawing/2014/main" id="{91B88FE6-1412-4DB4-9D01-876365E74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5384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3" name="Rectangle 77">
              <a:extLst>
                <a:ext uri="{FF2B5EF4-FFF2-40B4-BE49-F238E27FC236}">
                  <a16:creationId xmlns:a16="http://schemas.microsoft.com/office/drawing/2014/main" id="{CD9BE97E-B5CE-490B-92C1-51EBFB979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300" y="5384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4" name="Rectangle 78">
              <a:extLst>
                <a:ext uri="{FF2B5EF4-FFF2-40B4-BE49-F238E27FC236}">
                  <a16:creationId xmlns:a16="http://schemas.microsoft.com/office/drawing/2014/main" id="{2C61F31D-A518-4C81-ADEE-34563B3C9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750" y="5384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5" name="Rectangle 79">
              <a:extLst>
                <a:ext uri="{FF2B5EF4-FFF2-40B4-BE49-F238E27FC236}">
                  <a16:creationId xmlns:a16="http://schemas.microsoft.com/office/drawing/2014/main" id="{58BC248B-E03D-4480-8243-CF5984100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5384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6" name="Rectangle 80">
              <a:extLst>
                <a:ext uri="{FF2B5EF4-FFF2-40B4-BE49-F238E27FC236}">
                  <a16:creationId xmlns:a16="http://schemas.microsoft.com/office/drawing/2014/main" id="{DE5A2E52-E417-49C0-9825-25C2F0F52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650" y="5384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7" name="Rectangle 90">
              <a:extLst>
                <a:ext uri="{FF2B5EF4-FFF2-40B4-BE49-F238E27FC236}">
                  <a16:creationId xmlns:a16="http://schemas.microsoft.com/office/drawing/2014/main" id="{FEB1B86C-822A-4927-BD46-3D0473430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25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8" name="Rectangle 91">
              <a:extLst>
                <a:ext uri="{FF2B5EF4-FFF2-40B4-BE49-F238E27FC236}">
                  <a16:creationId xmlns:a16="http://schemas.microsoft.com/office/drawing/2014/main" id="{A6715F48-8F25-4A02-BC44-A29CCF113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70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19" name="Rectangle 92">
              <a:extLst>
                <a:ext uri="{FF2B5EF4-FFF2-40B4-BE49-F238E27FC236}">
                  <a16:creationId xmlns:a16="http://schemas.microsoft.com/office/drawing/2014/main" id="{A9ED1BA5-FB5D-401C-BA37-9FD1BFD22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815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0" name="Rectangle 93">
              <a:extLst>
                <a:ext uri="{FF2B5EF4-FFF2-40B4-BE49-F238E27FC236}">
                  <a16:creationId xmlns:a16="http://schemas.microsoft.com/office/drawing/2014/main" id="{9DECCACA-4077-4611-9B3C-CA62BE8D8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1" name="Rectangle 94">
              <a:extLst>
                <a:ext uri="{FF2B5EF4-FFF2-40B4-BE49-F238E27FC236}">
                  <a16:creationId xmlns:a16="http://schemas.microsoft.com/office/drawing/2014/main" id="{910685C8-2DB3-46DC-BA32-255F20719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905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2" name="Rectangle 95">
              <a:extLst>
                <a:ext uri="{FF2B5EF4-FFF2-40B4-BE49-F238E27FC236}">
                  <a16:creationId xmlns:a16="http://schemas.microsoft.com/office/drawing/2014/main" id="{765AF94D-5FED-44FC-854D-DE875B455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3" name="Rectangle 96">
              <a:extLst>
                <a:ext uri="{FF2B5EF4-FFF2-40B4-BE49-F238E27FC236}">
                  <a16:creationId xmlns:a16="http://schemas.microsoft.com/office/drawing/2014/main" id="{9CF89D36-681F-4B17-B319-504A39982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4" name="Line 97">
              <a:extLst>
                <a:ext uri="{FF2B5EF4-FFF2-40B4-BE49-F238E27FC236}">
                  <a16:creationId xmlns:a16="http://schemas.microsoft.com/office/drawing/2014/main" id="{323809A6-A3DE-46AE-810D-C260A1017D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10400" y="6432550"/>
              <a:ext cx="1676400" cy="0"/>
            </a:xfrm>
            <a:prstGeom prst="line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2075" tIns="46038" rIns="92075" bIns="46038"/>
            <a:lstStyle/>
            <a:p>
              <a:pPr>
                <a:defRPr/>
              </a:pPr>
              <a:endParaRPr lang="en-US" sz="24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5" name="Rectangle 98">
              <a:extLst>
                <a:ext uri="{FF2B5EF4-FFF2-40B4-BE49-F238E27FC236}">
                  <a16:creationId xmlns:a16="http://schemas.microsoft.com/office/drawing/2014/main" id="{BA9D4D69-39A0-4C7B-B69D-C49F30294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6" name="Rectangle 99">
              <a:extLst>
                <a:ext uri="{FF2B5EF4-FFF2-40B4-BE49-F238E27FC236}">
                  <a16:creationId xmlns:a16="http://schemas.microsoft.com/office/drawing/2014/main" id="{D46983FF-FAAD-4D26-B9F7-BBF25BF10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7" name="Rectangle 100">
              <a:extLst>
                <a:ext uri="{FF2B5EF4-FFF2-40B4-BE49-F238E27FC236}">
                  <a16:creationId xmlns:a16="http://schemas.microsoft.com/office/drawing/2014/main" id="{199DDE13-5578-4FF9-96DD-1DFFED1C9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30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8" name="Rectangle 101">
              <a:extLst>
                <a:ext uri="{FF2B5EF4-FFF2-40B4-BE49-F238E27FC236}">
                  <a16:creationId xmlns:a16="http://schemas.microsoft.com/office/drawing/2014/main" id="{BA5761FF-2BA8-4F03-B446-28F693D9F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75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29" name="Rectangle 102">
              <a:extLst>
                <a:ext uri="{FF2B5EF4-FFF2-40B4-BE49-F238E27FC236}">
                  <a16:creationId xmlns:a16="http://schemas.microsoft.com/office/drawing/2014/main" id="{F2A7D693-63E1-4795-97F4-F94A36172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0" name="Rectangle 103">
              <a:extLst>
                <a:ext uri="{FF2B5EF4-FFF2-40B4-BE49-F238E27FC236}">
                  <a16:creationId xmlns:a16="http://schemas.microsoft.com/office/drawing/2014/main" id="{DCD5D68E-6DA2-4DA5-895F-6FA67F742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65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1" name="Rectangle 104">
              <a:extLst>
                <a:ext uri="{FF2B5EF4-FFF2-40B4-BE49-F238E27FC236}">
                  <a16:creationId xmlns:a16="http://schemas.microsoft.com/office/drawing/2014/main" id="{E7A6A836-82CB-4DEA-A027-A617F4E6C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310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2" name="Rectangle 105">
              <a:extLst>
                <a:ext uri="{FF2B5EF4-FFF2-40B4-BE49-F238E27FC236}">
                  <a16:creationId xmlns:a16="http://schemas.microsoft.com/office/drawing/2014/main" id="{C47B9406-9654-4239-95CD-29363F200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3" name="Rectangle 106">
              <a:extLst>
                <a:ext uri="{FF2B5EF4-FFF2-40B4-BE49-F238E27FC236}">
                  <a16:creationId xmlns:a16="http://schemas.microsoft.com/office/drawing/2014/main" id="{F8A265AC-E9C4-4954-9918-296593197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3289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4" name="Rectangle 107">
              <a:extLst>
                <a:ext uri="{FF2B5EF4-FFF2-40B4-BE49-F238E27FC236}">
                  <a16:creationId xmlns:a16="http://schemas.microsoft.com/office/drawing/2014/main" id="{CB00C670-C8C8-4921-A300-EF30B4787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3638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5" name="Rectangle 108">
              <a:extLst>
                <a:ext uri="{FF2B5EF4-FFF2-40B4-BE49-F238E27FC236}">
                  <a16:creationId xmlns:a16="http://schemas.microsoft.com/office/drawing/2014/main" id="{5073D2B3-5115-48B0-9585-5A36345BA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300" y="3987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6" name="Rectangle 109">
              <a:extLst>
                <a:ext uri="{FF2B5EF4-FFF2-40B4-BE49-F238E27FC236}">
                  <a16:creationId xmlns:a16="http://schemas.microsoft.com/office/drawing/2014/main" id="{A2DD94BA-8A73-4DFF-BF01-D251B3307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750" y="4337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7" name="Rectangle 110">
              <a:extLst>
                <a:ext uri="{FF2B5EF4-FFF2-40B4-BE49-F238E27FC236}">
                  <a16:creationId xmlns:a16="http://schemas.microsoft.com/office/drawing/2014/main" id="{264DAC77-713C-4859-AE80-CD4A60489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4686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8" name="Rectangle 111">
              <a:extLst>
                <a:ext uri="{FF2B5EF4-FFF2-40B4-BE49-F238E27FC236}">
                  <a16:creationId xmlns:a16="http://schemas.microsoft.com/office/drawing/2014/main" id="{95A351FE-EAC7-42A8-8B3A-ABB36D6CF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650" y="50355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39" name="Rectangle 112">
              <a:extLst>
                <a:ext uri="{FF2B5EF4-FFF2-40B4-BE49-F238E27FC236}">
                  <a16:creationId xmlns:a16="http://schemas.microsoft.com/office/drawing/2014/main" id="{6C719F05-16C1-4353-95FC-22800345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3100" y="5384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1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0" name="Rectangle 114">
              <a:extLst>
                <a:ext uri="{FF2B5EF4-FFF2-40B4-BE49-F238E27FC236}">
                  <a16:creationId xmlns:a16="http://schemas.microsoft.com/office/drawing/2014/main" id="{7BED9C31-2965-4D42-8A0F-929454501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0" y="60833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1" name="Line 115">
              <a:extLst>
                <a:ext uri="{FF2B5EF4-FFF2-40B4-BE49-F238E27FC236}">
                  <a16:creationId xmlns:a16="http://schemas.microsoft.com/office/drawing/2014/main" id="{F3557D6C-0654-499F-BE0A-A7695D1945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34000" y="6432550"/>
              <a:ext cx="1885950" cy="0"/>
            </a:xfrm>
            <a:prstGeom prst="line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2075" tIns="46038" rIns="92075" bIns="46038"/>
            <a:lstStyle/>
            <a:p>
              <a:pPr>
                <a:defRPr/>
              </a:pPr>
              <a:endParaRPr lang="en-US" sz="24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2" name="Rectangle 116">
              <a:extLst>
                <a:ext uri="{FF2B5EF4-FFF2-40B4-BE49-F238E27FC236}">
                  <a16:creationId xmlns:a16="http://schemas.microsoft.com/office/drawing/2014/main" id="{F2702442-FF91-4D2F-A859-94FE05F79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259080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3" name="Rectangle 117">
              <a:extLst>
                <a:ext uri="{FF2B5EF4-FFF2-40B4-BE49-F238E27FC236}">
                  <a16:creationId xmlns:a16="http://schemas.microsoft.com/office/drawing/2014/main" id="{F41218B6-2FC8-4E73-84B7-6C9E45CC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2940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*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4" name="Line 118">
              <a:extLst>
                <a:ext uri="{FF2B5EF4-FFF2-40B4-BE49-F238E27FC236}">
                  <a16:creationId xmlns:a16="http://schemas.microsoft.com/office/drawing/2014/main" id="{D5DB405B-E573-4780-9413-172B937AC8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800850" y="3289300"/>
              <a:ext cx="1885950" cy="0"/>
            </a:xfrm>
            <a:prstGeom prst="line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2075" tIns="46038" rIns="92075" bIns="46038"/>
            <a:lstStyle/>
            <a:p>
              <a:pPr>
                <a:defRPr/>
              </a:pPr>
              <a:endParaRPr lang="en-US" sz="24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5" name="Rectangle 161">
              <a:extLst>
                <a:ext uri="{FF2B5EF4-FFF2-40B4-BE49-F238E27FC236}">
                  <a16:creationId xmlns:a16="http://schemas.microsoft.com/office/drawing/2014/main" id="{AC4AEE7D-3FF2-4613-B174-380BB9011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0" y="3765550"/>
              <a:ext cx="677863" cy="277813"/>
            </a:xfrm>
            <a:prstGeom prst="rect">
              <a:avLst/>
            </a:prstGeom>
            <a:solidFill>
              <a:srgbClr val="FFFFD9"/>
            </a:solidFill>
            <a:ln>
              <a:headEnd type="none" w="sm" len="sm"/>
              <a:tailEnd type="none" w="sm" len="sm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kumimoji="1" lang="en-US" sz="1200" dirty="0">
                  <a:solidFill>
                    <a:prstClr val="black"/>
                  </a:solidFill>
                  <a:ea typeface="Gill Sans"/>
                  <a:cs typeface="Gill Sans"/>
                </a:rPr>
                <a:t>Multiply</a:t>
              </a:r>
            </a:p>
          </p:txBody>
        </p:sp>
        <p:sp>
          <p:nvSpPr>
            <p:cNvPr id="146" name="Rectangle 82">
              <a:extLst>
                <a:ext uri="{FF2B5EF4-FFF2-40B4-BE49-F238E27FC236}">
                  <a16:creationId xmlns:a16="http://schemas.microsoft.com/office/drawing/2014/main" id="{CC36A879-82A3-4774-BF3D-6EB266C6D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5734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7" name="Rectangle 83">
              <a:extLst>
                <a:ext uri="{FF2B5EF4-FFF2-40B4-BE49-F238E27FC236}">
                  <a16:creationId xmlns:a16="http://schemas.microsoft.com/office/drawing/2014/main" id="{88CBD9A8-776B-4C24-99C7-72D43C377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5734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8" name="Rectangle 84">
              <a:extLst>
                <a:ext uri="{FF2B5EF4-FFF2-40B4-BE49-F238E27FC236}">
                  <a16:creationId xmlns:a16="http://schemas.microsoft.com/office/drawing/2014/main" id="{C3F404BA-6C80-43AD-946F-E9D5DFB7C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300" y="5734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49" name="Rectangle 85">
              <a:extLst>
                <a:ext uri="{FF2B5EF4-FFF2-40B4-BE49-F238E27FC236}">
                  <a16:creationId xmlns:a16="http://schemas.microsoft.com/office/drawing/2014/main" id="{73F42580-D9E5-4FD9-9E1B-C05990904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750" y="5734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50" name="Rectangle 86">
              <a:extLst>
                <a:ext uri="{FF2B5EF4-FFF2-40B4-BE49-F238E27FC236}">
                  <a16:creationId xmlns:a16="http://schemas.microsoft.com/office/drawing/2014/main" id="{046047C3-6556-440E-8A8B-7AB942EC2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5734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51" name="Rectangle 87">
              <a:extLst>
                <a:ext uri="{FF2B5EF4-FFF2-40B4-BE49-F238E27FC236}">
                  <a16:creationId xmlns:a16="http://schemas.microsoft.com/office/drawing/2014/main" id="{C76F444D-FAC6-4450-96EC-6BAB63698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650" y="5734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52" name="Rectangle 88">
              <a:extLst>
                <a:ext uri="{FF2B5EF4-FFF2-40B4-BE49-F238E27FC236}">
                  <a16:creationId xmlns:a16="http://schemas.microsoft.com/office/drawing/2014/main" id="{BB7E7894-4445-40E4-9682-0164EA28D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3100" y="5734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  <p:sp>
          <p:nvSpPr>
            <p:cNvPr id="153" name="Rectangle 113">
              <a:extLst>
                <a:ext uri="{FF2B5EF4-FFF2-40B4-BE49-F238E27FC236}">
                  <a16:creationId xmlns:a16="http://schemas.microsoft.com/office/drawing/2014/main" id="{7015CCF3-0596-459A-BCC4-A3EB6287E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0" y="5734050"/>
              <a:ext cx="209550" cy="349250"/>
            </a:xfrm>
            <a:prstGeom prst="rect">
              <a:avLst/>
            </a:prstGeom>
            <a:solidFill>
              <a:srgbClr val="FFFFD9"/>
            </a:solidFill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kumimoji="1" lang="en-US" sz="1400" dirty="0">
                  <a:solidFill>
                    <a:prstClr val="black"/>
                  </a:solidFill>
                  <a:ea typeface="Gill Sans"/>
                  <a:cs typeface="Gill Sans"/>
                </a:rPr>
                <a:t>0</a:t>
              </a:r>
              <a:endParaRPr kumimoji="1" lang="en-US" sz="1400" baseline="-25000" dirty="0">
                <a:solidFill>
                  <a:prstClr val="black"/>
                </a:solidFill>
                <a:ea typeface="Gill Sans"/>
                <a:cs typeface="Gill Sans"/>
              </a:endParaRPr>
            </a:p>
          </p:txBody>
        </p:sp>
      </p:grpSp>
      <p:cxnSp>
        <p:nvCxnSpPr>
          <p:cNvPr id="154" name="Straight Connector 159">
            <a:extLst>
              <a:ext uri="{FF2B5EF4-FFF2-40B4-BE49-F238E27FC236}">
                <a16:creationId xmlns:a16="http://schemas.microsoft.com/office/drawing/2014/main" id="{DF883BA9-4AF1-4BEC-99D2-2AFAB2BE96F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743825" y="2466976"/>
            <a:ext cx="3175" cy="188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5" name="Straight Connector 160">
            <a:extLst>
              <a:ext uri="{FF2B5EF4-FFF2-40B4-BE49-F238E27FC236}">
                <a16:creationId xmlns:a16="http://schemas.microsoft.com/office/drawing/2014/main" id="{046D7B34-FA23-4BCE-88EC-8A2E3355B8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000" y="6202363"/>
            <a:ext cx="33337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3AECD96C-34DD-446C-B302-2FF60A158FE1}"/>
                  </a:ext>
                </a:extLst>
              </p:cNvPr>
              <p:cNvSpPr/>
              <p:nvPr/>
            </p:nvSpPr>
            <p:spPr bwMode="auto">
              <a:xfrm>
                <a:off x="1247961" y="2405675"/>
                <a:ext cx="2606862" cy="442674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bit operations.</a:t>
                </a:r>
              </a:p>
            </p:txBody>
          </p:sp>
        </mc:Choice>
        <mc:Fallback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3AECD96C-34DD-446C-B302-2FF60A158F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47961" y="2405675"/>
                <a:ext cx="2606862" cy="442674"/>
              </a:xfrm>
              <a:prstGeom prst="roundRect">
                <a:avLst/>
              </a:prstGeom>
              <a:blipFill>
                <a:blip r:embed="rId4"/>
                <a:stretch>
                  <a:fillRect b="-15385"/>
                </a:stretch>
              </a:blip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C1ECBF0A-8658-4E5B-8C6C-B4D24465B625}"/>
                  </a:ext>
                </a:extLst>
              </p:cNvPr>
              <p:cNvSpPr/>
              <p:nvPr/>
            </p:nvSpPr>
            <p:spPr bwMode="auto">
              <a:xfrm>
                <a:off x="1247961" y="5227348"/>
                <a:ext cx="2606862" cy="442674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bit operations.</a:t>
                </a:r>
              </a:p>
            </p:txBody>
          </p:sp>
        </mc:Choice>
        <mc:Fallback xmlns=""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C1ECBF0A-8658-4E5B-8C6C-B4D24465B6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47961" y="5227348"/>
                <a:ext cx="2606862" cy="442674"/>
              </a:xfrm>
              <a:prstGeom prst="roundRect">
                <a:avLst/>
              </a:prstGeom>
              <a:blipFill>
                <a:blip r:embed="rId5"/>
                <a:stretch>
                  <a:fillRect b="-15385"/>
                </a:stretch>
              </a:blip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79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Divide and Conquer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79106"/>
                <a:ext cx="8340350" cy="504705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+mj-lt"/>
                  </a:rPr>
                  <a:t> be two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+mj-lt"/>
                  </a:rPr>
                  <a:t>-bit integers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 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are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400" dirty="0">
                    <a:latin typeface="+mj-lt"/>
                  </a:rPr>
                  <a:t>-bit integers.</a:t>
                </a: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8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Therefore,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So,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79106"/>
                <a:ext cx="8340350" cy="5047058"/>
              </a:xfrm>
              <a:blipFill>
                <a:blip r:embed="rId3"/>
                <a:stretch>
                  <a:fillRect l="-1096" t="-845" b="-1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E56BA8E-6713-4706-8F46-4A0C030EB371}"/>
                  </a:ext>
                </a:extLst>
              </p:cNvPr>
              <p:cNvSpPr txBox="1"/>
              <p:nvPr/>
            </p:nvSpPr>
            <p:spPr>
              <a:xfrm>
                <a:off x="2106421" y="2672103"/>
                <a:ext cx="5781454" cy="1536703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E56BA8E-6713-4706-8F46-4A0C030EB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421" y="2672103"/>
                <a:ext cx="5781454" cy="1536703"/>
              </a:xfrm>
              <a:prstGeom prst="rect">
                <a:avLst/>
              </a:prstGeom>
              <a:blipFill>
                <a:blip r:embed="rId4"/>
                <a:stretch>
                  <a:fillRect b="-29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14BA75-FC55-46DA-82DB-E721EB1FD0AD}"/>
                  </a:ext>
                </a:extLst>
              </p:cNvPr>
              <p:cNvSpPr txBox="1"/>
              <p:nvPr/>
            </p:nvSpPr>
            <p:spPr>
              <a:xfrm>
                <a:off x="6282293" y="4331042"/>
                <a:ext cx="2685351" cy="1200329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dirty="0"/>
                  <a:t>We only need 3 values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  <a:p>
                <a:pPr algn="l"/>
                <a:r>
                  <a:rPr lang="en-US" sz="1800" dirty="0"/>
                  <a:t>Can we find all 3 by only</a:t>
                </a:r>
              </a:p>
              <a:p>
                <a:pPr algn="l"/>
                <a:r>
                  <a:rPr lang="en-US" sz="1800" dirty="0"/>
                  <a:t>  3 multiplication?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14BA75-FC55-46DA-82DB-E721EB1FD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293" y="4331042"/>
                <a:ext cx="2685351" cy="1200329"/>
              </a:xfrm>
              <a:prstGeom prst="rect">
                <a:avLst/>
              </a:prstGeom>
              <a:blipFill>
                <a:blip r:embed="rId5"/>
                <a:stretch>
                  <a:fillRect l="-1573" t="-1485" r="-449" b="-5446"/>
                </a:stretch>
              </a:blipFill>
              <a:ln w="317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2EA246C-4113-455E-AF6F-9499ACC6FBC1}"/>
              </a:ext>
            </a:extLst>
          </p:cNvPr>
          <p:cNvSpPr txBox="1"/>
          <p:nvPr/>
        </p:nvSpPr>
        <p:spPr>
          <a:xfrm>
            <a:off x="114575" y="6153834"/>
            <a:ext cx="3570208" cy="6463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How can we get this without </a:t>
            </a:r>
          </a:p>
          <a:p>
            <a:pPr algn="l"/>
            <a:r>
              <a:rPr lang="en-US" sz="1800" dirty="0"/>
              <a:t>memorizing the master theorem?</a:t>
            </a:r>
          </a:p>
        </p:txBody>
      </p:sp>
    </p:spTree>
    <p:extLst>
      <p:ext uri="{BB962C8B-B14F-4D97-AF65-F5344CB8AC3E}">
        <p14:creationId xmlns:p14="http://schemas.microsoft.com/office/powerpoint/2010/main" val="38300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Key Trick: 4 multiplies at the price of 3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9106"/>
            <a:ext cx="8340350" cy="5047058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8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E56BA8E-6713-4706-8F46-4A0C030EB371}"/>
                  </a:ext>
                </a:extLst>
              </p:cNvPr>
              <p:cNvSpPr txBox="1"/>
              <p:nvPr/>
            </p:nvSpPr>
            <p:spPr>
              <a:xfrm>
                <a:off x="538878" y="1541439"/>
                <a:ext cx="5781454" cy="1536703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E56BA8E-6713-4706-8F46-4A0C030EB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78" y="1541439"/>
                <a:ext cx="5781454" cy="1536703"/>
              </a:xfrm>
              <a:prstGeom prst="rect">
                <a:avLst/>
              </a:prstGeom>
              <a:blipFill>
                <a:blip r:embed="rId3"/>
                <a:stretch>
                  <a:fillRect b="-29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8DC40301-5554-4512-835A-226D367E5C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3307" y="4248727"/>
                <a:ext cx="5520951" cy="1877437"/>
              </a:xfrm>
              <a:prstGeom prst="rect">
                <a:avLst/>
              </a:prstGeom>
              <a:solidFill>
                <a:srgbClr val="FFCF01">
                  <a:alpha val="36078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182880" tIns="91440" rIns="137160" bIns="9144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defRPr/>
                </a:pPr>
                <a:r>
                  <a:rPr lang="en-US" sz="2200" b="0" dirty="0">
                    <a:solidFill>
                      <a:srgbClr val="000000"/>
                    </a:solidFill>
                    <a:ea typeface="Courier New" charset="0"/>
                    <a:cs typeface="Courier New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𝛼</m:t>
                    </m:r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=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+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dirty="0">
                  <a:solidFill>
                    <a:srgbClr val="000000"/>
                  </a:solidFill>
                  <a:latin typeface="Courier New" charset="0"/>
                  <a:ea typeface="Courier New" charset="0"/>
                  <a:cs typeface="Courier New" charset="0"/>
                </a:endParaRPr>
              </a:p>
              <a:p>
                <a:pPr algn="l">
                  <a:defRPr/>
                </a:pPr>
                <a:r>
                  <a:rPr lang="en-US" sz="2200" b="0" dirty="0">
                    <a:solidFill>
                      <a:srgbClr val="000000"/>
                    </a:solidFill>
                    <a:ea typeface="Courier New" charset="0"/>
                    <a:cs typeface="Courier New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𝛽</m:t>
                    </m:r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b="0" dirty="0">
                  <a:solidFill>
                    <a:srgbClr val="000000"/>
                  </a:solidFill>
                  <a:latin typeface="Courier New" charset="0"/>
                  <a:ea typeface="Courier New" charset="0"/>
                  <a:cs typeface="Courier New" charset="0"/>
                </a:endParaRPr>
              </a:p>
              <a:p>
                <a:pPr algn="l">
                  <a:defRPr/>
                </a:pPr>
                <a:r>
                  <a:rPr lang="en-US" sz="2200" b="0" dirty="0">
                    <a:solidFill>
                      <a:srgbClr val="000000"/>
                    </a:solidFill>
                    <a:ea typeface="Courier New" charset="0"/>
                    <a:cs typeface="Courier New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𝛼𝛽</m:t>
                    </m:r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=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sz="2200" b="0" dirty="0">
                  <a:solidFill>
                    <a:srgbClr val="000000"/>
                  </a:solidFill>
                  <a:latin typeface="Courier New" charset="0"/>
                  <a:ea typeface="Courier New" charset="0"/>
                  <a:cs typeface="Courier New" charset="0"/>
                </a:endParaRPr>
              </a:p>
              <a:p>
                <a:pPr algn="l">
                  <a:defRPr/>
                </a:pPr>
                <a:r>
                  <a:rPr lang="en-US" sz="2200" b="0" dirty="0">
                    <a:solidFill>
                      <a:srgbClr val="000000"/>
                    </a:solidFill>
                    <a:ea typeface="Courier New" charset="0"/>
                    <a:cs typeface="Courier New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+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b="0" i="1" dirty="0">
                  <a:solidFill>
                    <a:srgbClr val="000000"/>
                  </a:solidFill>
                  <a:latin typeface="Courier New" charset="0"/>
                  <a:ea typeface="Courier New" charset="0"/>
                  <a:cs typeface="Courier New" charset="0"/>
                </a:endParaRPr>
              </a:p>
              <a:p>
                <a:pPr algn="l">
                  <a:defRPr/>
                </a:pPr>
                <a:r>
                  <a:rPr lang="en-US" sz="2200" b="0" dirty="0">
                    <a:solidFill>
                      <a:srgbClr val="000000"/>
                    </a:solidFill>
                    <a:ea typeface="Courier New" charset="0"/>
                    <a:cs typeface="Courier New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Courier New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𝛼𝛽</m:t>
                    </m:r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−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ourier New" charset="0"/>
                        <a:cs typeface="Courier New" charset="0"/>
                      </a:rPr>
                      <m:t>−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Courier New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i="1" dirty="0">
                  <a:solidFill>
                    <a:srgbClr val="000000"/>
                  </a:solidFill>
                  <a:latin typeface="Courier New" charset="0"/>
                  <a:ea typeface="Courier New" charset="0"/>
                  <a:cs typeface="Courier New" charset="0"/>
                </a:endParaRPr>
              </a:p>
            </p:txBody>
          </p:sp>
        </mc:Choice>
        <mc:Fallback xmlns="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8DC40301-5554-4512-835A-226D367E5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3307" y="4248727"/>
                <a:ext cx="5520951" cy="18774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6">
            <a:extLst>
              <a:ext uri="{FF2B5EF4-FFF2-40B4-BE49-F238E27FC236}">
                <a16:creationId xmlns:a16="http://schemas.microsoft.com/office/drawing/2014/main" id="{E0DB0E36-060B-45D0-A573-280BB8C3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8" y="2582276"/>
            <a:ext cx="1772862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Courier New" charset="0"/>
              <a:cs typeface="Gill Sans" charset="0"/>
            </a:endParaRPr>
          </a:p>
        </p:txBody>
      </p:sp>
      <p:cxnSp>
        <p:nvCxnSpPr>
          <p:cNvPr id="14" name="AutoShape 11">
            <a:extLst>
              <a:ext uri="{FF2B5EF4-FFF2-40B4-BE49-F238E27FC236}">
                <a16:creationId xmlns:a16="http://schemas.microsoft.com/office/drawing/2014/main" id="{7AD3C6D0-F478-4557-96F7-EE3FD9B23E59}"/>
              </a:ext>
            </a:extLst>
          </p:cNvPr>
          <p:cNvCxnSpPr>
            <a:cxnSpLocks noChangeShapeType="1"/>
            <a:stCxn id="13" idx="4"/>
          </p:cNvCxnSpPr>
          <p:nvPr/>
        </p:nvCxnSpPr>
        <p:spPr bwMode="auto">
          <a:xfrm rot="5400000">
            <a:off x="2260228" y="3941787"/>
            <a:ext cx="2743202" cy="1243381"/>
          </a:xfrm>
          <a:prstGeom prst="bentConnector3">
            <a:avLst>
              <a:gd name="adj1" fmla="val 33023"/>
            </a:avLst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" name="Line 7">
            <a:extLst>
              <a:ext uri="{FF2B5EF4-FFF2-40B4-BE49-F238E27FC236}">
                <a16:creationId xmlns:a16="http://schemas.microsoft.com/office/drawing/2014/main" id="{449191E0-126D-41DB-8E05-89FC41B31A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9899" y="592088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ea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90853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Key Trick: 4 multiplies at the price of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ea typeface="Courier New" charset="0"/>
                    <a:cs typeface="Gill Sans" charset="0"/>
                  </a:rPr>
                  <a:t>Theorem </a:t>
                </a:r>
                <a:r>
                  <a:rPr lang="en-US" sz="1800" dirty="0">
                    <a:solidFill>
                      <a:srgbClr val="0070C0"/>
                    </a:solidFill>
                    <a:ea typeface="Courier New" charset="0"/>
                    <a:cs typeface="Gill Sans" charset="0"/>
                  </a:rPr>
                  <a:t>[Karatsuba-</a:t>
                </a:r>
                <a:r>
                  <a:rPr lang="en-US" sz="1800" dirty="0" err="1">
                    <a:solidFill>
                      <a:srgbClr val="0070C0"/>
                    </a:solidFill>
                    <a:ea typeface="Courier New" charset="0"/>
                    <a:cs typeface="Gill Sans" charset="0"/>
                  </a:rPr>
                  <a:t>Ofman</a:t>
                </a:r>
                <a:r>
                  <a:rPr lang="en-US" sz="1800" dirty="0">
                    <a:solidFill>
                      <a:srgbClr val="0070C0"/>
                    </a:solidFill>
                    <a:ea typeface="Courier New" charset="0"/>
                    <a:cs typeface="Gill Sans" charset="0"/>
                  </a:rPr>
                  <a:t>, 1962]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  Can multiply two n-digit integers in O(n</a:t>
                </a:r>
                <a:r>
                  <a:rPr lang="en-US" sz="2400" baseline="30000" dirty="0">
                    <a:ea typeface="Courier New" charset="0"/>
                    <a:cs typeface="Gill Sans" charset="0"/>
                  </a:rPr>
                  <a:t>1.585…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) bit operations.</a:t>
                </a:r>
              </a:p>
              <a:p>
                <a:pPr marL="0" indent="0">
                  <a:buNone/>
                </a:pPr>
                <a:endParaRPr lang="en-US" sz="2400" dirty="0">
                  <a:ea typeface="Courier New" charset="0"/>
                  <a:cs typeface="Gill Sans" charset="0"/>
                </a:endParaRPr>
              </a:p>
              <a:p>
                <a:pPr marL="0" indent="0">
                  <a:buNone/>
                </a:pPr>
                <a:endParaRPr lang="en-US" sz="2400" dirty="0">
                  <a:ea typeface="Courier New" charset="0"/>
                  <a:cs typeface="Gill Sans" charset="0"/>
                </a:endParaRPr>
              </a:p>
              <a:p>
                <a:pPr marL="0" indent="0">
                  <a:buNone/>
                </a:pPr>
                <a:endParaRPr lang="en-US" sz="2400" dirty="0">
                  <a:ea typeface="Courier New" charset="0"/>
                  <a:cs typeface="Gill Sans" charset="0"/>
                </a:endParaRPr>
              </a:p>
              <a:p>
                <a:pPr marL="0" indent="0">
                  <a:buNone/>
                </a:pPr>
                <a:endParaRPr lang="en-US" sz="2400" dirty="0">
                  <a:ea typeface="Courier New" charset="0"/>
                  <a:cs typeface="Gill Sans" charset="0"/>
                </a:endParaRPr>
              </a:p>
              <a:p>
                <a:pPr marL="0" indent="0">
                  <a:buNone/>
                </a:pPr>
                <a:endParaRPr lang="en-US" sz="2400" dirty="0">
                  <a:ea typeface="Courier New" charset="0"/>
                  <a:cs typeface="Gill Sans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ea typeface="Courier New" charset="0"/>
                    <a:cs typeface="Gill Sans" charset="0"/>
                  </a:rPr>
                  <a:t>To multiply two n-bit integers:</a:t>
                </a:r>
              </a:p>
              <a:p>
                <a:pPr lvl="1"/>
                <a:r>
                  <a:rPr lang="en-US" sz="2000" dirty="0">
                    <a:ea typeface="Gill Sans" charset="0"/>
                    <a:cs typeface="Gill Sans" charset="0"/>
                  </a:rPr>
                  <a:t>Add two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Gill Sans" charset="0"/>
                        <a:cs typeface="Gill Sans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Gill Sans" charset="0"/>
                        <a:cs typeface="Gill Sans" charset="0"/>
                      </a:rPr>
                      <m:t>/2</m:t>
                    </m:r>
                  </m:oMath>
                </a14:m>
                <a:r>
                  <a:rPr lang="en-US" sz="2000" dirty="0">
                    <a:ea typeface="Gill Sans" charset="0"/>
                    <a:cs typeface="Gill Sans" charset="0"/>
                  </a:rPr>
                  <a:t> bit integers.</a:t>
                </a:r>
              </a:p>
              <a:p>
                <a:pPr lvl="1"/>
                <a:r>
                  <a:rPr lang="en-US" sz="2000" dirty="0">
                    <a:ea typeface="Gill Sans" charset="0"/>
                    <a:cs typeface="Gill Sans" charset="0"/>
                  </a:rPr>
                  <a:t>Multiply </a:t>
                </a:r>
                <a:r>
                  <a:rPr lang="en-US" sz="2000" dirty="0">
                    <a:solidFill>
                      <a:srgbClr val="FF0000"/>
                    </a:solidFill>
                    <a:ea typeface="Gill Sans" charset="0"/>
                    <a:cs typeface="Gill Sans" charset="0"/>
                  </a:rPr>
                  <a:t>three</a:t>
                </a:r>
                <a:r>
                  <a:rPr lang="en-US" sz="2000" dirty="0">
                    <a:solidFill>
                      <a:srgbClr val="000090"/>
                    </a:solidFill>
                    <a:ea typeface="Gill Sans" charset="0"/>
                    <a:cs typeface="Gill Sans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Gill Sans" charset="0"/>
                        <a:cs typeface="Gill Sans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Gill Sans" charset="0"/>
                        <a:cs typeface="Gill Sans" charset="0"/>
                      </a:rPr>
                      <m:t>/2</m:t>
                    </m:r>
                  </m:oMath>
                </a14:m>
                <a:r>
                  <a:rPr lang="en-US" sz="2000" dirty="0">
                    <a:ea typeface="Gill Sans" charset="0"/>
                    <a:cs typeface="Gill Sans" charset="0"/>
                  </a:rPr>
                  <a:t>-bit integers.</a:t>
                </a:r>
              </a:p>
              <a:p>
                <a:pPr lvl="1"/>
                <a:r>
                  <a:rPr lang="en-US" sz="2000" dirty="0">
                    <a:ea typeface="Gill Sans" charset="0"/>
                    <a:cs typeface="Gill Sans" charset="0"/>
                  </a:rPr>
                  <a:t>Add, subtract, and shift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Gill Sans" charset="0"/>
                        <a:cs typeface="Gill Sans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Gill Sans" charset="0"/>
                        <a:cs typeface="Gill Sans" charset="0"/>
                      </a:rPr>
                      <m:t>/2</m:t>
                    </m:r>
                  </m:oMath>
                </a14:m>
                <a:r>
                  <a:rPr lang="en-US" sz="2000" dirty="0">
                    <a:ea typeface="Gill Sans" charset="0"/>
                    <a:cs typeface="Gill Sans" charset="0"/>
                  </a:rPr>
                  <a:t>-bit integers to obtain result.</a:t>
                </a:r>
              </a:p>
              <a:p>
                <a:pPr marL="0" lvl="1" indent="0"/>
                <a:endParaRPr lang="en-US" sz="800" b="0" dirty="0">
                  <a:ea typeface="Gill Sans" charset="0"/>
                  <a:cs typeface="Gill Sans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=3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ourier New" charset="0"/>
                                      <a:cs typeface="Gill Sans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ourier New" charset="0"/>
                                          <a:cs typeface="Gill Sans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  <a:ea typeface="Courier New" charset="0"/>
                                          <a:cs typeface="Gill Sans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ourier New" charset="0"/>
                                          <a:cs typeface="Gill Sans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ourier New" charset="0"/>
                                      <a:cs typeface="Gill Sans" charset="0"/>
                                    </a:rPr>
                                    <m:t>3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1.585…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ea typeface="Courier New" charset="0"/>
                  <a:cs typeface="Gill Sans" charset="0"/>
                </a:endParaRPr>
              </a:p>
              <a:p>
                <a:pPr marL="0" indent="0">
                  <a:buNone/>
                </a:pPr>
                <a:endParaRPr lang="en-US" sz="800" dirty="0">
                  <a:latin typeface="+mj-lt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845" b="-5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8FB92EF-0FD6-499E-8424-4101C516EECF}"/>
                  </a:ext>
                </a:extLst>
              </p:cNvPr>
              <p:cNvSpPr txBox="1"/>
              <p:nvPr/>
            </p:nvSpPr>
            <p:spPr>
              <a:xfrm>
                <a:off x="1724246" y="2140197"/>
                <a:ext cx="5971954" cy="1875257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sz="2200" b="0" dirty="0"/>
              </a:p>
              <a:p>
                <a:pPr algn="l"/>
                <a:r>
                  <a:rPr lang="en-US" sz="2200" b="0" dirty="0"/>
                  <a:t>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200" dirty="0"/>
              </a:p>
              <a:p>
                <a:pPr algn="l"/>
                <a:endParaRPr lang="en-US" sz="2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8FB92EF-0FD6-499E-8424-4101C516E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246" y="2140197"/>
                <a:ext cx="5971954" cy="1875257"/>
              </a:xfrm>
              <a:prstGeom prst="rect">
                <a:avLst/>
              </a:prstGeom>
              <a:blipFill>
                <a:blip r:embed="rId4"/>
                <a:stretch>
                  <a:fillRect b="-5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4B5D5D0-9275-49A4-A235-54EA559DDB76}"/>
              </a:ext>
            </a:extLst>
          </p:cNvPr>
          <p:cNvSpPr txBox="1"/>
          <p:nvPr/>
        </p:nvSpPr>
        <p:spPr>
          <a:xfrm>
            <a:off x="3117930" y="357752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7D1500-A1F7-4821-8A0A-66D25530F283}"/>
              </a:ext>
            </a:extLst>
          </p:cNvPr>
          <p:cNvSpPr txBox="1"/>
          <p:nvPr/>
        </p:nvSpPr>
        <p:spPr>
          <a:xfrm>
            <a:off x="6736690" y="3574544"/>
            <a:ext cx="351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4E9722B-5DC3-480E-A022-E99C0EB95A7A}"/>
                  </a:ext>
                </a:extLst>
              </p:cNvPr>
              <p:cNvSpPr txBox="1"/>
              <p:nvPr/>
            </p:nvSpPr>
            <p:spPr>
              <a:xfrm>
                <a:off x="4704247" y="3549608"/>
                <a:ext cx="16435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4E9722B-5DC3-480E-A022-E99C0EB95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247" y="3549608"/>
                <a:ext cx="1643529" cy="40011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55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Integer Multiplication (Summary)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230188" indent="-230188" defTabSz="692150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Amusing exercise</a:t>
                </a:r>
                <a:r>
                  <a:rPr lang="en-US" sz="2400" dirty="0">
                    <a:latin typeface="+mj-lt"/>
                    <a:ea typeface="Courier New" charset="0"/>
                    <a:cs typeface="Gill Sans" charset="0"/>
                  </a:rPr>
                  <a:t>: generalize Karatsuba to do 5 size </a:t>
                </a:r>
                <a:br>
                  <a:rPr lang="en-US" sz="2400" dirty="0">
                    <a:latin typeface="+mj-lt"/>
                    <a:ea typeface="Courier New" charset="0"/>
                    <a:cs typeface="Gill Sans" charset="0"/>
                  </a:rPr>
                </a:b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/3</m:t>
                    </m:r>
                  </m:oMath>
                </a14:m>
                <a:r>
                  <a:rPr lang="en-US" sz="2400" dirty="0">
                    <a:latin typeface="+mj-lt"/>
                    <a:ea typeface="Courier New" charset="0"/>
                    <a:cs typeface="Gill Sans" charset="0"/>
                  </a:rPr>
                  <a:t> subproblems </a:t>
                </a:r>
              </a:p>
              <a:p>
                <a:pPr marL="630238" lvl="1" indent="-230188" defTabSz="692150">
                  <a:lnSpc>
                    <a:spcPct val="90000"/>
                  </a:lnSpc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This gives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Θ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1.46…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 time algorithm</a:t>
                </a:r>
              </a:p>
              <a:p>
                <a:pPr marL="342900" lvl="1" indent="-342900" defTabSz="692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sz="12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0" defTabSz="692150">
                  <a:lnSpc>
                    <a:spcPct val="90000"/>
                  </a:lnSpc>
                  <a:buNone/>
                </a:pPr>
                <a:endParaRPr lang="en-US" sz="2000" dirty="0">
                  <a:latin typeface="Gill Sans" charset="0"/>
                  <a:ea typeface="Gill Sans" charset="0"/>
                  <a:cs typeface="Gill Sans" charset="0"/>
                  <a:sym typeface="Symbol" charset="0"/>
                </a:endParaRPr>
              </a:p>
              <a:p>
                <a:pPr marL="742950" lvl="2" indent="-342900" defTabSz="692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sz="2000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950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596160-4465-43BC-ADB5-1B583BC3E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121" y="2312895"/>
            <a:ext cx="7501757" cy="3787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5C94B5-1140-402F-9084-8A059056407A}"/>
              </a:ext>
            </a:extLst>
          </p:cNvPr>
          <p:cNvSpPr txBox="1"/>
          <p:nvPr/>
        </p:nvSpPr>
        <p:spPr>
          <a:xfrm>
            <a:off x="867227" y="6157540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Still open problem.</a:t>
            </a:r>
          </a:p>
        </p:txBody>
      </p:sp>
    </p:spTree>
    <p:extLst>
      <p:ext uri="{BB962C8B-B14F-4D97-AF65-F5344CB8AC3E}">
        <p14:creationId xmlns:p14="http://schemas.microsoft.com/office/powerpoint/2010/main" val="255944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 marL="0" indent="0" algn="l"/>
            <a:r>
              <a:rPr kumimoji="0" lang="en-US" sz="3600" dirty="0">
                <a:cs typeface="+mj-cs"/>
              </a:rPr>
              <a:t>Matrix Multiplication</a:t>
            </a:r>
            <a:endParaRPr kumimoji="0"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010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C0CF98-2D4B-40B4-8805-60B2356557AF}" type="slidenum">
              <a:rPr lang="en-US" altLang="en-US" sz="1400" b="0">
                <a:latin typeface="Tahoma" panose="020B0604030504040204" pitchFamily="34" charset="0"/>
              </a:rPr>
              <a:pPr/>
              <a:t>9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graphicFrame>
        <p:nvGraphicFramePr>
          <p:cNvPr id="30726" name="Object 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307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6"/>
          <p:cNvGraphicFramePr>
            <a:graphicFrameLocks noChangeAspect="1"/>
          </p:cNvGraphicFramePr>
          <p:nvPr/>
        </p:nvGraphicFramePr>
        <p:xfrm>
          <a:off x="4667250" y="34734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307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34734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7"/>
          <p:cNvGraphicFramePr>
            <a:graphicFrameLocks noChangeAspect="1"/>
          </p:cNvGraphicFramePr>
          <p:nvPr/>
        </p:nvGraphicFramePr>
        <p:xfrm>
          <a:off x="4819650" y="3625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307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6258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8"/>
          <p:cNvGraphicFramePr>
            <a:graphicFrameLocks noChangeAspect="1"/>
          </p:cNvGraphicFramePr>
          <p:nvPr/>
        </p:nvGraphicFramePr>
        <p:xfrm>
          <a:off x="4972050" y="37782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3072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37782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03A76138-1104-4749-9E01-2795214FF7D5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Multiplying Matrices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3">
                <a:extLst>
                  <a:ext uri="{FF2B5EF4-FFF2-40B4-BE49-F238E27FC236}">
                    <a16:creationId xmlns:a16="http://schemas.microsoft.com/office/drawing/2014/main" id="{432C0872-1FD2-41CA-9BD1-D9C179DE1116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79106"/>
                <a:ext cx="8340350" cy="504705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+mj-lt"/>
                  </a:rPr>
                  <a:t> be 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+mj-lt"/>
                  </a:rPr>
                  <a:t> matrix,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latin typeface="+mj-lt"/>
                  </a:rPr>
                  <a:t> be 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latin typeface="+mj-lt"/>
                  </a:rPr>
                  <a:t> matrix.</a:t>
                </a: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Then,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2400" dirty="0">
                    <a:latin typeface="+mj-lt"/>
                  </a:rPr>
                  <a:t> is 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latin typeface="+mj-lt"/>
                  </a:rPr>
                  <a:t> matrix</a:t>
                </a: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such that</a:t>
                </a:r>
              </a:p>
            </p:txBody>
          </p:sp>
        </mc:Choice>
        <mc:Fallback>
          <p:sp>
            <p:nvSpPr>
              <p:cNvPr id="18" name="Rectangle 3">
                <a:extLst>
                  <a:ext uri="{FF2B5EF4-FFF2-40B4-BE49-F238E27FC236}">
                    <a16:creationId xmlns:a16="http://schemas.microsoft.com/office/drawing/2014/main" id="{432C0872-1FD2-41CA-9BD1-D9C179DE11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79106"/>
                <a:ext cx="8340350" cy="5047058"/>
              </a:xfrm>
              <a:blipFill>
                <a:blip r:embed="rId9"/>
                <a:stretch>
                  <a:fillRect l="-1096" t="-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EBA2C85A-72FE-4AE9-9749-0E91C10113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86000" y="1622117"/>
            <a:ext cx="4168588" cy="10372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4951C4-0692-4021-A5A1-1196845E11A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91855" y="3385979"/>
            <a:ext cx="2356878" cy="12131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B6A9DE-63A3-4969-959D-39D9E0F6807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5594" y="4984752"/>
            <a:ext cx="6629400" cy="1171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7401C81-0506-4384-88EF-5E617AD1D3D5}"/>
              </a:ext>
            </a:extLst>
          </p:cNvPr>
          <p:cNvSpPr txBox="1"/>
          <p:nvPr/>
        </p:nvSpPr>
        <p:spPr>
          <a:xfrm>
            <a:off x="221501" y="6305600"/>
            <a:ext cx="6909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Question: Why matrix multiplication is defined in such way?</a:t>
            </a:r>
          </a:p>
        </p:txBody>
      </p:sp>
    </p:spTree>
    <p:extLst>
      <p:ext uri="{BB962C8B-B14F-4D97-AF65-F5344CB8AC3E}">
        <p14:creationId xmlns:p14="http://schemas.microsoft.com/office/powerpoint/2010/main" val="404226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71245</TotalTime>
  <Words>905</Words>
  <Application>Microsoft Office PowerPoint</Application>
  <PresentationFormat>On-screen Show (4:3)</PresentationFormat>
  <Paragraphs>326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Gill Sans</vt:lpstr>
      <vt:lpstr>Arial</vt:lpstr>
      <vt:lpstr>Arial Black</vt:lpstr>
      <vt:lpstr>Cambria Math</vt:lpstr>
      <vt:lpstr>Comic Sans MS</vt:lpstr>
      <vt:lpstr>Courier New</vt:lpstr>
      <vt:lpstr>Helvetica</vt:lpstr>
      <vt:lpstr>Symbol</vt:lpstr>
      <vt:lpstr>Tahoma</vt:lpstr>
      <vt:lpstr>Times New Roman</vt:lpstr>
      <vt:lpstr>Custom Design</vt:lpstr>
      <vt:lpstr>Equation</vt:lpstr>
      <vt:lpstr>CSE 421</vt:lpstr>
      <vt:lpstr>Integer Multiplication</vt:lpstr>
      <vt:lpstr>Integer Arithmetic</vt:lpstr>
      <vt:lpstr>Divide and Conquer</vt:lpstr>
      <vt:lpstr>Key Trick: 4 multiplies at the price of 3</vt:lpstr>
      <vt:lpstr>Key Trick: 4 multiplies at the price of 3</vt:lpstr>
      <vt:lpstr>Integer Multiplication (Summary)</vt:lpstr>
      <vt:lpstr>Matrix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411</cp:revision>
  <cp:lastPrinted>2000-07-01T21:41:59Z</cp:lastPrinted>
  <dcterms:created xsi:type="dcterms:W3CDTF">1998-04-21T02:39:18Z</dcterms:created>
  <dcterms:modified xsi:type="dcterms:W3CDTF">2018-04-23T05:03:42Z</dcterms:modified>
</cp:coreProperties>
</file>