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15"/>
  </p:notesMasterIdLst>
  <p:handoutMasterIdLst>
    <p:handoutMasterId r:id="rId16"/>
  </p:handoutMasterIdLst>
  <p:sldIdLst>
    <p:sldId id="369" r:id="rId2"/>
    <p:sldId id="798" r:id="rId3"/>
    <p:sldId id="791" r:id="rId4"/>
    <p:sldId id="792" r:id="rId5"/>
    <p:sldId id="790" r:id="rId6"/>
    <p:sldId id="783" r:id="rId7"/>
    <p:sldId id="789" r:id="rId8"/>
    <p:sldId id="784" r:id="rId9"/>
    <p:sldId id="802" r:id="rId10"/>
    <p:sldId id="785" r:id="rId11"/>
    <p:sldId id="799" r:id="rId12"/>
    <p:sldId id="800" r:id="rId13"/>
    <p:sldId id="803" r:id="rId14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FFFF00"/>
    <a:srgbClr val="DBF7C9"/>
    <a:srgbClr val="B0ED8B"/>
    <a:srgbClr val="0033CC"/>
    <a:srgbClr val="3399FF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4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1:18:06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17822 12508 1153 0,'-29'-11'32'0,"29"11"8"16,-17 4-32-16,-3 3-8 0,3 1 0 0,1-5 0 16,-5 5 125-16,5-5 23 0,-1 1 5 0,5 0 1 15,0-4-22-15,12 0-5 0,0 0-1 0,0 0 0 0,0 0-50 0,0 0-11 16,0 0-1-16,-9-4-1 0,5-3-8 0,4-1-2 16,0-3 0-16,4 4 0 0,5-4-17 0,-1 0-4 15,4 0-1-15,9 0 0 0,-5 4-21 0,9-4-10 0,4 0 10 16,8 4-10-16,0-1 0 0,4 1 0 0,0 0 0 15,1-1 0-15,-1 1 0 0,4 3 0 0,-4-3 0 0,5 0 0 16,-9 3 0-16,0 0 0 0,0-3 0 0,-8 3 0 16,0 4 0-16,-1 0 0 0,1 0 0 0,-4 4 0 15,0 0 8-15,-5-1-8 0,-3 5 0 0,-5-5 0 16,5 5 0-16,-9-1 8 0,0 0-8 0,-8 4 0 16,4 0 0-16,-4 0 9 0,-8 4-9 0,0 3 8 0,0 4-8 15,-5 4 12-15,5-1-12 0,-13 8 12 0,1 4-1 16,3 0 0-16,1 7 0 0,-1-4 0 0,1 7-3 0,3 5-8 15,1 3 12-15,0 0-4 0,3 3-8 0,5 4 0 16,0 4 0-16,4 7 0 0,-4 8 0 0,4 3 0 16,0 4 0-16,0 7 0 0,4 4 10 0,-4 4 0 15,0 3 0-15,0 11 0 0,4 4 20 0,-4 7 4 16,0 0 1-16,0-3 0 0,-4 3 8 0,4-7 1 16,0-4 1-16,-4-7 0 0,0-4-11 0,0-11-2 0,0-7-1 15,0-7 0-15,0-8-11 0,-1-4-1 0,1-3-1 0,0-7 0 16,-4-12-3-16,4 5-1 0,0-8 0 0,-5-11 0 15,1-4 1-15,0-7 0 0,-4-4 0 0,-1-3 0 16,-3-1-1-16,-5-6 0 0,1 3 0 0,-5-8 0 16,-4-3-4-16,-4 0-1 0,-8-3 0 0,-4-5 0 15,-5 5-9-15,-4-1 10 0,-3 0-10 0,-1-3 10 16,0 3-10-16,1 1 0 0,-1-1 0 0,0 1 0 31,5 3-89-31,-1-4-11 0,5 0-1 0,8-3-867 0,8 0-174 0</inkml:trace>
  <inkml:trace contextRef="#ctx0" brushRef="#br0" timeOffset="4382.1886">19696 13431 2098 0,'-12'-29'60'0,"8"22"12"0,4 3-58 0,0 4-14 0,-8 7 0 0,4 4 0 15,-9-3 101-15,9-1 18 0,4-7 3 0,-4 11 1 16,0 0 24-16,0 3 5 0,0 1 0 0,4 7 1 16,-5 11-140-16,1 4-28 0,4 14-5 0,0 4-2 15,-4 3 22-15,4 5 13 0,-8 10-1 0,8-4-1 16,-4 5-3-16,0-12 0 0,0 0 0 0,4-7 0 16,0 0-8-16,0-4 0 0,0-7 0 0,4 0 0 15,0-7 0-15,0-1-11 0,-8-6 1 0,8-5 0 31,4-3-130-31,-8-3-25 0,0-8-6 0</inkml:trace>
  <inkml:trace contextRef="#ctx0" brushRef="#br0" timeOffset="4584.8721">20146 13175 2948 0,'0'33'65'0,"0"-19"14"0,4-3 2 0,-4 4 1 0,4 3-66 0,-4 4-16 0,4 4 0 0,-4 11 0 16,-4 7 71-16,0 14 10 0,0 15 3 0,-5 12 0 16,1 6-44-16,-4 12-9 0,-1 6-2 0,5 1 0 15,0-11-19-15,0 0-10 0,3-4 10 0,5-11-10 16,0-7-57-16,5-3-18 0,-1-12-3 0,8-7-874 16,-4-8-174-16</inkml:trace>
  <inkml:trace contextRef="#ctx0" brushRef="#br0" timeOffset="6170.6236">20735 14061 2325 0,'-4'7'51'0,"4"-7"10"0,0 0 3 0,0 0 2 0,0 0-53 0,0 0-13 16,0 0 0-16,0 0 0 0,0 0 96 0,0 0 16 15,0 0 3-15,0 0 1 0,0 0-54 0,0 0-10 16,0 0-3-16,0 0 0 0,4 15-22 0,4 7-5 15,-4 0-1-15,0 7 0 0,0 11-5 0,0 1-2 16,5 3 0-16,-5 0 0 0,0-4-6 0,0 4 0 16,-4 0-8-16,0-4 12 0,4-3-12 0,-4-8 9 15,0 0-9-15,0-7 8 0,4 0-8 0,-4-7 0 0,0-1 9 16,4-6-9-16,-4-8 0 0,0 0 8 0,9 0-8 16,3-4 0-16,-4-7 0 0,0 0 0 0,5-4 0 15,-5-3-12-15,4-4 12 0,1-3-8 0,-1-8 8 16,0-4-8-16,1-3 8 0,3-4 0 0,5-4 0 15,0-3 0-15,3 7 0 0,1-4 8 0,-4-7-8 0,7 1 11 16,-3 6-2-16,0 4 0 0,0 4 0 0,3 7 0 16,-3 3 1-16,0 12 0 0,0 4 0 0,3 14 0 15,-3 3 4-15,8 5 1 0,-4 10 0 0,4 11 0 16,-4 8 2-16,0 3 1 0,-1 8 0 0,-3 7 0 16,-8 7 2-16,-5 0 0 0,-4 0 0 0,-4 1 0 15,-4 2-4-15,0-6 0 0,-4 0 0 0,-4-4 0 16,4-4-7-16,0 0-1 0,-4-7-8 0,3 0 12 31,-3-7-64-31,4-1-14 0,0-7-2 0,0-3-908 16,4-4-182-16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9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0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5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56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2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9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1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8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6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4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52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Master Theorem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Theorem</a:t>
                </a:r>
                <a:r>
                  <a:rPr lang="en-US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Proof</a:t>
                </a:r>
                <a:r>
                  <a:rPr lang="en-US" sz="2400" dirty="0">
                    <a:latin typeface="+mj-lt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/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means the hidden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blipFill>
                <a:blip r:embed="rId4"/>
                <a:stretch>
                  <a:fillRect l="-1082" t="-1111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3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Going back,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Hence,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 t="-845" b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/>
              <p:nvPr/>
            </p:nvSpPr>
            <p:spPr bwMode="auto">
              <a:xfrm>
                <a:off x="112295" y="6183252"/>
                <a:ext cx="3950369" cy="707886"/>
              </a:xfrm>
              <a:prstGeom prst="wedgeRectCallout">
                <a:avLst>
                  <a:gd name="adj1" fmla="val 22788"/>
                  <a:gd name="adj2" fmla="val -140919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charset="0"/>
                  </a:rPr>
                  <a:t>When we can hide constant?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95" y="6183252"/>
                <a:ext cx="3950369" cy="707886"/>
              </a:xfrm>
              <a:prstGeom prst="wedgeRectCallout">
                <a:avLst>
                  <a:gd name="adj1" fmla="val 22788"/>
                  <a:gd name="adj2" fmla="val -140919"/>
                </a:avLst>
              </a:prstGeom>
              <a:blipFill>
                <a:blip r:embed="rId5"/>
                <a:stretch>
                  <a:fillRect b="-6579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simply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/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/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1176DB-5EAA-4783-8961-B56C5CBBE84B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0462" y="4511842"/>
            <a:ext cx="580822" cy="1002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43F2F7-07C6-4A11-92A5-9F7D33C159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51358" y="4327358"/>
            <a:ext cx="811034" cy="998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19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6A446F59-485B-49B3-8E56-A2B70A5F9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7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Almost 1D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4339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Partition each side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squares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000" dirty="0"/>
                  <a:t> No two points lie in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box.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Say we want to check if there is a point &lt;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j-lt"/>
                  </a:rPr>
                  <a:t> close to </a:t>
                </a:r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point 31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Only need to check points with indices roughly 31. (coz we sorted).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How many? Not too many coz every box only have 1 point.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433989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0A400A7-BE5E-4E84-BAB0-DED918B72865}"/>
              </a:ext>
            </a:extLst>
          </p:cNvPr>
          <p:cNvGrpSpPr/>
          <p:nvPr/>
        </p:nvGrpSpPr>
        <p:grpSpPr>
          <a:xfrm rot="5400000">
            <a:off x="3094485" y="1030388"/>
            <a:ext cx="2606119" cy="5380038"/>
            <a:chOff x="6400800" y="1341698"/>
            <a:chExt cx="2606119" cy="5380038"/>
          </a:xfrm>
        </p:grpSpPr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3E372762-841D-4B51-BFFF-ADF1151A6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0325" y="1341699"/>
              <a:ext cx="2133600" cy="5029200"/>
            </a:xfrm>
            <a:prstGeom prst="rect">
              <a:avLst/>
            </a:prstGeom>
            <a:solidFill>
              <a:srgbClr val="DBF7C9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75" name="Line 5">
              <a:extLst>
                <a:ext uri="{FF2B5EF4-FFF2-40B4-BE49-F238E27FC236}">
                  <a16:creationId xmlns:a16="http://schemas.microsoft.com/office/drawing/2014/main" id="{3E53355E-4748-4AA8-9C3A-446926F24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5" y="1341698"/>
              <a:ext cx="0" cy="5029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76" name="Text Box 6">
              <a:extLst>
                <a:ext uri="{FF2B5EF4-FFF2-40B4-BE49-F238E27FC236}">
                  <a16:creationId xmlns:a16="http://schemas.microsoft.com/office/drawing/2014/main" id="{3BFA6B3F-198F-4159-9AD3-9B7BF6DE9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025" y="6385186"/>
              <a:ext cx="304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600">
                  <a:solidFill>
                    <a:srgbClr val="000000"/>
                  </a:solidFill>
                  <a:ea typeface="Courier New" charset="0"/>
                  <a:cs typeface="Gill Sans" charset="0"/>
                  <a:sym typeface="Symbol" charset="0"/>
                </a:rPr>
                <a:t></a:t>
              </a:r>
              <a:endParaRPr kumimoji="1" lang="en-US" sz="160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  <p:sp>
          <p:nvSpPr>
            <p:cNvPr id="77" name="Oval 7">
              <a:extLst>
                <a:ext uri="{FF2B5EF4-FFF2-40B4-BE49-F238E27FC236}">
                  <a16:creationId xmlns:a16="http://schemas.microsoft.com/office/drawing/2014/main" id="{FDD13C4F-5FF0-486C-93B5-7CF0960E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925" y="385629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29</a:t>
              </a:r>
              <a:endParaRPr kumimoji="1" lang="en-US" sz="10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8" name="Line 8">
              <a:extLst>
                <a:ext uri="{FF2B5EF4-FFF2-40B4-BE49-F238E27FC236}">
                  <a16:creationId xmlns:a16="http://schemas.microsoft.com/office/drawing/2014/main" id="{4B239D17-73F3-4C8A-B159-B137B9918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2509252"/>
              <a:ext cx="7938" cy="2185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F987F6B0-10F1-4A97-ADD0-3D8F10540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0358" y="2509252"/>
              <a:ext cx="20168" cy="2185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80" name="Line 10">
              <a:extLst>
                <a:ext uri="{FF2B5EF4-FFF2-40B4-BE49-F238E27FC236}">
                  <a16:creationId xmlns:a16="http://schemas.microsoft.com/office/drawing/2014/main" id="{B3AB3391-DBBD-47F2-A84A-C706748297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77125" y="3094298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5FF83914-5568-434E-885D-C19D8E313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77125" y="3627698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82" name="Line 12">
              <a:extLst>
                <a:ext uri="{FF2B5EF4-FFF2-40B4-BE49-F238E27FC236}">
                  <a16:creationId xmlns:a16="http://schemas.microsoft.com/office/drawing/2014/main" id="{A342537B-B514-47C1-B294-FCD6D70E17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77125" y="2560898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83" name="Oval 13">
              <a:extLst>
                <a:ext uri="{FF2B5EF4-FFF2-40B4-BE49-F238E27FC236}">
                  <a16:creationId xmlns:a16="http://schemas.microsoft.com/office/drawing/2014/main" id="{E058AE1E-72B0-4624-8C03-E1E5475A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25" y="370389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30</a:t>
              </a:r>
              <a:endParaRPr kumimoji="1" lang="en-US" sz="10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4" name="Oval 14">
              <a:extLst>
                <a:ext uri="{FF2B5EF4-FFF2-40B4-BE49-F238E27FC236}">
                  <a16:creationId xmlns:a16="http://schemas.microsoft.com/office/drawing/2014/main" id="{492A2BC9-D4CE-428E-80D1-82855BA7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3170498"/>
              <a:ext cx="228600" cy="228600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31</a:t>
              </a:r>
              <a:endParaRPr kumimoji="1" lang="en-US" sz="10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5" name="Oval 15">
              <a:extLst>
                <a:ext uri="{FF2B5EF4-FFF2-40B4-BE49-F238E27FC236}">
                  <a16:creationId xmlns:a16="http://schemas.microsoft.com/office/drawing/2014/main" id="{C226BDDB-C15A-41DB-AB60-88E2294FB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5382" y="4420655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28</a:t>
              </a:r>
              <a:endParaRPr kumimoji="1" lang="en-US" sz="10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6" name="Line 16">
              <a:extLst>
                <a:ext uri="{FF2B5EF4-FFF2-40B4-BE49-F238E27FC236}">
                  <a16:creationId xmlns:a16="http://schemas.microsoft.com/office/drawing/2014/main" id="{0E4E678C-ED16-46EC-A460-A4A87EB30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925" y="1341698"/>
              <a:ext cx="0" cy="5029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87" name="Line 17">
              <a:extLst>
                <a:ext uri="{FF2B5EF4-FFF2-40B4-BE49-F238E27FC236}">
                  <a16:creationId xmlns:a16="http://schemas.microsoft.com/office/drawing/2014/main" id="{822D371D-7C97-4AC9-B5F0-791929A56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0325" y="1341698"/>
              <a:ext cx="0" cy="5029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88" name="Oval 18">
              <a:extLst>
                <a:ext uri="{FF2B5EF4-FFF2-40B4-BE49-F238E27FC236}">
                  <a16:creationId xmlns:a16="http://schemas.microsoft.com/office/drawing/2014/main" id="{F23DF60B-357C-43E7-AD9E-2338A178C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507549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26</a:t>
              </a:r>
              <a:endParaRPr kumimoji="1" lang="en-US" sz="10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id="{BFA84ABD-EC8F-4DBE-BB1D-3469BACCA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5" y="530409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25</a:t>
              </a:r>
              <a:endParaRPr kumimoji="1" lang="en-US" sz="10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C0C012F-E959-48A8-A77B-B8DC57C2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1325" y="6385186"/>
              <a:ext cx="304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600">
                  <a:solidFill>
                    <a:srgbClr val="000000"/>
                  </a:solidFill>
                  <a:ea typeface="Courier New" charset="0"/>
                  <a:cs typeface="Gill Sans" charset="0"/>
                  <a:sym typeface="Symbol" charset="0"/>
                </a:rPr>
                <a:t></a:t>
              </a:r>
              <a:endParaRPr kumimoji="1" lang="en-US" sz="160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  <p:grpSp>
          <p:nvGrpSpPr>
            <p:cNvPr id="93" name="Group 23">
              <a:extLst>
                <a:ext uri="{FF2B5EF4-FFF2-40B4-BE49-F238E27FC236}">
                  <a16:creationId xmlns:a16="http://schemas.microsoft.com/office/drawing/2014/main" id="{F9A7265A-6415-495F-A756-775BCE08A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7525" y="5837498"/>
              <a:ext cx="381000" cy="74613"/>
              <a:chOff x="1728" y="3504"/>
              <a:chExt cx="240" cy="47"/>
            </a:xfrm>
          </p:grpSpPr>
          <p:sp>
            <p:nvSpPr>
              <p:cNvPr id="94" name="Oval 24">
                <a:extLst>
                  <a:ext uri="{FF2B5EF4-FFF2-40B4-BE49-F238E27FC236}">
                    <a16:creationId xmlns:a16="http://schemas.microsoft.com/office/drawing/2014/main" id="{BB20B0A3-E838-4D46-83A8-FB0C3CF3A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95" name="Oval 25">
                <a:extLst>
                  <a:ext uri="{FF2B5EF4-FFF2-40B4-BE49-F238E27FC236}">
                    <a16:creationId xmlns:a16="http://schemas.microsoft.com/office/drawing/2014/main" id="{B6543AE6-56A5-4891-91DC-596AEDE5B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96" name="Oval 26">
                <a:extLst>
                  <a:ext uri="{FF2B5EF4-FFF2-40B4-BE49-F238E27FC236}">
                    <a16:creationId xmlns:a16="http://schemas.microsoft.com/office/drawing/2014/main" id="{FEED1586-8FD8-4AAF-90C7-96621CA8E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97" name="Oval 27">
                <a:extLst>
                  <a:ext uri="{FF2B5EF4-FFF2-40B4-BE49-F238E27FC236}">
                    <a16:creationId xmlns:a16="http://schemas.microsoft.com/office/drawing/2014/main" id="{23FC31FE-F42F-484E-85F1-0C3FE005C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98" name="Oval 28">
                <a:extLst>
                  <a:ext uri="{FF2B5EF4-FFF2-40B4-BE49-F238E27FC236}">
                    <a16:creationId xmlns:a16="http://schemas.microsoft.com/office/drawing/2014/main" id="{94211A98-B061-4D3B-88E4-4B8FBB6A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99" name="Oval 29">
                <a:extLst>
                  <a:ext uri="{FF2B5EF4-FFF2-40B4-BE49-F238E27FC236}">
                    <a16:creationId xmlns:a16="http://schemas.microsoft.com/office/drawing/2014/main" id="{35E17AC6-D80D-4264-B681-33E12C138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DA4AF3FC-A429-4EBF-B88E-D87A9C219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7525" y="1798898"/>
              <a:ext cx="381000" cy="74613"/>
              <a:chOff x="1728" y="3504"/>
              <a:chExt cx="240" cy="47"/>
            </a:xfrm>
          </p:grpSpPr>
          <p:sp>
            <p:nvSpPr>
              <p:cNvPr id="101" name="Oval 31">
                <a:extLst>
                  <a:ext uri="{FF2B5EF4-FFF2-40B4-BE49-F238E27FC236}">
                    <a16:creationId xmlns:a16="http://schemas.microsoft.com/office/drawing/2014/main" id="{C9E21C33-684E-43E0-8F29-5605CCE6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02" name="Oval 32">
                <a:extLst>
                  <a:ext uri="{FF2B5EF4-FFF2-40B4-BE49-F238E27FC236}">
                    <a16:creationId xmlns:a16="http://schemas.microsoft.com/office/drawing/2014/main" id="{26DF0421-EB42-45FC-897D-E897B9291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03" name="Oval 33">
                <a:extLst>
                  <a:ext uri="{FF2B5EF4-FFF2-40B4-BE49-F238E27FC236}">
                    <a16:creationId xmlns:a16="http://schemas.microsoft.com/office/drawing/2014/main" id="{8756C7DF-7573-4180-8FCD-EE6094692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04" name="Oval 34">
                <a:extLst>
                  <a:ext uri="{FF2B5EF4-FFF2-40B4-BE49-F238E27FC236}">
                    <a16:creationId xmlns:a16="http://schemas.microsoft.com/office/drawing/2014/main" id="{CB118453-50AE-431F-A2E1-65BB5661F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05" name="Oval 35">
                <a:extLst>
                  <a:ext uri="{FF2B5EF4-FFF2-40B4-BE49-F238E27FC236}">
                    <a16:creationId xmlns:a16="http://schemas.microsoft.com/office/drawing/2014/main" id="{DEAEB584-595D-4CA7-8E27-99D25A942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06" name="Oval 36">
                <a:extLst>
                  <a:ext uri="{FF2B5EF4-FFF2-40B4-BE49-F238E27FC236}">
                    <a16:creationId xmlns:a16="http://schemas.microsoft.com/office/drawing/2014/main" id="{31A619CA-B6A2-461F-896A-295E0C144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50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107" name="Oval 37">
              <a:extLst>
                <a:ext uri="{FF2B5EF4-FFF2-40B4-BE49-F238E27FC236}">
                  <a16:creationId xmlns:a16="http://schemas.microsoft.com/office/drawing/2014/main" id="{D750E9DE-7464-4DC7-9E77-E3062D0A2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825" y="202749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49</a:t>
              </a:r>
              <a:endParaRPr kumimoji="1" lang="en-US" sz="10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12" name="Oval 42">
              <a:extLst>
                <a:ext uri="{FF2B5EF4-FFF2-40B4-BE49-F238E27FC236}">
                  <a16:creationId xmlns:a16="http://schemas.microsoft.com/office/drawing/2014/main" id="{FC520E85-A961-45FF-A513-3ACCCA76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54209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0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27</a:t>
              </a:r>
              <a:endParaRPr kumimoji="1" lang="en-US" sz="10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13" name="Line 12">
              <a:extLst>
                <a:ext uri="{FF2B5EF4-FFF2-40B4-BE49-F238E27FC236}">
                  <a16:creationId xmlns:a16="http://schemas.microsoft.com/office/drawing/2014/main" id="{D8B1D408-1163-49EB-9266-D692C1F822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67600" y="2027498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7" name="Line 12">
              <a:extLst>
                <a:ext uri="{FF2B5EF4-FFF2-40B4-BE49-F238E27FC236}">
                  <a16:creationId xmlns:a16="http://schemas.microsoft.com/office/drawing/2014/main" id="{6E0474F4-869E-4081-96BA-03E76509F4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00475" y="1456739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grpSp>
          <p:nvGrpSpPr>
            <p:cNvPr id="412674" name="Group 412673">
              <a:extLst>
                <a:ext uri="{FF2B5EF4-FFF2-40B4-BE49-F238E27FC236}">
                  <a16:creationId xmlns:a16="http://schemas.microsoft.com/office/drawing/2014/main" id="{C45F6317-2A82-4DF6-89E5-674965343308}"/>
                </a:ext>
              </a:extLst>
            </p:cNvPr>
            <p:cNvGrpSpPr/>
            <p:nvPr/>
          </p:nvGrpSpPr>
          <p:grpSpPr>
            <a:xfrm>
              <a:off x="8596867" y="2218369"/>
              <a:ext cx="410052" cy="2132858"/>
              <a:chOff x="8596867" y="2218369"/>
              <a:chExt cx="410052" cy="2132858"/>
            </a:xfrm>
          </p:grpSpPr>
          <p:cxnSp>
            <p:nvCxnSpPr>
              <p:cNvPr id="412672" name="Straight Arrow Connector 412671">
                <a:extLst>
                  <a:ext uri="{FF2B5EF4-FFF2-40B4-BE49-F238E27FC236}">
                    <a16:creationId xmlns:a16="http://schemas.microsoft.com/office/drawing/2014/main" id="{3E2E2FF9-6BBD-47FA-A9CE-05D59FD13F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586589" y="3275555"/>
                <a:ext cx="2132858" cy="1848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2673" name="TextBox 412672">
                    <a:extLst>
                      <a:ext uri="{FF2B5EF4-FFF2-40B4-BE49-F238E27FC236}">
                        <a16:creationId xmlns:a16="http://schemas.microsoft.com/office/drawing/2014/main" id="{721C6C1F-C5C3-4B68-A9E9-22BAE92E1A1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477726" y="2889274"/>
                    <a:ext cx="648334" cy="4100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2673" name="TextBox 412672">
                    <a:extLst>
                      <a:ext uri="{FF2B5EF4-FFF2-40B4-BE49-F238E27FC236}">
                        <a16:creationId xmlns:a16="http://schemas.microsoft.com/office/drawing/2014/main" id="{721C6C1F-C5C3-4B68-A9E9-22BAE92E1A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477726" y="2889274"/>
                    <a:ext cx="648334" cy="4100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081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Sort remaining points p[1]…p[m] by y-coordinate.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217200" y="4444920"/>
              <a:ext cx="1539720" cy="126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9640" y="4432320"/>
                <a:ext cx="1562760" cy="12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0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lvl="1" indent="0"/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 be the number of pairwise distance calculations in the Closest-Pair Algorithm</a:t>
                </a:r>
              </a:p>
              <a:p>
                <a:pPr marL="0" lvl="1" indent="0"/>
                <a:r>
                  <a:rPr lang="en-US" sz="2800" dirty="0">
                    <a:latin typeface="Gill Sans" charset="0"/>
                    <a:ea typeface="Courier New" charset="0"/>
                    <a:cs typeface="Gill Sans" charset="0"/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BUT, that</a:t>
                </a:r>
                <a:r>
                  <a:rPr lang="en-US" altLang="ja-JP" sz="2400" dirty="0">
                    <a:latin typeface="Gill Sans" charset="0"/>
                    <a:ea typeface="Courier New" charset="0"/>
                    <a:cs typeface="Gill Sans" charset="0"/>
                  </a:rPr>
                  <a:t>’s only the number of </a:t>
                </a:r>
                <a:r>
                  <a:rPr lang="en-US" altLang="ja-JP" sz="2400" i="1" dirty="0">
                    <a:latin typeface="Gill Sans" charset="0"/>
                    <a:ea typeface="Courier New" charset="0"/>
                    <a:cs typeface="Gill Sans" charset="0"/>
                  </a:rPr>
                  <a:t>distance calculations</a:t>
                </a:r>
                <a:endParaRPr lang="en-US" altLang="ja-JP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What if we counted running time?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 Improved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a typeface="Courier New" charset="0"/>
                    <a:cs typeface="Courier New" charset="0"/>
                    <a:sym typeface="Symbol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merge(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charset="0"/>
                        <a:sym typeface="Symbol" charset="2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)  (merge sort it by y-coordinate)</a:t>
                </a: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be points (ordered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that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line L.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/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  <a:blipFill>
                <a:blip r:embed="rId4"/>
                <a:stretch>
                  <a:fillRect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Works even if it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We also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≥1,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&gt;1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3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Example:</a:t>
                </a: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For </a:t>
                </a:r>
                <a:r>
                  <a:rPr lang="en-US" sz="2400" dirty="0" err="1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mergesort</a:t>
                </a: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algorithm we have</a:t>
                </a:r>
              </a:p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Proving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𝑎𝑇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extLst>
              <a:ext uri="{FF2B5EF4-FFF2-40B4-BE49-F238E27FC236}">
                <a16:creationId xmlns:a16="http://schemas.microsoft.com/office/drawing/2014/main" id="{5BFD6365-BA04-4175-9A30-C872D2A6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69" y="1843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F96FE4-28F1-4672-9D7C-3ED59D2C5CA0}"/>
              </a:ext>
            </a:extLst>
          </p:cNvPr>
          <p:cNvGrpSpPr>
            <a:grpSpLocks/>
          </p:cNvGrpSpPr>
          <p:nvPr/>
        </p:nvGrpSpPr>
        <p:grpSpPr bwMode="auto">
          <a:xfrm>
            <a:off x="3372769" y="1996145"/>
            <a:ext cx="1447800" cy="762000"/>
            <a:chOff x="2160" y="1536"/>
            <a:chExt cx="912" cy="480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518850F-5EC3-45C5-A941-F6579666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A67A690B-A1A2-44D2-9934-D9955449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EFB9E2BB-F499-4169-844E-F8C1F34D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D4728A2-939F-4C69-AB93-87A8002F5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9181C87B-3955-4BB4-9D74-DFE1D6E83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3106A-9878-4624-BE3D-36EB09A50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B6626FB-7786-48A9-BFC0-CE601C76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12E1060-2D99-41C5-9E6B-5EB993ED97A6}"/>
              </a:ext>
            </a:extLst>
          </p:cNvPr>
          <p:cNvGrpSpPr>
            <a:grpSpLocks/>
          </p:cNvGrpSpPr>
          <p:nvPr/>
        </p:nvGrpSpPr>
        <p:grpSpPr bwMode="auto">
          <a:xfrm>
            <a:off x="2839369" y="2910545"/>
            <a:ext cx="1447800" cy="762000"/>
            <a:chOff x="2160" y="1536"/>
            <a:chExt cx="912" cy="480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98830C4E-559B-4434-A48B-9FF6AA6D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E7C2C7BD-DD37-479F-BBF4-DE62B285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9D3BA332-4466-48F4-B157-9FB0788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93D9356D-8947-4524-B75F-7626AEB51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9EB0D03-ACB6-48FC-88CE-439B09CDF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92E6BB7-6C1A-41F8-BF0D-D04C0B8E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5CBEAE-8747-437B-8192-B24F8C4D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4" name="AutoShape 23">
            <a:extLst>
              <a:ext uri="{FF2B5EF4-FFF2-40B4-BE49-F238E27FC236}">
                <a16:creationId xmlns:a16="http://schemas.microsoft.com/office/drawing/2014/main" id="{88C42D51-1C83-4256-97BD-E19D03F9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E707045B-89FE-46E4-A87B-269B277E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83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620069EA-570F-4A4F-A196-6059E1DC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5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82222F51-60B8-4380-9BBF-5F00BEA3E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9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BB9734-D11E-4A9B-B08E-31D40A34F347}"/>
              </a:ext>
            </a:extLst>
          </p:cNvPr>
          <p:cNvGrpSpPr>
            <a:grpSpLocks/>
          </p:cNvGrpSpPr>
          <p:nvPr/>
        </p:nvGrpSpPr>
        <p:grpSpPr bwMode="auto">
          <a:xfrm>
            <a:off x="4287169" y="2910545"/>
            <a:ext cx="1447800" cy="762000"/>
            <a:chOff x="2160" y="1536"/>
            <a:chExt cx="912" cy="480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29B0886B-48CA-4DD5-A914-D390842B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B0ECFE2A-7DEB-48E1-81E2-F12620C1C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C436D652-A5C3-467F-9B41-F981B529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3F80C7B3-0663-4CB1-A6B5-7E9BAA0DD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6EF9A58B-3613-4189-9625-91EB14395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58D206B9-017A-4F98-9D4A-CCE3BCCD9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B9ED7E4-F671-4C2A-A5D3-A94F36AA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6" name="AutoShape 35">
            <a:extLst>
              <a:ext uri="{FF2B5EF4-FFF2-40B4-BE49-F238E27FC236}">
                <a16:creationId xmlns:a16="http://schemas.microsoft.com/office/drawing/2014/main" id="{DCEB6883-77E4-4411-A62A-331CF28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DC52188C-AB37-4262-892D-2A73A4AE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9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0ADA5BD-2EAB-4672-8443-C502CAA06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57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F9C0EB92-FDF6-4657-BA6E-AD60608A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9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F7A6FAC8-CFF3-4C83-BBDC-A1C5D787B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3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8AF59D-517F-46DA-A4D5-009EB2E2840B}"/>
              </a:ext>
            </a:extLst>
          </p:cNvPr>
          <p:cNvGrpSpPr>
            <a:grpSpLocks/>
          </p:cNvGrpSpPr>
          <p:nvPr/>
        </p:nvGrpSpPr>
        <p:grpSpPr bwMode="auto">
          <a:xfrm>
            <a:off x="1772569" y="4815545"/>
            <a:ext cx="1447800" cy="762000"/>
            <a:chOff x="2160" y="1536"/>
            <a:chExt cx="912" cy="480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069AE4D1-0201-429B-AF14-08970A64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249C2D16-B23B-4801-875F-A595B1DC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0A6A7EB4-4203-4CC7-BBFC-5508A55B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59854260-B20F-40AE-8176-61082524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566E32E8-5243-4B40-9377-C9E4FDADB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5A76E996-5CEF-48B8-A48A-0CF5B05A4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C8D7C83-27F5-4D5C-B7B0-D4B5AD7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A82C4E-55DF-4492-9C17-7D3DCB4FA518}"/>
              </a:ext>
            </a:extLst>
          </p:cNvPr>
          <p:cNvGrpSpPr>
            <a:grpSpLocks/>
          </p:cNvGrpSpPr>
          <p:nvPr/>
        </p:nvGrpSpPr>
        <p:grpSpPr bwMode="auto">
          <a:xfrm>
            <a:off x="4439569" y="4815545"/>
            <a:ext cx="1447800" cy="762000"/>
            <a:chOff x="2160" y="1536"/>
            <a:chExt cx="912" cy="480"/>
          </a:xfrm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146F6B49-CEB6-4453-BAC9-8635BD4D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2" name="AutoShape 51">
              <a:extLst>
                <a:ext uri="{FF2B5EF4-FFF2-40B4-BE49-F238E27FC236}">
                  <a16:creationId xmlns:a16="http://schemas.microsoft.com/office/drawing/2014/main" id="{66205D02-EE2A-41CD-8016-80BEF7B5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6A265483-19C5-4C6E-A12F-F750A0E8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FB400B2E-4DF2-4C26-B5F9-E2D94B7B6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E991549-2173-458D-838B-90601BBD4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D7A94390-68AF-423C-8221-8B12DB37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32BFDC-52F9-4191-B1AE-CEC31E19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B5C39-A16B-4135-9A08-B5DE20500655}"/>
              </a:ext>
            </a:extLst>
          </p:cNvPr>
          <p:cNvGrpSpPr/>
          <p:nvPr/>
        </p:nvGrpSpPr>
        <p:grpSpPr>
          <a:xfrm>
            <a:off x="80294" y="1103689"/>
            <a:ext cx="2243138" cy="4645957"/>
            <a:chOff x="453277" y="1103689"/>
            <a:chExt cx="2243138" cy="4645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7FDBCC08-E8EE-4AE4-94BF-451FC552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77" y="1103689"/>
              <a:ext cx="22431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solidFill>
                    <a:srgbClr val="FF0000"/>
                  </a:solidFill>
                  <a:latin typeface="+mj-lt"/>
                </a:rPr>
                <a:t>Problem size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60">
                  <a:extLst>
                    <a:ext uri="{FF2B5EF4-FFF2-40B4-BE49-F238E27FC236}">
                      <a16:creationId xmlns:a16="http://schemas.microsoft.com/office/drawing/2014/main" id="{1C261D96-9CB7-42CB-BC4B-B28FDCF9C8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4235826"/>
                  <a:ext cx="48590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1" name="Text Box 60">
                  <a:extLst>
                    <a:ext uri="{FF2B5EF4-FFF2-40B4-BE49-F238E27FC236}">
                      <a16:creationId xmlns:a16="http://schemas.microsoft.com/office/drawing/2014/main" id="{1C261D96-9CB7-42CB-BC4B-B28FDCF9C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4235826"/>
                  <a:ext cx="48590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AAE2EE50-515E-44B5-89BE-112DF1937CB2}"/>
              </a:ext>
            </a:extLst>
          </p:cNvPr>
          <p:cNvGrpSpPr/>
          <p:nvPr/>
        </p:nvGrpSpPr>
        <p:grpSpPr>
          <a:xfrm>
            <a:off x="1242238" y="1615145"/>
            <a:ext cx="584775" cy="4124587"/>
            <a:chOff x="1615221" y="1615145"/>
            <a:chExt cx="584775" cy="412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3200" b="0" i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36DC7CA4-C6C7-4FAC-82FA-7389A7AE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952" y="4291932"/>
              <a:ext cx="0" cy="14478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0CE57A0E-62A1-43CB-A130-B80B5B327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619" y="1615145"/>
              <a:ext cx="9333" cy="76710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58CC085D-AC53-42C3-B3C3-9D80B07B4ECE}"/>
              </a:ext>
            </a:extLst>
          </p:cNvPr>
          <p:cNvGrpSpPr/>
          <p:nvPr/>
        </p:nvGrpSpPr>
        <p:grpSpPr>
          <a:xfrm>
            <a:off x="5734969" y="1194554"/>
            <a:ext cx="1310246" cy="4591473"/>
            <a:chOff x="6107952" y="1194554"/>
            <a:chExt cx="1310246" cy="4591473"/>
          </a:xfrm>
        </p:grpSpPr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E68E3D73-467F-409F-A827-8FA05673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952" y="4510745"/>
              <a:ext cx="76200" cy="76200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85326A3-0764-447D-BF34-7B4A7B46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910" y="1194554"/>
              <a:ext cx="1284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3366FF"/>
                  </a:solidFill>
                  <a:latin typeface="+mj-lt"/>
                </a:rPr>
                <a:t># probs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sz="2800" b="0" baseline="3000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39B974A8-6B33-42AB-8BB6-77A5D76A37BC}"/>
              </a:ext>
            </a:extLst>
          </p:cNvPr>
          <p:cNvGrpSpPr/>
          <p:nvPr/>
        </p:nvGrpSpPr>
        <p:grpSpPr>
          <a:xfrm>
            <a:off x="6846036" y="1184373"/>
            <a:ext cx="2357697" cy="4560439"/>
            <a:chOff x="7219019" y="1184373"/>
            <a:chExt cx="2357697" cy="4560439"/>
          </a:xfrm>
        </p:grpSpPr>
        <p:sp>
          <p:nvSpPr>
            <p:cNvPr id="71" name="Text Box 70">
              <a:extLst>
                <a:ext uri="{FF2B5EF4-FFF2-40B4-BE49-F238E27FC236}">
                  <a16:creationId xmlns:a16="http://schemas.microsoft.com/office/drawing/2014/main" id="{2F4E9448-0170-43FB-8A7B-EB282E80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0102" y="1184373"/>
              <a:ext cx="8366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latin typeface="+mj-lt"/>
                </a:rPr>
                <a:t>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019" y="5072064"/>
                  <a:ext cx="2357697" cy="672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9019" y="5072064"/>
                  <a:ext cx="2357697" cy="6727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/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0" lvl="1" indent="0"/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34BD99-8AD0-4122-912B-E1808599F998}"/>
              </a:ext>
            </a:extLst>
          </p:cNvPr>
          <p:cNvSpPr txBox="1"/>
          <p:nvPr/>
        </p:nvSpPr>
        <p:spPr>
          <a:xfrm>
            <a:off x="5224577" y="1828800"/>
            <a:ext cx="3717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 smtClean="0">
                <a:solidFill>
                  <a:srgbClr val="FF0000"/>
                </a:solidFill>
              </a:rPr>
              <a:t>slower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than the decreases of cost.</a:t>
            </a:r>
          </a:p>
          <a:p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term dominates.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E5973-EBE1-482B-A9E3-5F6ACDBC49BC}"/>
              </a:ext>
            </a:extLst>
          </p:cNvPr>
          <p:cNvSpPr txBox="1"/>
          <p:nvPr/>
        </p:nvSpPr>
        <p:spPr>
          <a:xfrm>
            <a:off x="5262886" y="3429000"/>
            <a:ext cx="3700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</a:t>
            </a:r>
            <a:r>
              <a:rPr lang="en-US" dirty="0"/>
              <a:t>increases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faster</a:t>
            </a:r>
          </a:p>
          <a:p>
            <a:r>
              <a:rPr lang="en-US" dirty="0"/>
              <a:t>than the decreases of cost</a:t>
            </a:r>
          </a:p>
          <a:p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term dominates.</a:t>
            </a:r>
          </a:p>
        </p:txBody>
      </p:sp>
    </p:spTree>
    <p:extLst>
      <p:ext uri="{BB962C8B-B14F-4D97-AF65-F5344CB8AC3E}">
        <p14:creationId xmlns:p14="http://schemas.microsoft.com/office/powerpoint/2010/main" val="1149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72277</TotalTime>
  <Words>203</Words>
  <Application>Microsoft Office PowerPoint</Application>
  <PresentationFormat>On-screen Show (4:3)</PresentationFormat>
  <Paragraphs>185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Black</vt:lpstr>
      <vt:lpstr>Helvetica</vt:lpstr>
      <vt:lpstr>Times New Roman</vt:lpstr>
      <vt:lpstr>Courier New</vt:lpstr>
      <vt:lpstr>Arial</vt:lpstr>
      <vt:lpstr>Symbol</vt:lpstr>
      <vt:lpstr>Gill Sans</vt:lpstr>
      <vt:lpstr>Tahoma</vt:lpstr>
      <vt:lpstr>Comic Sans MS</vt:lpstr>
      <vt:lpstr>Cambria Math</vt:lpstr>
      <vt:lpstr>Custom Design</vt:lpstr>
      <vt:lpstr>CSE 421</vt:lpstr>
      <vt:lpstr>Almost 1D Problem</vt:lpstr>
      <vt:lpstr>Closest Pair (2 dimension)</vt:lpstr>
      <vt:lpstr>Closest Pair Analysis</vt:lpstr>
      <vt:lpstr>Closest Pair (2 dimension) Improved</vt:lpstr>
      <vt:lpstr>Master Theorem</vt:lpstr>
      <vt:lpstr>Master Theorem</vt:lpstr>
      <vt:lpstr>Proving Master Theorem</vt:lpstr>
      <vt:lpstr>Master Theorem</vt:lpstr>
      <vt:lpstr>A Useful Identity</vt:lpstr>
      <vt:lpstr>Solve: T(n)=aT(n/b)+cn^k</vt:lpstr>
      <vt:lpstr>Solve: T(n)=aT(n/b)+cn^k</vt:lpstr>
      <vt:lpstr>Example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410</cp:revision>
  <cp:lastPrinted>2000-07-01T21:41:59Z</cp:lastPrinted>
  <dcterms:created xsi:type="dcterms:W3CDTF">1998-04-21T02:39:18Z</dcterms:created>
  <dcterms:modified xsi:type="dcterms:W3CDTF">2018-04-20T20:15:01Z</dcterms:modified>
</cp:coreProperties>
</file>