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0"/>
  </p:notesMasterIdLst>
  <p:handoutMasterIdLst>
    <p:handoutMasterId r:id="rId31"/>
  </p:handoutMasterIdLst>
  <p:sldIdLst>
    <p:sldId id="369" r:id="rId2"/>
    <p:sldId id="802" r:id="rId3"/>
    <p:sldId id="722" r:id="rId4"/>
    <p:sldId id="769" r:id="rId5"/>
    <p:sldId id="759" r:id="rId6"/>
    <p:sldId id="760" r:id="rId7"/>
    <p:sldId id="761" r:id="rId8"/>
    <p:sldId id="762" r:id="rId9"/>
    <p:sldId id="763" r:id="rId10"/>
    <p:sldId id="770" r:id="rId11"/>
    <p:sldId id="765" r:id="rId12"/>
    <p:sldId id="766" r:id="rId13"/>
    <p:sldId id="767" r:id="rId14"/>
    <p:sldId id="768" r:id="rId15"/>
    <p:sldId id="800" r:id="rId16"/>
    <p:sldId id="801" r:id="rId17"/>
    <p:sldId id="523" r:id="rId18"/>
    <p:sldId id="771" r:id="rId19"/>
    <p:sldId id="772" r:id="rId20"/>
    <p:sldId id="773" r:id="rId21"/>
    <p:sldId id="795" r:id="rId22"/>
    <p:sldId id="799" r:id="rId23"/>
    <p:sldId id="796" r:id="rId24"/>
    <p:sldId id="797" r:id="rId25"/>
    <p:sldId id="798" r:id="rId26"/>
    <p:sldId id="791" r:id="rId27"/>
    <p:sldId id="792" r:id="rId28"/>
    <p:sldId id="790" r:id="rId29"/>
  </p:sldIdLst>
  <p:sldSz cx="9144000" cy="6858000" type="screen4x3"/>
  <p:notesSz cx="7315200" cy="9601200"/>
  <p:embeddedFontLs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ＭＳ Ｐゴシック" panose="020B0600070205080204" pitchFamily="34" charset="-128"/>
      <p:regular r:id="rId36"/>
    </p:embeddedFont>
    <p:embeddedFont>
      <p:font typeface="Cambria Math" panose="02040503050406030204" pitchFamily="18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Arial Black" panose="020B0A04020102020204" pitchFamily="34" charset="0"/>
      <p:bold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DBF7C9"/>
    <a:srgbClr val="B0ED8B"/>
    <a:srgbClr val="0033CC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56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6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7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1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3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883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26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8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E004E-CD85-4ADC-9E15-05672B3E9986}" type="slidenum">
              <a:rPr lang="en-US" altLang="en-US" sz="1300" b="0">
                <a:latin typeface="Comic Sans MS" panose="030F0702030302020204" pitchFamily="66" charset="0"/>
              </a:rPr>
              <a:pPr/>
              <a:t>17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19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8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6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79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8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6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14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2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9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1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8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6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1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9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6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7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 / Closest Pair of Points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Finding the Root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65222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Finding the Root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Given a continuous function f and two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j-lt"/>
                  </a:rPr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Find an approximate root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(a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has a root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by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intermediate value theorem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Note that roots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may be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irrational</a:t>
                </a:r>
                <a:r>
                  <a:rPr lang="en-US" sz="2400" dirty="0">
                    <a:latin typeface="+mj-lt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we want to approximate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root with an arbitrary precision!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8227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/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Naive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Suppose 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+mj-lt"/>
                  </a:rPr>
                  <a:t> approximation to a root.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intervals. For each interval check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This 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Can we do faster?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7545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7322E-D867-4B42-A073-5348960DA8A0}"/>
              </a:ext>
            </a:extLst>
          </p:cNvPr>
          <p:cNvSpPr/>
          <p:nvPr/>
        </p:nvSpPr>
        <p:spPr bwMode="auto">
          <a:xfrm>
            <a:off x="6232885" y="3670556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BD4FA-DF77-4B75-8D2F-E8C02ABB8700}"/>
              </a:ext>
            </a:extLst>
          </p:cNvPr>
          <p:cNvSpPr/>
          <p:nvPr/>
        </p:nvSpPr>
        <p:spPr bwMode="auto">
          <a:xfrm>
            <a:off x="6372004" y="367139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59BCD-F300-43D8-A9DF-E589D682032C}"/>
              </a:ext>
            </a:extLst>
          </p:cNvPr>
          <p:cNvSpPr/>
          <p:nvPr/>
        </p:nvSpPr>
        <p:spPr bwMode="auto">
          <a:xfrm>
            <a:off x="6520162" y="367139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66DD1-DD0E-454F-A4F3-DAF8486348BF}"/>
              </a:ext>
            </a:extLst>
          </p:cNvPr>
          <p:cNvSpPr/>
          <p:nvPr/>
        </p:nvSpPr>
        <p:spPr bwMode="auto">
          <a:xfrm>
            <a:off x="6664909" y="367308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AD8EC-7B33-48F1-ADCC-1F7FC36D439F}"/>
              </a:ext>
            </a:extLst>
          </p:cNvPr>
          <p:cNvSpPr/>
          <p:nvPr/>
        </p:nvSpPr>
        <p:spPr bwMode="auto">
          <a:xfrm>
            <a:off x="6804088" y="3672979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AFEB5-1FF3-4873-9945-9F4BADF1BD38}"/>
              </a:ext>
            </a:extLst>
          </p:cNvPr>
          <p:cNvSpPr/>
          <p:nvPr/>
        </p:nvSpPr>
        <p:spPr bwMode="auto">
          <a:xfrm>
            <a:off x="6940664" y="3674567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FC7E4-AFBF-4791-96B2-CA217049976A}"/>
              </a:ext>
            </a:extLst>
          </p:cNvPr>
          <p:cNvSpPr/>
          <p:nvPr/>
        </p:nvSpPr>
        <p:spPr bwMode="auto">
          <a:xfrm>
            <a:off x="7224590" y="367642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CD9F4-4C2F-4F8E-92C5-E9C0CFEA59A1}"/>
              </a:ext>
            </a:extLst>
          </p:cNvPr>
          <p:cNvSpPr/>
          <p:nvPr/>
        </p:nvSpPr>
        <p:spPr bwMode="auto">
          <a:xfrm>
            <a:off x="7368578" y="367363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C540E-8909-462E-8C9B-07A4E4617516}"/>
              </a:ext>
            </a:extLst>
          </p:cNvPr>
          <p:cNvSpPr/>
          <p:nvPr/>
        </p:nvSpPr>
        <p:spPr bwMode="auto">
          <a:xfrm>
            <a:off x="7510978" y="367448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9ED65-29B8-4F62-9CE9-0EE656F77C8E}"/>
              </a:ext>
            </a:extLst>
          </p:cNvPr>
          <p:cNvSpPr/>
          <p:nvPr/>
        </p:nvSpPr>
        <p:spPr bwMode="auto">
          <a:xfrm>
            <a:off x="7656554" y="3674355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AAF4A4-14E6-4FF3-8229-CBE6C95F3A33}"/>
              </a:ext>
            </a:extLst>
          </p:cNvPr>
          <p:cNvSpPr/>
          <p:nvPr/>
        </p:nvSpPr>
        <p:spPr bwMode="auto">
          <a:xfrm>
            <a:off x="7802130" y="3672979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DE8527-10B0-4704-88AF-7F02F9B839F4}"/>
              </a:ext>
            </a:extLst>
          </p:cNvPr>
          <p:cNvSpPr/>
          <p:nvPr/>
        </p:nvSpPr>
        <p:spPr bwMode="auto">
          <a:xfrm>
            <a:off x="7083943" y="3671391"/>
            <a:ext cx="139059" cy="214062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(Binary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Bisection </a:t>
                </a:r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 </a:t>
                </a:r>
                <a:r>
                  <a:rPr lang="en-US" altLang="en-US" sz="2400" dirty="0"/>
                  <a:t>then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return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if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5">
            <a:extLst>
              <a:ext uri="{FF2B5EF4-FFF2-40B4-BE49-F238E27FC236}">
                <a16:creationId xmlns:a16="http://schemas.microsoft.com/office/drawing/2014/main" id="{6E534668-B17D-458C-8CEB-02309DC7726B}"/>
              </a:ext>
            </a:extLst>
          </p:cNvPr>
          <p:cNvGrpSpPr>
            <a:grpSpLocks/>
          </p:cNvGrpSpPr>
          <p:nvPr/>
        </p:nvGrpSpPr>
        <p:grpSpPr bwMode="auto">
          <a:xfrm>
            <a:off x="5828731" y="1722438"/>
            <a:ext cx="2438400" cy="1447800"/>
            <a:chOff x="624" y="1296"/>
            <a:chExt cx="1536" cy="91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20BD8C0D-DD7F-4A1A-9384-BD446AE47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296"/>
              <a:ext cx="1536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2CB7D2EE-E40F-42A9-B80B-4AE20F2D3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32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9230521-4A6A-4CF0-83CF-D2B23B7A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416"/>
              <a:ext cx="1536" cy="664"/>
            </a:xfrm>
            <a:custGeom>
              <a:avLst/>
              <a:gdLst>
                <a:gd name="T0" fmla="*/ 0 w 1536"/>
                <a:gd name="T1" fmla="*/ 456 h 664"/>
                <a:gd name="T2" fmla="*/ 288 w 1536"/>
                <a:gd name="T3" fmla="*/ 648 h 664"/>
                <a:gd name="T4" fmla="*/ 768 w 1536"/>
                <a:gd name="T5" fmla="*/ 552 h 664"/>
                <a:gd name="T6" fmla="*/ 1104 w 1536"/>
                <a:gd name="T7" fmla="*/ 72 h 664"/>
                <a:gd name="T8" fmla="*/ 1536 w 1536"/>
                <a:gd name="T9" fmla="*/ 12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664">
                  <a:moveTo>
                    <a:pt x="0" y="456"/>
                  </a:moveTo>
                  <a:cubicBezTo>
                    <a:pt x="80" y="544"/>
                    <a:pt x="160" y="632"/>
                    <a:pt x="288" y="648"/>
                  </a:cubicBezTo>
                  <a:cubicBezTo>
                    <a:pt x="416" y="664"/>
                    <a:pt x="632" y="648"/>
                    <a:pt x="768" y="552"/>
                  </a:cubicBezTo>
                  <a:cubicBezTo>
                    <a:pt x="904" y="456"/>
                    <a:pt x="976" y="144"/>
                    <a:pt x="1104" y="72"/>
                  </a:cubicBezTo>
                  <a:cubicBezTo>
                    <a:pt x="1232" y="0"/>
                    <a:pt x="1384" y="60"/>
                    <a:pt x="1536" y="12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EBB1F5D3-BA76-474C-A743-D0DC80D1CE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84" y="1608"/>
              <a:ext cx="48" cy="48"/>
            </a:xfrm>
            <a:prstGeom prst="ellipse">
              <a:avLst/>
            </a:prstGeom>
            <a:solidFill>
              <a:srgbClr val="009900"/>
            </a:solidFill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3F78AFC-E6A4-4374-897E-7A6090043670}"/>
              </a:ext>
            </a:extLst>
          </p:cNvPr>
          <p:cNvGrpSpPr>
            <a:grpSpLocks/>
          </p:cNvGrpSpPr>
          <p:nvPr/>
        </p:nvGrpSpPr>
        <p:grpSpPr bwMode="auto">
          <a:xfrm>
            <a:off x="5896970" y="3954439"/>
            <a:ext cx="2438400" cy="1447800"/>
            <a:chOff x="2688" y="1296"/>
            <a:chExt cx="1536" cy="912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328E1045-77BF-4F0F-B05A-61DC2F5AB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31" name="Rectangle 12" descr="Light upward diagonal">
                <a:extLst>
                  <a:ext uri="{FF2B5EF4-FFF2-40B4-BE49-F238E27FC236}">
                    <a16:creationId xmlns:a16="http://schemas.microsoft.com/office/drawing/2014/main" id="{7DD1A952-4FD0-43F3-820B-69AEAD5FD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" name="Group 13">
                <a:extLst>
                  <a:ext uri="{FF2B5EF4-FFF2-40B4-BE49-F238E27FC236}">
                    <a16:creationId xmlns:a16="http://schemas.microsoft.com/office/drawing/2014/main" id="{06DE74B7-970D-4BE2-9BAA-E9759A806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8D9F428F-70E2-424C-A983-674FA799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" name="Line 15">
                  <a:extLst>
                    <a:ext uri="{FF2B5EF4-FFF2-40B4-BE49-F238E27FC236}">
                      <a16:creationId xmlns:a16="http://schemas.microsoft.com/office/drawing/2014/main" id="{E6090295-3CAB-4D01-BD74-E5798AA34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4658DE4F-CE58-4665-90E0-03686256E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>
                  <a:extLst>
                    <a:ext uri="{FF2B5EF4-FFF2-40B4-BE49-F238E27FC236}">
                      <a16:creationId xmlns:a16="http://schemas.microsoft.com/office/drawing/2014/main" id="{126A8AB5-E0AD-4199-9B82-4A3003B2C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37CEB59B-3AF5-4A66-9503-7F3F22FEB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0A1336-AA95-4CB5-81B2-C6EE3469D905}"/>
              </a:ext>
            </a:extLst>
          </p:cNvPr>
          <p:cNvSpPr txBox="1"/>
          <p:nvPr/>
        </p:nvSpPr>
        <p:spPr>
          <a:xfrm>
            <a:off x="5723229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E0ED7-843E-4D4F-9E57-D55CD4DDC2AE}"/>
              </a:ext>
            </a:extLst>
          </p:cNvPr>
          <p:cNvSpPr txBox="1"/>
          <p:nvPr/>
        </p:nvSpPr>
        <p:spPr>
          <a:xfrm>
            <a:off x="8181777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1844A1-56C5-4A77-9482-615B4B46BAA1}"/>
              </a:ext>
            </a:extLst>
          </p:cNvPr>
          <p:cNvSpPr txBox="1"/>
          <p:nvPr/>
        </p:nvSpPr>
        <p:spPr>
          <a:xfrm>
            <a:off x="6962966" y="536557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281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be the # of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Always half of the intervals lie to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left and half lie to the right of c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0">
            <a:extLst>
              <a:ext uri="{FF2B5EF4-FFF2-40B4-BE49-F238E27FC236}">
                <a16:creationId xmlns:a16="http://schemas.microsoft.com/office/drawing/2014/main" id="{0DD3C72D-BEAF-4F5D-848F-F96941DD9020}"/>
              </a:ext>
            </a:extLst>
          </p:cNvPr>
          <p:cNvGrpSpPr>
            <a:grpSpLocks/>
          </p:cNvGrpSpPr>
          <p:nvPr/>
        </p:nvGrpSpPr>
        <p:grpSpPr bwMode="auto">
          <a:xfrm>
            <a:off x="5619402" y="2274322"/>
            <a:ext cx="3152471" cy="2343075"/>
            <a:chOff x="2688" y="1296"/>
            <a:chExt cx="1536" cy="912"/>
          </a:xfrm>
        </p:grpSpPr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72079B46-A1CD-4BD8-9079-FBC407641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43" name="Rectangle 12" descr="Light upward diagonal">
                <a:extLst>
                  <a:ext uri="{FF2B5EF4-FFF2-40B4-BE49-F238E27FC236}">
                    <a16:creationId xmlns:a16="http://schemas.microsoft.com/office/drawing/2014/main" id="{66584218-1F08-444E-8F15-81331F56E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" name="Group 13">
                <a:extLst>
                  <a:ext uri="{FF2B5EF4-FFF2-40B4-BE49-F238E27FC236}">
                    <a16:creationId xmlns:a16="http://schemas.microsoft.com/office/drawing/2014/main" id="{555E557C-47F1-4A45-BF06-35B640320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45" name="Rectangle 14">
                  <a:extLst>
                    <a:ext uri="{FF2B5EF4-FFF2-40B4-BE49-F238E27FC236}">
                      <a16:creationId xmlns:a16="http://schemas.microsoft.com/office/drawing/2014/main" id="{BE629313-DF08-42EA-984F-167B91226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Line 15">
                  <a:extLst>
                    <a:ext uri="{FF2B5EF4-FFF2-40B4-BE49-F238E27FC236}">
                      <a16:creationId xmlns:a16="http://schemas.microsoft.com/office/drawing/2014/main" id="{2258A624-7D02-43B4-A6E0-B5DF51847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080ACEB5-3F33-4669-A5B6-B56912E1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7">
                  <a:extLst>
                    <a:ext uri="{FF2B5EF4-FFF2-40B4-BE49-F238E27FC236}">
                      <a16:creationId xmlns:a16="http://schemas.microsoft.com/office/drawing/2014/main" id="{5B136632-9324-4AB1-8369-3277F8BA0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1C738FA2-DF23-40CC-9811-A0971FC82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F55690-1E18-4B40-87C3-D0096862BF2F}"/>
              </a:ext>
            </a:extLst>
          </p:cNvPr>
          <p:cNvSpPr txBox="1"/>
          <p:nvPr/>
        </p:nvSpPr>
        <p:spPr>
          <a:xfrm>
            <a:off x="5431915" y="4653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A12F1E-253C-43C3-BC2E-33803218447C}"/>
              </a:ext>
            </a:extLst>
          </p:cNvPr>
          <p:cNvSpPr txBox="1"/>
          <p:nvPr/>
        </p:nvSpPr>
        <p:spPr>
          <a:xfrm>
            <a:off x="8584386" y="4693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0DE937-A571-4771-822A-ADEE0EE15686}"/>
              </a:ext>
            </a:extLst>
          </p:cNvPr>
          <p:cNvSpPr txBox="1"/>
          <p:nvPr/>
        </p:nvSpPr>
        <p:spPr>
          <a:xfrm>
            <a:off x="7015364" y="46885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607C15-C2ED-4855-B5EE-8FFEAFD4FF0B}"/>
              </a:ext>
            </a:extLst>
          </p:cNvPr>
          <p:cNvSpPr/>
          <p:nvPr/>
        </p:nvSpPr>
        <p:spPr bwMode="auto">
          <a:xfrm>
            <a:off x="5607116" y="22727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91A08C-659F-45DE-987E-75F597F46DB1}"/>
              </a:ext>
            </a:extLst>
          </p:cNvPr>
          <p:cNvSpPr/>
          <p:nvPr/>
        </p:nvSpPr>
        <p:spPr bwMode="auto">
          <a:xfrm>
            <a:off x="5766340" y="22827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75D1B1-2BC3-4ACA-B6A2-EE7B3E55F5B8}"/>
              </a:ext>
            </a:extLst>
          </p:cNvPr>
          <p:cNvSpPr/>
          <p:nvPr/>
        </p:nvSpPr>
        <p:spPr bwMode="auto">
          <a:xfrm>
            <a:off x="5925564" y="22909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13453-F8D9-442E-A659-E2C74635658E}"/>
              </a:ext>
            </a:extLst>
          </p:cNvPr>
          <p:cNvSpPr/>
          <p:nvPr/>
        </p:nvSpPr>
        <p:spPr bwMode="auto">
          <a:xfrm>
            <a:off x="6091612" y="22863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96E9EF-88DD-4F16-81C4-1257AA1E87EB}"/>
              </a:ext>
            </a:extLst>
          </p:cNvPr>
          <p:cNvSpPr/>
          <p:nvPr/>
        </p:nvSpPr>
        <p:spPr bwMode="auto">
          <a:xfrm>
            <a:off x="6250836" y="227499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D3FCB9-C918-4C2A-9BA3-8CF2C7D64F9C}"/>
              </a:ext>
            </a:extLst>
          </p:cNvPr>
          <p:cNvSpPr/>
          <p:nvPr/>
        </p:nvSpPr>
        <p:spPr bwMode="auto">
          <a:xfrm>
            <a:off x="6410060" y="227727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CEE34E-A91E-4219-8BC5-945BADDC65CC}"/>
              </a:ext>
            </a:extLst>
          </p:cNvPr>
          <p:cNvSpPr/>
          <p:nvPr/>
        </p:nvSpPr>
        <p:spPr bwMode="auto">
          <a:xfrm>
            <a:off x="6569284" y="22841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FC21351-C6CE-480B-92B1-8975F732D32B}"/>
              </a:ext>
            </a:extLst>
          </p:cNvPr>
          <p:cNvSpPr/>
          <p:nvPr/>
        </p:nvSpPr>
        <p:spPr bwMode="auto">
          <a:xfrm>
            <a:off x="6728508" y="228181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303BDC-5BAF-4AFA-99DC-B19EB8697BFC}"/>
              </a:ext>
            </a:extLst>
          </p:cNvPr>
          <p:cNvSpPr/>
          <p:nvPr/>
        </p:nvSpPr>
        <p:spPr bwMode="auto">
          <a:xfrm>
            <a:off x="6887732" y="229091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53C9DCE-6DC8-4122-AB04-791BA59CD6D8}"/>
              </a:ext>
            </a:extLst>
          </p:cNvPr>
          <p:cNvSpPr/>
          <p:nvPr/>
        </p:nvSpPr>
        <p:spPr bwMode="auto">
          <a:xfrm>
            <a:off x="7046956" y="22795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DDAF35B-6145-4D1F-AEBF-39E29228C551}"/>
              </a:ext>
            </a:extLst>
          </p:cNvPr>
          <p:cNvSpPr/>
          <p:nvPr/>
        </p:nvSpPr>
        <p:spPr bwMode="auto">
          <a:xfrm>
            <a:off x="7196180" y="228545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909F4D-972E-4FFD-AC61-FF598D00C0B4}"/>
              </a:ext>
            </a:extLst>
          </p:cNvPr>
          <p:cNvSpPr/>
          <p:nvPr/>
        </p:nvSpPr>
        <p:spPr bwMode="auto">
          <a:xfrm>
            <a:off x="7351756" y="2285969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40B42F-8F8A-4656-B3F7-753750E37F1D}"/>
              </a:ext>
            </a:extLst>
          </p:cNvPr>
          <p:cNvSpPr/>
          <p:nvPr/>
        </p:nvSpPr>
        <p:spPr bwMode="auto">
          <a:xfrm>
            <a:off x="7510980" y="22795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D381CB-F36B-4174-82C8-E313100F4118}"/>
              </a:ext>
            </a:extLst>
          </p:cNvPr>
          <p:cNvSpPr/>
          <p:nvPr/>
        </p:nvSpPr>
        <p:spPr bwMode="auto">
          <a:xfrm>
            <a:off x="7670204" y="229544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9B3533-B28F-4328-B610-0F66C6C92712}"/>
              </a:ext>
            </a:extLst>
          </p:cNvPr>
          <p:cNvSpPr/>
          <p:nvPr/>
        </p:nvSpPr>
        <p:spPr bwMode="auto">
          <a:xfrm>
            <a:off x="7829428" y="229089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E4E070-ADCC-4D08-8E44-C8E2402405A6}"/>
              </a:ext>
            </a:extLst>
          </p:cNvPr>
          <p:cNvSpPr/>
          <p:nvPr/>
        </p:nvSpPr>
        <p:spPr bwMode="auto">
          <a:xfrm>
            <a:off x="7995476" y="227951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6D048E-F9E5-4D7E-8F90-FE1CDB907068}"/>
              </a:ext>
            </a:extLst>
          </p:cNvPr>
          <p:cNvSpPr/>
          <p:nvPr/>
        </p:nvSpPr>
        <p:spPr bwMode="auto">
          <a:xfrm>
            <a:off x="8154700" y="229543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E4EDFF-C195-47B4-AEDF-8C46EC20D7C1}"/>
              </a:ext>
            </a:extLst>
          </p:cNvPr>
          <p:cNvSpPr/>
          <p:nvPr/>
        </p:nvSpPr>
        <p:spPr bwMode="auto">
          <a:xfrm>
            <a:off x="8313924" y="229088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BF66E7-C847-4FBF-9FA1-6AA8BEC6C27F}"/>
              </a:ext>
            </a:extLst>
          </p:cNvPr>
          <p:cNvSpPr/>
          <p:nvPr/>
        </p:nvSpPr>
        <p:spPr bwMode="auto">
          <a:xfrm>
            <a:off x="8466324" y="229315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B4E61F-76E4-479E-A684-7FC1536F1B87}"/>
              </a:ext>
            </a:extLst>
          </p:cNvPr>
          <p:cNvSpPr/>
          <p:nvPr/>
        </p:nvSpPr>
        <p:spPr bwMode="auto">
          <a:xfrm>
            <a:off x="8618724" y="228860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0FE8EC6-6D4A-4CFA-B970-D508C925F756}"/>
              </a:ext>
            </a:extLst>
          </p:cNvPr>
          <p:cNvSpPr/>
          <p:nvPr/>
        </p:nvSpPr>
        <p:spPr bwMode="auto">
          <a:xfrm rot="5400000">
            <a:off x="6259240" y="4031261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1EC3CC4D-5D45-4FCD-9C09-E391EAE355A2}"/>
              </a:ext>
            </a:extLst>
          </p:cNvPr>
          <p:cNvSpPr/>
          <p:nvPr/>
        </p:nvSpPr>
        <p:spPr bwMode="auto">
          <a:xfrm rot="5400000">
            <a:off x="7878777" y="4026710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FD8947-F3EB-4AF7-BEB3-C434CFB8D97F}"/>
              </a:ext>
            </a:extLst>
          </p:cNvPr>
          <p:cNvSpPr txBox="1"/>
          <p:nvPr/>
        </p:nvSpPr>
        <p:spPr>
          <a:xfrm>
            <a:off x="7770373" y="4899995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006856-84C9-4540-A25F-1B49E53D1508}"/>
              </a:ext>
            </a:extLst>
          </p:cNvPr>
          <p:cNvSpPr txBox="1"/>
          <p:nvPr/>
        </p:nvSpPr>
        <p:spPr>
          <a:xfrm>
            <a:off x="6121265" y="4909092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2F754-766C-4606-BAFE-2A8B15D87DF5}"/>
                  </a:ext>
                </a:extLst>
              </p:cNvPr>
              <p:cNvSpPr txBox="1"/>
              <p:nvPr/>
            </p:nvSpPr>
            <p:spPr>
              <a:xfrm>
                <a:off x="309052" y="5771408"/>
                <a:ext cx="8443915" cy="864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Shameless plug: How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dimension? </a:t>
                </a:r>
              </a:p>
              <a:p>
                <a:pPr algn="l"/>
                <a:r>
                  <a:rPr lang="en-US" dirty="0"/>
                  <a:t>Yes, binary search still works for some functions.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.</a:t>
                </a: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2F754-766C-4606-BAFE-2A8B15D8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2" y="5771408"/>
                <a:ext cx="8443915" cy="864211"/>
              </a:xfrm>
              <a:prstGeom prst="rect">
                <a:avLst/>
              </a:prstGeom>
              <a:blipFill>
                <a:blip r:embed="rId4"/>
                <a:stretch>
                  <a:fillRect l="-794" t="-352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8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Fast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32289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Fast 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>
                    <a:solidFill>
                      <a:schemeClr val="accent2"/>
                    </a:solidFill>
                  </a:rPr>
                  <a:t>Power(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Input:</a:t>
                </a:r>
                <a:r>
                  <a:rPr lang="en-US" altLang="en-US" sz="2400" dirty="0"/>
                  <a:t> integer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and number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altLang="en-US" sz="2400" b="1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Output: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chemeClr val="tx2"/>
                  </a:solidFill>
                </a:endParaRPr>
              </a:p>
              <a:p>
                <a:pPr lvl="4" eaLnBrk="1" hangingPunct="1"/>
                <a:endParaRPr lang="en-US" altLang="en-US" sz="1800" b="1" baseline="30000" dirty="0"/>
              </a:p>
              <a:p>
                <a:pPr eaLnBrk="1" hangingPunct="1"/>
                <a:r>
                  <a:rPr lang="en-US" altLang="en-US" sz="2800" dirty="0"/>
                  <a:t>Obvious algorithm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multiplications</a:t>
                </a:r>
              </a:p>
              <a:p>
                <a:pPr lvl="4"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800" dirty="0"/>
                  <a:t>Observation: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  <a:blipFill>
                <a:blip r:embed="rId3"/>
                <a:stretch>
                  <a:fillRect l="-1316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9ED2C-BEB5-4DD6-9CA8-799ED4830140}" type="slidenum">
              <a:rPr lang="en-US" altLang="en-US" sz="1400" b="0">
                <a:latin typeface="Tahoma" panose="020B0604030504040204" pitchFamily="34" charset="0"/>
              </a:rPr>
              <a:pPr/>
              <a:t>17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(Repeated Squaring)</a:t>
            </a:r>
            <a:endParaRPr lang="en-US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1214504"/>
                <a:ext cx="7391400" cy="264687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is even)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Compute x =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/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x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x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Compute x =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,(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)/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x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x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  <a:sym typeface="Symbol" charset="2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1214504"/>
                <a:ext cx="7391400" cy="2646878"/>
              </a:xfrm>
              <a:prstGeom prst="rect">
                <a:avLst/>
              </a:prstGeom>
              <a:blipFill>
                <a:blip r:embed="rId3"/>
                <a:stretch>
                  <a:fillRect b="-46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/>
              <p:nvPr/>
            </p:nvSpPr>
            <p:spPr>
              <a:xfrm>
                <a:off x="876300" y="3978790"/>
                <a:ext cx="712893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Time (# of multiplications):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en-US" dirty="0"/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Solving it, we have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+2+2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≤⋯≤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+2+⋯+2≤2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978790"/>
                <a:ext cx="7128934" cy="2308324"/>
              </a:xfrm>
              <a:prstGeom prst="rect">
                <a:avLst/>
              </a:prstGeom>
              <a:blipFill>
                <a:blip r:embed="rId4"/>
                <a:stretch>
                  <a:fillRect l="-941" t="-1031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>
            <a:extLst>
              <a:ext uri="{FF2B5EF4-FFF2-40B4-BE49-F238E27FC236}">
                <a16:creationId xmlns:a16="http://schemas.microsoft.com/office/drawing/2014/main" id="{A6AB2D82-5DB0-4DAE-8119-E0BED47CD6E5}"/>
              </a:ext>
            </a:extLst>
          </p:cNvPr>
          <p:cNvSpPr>
            <a:spLocks/>
          </p:cNvSpPr>
          <p:nvPr/>
        </p:nvSpPr>
        <p:spPr bwMode="auto">
          <a:xfrm rot="-5400000">
            <a:off x="3948113" y="5457297"/>
            <a:ext cx="85725" cy="1162050"/>
          </a:xfrm>
          <a:prstGeom prst="leftBrace">
            <a:avLst>
              <a:gd name="adj1" fmla="val 112963"/>
              <a:gd name="adj2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970" y="6112934"/>
                <a:ext cx="184037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0" dirty="0">
                    <a:solidFill>
                      <a:schemeClr val="hlink"/>
                    </a:solidFill>
                    <a:latin typeface="Helvetica" panose="020B0604020202020204" pitchFamily="34" charset="0"/>
                  </a:rPr>
                  <a:t> copies</a:t>
                </a:r>
              </a:p>
            </p:txBody>
          </p:sp>
        </mc:Choice>
        <mc:Fallback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3970" y="6112934"/>
                <a:ext cx="1840376" cy="400110"/>
              </a:xfrm>
              <a:prstGeom prst="rect">
                <a:avLst/>
              </a:prstGeom>
              <a:blipFill>
                <a:blip r:embed="rId5"/>
                <a:stretch>
                  <a:fillRect l="-662" t="-7692" r="-2980" b="-2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>
                <a:cs typeface="+mj-cs"/>
              </a:rPr>
              <a:t>Finding the Closest Pair of Points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380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(general metric)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714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/>
                    <a:ea typeface="Gill Sans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/>
                    <a:ea typeface="Gill Sans"/>
                  </a:rPr>
                  <a:t> points and </a:t>
                </a:r>
                <a:r>
                  <a:rPr lang="en-US" sz="2400" dirty="0">
                    <a:solidFill>
                      <a:srgbClr val="0070C0"/>
                    </a:solidFill>
                    <a:latin typeface="Gill Sans"/>
                    <a:ea typeface="Gill Sans"/>
                  </a:rPr>
                  <a:t>arbitrary</a:t>
                </a:r>
                <a:r>
                  <a:rPr lang="en-US" sz="2400" dirty="0">
                    <a:latin typeface="Gill Sans"/>
                    <a:ea typeface="Gill Sans"/>
                  </a:rPr>
                  <a:t> distances between them, find the closest pair.  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12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r>
                  <a:rPr lang="en-US" sz="2200" i="1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Must </a:t>
                </a:r>
                <a:r>
                  <a:rPr lang="en-US" sz="2200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look at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kern="12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 pairwise distances</a:t>
                </a: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, else </a:t>
                </a:r>
                <a:b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</a:b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any one you didn’t check might be the shortest. 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i.e., you have to read the whole input.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71461"/>
              </a:xfrm>
              <a:blipFill>
                <a:blip r:embed="rId3"/>
                <a:stretch>
                  <a:fillRect l="-1096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4">
            <a:extLst>
              <a:ext uri="{FF2B5EF4-FFF2-40B4-BE49-F238E27FC236}">
                <a16:creationId xmlns:a16="http://schemas.microsoft.com/office/drawing/2014/main" id="{B48EE311-ABE1-4F21-B464-C2EA8D6A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05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">
            <a:extLst>
              <a:ext uri="{FF2B5EF4-FFF2-40B4-BE49-F238E27FC236}">
                <a16:creationId xmlns:a16="http://schemas.microsoft.com/office/drawing/2014/main" id="{931E1291-6F45-4800-95D3-17F0C47F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" name="Oval 6">
            <a:extLst>
              <a:ext uri="{FF2B5EF4-FFF2-40B4-BE49-F238E27FC236}">
                <a16:creationId xmlns:a16="http://schemas.microsoft.com/office/drawing/2014/main" id="{D656162B-B6C7-45F7-A313-57D05251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19E76D5C-C924-4C75-86CF-C30121B8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76FADFE4-B7C5-4EC8-932E-CC89F6A4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9624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32837E7D-EA6C-4E15-BD94-C81FE27C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B53AA36E-2BC6-4DBE-B16A-06B1E9CE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9F9BA18C-12D8-4298-8F59-61E5A196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782A4803-3FC7-46B0-AC06-1A131C8F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48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3">
            <a:extLst>
              <a:ext uri="{FF2B5EF4-FFF2-40B4-BE49-F238E27FC236}">
                <a16:creationId xmlns:a16="http://schemas.microsoft.com/office/drawing/2014/main" id="{CC7BB071-8F2A-44FE-BA78-A37939AB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4">
            <a:extLst>
              <a:ext uri="{FF2B5EF4-FFF2-40B4-BE49-F238E27FC236}">
                <a16:creationId xmlns:a16="http://schemas.microsoft.com/office/drawing/2014/main" id="{C020ECA5-2875-4EFD-8583-02A93799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cxnSp>
        <p:nvCxnSpPr>
          <p:cNvPr id="86" name="Straight Connector 21">
            <a:extLst>
              <a:ext uri="{FF2B5EF4-FFF2-40B4-BE49-F238E27FC236}">
                <a16:creationId xmlns:a16="http://schemas.microsoft.com/office/drawing/2014/main" id="{AE864E78-6618-4BBB-8794-966C34804E2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990600" y="2362200"/>
            <a:ext cx="3440113" cy="1154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" name="Straight Connector 23">
            <a:extLst>
              <a:ext uri="{FF2B5EF4-FFF2-40B4-BE49-F238E27FC236}">
                <a16:creationId xmlns:a16="http://schemas.microsoft.com/office/drawing/2014/main" id="{E1D0B91C-C96B-4914-98BE-979D2E47E0B9}"/>
              </a:ext>
            </a:extLst>
          </p:cNvPr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333500" y="2438400"/>
            <a:ext cx="3086100" cy="2438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Straight Connector 26">
            <a:extLst>
              <a:ext uri="{FF2B5EF4-FFF2-40B4-BE49-F238E27FC236}">
                <a16:creationId xmlns:a16="http://schemas.microsoft.com/office/drawing/2014/main" id="{6467C02F-03B9-4C57-98C7-FD52FBAF1054}"/>
              </a:ext>
            </a:extLst>
          </p:cNvPr>
          <p:cNvCxnSpPr>
            <a:cxnSpLocks noChangeShapeType="1"/>
            <a:endCxn id="57" idx="1"/>
          </p:cNvCxnSpPr>
          <p:nvPr/>
        </p:nvCxnSpPr>
        <p:spPr bwMode="auto">
          <a:xfrm rot="5400000">
            <a:off x="3238500" y="3249613"/>
            <a:ext cx="2068513" cy="446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Straight Connector 29">
            <a:extLst>
              <a:ext uri="{FF2B5EF4-FFF2-40B4-BE49-F238E27FC236}">
                <a16:creationId xmlns:a16="http://schemas.microsoft.com/office/drawing/2014/main" id="{1DE01BBF-0148-4376-AB56-0C6EA00023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2438400"/>
            <a:ext cx="2286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0" name="Straight Connector 32">
            <a:extLst>
              <a:ext uri="{FF2B5EF4-FFF2-40B4-BE49-F238E27FC236}">
                <a16:creationId xmlns:a16="http://schemas.microsoft.com/office/drawing/2014/main" id="{BE80FA7E-12B6-4E89-A32B-39073D247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8175" y="2390775"/>
            <a:ext cx="217488" cy="11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1" name="Straight Connector 37">
            <a:extLst>
              <a:ext uri="{FF2B5EF4-FFF2-40B4-BE49-F238E27FC236}">
                <a16:creationId xmlns:a16="http://schemas.microsoft.com/office/drawing/2014/main" id="{9A8D7A88-388A-4283-9668-C564891C1B6C}"/>
              </a:ext>
            </a:extLst>
          </p:cNvPr>
          <p:cNvCxnSpPr>
            <a:cxnSpLocks noChangeShapeType="1"/>
            <a:stCxn id="62" idx="4"/>
          </p:cNvCxnSpPr>
          <p:nvPr/>
        </p:nvCxnSpPr>
        <p:spPr bwMode="auto">
          <a:xfrm rot="16200000" flipH="1">
            <a:off x="4895850" y="2228850"/>
            <a:ext cx="914400" cy="1333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" name="Straight Connector 40">
            <a:extLst>
              <a:ext uri="{FF2B5EF4-FFF2-40B4-BE49-F238E27FC236}">
                <a16:creationId xmlns:a16="http://schemas.microsoft.com/office/drawing/2014/main" id="{862FA3DC-8A04-4985-85CD-5C9EC607B389}"/>
              </a:ext>
            </a:extLst>
          </p:cNvPr>
          <p:cNvCxnSpPr>
            <a:cxnSpLocks noChangeShapeType="1"/>
            <a:stCxn id="85" idx="4"/>
            <a:endCxn id="84" idx="1"/>
          </p:cNvCxnSpPr>
          <p:nvPr/>
        </p:nvCxnSpPr>
        <p:spPr bwMode="auto">
          <a:xfrm rot="5400000" flipH="1">
            <a:off x="6392863" y="2925763"/>
            <a:ext cx="65087" cy="788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" name="Straight Connector 43">
            <a:extLst>
              <a:ext uri="{FF2B5EF4-FFF2-40B4-BE49-F238E27FC236}">
                <a16:creationId xmlns:a16="http://schemas.microsoft.com/office/drawing/2014/main" id="{FA203F25-DAE9-45A6-A404-D972D03277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4400" y="3505200"/>
            <a:ext cx="3581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6">
                <a:extLst>
                  <a:ext uri="{FF2B5EF4-FFF2-40B4-BE49-F238E27FC236}">
                    <a16:creationId xmlns:a16="http://schemas.microsoft.com/office/drawing/2014/main" id="{A75950A4-F25F-46E7-8EA5-53A834FDC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4831" y="3429000"/>
                <a:ext cx="3704925" cy="3820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(… and all the rest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 edges…)</a:t>
                </a:r>
              </a:p>
            </p:txBody>
          </p:sp>
        </mc:Choice>
        <mc:Fallback xmlns="">
          <p:sp>
            <p:nvSpPr>
              <p:cNvPr id="95" name="TextBox 36">
                <a:extLst>
                  <a:ext uri="{FF2B5EF4-FFF2-40B4-BE49-F238E27FC236}">
                    <a16:creationId xmlns:a16="http://schemas.microsoft.com/office/drawing/2014/main" id="{A75950A4-F25F-46E7-8EA5-53A834FD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4831" y="3429000"/>
                <a:ext cx="3704925" cy="38209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49">
            <a:extLst>
              <a:ext uri="{FF2B5EF4-FFF2-40B4-BE49-F238E27FC236}">
                <a16:creationId xmlns:a16="http://schemas.microsoft.com/office/drawing/2014/main" id="{A35C23BB-66BC-43FD-814B-CA824944CFD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953000" y="46482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Connector 51">
            <a:extLst>
              <a:ext uri="{FF2B5EF4-FFF2-40B4-BE49-F238E27FC236}">
                <a16:creationId xmlns:a16="http://schemas.microsoft.com/office/drawing/2014/main" id="{812F087B-130C-4DEC-8D05-4163F4E1940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14800" y="45720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9" name="Straight Connector 52">
            <a:extLst>
              <a:ext uri="{FF2B5EF4-FFF2-40B4-BE49-F238E27FC236}">
                <a16:creationId xmlns:a16="http://schemas.microsoft.com/office/drawing/2014/main" id="{23DAB5BB-1CF4-47E9-B3DE-04A5500C853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10150" y="4514850"/>
            <a:ext cx="217488" cy="179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" name="Straight Connector 54">
            <a:extLst>
              <a:ext uri="{FF2B5EF4-FFF2-40B4-BE49-F238E27FC236}">
                <a16:creationId xmlns:a16="http://schemas.microsoft.com/office/drawing/2014/main" id="{BDAC3A0E-27F4-4A00-87F3-4B1F53AEB4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80794" y="4596606"/>
            <a:ext cx="228600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1" name="Straight Connector 57">
            <a:extLst>
              <a:ext uri="{FF2B5EF4-FFF2-40B4-BE49-F238E27FC236}">
                <a16:creationId xmlns:a16="http://schemas.microsoft.com/office/drawing/2014/main" id="{BDD510C3-9C2C-443B-9E63-58CD404C927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07013" y="4419600"/>
            <a:ext cx="255587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" name="Straight Connector 58">
            <a:extLst>
              <a:ext uri="{FF2B5EF4-FFF2-40B4-BE49-F238E27FC236}">
                <a16:creationId xmlns:a16="http://schemas.microsoft.com/office/drawing/2014/main" id="{AACBA931-B1B5-4AEC-ADDB-50DDBD85FBC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64163" y="4286250"/>
            <a:ext cx="217488" cy="1793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" name="Straight Connector 59">
            <a:extLst>
              <a:ext uri="{FF2B5EF4-FFF2-40B4-BE49-F238E27FC236}">
                <a16:creationId xmlns:a16="http://schemas.microsoft.com/office/drawing/2014/main" id="{A5B94C5F-2D89-4F3F-B352-43EB46291A0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34807" y="4368006"/>
            <a:ext cx="228600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Straight Connector 60">
            <a:extLst>
              <a:ext uri="{FF2B5EF4-FFF2-40B4-BE49-F238E27FC236}">
                <a16:creationId xmlns:a16="http://schemas.microsoft.com/office/drawing/2014/main" id="{AFE608DA-1CE3-4552-A5FA-814BAF2FB84C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 flipH="1">
            <a:off x="4895850" y="3790950"/>
            <a:ext cx="152400" cy="342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" name="Straight Connector 61">
            <a:extLst>
              <a:ext uri="{FF2B5EF4-FFF2-40B4-BE49-F238E27FC236}">
                <a16:creationId xmlns:a16="http://schemas.microsoft.com/office/drawing/2014/main" id="{FEC7657A-44D7-4DC9-BFC1-9850B3019114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>
            <a:off x="4972050" y="4171950"/>
            <a:ext cx="304800" cy="38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6" name="Straight Connector 62">
            <a:extLst>
              <a:ext uri="{FF2B5EF4-FFF2-40B4-BE49-F238E27FC236}">
                <a16:creationId xmlns:a16="http://schemas.microsoft.com/office/drawing/2014/main" id="{CB23021B-2C08-43A5-A9E1-35A553EC502E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 flipH="1" flipV="1">
            <a:off x="5162550" y="3867150"/>
            <a:ext cx="152400" cy="19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7" name="Straight Connector 69">
            <a:extLst>
              <a:ext uri="{FF2B5EF4-FFF2-40B4-BE49-F238E27FC236}">
                <a16:creationId xmlns:a16="http://schemas.microsoft.com/office/drawing/2014/main" id="{A4A09848-797A-42B2-9E55-72E4ECC9768F}"/>
              </a:ext>
            </a:extLst>
          </p:cNvPr>
          <p:cNvCxnSpPr>
            <a:cxnSpLocks noChangeShapeType="1"/>
            <a:endCxn id="58" idx="3"/>
          </p:cNvCxnSpPr>
          <p:nvPr/>
        </p:nvCxnSpPr>
        <p:spPr bwMode="auto">
          <a:xfrm flipV="1">
            <a:off x="4076700" y="4332288"/>
            <a:ext cx="354013" cy="163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" name="Straight Connector 70">
            <a:extLst>
              <a:ext uri="{FF2B5EF4-FFF2-40B4-BE49-F238E27FC236}">
                <a16:creationId xmlns:a16="http://schemas.microsoft.com/office/drawing/2014/main" id="{670B54D7-D7DD-45E3-B21A-8D68F121478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57200" y="4038600"/>
            <a:ext cx="1295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9" name="Straight Connector 71">
            <a:extLst>
              <a:ext uri="{FF2B5EF4-FFF2-40B4-BE49-F238E27FC236}">
                <a16:creationId xmlns:a16="http://schemas.microsoft.com/office/drawing/2014/main" id="{3F15D082-43F4-433D-B804-56E713E356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71600" y="4876800"/>
            <a:ext cx="381000" cy="873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0" name="Straight Connector 79">
            <a:extLst>
              <a:ext uri="{FF2B5EF4-FFF2-40B4-BE49-F238E27FC236}">
                <a16:creationId xmlns:a16="http://schemas.microsoft.com/office/drawing/2014/main" id="{74F5F682-FDB0-496D-A5B9-D58B3DEE3B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29400" y="34290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573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Stuff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This Friday.  A 20-min course assessment done by the college.</a:t>
            </a:r>
          </a:p>
          <a:p>
            <a:pPr marL="0" indent="0">
              <a:buNone/>
              <a:defRPr/>
            </a:pPr>
            <a:r>
              <a:rPr lang="en-US" sz="2200" dirty="0"/>
              <a:t>I won’t be fired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r>
              <a:rPr lang="en-US" sz="2200" dirty="0"/>
              <a:t> even if I got terrible review </a:t>
            </a:r>
            <a:r>
              <a:rPr lang="en-US" sz="2200" dirty="0">
                <a:sym typeface="Wingdings" panose="05000000000000000000" pitchFamily="2" charset="2"/>
              </a:rPr>
              <a:t></a:t>
            </a:r>
            <a:r>
              <a:rPr lang="en-US" sz="2200" dirty="0"/>
              <a:t>.</a:t>
            </a:r>
          </a:p>
          <a:p>
            <a:pPr marL="0" indent="0">
              <a:buNone/>
              <a:defRPr/>
            </a:pPr>
            <a:r>
              <a:rPr lang="en-US" sz="2200" dirty="0"/>
              <a:t>So, you can say ANYTHING. </a:t>
            </a:r>
          </a:p>
          <a:p>
            <a:pPr marL="0" indent="0">
              <a:buNone/>
              <a:defRPr/>
            </a:pPr>
            <a:r>
              <a:rPr lang="en-US" sz="2200" dirty="0"/>
              <a:t>It is only used to help me to improve the teaching.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HW4 and HW5 is out. (You will like HW5.)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Midterm: Apr 30 (Monday) </a:t>
            </a:r>
          </a:p>
          <a:p>
            <a:pPr marL="0" indent="0">
              <a:buNone/>
              <a:defRPr/>
            </a:pPr>
            <a:r>
              <a:rPr lang="en-US" sz="2200" dirty="0"/>
              <a:t>It covers from Lecture 1 to Lecture 12 (Friday).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There is a midterm review for you to ask questions</a:t>
            </a:r>
            <a:r>
              <a:rPr lang="en-US" sz="2200"/>
              <a:t>. </a:t>
            </a:r>
          </a:p>
          <a:p>
            <a:pPr marL="0" indent="0">
              <a:buNone/>
              <a:defRPr/>
            </a:pPr>
            <a:r>
              <a:rPr lang="en-US" sz="2200"/>
              <a:t>I </a:t>
            </a:r>
            <a:r>
              <a:rPr lang="en-US" sz="2200" dirty="0"/>
              <a:t>will be there and I will find an expert in grading (TA) to help 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3AEA45-F0B7-4637-8CCB-9B74A993D504}"/>
              </a:ext>
            </a:extLst>
          </p:cNvPr>
          <p:cNvSpPr/>
          <p:nvPr/>
        </p:nvSpPr>
        <p:spPr bwMode="auto">
          <a:xfrm>
            <a:off x="8417023" y="5866927"/>
            <a:ext cx="147667" cy="18174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(1-dimension)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points on the real line, find the closest pair,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e.g., given 11, 2, 4, 19, 4.8, 7, 8.2, 16, 11.5, 13, 1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find the closest pair</a:t>
                </a: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12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Fact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: Closest pair is </a:t>
                </a:r>
                <a:r>
                  <a:rPr lang="en-US" sz="2400" dirty="0">
                    <a:solidFill>
                      <a:srgbClr val="FF0000"/>
                    </a:solidFill>
                    <a:latin typeface="Gill Sans" charset="0"/>
                    <a:ea typeface="Courier New" charset="0"/>
                    <a:cs typeface="Gill Sans" charset="0"/>
                  </a:rPr>
                  <a:t>adjacent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in ordered list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So, first sort, then scan adjacent pairs.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sort, if needed, Plus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scan adjacent pairs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Key point: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do 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not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need to calculate distances between all pairs: exploit geometry + ordering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  <a:blipFill>
                <a:blip r:embed="rId3"/>
                <a:stretch>
                  <a:fillRect l="-1063" t="-76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25">
            <a:extLst>
              <a:ext uri="{FF2B5EF4-FFF2-40B4-BE49-F238E27FC236}">
                <a16:creationId xmlns:a16="http://schemas.microsoft.com/office/drawing/2014/main" id="{153A95BA-FD92-44BD-85B8-C2B837A7F63F}"/>
              </a:ext>
            </a:extLst>
          </p:cNvPr>
          <p:cNvGrpSpPr>
            <a:grpSpLocks/>
          </p:cNvGrpSpPr>
          <p:nvPr/>
        </p:nvGrpSpPr>
        <p:grpSpPr bwMode="auto">
          <a:xfrm>
            <a:off x="4548201" y="2329721"/>
            <a:ext cx="230188" cy="152400"/>
            <a:chOff x="4449482" y="2895600"/>
            <a:chExt cx="230468" cy="152400"/>
          </a:xfrm>
        </p:grpSpPr>
        <p:cxnSp>
          <p:nvCxnSpPr>
            <p:cNvPr id="53" name="Straight Connector 18">
              <a:extLst>
                <a:ext uri="{FF2B5EF4-FFF2-40B4-BE49-F238E27FC236}">
                  <a16:creationId xmlns:a16="http://schemas.microsoft.com/office/drawing/2014/main" id="{93FEBB9C-F1F0-4083-A080-360193766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9482" y="2971800"/>
              <a:ext cx="228600" cy="15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04D8047B-D413-4B6F-BD50-6E8DB52E8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75944" y="2971800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Straight Connector 24">
              <a:extLst>
                <a:ext uri="{FF2B5EF4-FFF2-40B4-BE49-F238E27FC236}">
                  <a16:creationId xmlns:a16="http://schemas.microsoft.com/office/drawing/2014/main" id="{F987F5A8-2046-44D6-ACBB-36C3A0892E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3750" y="2971006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BB5649-997C-4545-8F49-8D3E61B9BD71}"/>
              </a:ext>
            </a:extLst>
          </p:cNvPr>
          <p:cNvGrpSpPr/>
          <p:nvPr/>
        </p:nvGrpSpPr>
        <p:grpSpPr>
          <a:xfrm>
            <a:off x="630251" y="2646469"/>
            <a:ext cx="7696200" cy="443388"/>
            <a:chOff x="630251" y="2646469"/>
            <a:chExt cx="7696200" cy="443388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9AA70D56-B285-4796-96B0-ABB4B6C5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30147163-1C77-43E7-ADC5-9FA4FE63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22E05E42-57AE-46E6-9802-2CDC9EA2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DF03BF5-61F1-48E1-A918-40C5D34A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B8DC5582-1238-4805-8DFE-D279C620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DFB0F8D0-3507-478C-B1E6-2B0A17CE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158C1990-58B9-4792-A904-1C9A651D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DFA4646A-159E-4E61-8039-0B99692F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64670C61-BC73-4E36-A720-28A9E9C6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6EF1B0F4-7B66-48E5-8ED3-D0567CFA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18D6164F-7C14-4CD9-B63C-D4917604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7A019CD5-61CE-48DA-B63D-82E5F9D2ED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51" y="2690919"/>
              <a:ext cx="76962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46F422-58C0-4C5F-8C87-4751E2B5616C}"/>
                </a:ext>
              </a:extLst>
            </p:cNvPr>
            <p:cNvSpPr txBox="1"/>
            <p:nvPr/>
          </p:nvSpPr>
          <p:spPr>
            <a:xfrm>
              <a:off x="875201" y="27671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3F89D2-26EA-418A-B8BB-733CBB1EEC79}"/>
                </a:ext>
              </a:extLst>
            </p:cNvPr>
            <p:cNvSpPr txBox="1"/>
            <p:nvPr/>
          </p:nvSpPr>
          <p:spPr>
            <a:xfrm>
              <a:off x="1278596" y="27760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B5A386-885A-48DE-B6C6-F3F45B25D88B}"/>
                </a:ext>
              </a:extLst>
            </p:cNvPr>
            <p:cNvSpPr txBox="1"/>
            <p:nvPr/>
          </p:nvSpPr>
          <p:spPr>
            <a:xfrm>
              <a:off x="1885202" y="276712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5237A-0891-42C1-B202-BBF64CCE3232}"/>
                </a:ext>
              </a:extLst>
            </p:cNvPr>
            <p:cNvSpPr txBox="1"/>
            <p:nvPr/>
          </p:nvSpPr>
          <p:spPr>
            <a:xfrm>
              <a:off x="2156731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49031-19F2-435D-B30F-F0A593B5B952}"/>
                </a:ext>
              </a:extLst>
            </p:cNvPr>
            <p:cNvSpPr txBox="1"/>
            <p:nvPr/>
          </p:nvSpPr>
          <p:spPr>
            <a:xfrm>
              <a:off x="2872930" y="2769747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5EF158-987B-4C2B-98BA-4A0691F27975}"/>
                </a:ext>
              </a:extLst>
            </p:cNvPr>
            <p:cNvSpPr txBox="1"/>
            <p:nvPr/>
          </p:nvSpPr>
          <p:spPr>
            <a:xfrm>
              <a:off x="3336098" y="2778714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8.2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15C98-10BF-4714-89C8-6D31BFE5590F}"/>
                </a:ext>
              </a:extLst>
            </p:cNvPr>
            <p:cNvSpPr txBox="1"/>
            <p:nvPr/>
          </p:nvSpPr>
          <p:spPr>
            <a:xfrm>
              <a:off x="4308756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84616A-D40D-4655-B4F9-D9DCDE3A1CD3}"/>
                </a:ext>
              </a:extLst>
            </p:cNvPr>
            <p:cNvSpPr txBox="1"/>
            <p:nvPr/>
          </p:nvSpPr>
          <p:spPr>
            <a:xfrm>
              <a:off x="4532869" y="2776093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11.5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B4F3A-9684-4C59-9F69-CB8D32D5E9A8}"/>
                </a:ext>
              </a:extLst>
            </p:cNvPr>
            <p:cNvSpPr txBox="1"/>
            <p:nvPr/>
          </p:nvSpPr>
          <p:spPr>
            <a:xfrm>
              <a:off x="5019939" y="2773114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2BA82-78E4-41DA-BBEE-F49E4566790E}"/>
                </a:ext>
              </a:extLst>
            </p:cNvPr>
            <p:cNvSpPr txBox="1"/>
            <p:nvPr/>
          </p:nvSpPr>
          <p:spPr>
            <a:xfrm>
              <a:off x="5850681" y="2779086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37D252-6F46-4AD5-ACDE-DDDFB5647E76}"/>
                </a:ext>
              </a:extLst>
            </p:cNvPr>
            <p:cNvSpPr txBox="1"/>
            <p:nvPr/>
          </p:nvSpPr>
          <p:spPr>
            <a:xfrm>
              <a:off x="6618648" y="2782080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points in the plane, find a pair with smallest Euclidean distance between them.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Fundamental geometric primitive.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Graphics, computer vision, geographic information systems, molecular modeling, air traffic control.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Special case of nearest neighbor, Euclidean MST, Voronoi.</a:t>
                </a:r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Brute force: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 Check all pairs of points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Assumption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 No two points have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coordinate.</a:t>
                </a: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C5B4A8F2-5E8E-4629-BEB1-A0757AE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205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A5232A-1FE8-4F3F-BB30-2513B83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244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7C8BAB8-21F7-4684-A96E-9BB9537E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5582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C3F3BF8-290D-4FAF-9AA4-D6040DD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5044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3B28659-D2B5-4A39-9214-530C6BA3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7391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1FE0CBC-40CD-4DE0-ABFF-4FC7DFFF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967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0CF905D8-1D06-40E6-9DB6-D444417E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726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581076D-9E64-4677-A10F-92FCB26C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482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70E4D7A6-8F09-4BE9-A32F-4BAC465B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9298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2B632926-577C-45E4-867B-BF1D8C1D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7394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59F5C00-05D8-455D-A131-68940F6D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2377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5E23333F-D839-4AE4-A635-1B2C2C40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5585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4437B60-C779-476F-A678-CEF1B542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33A731C-1D9B-4CCA-88C6-C2773651F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544B116-9481-4058-B44B-F7AD843589A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48200" y="377032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451FC071-9FC0-44ED-B8E6-C7C44835461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33900" y="253207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B6D0C46F-F9F8-4EF6-852B-FAD671F5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529557"/>
            <a:ext cx="1076325" cy="10763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B140D70-BC95-4498-B35B-0E7AD8B9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09349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F10F568-FADC-418D-82AB-39165152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312570"/>
            <a:ext cx="445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rgbClr val="0033CC"/>
                </a:solidFill>
              </a:rPr>
              <a:t>No single direction along which one </a:t>
            </a:r>
          </a:p>
          <a:p>
            <a:r>
              <a:rPr lang="en-US" altLang="en-US" b="0" dirty="0">
                <a:solidFill>
                  <a:srgbClr val="0033CC"/>
                </a:solidFill>
              </a:rPr>
              <a:t>can sort points to guarantee success!</a:t>
            </a:r>
            <a:r>
              <a:rPr lang="en-US" alt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Divide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draw vertical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with 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points on each side.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Conquer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 find closest pair on each side, recursively.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Combine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to find closest pair overall</a:t>
                </a:r>
              </a:p>
              <a:p>
                <a:pPr lvl="1" indent="-742950"/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Return best solutions</a:t>
                </a:r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52057D8-6119-4832-8984-9B71886550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6D206DC5-ED80-4407-9C1F-FAE192CE1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7DEF447-BC59-411C-A455-9E5537A651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0F61CA91-A807-4D13-86A7-DCCE507DCD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44D1CE30-F107-4162-BB87-9057A654FB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8055F81B-84BD-4422-9934-B882653CDB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C2DE8BCC-0D03-4B58-940E-5262D9CB1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1675" y="5538788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2244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8713" y="4262438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43465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00C7ED21-5C8A-4F93-A957-75641C57F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713" y="4400550"/>
            <a:ext cx="166688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668E9E-BC7B-44E5-9D6D-3B3E9E865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4F074B-4C1B-4B60-A1EF-12E5ADC8F2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3C29540-6ED5-44C7-83A2-5954373C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1640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8</a:t>
            </a: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112" name="Text Box 58">
            <a:extLst>
              <a:ext uri="{FF2B5EF4-FFF2-40B4-BE49-F238E27FC236}">
                <a16:creationId xmlns:a16="http://schemas.microsoft.com/office/drawing/2014/main" id="{DE39EFD1-745E-4E0F-A811-955EE65D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00" y="2114591"/>
            <a:ext cx="12242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 dirty="0">
                <a:latin typeface="+mj-lt"/>
                <a:ea typeface="Courier New" charset="0"/>
                <a:cs typeface="Gill Sans" charset="0"/>
              </a:rPr>
              <a:t>How ?</a:t>
            </a:r>
          </a:p>
        </p:txBody>
      </p:sp>
      <p:cxnSp>
        <p:nvCxnSpPr>
          <p:cNvPr id="412673" name="Straight Arrow Connector 412672">
            <a:extLst>
              <a:ext uri="{FF2B5EF4-FFF2-40B4-BE49-F238E27FC236}">
                <a16:creationId xmlns:a16="http://schemas.microsoft.com/office/drawing/2014/main" id="{625E311C-FBDF-4EA9-9CFE-06A866EBA6DA}"/>
              </a:ext>
            </a:extLst>
          </p:cNvPr>
          <p:cNvCxnSpPr/>
          <p:nvPr/>
        </p:nvCxnSpPr>
        <p:spPr bwMode="auto">
          <a:xfrm flipH="1" flipV="1">
            <a:off x="5946440" y="2222106"/>
            <a:ext cx="1505068" cy="31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7" grpId="0" animBg="1"/>
      <p:bldP spid="46" grpId="0"/>
      <p:bldP spid="50" grpId="0" animBg="1"/>
      <p:bldP spid="54" grpId="0" animBg="1"/>
      <p:bldP spid="53" grpId="0"/>
      <p:bldP spid="57" grpId="0"/>
      <p:bldP spid="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968989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200" dirty="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Gill Sans" charset="0"/>
                    <a:cs typeface="Gill Sans" charset="0"/>
                  </a:rPr>
                  <a:t> 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is the minimum distance of all pairs in left/right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12,21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=12.</m:t>
                      </m:r>
                    </m:oMath>
                  </m:oMathPara>
                </a14:m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Key Observation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: suffices to consider points within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of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Almost the one-D problem again: Sort points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  <a:sym typeface="Symbol" charset="0"/>
                  </a:rPr>
                  <a:t>-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strip by their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coordinate. </a:t>
                </a:r>
              </a:p>
              <a:p>
                <a:pPr lvl="1" indent="-742950"/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4100" y="4111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5407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33700" y="3959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8500" y="4264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69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6397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3349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4645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6900" y="4492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07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883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6100" y="3426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5026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6500" y="6169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7100" y="5559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9775" y="5535977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221652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4259627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343764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968989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4362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E3751-34D9-4DF8-B969-E7860F73B08E}"/>
              </a:ext>
            </a:extLst>
          </p:cNvPr>
          <p:cNvGrpSpPr/>
          <p:nvPr/>
        </p:nvGrpSpPr>
        <p:grpSpPr>
          <a:xfrm>
            <a:off x="3848100" y="2983277"/>
            <a:ext cx="1828798" cy="3874723"/>
            <a:chOff x="3810000" y="2884496"/>
            <a:chExt cx="1828798" cy="3874723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B69B2F59-BD0B-48C2-9E8B-D6C2E33A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884496"/>
              <a:ext cx="914400" cy="356711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657CF11A-1B00-4E54-9AF4-E62751AB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200" y="6600222"/>
              <a:ext cx="457200" cy="378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2A0A4300-9C03-4BA6-BB80-891EDFF3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599" y="6435733"/>
              <a:ext cx="838199" cy="32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 dirty="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=12</a:t>
              </a:r>
              <a:endPara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BBC7F-0815-4A34-806C-F140FC192D99}"/>
              </a:ext>
            </a:extLst>
          </p:cNvPr>
          <p:cNvGrpSpPr/>
          <p:nvPr/>
        </p:nvGrpSpPr>
        <p:grpSpPr>
          <a:xfrm>
            <a:off x="3830172" y="3584562"/>
            <a:ext cx="779928" cy="2943410"/>
            <a:chOff x="3792072" y="3485781"/>
            <a:chExt cx="779928" cy="2943410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52057D8-6119-4832-8984-9B71886550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3937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D206DC5-ED80-4407-9C1F-FAE192CE10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5918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27DEF447-BC59-411C-A455-9E5537A65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6200" y="3556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F61CA91-A807-4D13-86A7-DCCE507DCD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4D1CE30-F107-4162-BB87-9057A654FB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8055F81B-84BD-4422-9934-B882653CDB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2324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C2DE8BCC-0D03-4B58-940E-5262D9CB17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223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668E9E-BC7B-44E5-9D6D-3B3E9E8654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4F074B-4C1B-4B60-A1EF-12E5ADC8F2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572E2D28-C80D-4891-9E66-81FC1DBC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4" y="348578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7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AE5C53B6-5958-46F0-8A98-4CF584D714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038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A0FCEEBD-98B8-40C5-84F2-A3F2ECF9CF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6019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033CF978-CA4A-4F9D-819C-DDB8854FA4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3434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10F6FA03-ED30-4D4F-B0D2-314869FEF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495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C9B2B356-5437-498B-A2C6-E33E406469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3340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7" name="Oval 26">
              <a:extLst>
                <a:ext uri="{FF2B5EF4-FFF2-40B4-BE49-F238E27FC236}">
                  <a16:creationId xmlns:a16="http://schemas.microsoft.com/office/drawing/2014/main" id="{68240510-A017-449A-B735-54BFFC1EA5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324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8" name="Oval 50">
              <a:extLst>
                <a:ext uri="{FF2B5EF4-FFF2-40B4-BE49-F238E27FC236}">
                  <a16:creationId xmlns:a16="http://schemas.microsoft.com/office/drawing/2014/main" id="{A6301D0D-9DE7-4397-ACCB-A57A7903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072" y="6200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1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9" name="Oval 51">
              <a:extLst>
                <a:ext uri="{FF2B5EF4-FFF2-40B4-BE49-F238E27FC236}">
                  <a16:creationId xmlns:a16="http://schemas.microsoft.com/office/drawing/2014/main" id="{B6193E16-07F2-4C42-92DF-9B9BAEBD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883840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87A7B814-63FD-4F30-AE37-AC1DD85B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21596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1" name="Oval 53">
              <a:extLst>
                <a:ext uri="{FF2B5EF4-FFF2-40B4-BE49-F238E27FC236}">
                  <a16:creationId xmlns:a16="http://schemas.microsoft.com/office/drawing/2014/main" id="{E91039E0-8960-4B8C-9303-FB12B252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08" y="4365816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4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2" name="Oval 54">
              <a:extLst>
                <a:ext uri="{FF2B5EF4-FFF2-40B4-BE49-F238E27FC236}">
                  <a16:creationId xmlns:a16="http://schemas.microsoft.com/office/drawing/2014/main" id="{0D4ACA42-7068-4F03-A170-CED4D1C3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589" y="4207437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5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3" name="Oval 55">
              <a:extLst>
                <a:ext uri="{FF2B5EF4-FFF2-40B4-BE49-F238E27FC236}">
                  <a16:creationId xmlns:a16="http://schemas.microsoft.com/office/drawing/2014/main" id="{632381F2-A2D8-4C51-B8A0-7654A20E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10" y="3914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6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5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Almost 1D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Partition each side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squares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000" dirty="0"/>
                  <a:t> No two points lie in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box.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/>
                  <a:t>:  Such points would be within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≈0.7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smallest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-coordinate </a:t>
                </a:r>
              </a:p>
              <a:p>
                <a:pPr marL="0" indent="0">
                  <a:buNone/>
                </a:pPr>
                <a:r>
                  <a:rPr lang="en-US" sz="2000" dirty="0"/>
                  <a:t>among points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-width-strip.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000" dirty="0"/>
                  <a:t>: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&gt;11</m:t>
                    </m:r>
                  </m:oMath>
                </a14:m>
                <a:r>
                  <a:rPr lang="en-US" sz="2000" dirty="0"/>
                  <a:t>, then the distance </a:t>
                </a:r>
              </a:p>
              <a:p>
                <a:pPr marL="0" indent="0">
                  <a:buNone/>
                </a:pP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charset="2"/>
                  </a:rPr>
                  <a:t>Proof</a:t>
                </a:r>
                <a:r>
                  <a:rPr lang="en-US" sz="2000" dirty="0">
                    <a:sym typeface="Symbol" charset="2"/>
                  </a:rPr>
                  <a:t>: </a:t>
                </a:r>
                <a:r>
                  <a:rPr lang="en-US" sz="2000" dirty="0"/>
                  <a:t>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 boxes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sz="2000" dirty="0">
                    <a:sym typeface="Symbol" charset="2"/>
                  </a:rPr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2">
            <a:extLst>
              <a:ext uri="{FF2B5EF4-FFF2-40B4-BE49-F238E27FC236}">
                <a16:creationId xmlns:a16="http://schemas.microsoft.com/office/drawing/2014/main" id="{3E372762-841D-4B51-BFFF-ADF1151A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1341698"/>
            <a:ext cx="2133600" cy="5029200"/>
          </a:xfrm>
          <a:prstGeom prst="rect">
            <a:avLst/>
          </a:prstGeom>
          <a:solidFill>
            <a:srgbClr val="DBF7C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3E53355E-4748-4AA8-9C3A-446926F24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1341698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3BFA6B3F-198F-4159-9AD3-9B7BF6DE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FDD13C4F-5FF0-486C-93B5-7CF0960E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8562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8" name="Line 8">
            <a:extLst>
              <a:ext uri="{FF2B5EF4-FFF2-40B4-BE49-F238E27FC236}">
                <a16:creationId xmlns:a16="http://schemas.microsoft.com/office/drawing/2014/main" id="{4B239D17-73F3-4C8A-B159-B137B9918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09252"/>
            <a:ext cx="793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9" name="Line 9">
            <a:extLst>
              <a:ext uri="{FF2B5EF4-FFF2-40B4-BE49-F238E27FC236}">
                <a16:creationId xmlns:a16="http://schemas.microsoft.com/office/drawing/2014/main" id="{F987F6B0-10F1-4A97-ADD0-3D8F10540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0358" y="2509252"/>
            <a:ext cx="2016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B3AB3391-DBBD-47F2-A84A-C706748297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0942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5FF83914-5568-434E-885D-C19D8E3132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6276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2" name="Line 12">
            <a:extLst>
              <a:ext uri="{FF2B5EF4-FFF2-40B4-BE49-F238E27FC236}">
                <a16:creationId xmlns:a16="http://schemas.microsoft.com/office/drawing/2014/main" id="{A342537B-B514-47C1-B294-FCD6D70E179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25608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E058AE1E-72B0-4624-8C03-E1E5475A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7038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30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492A2BC9-D4CE-428E-80D1-82855BA7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70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31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5">
            <a:extLst>
              <a:ext uri="{FF2B5EF4-FFF2-40B4-BE49-F238E27FC236}">
                <a16:creationId xmlns:a16="http://schemas.microsoft.com/office/drawing/2014/main" id="{C226BDDB-C15A-41DB-AB60-88E2294F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382" y="4420655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28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6" name="Line 16">
            <a:extLst>
              <a:ext uri="{FF2B5EF4-FFF2-40B4-BE49-F238E27FC236}">
                <a16:creationId xmlns:a16="http://schemas.microsoft.com/office/drawing/2014/main" id="{0E4E678C-ED16-46EC-A460-A4A87EB30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7" name="Line 17">
            <a:extLst>
              <a:ext uri="{FF2B5EF4-FFF2-40B4-BE49-F238E27FC236}">
                <a16:creationId xmlns:a16="http://schemas.microsoft.com/office/drawing/2014/main" id="{822D371D-7C97-4AC9-B5F0-791929A5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8" name="Oval 18">
            <a:extLst>
              <a:ext uri="{FF2B5EF4-FFF2-40B4-BE49-F238E27FC236}">
                <a16:creationId xmlns:a16="http://schemas.microsoft.com/office/drawing/2014/main" id="{F23DF60B-357C-43E7-AD9E-2338A178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5075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26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9" name="Oval 19">
            <a:extLst>
              <a:ext uri="{FF2B5EF4-FFF2-40B4-BE49-F238E27FC236}">
                <a16:creationId xmlns:a16="http://schemas.microsoft.com/office/drawing/2014/main" id="{BFA84ABD-EC8F-4DBE-BB1D-3469BACC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5304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25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0" name="Text Box 20">
            <a:extLst>
              <a:ext uri="{FF2B5EF4-FFF2-40B4-BE49-F238E27FC236}">
                <a16:creationId xmlns:a16="http://schemas.microsoft.com/office/drawing/2014/main" id="{2C0C012F-E959-48A8-A77B-B8DC57C2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91" name="Text Box 21">
            <a:extLst>
              <a:ext uri="{FF2B5EF4-FFF2-40B4-BE49-F238E27FC236}">
                <a16:creationId xmlns:a16="http://schemas.microsoft.com/office/drawing/2014/main" id="{DE9714CF-3BC7-4E34-BA50-459AAB87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237298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sp>
        <p:nvSpPr>
          <p:cNvPr id="92" name="Text Box 22">
            <a:extLst>
              <a:ext uri="{FF2B5EF4-FFF2-40B4-BE49-F238E27FC236}">
                <a16:creationId xmlns:a16="http://schemas.microsoft.com/office/drawing/2014/main" id="{4A136396-CFB7-406C-A8E5-F440C547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3703898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grpSp>
        <p:nvGrpSpPr>
          <p:cNvPr id="93" name="Group 23">
            <a:extLst>
              <a:ext uri="{FF2B5EF4-FFF2-40B4-BE49-F238E27FC236}">
                <a16:creationId xmlns:a16="http://schemas.microsoft.com/office/drawing/2014/main" id="{F9A7265A-6415-495F-A756-775BCE08ACAD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5837498"/>
            <a:ext cx="381000" cy="74613"/>
            <a:chOff x="1728" y="3504"/>
            <a:chExt cx="240" cy="47"/>
          </a:xfrm>
        </p:grpSpPr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BB20B0A3-E838-4D46-83A8-FB0C3CF3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B6543AE6-56A5-4891-91DC-596AEDE5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6" name="Oval 26">
              <a:extLst>
                <a:ext uri="{FF2B5EF4-FFF2-40B4-BE49-F238E27FC236}">
                  <a16:creationId xmlns:a16="http://schemas.microsoft.com/office/drawing/2014/main" id="{FEED1586-8FD8-4AAF-90C7-96621CA8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23FC31FE-F42F-484E-85F1-0C3FE005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8" name="Oval 28">
              <a:extLst>
                <a:ext uri="{FF2B5EF4-FFF2-40B4-BE49-F238E27FC236}">
                  <a16:creationId xmlns:a16="http://schemas.microsoft.com/office/drawing/2014/main" id="{94211A98-B061-4D3B-88E4-4B8FBB6A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9" name="Oval 29">
              <a:extLst>
                <a:ext uri="{FF2B5EF4-FFF2-40B4-BE49-F238E27FC236}">
                  <a16:creationId xmlns:a16="http://schemas.microsoft.com/office/drawing/2014/main" id="{35E17AC6-D80D-4264-B681-33E12C13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DA4AF3FC-A429-4EBF-B88E-D87A9C21968A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1798898"/>
            <a:ext cx="381000" cy="74613"/>
            <a:chOff x="1728" y="3504"/>
            <a:chExt cx="240" cy="47"/>
          </a:xfrm>
        </p:grpSpPr>
        <p:sp>
          <p:nvSpPr>
            <p:cNvPr id="101" name="Oval 31">
              <a:extLst>
                <a:ext uri="{FF2B5EF4-FFF2-40B4-BE49-F238E27FC236}">
                  <a16:creationId xmlns:a16="http://schemas.microsoft.com/office/drawing/2014/main" id="{C9E21C33-684E-43E0-8F29-5605CCE6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2" name="Oval 32">
              <a:extLst>
                <a:ext uri="{FF2B5EF4-FFF2-40B4-BE49-F238E27FC236}">
                  <a16:creationId xmlns:a16="http://schemas.microsoft.com/office/drawing/2014/main" id="{26DF0421-EB42-45FC-897D-E897B929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3" name="Oval 33">
              <a:extLst>
                <a:ext uri="{FF2B5EF4-FFF2-40B4-BE49-F238E27FC236}">
                  <a16:creationId xmlns:a16="http://schemas.microsoft.com/office/drawing/2014/main" id="{8756C7DF-7573-4180-8FCD-EE609469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4" name="Oval 34">
              <a:extLst>
                <a:ext uri="{FF2B5EF4-FFF2-40B4-BE49-F238E27FC236}">
                  <a16:creationId xmlns:a16="http://schemas.microsoft.com/office/drawing/2014/main" id="{CB118453-50AE-431F-A2E1-65BB5661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5" name="Oval 35">
              <a:extLst>
                <a:ext uri="{FF2B5EF4-FFF2-40B4-BE49-F238E27FC236}">
                  <a16:creationId xmlns:a16="http://schemas.microsoft.com/office/drawing/2014/main" id="{DEAEB584-595D-4CA7-8E27-99D25A94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6" name="Oval 36">
              <a:extLst>
                <a:ext uri="{FF2B5EF4-FFF2-40B4-BE49-F238E27FC236}">
                  <a16:creationId xmlns:a16="http://schemas.microsoft.com/office/drawing/2014/main" id="{31A619CA-B6A2-461F-896A-295E0C14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107" name="Oval 37">
            <a:extLst>
              <a:ext uri="{FF2B5EF4-FFF2-40B4-BE49-F238E27FC236}">
                <a16:creationId xmlns:a16="http://schemas.microsoft.com/office/drawing/2014/main" id="{D750E9DE-7464-4DC7-9E77-E3062D0A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2027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49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8" name="Text Box 38">
            <a:extLst>
              <a:ext uri="{FF2B5EF4-FFF2-40B4-BE49-F238E27FC236}">
                <a16:creationId xmlns:a16="http://schemas.microsoft.com/office/drawing/2014/main" id="{F378B23F-80DE-440C-A5B4-7D430D33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5586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i</a:t>
            </a:r>
          </a:p>
        </p:txBody>
      </p:sp>
      <p:sp>
        <p:nvSpPr>
          <p:cNvPr id="109" name="Text Box 39">
            <a:extLst>
              <a:ext uri="{FF2B5EF4-FFF2-40B4-BE49-F238E27FC236}">
                <a16:creationId xmlns:a16="http://schemas.microsoft.com/office/drawing/2014/main" id="{8678556E-7D97-4123-8612-D4401CC4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192431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j</a:t>
            </a:r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C6E23A3D-0AA6-49D4-ACF3-185163B8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46944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D7EF23A0-4177-4B45-8E6A-352BA7BCF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7400" y="21417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2" name="Oval 42">
            <a:extLst>
              <a:ext uri="{FF2B5EF4-FFF2-40B4-BE49-F238E27FC236}">
                <a16:creationId xmlns:a16="http://schemas.microsoft.com/office/drawing/2014/main" id="{FC520E85-A961-45FF-A513-3ACCCA76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42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27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3" name="Line 12">
            <a:extLst>
              <a:ext uri="{FF2B5EF4-FFF2-40B4-BE49-F238E27FC236}">
                <a16:creationId xmlns:a16="http://schemas.microsoft.com/office/drawing/2014/main" id="{D8B1D408-1163-49EB-9266-D692C1F822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67600" y="20274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6B9BFB75-669B-4671-82AA-6AA14FAB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01" y="41229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2BA653-9D5F-4F6D-84F5-5FD3A122A218}"/>
              </a:ext>
            </a:extLst>
          </p:cNvPr>
          <p:cNvGrpSpPr/>
          <p:nvPr/>
        </p:nvGrpSpPr>
        <p:grpSpPr>
          <a:xfrm>
            <a:off x="7929469" y="4138743"/>
            <a:ext cx="690655" cy="563823"/>
            <a:chOff x="7929469" y="4138743"/>
            <a:chExt cx="690655" cy="5638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FB08AB-07DF-4B5F-94C4-B00AFAF4C883}"/>
                </a:ext>
              </a:extLst>
            </p:cNvPr>
            <p:cNvCxnSpPr/>
            <p:nvPr/>
          </p:nvCxnSpPr>
          <p:spPr bwMode="auto">
            <a:xfrm flipH="1">
              <a:off x="7934325" y="4142049"/>
              <a:ext cx="685799" cy="560517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4FB3E2-201C-4DC9-8FC4-B1973DDF65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929469" y="4138743"/>
              <a:ext cx="614455" cy="524800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" name="Line 12">
            <a:extLst>
              <a:ext uri="{FF2B5EF4-FFF2-40B4-BE49-F238E27FC236}">
                <a16:creationId xmlns:a16="http://schemas.microsoft.com/office/drawing/2014/main" id="{6E0474F4-869E-4081-96BA-03E76509F4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500475" y="1456739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45F6317-2A82-4DF6-89E5-674965343308}"/>
              </a:ext>
            </a:extLst>
          </p:cNvPr>
          <p:cNvGrpSpPr/>
          <p:nvPr/>
        </p:nvGrpSpPr>
        <p:grpSpPr>
          <a:xfrm>
            <a:off x="6791325" y="2291023"/>
            <a:ext cx="904875" cy="1515989"/>
            <a:chOff x="6791325" y="2291023"/>
            <a:chExt cx="904875" cy="1515989"/>
          </a:xfrm>
        </p:grpSpPr>
        <p:cxnSp>
          <p:nvCxnSpPr>
            <p:cNvPr id="412672" name="Straight Arrow Connector 412671">
              <a:extLst>
                <a:ext uri="{FF2B5EF4-FFF2-40B4-BE49-F238E27FC236}">
                  <a16:creationId xmlns:a16="http://schemas.microsoft.com/office/drawing/2014/main" id="{3E2E2FF9-6BBD-47FA-A9CE-05D59FD13FA3}"/>
                </a:ext>
              </a:extLst>
            </p:cNvPr>
            <p:cNvCxnSpPr/>
            <p:nvPr/>
          </p:nvCxnSpPr>
          <p:spPr bwMode="auto">
            <a:xfrm flipV="1">
              <a:off x="6791325" y="2291023"/>
              <a:ext cx="904875" cy="15159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/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81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Sort remaining points p[1]…p[m] by y-coordinate.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019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lvl="1" indent="0"/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 be the number of pairwise distance calculations in the Closest-Pair Algorithm</a:t>
                </a:r>
              </a:p>
              <a:p>
                <a:pPr marL="0" lvl="1" indent="0"/>
                <a:r>
                  <a:rPr lang="en-US" sz="2800" dirty="0">
                    <a:latin typeface="Gill Sans" charset="0"/>
                    <a:ea typeface="Courier New" charset="0"/>
                    <a:cs typeface="Gill Sans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BUT, that</a:t>
                </a:r>
                <a:r>
                  <a:rPr lang="en-US" altLang="ja-JP" sz="2400" dirty="0">
                    <a:latin typeface="Gill Sans" charset="0"/>
                    <a:ea typeface="Courier New" charset="0"/>
                    <a:cs typeface="Gill Sans" charset="0"/>
                  </a:rPr>
                  <a:t>’s only the number of </a:t>
                </a:r>
                <a:r>
                  <a:rPr lang="en-US" altLang="ja-JP" sz="2400" i="1" dirty="0">
                    <a:latin typeface="Gill Sans" charset="0"/>
                    <a:ea typeface="Courier New" charset="0"/>
                    <a:cs typeface="Gill Sans" charset="0"/>
                  </a:rPr>
                  <a:t>distance calculations</a:t>
                </a:r>
                <a:endParaRPr lang="en-US" altLang="ja-JP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What if we counted running time?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 Improved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a typeface="Courier New" charset="0"/>
                    <a:cs typeface="Courier New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merge(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charset="0"/>
                        <a:sym typeface="Symbol" charset="2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)  (merge sort it by y-coordinate)</a:t>
                </a: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be points (ordered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that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line L.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/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  <a:blipFill>
                <a:blip r:embed="rId4"/>
                <a:stretch>
                  <a:fillRect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Removing weight Distinction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Suppose edge weights are not distinct, and Kruskal’s algorithm sorts edges 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Suppose Kruskal finds tree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200" dirty="0"/>
                  <a:t> of weight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, but the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/>
                  <a:t> has cost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="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FF0000"/>
                    </a:solidFill>
                  </a:rPr>
                  <a:t>Perturb</a:t>
                </a:r>
                <a:r>
                  <a:rPr lang="en-US" altLang="en-US" sz="2200" dirty="0"/>
                  <a:t> each of the weights by a very small amount so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&lt;…&lt;</m:t>
                      </m:r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200" dirty="0"/>
                  <a:t>If the perturbation is small enough,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However, this contradicts the correctness of Kruskal’s algorithm, since the algorithm will still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and Kruskal’s algorithm is correct if all weighs are distinct.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E3AEA45-F0B7-4637-8CCB-9B74A993D504}"/>
              </a:ext>
            </a:extLst>
          </p:cNvPr>
          <p:cNvSpPr/>
          <p:nvPr/>
        </p:nvSpPr>
        <p:spPr bwMode="auto">
          <a:xfrm>
            <a:off x="8417023" y="5866927"/>
            <a:ext cx="147667" cy="18174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Divide and Conquer Approach</a:t>
            </a:r>
          </a:p>
        </p:txBody>
      </p:sp>
    </p:spTree>
    <p:extLst>
      <p:ext uri="{BB962C8B-B14F-4D97-AF65-F5344CB8AC3E}">
        <p14:creationId xmlns:p14="http://schemas.microsoft.com/office/powerpoint/2010/main" val="80675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400" dirty="0"/>
              <a:t>We reduce a problem to several subproblems.</a:t>
            </a:r>
          </a:p>
          <a:p>
            <a:pPr marL="341313" lvl="1" indent="-341313">
              <a:defRPr/>
            </a:pPr>
            <a:r>
              <a:rPr lang="en-US" sz="2400" dirty="0"/>
              <a:t>Typically, each sub-problem is </a:t>
            </a:r>
          </a:p>
          <a:p>
            <a:pPr marL="341313" lvl="1" indent="-341313">
              <a:defRPr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at most a constant fraction </a:t>
            </a:r>
            <a:r>
              <a:rPr lang="en-US" sz="2400" dirty="0"/>
              <a:t>of </a:t>
            </a:r>
          </a:p>
          <a:p>
            <a:pPr marL="341313" lvl="1" indent="-341313">
              <a:defRPr/>
            </a:pPr>
            <a:r>
              <a:rPr lang="en-US" sz="2400" dirty="0"/>
              <a:t>   the size of the original problem</a:t>
            </a:r>
          </a:p>
          <a:p>
            <a:pPr marL="798513" lvl="1" indent="-798513">
              <a:defRPr/>
            </a:pPr>
            <a:endParaRPr lang="en-US" sz="2400" dirty="0"/>
          </a:p>
          <a:p>
            <a:pPr marL="798513" lvl="1" indent="-798513">
              <a:defRPr/>
            </a:pPr>
            <a:r>
              <a:rPr lang="en-US" sz="2400" dirty="0"/>
              <a:t>Recursively solve each subproblem</a:t>
            </a:r>
          </a:p>
          <a:p>
            <a:pPr marL="798513" lvl="1" indent="-798513">
              <a:defRPr/>
            </a:pPr>
            <a:r>
              <a:rPr lang="en-US" sz="2400" dirty="0"/>
              <a:t>Merge the solutions</a:t>
            </a:r>
          </a:p>
          <a:p>
            <a:pPr marL="798513" lvl="1" indent="-798513">
              <a:defRPr/>
            </a:pPr>
            <a:endParaRPr lang="en-US" sz="1200" dirty="0"/>
          </a:p>
          <a:p>
            <a:pPr marL="798513" lvl="1" indent="-798513">
              <a:defRPr/>
            </a:pPr>
            <a:r>
              <a:rPr lang="en-US" sz="2400" dirty="0">
                <a:solidFill>
                  <a:srgbClr val="0070C0"/>
                </a:solidFill>
              </a:rPr>
              <a:t>Examples:</a:t>
            </a:r>
          </a:p>
          <a:p>
            <a:pPr marL="284163" lvl="2" indent="-284163">
              <a:defRPr/>
            </a:pPr>
            <a:r>
              <a:rPr lang="en-US" dirty="0" err="1"/>
              <a:t>Mergesort</a:t>
            </a:r>
            <a:r>
              <a:rPr lang="en-US" dirty="0"/>
              <a:t>, Binary Search, Strassen’s Algorithm, </a:t>
            </a:r>
            <a:endParaRPr lang="en-US" sz="22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FD35241-22F6-4E61-A5D1-EBEC69515C7B}"/>
              </a:ext>
            </a:extLst>
          </p:cNvPr>
          <p:cNvGrpSpPr>
            <a:grpSpLocks/>
          </p:cNvGrpSpPr>
          <p:nvPr/>
        </p:nvGrpSpPr>
        <p:grpSpPr bwMode="auto">
          <a:xfrm>
            <a:off x="5492306" y="1834006"/>
            <a:ext cx="2746375" cy="2057400"/>
            <a:chOff x="3118" y="2640"/>
            <a:chExt cx="1730" cy="129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1DE8BB5-4E97-4E8B-A65E-583DB2C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01E7F05-958D-4C2E-8D6E-4CA28551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B8FF813-18EB-4E6E-BA14-5CCE7EF55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8874BBF-22CD-4134-B5C5-CC3ED790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FAD6671-3DE8-40F4-AABA-D121BE80A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0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A2292EC-044C-4E76-BB55-5ECE063AB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2C4434B3-074E-44B9-94C5-9C1AE021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150A8508-6C3C-473F-9E76-6300AE15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F4388AE-13C3-4A31-BEBF-11D970A98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1972CD3-BDFC-46AC-BF54-05295416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5EDB7B9-C08C-4772-831B-AC866BFE9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966239B-F2F4-4998-8954-766489099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841E7228-27AF-4C5A-9773-02B701499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49" y="3162"/>
              <a:ext cx="10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Log n levels</a:t>
              </a:r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35353C15-DE84-4056-9C2B-19B420178FCF}"/>
                </a:ext>
              </a:extLst>
            </p:cNvPr>
            <p:cNvCxnSpPr>
              <a:cxnSpLocks noChangeShapeType="1"/>
              <a:stCxn id="5" idx="5"/>
              <a:endCxn id="11" idx="1"/>
            </p:cNvCxnSpPr>
            <p:nvPr/>
          </p:nvCxnSpPr>
          <p:spPr bwMode="auto">
            <a:xfrm>
              <a:off x="4354" y="2746"/>
              <a:ext cx="234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48D68B5B-97CA-4C8F-BDF7-0B0001BA469B}"/>
                </a:ext>
              </a:extLst>
            </p:cNvPr>
            <p:cNvCxnSpPr>
              <a:cxnSpLocks noChangeShapeType="1"/>
              <a:stCxn id="5" idx="3"/>
              <a:endCxn id="6" idx="7"/>
            </p:cNvCxnSpPr>
            <p:nvPr/>
          </p:nvCxnSpPr>
          <p:spPr bwMode="auto">
            <a:xfrm flipH="1">
              <a:off x="4050" y="2746"/>
              <a:ext cx="236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493DE5-8E69-496B-A281-608B1EB9D9E2}"/>
              </a:ext>
            </a:extLst>
          </p:cNvPr>
          <p:cNvSpPr txBox="1"/>
          <p:nvPr/>
        </p:nvSpPr>
        <p:spPr>
          <a:xfrm>
            <a:off x="7482559" y="1686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76B37-82BD-422F-8ECC-9F42CF2E29C4}"/>
              </a:ext>
            </a:extLst>
          </p:cNvPr>
          <p:cNvSpPr txBox="1"/>
          <p:nvPr/>
        </p:nvSpPr>
        <p:spPr>
          <a:xfrm>
            <a:off x="7953397" y="2611651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86D32-61BB-4F06-9860-636BF7997638}"/>
              </a:ext>
            </a:extLst>
          </p:cNvPr>
          <p:cNvSpPr txBox="1"/>
          <p:nvPr/>
        </p:nvSpPr>
        <p:spPr>
          <a:xfrm>
            <a:off x="6952853" y="259365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77D81-ED77-4A0E-B398-6BBBBE4AC6A4}"/>
              </a:ext>
            </a:extLst>
          </p:cNvPr>
          <p:cNvSpPr txBox="1"/>
          <p:nvPr/>
        </p:nvSpPr>
        <p:spPr>
          <a:xfrm>
            <a:off x="8292282" y="353552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952448-F977-4301-8564-FEFF966633EA}"/>
              </a:ext>
            </a:extLst>
          </p:cNvPr>
          <p:cNvCxnSpPr/>
          <p:nvPr/>
        </p:nvCxnSpPr>
        <p:spPr bwMode="auto">
          <a:xfrm>
            <a:off x="6971856" y="3992691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C4B2B-D217-42D0-B69A-469B862B46B9}"/>
              </a:ext>
            </a:extLst>
          </p:cNvPr>
          <p:cNvCxnSpPr/>
          <p:nvPr/>
        </p:nvCxnSpPr>
        <p:spPr bwMode="auto">
          <a:xfrm>
            <a:off x="7925072" y="3929263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42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Classical Example: Merge Sort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200" dirty="0"/>
              <a:t> </a:t>
            </a: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CBAB43CA-D56B-448B-AE90-F58D175E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914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7059"/>
                  <a:invGamma/>
                </a:schemeClr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Gill Sans"/>
              <a:cs typeface="Gill Sans"/>
            </a:endParaRPr>
          </a:p>
        </p:txBody>
      </p:sp>
      <p:sp>
        <p:nvSpPr>
          <p:cNvPr id="29" name="Rectangle 19" descr="Paper bag">
            <a:extLst>
              <a:ext uri="{FF2B5EF4-FFF2-40B4-BE49-F238E27FC236}">
                <a16:creationId xmlns:a16="http://schemas.microsoft.com/office/drawing/2014/main" id="{7D575D4E-EFB1-4372-B54A-E23059D8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55" y="2133107"/>
            <a:ext cx="228600" cy="2514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73076BBC-0084-48E6-BEAF-7ECCB984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25146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DC6915AE-1D8D-474D-9C7C-A4DDB9E4F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729" y="2889465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32" name="Oval 42">
            <a:extLst>
              <a:ext uri="{FF2B5EF4-FFF2-40B4-BE49-F238E27FC236}">
                <a16:creationId xmlns:a16="http://schemas.microsoft.com/office/drawing/2014/main" id="{C24725FF-4150-4176-B24A-BD94A55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7370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8D167F61-571D-4CA7-B310-06D3CEF0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8894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34" name="AutoShape 44">
            <a:extLst>
              <a:ext uri="{FF2B5EF4-FFF2-40B4-BE49-F238E27FC236}">
                <a16:creationId xmlns:a16="http://schemas.microsoft.com/office/drawing/2014/main" id="{24395B06-FA48-4175-AB72-BBE1CEBE8EA8}"/>
              </a:ext>
            </a:extLst>
          </p:cNvPr>
          <p:cNvCxnSpPr>
            <a:cxnSpLocks noChangeShapeType="1"/>
            <a:stCxn id="38" idx="6"/>
            <a:endCxn id="32" idx="2"/>
          </p:cNvCxnSpPr>
          <p:nvPr/>
        </p:nvCxnSpPr>
        <p:spPr bwMode="auto">
          <a:xfrm>
            <a:off x="5598617" y="229891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5">
            <a:extLst>
              <a:ext uri="{FF2B5EF4-FFF2-40B4-BE49-F238E27FC236}">
                <a16:creationId xmlns:a16="http://schemas.microsoft.com/office/drawing/2014/main" id="{7CBE64A4-BDA9-429A-B119-EBAAFECF1580}"/>
              </a:ext>
            </a:extLst>
          </p:cNvPr>
          <p:cNvCxnSpPr>
            <a:cxnSpLocks noChangeShapeType="1"/>
            <a:stCxn id="39" idx="6"/>
            <a:endCxn id="33" idx="2"/>
          </p:cNvCxnSpPr>
          <p:nvPr/>
        </p:nvCxnSpPr>
        <p:spPr bwMode="auto">
          <a:xfrm flipV="1">
            <a:off x="5598617" y="2965665"/>
            <a:ext cx="504825" cy="91440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46">
            <a:extLst>
              <a:ext uri="{FF2B5EF4-FFF2-40B4-BE49-F238E27FC236}">
                <a16:creationId xmlns:a16="http://schemas.microsoft.com/office/drawing/2014/main" id="{C952FDA2-5313-462A-9801-3C198239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758" y="1884910"/>
            <a:ext cx="228600" cy="1295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48BC5FCD-2B1E-425C-89E8-56FB21FD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602" y="3598297"/>
            <a:ext cx="228600" cy="121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A28FC345-57FE-44BD-B080-78651D7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2227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32F5348B-4F0A-4EE5-B7C8-D7D5F96A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38038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A20D27F3-E6CE-41C7-8FB5-2BE3E40D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484" y="1695420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66FF"/>
                </a:solidFill>
                <a:ea typeface="Courier New" charset="0"/>
                <a:cs typeface="Gill Sans" charset="0"/>
              </a:rPr>
              <a:t>A</a:t>
            </a:r>
            <a:endParaRPr lang="en-US" dirty="0">
              <a:solidFill>
                <a:srgbClr val="3366FF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4" name="Oval 53">
            <a:extLst>
              <a:ext uri="{FF2B5EF4-FFF2-40B4-BE49-F238E27FC236}">
                <a16:creationId xmlns:a16="http://schemas.microsoft.com/office/drawing/2014/main" id="{B1A6E627-7424-4E05-A311-52BEB722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5656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45" name="AutoShape 54">
            <a:extLst>
              <a:ext uri="{FF2B5EF4-FFF2-40B4-BE49-F238E27FC236}">
                <a16:creationId xmlns:a16="http://schemas.microsoft.com/office/drawing/2014/main" id="{C23A15E9-71D5-4E67-B248-DC69F64584D6}"/>
              </a:ext>
            </a:extLst>
          </p:cNvPr>
          <p:cNvCxnSpPr>
            <a:cxnSpLocks noChangeShapeType="1"/>
            <a:stCxn id="46" idx="6"/>
            <a:endCxn id="44" idx="2"/>
          </p:cNvCxnSpPr>
          <p:nvPr/>
        </p:nvCxnSpPr>
        <p:spPr bwMode="auto">
          <a:xfrm>
            <a:off x="5598617" y="212746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Oval 55">
            <a:extLst>
              <a:ext uri="{FF2B5EF4-FFF2-40B4-BE49-F238E27FC236}">
                <a16:creationId xmlns:a16="http://schemas.microsoft.com/office/drawing/2014/main" id="{A038201F-14CF-406D-AB01-FD11296F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0512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7" name="Rectangle 56" descr="Paper bag">
            <a:extLst>
              <a:ext uri="{FF2B5EF4-FFF2-40B4-BE49-F238E27FC236}">
                <a16:creationId xmlns:a16="http://schemas.microsoft.com/office/drawing/2014/main" id="{3013FD5A-36EF-414A-A52C-9CCD3946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735" y="1815060"/>
            <a:ext cx="228600" cy="129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8" name="Rectangle 57" descr="Paper bag">
            <a:extLst>
              <a:ext uri="{FF2B5EF4-FFF2-40B4-BE49-F238E27FC236}">
                <a16:creationId xmlns:a16="http://schemas.microsoft.com/office/drawing/2014/main" id="{3C71F5AC-30C5-4B62-BE13-A97FF630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517" y="3695207"/>
            <a:ext cx="228600" cy="1219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9" name="Rectangle 58">
            <a:extLst>
              <a:ext uri="{FF2B5EF4-FFF2-40B4-BE49-F238E27FC236}">
                <a16:creationId xmlns:a16="http://schemas.microsoft.com/office/drawing/2014/main" id="{69607403-8097-49FC-9BAA-1D6F6755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230" y="3052652"/>
            <a:ext cx="1304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sort </a:t>
            </a:r>
          </a:p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recursively</a:t>
            </a:r>
            <a:endParaRPr lang="en-US" sz="2000" dirty="0">
              <a:solidFill>
                <a:srgbClr val="0033CC"/>
              </a:solidFill>
              <a:latin typeface="Gill Sans"/>
              <a:ea typeface="Courier New" charset="0"/>
              <a:cs typeface="Gill Sans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FCEB5A-2E7E-4DC4-8DA7-1D7A483AA4CF}"/>
              </a:ext>
            </a:extLst>
          </p:cNvPr>
          <p:cNvCxnSpPr/>
          <p:nvPr/>
        </p:nvCxnSpPr>
        <p:spPr bwMode="auto">
          <a:xfrm flipV="1">
            <a:off x="2166101" y="2335079"/>
            <a:ext cx="1135900" cy="571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EF721F-3A0A-49A1-A62C-F17EC79C8E92}"/>
              </a:ext>
            </a:extLst>
          </p:cNvPr>
          <p:cNvCxnSpPr>
            <a:cxnSpLocks/>
          </p:cNvCxnSpPr>
          <p:nvPr/>
        </p:nvCxnSpPr>
        <p:spPr bwMode="auto">
          <a:xfrm>
            <a:off x="2235967" y="3937717"/>
            <a:ext cx="974508" cy="647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/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Split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blipFill>
                <a:blip r:embed="rId4"/>
                <a:stretch>
                  <a:fillRect l="-376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859528-BE09-43E5-9509-45DB5875BAE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7164" y="2532611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8B7755-6E24-45DA-9D55-43B2BC56D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8487" y="4254248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741E9DB-63C5-4DA6-9891-BA8B9571662E}"/>
              </a:ext>
            </a:extLst>
          </p:cNvPr>
          <p:cNvSpPr txBox="1"/>
          <p:nvPr/>
        </p:nvSpPr>
        <p:spPr>
          <a:xfrm>
            <a:off x="5396487" y="470131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7813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Balanced Partitioning?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An alternative "divide &amp; conquer" algorithm: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Split into n-1 and 1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Sort each sub problem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Merge them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Runtime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/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 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/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/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−2+…+1=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8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Suppose we've already invented Bubble-Sort, and we know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>
                  <a:ea typeface="Gill Sans"/>
                </a:endParaRP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Try </a:t>
                </a:r>
                <a:r>
                  <a:rPr lang="en-US" sz="2400" dirty="0">
                    <a:solidFill>
                      <a:srgbClr val="FF0000"/>
                    </a:solidFill>
                    <a:ea typeface="Gill Sans"/>
                  </a:rPr>
                  <a:t>just one level</a:t>
                </a:r>
                <a:r>
                  <a:rPr lang="en-US" sz="2400" dirty="0">
                    <a:ea typeface="Gill Sans"/>
                  </a:rPr>
                  <a:t> of divide &amp; conquer: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(first  n/2 elements) 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(last  n/2 elements)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Merge results</a:t>
                </a: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Time: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2 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Gill Sans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/2)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/2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≪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</m:oMath>
                </a14:m>
                <a:endParaRPr lang="en-US" sz="2400" dirty="0">
                  <a:ea typeface="Gill Sans"/>
                </a:endParaRP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Almost twice as fast!</a:t>
                </a: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1570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1">
            <a:extLst>
              <a:ext uri="{FF2B5EF4-FFF2-40B4-BE49-F238E27FC236}">
                <a16:creationId xmlns:a16="http://schemas.microsoft.com/office/drawing/2014/main" id="{DED7D256-F10F-4ED2-9839-9CE8B0D8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08779"/>
            <a:ext cx="1905000" cy="1371600"/>
          </a:xfrm>
          <a:prstGeom prst="leftArrow">
            <a:avLst>
              <a:gd name="adj1" fmla="val 64444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D&amp;C in a </a:t>
            </a:r>
          </a:p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nutshell</a:t>
            </a:r>
            <a:endParaRPr lang="en-US" sz="24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“the more dividing and conquering, the better”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Two levels of D&amp;C would be almost 4 times faster, 3 levels almost 8, etc., even though overhead is growing. 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Best is usually full recursion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Courier New" charset="0"/>
                    <a:cs typeface="Gill Sans" charset="0"/>
                  </a:rPr>
                  <a:t> down to a small constant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 size (balancing "work" vs "overhead").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In the limit: you’ve just rediscovered </a:t>
                </a:r>
                <a:r>
                  <a:rPr lang="en-US" sz="2200" dirty="0" err="1">
                    <a:latin typeface="+mj-lt"/>
                    <a:ea typeface="Courier New" charset="0"/>
                    <a:cs typeface="Gill Sans" charset="0"/>
                  </a:rPr>
                  <a:t>mergesort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!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Even unbalanced partitioning is good, but less good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Bubble-sort improved with a 0.1/0.9 split:</a:t>
                </a:r>
              </a:p>
              <a:p>
                <a:pPr marL="45720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.1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.9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= .82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912813" lvl="2" indent="0">
                  <a:buNone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The 18% savings compounds significantly if you carry recursion to more levels, actually giving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func>
                    <m:r>
                      <a:rPr lang="en-US" sz="2200" i="1" dirty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, but with a bigger constant. </a:t>
                </a:r>
              </a:p>
              <a:p>
                <a:pPr marL="287338" lvl="2" indent="-287338"/>
                <a:r>
                  <a:rPr lang="en-US" dirty="0">
                    <a:latin typeface="+mj-lt"/>
                    <a:ea typeface="Gill Sans" charset="0"/>
                    <a:cs typeface="Gill Sans" charset="0"/>
                  </a:rPr>
                  <a:t>This is why Quicksort with random splitter is good – badly unbalanced splits are rare, and not instantly fatal.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  <a:blipFill>
                <a:blip r:embed="rId3"/>
                <a:stretch>
                  <a:fillRect l="-950" t="-1498" r="-65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71219</TotalTime>
  <Words>1690</Words>
  <Application>Microsoft Office PowerPoint</Application>
  <PresentationFormat>On-screen Show (4:3)</PresentationFormat>
  <Paragraphs>362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Helvetica</vt:lpstr>
      <vt:lpstr>Courier New</vt:lpstr>
      <vt:lpstr>Gill Sans</vt:lpstr>
      <vt:lpstr>Wingdings</vt:lpstr>
      <vt:lpstr>ＭＳ Ｐゴシック</vt:lpstr>
      <vt:lpstr>Cambria Math</vt:lpstr>
      <vt:lpstr>Symbol</vt:lpstr>
      <vt:lpstr>Tahoma</vt:lpstr>
      <vt:lpstr>Arial</vt:lpstr>
      <vt:lpstr>Times New Roman</vt:lpstr>
      <vt:lpstr>Arial Black</vt:lpstr>
      <vt:lpstr>Comic Sans MS</vt:lpstr>
      <vt:lpstr>Custom Design</vt:lpstr>
      <vt:lpstr>CSE 421</vt:lpstr>
      <vt:lpstr>Stuff</vt:lpstr>
      <vt:lpstr>Removing weight Distinction Assumption</vt:lpstr>
      <vt:lpstr>Divide and Conquer Approach</vt:lpstr>
      <vt:lpstr>Divide and Conquer </vt:lpstr>
      <vt:lpstr>A Classical Example: Merge Sort</vt:lpstr>
      <vt:lpstr>Why Balanced Partitioning?</vt:lpstr>
      <vt:lpstr>Reinventing Mergesort</vt:lpstr>
      <vt:lpstr>Reinventing Mergesort</vt:lpstr>
      <vt:lpstr>Finding the Root of a Function</vt:lpstr>
      <vt:lpstr>Finding the Root of a Function</vt:lpstr>
      <vt:lpstr>A Naive Approach</vt:lpstr>
      <vt:lpstr>Divide &amp; Conquer (Binary Search)</vt:lpstr>
      <vt:lpstr>Time Analysis</vt:lpstr>
      <vt:lpstr>Fast Exponentiation</vt:lpstr>
      <vt:lpstr>Fast Exponentiation</vt:lpstr>
      <vt:lpstr>Divide &amp; Conquer (Repeated Squaring)</vt:lpstr>
      <vt:lpstr>Finding the Closest Pair of Points</vt:lpstr>
      <vt:lpstr>Closest Pair of Points (general metric)</vt:lpstr>
      <vt:lpstr>Closest Pair of Points (1-dimension)</vt:lpstr>
      <vt:lpstr>Closest Pair of Points (2-dimensions)</vt:lpstr>
      <vt:lpstr>Closest Pair of Points (2-dimensions)</vt:lpstr>
      <vt:lpstr>Divide &amp; Conquer</vt:lpstr>
      <vt:lpstr>Key Observation</vt:lpstr>
      <vt:lpstr>Almost 1D Problem</vt:lpstr>
      <vt:lpstr>Closest Pair (2 dimension)</vt:lpstr>
      <vt:lpstr>Closest Pair Analysis</vt:lpstr>
      <vt:lpstr>Closest Pair (2 dimension) Improved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403</cp:revision>
  <cp:lastPrinted>2000-07-01T21:41:59Z</cp:lastPrinted>
  <dcterms:created xsi:type="dcterms:W3CDTF">1998-04-21T02:39:18Z</dcterms:created>
  <dcterms:modified xsi:type="dcterms:W3CDTF">2018-04-19T14:57:12Z</dcterms:modified>
</cp:coreProperties>
</file>