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19"/>
  </p:notesMasterIdLst>
  <p:handoutMasterIdLst>
    <p:handoutMasterId r:id="rId20"/>
  </p:handoutMasterIdLst>
  <p:sldIdLst>
    <p:sldId id="369" r:id="rId2"/>
    <p:sldId id="729" r:id="rId3"/>
    <p:sldId id="730" r:id="rId4"/>
    <p:sldId id="709" r:id="rId5"/>
    <p:sldId id="728" r:id="rId6"/>
    <p:sldId id="711" r:id="rId7"/>
    <p:sldId id="727" r:id="rId8"/>
    <p:sldId id="713" r:id="rId9"/>
    <p:sldId id="712" r:id="rId10"/>
    <p:sldId id="714" r:id="rId11"/>
    <p:sldId id="715" r:id="rId12"/>
    <p:sldId id="716" r:id="rId13"/>
    <p:sldId id="717" r:id="rId14"/>
    <p:sldId id="718" r:id="rId15"/>
    <p:sldId id="719" r:id="rId16"/>
    <p:sldId id="720" r:id="rId17"/>
    <p:sldId id="721" r:id="rId18"/>
  </p:sldIdLst>
  <p:sldSz cx="9144000" cy="6858000" type="screen4x3"/>
  <p:notesSz cx="7315200" cy="9601200"/>
  <p:embeddedFontLs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Cambria Math" panose="02040503050406030204" pitchFamily="18" charset="0"/>
      <p:regular r:id="rId27"/>
    </p:embeddedFont>
    <p:embeddedFont>
      <p:font typeface="Arial Black" panose="020B0A04020102020204" pitchFamily="34" charset="0"/>
      <p:bold r:id="rId28"/>
    </p:embeddedFont>
    <p:embeddedFont>
      <p:font typeface="Helvetica" panose="020B0604020202020204" pitchFamily="34" charset="0"/>
      <p:regular r:id="rId29"/>
      <p:bold r:id="rId30"/>
      <p:italic r:id="rId31"/>
      <p:boldItalic r:id="rId32"/>
    </p:embeddedFont>
    <p:embeddedFont>
      <p:font typeface="ＭＳ Ｐゴシック" panose="020B0600070205080204" pitchFamily="34" charset="-128"/>
      <p:regular r:id="rId33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99FF"/>
    <a:srgbClr val="FF0000"/>
    <a:srgbClr val="FF3300"/>
    <a:srgbClr val="006600"/>
    <a:srgbClr val="6699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821" autoAdjust="0"/>
  </p:normalViewPr>
  <p:slideViewPr>
    <p:cSldViewPr snapToGrid="0">
      <p:cViewPr varScale="1">
        <p:scale>
          <a:sx n="119" d="100"/>
          <a:sy n="119" d="100"/>
        </p:scale>
        <p:origin x="474" y="10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470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015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946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450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185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377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941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36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80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291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978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565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28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716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816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36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Greedy Algorithms / Minimum Spanning Tree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Cycle Property: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</a:rPr>
                  <a:t>Simplifying assumption</a:t>
                </a:r>
                <a:r>
                  <a:rPr lang="en-US" sz="2200" dirty="0"/>
                  <a:t>: All edge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/>
                  <a:t> are distinct.</a:t>
                </a:r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Cycle property</a:t>
                </a:r>
                <a:r>
                  <a:rPr lang="en-US" altLang="en-US" sz="2200" dirty="0"/>
                  <a:t>:  Let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2200" dirty="0"/>
                  <a:t> be any cycle in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200" dirty="0"/>
                  <a:t>, and let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200" dirty="0"/>
                  <a:t> be the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max</a:t>
                </a:r>
                <a:r>
                  <a:rPr lang="en-US" altLang="en-US" sz="2200" dirty="0"/>
                  <a:t> cost edge belonging to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2200" dirty="0"/>
                  <a:t>. Then the MST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200" dirty="0"/>
                  <a:t> does not contain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/>
                <a:endParaRPr lang="en-US" altLang="en-US" sz="12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Proof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.  By contradiction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belongs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Deleting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cuts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into two connected components.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There exists another edge, say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𝑒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, that is in the cycle and connects the components.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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 {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} − {</m:t>
                    </m:r>
                    <m:r>
                      <a:rPr lang="en-US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200" dirty="0"/>
                  <a:t>is also a spanning tree.</a:t>
                </a:r>
              </a:p>
              <a:p>
                <a:pPr lvl="1"/>
                <a:r>
                  <a:rPr lang="en-US" altLang="en-US" sz="22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2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lvl="1"/>
                <a:r>
                  <a:rPr lang="en-US" altLang="en-US" sz="2200" dirty="0"/>
                  <a:t>This is a contradiction.   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1200" dirty="0"/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CDCA93B3-6A36-477E-83A5-29BB72B045F2}"/>
              </a:ext>
            </a:extLst>
          </p:cNvPr>
          <p:cNvSpPr>
            <a:spLocks/>
          </p:cNvSpPr>
          <p:nvPr/>
        </p:nvSpPr>
        <p:spPr bwMode="auto">
          <a:xfrm>
            <a:off x="7094538" y="4953000"/>
            <a:ext cx="1897062" cy="1620838"/>
          </a:xfrm>
          <a:custGeom>
            <a:avLst/>
            <a:gdLst>
              <a:gd name="T0" fmla="*/ 1539875 w 1195"/>
              <a:gd name="T1" fmla="*/ 0 h 1021"/>
              <a:gd name="T2" fmla="*/ 1719262 w 1195"/>
              <a:gd name="T3" fmla="*/ 90488 h 1021"/>
              <a:gd name="T4" fmla="*/ 1779587 w 1195"/>
              <a:gd name="T5" fmla="*/ 130175 h 1021"/>
              <a:gd name="T6" fmla="*/ 1728787 w 1195"/>
              <a:gd name="T7" fmla="*/ 1073150 h 1021"/>
              <a:gd name="T8" fmla="*/ 1689100 w 1195"/>
              <a:gd name="T9" fmla="*/ 1262063 h 1021"/>
              <a:gd name="T10" fmla="*/ 1539875 w 1195"/>
              <a:gd name="T11" fmla="*/ 1560513 h 1021"/>
              <a:gd name="T12" fmla="*/ 1460500 w 1195"/>
              <a:gd name="T13" fmla="*/ 1620838 h 1021"/>
              <a:gd name="T14" fmla="*/ 1182687 w 1195"/>
              <a:gd name="T15" fmla="*/ 1609725 h 1021"/>
              <a:gd name="T16" fmla="*/ 1123950 w 1195"/>
              <a:gd name="T17" fmla="*/ 1590675 h 1021"/>
              <a:gd name="T18" fmla="*/ 1063625 w 1195"/>
              <a:gd name="T19" fmla="*/ 1550988 h 1021"/>
              <a:gd name="T20" fmla="*/ 1042987 w 1195"/>
              <a:gd name="T21" fmla="*/ 1520825 h 1021"/>
              <a:gd name="T22" fmla="*/ 923925 w 1195"/>
              <a:gd name="T23" fmla="*/ 1431925 h 1021"/>
              <a:gd name="T24" fmla="*/ 865187 w 1195"/>
              <a:gd name="T25" fmla="*/ 1381125 h 1021"/>
              <a:gd name="T26" fmla="*/ 238125 w 1195"/>
              <a:gd name="T27" fmla="*/ 1252538 h 1021"/>
              <a:gd name="T28" fmla="*/ 179387 w 1195"/>
              <a:gd name="T29" fmla="*/ 1233488 h 1021"/>
              <a:gd name="T30" fmla="*/ 149225 w 1195"/>
              <a:gd name="T31" fmla="*/ 1222375 h 1021"/>
              <a:gd name="T32" fmla="*/ 88900 w 1195"/>
              <a:gd name="T33" fmla="*/ 1203325 h 1021"/>
              <a:gd name="T34" fmla="*/ 60325 w 1195"/>
              <a:gd name="T35" fmla="*/ 1193800 h 1021"/>
              <a:gd name="T36" fmla="*/ 0 w 1195"/>
              <a:gd name="T37" fmla="*/ 1103313 h 1021"/>
              <a:gd name="T38" fmla="*/ 60325 w 1195"/>
              <a:gd name="T39" fmla="*/ 895350 h 1021"/>
              <a:gd name="T40" fmla="*/ 128587 w 1195"/>
              <a:gd name="T41" fmla="*/ 825500 h 1021"/>
              <a:gd name="T42" fmla="*/ 347662 w 1195"/>
              <a:gd name="T43" fmla="*/ 785813 h 1021"/>
              <a:gd name="T44" fmla="*/ 566737 w 1195"/>
              <a:gd name="T45" fmla="*/ 755650 h 1021"/>
              <a:gd name="T46" fmla="*/ 814387 w 1195"/>
              <a:gd name="T47" fmla="*/ 685800 h 1021"/>
              <a:gd name="T48" fmla="*/ 935037 w 1195"/>
              <a:gd name="T49" fmla="*/ 557213 h 1021"/>
              <a:gd name="T50" fmla="*/ 1023937 w 1195"/>
              <a:gd name="T51" fmla="*/ 438150 h 1021"/>
              <a:gd name="T52" fmla="*/ 1152525 w 1195"/>
              <a:gd name="T53" fmla="*/ 268288 h 1021"/>
              <a:gd name="T54" fmla="*/ 1292225 w 1195"/>
              <a:gd name="T55" fmla="*/ 149225 h 1021"/>
              <a:gd name="T56" fmla="*/ 1322387 w 1195"/>
              <a:gd name="T57" fmla="*/ 119063 h 1021"/>
              <a:gd name="T58" fmla="*/ 1352550 w 1195"/>
              <a:gd name="T59" fmla="*/ 100013 h 1021"/>
              <a:gd name="T60" fmla="*/ 1539875 w 1195"/>
              <a:gd name="T61" fmla="*/ 0 h 10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195" h="1021">
                <a:moveTo>
                  <a:pt x="970" y="0"/>
                </a:moveTo>
                <a:cubicBezTo>
                  <a:pt x="1048" y="11"/>
                  <a:pt x="1021" y="16"/>
                  <a:pt x="1083" y="57"/>
                </a:cubicBezTo>
                <a:cubicBezTo>
                  <a:pt x="1096" y="65"/>
                  <a:pt x="1121" y="82"/>
                  <a:pt x="1121" y="82"/>
                </a:cubicBezTo>
                <a:cubicBezTo>
                  <a:pt x="1195" y="303"/>
                  <a:pt x="1143" y="481"/>
                  <a:pt x="1089" y="676"/>
                </a:cubicBezTo>
                <a:cubicBezTo>
                  <a:pt x="1084" y="718"/>
                  <a:pt x="1074" y="754"/>
                  <a:pt x="1064" y="795"/>
                </a:cubicBezTo>
                <a:cubicBezTo>
                  <a:pt x="1046" y="867"/>
                  <a:pt x="1038" y="940"/>
                  <a:pt x="970" y="983"/>
                </a:cubicBezTo>
                <a:cubicBezTo>
                  <a:pt x="956" y="1006"/>
                  <a:pt x="945" y="1012"/>
                  <a:pt x="920" y="1021"/>
                </a:cubicBezTo>
                <a:cubicBezTo>
                  <a:pt x="862" y="1019"/>
                  <a:pt x="803" y="1019"/>
                  <a:pt x="745" y="1014"/>
                </a:cubicBezTo>
                <a:cubicBezTo>
                  <a:pt x="732" y="1013"/>
                  <a:pt x="708" y="1002"/>
                  <a:pt x="708" y="1002"/>
                </a:cubicBezTo>
                <a:cubicBezTo>
                  <a:pt x="695" y="994"/>
                  <a:pt x="683" y="985"/>
                  <a:pt x="670" y="977"/>
                </a:cubicBezTo>
                <a:cubicBezTo>
                  <a:pt x="664" y="973"/>
                  <a:pt x="662" y="964"/>
                  <a:pt x="657" y="958"/>
                </a:cubicBezTo>
                <a:cubicBezTo>
                  <a:pt x="639" y="936"/>
                  <a:pt x="609" y="910"/>
                  <a:pt x="582" y="902"/>
                </a:cubicBezTo>
                <a:cubicBezTo>
                  <a:pt x="560" y="867"/>
                  <a:pt x="583" y="897"/>
                  <a:pt x="545" y="870"/>
                </a:cubicBezTo>
                <a:cubicBezTo>
                  <a:pt x="390" y="761"/>
                  <a:pt x="409" y="795"/>
                  <a:pt x="150" y="789"/>
                </a:cubicBezTo>
                <a:cubicBezTo>
                  <a:pt x="138" y="785"/>
                  <a:pt x="125" y="781"/>
                  <a:pt x="113" y="777"/>
                </a:cubicBezTo>
                <a:cubicBezTo>
                  <a:pt x="107" y="775"/>
                  <a:pt x="100" y="772"/>
                  <a:pt x="94" y="770"/>
                </a:cubicBezTo>
                <a:cubicBezTo>
                  <a:pt x="81" y="766"/>
                  <a:pt x="69" y="762"/>
                  <a:pt x="56" y="758"/>
                </a:cubicBezTo>
                <a:cubicBezTo>
                  <a:pt x="50" y="756"/>
                  <a:pt x="38" y="752"/>
                  <a:pt x="38" y="752"/>
                </a:cubicBezTo>
                <a:cubicBezTo>
                  <a:pt x="24" y="731"/>
                  <a:pt x="8" y="719"/>
                  <a:pt x="0" y="695"/>
                </a:cubicBezTo>
                <a:cubicBezTo>
                  <a:pt x="5" y="626"/>
                  <a:pt x="4" y="614"/>
                  <a:pt x="38" y="564"/>
                </a:cubicBezTo>
                <a:cubicBezTo>
                  <a:pt x="68" y="520"/>
                  <a:pt x="48" y="531"/>
                  <a:pt x="81" y="520"/>
                </a:cubicBezTo>
                <a:cubicBezTo>
                  <a:pt x="127" y="489"/>
                  <a:pt x="152" y="499"/>
                  <a:pt x="219" y="495"/>
                </a:cubicBezTo>
                <a:cubicBezTo>
                  <a:pt x="269" y="479"/>
                  <a:pt x="296" y="480"/>
                  <a:pt x="357" y="476"/>
                </a:cubicBezTo>
                <a:cubicBezTo>
                  <a:pt x="409" y="459"/>
                  <a:pt x="460" y="445"/>
                  <a:pt x="513" y="432"/>
                </a:cubicBezTo>
                <a:cubicBezTo>
                  <a:pt x="545" y="412"/>
                  <a:pt x="548" y="377"/>
                  <a:pt x="589" y="351"/>
                </a:cubicBezTo>
                <a:cubicBezTo>
                  <a:pt x="607" y="323"/>
                  <a:pt x="626" y="302"/>
                  <a:pt x="645" y="276"/>
                </a:cubicBezTo>
                <a:cubicBezTo>
                  <a:pt x="660" y="230"/>
                  <a:pt x="686" y="198"/>
                  <a:pt x="726" y="169"/>
                </a:cubicBezTo>
                <a:cubicBezTo>
                  <a:pt x="751" y="133"/>
                  <a:pt x="784" y="124"/>
                  <a:pt x="814" y="94"/>
                </a:cubicBezTo>
                <a:cubicBezTo>
                  <a:pt x="820" y="88"/>
                  <a:pt x="826" y="81"/>
                  <a:pt x="833" y="75"/>
                </a:cubicBezTo>
                <a:cubicBezTo>
                  <a:pt x="839" y="70"/>
                  <a:pt x="846" y="68"/>
                  <a:pt x="852" y="63"/>
                </a:cubicBezTo>
                <a:cubicBezTo>
                  <a:pt x="902" y="18"/>
                  <a:pt x="899" y="0"/>
                  <a:pt x="97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0E61D9D4-2537-4E80-B223-82D441F4C7AD}"/>
              </a:ext>
            </a:extLst>
          </p:cNvPr>
          <p:cNvSpPr>
            <a:spLocks/>
          </p:cNvSpPr>
          <p:nvPr/>
        </p:nvSpPr>
        <p:spPr bwMode="auto">
          <a:xfrm>
            <a:off x="5394325" y="5056188"/>
            <a:ext cx="1387475" cy="1487487"/>
          </a:xfrm>
          <a:custGeom>
            <a:avLst/>
            <a:gdLst>
              <a:gd name="T0" fmla="*/ 193675 w 874"/>
              <a:gd name="T1" fmla="*/ 223837 h 937"/>
              <a:gd name="T2" fmla="*/ 374650 w 874"/>
              <a:gd name="T3" fmla="*/ 176212 h 937"/>
              <a:gd name="T4" fmla="*/ 554038 w 874"/>
              <a:gd name="T5" fmla="*/ 76200 h 937"/>
              <a:gd name="T6" fmla="*/ 822325 w 874"/>
              <a:gd name="T7" fmla="*/ 15875 h 937"/>
              <a:gd name="T8" fmla="*/ 1258888 w 874"/>
              <a:gd name="T9" fmla="*/ 46037 h 937"/>
              <a:gd name="T10" fmla="*/ 1309688 w 874"/>
              <a:gd name="T11" fmla="*/ 176212 h 937"/>
              <a:gd name="T12" fmla="*/ 1349375 w 874"/>
              <a:gd name="T13" fmla="*/ 295275 h 937"/>
              <a:gd name="T14" fmla="*/ 1328738 w 874"/>
              <a:gd name="T15" fmla="*/ 881062 h 937"/>
              <a:gd name="T16" fmla="*/ 1338263 w 874"/>
              <a:gd name="T17" fmla="*/ 969962 h 937"/>
              <a:gd name="T18" fmla="*/ 1179513 w 874"/>
              <a:gd name="T19" fmla="*/ 1338262 h 937"/>
              <a:gd name="T20" fmla="*/ 1050925 w 874"/>
              <a:gd name="T21" fmla="*/ 1487487 h 937"/>
              <a:gd name="T22" fmla="*/ 822325 w 874"/>
              <a:gd name="T23" fmla="*/ 1447800 h 937"/>
              <a:gd name="T24" fmla="*/ 762000 w 874"/>
              <a:gd name="T25" fmla="*/ 1408112 h 937"/>
              <a:gd name="T26" fmla="*/ 742950 w 874"/>
              <a:gd name="T27" fmla="*/ 1377950 h 937"/>
              <a:gd name="T28" fmla="*/ 712788 w 874"/>
              <a:gd name="T29" fmla="*/ 1358900 h 937"/>
              <a:gd name="T30" fmla="*/ 612775 w 874"/>
              <a:gd name="T31" fmla="*/ 1258887 h 937"/>
              <a:gd name="T32" fmla="*/ 593725 w 874"/>
              <a:gd name="T33" fmla="*/ 1228725 h 937"/>
              <a:gd name="T34" fmla="*/ 563563 w 874"/>
              <a:gd name="T35" fmla="*/ 1209675 h 937"/>
              <a:gd name="T36" fmla="*/ 523875 w 874"/>
              <a:gd name="T37" fmla="*/ 1149350 h 937"/>
              <a:gd name="T38" fmla="*/ 493713 w 874"/>
              <a:gd name="T39" fmla="*/ 1119187 h 937"/>
              <a:gd name="T40" fmla="*/ 393700 w 874"/>
              <a:gd name="T41" fmla="*/ 1055687 h 937"/>
              <a:gd name="T42" fmla="*/ 323850 w 874"/>
              <a:gd name="T43" fmla="*/ 955675 h 937"/>
              <a:gd name="T44" fmla="*/ 239713 w 874"/>
              <a:gd name="T45" fmla="*/ 909637 h 937"/>
              <a:gd name="T46" fmla="*/ 209550 w 874"/>
              <a:gd name="T47" fmla="*/ 855662 h 937"/>
              <a:gd name="T48" fmla="*/ 109538 w 874"/>
              <a:gd name="T49" fmla="*/ 762000 h 937"/>
              <a:gd name="T50" fmla="*/ 9525 w 874"/>
              <a:gd name="T51" fmla="*/ 531812 h 937"/>
              <a:gd name="T52" fmla="*/ 47625 w 874"/>
              <a:gd name="T53" fmla="*/ 347662 h 937"/>
              <a:gd name="T54" fmla="*/ 193675 w 874"/>
              <a:gd name="T55" fmla="*/ 223837 h 9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74" h="937">
                <a:moveTo>
                  <a:pt x="122" y="141"/>
                </a:moveTo>
                <a:cubicBezTo>
                  <a:pt x="146" y="129"/>
                  <a:pt x="210" y="117"/>
                  <a:pt x="236" y="111"/>
                </a:cubicBezTo>
                <a:cubicBezTo>
                  <a:pt x="270" y="87"/>
                  <a:pt x="311" y="66"/>
                  <a:pt x="349" y="48"/>
                </a:cubicBezTo>
                <a:cubicBezTo>
                  <a:pt x="398" y="25"/>
                  <a:pt x="465" y="22"/>
                  <a:pt x="518" y="10"/>
                </a:cubicBezTo>
                <a:cubicBezTo>
                  <a:pt x="603" y="13"/>
                  <a:pt x="706" y="0"/>
                  <a:pt x="793" y="29"/>
                </a:cubicBezTo>
                <a:cubicBezTo>
                  <a:pt x="804" y="58"/>
                  <a:pt x="807" y="85"/>
                  <a:pt x="825" y="111"/>
                </a:cubicBezTo>
                <a:cubicBezTo>
                  <a:pt x="833" y="136"/>
                  <a:pt x="841" y="161"/>
                  <a:pt x="850" y="186"/>
                </a:cubicBezTo>
                <a:cubicBezTo>
                  <a:pt x="863" y="308"/>
                  <a:pt x="874" y="437"/>
                  <a:pt x="837" y="555"/>
                </a:cubicBezTo>
                <a:cubicBezTo>
                  <a:pt x="839" y="574"/>
                  <a:pt x="843" y="592"/>
                  <a:pt x="843" y="611"/>
                </a:cubicBezTo>
                <a:cubicBezTo>
                  <a:pt x="843" y="715"/>
                  <a:pt x="797" y="764"/>
                  <a:pt x="743" y="843"/>
                </a:cubicBezTo>
                <a:cubicBezTo>
                  <a:pt x="729" y="886"/>
                  <a:pt x="708" y="922"/>
                  <a:pt x="662" y="937"/>
                </a:cubicBezTo>
                <a:cubicBezTo>
                  <a:pt x="610" y="933"/>
                  <a:pt x="567" y="927"/>
                  <a:pt x="518" y="912"/>
                </a:cubicBezTo>
                <a:cubicBezTo>
                  <a:pt x="505" y="904"/>
                  <a:pt x="493" y="895"/>
                  <a:pt x="480" y="887"/>
                </a:cubicBezTo>
                <a:cubicBezTo>
                  <a:pt x="474" y="883"/>
                  <a:pt x="473" y="873"/>
                  <a:pt x="468" y="868"/>
                </a:cubicBezTo>
                <a:cubicBezTo>
                  <a:pt x="463" y="863"/>
                  <a:pt x="455" y="860"/>
                  <a:pt x="449" y="856"/>
                </a:cubicBezTo>
                <a:cubicBezTo>
                  <a:pt x="433" y="832"/>
                  <a:pt x="410" y="808"/>
                  <a:pt x="386" y="793"/>
                </a:cubicBezTo>
                <a:cubicBezTo>
                  <a:pt x="382" y="787"/>
                  <a:pt x="379" y="779"/>
                  <a:pt x="374" y="774"/>
                </a:cubicBezTo>
                <a:cubicBezTo>
                  <a:pt x="369" y="769"/>
                  <a:pt x="360" y="768"/>
                  <a:pt x="355" y="762"/>
                </a:cubicBezTo>
                <a:cubicBezTo>
                  <a:pt x="345" y="751"/>
                  <a:pt x="341" y="735"/>
                  <a:pt x="330" y="724"/>
                </a:cubicBezTo>
                <a:cubicBezTo>
                  <a:pt x="324" y="718"/>
                  <a:pt x="317" y="711"/>
                  <a:pt x="311" y="705"/>
                </a:cubicBezTo>
                <a:cubicBezTo>
                  <a:pt x="294" y="654"/>
                  <a:pt x="280" y="714"/>
                  <a:pt x="248" y="665"/>
                </a:cubicBezTo>
                <a:cubicBezTo>
                  <a:pt x="229" y="637"/>
                  <a:pt x="224" y="631"/>
                  <a:pt x="204" y="602"/>
                </a:cubicBezTo>
                <a:cubicBezTo>
                  <a:pt x="198" y="583"/>
                  <a:pt x="160" y="590"/>
                  <a:pt x="151" y="573"/>
                </a:cubicBezTo>
                <a:cubicBezTo>
                  <a:pt x="142" y="563"/>
                  <a:pt x="146" y="555"/>
                  <a:pt x="132" y="539"/>
                </a:cubicBezTo>
                <a:cubicBezTo>
                  <a:pt x="118" y="523"/>
                  <a:pt x="90" y="514"/>
                  <a:pt x="69" y="480"/>
                </a:cubicBezTo>
                <a:cubicBezTo>
                  <a:pt x="64" y="446"/>
                  <a:pt x="5" y="372"/>
                  <a:pt x="6" y="335"/>
                </a:cubicBezTo>
                <a:cubicBezTo>
                  <a:pt x="0" y="292"/>
                  <a:pt x="11" y="251"/>
                  <a:pt x="30" y="219"/>
                </a:cubicBezTo>
                <a:cubicBezTo>
                  <a:pt x="39" y="172"/>
                  <a:pt x="132" y="184"/>
                  <a:pt x="122" y="141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0B8E39C-B2C1-4478-BC35-9AC789EDA8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2788" y="5372100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EE37DD2-181B-484B-8548-03D6FDE0F1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56625" y="5203825"/>
            <a:ext cx="180975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82BBA5B-E36C-43FD-849C-96CC02F0B2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70888" y="6248400"/>
            <a:ext cx="179387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40BD44A-B3FB-4E31-AEF8-FB63EF001A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72225" y="5203825"/>
            <a:ext cx="179388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DB4B570-791E-4CBE-B814-DF62130B16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8425" y="5614988"/>
            <a:ext cx="179388" cy="1698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F05D767-2623-4A28-8BA0-D2E5862EA9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1263" y="6248400"/>
            <a:ext cx="179387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E5EAFC9-CDB3-4815-8696-203E777B6C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2600" y="5735638"/>
            <a:ext cx="179388" cy="1714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D8E6CAC-5EBA-46A3-9CB1-82F034BE86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05663" y="5876925"/>
            <a:ext cx="179387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cxnSp>
        <p:nvCxnSpPr>
          <p:cNvPr id="39" name="AutoShape 38">
            <a:extLst>
              <a:ext uri="{FF2B5EF4-FFF2-40B4-BE49-F238E27FC236}">
                <a16:creationId xmlns:a16="http://schemas.microsoft.com/office/drawing/2014/main" id="{C64E55E8-FD86-4DBD-ABFB-1E94FE6A1BBC}"/>
              </a:ext>
            </a:extLst>
          </p:cNvPr>
          <p:cNvCxnSpPr>
            <a:cxnSpLocks noChangeShapeType="1"/>
            <a:stCxn id="31" idx="6"/>
            <a:endCxn id="34" idx="3"/>
          </p:cNvCxnSpPr>
          <p:nvPr/>
        </p:nvCxnSpPr>
        <p:spPr bwMode="auto">
          <a:xfrm flipV="1">
            <a:off x="5972175" y="5346700"/>
            <a:ext cx="427038" cy="109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0" name="AutoShape 39">
            <a:extLst>
              <a:ext uri="{FF2B5EF4-FFF2-40B4-BE49-F238E27FC236}">
                <a16:creationId xmlns:a16="http://schemas.microsoft.com/office/drawing/2014/main" id="{A5F92F35-70F3-4978-B8C2-D352B377D8CA}"/>
              </a:ext>
            </a:extLst>
          </p:cNvPr>
          <p:cNvCxnSpPr>
            <a:cxnSpLocks noChangeShapeType="1"/>
            <a:stCxn id="31" idx="5"/>
            <a:endCxn id="35" idx="2"/>
          </p:cNvCxnSpPr>
          <p:nvPr/>
        </p:nvCxnSpPr>
        <p:spPr bwMode="auto">
          <a:xfrm>
            <a:off x="5945188" y="5514975"/>
            <a:ext cx="503237" cy="185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1" name="AutoShape 40">
            <a:extLst>
              <a:ext uri="{FF2B5EF4-FFF2-40B4-BE49-F238E27FC236}">
                <a16:creationId xmlns:a16="http://schemas.microsoft.com/office/drawing/2014/main" id="{0CDB581A-66A4-4343-B759-0AD72EEDE100}"/>
              </a:ext>
            </a:extLst>
          </p:cNvPr>
          <p:cNvCxnSpPr>
            <a:cxnSpLocks noChangeShapeType="1"/>
            <a:stCxn id="36" idx="1"/>
            <a:endCxn id="31" idx="4"/>
          </p:cNvCxnSpPr>
          <p:nvPr/>
        </p:nvCxnSpPr>
        <p:spPr bwMode="auto">
          <a:xfrm flipH="1" flipV="1">
            <a:off x="5883275" y="5540375"/>
            <a:ext cx="434975" cy="733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2" name="AutoShape 41">
            <a:extLst>
              <a:ext uri="{FF2B5EF4-FFF2-40B4-BE49-F238E27FC236}">
                <a16:creationId xmlns:a16="http://schemas.microsoft.com/office/drawing/2014/main" id="{994C1177-5DCC-4B30-948F-3B22CBAEB977}"/>
              </a:ext>
            </a:extLst>
          </p:cNvPr>
          <p:cNvCxnSpPr>
            <a:cxnSpLocks noChangeShapeType="1"/>
            <a:stCxn id="32" idx="3"/>
            <a:endCxn id="37" idx="7"/>
          </p:cNvCxnSpPr>
          <p:nvPr/>
        </p:nvCxnSpPr>
        <p:spPr bwMode="auto">
          <a:xfrm flipH="1">
            <a:off x="8255000" y="5346700"/>
            <a:ext cx="328613" cy="414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3" name="AutoShape 42">
            <a:extLst>
              <a:ext uri="{FF2B5EF4-FFF2-40B4-BE49-F238E27FC236}">
                <a16:creationId xmlns:a16="http://schemas.microsoft.com/office/drawing/2014/main" id="{E122D5F7-3739-4C5C-A6B3-F5448229BD92}"/>
              </a:ext>
            </a:extLst>
          </p:cNvPr>
          <p:cNvCxnSpPr>
            <a:cxnSpLocks noChangeShapeType="1"/>
            <a:stCxn id="38" idx="6"/>
            <a:endCxn id="37" idx="2"/>
          </p:cNvCxnSpPr>
          <p:nvPr/>
        </p:nvCxnSpPr>
        <p:spPr bwMode="auto">
          <a:xfrm flipV="1">
            <a:off x="7385050" y="5821363"/>
            <a:ext cx="717550" cy="141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4" name="AutoShape 43">
            <a:extLst>
              <a:ext uri="{FF2B5EF4-FFF2-40B4-BE49-F238E27FC236}">
                <a16:creationId xmlns:a16="http://schemas.microsoft.com/office/drawing/2014/main" id="{C5B901F0-B5C4-44AD-AC72-2B341AEDF2D6}"/>
              </a:ext>
            </a:extLst>
          </p:cNvPr>
          <p:cNvCxnSpPr>
            <a:cxnSpLocks noChangeShapeType="1"/>
            <a:stCxn id="32" idx="4"/>
            <a:endCxn id="33" idx="0"/>
          </p:cNvCxnSpPr>
          <p:nvPr/>
        </p:nvCxnSpPr>
        <p:spPr bwMode="auto">
          <a:xfrm flipH="1">
            <a:off x="8461375" y="5372100"/>
            <a:ext cx="185738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5" name="AutoShape 44">
            <a:extLst>
              <a:ext uri="{FF2B5EF4-FFF2-40B4-BE49-F238E27FC236}">
                <a16:creationId xmlns:a16="http://schemas.microsoft.com/office/drawing/2014/main" id="{39C86502-CFD0-4E8E-99FC-3653B4D50E1D}"/>
              </a:ext>
            </a:extLst>
          </p:cNvPr>
          <p:cNvCxnSpPr>
            <a:cxnSpLocks noChangeShapeType="1"/>
            <a:stCxn id="33" idx="2"/>
            <a:endCxn id="36" idx="6"/>
          </p:cNvCxnSpPr>
          <p:nvPr/>
        </p:nvCxnSpPr>
        <p:spPr bwMode="auto">
          <a:xfrm flipH="1">
            <a:off x="6470650" y="6334125"/>
            <a:ext cx="1900238" cy="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6" name="AutoShape 45">
            <a:extLst>
              <a:ext uri="{FF2B5EF4-FFF2-40B4-BE49-F238E27FC236}">
                <a16:creationId xmlns:a16="http://schemas.microsoft.com/office/drawing/2014/main" id="{5B895A39-96D8-4D04-AC64-12244FF1DC7E}"/>
              </a:ext>
            </a:extLst>
          </p:cNvPr>
          <p:cNvCxnSpPr>
            <a:cxnSpLocks noChangeShapeType="1"/>
            <a:stCxn id="34" idx="6"/>
            <a:endCxn id="32" idx="1"/>
          </p:cNvCxnSpPr>
          <p:nvPr/>
        </p:nvCxnSpPr>
        <p:spPr bwMode="auto">
          <a:xfrm flipV="1">
            <a:off x="6551613" y="5229225"/>
            <a:ext cx="2032000" cy="5873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7" name="Text Box 46">
            <a:extLst>
              <a:ext uri="{FF2B5EF4-FFF2-40B4-BE49-F238E27FC236}">
                <a16:creationId xmlns:a16="http://schemas.microsoft.com/office/drawing/2014/main" id="{62545C48-2E4C-4738-B179-FFBA7C89C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850" y="5165725"/>
            <a:ext cx="234950" cy="24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f </a:t>
            </a:r>
          </a:p>
        </p:txBody>
      </p:sp>
      <p:sp>
        <p:nvSpPr>
          <p:cNvPr id="48" name="Text Box 47">
            <a:extLst>
              <a:ext uri="{FF2B5EF4-FFF2-40B4-BE49-F238E27FC236}">
                <a16:creationId xmlns:a16="http://schemas.microsoft.com/office/drawing/2014/main" id="{2A668E0E-0B50-4E0C-925F-AC39FB521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77000"/>
            <a:ext cx="533400" cy="24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 T*</a:t>
            </a:r>
          </a:p>
        </p:txBody>
      </p:sp>
      <p:sp>
        <p:nvSpPr>
          <p:cNvPr id="49" name="Text Box 48">
            <a:extLst>
              <a:ext uri="{FF2B5EF4-FFF2-40B4-BE49-F238E27FC236}">
                <a16:creationId xmlns:a16="http://schemas.microsoft.com/office/drawing/2014/main" id="{D1249AC3-CA1E-4018-891E-E101A7F9D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199188"/>
            <a:ext cx="158750" cy="24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1E76BC0-02AF-4C79-BC63-B00156CBA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5435600"/>
            <a:ext cx="32543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B9B62190-045F-4248-99A3-4257AC51E82A}"/>
                  </a:ext>
                </a:extLst>
              </p:cNvPr>
              <p:cNvSpPr/>
              <p:nvPr/>
            </p:nvSpPr>
            <p:spPr bwMode="auto">
              <a:xfrm>
                <a:off x="4683166" y="2623608"/>
                <a:ext cx="4211409" cy="584775"/>
              </a:xfrm>
              <a:prstGeom prst="wedgeRectCallout">
                <a:avLst>
                  <a:gd name="adj1" fmla="val -39597"/>
                  <a:gd name="adj2" fmla="val 98382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Every connected graph has a spanning tree.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Hence it has at least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0" 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edges.</a:t>
                </a:r>
              </a:p>
            </p:txBody>
          </p:sp>
        </mc:Choice>
        <mc:Fallback xmlns="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B9B62190-045F-4248-99A3-4257AC51E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66" y="2623608"/>
                <a:ext cx="4211409" cy="584775"/>
              </a:xfrm>
              <a:prstGeom prst="wedgeRectCallout">
                <a:avLst>
                  <a:gd name="adj1" fmla="val -39597"/>
                  <a:gd name="adj2" fmla="val 98382"/>
                </a:avLst>
              </a:prstGeom>
              <a:blipFill>
                <a:blip r:embed="rId4"/>
                <a:stretch>
                  <a:fillRect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03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  <p:bldP spid="49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Proof of </a:t>
            </a:r>
            <a:r>
              <a:rPr lang="en-US" altLang="en-US" sz="3600" dirty="0">
                <a:solidFill>
                  <a:srgbClr val="002060"/>
                </a:solidFill>
              </a:rPr>
              <a:t>Correctness (</a:t>
            </a:r>
            <a:r>
              <a:rPr lang="en-US" altLang="en-US" sz="3600" dirty="0" err="1" smtClean="0">
                <a:solidFill>
                  <a:srgbClr val="002060"/>
                </a:solidFill>
              </a:rPr>
              <a:t>Kruskal</a:t>
            </a:r>
            <a:r>
              <a:rPr lang="en-US" altLang="en-US" sz="3600" dirty="0">
                <a:solidFill>
                  <a:srgbClr val="002060"/>
                </a:solidFill>
              </a:rPr>
              <a:t>)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114300" lvl="1" indent="0">
                  <a:defRPr/>
                </a:pPr>
                <a:r>
                  <a:rPr lang="en-US" sz="2200" dirty="0"/>
                  <a:t>Consider edges in ascending order of weight.</a:t>
                </a:r>
              </a:p>
              <a:p>
                <a:pPr marL="114300" lvl="1" indent="0"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Case 1</a:t>
                </a:r>
                <a:r>
                  <a:rPr lang="en-US" sz="2200" dirty="0"/>
                  <a:t>: adding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 creates a cycle, </a:t>
                </a:r>
              </a:p>
              <a:p>
                <a:pPr marL="114300" lvl="1" indent="0">
                  <a:defRPr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200" dirty="0"/>
                  <a:t> is the maximum weight edge in that cycle.</a:t>
                </a:r>
              </a:p>
              <a:p>
                <a:pPr marL="114300" lvl="1" indent="0">
                  <a:defRPr/>
                </a:pPr>
                <a:r>
                  <a:rPr lang="en-US" sz="2200" dirty="0"/>
                  <a:t>cycle property show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200" dirty="0"/>
                  <a:t> is not in any minimum spanning tree.</a:t>
                </a:r>
              </a:p>
              <a:p>
                <a:pPr marL="114300" lvl="1" indent="0"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Case 2</a:t>
                </a:r>
                <a:r>
                  <a:rPr lang="en-US" sz="2200" dirty="0"/>
                  <a:t>: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the minimum weight edge in the cut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 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 is the set of nodes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200" dirty="0"/>
                  <a:t>’s connected component.</a:t>
                </a:r>
              </a:p>
              <a:p>
                <a:pPr marL="114300" lvl="1" indent="0">
                  <a:defRPr/>
                </a:pPr>
                <a:r>
                  <a:rPr lang="en-US" sz="2200" dirty="0"/>
                  <a:t>So,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200" dirty="0"/>
                  <a:t> is in all minimum spanning tree. 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1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026026" y="3775596"/>
            <a:ext cx="3325812" cy="2570195"/>
            <a:chOff x="5026026" y="3775596"/>
            <a:chExt cx="3325812" cy="2570195"/>
          </a:xfrm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14B5E0B-34C6-41D8-9E79-139F46762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1" y="3775596"/>
              <a:ext cx="2001837" cy="2422525"/>
            </a:xfrm>
            <a:custGeom>
              <a:avLst/>
              <a:gdLst>
                <a:gd name="T0" fmla="*/ 130175 w 1261"/>
                <a:gd name="T1" fmla="*/ 1317625 h 1526"/>
                <a:gd name="T2" fmla="*/ 230187 w 1261"/>
                <a:gd name="T3" fmla="*/ 1047750 h 1526"/>
                <a:gd name="T4" fmla="*/ 407987 w 1261"/>
                <a:gd name="T5" fmla="*/ 833438 h 1526"/>
                <a:gd name="T6" fmla="*/ 554037 w 1261"/>
                <a:gd name="T7" fmla="*/ 655638 h 1526"/>
                <a:gd name="T8" fmla="*/ 700087 w 1261"/>
                <a:gd name="T9" fmla="*/ 455613 h 1526"/>
                <a:gd name="T10" fmla="*/ 808037 w 1261"/>
                <a:gd name="T11" fmla="*/ 325438 h 1526"/>
                <a:gd name="T12" fmla="*/ 954087 w 1261"/>
                <a:gd name="T13" fmla="*/ 201613 h 1526"/>
                <a:gd name="T14" fmla="*/ 1084262 w 1261"/>
                <a:gd name="T15" fmla="*/ 117475 h 1526"/>
                <a:gd name="T16" fmla="*/ 1184275 w 1261"/>
                <a:gd name="T17" fmla="*/ 71438 h 1526"/>
                <a:gd name="T18" fmla="*/ 1330325 w 1261"/>
                <a:gd name="T19" fmla="*/ 31750 h 1526"/>
                <a:gd name="T20" fmla="*/ 1778000 w 1261"/>
                <a:gd name="T21" fmla="*/ 77788 h 1526"/>
                <a:gd name="T22" fmla="*/ 1816100 w 1261"/>
                <a:gd name="T23" fmla="*/ 117475 h 1526"/>
                <a:gd name="T24" fmla="*/ 1824037 w 1261"/>
                <a:gd name="T25" fmla="*/ 139700 h 1526"/>
                <a:gd name="T26" fmla="*/ 1916112 w 1261"/>
                <a:gd name="T27" fmla="*/ 271463 h 1526"/>
                <a:gd name="T28" fmla="*/ 1938337 w 1261"/>
                <a:gd name="T29" fmla="*/ 317500 h 1526"/>
                <a:gd name="T30" fmla="*/ 1970087 w 1261"/>
                <a:gd name="T31" fmla="*/ 377825 h 1526"/>
                <a:gd name="T32" fmla="*/ 1924050 w 1261"/>
                <a:gd name="T33" fmla="*/ 917575 h 1526"/>
                <a:gd name="T34" fmla="*/ 1854200 w 1261"/>
                <a:gd name="T35" fmla="*/ 1425575 h 1526"/>
                <a:gd name="T36" fmla="*/ 1724025 w 1261"/>
                <a:gd name="T37" fmla="*/ 2049463 h 1526"/>
                <a:gd name="T38" fmla="*/ 1684337 w 1261"/>
                <a:gd name="T39" fmla="*/ 2149475 h 1526"/>
                <a:gd name="T40" fmla="*/ 1608137 w 1261"/>
                <a:gd name="T41" fmla="*/ 2279650 h 1526"/>
                <a:gd name="T42" fmla="*/ 930275 w 1261"/>
                <a:gd name="T43" fmla="*/ 2379663 h 1526"/>
                <a:gd name="T44" fmla="*/ 722312 w 1261"/>
                <a:gd name="T45" fmla="*/ 2325688 h 1526"/>
                <a:gd name="T46" fmla="*/ 592137 w 1261"/>
                <a:gd name="T47" fmla="*/ 2241550 h 1526"/>
                <a:gd name="T48" fmla="*/ 222250 w 1261"/>
                <a:gd name="T49" fmla="*/ 1995488 h 1526"/>
                <a:gd name="T50" fmla="*/ 84137 w 1261"/>
                <a:gd name="T51" fmla="*/ 1887538 h 1526"/>
                <a:gd name="T52" fmla="*/ 14287 w 1261"/>
                <a:gd name="T53" fmla="*/ 1779588 h 1526"/>
                <a:gd name="T54" fmla="*/ 0 w 1261"/>
                <a:gd name="T55" fmla="*/ 1579563 h 1526"/>
                <a:gd name="T56" fmla="*/ 130175 w 1261"/>
                <a:gd name="T57" fmla="*/ 1317625 h 152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61" h="1526">
                  <a:moveTo>
                    <a:pt x="82" y="830"/>
                  </a:moveTo>
                  <a:cubicBezTo>
                    <a:pt x="98" y="779"/>
                    <a:pt x="111" y="702"/>
                    <a:pt x="145" y="660"/>
                  </a:cubicBezTo>
                  <a:cubicBezTo>
                    <a:pt x="181" y="613"/>
                    <a:pt x="219" y="569"/>
                    <a:pt x="257" y="525"/>
                  </a:cubicBezTo>
                  <a:cubicBezTo>
                    <a:pt x="290" y="485"/>
                    <a:pt x="306" y="444"/>
                    <a:pt x="349" y="413"/>
                  </a:cubicBezTo>
                  <a:cubicBezTo>
                    <a:pt x="362" y="373"/>
                    <a:pt x="412" y="323"/>
                    <a:pt x="441" y="287"/>
                  </a:cubicBezTo>
                  <a:cubicBezTo>
                    <a:pt x="450" y="259"/>
                    <a:pt x="484" y="219"/>
                    <a:pt x="509" y="205"/>
                  </a:cubicBezTo>
                  <a:cubicBezTo>
                    <a:pt x="527" y="174"/>
                    <a:pt x="570" y="147"/>
                    <a:pt x="601" y="127"/>
                  </a:cubicBezTo>
                  <a:cubicBezTo>
                    <a:pt x="617" y="101"/>
                    <a:pt x="653" y="82"/>
                    <a:pt x="683" y="74"/>
                  </a:cubicBezTo>
                  <a:cubicBezTo>
                    <a:pt x="705" y="57"/>
                    <a:pt x="718" y="49"/>
                    <a:pt x="746" y="45"/>
                  </a:cubicBezTo>
                  <a:cubicBezTo>
                    <a:pt x="774" y="25"/>
                    <a:pt x="803" y="23"/>
                    <a:pt x="838" y="20"/>
                  </a:cubicBezTo>
                  <a:cubicBezTo>
                    <a:pt x="938" y="22"/>
                    <a:pt x="1033" y="0"/>
                    <a:pt x="1120" y="49"/>
                  </a:cubicBezTo>
                  <a:cubicBezTo>
                    <a:pt x="1154" y="105"/>
                    <a:pt x="1101" y="22"/>
                    <a:pt x="1144" y="74"/>
                  </a:cubicBezTo>
                  <a:cubicBezTo>
                    <a:pt x="1147" y="77"/>
                    <a:pt x="1146" y="83"/>
                    <a:pt x="1149" y="88"/>
                  </a:cubicBezTo>
                  <a:cubicBezTo>
                    <a:pt x="1168" y="119"/>
                    <a:pt x="1189" y="136"/>
                    <a:pt x="1207" y="171"/>
                  </a:cubicBezTo>
                  <a:cubicBezTo>
                    <a:pt x="1211" y="180"/>
                    <a:pt x="1216" y="190"/>
                    <a:pt x="1221" y="200"/>
                  </a:cubicBezTo>
                  <a:cubicBezTo>
                    <a:pt x="1227" y="212"/>
                    <a:pt x="1241" y="238"/>
                    <a:pt x="1241" y="238"/>
                  </a:cubicBezTo>
                  <a:cubicBezTo>
                    <a:pt x="1247" y="359"/>
                    <a:pt x="1261" y="468"/>
                    <a:pt x="1212" y="578"/>
                  </a:cubicBezTo>
                  <a:cubicBezTo>
                    <a:pt x="1192" y="682"/>
                    <a:pt x="1193" y="795"/>
                    <a:pt x="1168" y="898"/>
                  </a:cubicBezTo>
                  <a:cubicBezTo>
                    <a:pt x="1163" y="1027"/>
                    <a:pt x="1164" y="1180"/>
                    <a:pt x="1086" y="1291"/>
                  </a:cubicBezTo>
                  <a:cubicBezTo>
                    <a:pt x="1078" y="1313"/>
                    <a:pt x="1074" y="1334"/>
                    <a:pt x="1061" y="1354"/>
                  </a:cubicBezTo>
                  <a:cubicBezTo>
                    <a:pt x="1055" y="1387"/>
                    <a:pt x="1041" y="1415"/>
                    <a:pt x="1013" y="1436"/>
                  </a:cubicBezTo>
                  <a:cubicBezTo>
                    <a:pt x="952" y="1526"/>
                    <a:pt x="604" y="1498"/>
                    <a:pt x="586" y="1499"/>
                  </a:cubicBezTo>
                  <a:cubicBezTo>
                    <a:pt x="538" y="1490"/>
                    <a:pt x="500" y="1480"/>
                    <a:pt x="455" y="1465"/>
                  </a:cubicBezTo>
                  <a:cubicBezTo>
                    <a:pt x="428" y="1446"/>
                    <a:pt x="398" y="1431"/>
                    <a:pt x="373" y="1412"/>
                  </a:cubicBezTo>
                  <a:cubicBezTo>
                    <a:pt x="298" y="1353"/>
                    <a:pt x="228" y="1296"/>
                    <a:pt x="140" y="1257"/>
                  </a:cubicBezTo>
                  <a:cubicBezTo>
                    <a:pt x="117" y="1232"/>
                    <a:pt x="70" y="1215"/>
                    <a:pt x="53" y="1189"/>
                  </a:cubicBezTo>
                  <a:cubicBezTo>
                    <a:pt x="38" y="1166"/>
                    <a:pt x="25" y="1142"/>
                    <a:pt x="9" y="1121"/>
                  </a:cubicBezTo>
                  <a:cubicBezTo>
                    <a:pt x="6" y="1079"/>
                    <a:pt x="5" y="1036"/>
                    <a:pt x="0" y="995"/>
                  </a:cubicBezTo>
                  <a:cubicBezTo>
                    <a:pt x="12" y="947"/>
                    <a:pt x="58" y="886"/>
                    <a:pt x="82" y="830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76" name="AutoShape 30">
              <a:extLst>
                <a:ext uri="{FF2B5EF4-FFF2-40B4-BE49-F238E27FC236}">
                  <a16:creationId xmlns:a16="http://schemas.microsoft.com/office/drawing/2014/main" id="{17A167E5-1A79-4DDE-A37B-73B53E623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38" y="5193234"/>
              <a:ext cx="200025" cy="333375"/>
            </a:xfrm>
            <a:prstGeom prst="upArrow">
              <a:avLst>
                <a:gd name="adj1" fmla="val 50000"/>
                <a:gd name="adj2" fmla="val 41667"/>
              </a:avLst>
            </a:pr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7" name="Oval 32">
              <a:extLst>
                <a:ext uri="{FF2B5EF4-FFF2-40B4-BE49-F238E27FC236}">
                  <a16:creationId xmlns:a16="http://schemas.microsoft.com/office/drawing/2014/main" id="{4EFC5FB2-77DB-4293-AA6B-DEDC1E8A3B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92713" y="4189934"/>
              <a:ext cx="179388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8" name="Oval 33">
              <a:extLst>
                <a:ext uri="{FF2B5EF4-FFF2-40B4-BE49-F238E27FC236}">
                  <a16:creationId xmlns:a16="http://schemas.microsoft.com/office/drawing/2014/main" id="{D1287BE9-DBBC-4328-87C0-C132376A847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51776" y="3924821"/>
              <a:ext cx="179387" cy="1793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9" name="Oval 34">
              <a:extLst>
                <a:ext uri="{FF2B5EF4-FFF2-40B4-BE49-F238E27FC236}">
                  <a16:creationId xmlns:a16="http://schemas.microsoft.com/office/drawing/2014/main" id="{4C786FF9-C28A-43DD-A55E-7CC011FB76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53351" y="5720284"/>
              <a:ext cx="177800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0" name="Oval 35">
              <a:extLst>
                <a:ext uri="{FF2B5EF4-FFF2-40B4-BE49-F238E27FC236}">
                  <a16:creationId xmlns:a16="http://schemas.microsoft.com/office/drawing/2014/main" id="{6C205E46-E9A5-481E-A3BF-76BFFE581DF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757863" y="3958159"/>
              <a:ext cx="177800" cy="1778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1" name="Oval 36">
              <a:extLst>
                <a:ext uri="{FF2B5EF4-FFF2-40B4-BE49-F238E27FC236}">
                  <a16:creationId xmlns:a16="http://schemas.microsoft.com/office/drawing/2014/main" id="{7D713DC5-A352-4E93-A9F6-D28A1A0141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57838" y="4721746"/>
              <a:ext cx="179388" cy="1809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0" lang="en-US" sz="1000">
                  <a:latin typeface="Comic Sans MS" charset="0"/>
                  <a:ea typeface="ＭＳ Ｐゴシック" charset="0"/>
                </a:rPr>
                <a:t>v</a:t>
              </a:r>
            </a:p>
          </p:txBody>
        </p:sp>
        <p:sp>
          <p:nvSpPr>
            <p:cNvPr id="82" name="Oval 37">
              <a:extLst>
                <a:ext uri="{FF2B5EF4-FFF2-40B4-BE49-F238E27FC236}">
                  <a16:creationId xmlns:a16="http://schemas.microsoft.com/office/drawing/2014/main" id="{F1C7FCDE-AF37-4B9A-B8B6-A4EEAF1A6AD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6026" y="5952059"/>
              <a:ext cx="179387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3" name="Oval 38">
              <a:extLst>
                <a:ext uri="{FF2B5EF4-FFF2-40B4-BE49-F238E27FC236}">
                  <a16:creationId xmlns:a16="http://schemas.microsoft.com/office/drawing/2014/main" id="{A82D95DC-E4D0-4DCF-947A-F1055906B9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86638" y="4821759"/>
              <a:ext cx="179388" cy="1809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4" name="Oval 39">
              <a:extLst>
                <a:ext uri="{FF2B5EF4-FFF2-40B4-BE49-F238E27FC236}">
                  <a16:creationId xmlns:a16="http://schemas.microsoft.com/office/drawing/2014/main" id="{ACBEE4D6-CA9F-4C28-B109-094E75269A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2726" y="5393259"/>
              <a:ext cx="179387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0" lang="en-US" sz="1000">
                  <a:latin typeface="Comic Sans MS" charset="0"/>
                  <a:ea typeface="ＭＳ Ｐゴシック" charset="0"/>
                </a:rPr>
                <a:t>u</a:t>
              </a:r>
            </a:p>
          </p:txBody>
        </p:sp>
        <p:cxnSp>
          <p:nvCxnSpPr>
            <p:cNvPr id="85" name="AutoShape 40">
              <a:extLst>
                <a:ext uri="{FF2B5EF4-FFF2-40B4-BE49-F238E27FC236}">
                  <a16:creationId xmlns:a16="http://schemas.microsoft.com/office/drawing/2014/main" id="{3D487944-077B-468A-B26A-744876BA825D}"/>
                </a:ext>
              </a:extLst>
            </p:cNvPr>
            <p:cNvCxnSpPr>
              <a:cxnSpLocks noChangeShapeType="1"/>
              <a:stCxn id="77" idx="7"/>
              <a:endCxn id="80" idx="2"/>
            </p:cNvCxnSpPr>
            <p:nvPr/>
          </p:nvCxnSpPr>
          <p:spPr bwMode="auto">
            <a:xfrm flipV="1">
              <a:off x="5345830" y="4047059"/>
              <a:ext cx="412033" cy="169146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6" name="AutoShape 41">
              <a:extLst>
                <a:ext uri="{FF2B5EF4-FFF2-40B4-BE49-F238E27FC236}">
                  <a16:creationId xmlns:a16="http://schemas.microsoft.com/office/drawing/2014/main" id="{269AB2D5-3B4B-450A-8996-B8E4CB8546B3}"/>
                </a:ext>
              </a:extLst>
            </p:cNvPr>
            <p:cNvCxnSpPr>
              <a:cxnSpLocks noChangeShapeType="1"/>
              <a:stCxn id="77" idx="5"/>
              <a:endCxn id="81" idx="1"/>
            </p:cNvCxnSpPr>
            <p:nvPr/>
          </p:nvCxnSpPr>
          <p:spPr bwMode="auto">
            <a:xfrm>
              <a:off x="5345830" y="4343050"/>
              <a:ext cx="238279" cy="405199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7" name="AutoShape 42">
              <a:extLst>
                <a:ext uri="{FF2B5EF4-FFF2-40B4-BE49-F238E27FC236}">
                  <a16:creationId xmlns:a16="http://schemas.microsoft.com/office/drawing/2014/main" id="{11284959-59B5-4AFF-8E6A-1F75A39D9DC0}"/>
                </a:ext>
              </a:extLst>
            </p:cNvPr>
            <p:cNvCxnSpPr>
              <a:cxnSpLocks noChangeShapeType="1"/>
              <a:stCxn id="77" idx="4"/>
              <a:endCxn id="82" idx="0"/>
            </p:cNvCxnSpPr>
            <p:nvPr/>
          </p:nvCxnSpPr>
          <p:spPr bwMode="auto">
            <a:xfrm flipH="1">
              <a:off x="5116513" y="4377259"/>
              <a:ext cx="166688" cy="1568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8" name="AutoShape 43">
              <a:extLst>
                <a:ext uri="{FF2B5EF4-FFF2-40B4-BE49-F238E27FC236}">
                  <a16:creationId xmlns:a16="http://schemas.microsoft.com/office/drawing/2014/main" id="{1C2E749D-143D-47C4-B754-6C04265C51F8}"/>
                </a:ext>
              </a:extLst>
            </p:cNvPr>
            <p:cNvCxnSpPr>
              <a:cxnSpLocks noChangeShapeType="1"/>
              <a:stCxn id="81" idx="7"/>
              <a:endCxn id="78" idx="2"/>
            </p:cNvCxnSpPr>
            <p:nvPr/>
          </p:nvCxnSpPr>
          <p:spPr bwMode="auto">
            <a:xfrm flipV="1">
              <a:off x="5711826" y="4015309"/>
              <a:ext cx="2133600" cy="7270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9" name="AutoShape 44">
              <a:extLst>
                <a:ext uri="{FF2B5EF4-FFF2-40B4-BE49-F238E27FC236}">
                  <a16:creationId xmlns:a16="http://schemas.microsoft.com/office/drawing/2014/main" id="{5D853E36-D6AD-4040-BF5C-B56D3612A3D2}"/>
                </a:ext>
              </a:extLst>
            </p:cNvPr>
            <p:cNvCxnSpPr>
              <a:cxnSpLocks noChangeShapeType="1"/>
              <a:stCxn id="83" idx="7"/>
              <a:endCxn id="78" idx="4"/>
            </p:cNvCxnSpPr>
            <p:nvPr/>
          </p:nvCxnSpPr>
          <p:spPr bwMode="auto">
            <a:xfrm flipV="1">
              <a:off x="7539755" y="4104209"/>
              <a:ext cx="401715" cy="744053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0" name="AutoShape 45">
              <a:extLst>
                <a:ext uri="{FF2B5EF4-FFF2-40B4-BE49-F238E27FC236}">
                  <a16:creationId xmlns:a16="http://schemas.microsoft.com/office/drawing/2014/main" id="{411DADC5-F77A-4752-9BDA-CFE5AF7FD5D0}"/>
                </a:ext>
              </a:extLst>
            </p:cNvPr>
            <p:cNvCxnSpPr>
              <a:cxnSpLocks noChangeShapeType="1"/>
              <a:stCxn id="81" idx="5"/>
              <a:endCxn id="84" idx="1"/>
            </p:cNvCxnSpPr>
            <p:nvPr/>
          </p:nvCxnSpPr>
          <p:spPr bwMode="auto">
            <a:xfrm>
              <a:off x="5711826" y="4883671"/>
              <a:ext cx="876300" cy="528638"/>
            </a:xfrm>
            <a:prstGeom prst="straightConnector1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1" name="AutoShape 46">
              <a:extLst>
                <a:ext uri="{FF2B5EF4-FFF2-40B4-BE49-F238E27FC236}">
                  <a16:creationId xmlns:a16="http://schemas.microsoft.com/office/drawing/2014/main" id="{FB70B9B8-46C7-4A81-A08A-7EA3C7C281D5}"/>
                </a:ext>
              </a:extLst>
            </p:cNvPr>
            <p:cNvCxnSpPr>
              <a:cxnSpLocks noChangeShapeType="1"/>
              <a:stCxn id="81" idx="5"/>
              <a:endCxn id="84" idx="1"/>
            </p:cNvCxnSpPr>
            <p:nvPr/>
          </p:nvCxnSpPr>
          <p:spPr bwMode="auto">
            <a:xfrm>
              <a:off x="5710238" y="4875734"/>
              <a:ext cx="879475" cy="544512"/>
            </a:xfrm>
            <a:prstGeom prst="straightConnector1">
              <a:avLst/>
            </a:prstGeom>
            <a:noFill/>
            <a:ln w="412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2" name="AutoShape 47">
              <a:extLst>
                <a:ext uri="{FF2B5EF4-FFF2-40B4-BE49-F238E27FC236}">
                  <a16:creationId xmlns:a16="http://schemas.microsoft.com/office/drawing/2014/main" id="{EB29BFAD-CC1F-40CF-B478-99A3CEC6032B}"/>
                </a:ext>
              </a:extLst>
            </p:cNvPr>
            <p:cNvCxnSpPr>
              <a:cxnSpLocks noChangeShapeType="1"/>
              <a:stCxn id="84" idx="7"/>
              <a:endCxn id="83" idx="3"/>
            </p:cNvCxnSpPr>
            <p:nvPr/>
          </p:nvCxnSpPr>
          <p:spPr bwMode="auto">
            <a:xfrm flipV="1">
              <a:off x="6715126" y="4983684"/>
              <a:ext cx="698500" cy="428625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3" name="AutoShape 48">
              <a:extLst>
                <a:ext uri="{FF2B5EF4-FFF2-40B4-BE49-F238E27FC236}">
                  <a16:creationId xmlns:a16="http://schemas.microsoft.com/office/drawing/2014/main" id="{C38CE60E-763E-4235-95D9-F69D55240EA5}"/>
                </a:ext>
              </a:extLst>
            </p:cNvPr>
            <p:cNvCxnSpPr>
              <a:cxnSpLocks noChangeShapeType="1"/>
              <a:stCxn id="83" idx="4"/>
              <a:endCxn id="79" idx="0"/>
            </p:cNvCxnSpPr>
            <p:nvPr/>
          </p:nvCxnSpPr>
          <p:spPr bwMode="auto">
            <a:xfrm>
              <a:off x="7475538" y="5007496"/>
              <a:ext cx="366713" cy="706438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4" name="AutoShape 49">
              <a:extLst>
                <a:ext uri="{FF2B5EF4-FFF2-40B4-BE49-F238E27FC236}">
                  <a16:creationId xmlns:a16="http://schemas.microsoft.com/office/drawing/2014/main" id="{418CF8B7-97A0-43EC-8932-8126444D6422}"/>
                </a:ext>
              </a:extLst>
            </p:cNvPr>
            <p:cNvCxnSpPr>
              <a:cxnSpLocks noChangeShapeType="1"/>
              <a:stCxn id="78" idx="3"/>
              <a:endCxn id="84" idx="0"/>
            </p:cNvCxnSpPr>
            <p:nvPr/>
          </p:nvCxnSpPr>
          <p:spPr bwMode="auto">
            <a:xfrm flipH="1">
              <a:off x="6653213" y="4085159"/>
              <a:ext cx="1225550" cy="1301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5" name="AutoShape 50">
              <a:extLst>
                <a:ext uri="{FF2B5EF4-FFF2-40B4-BE49-F238E27FC236}">
                  <a16:creationId xmlns:a16="http://schemas.microsoft.com/office/drawing/2014/main" id="{6A027B4B-A879-499C-86E9-47F0E025F70D}"/>
                </a:ext>
              </a:extLst>
            </p:cNvPr>
            <p:cNvCxnSpPr>
              <a:cxnSpLocks noChangeShapeType="1"/>
              <a:stCxn id="81" idx="4"/>
              <a:endCxn id="82" idx="7"/>
            </p:cNvCxnSpPr>
            <p:nvPr/>
          </p:nvCxnSpPr>
          <p:spPr bwMode="auto">
            <a:xfrm flipH="1">
              <a:off x="5180013" y="4907484"/>
              <a:ext cx="468313" cy="10652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6" name="AutoShape 51">
              <a:extLst>
                <a:ext uri="{FF2B5EF4-FFF2-40B4-BE49-F238E27FC236}">
                  <a16:creationId xmlns:a16="http://schemas.microsoft.com/office/drawing/2014/main" id="{C44A01D3-60CC-4C36-8CF1-35924E25840B}"/>
                </a:ext>
              </a:extLst>
            </p:cNvPr>
            <p:cNvCxnSpPr>
              <a:cxnSpLocks noChangeShapeType="1"/>
              <a:stCxn id="82" idx="6"/>
              <a:endCxn id="84" idx="2"/>
            </p:cNvCxnSpPr>
            <p:nvPr/>
          </p:nvCxnSpPr>
          <p:spPr bwMode="auto">
            <a:xfrm flipV="1">
              <a:off x="5213351" y="5483746"/>
              <a:ext cx="1341437" cy="558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7" name="AutoShape 52">
              <a:extLst>
                <a:ext uri="{FF2B5EF4-FFF2-40B4-BE49-F238E27FC236}">
                  <a16:creationId xmlns:a16="http://schemas.microsoft.com/office/drawing/2014/main" id="{15A2AB7C-4736-47F3-ACCE-D725FA3E54B3}"/>
                </a:ext>
              </a:extLst>
            </p:cNvPr>
            <p:cNvCxnSpPr>
              <a:cxnSpLocks noChangeShapeType="1"/>
              <a:stCxn id="80" idx="6"/>
              <a:endCxn id="78" idx="1"/>
            </p:cNvCxnSpPr>
            <p:nvPr/>
          </p:nvCxnSpPr>
          <p:spPr bwMode="auto">
            <a:xfrm flipV="1">
              <a:off x="5943601" y="3945459"/>
              <a:ext cx="1935162" cy="1031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8" name="AutoShape 53">
              <a:extLst>
                <a:ext uri="{FF2B5EF4-FFF2-40B4-BE49-F238E27FC236}">
                  <a16:creationId xmlns:a16="http://schemas.microsoft.com/office/drawing/2014/main" id="{98D4CD14-7B99-4C2D-B682-87D19D5B6B78}"/>
                </a:ext>
              </a:extLst>
            </p:cNvPr>
            <p:cNvCxnSpPr>
              <a:cxnSpLocks noChangeShapeType="1"/>
              <a:stCxn id="82" idx="5"/>
              <a:endCxn id="79" idx="3"/>
            </p:cNvCxnSpPr>
            <p:nvPr/>
          </p:nvCxnSpPr>
          <p:spPr bwMode="auto">
            <a:xfrm flipV="1">
              <a:off x="5180013" y="5879034"/>
              <a:ext cx="2598738" cy="231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99" name="Rectangle 54">
              <a:extLst>
                <a:ext uri="{FF2B5EF4-FFF2-40B4-BE49-F238E27FC236}">
                  <a16:creationId xmlns:a16="http://schemas.microsoft.com/office/drawing/2014/main" id="{24271C95-744A-4C50-BC97-047AE18E8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2350" y="6012416"/>
              <a:ext cx="1668462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 dirty="0">
                  <a:latin typeface="Comic Sans MS" charset="0"/>
                  <a:ea typeface="ＭＳ Ｐゴシック" charset="0"/>
                </a:rPr>
                <a:t>Case 2</a:t>
              </a:r>
            </a:p>
          </p:txBody>
        </p:sp>
        <p:sp>
          <p:nvSpPr>
            <p:cNvPr id="101" name="Text Box 61">
              <a:extLst>
                <a:ext uri="{FF2B5EF4-FFF2-40B4-BE49-F238E27FC236}">
                  <a16:creationId xmlns:a16="http://schemas.microsoft.com/office/drawing/2014/main" id="{A9F42BC2-5AA8-4952-AD32-EC38DFF54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3763" y="4807471"/>
              <a:ext cx="295275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dirty="0">
                  <a:latin typeface="Comic Sans MS" charset="0"/>
                  <a:ea typeface="ＭＳ Ｐゴシック" charset="0"/>
                </a:rPr>
                <a:t>e</a:t>
              </a:r>
            </a:p>
          </p:txBody>
        </p:sp>
        <p:sp>
          <p:nvSpPr>
            <p:cNvPr id="102" name="Rectangle 63">
              <a:extLst>
                <a:ext uri="{FF2B5EF4-FFF2-40B4-BE49-F238E27FC236}">
                  <a16:creationId xmlns:a16="http://schemas.microsoft.com/office/drawing/2014/main" id="{97E85D30-D1F9-484E-9EDD-C113A172B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0026" y="4689996"/>
              <a:ext cx="30797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18382" y="3952543"/>
            <a:ext cx="3005138" cy="2475766"/>
            <a:chOff x="1018382" y="3952543"/>
            <a:chExt cx="3005138" cy="2475766"/>
          </a:xfrm>
        </p:grpSpPr>
        <p:sp>
          <p:nvSpPr>
            <p:cNvPr id="51" name="Oval 5">
              <a:extLst>
                <a:ext uri="{FF2B5EF4-FFF2-40B4-BE49-F238E27FC236}">
                  <a16:creationId xmlns:a16="http://schemas.microsoft.com/office/drawing/2014/main" id="{94AE9F01-B0B3-46C2-92FF-D9FFDE72CE3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83482" y="4217656"/>
              <a:ext cx="179388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2" name="Oval 6">
              <a:extLst>
                <a:ext uri="{FF2B5EF4-FFF2-40B4-BE49-F238E27FC236}">
                  <a16:creationId xmlns:a16="http://schemas.microsoft.com/office/drawing/2014/main" id="{76B7A99B-33E1-4E9A-B40B-ADF2D7196AA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132" y="3952543"/>
              <a:ext cx="179388" cy="1793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3" name="Oval 7">
              <a:extLst>
                <a:ext uri="{FF2B5EF4-FFF2-40B4-BE49-F238E27FC236}">
                  <a16:creationId xmlns:a16="http://schemas.microsoft.com/office/drawing/2014/main" id="{B31A4381-6201-4513-B7BF-4CAFE56462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44120" y="5748006"/>
              <a:ext cx="177800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4" name="Oval 8">
              <a:extLst>
                <a:ext uri="{FF2B5EF4-FFF2-40B4-BE49-F238E27FC236}">
                  <a16:creationId xmlns:a16="http://schemas.microsoft.com/office/drawing/2014/main" id="{76A8FCF2-48AE-4A47-9829-791D58FCD6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50220" y="3985881"/>
              <a:ext cx="177800" cy="1778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5" name="Oval 9">
              <a:extLst>
                <a:ext uri="{FF2B5EF4-FFF2-40B4-BE49-F238E27FC236}">
                  <a16:creationId xmlns:a16="http://schemas.microsoft.com/office/drawing/2014/main" id="{522B97EC-0EFB-492D-AD9B-B1E1320324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0195" y="4749468"/>
              <a:ext cx="179387" cy="1809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6" name="Oval 10">
              <a:extLst>
                <a:ext uri="{FF2B5EF4-FFF2-40B4-BE49-F238E27FC236}">
                  <a16:creationId xmlns:a16="http://schemas.microsoft.com/office/drawing/2014/main" id="{924B08D8-111C-49DE-9FE8-519D06CCFE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8382" y="5979781"/>
              <a:ext cx="179388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7" name="Oval 11">
              <a:extLst>
                <a:ext uri="{FF2B5EF4-FFF2-40B4-BE49-F238E27FC236}">
                  <a16:creationId xmlns:a16="http://schemas.microsoft.com/office/drawing/2014/main" id="{7955AE3E-A21F-4BD1-9057-5A2B0C0363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78995" y="4849481"/>
              <a:ext cx="179387" cy="1809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8" name="Oval 12">
              <a:extLst>
                <a:ext uri="{FF2B5EF4-FFF2-40B4-BE49-F238E27FC236}">
                  <a16:creationId xmlns:a16="http://schemas.microsoft.com/office/drawing/2014/main" id="{A8520AA7-F758-4D55-B7A4-E1B0C1B40D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53495" y="5420981"/>
              <a:ext cx="179387" cy="1793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200"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59" name="AutoShape 13">
              <a:extLst>
                <a:ext uri="{FF2B5EF4-FFF2-40B4-BE49-F238E27FC236}">
                  <a16:creationId xmlns:a16="http://schemas.microsoft.com/office/drawing/2014/main" id="{0EF41E44-E129-4550-B599-4F4701E73B0A}"/>
                </a:ext>
              </a:extLst>
            </p:cNvPr>
            <p:cNvCxnSpPr>
              <a:cxnSpLocks noChangeShapeType="1"/>
              <a:stCxn id="51" idx="6"/>
              <a:endCxn id="54" idx="3"/>
            </p:cNvCxnSpPr>
            <p:nvPr/>
          </p:nvCxnSpPr>
          <p:spPr bwMode="auto">
            <a:xfrm flipV="1">
              <a:off x="1370807" y="4144631"/>
              <a:ext cx="406400" cy="163512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0" name="AutoShape 14">
              <a:extLst>
                <a:ext uri="{FF2B5EF4-FFF2-40B4-BE49-F238E27FC236}">
                  <a16:creationId xmlns:a16="http://schemas.microsoft.com/office/drawing/2014/main" id="{A8C506AA-FD87-44E3-BC6B-DCAD7CF08A9D}"/>
                </a:ext>
              </a:extLst>
            </p:cNvPr>
            <p:cNvCxnSpPr>
              <a:cxnSpLocks noChangeShapeType="1"/>
              <a:stCxn id="51" idx="5"/>
              <a:endCxn id="55" idx="0"/>
            </p:cNvCxnSpPr>
            <p:nvPr/>
          </p:nvCxnSpPr>
          <p:spPr bwMode="auto">
            <a:xfrm>
              <a:off x="1337470" y="4377993"/>
              <a:ext cx="303212" cy="365125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1" name="AutoShape 15">
              <a:extLst>
                <a:ext uri="{FF2B5EF4-FFF2-40B4-BE49-F238E27FC236}">
                  <a16:creationId xmlns:a16="http://schemas.microsoft.com/office/drawing/2014/main" id="{3B3534C3-004C-4378-8E9F-DCB9A7AD2BFA}"/>
                </a:ext>
              </a:extLst>
            </p:cNvPr>
            <p:cNvCxnSpPr>
              <a:cxnSpLocks noChangeShapeType="1"/>
              <a:stCxn id="51" idx="4"/>
              <a:endCxn id="56" idx="0"/>
            </p:cNvCxnSpPr>
            <p:nvPr/>
          </p:nvCxnSpPr>
          <p:spPr bwMode="auto">
            <a:xfrm flipH="1">
              <a:off x="1108870" y="4404981"/>
              <a:ext cx="165100" cy="1568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2" name="AutoShape 16">
              <a:extLst>
                <a:ext uri="{FF2B5EF4-FFF2-40B4-BE49-F238E27FC236}">
                  <a16:creationId xmlns:a16="http://schemas.microsoft.com/office/drawing/2014/main" id="{AF0D4384-F507-4F04-947E-D92E2EAABFEB}"/>
                </a:ext>
              </a:extLst>
            </p:cNvPr>
            <p:cNvCxnSpPr>
              <a:cxnSpLocks noChangeShapeType="1"/>
              <a:stCxn id="55" idx="7"/>
              <a:endCxn id="52" idx="2"/>
            </p:cNvCxnSpPr>
            <p:nvPr/>
          </p:nvCxnSpPr>
          <p:spPr bwMode="auto">
            <a:xfrm flipV="1">
              <a:off x="1702595" y="4043031"/>
              <a:ext cx="2133600" cy="7270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4" name="AutoShape 17">
              <a:extLst>
                <a:ext uri="{FF2B5EF4-FFF2-40B4-BE49-F238E27FC236}">
                  <a16:creationId xmlns:a16="http://schemas.microsoft.com/office/drawing/2014/main" id="{3954A18B-D4BB-4C20-8438-DF84FE8B1420}"/>
                </a:ext>
              </a:extLst>
            </p:cNvPr>
            <p:cNvCxnSpPr>
              <a:cxnSpLocks noChangeShapeType="1"/>
              <a:stCxn id="57" idx="0"/>
              <a:endCxn id="52" idx="4"/>
            </p:cNvCxnSpPr>
            <p:nvPr/>
          </p:nvCxnSpPr>
          <p:spPr bwMode="auto">
            <a:xfrm flipV="1">
              <a:off x="3467895" y="4138281"/>
              <a:ext cx="465137" cy="706437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18">
              <a:extLst>
                <a:ext uri="{FF2B5EF4-FFF2-40B4-BE49-F238E27FC236}">
                  <a16:creationId xmlns:a16="http://schemas.microsoft.com/office/drawing/2014/main" id="{765D34C5-E0AC-4D69-8B6A-A5FC2413E46B}"/>
                </a:ext>
              </a:extLst>
            </p:cNvPr>
            <p:cNvCxnSpPr>
              <a:cxnSpLocks noChangeShapeType="1"/>
              <a:stCxn id="55" idx="5"/>
              <a:endCxn id="58" idx="1"/>
            </p:cNvCxnSpPr>
            <p:nvPr/>
          </p:nvCxnSpPr>
          <p:spPr bwMode="auto">
            <a:xfrm>
              <a:off x="1702595" y="4911393"/>
              <a:ext cx="877887" cy="5286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6" name="AutoShape 19">
              <a:extLst>
                <a:ext uri="{FF2B5EF4-FFF2-40B4-BE49-F238E27FC236}">
                  <a16:creationId xmlns:a16="http://schemas.microsoft.com/office/drawing/2014/main" id="{5E863AB2-D0EE-4D07-940F-77D8C80C6391}"/>
                </a:ext>
              </a:extLst>
            </p:cNvPr>
            <p:cNvCxnSpPr>
              <a:cxnSpLocks noChangeShapeType="1"/>
              <a:stCxn id="58" idx="5"/>
              <a:endCxn id="53" idx="2"/>
            </p:cNvCxnSpPr>
            <p:nvPr/>
          </p:nvCxnSpPr>
          <p:spPr bwMode="auto">
            <a:xfrm>
              <a:off x="2707482" y="5581318"/>
              <a:ext cx="1030288" cy="257175"/>
            </a:xfrm>
            <a:prstGeom prst="straightConnector1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7" name="AutoShape 20">
              <a:extLst>
                <a:ext uri="{FF2B5EF4-FFF2-40B4-BE49-F238E27FC236}">
                  <a16:creationId xmlns:a16="http://schemas.microsoft.com/office/drawing/2014/main" id="{D2EEED27-5D42-476E-B92E-11C2138D3FC7}"/>
                </a:ext>
              </a:extLst>
            </p:cNvPr>
            <p:cNvCxnSpPr>
              <a:cxnSpLocks noChangeShapeType="1"/>
              <a:stCxn id="58" idx="7"/>
              <a:endCxn id="57" idx="3"/>
            </p:cNvCxnSpPr>
            <p:nvPr/>
          </p:nvCxnSpPr>
          <p:spPr bwMode="auto">
            <a:xfrm flipV="1">
              <a:off x="2707482" y="5011406"/>
              <a:ext cx="698500" cy="428625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8" name="AutoShape 21">
              <a:extLst>
                <a:ext uri="{FF2B5EF4-FFF2-40B4-BE49-F238E27FC236}">
                  <a16:creationId xmlns:a16="http://schemas.microsoft.com/office/drawing/2014/main" id="{510F4D4C-7A54-462E-AB62-A68F0A8D742B}"/>
                </a:ext>
              </a:extLst>
            </p:cNvPr>
            <p:cNvCxnSpPr>
              <a:cxnSpLocks noChangeShapeType="1"/>
              <a:stCxn id="57" idx="4"/>
              <a:endCxn id="53" idx="0"/>
            </p:cNvCxnSpPr>
            <p:nvPr/>
          </p:nvCxnSpPr>
          <p:spPr bwMode="auto">
            <a:xfrm>
              <a:off x="3467895" y="5035218"/>
              <a:ext cx="365125" cy="706438"/>
            </a:xfrm>
            <a:prstGeom prst="straightConnector1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9" name="AutoShape 22">
              <a:extLst>
                <a:ext uri="{FF2B5EF4-FFF2-40B4-BE49-F238E27FC236}">
                  <a16:creationId xmlns:a16="http://schemas.microsoft.com/office/drawing/2014/main" id="{E243B117-84CC-45DA-8C0D-D5FDDBB3BA49}"/>
                </a:ext>
              </a:extLst>
            </p:cNvPr>
            <p:cNvCxnSpPr>
              <a:cxnSpLocks noChangeShapeType="1"/>
              <a:stCxn id="52" idx="3"/>
              <a:endCxn id="58" idx="0"/>
            </p:cNvCxnSpPr>
            <p:nvPr/>
          </p:nvCxnSpPr>
          <p:spPr bwMode="auto">
            <a:xfrm flipH="1">
              <a:off x="2643982" y="4112881"/>
              <a:ext cx="1225550" cy="1301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0" name="AutoShape 23">
              <a:extLst>
                <a:ext uri="{FF2B5EF4-FFF2-40B4-BE49-F238E27FC236}">
                  <a16:creationId xmlns:a16="http://schemas.microsoft.com/office/drawing/2014/main" id="{70F646CB-3489-4DE4-ACD0-DAB30382F243}"/>
                </a:ext>
              </a:extLst>
            </p:cNvPr>
            <p:cNvCxnSpPr>
              <a:cxnSpLocks noChangeShapeType="1"/>
              <a:stCxn id="55" idx="4"/>
              <a:endCxn id="56" idx="7"/>
            </p:cNvCxnSpPr>
            <p:nvPr/>
          </p:nvCxnSpPr>
          <p:spPr bwMode="auto">
            <a:xfrm flipH="1">
              <a:off x="1170782" y="4935206"/>
              <a:ext cx="469900" cy="10652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1" name="AutoShape 24">
              <a:extLst>
                <a:ext uri="{FF2B5EF4-FFF2-40B4-BE49-F238E27FC236}">
                  <a16:creationId xmlns:a16="http://schemas.microsoft.com/office/drawing/2014/main" id="{7A0D6C28-BD5C-423F-8795-03CAB31506ED}"/>
                </a:ext>
              </a:extLst>
            </p:cNvPr>
            <p:cNvCxnSpPr>
              <a:cxnSpLocks noChangeShapeType="1"/>
              <a:stCxn id="56" idx="6"/>
              <a:endCxn id="58" idx="2"/>
            </p:cNvCxnSpPr>
            <p:nvPr/>
          </p:nvCxnSpPr>
          <p:spPr bwMode="auto">
            <a:xfrm flipV="1">
              <a:off x="1204120" y="5511468"/>
              <a:ext cx="1343025" cy="558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2" name="AutoShape 25">
              <a:extLst>
                <a:ext uri="{FF2B5EF4-FFF2-40B4-BE49-F238E27FC236}">
                  <a16:creationId xmlns:a16="http://schemas.microsoft.com/office/drawing/2014/main" id="{48B5E57F-27FA-4756-A802-DFC421A7F6D5}"/>
                </a:ext>
              </a:extLst>
            </p:cNvPr>
            <p:cNvCxnSpPr>
              <a:cxnSpLocks noChangeShapeType="1"/>
              <a:stCxn id="54" idx="6"/>
              <a:endCxn id="52" idx="1"/>
            </p:cNvCxnSpPr>
            <p:nvPr/>
          </p:nvCxnSpPr>
          <p:spPr bwMode="auto">
            <a:xfrm flipV="1">
              <a:off x="1934370" y="3973181"/>
              <a:ext cx="1935162" cy="1031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" name="AutoShape 26">
              <a:extLst>
                <a:ext uri="{FF2B5EF4-FFF2-40B4-BE49-F238E27FC236}">
                  <a16:creationId xmlns:a16="http://schemas.microsoft.com/office/drawing/2014/main" id="{3B55E541-C27D-4C6C-A5D6-C8147EA68EAB}"/>
                </a:ext>
              </a:extLst>
            </p:cNvPr>
            <p:cNvCxnSpPr>
              <a:cxnSpLocks noChangeShapeType="1"/>
              <a:stCxn id="56" idx="5"/>
              <a:endCxn id="53" idx="3"/>
            </p:cNvCxnSpPr>
            <p:nvPr/>
          </p:nvCxnSpPr>
          <p:spPr bwMode="auto">
            <a:xfrm flipV="1">
              <a:off x="1170782" y="5906756"/>
              <a:ext cx="2598738" cy="231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4" name="AutoShape 27">
              <a:extLst>
                <a:ext uri="{FF2B5EF4-FFF2-40B4-BE49-F238E27FC236}">
                  <a16:creationId xmlns:a16="http://schemas.microsoft.com/office/drawing/2014/main" id="{B83AF425-9960-4AA1-A54C-B3965EE8A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807" y="5754356"/>
              <a:ext cx="200025" cy="334962"/>
            </a:xfrm>
            <a:prstGeom prst="upArrow">
              <a:avLst>
                <a:gd name="adj1" fmla="val 50000"/>
                <a:gd name="adj2" fmla="val 4186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5" name="Rectangle 28">
              <a:extLst>
                <a:ext uri="{FF2B5EF4-FFF2-40B4-BE49-F238E27FC236}">
                  <a16:creationId xmlns:a16="http://schemas.microsoft.com/office/drawing/2014/main" id="{242213F7-CA84-4ABC-81FC-D098807FF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220" y="6094934"/>
              <a:ext cx="1668462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 dirty="0">
                  <a:latin typeface="Comic Sans MS" charset="0"/>
                  <a:ea typeface="ＭＳ Ｐゴシック" charset="0"/>
                </a:rPr>
                <a:t>Case 1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0" name="Text Box 60">
                  <a:extLst>
                    <a:ext uri="{FF2B5EF4-FFF2-40B4-BE49-F238E27FC236}">
                      <a16:creationId xmlns:a16="http://schemas.microsoft.com/office/drawing/2014/main" id="{0AF62FD2-9106-41A5-9B1A-ECBE05F753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633" y="5368593"/>
                  <a:ext cx="395173" cy="4007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 type="none" w="sm" len="sm"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𝑒</m:t>
                        </m:r>
                      </m:oMath>
                    </m:oMathPara>
                  </a14:m>
                  <a:endParaRPr lang="en-US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>
            <p:sp>
              <p:nvSpPr>
                <p:cNvPr id="100" name="Text Box 60">
                  <a:extLst>
                    <a:ext uri="{FF2B5EF4-FFF2-40B4-BE49-F238E27FC236}">
                      <a16:creationId xmlns:a16="http://schemas.microsoft.com/office/drawing/2014/main" id="{0AF62FD2-9106-41A5-9B1A-ECBE05F753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49633" y="5368593"/>
                  <a:ext cx="395173" cy="4007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 type="none" w="sm" len="sm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AutoShape 46">
              <a:extLst>
                <a:ext uri="{FF2B5EF4-FFF2-40B4-BE49-F238E27FC236}">
                  <a16:creationId xmlns:a16="http://schemas.microsoft.com/office/drawing/2014/main" id="{D051388C-E527-4F44-9BA9-DF61E1B9E559}"/>
                </a:ext>
              </a:extLst>
            </p:cNvPr>
            <p:cNvCxnSpPr>
              <a:cxnSpLocks noChangeShapeType="1"/>
              <a:stCxn id="58" idx="5"/>
              <a:endCxn id="53" idx="2"/>
            </p:cNvCxnSpPr>
            <p:nvPr/>
          </p:nvCxnSpPr>
          <p:spPr bwMode="auto">
            <a:xfrm>
              <a:off x="2705895" y="5573381"/>
              <a:ext cx="1038225" cy="265112"/>
            </a:xfrm>
            <a:prstGeom prst="straightConnector1">
              <a:avLst/>
            </a:prstGeom>
            <a:noFill/>
            <a:ln w="412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4" name="Rectangle 3"/>
          <p:cNvSpPr/>
          <p:nvPr/>
        </p:nvSpPr>
        <p:spPr bwMode="auto">
          <a:xfrm>
            <a:off x="1812737" y="6391796"/>
            <a:ext cx="5736057" cy="40011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This proves MST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is unique if weights are distinct.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1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Implementation: Kruskal’s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/>
                  <a:t>Implementation.  Use the </a:t>
                </a:r>
                <a:r>
                  <a:rPr lang="en-US" sz="2200" dirty="0">
                    <a:solidFill>
                      <a:srgbClr val="0070C0"/>
                    </a:solidFill>
                  </a:rPr>
                  <a:t>union-find</a:t>
                </a:r>
                <a:r>
                  <a:rPr lang="en-US" sz="2200" dirty="0"/>
                  <a:t> data structure.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Build set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 of edges in the MST.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Maintain a set for each connected component.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O(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) for sorting and  O(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i="1" dirty="0">
                        <a:latin typeface="Cambria Math" panose="02040503050406030204" pitchFamily="18" charset="0"/>
                        <a:sym typeface="Symbol" charset="0"/>
                      </a:rPr>
                      <m:t>log</m:t>
                    </m:r>
                    <m:r>
                      <a:rPr lang="en-US" sz="2200" i="1" dirty="0">
                        <a:latin typeface="Cambria Math" panose="02040503050406030204" pitchFamily="18" charset="0"/>
                        <a:sym typeface="Symbol" charset="0"/>
                      </a:rPr>
                      <m:t>⁡</m:t>
                    </m:r>
                    <m:r>
                      <a:rPr lang="en-US" sz="2200" i="1" dirty="0">
                        <a:latin typeface="Cambria Math" panose="02040503050406030204" pitchFamily="18" charset="0"/>
                        <a:sym typeface="Symbol" charset="0"/>
                      </a:rPr>
                      <m:t>𝑛</m:t>
                    </m:r>
                  </m:oMath>
                </a14:m>
                <a:r>
                  <a:rPr lang="en-US" sz="2200" dirty="0"/>
                  <a:t>) for union-find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5">
                <a:extLst>
                  <a:ext uri="{FF2B5EF4-FFF2-40B4-BE49-F238E27FC236}">
                    <a16:creationId xmlns:a16="http://schemas.microsoft.com/office/drawing/2014/main" id="{3AE267A8-1EBA-43B9-ADE4-225F30752F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3052647"/>
                <a:ext cx="8001000" cy="3631763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Kruskal(G, c) {</a:t>
                </a:r>
                <a:endParaRPr lang="en-US" sz="1600" b="1" dirty="0">
                  <a:solidFill>
                    <a:srgbClr val="003399"/>
                  </a:solidFill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Sort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edges weights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𝒄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𝟏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𝒄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𝟐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≤⋯≤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𝒄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.</a:t>
                </a: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𝑻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←∅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endParaRPr lang="en-US" sz="1600" b="1" dirty="0">
                  <a:solidFill>
                    <a:srgbClr val="003399"/>
                  </a:solidFill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</a:t>
                </a:r>
                <a:r>
                  <a:rPr lang="en-US" sz="1600" b="1" dirty="0" err="1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foreach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∈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𝑽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) make a set containing singleton </a:t>
                </a:r>
                <a14:m>
                  <m:oMath xmlns:m="http://schemas.openxmlformats.org/officeDocument/2006/math">
                    <m:r>
                      <a:rPr lang="en-US" sz="1600" b="1" dirty="0">
                        <a:latin typeface="Cambria Math" panose="02040503050406030204" pitchFamily="18" charset="0"/>
                        <a:ea typeface="ＭＳ Ｐゴシック" charset="0"/>
                      </a:rPr>
                      <m:t>{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}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for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𝒊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𝟏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𝒎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𝒖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𝒗</m:t>
                        </m:r>
                      </m:e>
                    </m:d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𝒆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if (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𝒗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are in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ＭＳ Ｐゴシック" charset="0"/>
                  </a:rPr>
                  <a:t>different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sets) {</a:t>
                </a: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𝑻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← 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𝑻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∪{</m:t>
                    </m:r>
                    <m:sSub>
                      <m:sSubPr>
                        <m:ctrlPr>
                          <a:rPr lang="en-US" sz="1600" b="1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  <m:t>𝒆</m:t>
                        </m:r>
                      </m:e>
                      <m:sub>
                        <m:r>
                          <a:rPr lang="en-US" sz="1600" b="1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  <m:t>𝒊</m:t>
                        </m:r>
                      </m:sub>
                    </m:sSub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}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  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ＭＳ Ｐゴシック" charset="0"/>
                  </a:rPr>
                  <a:t>merge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the sets containing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𝒗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}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return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𝑻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04" name="Text Box 5">
                <a:extLst>
                  <a:ext uri="{FF2B5EF4-FFF2-40B4-BE49-F238E27FC236}">
                    <a16:creationId xmlns:a16="http://schemas.microsoft.com/office/drawing/2014/main" id="{3AE267A8-1EBA-43B9-ADE4-225F30752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3052647"/>
                <a:ext cx="8001000" cy="36317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68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Union Find Data Structure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dirty="0"/>
              <a:t>Each set is represented as a tree of pointers, where every vertex is labeled with longest path ending at the vertex</a:t>
            </a:r>
          </a:p>
          <a:p>
            <a:pPr marL="0" indent="0">
              <a:buFont typeface="Monotype Sorts" charset="0"/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r>
              <a:rPr lang="en-US" sz="2200" dirty="0"/>
              <a:t>To </a:t>
            </a:r>
            <a:r>
              <a:rPr lang="en-US" sz="2200" dirty="0">
                <a:solidFill>
                  <a:srgbClr val="0070C0"/>
                </a:solidFill>
              </a:rPr>
              <a:t>check</a:t>
            </a:r>
            <a:r>
              <a:rPr lang="en-US" sz="2200" dirty="0"/>
              <a:t> whether A,Q are in same connected component, follow pointers and check if root is the same. </a:t>
            </a:r>
          </a:p>
          <a:p>
            <a:pPr marL="0" indent="0">
              <a:buFont typeface="Monotype Sorts" charset="0"/>
              <a:buNone/>
              <a:defRPr/>
            </a:pPr>
            <a:endParaRPr lang="en-US" sz="2200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3CD0ADD-0A7D-4AEF-8DC9-BF483F7704CD}"/>
              </a:ext>
            </a:extLst>
          </p:cNvPr>
          <p:cNvGrpSpPr/>
          <p:nvPr/>
        </p:nvGrpSpPr>
        <p:grpSpPr>
          <a:xfrm>
            <a:off x="2081212" y="3235325"/>
            <a:ext cx="731520" cy="731520"/>
            <a:chOff x="2081212" y="3235325"/>
            <a:chExt cx="731520" cy="7315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E9746C9-1CF9-4111-B93E-8B8F56A901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81212" y="3235325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241475D8-EDE2-490C-9374-AACA1983A1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9165" y="3395662"/>
              <a:ext cx="556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D,2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4AB2FE-7A02-4D38-AA92-426750882A66}"/>
              </a:ext>
            </a:extLst>
          </p:cNvPr>
          <p:cNvCxnSpPr>
            <a:cxnSpLocks noChangeShapeType="1"/>
            <a:stCxn id="7" idx="0"/>
            <a:endCxn id="5" idx="3"/>
          </p:cNvCxnSpPr>
          <p:nvPr/>
        </p:nvCxnSpPr>
        <p:spPr bwMode="auto">
          <a:xfrm flipV="1">
            <a:off x="1770697" y="3859716"/>
            <a:ext cx="417644" cy="49003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7CB4B2-6C28-4770-892F-26638919B4FD}"/>
              </a:ext>
            </a:extLst>
          </p:cNvPr>
          <p:cNvCxnSpPr>
            <a:cxnSpLocks noChangeShapeType="1"/>
            <a:stCxn id="9" idx="0"/>
            <a:endCxn id="7" idx="3"/>
          </p:cNvCxnSpPr>
          <p:nvPr/>
        </p:nvCxnSpPr>
        <p:spPr bwMode="auto">
          <a:xfrm flipV="1">
            <a:off x="1154747" y="4974141"/>
            <a:ext cx="357319" cy="51225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94E2CF-16B4-4B81-B26D-AF01842BF0BE}"/>
              </a:ext>
            </a:extLst>
          </p:cNvPr>
          <p:cNvCxnSpPr>
            <a:cxnSpLocks noChangeShapeType="1"/>
            <a:stCxn id="8" idx="0"/>
            <a:endCxn id="5" idx="5"/>
          </p:cNvCxnSpPr>
          <p:nvPr/>
        </p:nvCxnSpPr>
        <p:spPr bwMode="auto">
          <a:xfrm flipH="1" flipV="1">
            <a:off x="2705603" y="3859716"/>
            <a:ext cx="308107" cy="50273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172A191-136D-44F2-98CF-DF86F1105F5E}"/>
              </a:ext>
            </a:extLst>
          </p:cNvPr>
          <p:cNvGrpSpPr/>
          <p:nvPr/>
        </p:nvGrpSpPr>
        <p:grpSpPr>
          <a:xfrm>
            <a:off x="1404937" y="4349750"/>
            <a:ext cx="731520" cy="731520"/>
            <a:chOff x="1404937" y="4349750"/>
            <a:chExt cx="731520" cy="7315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B4D80B6-C109-4A69-885D-C163D86990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04937" y="4349750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6A4FA248-4E18-4693-9C8E-D3EA82DAC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8728" y="4495800"/>
              <a:ext cx="530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A,1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A228102-7A99-4E86-9B19-65EA40214076}"/>
              </a:ext>
            </a:extLst>
          </p:cNvPr>
          <p:cNvGrpSpPr/>
          <p:nvPr/>
        </p:nvGrpSpPr>
        <p:grpSpPr>
          <a:xfrm>
            <a:off x="2647950" y="4362450"/>
            <a:ext cx="731520" cy="731520"/>
            <a:chOff x="2647950" y="4362450"/>
            <a:chExt cx="731520" cy="7315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73B78A-4100-4570-A8B7-CD0CAA9859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47950" y="4362450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03806C71-9B24-41B1-A19C-66D1D5377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3286" y="4530725"/>
              <a:ext cx="5357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B,0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2E83E65-0A07-49CC-8E14-4D95ECAFC3BC}"/>
              </a:ext>
            </a:extLst>
          </p:cNvPr>
          <p:cNvGrpSpPr/>
          <p:nvPr/>
        </p:nvGrpSpPr>
        <p:grpSpPr>
          <a:xfrm>
            <a:off x="788987" y="5486400"/>
            <a:ext cx="731520" cy="731520"/>
            <a:chOff x="788987" y="5486400"/>
            <a:chExt cx="731520" cy="73152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2443CAD-EE7B-460B-8C2A-3987F89477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8987" y="5486400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EB3F45DD-B995-4E98-AA6A-03D5C08FF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344" y="5646737"/>
              <a:ext cx="5437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C,0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2E7AB03-6945-4B9C-AEEE-BC9D0D101C76}"/>
              </a:ext>
            </a:extLst>
          </p:cNvPr>
          <p:cNvGrpSpPr/>
          <p:nvPr/>
        </p:nvGrpSpPr>
        <p:grpSpPr>
          <a:xfrm>
            <a:off x="6182493" y="3209832"/>
            <a:ext cx="731520" cy="731520"/>
            <a:chOff x="6182493" y="3209832"/>
            <a:chExt cx="731520" cy="7315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990C81-CEED-42FF-B379-6A27ACD003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2493" y="3209832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1F12723C-8E88-4AE2-892D-D468E2C88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629" y="3394075"/>
              <a:ext cx="5934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W,1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E86AA5-D9D6-4A12-A4F1-0B8DB3A0E5BD}"/>
              </a:ext>
            </a:extLst>
          </p:cNvPr>
          <p:cNvCxnSpPr>
            <a:cxnSpLocks noChangeShapeType="1"/>
            <a:stCxn id="18" idx="0"/>
            <a:endCxn id="16" idx="3"/>
          </p:cNvCxnSpPr>
          <p:nvPr/>
        </p:nvCxnSpPr>
        <p:spPr bwMode="auto">
          <a:xfrm flipV="1">
            <a:off x="5764849" y="3834223"/>
            <a:ext cx="524773" cy="5139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C33A33-9028-4AC8-A04E-E51614CFD876}"/>
              </a:ext>
            </a:extLst>
          </p:cNvPr>
          <p:cNvCxnSpPr>
            <a:cxnSpLocks noChangeShapeType="1"/>
            <a:stCxn id="19" idx="0"/>
            <a:endCxn id="16" idx="5"/>
          </p:cNvCxnSpPr>
          <p:nvPr/>
        </p:nvCxnSpPr>
        <p:spPr bwMode="auto">
          <a:xfrm flipH="1" flipV="1">
            <a:off x="6806884" y="3834223"/>
            <a:ext cx="482875" cy="48048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97CE8E1-4E4F-4451-9E04-B7FB3542A288}"/>
              </a:ext>
            </a:extLst>
          </p:cNvPr>
          <p:cNvGrpSpPr/>
          <p:nvPr/>
        </p:nvGrpSpPr>
        <p:grpSpPr>
          <a:xfrm>
            <a:off x="5399089" y="4348163"/>
            <a:ext cx="731520" cy="731520"/>
            <a:chOff x="5399089" y="4348163"/>
            <a:chExt cx="731520" cy="7315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64B7F99-C384-49F5-8B70-3CAFFCCB7B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99089" y="4348163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" name="TextBox 28">
              <a:extLst>
                <a:ext uri="{FF2B5EF4-FFF2-40B4-BE49-F238E27FC236}">
                  <a16:creationId xmlns:a16="http://schemas.microsoft.com/office/drawing/2014/main" id="{087E43D4-62E6-498B-802D-2A3CFFEA4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6483" y="4495800"/>
              <a:ext cx="510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P,0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41CFD3B-10F7-4089-A04E-61930F2F31C2}"/>
              </a:ext>
            </a:extLst>
          </p:cNvPr>
          <p:cNvGrpSpPr/>
          <p:nvPr/>
        </p:nvGrpSpPr>
        <p:grpSpPr>
          <a:xfrm>
            <a:off x="6923999" y="4314706"/>
            <a:ext cx="731520" cy="731520"/>
            <a:chOff x="6923999" y="4314706"/>
            <a:chExt cx="731520" cy="73152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48F005-CDA8-4E05-A155-7CF9878C6D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23999" y="4314706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4C6BC1A8-A3B5-43E5-8C70-86F7F4DDF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1477" y="4485343"/>
              <a:ext cx="556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Q,0</a:t>
              </a:r>
            </a:p>
          </p:txBody>
        </p:sp>
      </p:grpSp>
      <p:sp>
        <p:nvSpPr>
          <p:cNvPr id="24" name="TextBox 32">
            <a:extLst>
              <a:ext uri="{FF2B5EF4-FFF2-40B4-BE49-F238E27FC236}">
                <a16:creationId xmlns:a16="http://schemas.microsoft.com/office/drawing/2014/main" id="{1164B886-CB69-48A9-865A-6D947562A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638" y="5852160"/>
            <a:ext cx="10550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{A,B,C,D}</a:t>
            </a:r>
          </a:p>
        </p:txBody>
      </p:sp>
      <p:sp>
        <p:nvSpPr>
          <p:cNvPr id="25" name="TextBox 33">
            <a:extLst>
              <a:ext uri="{FF2B5EF4-FFF2-40B4-BE49-F238E27FC236}">
                <a16:creationId xmlns:a16="http://schemas.microsoft.com/office/drawing/2014/main" id="{8DF24862-FA8B-4D8F-9EC9-4AA765775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5593" y="5762450"/>
            <a:ext cx="954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{W,P,Q}</a:t>
            </a:r>
          </a:p>
        </p:txBody>
      </p:sp>
    </p:spTree>
    <p:extLst>
      <p:ext uri="{BB962C8B-B14F-4D97-AF65-F5344CB8AC3E}">
        <p14:creationId xmlns:p14="http://schemas.microsoft.com/office/powerpoint/2010/main" val="116690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Union Find Data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Merge</a:t>
                </a:r>
                <a:r>
                  <a:rPr lang="en-US" sz="2200" dirty="0"/>
                  <a:t>: To merge two connected components, make the root with the smaller label point to the root with the bigger label (adjusting labels if necessary). Runs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200" dirty="0"/>
                  <a:t> time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725" r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63CD0ADD-0A7D-4AEF-8DC9-BF483F7704CD}"/>
              </a:ext>
            </a:extLst>
          </p:cNvPr>
          <p:cNvGrpSpPr/>
          <p:nvPr/>
        </p:nvGrpSpPr>
        <p:grpSpPr>
          <a:xfrm>
            <a:off x="1513632" y="2391835"/>
            <a:ext cx="548640" cy="548640"/>
            <a:chOff x="2081212" y="3235325"/>
            <a:chExt cx="731520" cy="7315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E9746C9-1CF9-4111-B93E-8B8F56A901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81212" y="3235325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241475D8-EDE2-490C-9374-AACA1983A1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9165" y="3395662"/>
              <a:ext cx="556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D,2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4AB2FE-7A02-4D38-AA92-426750882A66}"/>
              </a:ext>
            </a:extLst>
          </p:cNvPr>
          <p:cNvCxnSpPr>
            <a:cxnSpLocks noChangeShapeType="1"/>
            <a:stCxn id="7" idx="0"/>
            <a:endCxn id="5" idx="3"/>
          </p:cNvCxnSpPr>
          <p:nvPr/>
        </p:nvCxnSpPr>
        <p:spPr bwMode="auto">
          <a:xfrm flipV="1">
            <a:off x="1367263" y="2860129"/>
            <a:ext cx="226715" cy="36782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7CB4B2-6C28-4770-892F-26638919B4FD}"/>
              </a:ext>
            </a:extLst>
          </p:cNvPr>
          <p:cNvCxnSpPr>
            <a:cxnSpLocks noChangeShapeType="1"/>
            <a:stCxn id="9" idx="0"/>
            <a:endCxn id="7" idx="3"/>
          </p:cNvCxnSpPr>
          <p:nvPr/>
        </p:nvCxnSpPr>
        <p:spPr bwMode="auto">
          <a:xfrm flipV="1">
            <a:off x="950106" y="3696252"/>
            <a:ext cx="223183" cy="37300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94E2CF-16B4-4B81-B26D-AF01842BF0BE}"/>
              </a:ext>
            </a:extLst>
          </p:cNvPr>
          <p:cNvCxnSpPr>
            <a:cxnSpLocks noChangeShapeType="1"/>
            <a:stCxn id="8" idx="0"/>
            <a:endCxn id="5" idx="5"/>
          </p:cNvCxnSpPr>
          <p:nvPr/>
        </p:nvCxnSpPr>
        <p:spPr bwMode="auto">
          <a:xfrm flipH="1" flipV="1">
            <a:off x="1981926" y="2860129"/>
            <a:ext cx="219409" cy="3578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172A191-136D-44F2-98CF-DF86F1105F5E}"/>
              </a:ext>
            </a:extLst>
          </p:cNvPr>
          <p:cNvGrpSpPr/>
          <p:nvPr/>
        </p:nvGrpSpPr>
        <p:grpSpPr>
          <a:xfrm>
            <a:off x="1092943" y="3227958"/>
            <a:ext cx="548640" cy="548640"/>
            <a:chOff x="1404937" y="4349750"/>
            <a:chExt cx="731520" cy="7315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B4D80B6-C109-4A69-885D-C163D86990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04937" y="4349750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6A4FA248-4E18-4693-9C8E-D3EA82DAC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8728" y="4450361"/>
              <a:ext cx="530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A,1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A228102-7A99-4E86-9B19-65EA40214076}"/>
              </a:ext>
            </a:extLst>
          </p:cNvPr>
          <p:cNvGrpSpPr/>
          <p:nvPr/>
        </p:nvGrpSpPr>
        <p:grpSpPr>
          <a:xfrm>
            <a:off x="1927015" y="3217942"/>
            <a:ext cx="548640" cy="548640"/>
            <a:chOff x="2647950" y="4362450"/>
            <a:chExt cx="731520" cy="7315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973B78A-4100-4570-A8B7-CD0CAA9859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47950" y="4362450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03806C71-9B24-41B1-A19C-66D1D5377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3286" y="4485285"/>
              <a:ext cx="5357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B,0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2E83E65-0A07-49CC-8E14-4D95ECAFC3BC}"/>
              </a:ext>
            </a:extLst>
          </p:cNvPr>
          <p:cNvGrpSpPr/>
          <p:nvPr/>
        </p:nvGrpSpPr>
        <p:grpSpPr>
          <a:xfrm>
            <a:off x="675786" y="4069261"/>
            <a:ext cx="548640" cy="548640"/>
            <a:chOff x="788987" y="5486400"/>
            <a:chExt cx="731520" cy="73152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2443CAD-EE7B-460B-8C2A-3987F89477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8987" y="5486400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EB3F45DD-B995-4E98-AA6A-03D5C08FF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344" y="5646737"/>
              <a:ext cx="5437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C,0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2E7AB03-6945-4B9C-AEEE-BC9D0D101C76}"/>
              </a:ext>
            </a:extLst>
          </p:cNvPr>
          <p:cNvGrpSpPr/>
          <p:nvPr/>
        </p:nvGrpSpPr>
        <p:grpSpPr>
          <a:xfrm>
            <a:off x="3554191" y="2707048"/>
            <a:ext cx="548640" cy="548640"/>
            <a:chOff x="6182493" y="3209832"/>
            <a:chExt cx="731520" cy="7315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990C81-CEED-42FF-B379-6A27ACD003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2493" y="3209832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1F12723C-8E88-4AE2-892D-D468E2C88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629" y="3394075"/>
              <a:ext cx="5934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W,1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E86AA5-D9D6-4A12-A4F1-0B8DB3A0E5BD}"/>
              </a:ext>
            </a:extLst>
          </p:cNvPr>
          <p:cNvCxnSpPr>
            <a:cxnSpLocks noChangeShapeType="1"/>
            <a:stCxn id="18" idx="0"/>
            <a:endCxn id="16" idx="3"/>
          </p:cNvCxnSpPr>
          <p:nvPr/>
        </p:nvCxnSpPr>
        <p:spPr bwMode="auto">
          <a:xfrm flipV="1">
            <a:off x="3374534" y="3175342"/>
            <a:ext cx="260003" cy="35764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C33A33-9028-4AC8-A04E-E51614CFD876}"/>
              </a:ext>
            </a:extLst>
          </p:cNvPr>
          <p:cNvCxnSpPr>
            <a:cxnSpLocks noChangeShapeType="1"/>
            <a:stCxn id="19" idx="0"/>
            <a:endCxn id="16" idx="5"/>
          </p:cNvCxnSpPr>
          <p:nvPr/>
        </p:nvCxnSpPr>
        <p:spPr bwMode="auto">
          <a:xfrm flipH="1" flipV="1">
            <a:off x="4022485" y="3175342"/>
            <a:ext cx="246510" cy="33555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97CE8E1-4E4F-4451-9E04-B7FB3542A288}"/>
              </a:ext>
            </a:extLst>
          </p:cNvPr>
          <p:cNvGrpSpPr/>
          <p:nvPr/>
        </p:nvGrpSpPr>
        <p:grpSpPr>
          <a:xfrm>
            <a:off x="3100214" y="3532989"/>
            <a:ext cx="548640" cy="548640"/>
            <a:chOff x="5399089" y="4348163"/>
            <a:chExt cx="731520" cy="7315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64B7F99-C384-49F5-8B70-3CAFFCCB7B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99089" y="4348163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" name="TextBox 28">
              <a:extLst>
                <a:ext uri="{FF2B5EF4-FFF2-40B4-BE49-F238E27FC236}">
                  <a16:creationId xmlns:a16="http://schemas.microsoft.com/office/drawing/2014/main" id="{087E43D4-62E6-498B-802D-2A3CFFEA4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1046" y="4442790"/>
              <a:ext cx="510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P,0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41CFD3B-10F7-4089-A04E-61930F2F31C2}"/>
              </a:ext>
            </a:extLst>
          </p:cNvPr>
          <p:cNvGrpSpPr/>
          <p:nvPr/>
        </p:nvGrpSpPr>
        <p:grpSpPr>
          <a:xfrm>
            <a:off x="3994675" y="3510900"/>
            <a:ext cx="548640" cy="548640"/>
            <a:chOff x="6923999" y="4314706"/>
            <a:chExt cx="731520" cy="73152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48F005-CDA8-4E05-A155-7CF9878C6D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23999" y="4314706"/>
              <a:ext cx="731520" cy="7315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kumimoji="0" lang="en-US" sz="200" dirty="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4C6BC1A8-A3B5-43E5-8C70-86F7F4DDF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1478" y="4424757"/>
              <a:ext cx="556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+mj-lt"/>
                </a:rPr>
                <a:t>Q,0</a:t>
              </a:r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D26A6DE0-2A32-43E3-84CC-B8795608DA54}"/>
              </a:ext>
            </a:extLst>
          </p:cNvPr>
          <p:cNvSpPr/>
          <p:nvPr/>
        </p:nvSpPr>
        <p:spPr bwMode="auto">
          <a:xfrm>
            <a:off x="4706069" y="3050962"/>
            <a:ext cx="653278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2672" name="Group 412671">
            <a:extLst>
              <a:ext uri="{FF2B5EF4-FFF2-40B4-BE49-F238E27FC236}">
                <a16:creationId xmlns:a16="http://schemas.microsoft.com/office/drawing/2014/main" id="{6DEFE502-53A7-4AD5-A4B8-94E4F63E4004}"/>
              </a:ext>
            </a:extLst>
          </p:cNvPr>
          <p:cNvGrpSpPr/>
          <p:nvPr/>
        </p:nvGrpSpPr>
        <p:grpSpPr>
          <a:xfrm>
            <a:off x="5816032" y="2315542"/>
            <a:ext cx="2652182" cy="2282864"/>
            <a:chOff x="5816032" y="2375302"/>
            <a:chExt cx="2652182" cy="228286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6E931B9-80BE-43CE-8AC1-0503E53522B1}"/>
                </a:ext>
              </a:extLst>
            </p:cNvPr>
            <p:cNvGrpSpPr/>
            <p:nvPr/>
          </p:nvGrpSpPr>
          <p:grpSpPr>
            <a:xfrm>
              <a:off x="6475269" y="2375302"/>
              <a:ext cx="548640" cy="548640"/>
              <a:chOff x="2081212" y="3235325"/>
              <a:chExt cx="731520" cy="73152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2AB5ED1-F579-4340-BE19-D6083617B1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81212" y="3235325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" name="TextBox 8">
                <a:extLst>
                  <a:ext uri="{FF2B5EF4-FFF2-40B4-BE49-F238E27FC236}">
                    <a16:creationId xmlns:a16="http://schemas.microsoft.com/office/drawing/2014/main" id="{FFF5AFFC-3B71-49DB-81B9-F8BE8A1AF2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9165" y="3395662"/>
                <a:ext cx="5565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D,2</a:t>
                </a:r>
              </a:p>
            </p:txBody>
          </p: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7AC8FBD-6DDB-42B8-9EAD-991F6128B88A}"/>
                </a:ext>
              </a:extLst>
            </p:cNvPr>
            <p:cNvCxnSpPr>
              <a:cxnSpLocks noChangeShapeType="1"/>
              <a:stCxn id="73" idx="0"/>
              <a:endCxn id="67" idx="3"/>
            </p:cNvCxnSpPr>
            <p:nvPr/>
          </p:nvCxnSpPr>
          <p:spPr bwMode="auto">
            <a:xfrm flipV="1">
              <a:off x="6090352" y="2843596"/>
              <a:ext cx="465263" cy="36782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BC3640F-4F2A-4D83-AD32-CE540181D7CE}"/>
                </a:ext>
              </a:extLst>
            </p:cNvPr>
            <p:cNvCxnSpPr>
              <a:cxnSpLocks noChangeShapeType="1"/>
              <a:stCxn id="79" idx="0"/>
              <a:endCxn id="73" idx="4"/>
            </p:cNvCxnSpPr>
            <p:nvPr/>
          </p:nvCxnSpPr>
          <p:spPr bwMode="auto">
            <a:xfrm flipH="1" flipV="1">
              <a:off x="6090352" y="3760065"/>
              <a:ext cx="8829" cy="3494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1E64185-69D8-4C2A-9041-42ED4232A1AB}"/>
                </a:ext>
              </a:extLst>
            </p:cNvPr>
            <p:cNvCxnSpPr>
              <a:cxnSpLocks noChangeShapeType="1"/>
              <a:stCxn id="76" idx="0"/>
              <a:endCxn id="67" idx="4"/>
            </p:cNvCxnSpPr>
            <p:nvPr/>
          </p:nvCxnSpPr>
          <p:spPr bwMode="auto">
            <a:xfrm flipH="1" flipV="1">
              <a:off x="6749589" y="2923942"/>
              <a:ext cx="10131" cy="46489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2AE2FCE-BDD5-47DA-8BC3-BFCB80E93CC5}"/>
                </a:ext>
              </a:extLst>
            </p:cNvPr>
            <p:cNvGrpSpPr/>
            <p:nvPr/>
          </p:nvGrpSpPr>
          <p:grpSpPr>
            <a:xfrm>
              <a:off x="5816032" y="3211425"/>
              <a:ext cx="548640" cy="548640"/>
              <a:chOff x="1404937" y="4349750"/>
              <a:chExt cx="731520" cy="73152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6CE1578-C433-4F33-BC36-7B63774E97E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04937" y="4349750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74" name="TextBox 18">
                <a:extLst>
                  <a:ext uri="{FF2B5EF4-FFF2-40B4-BE49-F238E27FC236}">
                    <a16:creationId xmlns:a16="http://schemas.microsoft.com/office/drawing/2014/main" id="{5C89C5D9-BFE8-4B7E-ACB1-2D687D164E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8728" y="4450361"/>
                <a:ext cx="53091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A,1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45334D2-7B24-49A6-B7FC-B68197E835F6}"/>
                </a:ext>
              </a:extLst>
            </p:cNvPr>
            <p:cNvGrpSpPr/>
            <p:nvPr/>
          </p:nvGrpSpPr>
          <p:grpSpPr>
            <a:xfrm>
              <a:off x="6485400" y="3388839"/>
              <a:ext cx="548640" cy="548640"/>
              <a:chOff x="2647950" y="4362450"/>
              <a:chExt cx="731520" cy="731520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8F3452C-C0AE-4975-8183-F96910530B1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47950" y="4362450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77" name="TextBox 19">
                <a:extLst>
                  <a:ext uri="{FF2B5EF4-FFF2-40B4-BE49-F238E27FC236}">
                    <a16:creationId xmlns:a16="http://schemas.microsoft.com/office/drawing/2014/main" id="{F9AAF506-793B-4689-85C6-F24CCCDD9D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3286" y="4485285"/>
                <a:ext cx="53572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B,0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1232D09-7889-4080-BCCA-5A7FF4573144}"/>
                </a:ext>
              </a:extLst>
            </p:cNvPr>
            <p:cNvGrpSpPr/>
            <p:nvPr/>
          </p:nvGrpSpPr>
          <p:grpSpPr>
            <a:xfrm>
              <a:off x="5824861" y="4109526"/>
              <a:ext cx="548640" cy="548640"/>
              <a:chOff x="788987" y="5486400"/>
              <a:chExt cx="731520" cy="73152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FE13E24-E275-427D-B645-9FC8F5B0BE9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8987" y="5486400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0" name="TextBox 20">
                <a:extLst>
                  <a:ext uri="{FF2B5EF4-FFF2-40B4-BE49-F238E27FC236}">
                    <a16:creationId xmlns:a16="http://schemas.microsoft.com/office/drawing/2014/main" id="{5A96EFB0-A238-4E7F-AE53-E9FDC908D1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5344" y="5646737"/>
                <a:ext cx="5437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C,0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13B8090-C40F-4388-8C0D-4FD96006C635}"/>
                </a:ext>
              </a:extLst>
            </p:cNvPr>
            <p:cNvGrpSpPr/>
            <p:nvPr/>
          </p:nvGrpSpPr>
          <p:grpSpPr>
            <a:xfrm>
              <a:off x="7435572" y="3184455"/>
              <a:ext cx="548640" cy="548640"/>
              <a:chOff x="6182493" y="3209832"/>
              <a:chExt cx="731520" cy="73152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E2DF480-A4DA-4EE6-AFEC-867C003FE95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82493" y="3209832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3" name="TextBox 22">
                <a:extLst>
                  <a:ext uri="{FF2B5EF4-FFF2-40B4-BE49-F238E27FC236}">
                    <a16:creationId xmlns:a16="http://schemas.microsoft.com/office/drawing/2014/main" id="{FA97EE6C-030C-4762-A773-8B24EE2936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63629" y="3394075"/>
                <a:ext cx="5934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W,1</a:t>
                </a:r>
              </a:p>
            </p:txBody>
          </p:sp>
        </p:grp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7D1818DE-30D6-4253-891C-006271DDE587}"/>
                </a:ext>
              </a:extLst>
            </p:cNvPr>
            <p:cNvCxnSpPr>
              <a:cxnSpLocks noChangeShapeType="1"/>
              <a:stCxn id="87" idx="0"/>
              <a:endCxn id="82" idx="3"/>
            </p:cNvCxnSpPr>
            <p:nvPr/>
          </p:nvCxnSpPr>
          <p:spPr bwMode="auto">
            <a:xfrm flipV="1">
              <a:off x="7321879" y="3652749"/>
              <a:ext cx="194039" cy="3578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7C82C57A-6999-4287-B048-835717C532BD}"/>
                </a:ext>
              </a:extLst>
            </p:cNvPr>
            <p:cNvCxnSpPr>
              <a:cxnSpLocks noChangeShapeType="1"/>
              <a:stCxn id="90" idx="0"/>
              <a:endCxn id="82" idx="5"/>
            </p:cNvCxnSpPr>
            <p:nvPr/>
          </p:nvCxnSpPr>
          <p:spPr bwMode="auto">
            <a:xfrm flipH="1" flipV="1">
              <a:off x="7903866" y="3652749"/>
              <a:ext cx="290028" cy="33617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2B85A65-7EE6-4C5F-A83B-8F0659FC98FE}"/>
                </a:ext>
              </a:extLst>
            </p:cNvPr>
            <p:cNvGrpSpPr/>
            <p:nvPr/>
          </p:nvGrpSpPr>
          <p:grpSpPr>
            <a:xfrm>
              <a:off x="7047559" y="4010648"/>
              <a:ext cx="548640" cy="548640"/>
              <a:chOff x="5399089" y="4348163"/>
              <a:chExt cx="731520" cy="73152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99F75EF-626C-4CFA-8354-161618E1A1E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99089" y="4348163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" name="TextBox 28">
                <a:extLst>
                  <a:ext uri="{FF2B5EF4-FFF2-40B4-BE49-F238E27FC236}">
                    <a16:creationId xmlns:a16="http://schemas.microsoft.com/office/drawing/2014/main" id="{80AC6332-6CF8-4EF1-BD9A-0AD256536C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1046" y="4442790"/>
                <a:ext cx="5100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P,0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1EFCA587-698A-4B35-91CF-87616D17AA6A}"/>
                </a:ext>
              </a:extLst>
            </p:cNvPr>
            <p:cNvGrpSpPr/>
            <p:nvPr/>
          </p:nvGrpSpPr>
          <p:grpSpPr>
            <a:xfrm>
              <a:off x="7919574" y="3988923"/>
              <a:ext cx="548640" cy="548640"/>
              <a:chOff x="6923999" y="4314706"/>
              <a:chExt cx="731520" cy="73152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2479781-376C-4D38-942A-43ABB280BC7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923999" y="4314706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" name="TextBox 29">
                <a:extLst>
                  <a:ext uri="{FF2B5EF4-FFF2-40B4-BE49-F238E27FC236}">
                    <a16:creationId xmlns:a16="http://schemas.microsoft.com/office/drawing/2014/main" id="{C1299D60-55A5-473B-8E8B-3DFD586632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1478" y="4424757"/>
                <a:ext cx="5565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Q,0</a:t>
                </a:r>
              </a:p>
            </p:txBody>
          </p: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9F5C319-26F8-41FA-B664-DC538E94418E}"/>
                </a:ext>
              </a:extLst>
            </p:cNvPr>
            <p:cNvCxnSpPr>
              <a:cxnSpLocks noChangeShapeType="1"/>
              <a:stCxn id="82" idx="0"/>
              <a:endCxn id="67" idx="6"/>
            </p:cNvCxnSpPr>
            <p:nvPr/>
          </p:nvCxnSpPr>
          <p:spPr bwMode="auto">
            <a:xfrm flipH="1" flipV="1">
              <a:off x="7023909" y="2649622"/>
              <a:ext cx="685983" cy="534833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412673" name="Group 412672">
            <a:extLst>
              <a:ext uri="{FF2B5EF4-FFF2-40B4-BE49-F238E27FC236}">
                <a16:creationId xmlns:a16="http://schemas.microsoft.com/office/drawing/2014/main" id="{76770644-7293-46FB-B463-88462F8581C6}"/>
              </a:ext>
            </a:extLst>
          </p:cNvPr>
          <p:cNvGrpSpPr/>
          <p:nvPr/>
        </p:nvGrpSpPr>
        <p:grpSpPr>
          <a:xfrm>
            <a:off x="1012597" y="5017073"/>
            <a:ext cx="2636257" cy="1384763"/>
            <a:chOff x="1012597" y="5017073"/>
            <a:chExt cx="2636257" cy="1384763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8977068-23C3-42BE-8591-37D7E5D3A22A}"/>
                </a:ext>
              </a:extLst>
            </p:cNvPr>
            <p:cNvGrpSpPr/>
            <p:nvPr/>
          </p:nvGrpSpPr>
          <p:grpSpPr>
            <a:xfrm>
              <a:off x="2659730" y="5028884"/>
              <a:ext cx="548640" cy="548640"/>
              <a:chOff x="6182493" y="3209832"/>
              <a:chExt cx="731520" cy="73152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23A9BC2E-4222-4499-9C26-8F6660656B3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82493" y="3209832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A3BBB6B2-3D37-4BDB-9DA3-687049C545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63629" y="3394075"/>
                <a:ext cx="5934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W,1</a:t>
                </a:r>
              </a:p>
            </p:txBody>
          </p: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113DA2AC-7499-4B4E-ACC6-102DC418BD64}"/>
                </a:ext>
              </a:extLst>
            </p:cNvPr>
            <p:cNvCxnSpPr>
              <a:cxnSpLocks noChangeShapeType="1"/>
              <a:stCxn id="102" idx="0"/>
              <a:endCxn id="94" idx="5"/>
            </p:cNvCxnSpPr>
            <p:nvPr/>
          </p:nvCxnSpPr>
          <p:spPr bwMode="auto">
            <a:xfrm flipH="1" flipV="1">
              <a:off x="3128024" y="5497178"/>
              <a:ext cx="246510" cy="3355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A873FAF6-404F-47B5-894C-534ABCD918B0}"/>
                </a:ext>
              </a:extLst>
            </p:cNvPr>
            <p:cNvGrpSpPr/>
            <p:nvPr/>
          </p:nvGrpSpPr>
          <p:grpSpPr>
            <a:xfrm>
              <a:off x="3100214" y="5832736"/>
              <a:ext cx="548640" cy="548640"/>
              <a:chOff x="6923999" y="4314706"/>
              <a:chExt cx="731520" cy="73152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98A294ED-6769-4213-BE23-F5855F08D16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923999" y="4314706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3" name="TextBox 29">
                <a:extLst>
                  <a:ext uri="{FF2B5EF4-FFF2-40B4-BE49-F238E27FC236}">
                    <a16:creationId xmlns:a16="http://schemas.microsoft.com/office/drawing/2014/main" id="{1F3B8762-A83C-4802-9273-D51C6D5045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1478" y="4424757"/>
                <a:ext cx="5565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Q,0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601ADA7-62F2-4537-86AA-66793D966640}"/>
                </a:ext>
              </a:extLst>
            </p:cNvPr>
            <p:cNvGrpSpPr/>
            <p:nvPr/>
          </p:nvGrpSpPr>
          <p:grpSpPr>
            <a:xfrm>
              <a:off x="1421094" y="5017073"/>
              <a:ext cx="560833" cy="548640"/>
              <a:chOff x="2064955" y="3235325"/>
              <a:chExt cx="747777" cy="731520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A5015B0-9C9F-4600-9FF1-20229250975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81212" y="3235325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6" name="TextBox 8">
                <a:extLst>
                  <a:ext uri="{FF2B5EF4-FFF2-40B4-BE49-F238E27FC236}">
                    <a16:creationId xmlns:a16="http://schemas.microsoft.com/office/drawing/2014/main" id="{04963F1C-4D81-4982-A0B4-E7B0898D15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955" y="3395662"/>
                <a:ext cx="724985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D,1</a:t>
                </a:r>
              </a:p>
            </p:txBody>
          </p:sp>
        </p:grp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FB8BCA53-FA90-4EA5-B989-62371001C99D}"/>
                </a:ext>
              </a:extLst>
            </p:cNvPr>
            <p:cNvCxnSpPr>
              <a:cxnSpLocks noChangeShapeType="1"/>
              <a:stCxn id="110" idx="0"/>
              <a:endCxn id="105" idx="3"/>
            </p:cNvCxnSpPr>
            <p:nvPr/>
          </p:nvCxnSpPr>
          <p:spPr bwMode="auto">
            <a:xfrm flipV="1">
              <a:off x="1286917" y="5485367"/>
              <a:ext cx="226715" cy="36782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8CC96A4-1364-4E9F-9B3C-5021669CC4CF}"/>
                </a:ext>
              </a:extLst>
            </p:cNvPr>
            <p:cNvGrpSpPr/>
            <p:nvPr/>
          </p:nvGrpSpPr>
          <p:grpSpPr>
            <a:xfrm>
              <a:off x="1012597" y="5853196"/>
              <a:ext cx="548640" cy="548640"/>
              <a:chOff x="1404937" y="4349750"/>
              <a:chExt cx="731520" cy="731520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ACFAD601-267A-4D6C-83A2-2961920EA1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04937" y="4349750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1" name="TextBox 18">
                <a:extLst>
                  <a:ext uri="{FF2B5EF4-FFF2-40B4-BE49-F238E27FC236}">
                    <a16:creationId xmlns:a16="http://schemas.microsoft.com/office/drawing/2014/main" id="{A62D6607-0A60-40C9-BDBD-A45F25CBF9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0242" y="4450361"/>
                <a:ext cx="707887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A,0</a:t>
                </a:r>
              </a:p>
            </p:txBody>
          </p:sp>
        </p:grpSp>
      </p:grp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7CC33806-F9A9-4619-958E-9EC1675AE270}"/>
              </a:ext>
            </a:extLst>
          </p:cNvPr>
          <p:cNvSpPr/>
          <p:nvPr/>
        </p:nvSpPr>
        <p:spPr bwMode="auto">
          <a:xfrm>
            <a:off x="4270752" y="5323397"/>
            <a:ext cx="653278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2674" name="Group 412673">
            <a:extLst>
              <a:ext uri="{FF2B5EF4-FFF2-40B4-BE49-F238E27FC236}">
                <a16:creationId xmlns:a16="http://schemas.microsoft.com/office/drawing/2014/main" id="{CCBA9517-2F42-438E-A1FF-A372296E4207}"/>
              </a:ext>
            </a:extLst>
          </p:cNvPr>
          <p:cNvGrpSpPr/>
          <p:nvPr/>
        </p:nvGrpSpPr>
        <p:grpSpPr>
          <a:xfrm>
            <a:off x="5775134" y="4739450"/>
            <a:ext cx="1929739" cy="1939915"/>
            <a:chOff x="5775134" y="4739450"/>
            <a:chExt cx="1929739" cy="1939915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84975086-984D-4013-B529-A5B460D3B310}"/>
                </a:ext>
              </a:extLst>
            </p:cNvPr>
            <p:cNvGrpSpPr/>
            <p:nvPr/>
          </p:nvGrpSpPr>
          <p:grpSpPr>
            <a:xfrm>
              <a:off x="6755529" y="4739450"/>
              <a:ext cx="582275" cy="548640"/>
              <a:chOff x="6172162" y="3209832"/>
              <a:chExt cx="776367" cy="731520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37BB0DA-F273-47CD-B9A0-FCF77CB20CA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82493" y="3209832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5" name="TextBox 22">
                <a:extLst>
                  <a:ext uri="{FF2B5EF4-FFF2-40B4-BE49-F238E27FC236}">
                    <a16:creationId xmlns:a16="http://schemas.microsoft.com/office/drawing/2014/main" id="{E6F471D0-696D-48E2-A51B-D4E6BA4763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162" y="3394075"/>
                <a:ext cx="776367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W,</a:t>
                </a:r>
                <a:r>
                  <a:rPr lang="en-US" altLang="en-US" sz="1800" dirty="0">
                    <a:solidFill>
                      <a:srgbClr val="FF0000"/>
                    </a:solidFill>
                    <a:latin typeface="+mj-lt"/>
                  </a:rPr>
                  <a:t>2</a:t>
                </a:r>
              </a:p>
            </p:txBody>
          </p:sp>
        </p:grp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3EE86099-0AB6-4FB2-BDFD-AE8550285E32}"/>
                </a:ext>
              </a:extLst>
            </p:cNvPr>
            <p:cNvCxnSpPr>
              <a:cxnSpLocks noChangeShapeType="1"/>
              <a:stCxn id="118" idx="0"/>
              <a:endCxn id="114" idx="5"/>
            </p:cNvCxnSpPr>
            <p:nvPr/>
          </p:nvCxnSpPr>
          <p:spPr bwMode="auto">
            <a:xfrm flipH="1" flipV="1">
              <a:off x="7231573" y="5207744"/>
              <a:ext cx="198980" cy="3317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0E9BA89-047E-4C43-8E80-C0C5F2182E58}"/>
                </a:ext>
              </a:extLst>
            </p:cNvPr>
            <p:cNvGrpSpPr/>
            <p:nvPr/>
          </p:nvGrpSpPr>
          <p:grpSpPr>
            <a:xfrm>
              <a:off x="7156233" y="5539472"/>
              <a:ext cx="548640" cy="548640"/>
              <a:chOff x="6923999" y="4314706"/>
              <a:chExt cx="731520" cy="731520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2114370C-F969-474F-BB88-F307A9B9FE0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923999" y="4314706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9" name="TextBox 29">
                <a:extLst>
                  <a:ext uri="{FF2B5EF4-FFF2-40B4-BE49-F238E27FC236}">
                    <a16:creationId xmlns:a16="http://schemas.microsoft.com/office/drawing/2014/main" id="{86ACD8A0-0074-422D-8382-7D001BAC7E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1478" y="4424757"/>
                <a:ext cx="5565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Q,0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5C75E9D2-27CC-4F85-8452-6E423AE49DD7}"/>
                </a:ext>
              </a:extLst>
            </p:cNvPr>
            <p:cNvGrpSpPr/>
            <p:nvPr/>
          </p:nvGrpSpPr>
          <p:grpSpPr>
            <a:xfrm>
              <a:off x="6188761" y="5384679"/>
              <a:ext cx="560833" cy="548640"/>
              <a:chOff x="2064955" y="3235325"/>
              <a:chExt cx="747777" cy="73152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F0587572-9C3A-43D8-BEA1-D8317E3C03C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81212" y="3235325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2" name="TextBox 8">
                <a:extLst>
                  <a:ext uri="{FF2B5EF4-FFF2-40B4-BE49-F238E27FC236}">
                    <a16:creationId xmlns:a16="http://schemas.microsoft.com/office/drawing/2014/main" id="{E114F51D-2DA4-4F06-9248-0AE401E327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955" y="3395662"/>
                <a:ext cx="724985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D,1</a:t>
                </a:r>
              </a:p>
            </p:txBody>
          </p:sp>
        </p:grp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0460B677-A6D5-4C5B-BC9D-F69E09D1CC7A}"/>
                </a:ext>
              </a:extLst>
            </p:cNvPr>
            <p:cNvCxnSpPr>
              <a:cxnSpLocks noChangeShapeType="1"/>
              <a:stCxn id="125" idx="0"/>
              <a:endCxn id="121" idx="3"/>
            </p:cNvCxnSpPr>
            <p:nvPr/>
          </p:nvCxnSpPr>
          <p:spPr bwMode="auto">
            <a:xfrm flipV="1">
              <a:off x="6049454" y="5852973"/>
              <a:ext cx="231845" cy="2777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E3F0C7C6-F1A6-4DF0-BE6E-BFE813649EA0}"/>
                </a:ext>
              </a:extLst>
            </p:cNvPr>
            <p:cNvGrpSpPr/>
            <p:nvPr/>
          </p:nvGrpSpPr>
          <p:grpSpPr>
            <a:xfrm>
              <a:off x="5775134" y="6130725"/>
              <a:ext cx="548640" cy="548640"/>
              <a:chOff x="1404937" y="4349750"/>
              <a:chExt cx="731520" cy="731520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6A2337D6-DD41-443F-825A-C8529A7514A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04937" y="4349750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" name="TextBox 18">
                <a:extLst>
                  <a:ext uri="{FF2B5EF4-FFF2-40B4-BE49-F238E27FC236}">
                    <a16:creationId xmlns:a16="http://schemas.microsoft.com/office/drawing/2014/main" id="{A999007A-5E9F-47D7-9B09-1F477E0A3C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0242" y="4450361"/>
                <a:ext cx="707887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A,0</a:t>
                </a:r>
              </a:p>
            </p:txBody>
          </p:sp>
        </p:grp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97087707-CFA3-42D2-9BFA-88E548244066}"/>
                </a:ext>
              </a:extLst>
            </p:cNvPr>
            <p:cNvCxnSpPr>
              <a:cxnSpLocks noChangeShapeType="1"/>
              <a:stCxn id="121" idx="7"/>
              <a:endCxn id="114" idx="3"/>
            </p:cNvCxnSpPr>
            <p:nvPr/>
          </p:nvCxnSpPr>
          <p:spPr bwMode="auto">
            <a:xfrm flipV="1">
              <a:off x="6669247" y="5207744"/>
              <a:ext cx="174376" cy="25728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412676" name="TextBox 412675">
            <a:extLst>
              <a:ext uri="{FF2B5EF4-FFF2-40B4-BE49-F238E27FC236}">
                <a16:creationId xmlns:a16="http://schemas.microsoft.com/office/drawing/2014/main" id="{8CB9720C-BC48-4C19-A38E-D1C6A2DA5CBE}"/>
              </a:ext>
            </a:extLst>
          </p:cNvPr>
          <p:cNvSpPr txBox="1"/>
          <p:nvPr/>
        </p:nvSpPr>
        <p:spPr>
          <a:xfrm>
            <a:off x="3611823" y="4398190"/>
            <a:ext cx="1967205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At most one label</a:t>
            </a:r>
          </a:p>
          <a:p>
            <a:r>
              <a:rPr lang="en-US" sz="1800" dirty="0"/>
              <a:t>must be adjusted</a:t>
            </a:r>
          </a:p>
        </p:txBody>
      </p:sp>
    </p:spTree>
    <p:extLst>
      <p:ext uri="{BB962C8B-B14F-4D97-AF65-F5344CB8AC3E}">
        <p14:creationId xmlns:p14="http://schemas.microsoft.com/office/powerpoint/2010/main" val="160099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2" grpId="0" animBg="1"/>
      <p:bldP spid="4126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Depth vs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Claim:</a:t>
                </a:r>
                <a:r>
                  <a:rPr lang="en-US" sz="2200" dirty="0"/>
                  <a:t> If the label of a root is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, there are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200" dirty="0"/>
                  <a:t> elements in the set. 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Therefore, the depth of any tree in algorithm is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r>
                  <a:rPr lang="en-US" sz="2200" dirty="0"/>
                  <a:t>So, we can check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 are in the 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same component in time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2672" name="Group 412671">
            <a:extLst>
              <a:ext uri="{FF2B5EF4-FFF2-40B4-BE49-F238E27FC236}">
                <a16:creationId xmlns:a16="http://schemas.microsoft.com/office/drawing/2014/main" id="{6DEFE502-53A7-4AD5-A4B8-94E4F63E4004}"/>
              </a:ext>
            </a:extLst>
          </p:cNvPr>
          <p:cNvGrpSpPr/>
          <p:nvPr/>
        </p:nvGrpSpPr>
        <p:grpSpPr>
          <a:xfrm>
            <a:off x="5549095" y="2582478"/>
            <a:ext cx="2652182" cy="2282864"/>
            <a:chOff x="5816032" y="2375302"/>
            <a:chExt cx="2652182" cy="228286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6E931B9-80BE-43CE-8AC1-0503E53522B1}"/>
                </a:ext>
              </a:extLst>
            </p:cNvPr>
            <p:cNvGrpSpPr/>
            <p:nvPr/>
          </p:nvGrpSpPr>
          <p:grpSpPr>
            <a:xfrm>
              <a:off x="6475269" y="2375302"/>
              <a:ext cx="548640" cy="548640"/>
              <a:chOff x="2081212" y="3235325"/>
              <a:chExt cx="731520" cy="73152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2AB5ED1-F579-4340-BE19-D6083617B1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81212" y="3235325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" name="TextBox 8">
                <a:extLst>
                  <a:ext uri="{FF2B5EF4-FFF2-40B4-BE49-F238E27FC236}">
                    <a16:creationId xmlns:a16="http://schemas.microsoft.com/office/drawing/2014/main" id="{FFF5AFFC-3B71-49DB-81B9-F8BE8A1AF2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9165" y="3395662"/>
                <a:ext cx="5565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D,2</a:t>
                </a:r>
              </a:p>
            </p:txBody>
          </p: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7AC8FBD-6DDB-42B8-9EAD-991F6128B88A}"/>
                </a:ext>
              </a:extLst>
            </p:cNvPr>
            <p:cNvCxnSpPr>
              <a:cxnSpLocks noChangeShapeType="1"/>
              <a:stCxn id="73" idx="0"/>
              <a:endCxn id="67" idx="3"/>
            </p:cNvCxnSpPr>
            <p:nvPr/>
          </p:nvCxnSpPr>
          <p:spPr bwMode="auto">
            <a:xfrm flipV="1">
              <a:off x="6090352" y="2843596"/>
              <a:ext cx="465263" cy="36782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BC3640F-4F2A-4D83-AD32-CE540181D7CE}"/>
                </a:ext>
              </a:extLst>
            </p:cNvPr>
            <p:cNvCxnSpPr>
              <a:cxnSpLocks noChangeShapeType="1"/>
              <a:stCxn id="79" idx="0"/>
              <a:endCxn id="73" idx="4"/>
            </p:cNvCxnSpPr>
            <p:nvPr/>
          </p:nvCxnSpPr>
          <p:spPr bwMode="auto">
            <a:xfrm flipH="1" flipV="1">
              <a:off x="6090352" y="3760065"/>
              <a:ext cx="8829" cy="3494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1E64185-69D8-4C2A-9041-42ED4232A1AB}"/>
                </a:ext>
              </a:extLst>
            </p:cNvPr>
            <p:cNvCxnSpPr>
              <a:cxnSpLocks noChangeShapeType="1"/>
              <a:stCxn id="76" idx="0"/>
              <a:endCxn id="67" idx="4"/>
            </p:cNvCxnSpPr>
            <p:nvPr/>
          </p:nvCxnSpPr>
          <p:spPr bwMode="auto">
            <a:xfrm flipH="1" flipV="1">
              <a:off x="6749589" y="2923942"/>
              <a:ext cx="10131" cy="46489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2AE2FCE-BDD5-47DA-8BC3-BFCB80E93CC5}"/>
                </a:ext>
              </a:extLst>
            </p:cNvPr>
            <p:cNvGrpSpPr/>
            <p:nvPr/>
          </p:nvGrpSpPr>
          <p:grpSpPr>
            <a:xfrm>
              <a:off x="5816032" y="3211425"/>
              <a:ext cx="548640" cy="548640"/>
              <a:chOff x="1404937" y="4349750"/>
              <a:chExt cx="731520" cy="73152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6CE1578-C433-4F33-BC36-7B63774E97E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04937" y="4349750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74" name="TextBox 18">
                <a:extLst>
                  <a:ext uri="{FF2B5EF4-FFF2-40B4-BE49-F238E27FC236}">
                    <a16:creationId xmlns:a16="http://schemas.microsoft.com/office/drawing/2014/main" id="{5C89C5D9-BFE8-4B7E-ACB1-2D687D164E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8728" y="4450361"/>
                <a:ext cx="53091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A,1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45334D2-7B24-49A6-B7FC-B68197E835F6}"/>
                </a:ext>
              </a:extLst>
            </p:cNvPr>
            <p:cNvGrpSpPr/>
            <p:nvPr/>
          </p:nvGrpSpPr>
          <p:grpSpPr>
            <a:xfrm>
              <a:off x="6485400" y="3388839"/>
              <a:ext cx="548640" cy="548640"/>
              <a:chOff x="2647950" y="4362450"/>
              <a:chExt cx="731520" cy="731520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8F3452C-C0AE-4975-8183-F96910530B1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47950" y="4362450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77" name="TextBox 19">
                <a:extLst>
                  <a:ext uri="{FF2B5EF4-FFF2-40B4-BE49-F238E27FC236}">
                    <a16:creationId xmlns:a16="http://schemas.microsoft.com/office/drawing/2014/main" id="{F9AAF506-793B-4689-85C6-F24CCCDD9D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3286" y="4485285"/>
                <a:ext cx="53572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B,0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1232D09-7889-4080-BCCA-5A7FF4573144}"/>
                </a:ext>
              </a:extLst>
            </p:cNvPr>
            <p:cNvGrpSpPr/>
            <p:nvPr/>
          </p:nvGrpSpPr>
          <p:grpSpPr>
            <a:xfrm>
              <a:off x="5824861" y="4109526"/>
              <a:ext cx="548640" cy="548640"/>
              <a:chOff x="788987" y="5486400"/>
              <a:chExt cx="731520" cy="73152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FE13E24-E275-427D-B645-9FC8F5B0BE9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8987" y="5486400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0" name="TextBox 20">
                <a:extLst>
                  <a:ext uri="{FF2B5EF4-FFF2-40B4-BE49-F238E27FC236}">
                    <a16:creationId xmlns:a16="http://schemas.microsoft.com/office/drawing/2014/main" id="{5A96EFB0-A238-4E7F-AE53-E9FDC908D1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5344" y="5646737"/>
                <a:ext cx="5437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C,0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13B8090-C40F-4388-8C0D-4FD96006C635}"/>
                </a:ext>
              </a:extLst>
            </p:cNvPr>
            <p:cNvGrpSpPr/>
            <p:nvPr/>
          </p:nvGrpSpPr>
          <p:grpSpPr>
            <a:xfrm>
              <a:off x="7435572" y="3184455"/>
              <a:ext cx="548640" cy="548640"/>
              <a:chOff x="6182493" y="3209832"/>
              <a:chExt cx="731520" cy="73152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E2DF480-A4DA-4EE6-AFEC-867C003FE95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82493" y="3209832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3" name="TextBox 22">
                <a:extLst>
                  <a:ext uri="{FF2B5EF4-FFF2-40B4-BE49-F238E27FC236}">
                    <a16:creationId xmlns:a16="http://schemas.microsoft.com/office/drawing/2014/main" id="{FA97EE6C-030C-4762-A773-8B24EE2936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63629" y="3394075"/>
                <a:ext cx="5934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W,1</a:t>
                </a:r>
              </a:p>
            </p:txBody>
          </p:sp>
        </p:grp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7D1818DE-30D6-4253-891C-006271DDE587}"/>
                </a:ext>
              </a:extLst>
            </p:cNvPr>
            <p:cNvCxnSpPr>
              <a:cxnSpLocks noChangeShapeType="1"/>
              <a:stCxn id="87" idx="0"/>
              <a:endCxn id="82" idx="3"/>
            </p:cNvCxnSpPr>
            <p:nvPr/>
          </p:nvCxnSpPr>
          <p:spPr bwMode="auto">
            <a:xfrm flipV="1">
              <a:off x="7321879" y="3652749"/>
              <a:ext cx="194039" cy="35789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7C82C57A-6999-4287-B048-835717C532BD}"/>
                </a:ext>
              </a:extLst>
            </p:cNvPr>
            <p:cNvCxnSpPr>
              <a:cxnSpLocks noChangeShapeType="1"/>
              <a:stCxn id="90" idx="0"/>
              <a:endCxn id="82" idx="5"/>
            </p:cNvCxnSpPr>
            <p:nvPr/>
          </p:nvCxnSpPr>
          <p:spPr bwMode="auto">
            <a:xfrm flipH="1" flipV="1">
              <a:off x="7903866" y="3652749"/>
              <a:ext cx="290028" cy="33617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2B85A65-7EE6-4C5F-A83B-8F0659FC98FE}"/>
                </a:ext>
              </a:extLst>
            </p:cNvPr>
            <p:cNvGrpSpPr/>
            <p:nvPr/>
          </p:nvGrpSpPr>
          <p:grpSpPr>
            <a:xfrm>
              <a:off x="7047559" y="4010648"/>
              <a:ext cx="548640" cy="548640"/>
              <a:chOff x="5399089" y="4348163"/>
              <a:chExt cx="731520" cy="73152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99F75EF-626C-4CFA-8354-161618E1A1E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99089" y="4348163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8" name="TextBox 28">
                <a:extLst>
                  <a:ext uri="{FF2B5EF4-FFF2-40B4-BE49-F238E27FC236}">
                    <a16:creationId xmlns:a16="http://schemas.microsoft.com/office/drawing/2014/main" id="{80AC6332-6CF8-4EF1-BD9A-0AD256536C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1046" y="4442790"/>
                <a:ext cx="5100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P,0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1EFCA587-698A-4B35-91CF-87616D17AA6A}"/>
                </a:ext>
              </a:extLst>
            </p:cNvPr>
            <p:cNvGrpSpPr/>
            <p:nvPr/>
          </p:nvGrpSpPr>
          <p:grpSpPr>
            <a:xfrm>
              <a:off x="7919574" y="3988923"/>
              <a:ext cx="548640" cy="548640"/>
              <a:chOff x="6923999" y="4314706"/>
              <a:chExt cx="731520" cy="73152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2479781-376C-4D38-942A-43ABB280BC7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923999" y="4314706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defRPr/>
                </a:pPr>
                <a:endParaRPr kumimoji="0" lang="en-US" sz="2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" name="TextBox 29">
                <a:extLst>
                  <a:ext uri="{FF2B5EF4-FFF2-40B4-BE49-F238E27FC236}">
                    <a16:creationId xmlns:a16="http://schemas.microsoft.com/office/drawing/2014/main" id="{C1299D60-55A5-473B-8E8B-3DFD586632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1478" y="4424757"/>
                <a:ext cx="5565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800" dirty="0">
                    <a:latin typeface="+mj-lt"/>
                  </a:rPr>
                  <a:t>Q,0</a:t>
                </a:r>
              </a:p>
            </p:txBody>
          </p: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9F5C319-26F8-41FA-B664-DC538E94418E}"/>
                </a:ext>
              </a:extLst>
            </p:cNvPr>
            <p:cNvCxnSpPr>
              <a:cxnSpLocks noChangeShapeType="1"/>
              <a:stCxn id="82" idx="0"/>
              <a:endCxn id="67" idx="6"/>
            </p:cNvCxnSpPr>
            <p:nvPr/>
          </p:nvCxnSpPr>
          <p:spPr bwMode="auto">
            <a:xfrm flipH="1" flipV="1">
              <a:off x="7023909" y="2649622"/>
              <a:ext cx="685983" cy="53483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077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Depth vs Size: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Claim:</a:t>
                </a:r>
                <a:r>
                  <a:rPr lang="en-US" sz="2200" dirty="0"/>
                  <a:t> If the label of a root is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, there are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200" dirty="0"/>
                  <a:t> elements in the set. </a:t>
                </a:r>
              </a:p>
              <a:p>
                <a:pPr marL="0" indent="0">
                  <a:buNone/>
                  <a:defRPr/>
                </a:pP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Proof</a:t>
                </a:r>
                <a:r>
                  <a:rPr lang="en-US" sz="2200" dirty="0"/>
                  <a:t>: By induction on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Base Case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): this is true. The set has size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Inductive Step: If we merge roots with labels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, the number of vertices only increases while the label stays the same. 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, the merged tree has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, 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and by induction, it has at least </a:t>
                </a:r>
              </a:p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200" baseline="30000" dirty="0"/>
              </a:p>
              <a:p>
                <a:pPr marL="0" indent="0">
                  <a:buNone/>
                  <a:defRPr/>
                </a:pPr>
                <a:r>
                  <a:rPr lang="en-US" sz="2200" dirty="0"/>
                  <a:t>elements.</a:t>
                </a:r>
                <a:endParaRPr lang="en-US" sz="2200" baseline="300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604" r="-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15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Kruskal’s Algorithm with Union 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/>
                  <a:t>Implementation.  Use the </a:t>
                </a:r>
                <a:r>
                  <a:rPr lang="en-US" sz="2200" dirty="0">
                    <a:solidFill>
                      <a:srgbClr val="0070C0"/>
                    </a:solidFill>
                  </a:rPr>
                  <a:t>union-find</a:t>
                </a:r>
                <a:r>
                  <a:rPr lang="en-US" sz="2200" dirty="0"/>
                  <a:t> data structure.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Build set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 of edges in the MST.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Maintain a set for each connected component.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O(m log n) for sorting and  O(m </a:t>
                </a:r>
                <a:r>
                  <a:rPr lang="en-US" sz="2200" dirty="0">
                    <a:sym typeface="Symbol" charset="0"/>
                  </a:rPr>
                  <a:t>log n</a:t>
                </a:r>
                <a:r>
                  <a:rPr lang="en-US" sz="2200" dirty="0"/>
                  <a:t>) for union-find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5">
                <a:extLst>
                  <a:ext uri="{FF2B5EF4-FFF2-40B4-BE49-F238E27FC236}">
                    <a16:creationId xmlns:a16="http://schemas.microsoft.com/office/drawing/2014/main" id="{3AE267A8-1EBA-43B9-ADE4-225F30752F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3052647"/>
                <a:ext cx="8001000" cy="3631763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Kruskal(G, c) {</a:t>
                </a:r>
                <a:endParaRPr lang="en-US" sz="1600" b="1" dirty="0">
                  <a:solidFill>
                    <a:srgbClr val="003399"/>
                  </a:solidFill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Sort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edges weights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𝒄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𝟏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𝒄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𝟐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≤⋯≤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𝒄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.</a:t>
                </a: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𝑻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←∅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endParaRPr lang="en-US" sz="1600" b="1" dirty="0">
                  <a:solidFill>
                    <a:srgbClr val="003399"/>
                  </a:solidFill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</a:t>
                </a:r>
                <a:r>
                  <a:rPr lang="en-US" sz="1600" b="1" dirty="0" err="1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foreach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∈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𝑽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) make a set containing singleton </a:t>
                </a:r>
                <a14:m>
                  <m:oMath xmlns:m="http://schemas.openxmlformats.org/officeDocument/2006/math">
                    <m:r>
                      <a:rPr lang="en-US" sz="1600" b="1" dirty="0">
                        <a:latin typeface="Cambria Math" panose="02040503050406030204" pitchFamily="18" charset="0"/>
                        <a:ea typeface="ＭＳ Ｐゴシック" charset="0"/>
                      </a:rPr>
                      <m:t>{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}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for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𝒊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𝟏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𝒎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𝒖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𝒗</m:t>
                        </m:r>
                      </m:e>
                    </m:d>
                    <m:r>
                      <a:rPr lang="en-US" sz="1600" b="1" i="1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𝒆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if (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𝒗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are in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ＭＳ Ｐゴシック" charset="0"/>
                  </a:rPr>
                  <a:t>different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sets) {</a:t>
                </a: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𝑻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← 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𝑻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∪{</m:t>
                    </m:r>
                    <m:sSub>
                      <m:sSubPr>
                        <m:ctrlPr>
                          <a:rPr lang="en-US" sz="1600" b="1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  <m:t>𝒆</m:t>
                        </m:r>
                      </m:e>
                      <m:sub>
                        <m:r>
                          <a:rPr lang="en-US" sz="1600" b="1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  <m:t>𝒊</m:t>
                        </m:r>
                      </m:sub>
                    </m:sSub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}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  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ＭＳ Ｐゴシック" charset="0"/>
                  </a:rPr>
                  <a:t>merge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the sets containing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𝒗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}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return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</a:rPr>
                      <m:t>𝑻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04" name="Text Box 5">
                <a:extLst>
                  <a:ext uri="{FF2B5EF4-FFF2-40B4-BE49-F238E27FC236}">
                    <a16:creationId xmlns:a16="http://schemas.microsoft.com/office/drawing/2014/main" id="{3AE267A8-1EBA-43B9-ADE4-225F30752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3052647"/>
                <a:ext cx="8001000" cy="36317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6">
            <a:extLst>
              <a:ext uri="{FF2B5EF4-FFF2-40B4-BE49-F238E27FC236}">
                <a16:creationId xmlns:a16="http://schemas.microsoft.com/office/drawing/2014/main" id="{FE8F3875-CA99-4066-9916-274778665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518" y="4518903"/>
            <a:ext cx="2353209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Find roots and compare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45281DEB-8D94-4675-95B2-646F3BB1D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529" y="5896493"/>
            <a:ext cx="1854675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+mj-lt"/>
                <a:ea typeface="ＭＳ Ｐゴシック" charset="0"/>
              </a:rPr>
              <a:t>Merge at the roots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B1F6B1B-1742-4789-B719-A3236878D604}"/>
              </a:ext>
            </a:extLst>
          </p:cNvPr>
          <p:cNvCxnSpPr/>
          <p:nvPr/>
        </p:nvCxnSpPr>
        <p:spPr bwMode="auto">
          <a:xfrm flipH="1" flipV="1">
            <a:off x="2368353" y="5810132"/>
            <a:ext cx="369167" cy="1419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D75599-785D-4CF0-AED4-B673FBBEDC01}"/>
              </a:ext>
            </a:extLst>
          </p:cNvPr>
          <p:cNvCxnSpPr>
            <a:cxnSpLocks/>
          </p:cNvCxnSpPr>
          <p:nvPr/>
        </p:nvCxnSpPr>
        <p:spPr bwMode="auto">
          <a:xfrm flipH="1">
            <a:off x="4270986" y="4858099"/>
            <a:ext cx="403246" cy="2136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064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Spanning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34035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Given a connected undirected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We call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is a spanning tree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if</a:t>
                </a:r>
              </a:p>
              <a:p>
                <a:r>
                  <a:rPr lang="en-US" sz="2400" dirty="0"/>
                  <a:t>All edges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are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includes all of the vertices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.</a:t>
                </a:r>
                <a:endParaRPr lang="en-US" sz="2200" dirty="0">
                  <a:solidFill>
                    <a:schemeClr val="hlink"/>
                  </a:solidFill>
                  <a:latin typeface="+mj-lt"/>
                  <a:ea typeface="ＭＳ Ｐゴシック" charset="0"/>
                  <a:cs typeface="Lucida Grande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340350" cy="4797690"/>
              </a:xfrm>
              <a:blipFill>
                <a:blip r:embed="rId3"/>
                <a:stretch>
                  <a:fillRect l="-1096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F8EDDCC-2B20-4309-8A43-7C83088F6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3120148"/>
            <a:ext cx="3619500" cy="2905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A398458-60A0-4BA5-BB58-6AA9564A35AF}"/>
                  </a:ext>
                </a:extLst>
              </p:cNvPr>
              <p:cNvSpPr txBox="1"/>
              <p:nvPr/>
            </p:nvSpPr>
            <p:spPr>
              <a:xfrm>
                <a:off x="6311524" y="3268579"/>
                <a:ext cx="4131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A398458-60A0-4BA5-BB58-6AA9564A3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524" y="3268579"/>
                <a:ext cx="41312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A081508-F211-42E1-BBE8-AD65C0FB9172}"/>
                  </a:ext>
                </a:extLst>
              </p:cNvPr>
              <p:cNvSpPr txBox="1"/>
              <p:nvPr/>
            </p:nvSpPr>
            <p:spPr>
              <a:xfrm>
                <a:off x="5401526" y="4467725"/>
                <a:ext cx="4283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A081508-F211-42E1-BBE8-AD65C0FB9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526" y="4467725"/>
                <a:ext cx="42838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0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Why spanning tree?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34035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Many problems is easy for tree.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General framework:</a:t>
                </a:r>
              </a:p>
              <a:p>
                <a:r>
                  <a:rPr lang="en-US" sz="2000" dirty="0"/>
                  <a:t>Approximate the graph by a tree.</a:t>
                </a:r>
              </a:p>
              <a:p>
                <a:r>
                  <a:rPr lang="en-US" sz="2000" dirty="0"/>
                  <a:t>Solve the problem on a tree.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We have covered different tree:</a:t>
                </a:r>
              </a:p>
              <a:p>
                <a:r>
                  <a:rPr lang="en-US" sz="2000" dirty="0"/>
                  <a:t>BFS tree / Dijkstra tree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Remember all shortest paths from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DFS tree (see </a:t>
                </a:r>
                <a:r>
                  <a:rPr lang="en-US" sz="2000" dirty="0" err="1"/>
                  <a:t>Trémaux</a:t>
                </a:r>
                <a:r>
                  <a:rPr lang="en-US" sz="2000" dirty="0"/>
                  <a:t> tree in wiki)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Every two adjacent vertices in G are related to each other as an ancestor and descendant in the tree</a:t>
                </a:r>
              </a:p>
              <a:p>
                <a:pPr marL="0" indent="0">
                  <a:buNone/>
                </a:pPr>
                <a:r>
                  <a:rPr lang="en-US" sz="2000" dirty="0"/>
                  <a:t>There are many other different trees depending on applications.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340350" cy="4797690"/>
              </a:xfrm>
              <a:blipFill>
                <a:blip r:embed="rId3"/>
                <a:stretch>
                  <a:fillRect l="-731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3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Minimum Spanning Tree (MST)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34035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Given a connected undirected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with real-valued edge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marL="0" indent="0">
                  <a:buNone/>
                </a:pPr>
                <a:r>
                  <a:rPr lang="en-US" sz="2400" dirty="0"/>
                  <a:t>An MST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is a spanning tree whose sum of edge weights is minimized.</a:t>
                </a:r>
              </a:p>
              <a:p>
                <a:pPr marL="0" indent="0">
                  <a:buNone/>
                </a:pPr>
                <a:endParaRPr lang="en-US" sz="2200" dirty="0">
                  <a:solidFill>
                    <a:schemeClr val="hlink"/>
                  </a:solidFill>
                  <a:latin typeface="+mj-lt"/>
                  <a:ea typeface="ＭＳ Ｐゴシック" charset="0"/>
                  <a:cs typeface="Lucida Grande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340350" cy="4797690"/>
              </a:xfrm>
              <a:blipFill>
                <a:blip r:embed="rId3"/>
                <a:stretch>
                  <a:fillRect l="-1096" t="-889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D34957-668B-4AD0-B522-5F99AB685B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8138" y="3793415"/>
            <a:ext cx="182563" cy="1825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9B8778-C447-47E8-98D5-FD4CC1CFCA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40176" y="3548940"/>
            <a:ext cx="182562" cy="1825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C13012-AFE1-4457-888B-5FB0BF2BE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84588" y="5185652"/>
            <a:ext cx="182563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AC1177-E6CD-4D81-85B7-549B9EFDB5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31888" y="3548940"/>
            <a:ext cx="182563" cy="1825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3C70CB-806B-4B65-9B95-6AC1627DA6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8251" y="4249027"/>
            <a:ext cx="182562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00A9C4-0443-4507-BE53-344789BB60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2351" y="5161840"/>
            <a:ext cx="182562" cy="1825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1639CA-FBB7-4F38-82EE-3476145060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6288" y="4423652"/>
            <a:ext cx="182563" cy="1841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0C05BB-61E4-412E-9119-5E2C01120C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85976" y="4630027"/>
            <a:ext cx="182562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cxnSp>
        <p:nvCxnSpPr>
          <p:cNvPr id="13" name="AutoShape 12">
            <a:extLst>
              <a:ext uri="{FF2B5EF4-FFF2-40B4-BE49-F238E27FC236}">
                <a16:creationId xmlns:a16="http://schemas.microsoft.com/office/drawing/2014/main" id="{2C762D36-727A-4B53-9C00-802ACDEED80F}"/>
              </a:ext>
            </a:extLst>
          </p:cNvPr>
          <p:cNvCxnSpPr>
            <a:cxnSpLocks noChangeShapeType="1"/>
            <a:stCxn id="5" idx="7"/>
            <a:endCxn id="8" idx="2"/>
          </p:cNvCxnSpPr>
          <p:nvPr/>
        </p:nvCxnSpPr>
        <p:spPr bwMode="auto">
          <a:xfrm flipV="1">
            <a:off x="493713" y="3641015"/>
            <a:ext cx="638175" cy="179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AutoShape 13">
            <a:extLst>
              <a:ext uri="{FF2B5EF4-FFF2-40B4-BE49-F238E27FC236}">
                <a16:creationId xmlns:a16="http://schemas.microsoft.com/office/drawing/2014/main" id="{1F7D90A0-C3D7-4C83-984D-86CFD7EC9C04}"/>
              </a:ext>
            </a:extLst>
          </p:cNvPr>
          <p:cNvCxnSpPr>
            <a:cxnSpLocks noChangeShapeType="1"/>
            <a:stCxn id="5" idx="5"/>
            <a:endCxn id="9" idx="2"/>
          </p:cNvCxnSpPr>
          <p:nvPr/>
        </p:nvCxnSpPr>
        <p:spPr bwMode="auto">
          <a:xfrm>
            <a:off x="493713" y="3948990"/>
            <a:ext cx="744538" cy="392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14">
            <a:extLst>
              <a:ext uri="{FF2B5EF4-FFF2-40B4-BE49-F238E27FC236}">
                <a16:creationId xmlns:a16="http://schemas.microsoft.com/office/drawing/2014/main" id="{13F44973-99B0-46FB-969D-33FA6F27F207}"/>
              </a:ext>
            </a:extLst>
          </p:cNvPr>
          <p:cNvCxnSpPr>
            <a:cxnSpLocks noChangeShapeType="1"/>
            <a:stCxn id="5" idx="4"/>
            <a:endCxn id="10" idx="0"/>
          </p:cNvCxnSpPr>
          <p:nvPr/>
        </p:nvCxnSpPr>
        <p:spPr bwMode="auto">
          <a:xfrm>
            <a:off x="430213" y="3975977"/>
            <a:ext cx="684213" cy="1185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14F64F1-999D-4FCA-9E9E-8C51A89BAF45}"/>
              </a:ext>
            </a:extLst>
          </p:cNvPr>
          <p:cNvCxnSpPr>
            <a:cxnSpLocks noChangeShapeType="1"/>
            <a:stCxn id="9" idx="6"/>
            <a:endCxn id="6" idx="2"/>
          </p:cNvCxnSpPr>
          <p:nvPr/>
        </p:nvCxnSpPr>
        <p:spPr bwMode="auto">
          <a:xfrm flipV="1">
            <a:off x="1420813" y="3641015"/>
            <a:ext cx="2519363" cy="700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BF940E60-7C68-4535-B1BD-A002F76AA238}"/>
              </a:ext>
            </a:extLst>
          </p:cNvPr>
          <p:cNvCxnSpPr>
            <a:cxnSpLocks noChangeShapeType="1"/>
            <a:stCxn id="11" idx="7"/>
            <a:endCxn id="6" idx="4"/>
          </p:cNvCxnSpPr>
          <p:nvPr/>
        </p:nvCxnSpPr>
        <p:spPr bwMode="auto">
          <a:xfrm flipV="1">
            <a:off x="3471863" y="3731502"/>
            <a:ext cx="560388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BF80F3E4-6963-49FD-9CB6-ABF91D855108}"/>
              </a:ext>
            </a:extLst>
          </p:cNvPr>
          <p:cNvCxnSpPr>
            <a:cxnSpLocks noChangeShapeType="1"/>
            <a:stCxn id="9" idx="5"/>
            <a:endCxn id="12" idx="1"/>
          </p:cNvCxnSpPr>
          <p:nvPr/>
        </p:nvCxnSpPr>
        <p:spPr bwMode="auto">
          <a:xfrm>
            <a:off x="1393826" y="4404602"/>
            <a:ext cx="719137" cy="252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3B2588B9-7F9C-40D0-AD30-BADC0D9005F9}"/>
              </a:ext>
            </a:extLst>
          </p:cNvPr>
          <p:cNvCxnSpPr>
            <a:cxnSpLocks noChangeShapeType="1"/>
            <a:stCxn id="12" idx="5"/>
            <a:endCxn id="7" idx="2"/>
          </p:cNvCxnSpPr>
          <p:nvPr/>
        </p:nvCxnSpPr>
        <p:spPr bwMode="auto">
          <a:xfrm>
            <a:off x="2241551" y="4785602"/>
            <a:ext cx="1443037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FAA5C147-FA3B-4431-9240-180AE8A9989B}"/>
              </a:ext>
            </a:extLst>
          </p:cNvPr>
          <p:cNvCxnSpPr>
            <a:cxnSpLocks noChangeShapeType="1"/>
            <a:stCxn id="12" idx="6"/>
            <a:endCxn id="11" idx="2"/>
          </p:cNvCxnSpPr>
          <p:nvPr/>
        </p:nvCxnSpPr>
        <p:spPr bwMode="auto">
          <a:xfrm flipV="1">
            <a:off x="2268538" y="4515727"/>
            <a:ext cx="104775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AutoShape 20">
            <a:extLst>
              <a:ext uri="{FF2B5EF4-FFF2-40B4-BE49-F238E27FC236}">
                <a16:creationId xmlns:a16="http://schemas.microsoft.com/office/drawing/2014/main" id="{BD2A9D74-A8FD-4617-AD75-0213750DEF09}"/>
              </a:ext>
            </a:extLst>
          </p:cNvPr>
          <p:cNvCxnSpPr>
            <a:cxnSpLocks noChangeShapeType="1"/>
            <a:stCxn id="11" idx="5"/>
            <a:endCxn id="7" idx="0"/>
          </p:cNvCxnSpPr>
          <p:nvPr/>
        </p:nvCxnSpPr>
        <p:spPr bwMode="auto">
          <a:xfrm>
            <a:off x="3471863" y="4580815"/>
            <a:ext cx="304800" cy="604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21">
            <a:extLst>
              <a:ext uri="{FF2B5EF4-FFF2-40B4-BE49-F238E27FC236}">
                <a16:creationId xmlns:a16="http://schemas.microsoft.com/office/drawing/2014/main" id="{3D0B3AF9-9B75-4431-BF9F-F941543CC3A4}"/>
              </a:ext>
            </a:extLst>
          </p:cNvPr>
          <p:cNvCxnSpPr>
            <a:cxnSpLocks noChangeShapeType="1"/>
            <a:stCxn id="6" idx="3"/>
            <a:endCxn id="12" idx="7"/>
          </p:cNvCxnSpPr>
          <p:nvPr/>
        </p:nvCxnSpPr>
        <p:spPr bwMode="auto">
          <a:xfrm flipH="1">
            <a:off x="2241551" y="3704515"/>
            <a:ext cx="1725612" cy="952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AutoShape 22">
            <a:extLst>
              <a:ext uri="{FF2B5EF4-FFF2-40B4-BE49-F238E27FC236}">
                <a16:creationId xmlns:a16="http://schemas.microsoft.com/office/drawing/2014/main" id="{9B521B13-6670-42C9-9B03-944781B0F264}"/>
              </a:ext>
            </a:extLst>
          </p:cNvPr>
          <p:cNvCxnSpPr>
            <a:cxnSpLocks noChangeShapeType="1"/>
            <a:stCxn id="9" idx="4"/>
            <a:endCxn id="10" idx="7"/>
          </p:cNvCxnSpPr>
          <p:nvPr/>
        </p:nvCxnSpPr>
        <p:spPr bwMode="auto">
          <a:xfrm flipH="1">
            <a:off x="1177926" y="4431590"/>
            <a:ext cx="152400" cy="757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4" name="AutoShape 23">
            <a:extLst>
              <a:ext uri="{FF2B5EF4-FFF2-40B4-BE49-F238E27FC236}">
                <a16:creationId xmlns:a16="http://schemas.microsoft.com/office/drawing/2014/main" id="{E6681215-725C-4FC3-926F-4E44D1058F17}"/>
              </a:ext>
            </a:extLst>
          </p:cNvPr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1204913" y="4785602"/>
            <a:ext cx="908050" cy="468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5" name="AutoShape 24">
            <a:extLst>
              <a:ext uri="{FF2B5EF4-FFF2-40B4-BE49-F238E27FC236}">
                <a16:creationId xmlns:a16="http://schemas.microsoft.com/office/drawing/2014/main" id="{33324BF8-75C2-4226-A326-01BCF351F4BC}"/>
              </a:ext>
            </a:extLst>
          </p:cNvPr>
          <p:cNvCxnSpPr>
            <a:cxnSpLocks noChangeShapeType="1"/>
            <a:stCxn id="8" idx="6"/>
            <a:endCxn id="6" idx="1"/>
          </p:cNvCxnSpPr>
          <p:nvPr/>
        </p:nvCxnSpPr>
        <p:spPr bwMode="auto">
          <a:xfrm flipV="1">
            <a:off x="1314451" y="3575927"/>
            <a:ext cx="2652712" cy="65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6" name="AutoShape 25">
            <a:extLst>
              <a:ext uri="{FF2B5EF4-FFF2-40B4-BE49-F238E27FC236}">
                <a16:creationId xmlns:a16="http://schemas.microsoft.com/office/drawing/2014/main" id="{74A21612-60EF-4A2E-A5F3-5FE6DD23391A}"/>
              </a:ext>
            </a:extLst>
          </p:cNvPr>
          <p:cNvCxnSpPr>
            <a:cxnSpLocks noChangeShapeType="1"/>
            <a:stCxn id="10" idx="6"/>
            <a:endCxn id="7" idx="3"/>
          </p:cNvCxnSpPr>
          <p:nvPr/>
        </p:nvCxnSpPr>
        <p:spPr bwMode="auto">
          <a:xfrm>
            <a:off x="1204913" y="5253915"/>
            <a:ext cx="2506663" cy="87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7" name="Text Box 26">
            <a:extLst>
              <a:ext uri="{FF2B5EF4-FFF2-40B4-BE49-F238E27FC236}">
                <a16:creationId xmlns:a16="http://schemas.microsoft.com/office/drawing/2014/main" id="{27748F4F-EA43-49CF-BD6B-1BCBE5F7D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4444290"/>
            <a:ext cx="217488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 5</a:t>
            </a: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9DD289FF-CE75-4CE1-9362-B08176C28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3982327"/>
            <a:ext cx="277813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23</a:t>
            </a: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BC93B305-0E12-4556-B2EE-C78BA1CB2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4972927"/>
            <a:ext cx="25400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10 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07114A6B-2337-4615-92BC-BCE3F7B67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1" y="5223752"/>
            <a:ext cx="26670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21</a:t>
            </a: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ACE8644B-7595-4039-9A06-14B04DE9D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4925302"/>
            <a:ext cx="21748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 14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9544AAEB-8894-4044-90EA-C3B27DAAE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1" y="3556877"/>
            <a:ext cx="27781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24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3220924-3CBC-43A9-8722-7CBBD0F96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4585577"/>
            <a:ext cx="21748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 16</a:t>
            </a:r>
          </a:p>
        </p:txBody>
      </p:sp>
      <p:sp>
        <p:nvSpPr>
          <p:cNvPr id="34" name="Text Box 33">
            <a:extLst>
              <a:ext uri="{FF2B5EF4-FFF2-40B4-BE49-F238E27FC236}">
                <a16:creationId xmlns:a16="http://schemas.microsoft.com/office/drawing/2014/main" id="{6CB45F48-ADF5-439D-913D-ADDD29DF6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115677"/>
            <a:ext cx="21748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 6</a:t>
            </a: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F2CB41AB-3392-40CE-B242-BADBEBE31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3629902"/>
            <a:ext cx="21748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latin typeface="Comic Sans MS" charset="0"/>
                <a:ea typeface="ＭＳ Ｐゴシック" charset="0"/>
              </a:rPr>
              <a:t> 4</a:t>
            </a: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197AA754-42C5-4FF8-9AE5-8211E8F42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4198227"/>
            <a:ext cx="277813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18</a:t>
            </a:r>
          </a:p>
        </p:txBody>
      </p:sp>
      <p:sp>
        <p:nvSpPr>
          <p:cNvPr id="37" name="Text Box 36">
            <a:extLst>
              <a:ext uri="{FF2B5EF4-FFF2-40B4-BE49-F238E27FC236}">
                <a16:creationId xmlns:a16="http://schemas.microsoft.com/office/drawing/2014/main" id="{A374B812-CA4C-4D66-86C0-CFB8AD424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4058527"/>
            <a:ext cx="277813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9</a:t>
            </a:r>
          </a:p>
        </p:txBody>
      </p:sp>
      <p:sp>
        <p:nvSpPr>
          <p:cNvPr id="38" name="Text Box 37">
            <a:extLst>
              <a:ext uri="{FF2B5EF4-FFF2-40B4-BE49-F238E27FC236}">
                <a16:creationId xmlns:a16="http://schemas.microsoft.com/office/drawing/2014/main" id="{F3F594E2-FDF1-41E8-BC84-5DD33E59E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1" y="4830052"/>
            <a:ext cx="27781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7</a:t>
            </a:r>
          </a:p>
        </p:txBody>
      </p:sp>
      <p:sp>
        <p:nvSpPr>
          <p:cNvPr id="39" name="Text Box 38">
            <a:extLst>
              <a:ext uri="{FF2B5EF4-FFF2-40B4-BE49-F238E27FC236}">
                <a16:creationId xmlns:a16="http://schemas.microsoft.com/office/drawing/2014/main" id="{29CA1604-1EDE-4DBC-A2AC-749214BFF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6" y="4525252"/>
            <a:ext cx="27781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11</a:t>
            </a:r>
          </a:p>
        </p:txBody>
      </p:sp>
      <p:sp>
        <p:nvSpPr>
          <p:cNvPr id="40" name="Text Box 39">
            <a:extLst>
              <a:ext uri="{FF2B5EF4-FFF2-40B4-BE49-F238E27FC236}">
                <a16:creationId xmlns:a16="http://schemas.microsoft.com/office/drawing/2014/main" id="{A5858ACE-F14A-4FA7-83E9-D235F14DB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6" y="4717340"/>
            <a:ext cx="21748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69">
                <a:extLst>
                  <a:ext uri="{FF2B5EF4-FFF2-40B4-BE49-F238E27FC236}">
                    <a16:creationId xmlns:a16="http://schemas.microsoft.com/office/drawing/2014/main" id="{85AEDDCC-14F7-468F-83AC-CCFFC97CF9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7313" y="5555540"/>
                <a:ext cx="1571625" cy="400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charset="0"/>
                        </a:rPr>
                        <m:t>𝐺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charset="0"/>
                        </a:rPr>
                        <m:t> = 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charset="0"/>
                        </a:rPr>
                        <m:t>𝑉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charset="0"/>
                        </a:rPr>
                        <m:t>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omic Sans MS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" name="Text Box 69">
                <a:extLst>
                  <a:ext uri="{FF2B5EF4-FFF2-40B4-BE49-F238E27FC236}">
                    <a16:creationId xmlns:a16="http://schemas.microsoft.com/office/drawing/2014/main" id="{85AEDDCC-14F7-468F-83AC-CCFFC97CF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7313" y="5555540"/>
                <a:ext cx="1571625" cy="40075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0">
            <a:extLst>
              <a:ext uri="{FF2B5EF4-FFF2-40B4-BE49-F238E27FC236}">
                <a16:creationId xmlns:a16="http://schemas.microsoft.com/office/drawing/2014/main" id="{AA2C0D67-6F87-4F63-BBAB-C40A84400F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4588" y="3702927"/>
            <a:ext cx="182563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45" name="Oval 41">
            <a:extLst>
              <a:ext uri="{FF2B5EF4-FFF2-40B4-BE49-F238E27FC236}">
                <a16:creationId xmlns:a16="http://schemas.microsoft.com/office/drawing/2014/main" id="{86B28868-E64D-4EAA-937B-BC5F7626D5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56626" y="3382252"/>
            <a:ext cx="182562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46" name="Oval 42">
            <a:extLst>
              <a:ext uri="{FF2B5EF4-FFF2-40B4-BE49-F238E27FC236}">
                <a16:creationId xmlns:a16="http://schemas.microsoft.com/office/drawing/2014/main" id="{59F348EF-F044-4736-8C45-0FBFE2B0DB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1038" y="5095165"/>
            <a:ext cx="182563" cy="1825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47" name="Oval 43">
            <a:extLst>
              <a:ext uri="{FF2B5EF4-FFF2-40B4-BE49-F238E27FC236}">
                <a16:creationId xmlns:a16="http://schemas.microsoft.com/office/drawing/2014/main" id="{CC59B713-5007-4481-B596-ADECDC6D3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8338" y="3458452"/>
            <a:ext cx="182563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48" name="Oval 44">
            <a:extLst>
              <a:ext uri="{FF2B5EF4-FFF2-40B4-BE49-F238E27FC236}">
                <a16:creationId xmlns:a16="http://schemas.microsoft.com/office/drawing/2014/main" id="{0FB6A2B3-889E-4E8B-80A1-210C1E0662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54701" y="4158540"/>
            <a:ext cx="182562" cy="1825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49" name="Oval 45">
            <a:extLst>
              <a:ext uri="{FF2B5EF4-FFF2-40B4-BE49-F238E27FC236}">
                <a16:creationId xmlns:a16="http://schemas.microsoft.com/office/drawing/2014/main" id="{67429E05-04E7-449F-B92A-F5C0941E0F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8801" y="5071352"/>
            <a:ext cx="182562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50" name="Oval 46">
            <a:extLst>
              <a:ext uri="{FF2B5EF4-FFF2-40B4-BE49-F238E27FC236}">
                <a16:creationId xmlns:a16="http://schemas.microsoft.com/office/drawing/2014/main" id="{56547BAE-EEC7-47ED-9447-73F5FF9EAB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32738" y="4333165"/>
            <a:ext cx="182563" cy="1841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51" name="Oval 47">
            <a:extLst>
              <a:ext uri="{FF2B5EF4-FFF2-40B4-BE49-F238E27FC236}">
                <a16:creationId xmlns:a16="http://schemas.microsoft.com/office/drawing/2014/main" id="{496A7D1D-C757-4E28-83FE-26F3267307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2426" y="4539540"/>
            <a:ext cx="182562" cy="1825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cxnSp>
        <p:nvCxnSpPr>
          <p:cNvPr id="52" name="AutoShape 48">
            <a:extLst>
              <a:ext uri="{FF2B5EF4-FFF2-40B4-BE49-F238E27FC236}">
                <a16:creationId xmlns:a16="http://schemas.microsoft.com/office/drawing/2014/main" id="{F3291F7A-DF62-426E-8A02-52D3F267C534}"/>
              </a:ext>
            </a:extLst>
          </p:cNvPr>
          <p:cNvCxnSpPr>
            <a:cxnSpLocks noChangeShapeType="1"/>
            <a:stCxn id="44" idx="7"/>
            <a:endCxn id="47" idx="2"/>
          </p:cNvCxnSpPr>
          <p:nvPr/>
        </p:nvCxnSpPr>
        <p:spPr bwMode="auto">
          <a:xfrm flipV="1">
            <a:off x="5110163" y="3550527"/>
            <a:ext cx="638175" cy="1793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3" name="AutoShape 49">
            <a:extLst>
              <a:ext uri="{FF2B5EF4-FFF2-40B4-BE49-F238E27FC236}">
                <a16:creationId xmlns:a16="http://schemas.microsoft.com/office/drawing/2014/main" id="{A15F8422-066C-457C-B254-98BE86374FE7}"/>
              </a:ext>
            </a:extLst>
          </p:cNvPr>
          <p:cNvCxnSpPr>
            <a:cxnSpLocks noChangeShapeType="1"/>
            <a:stCxn id="44" idx="5"/>
            <a:endCxn id="48" idx="2"/>
          </p:cNvCxnSpPr>
          <p:nvPr/>
        </p:nvCxnSpPr>
        <p:spPr bwMode="auto">
          <a:xfrm>
            <a:off x="5110163" y="3858502"/>
            <a:ext cx="744538" cy="39211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6" name="AutoShape 52">
            <a:extLst>
              <a:ext uri="{FF2B5EF4-FFF2-40B4-BE49-F238E27FC236}">
                <a16:creationId xmlns:a16="http://schemas.microsoft.com/office/drawing/2014/main" id="{4233318D-E286-4DDE-979D-347CB3E90E31}"/>
              </a:ext>
            </a:extLst>
          </p:cNvPr>
          <p:cNvCxnSpPr>
            <a:cxnSpLocks noChangeShapeType="1"/>
            <a:stCxn id="50" idx="7"/>
            <a:endCxn id="45" idx="4"/>
          </p:cNvCxnSpPr>
          <p:nvPr/>
        </p:nvCxnSpPr>
        <p:spPr bwMode="auto">
          <a:xfrm flipV="1">
            <a:off x="8088313" y="3564815"/>
            <a:ext cx="560388" cy="79533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" name="AutoShape 53">
            <a:extLst>
              <a:ext uri="{FF2B5EF4-FFF2-40B4-BE49-F238E27FC236}">
                <a16:creationId xmlns:a16="http://schemas.microsoft.com/office/drawing/2014/main" id="{66E3745C-7646-4C23-8629-C573455F28A3}"/>
              </a:ext>
            </a:extLst>
          </p:cNvPr>
          <p:cNvCxnSpPr>
            <a:cxnSpLocks noChangeShapeType="1"/>
            <a:stCxn id="48" idx="5"/>
            <a:endCxn id="51" idx="1"/>
          </p:cNvCxnSpPr>
          <p:nvPr/>
        </p:nvCxnSpPr>
        <p:spPr bwMode="auto">
          <a:xfrm>
            <a:off x="6010276" y="4314115"/>
            <a:ext cx="719137" cy="25241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9" name="AutoShape 55">
            <a:extLst>
              <a:ext uri="{FF2B5EF4-FFF2-40B4-BE49-F238E27FC236}">
                <a16:creationId xmlns:a16="http://schemas.microsoft.com/office/drawing/2014/main" id="{3D6CBD61-1338-467C-AB10-6892CF0C1E8B}"/>
              </a:ext>
            </a:extLst>
          </p:cNvPr>
          <p:cNvCxnSpPr>
            <a:cxnSpLocks noChangeShapeType="1"/>
            <a:stCxn id="51" idx="6"/>
            <a:endCxn id="50" idx="2"/>
          </p:cNvCxnSpPr>
          <p:nvPr/>
        </p:nvCxnSpPr>
        <p:spPr bwMode="auto">
          <a:xfrm flipV="1">
            <a:off x="6884988" y="4425240"/>
            <a:ext cx="1047750" cy="2063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0" name="AutoShape 56">
            <a:extLst>
              <a:ext uri="{FF2B5EF4-FFF2-40B4-BE49-F238E27FC236}">
                <a16:creationId xmlns:a16="http://schemas.microsoft.com/office/drawing/2014/main" id="{CC9341AE-59F3-4A23-9765-1C248230ABC5}"/>
              </a:ext>
            </a:extLst>
          </p:cNvPr>
          <p:cNvCxnSpPr>
            <a:cxnSpLocks noChangeShapeType="1"/>
            <a:stCxn id="50" idx="5"/>
            <a:endCxn id="46" idx="0"/>
          </p:cNvCxnSpPr>
          <p:nvPr/>
        </p:nvCxnSpPr>
        <p:spPr bwMode="auto">
          <a:xfrm>
            <a:off x="8088313" y="4490327"/>
            <a:ext cx="304800" cy="60483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2" name="AutoShape 58">
            <a:extLst>
              <a:ext uri="{FF2B5EF4-FFF2-40B4-BE49-F238E27FC236}">
                <a16:creationId xmlns:a16="http://schemas.microsoft.com/office/drawing/2014/main" id="{68687CF5-CF1D-4C5D-8A95-7FB43CFDDBCB}"/>
              </a:ext>
            </a:extLst>
          </p:cNvPr>
          <p:cNvCxnSpPr>
            <a:cxnSpLocks noChangeShapeType="1"/>
            <a:stCxn id="48" idx="4"/>
            <a:endCxn id="49" idx="7"/>
          </p:cNvCxnSpPr>
          <p:nvPr/>
        </p:nvCxnSpPr>
        <p:spPr bwMode="auto">
          <a:xfrm flipH="1">
            <a:off x="5794376" y="4341102"/>
            <a:ext cx="152400" cy="75723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6" name="Text Box 62">
            <a:extLst>
              <a:ext uri="{FF2B5EF4-FFF2-40B4-BE49-F238E27FC236}">
                <a16:creationId xmlns:a16="http://schemas.microsoft.com/office/drawing/2014/main" id="{EF9D2326-566E-4CC1-A763-AF7A4EAD3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513" y="4353802"/>
            <a:ext cx="21748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rgbClr val="003399"/>
                </a:solidFill>
                <a:latin typeface="Comic Sans MS" charset="0"/>
                <a:ea typeface="ＭＳ Ｐゴシック" charset="0"/>
              </a:rPr>
              <a:t> 5</a:t>
            </a:r>
          </a:p>
        </p:txBody>
      </p:sp>
      <p:sp>
        <p:nvSpPr>
          <p:cNvPr id="67" name="Text Box 63">
            <a:extLst>
              <a:ext uri="{FF2B5EF4-FFF2-40B4-BE49-F238E27FC236}">
                <a16:creationId xmlns:a16="http://schemas.microsoft.com/office/drawing/2014/main" id="{92641AA2-5DA1-49AD-BA78-77350F76F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588" y="4025190"/>
            <a:ext cx="217488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rgbClr val="003399"/>
                </a:solidFill>
                <a:latin typeface="Comic Sans MS" charset="0"/>
                <a:ea typeface="ＭＳ Ｐゴシック" charset="0"/>
              </a:rPr>
              <a:t> 6</a:t>
            </a:r>
          </a:p>
        </p:txBody>
      </p:sp>
      <p:sp>
        <p:nvSpPr>
          <p:cNvPr id="68" name="Text Box 64">
            <a:extLst>
              <a:ext uri="{FF2B5EF4-FFF2-40B4-BE49-F238E27FC236}">
                <a16:creationId xmlns:a16="http://schemas.microsoft.com/office/drawing/2014/main" id="{0AED939D-6FD0-4F47-B73B-746BAECC5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063" y="3539415"/>
            <a:ext cx="217488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rgbClr val="003399"/>
                </a:solidFill>
                <a:latin typeface="Comic Sans MS" charset="0"/>
                <a:ea typeface="ＭＳ Ｐゴシック" charset="0"/>
              </a:rPr>
              <a:t> 4</a:t>
            </a:r>
          </a:p>
        </p:txBody>
      </p:sp>
      <p:sp>
        <p:nvSpPr>
          <p:cNvPr id="69" name="Text Box 65">
            <a:extLst>
              <a:ext uri="{FF2B5EF4-FFF2-40B4-BE49-F238E27FC236}">
                <a16:creationId xmlns:a16="http://schemas.microsoft.com/office/drawing/2014/main" id="{FB117C7A-9107-4946-81AB-833A0376B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3968040"/>
            <a:ext cx="27781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rgbClr val="003399"/>
                </a:solidFill>
                <a:latin typeface="Comic Sans MS" charset="0"/>
                <a:ea typeface="ＭＳ Ｐゴシック" charset="0"/>
              </a:rPr>
              <a:t>9</a:t>
            </a:r>
          </a:p>
        </p:txBody>
      </p:sp>
      <p:sp>
        <p:nvSpPr>
          <p:cNvPr id="70" name="Text Box 66">
            <a:extLst>
              <a:ext uri="{FF2B5EF4-FFF2-40B4-BE49-F238E27FC236}">
                <a16:creationId xmlns:a16="http://schemas.microsoft.com/office/drawing/2014/main" id="{CDDE6FAC-8982-45C6-8042-95C2ECCD2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1" y="4739565"/>
            <a:ext cx="277812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rgbClr val="003399"/>
                </a:solidFill>
                <a:latin typeface="Comic Sans MS" charset="0"/>
                <a:ea typeface="ＭＳ Ｐゴシック" charset="0"/>
              </a:rPr>
              <a:t>7</a:t>
            </a:r>
          </a:p>
        </p:txBody>
      </p:sp>
      <p:sp>
        <p:nvSpPr>
          <p:cNvPr id="71" name="Text Box 67">
            <a:extLst>
              <a:ext uri="{FF2B5EF4-FFF2-40B4-BE49-F238E27FC236}">
                <a16:creationId xmlns:a16="http://schemas.microsoft.com/office/drawing/2014/main" id="{D63A1FB9-BDCE-4FC3-B366-A3D8B65C5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576" y="4434765"/>
            <a:ext cx="277812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rgbClr val="003399"/>
                </a:solidFill>
                <a:latin typeface="Comic Sans MS" charset="0"/>
                <a:ea typeface="ＭＳ Ｐゴシック" charset="0"/>
              </a:rPr>
              <a:t>11</a:t>
            </a:r>
          </a:p>
        </p:txBody>
      </p:sp>
      <p:sp>
        <p:nvSpPr>
          <p:cNvPr id="72" name="Text Box 68">
            <a:extLst>
              <a:ext uri="{FF2B5EF4-FFF2-40B4-BE49-F238E27FC236}">
                <a16:creationId xmlns:a16="http://schemas.microsoft.com/office/drawing/2014/main" id="{6ECE3D0F-3283-453F-B551-255BCD661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688" y="4626852"/>
            <a:ext cx="21748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rgbClr val="003399"/>
                </a:solidFill>
                <a:latin typeface="Comic Sans MS" charset="0"/>
                <a:ea typeface="ＭＳ Ｐゴシック" charset="0"/>
              </a:rPr>
              <a:t>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70">
                <a:extLst>
                  <a:ext uri="{FF2B5EF4-FFF2-40B4-BE49-F238E27FC236}">
                    <a16:creationId xmlns:a16="http://schemas.microsoft.com/office/drawing/2014/main" id="{D41555C5-5BFC-4C1B-923E-DA655FF41C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5802" y="5460290"/>
                <a:ext cx="2322511" cy="8398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ＭＳ Ｐゴシック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=50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Comic Sans MS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73" name="Text Box 70">
                <a:extLst>
                  <a:ext uri="{FF2B5EF4-FFF2-40B4-BE49-F238E27FC236}">
                    <a16:creationId xmlns:a16="http://schemas.microsoft.com/office/drawing/2014/main" id="{D41555C5-5BFC-4C1B-923E-DA655FF41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5802" y="5460290"/>
                <a:ext cx="2322511" cy="8398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1DBE5772-2854-4634-8747-0F212D513673}"/>
              </a:ext>
            </a:extLst>
          </p:cNvPr>
          <p:cNvSpPr/>
          <p:nvPr/>
        </p:nvSpPr>
        <p:spPr bwMode="auto">
          <a:xfrm>
            <a:off x="4155099" y="4089483"/>
            <a:ext cx="907440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5FA28B-E77C-47CB-8FB4-CB306C1FBCC8}"/>
              </a:ext>
            </a:extLst>
          </p:cNvPr>
          <p:cNvSpPr txBox="1"/>
          <p:nvPr/>
        </p:nvSpPr>
        <p:spPr>
          <a:xfrm>
            <a:off x="429419" y="6253164"/>
            <a:ext cx="2937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wiki for applications</a:t>
            </a:r>
          </a:p>
        </p:txBody>
      </p:sp>
    </p:spTree>
    <p:extLst>
      <p:ext uri="{BB962C8B-B14F-4D97-AF65-F5344CB8AC3E}">
        <p14:creationId xmlns:p14="http://schemas.microsoft.com/office/powerpoint/2010/main" val="227358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Kruskal’s Algorithm [1956]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Font typeface="Monotype Sorts" charset="0"/>
              <a:buNone/>
              <a:defRPr/>
            </a:pPr>
            <a:r>
              <a:rPr lang="en-US" sz="2200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 Box 5">
                <a:extLst>
                  <a:ext uri="{FF2B5EF4-FFF2-40B4-BE49-F238E27FC236}">
                    <a16:creationId xmlns:a16="http://schemas.microsoft.com/office/drawing/2014/main" id="{3AE267A8-1EBA-43B9-ADE4-225F30752F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862859"/>
                <a:ext cx="8001000" cy="3631763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Kruskal(G, c) {</a:t>
                </a:r>
                <a:endParaRPr lang="en-US" sz="1600" b="1" dirty="0">
                  <a:solidFill>
                    <a:srgbClr val="003399"/>
                  </a:solidFill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Sort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edges weights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𝒄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𝒄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  <a:ea typeface="ＭＳ Ｐゴシック" charset="0"/>
                      </a:rPr>
                      <m:t>≤⋯≤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𝒄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.</a:t>
                </a: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ＭＳ Ｐゴシック" charset="0"/>
                      </a:rPr>
                      <m:t>𝑻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ＭＳ Ｐゴシック" charset="0"/>
                      </a:rPr>
                      <m:t>←∅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endParaRPr lang="en-US" sz="1600" b="1" dirty="0">
                  <a:solidFill>
                    <a:srgbClr val="003399"/>
                  </a:solidFill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</a:t>
                </a:r>
                <a:r>
                  <a:rPr lang="en-US" sz="1600" b="1" dirty="0" err="1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foreach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ＭＳ Ｐゴシック" charset="0"/>
                      </a:rPr>
                      <m:t>∈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ＭＳ Ｐゴシック" charset="0"/>
                      </a:rPr>
                      <m:t>𝑽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) make a set containing singleton </a:t>
                </a:r>
                <a14:m>
                  <m:oMath xmlns:m="http://schemas.openxmlformats.org/officeDocument/2006/math">
                    <m:r>
                      <a:rPr lang="en-US" sz="1600" b="1" i="0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{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}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for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ＭＳ Ｐゴシック" charset="0"/>
                      </a:rPr>
                      <m:t>𝒊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ＭＳ Ｐゴシック" charset="0"/>
                      </a:rPr>
                      <m:t>𝟏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𝒎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𝒖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𝒗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𝒆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if (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𝒗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are in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ＭＳ Ｐゴシック" charset="0"/>
                  </a:rPr>
                  <a:t>different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sets) {</a:t>
                </a: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𝑻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← 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𝑻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∪{</m:t>
                    </m:r>
                    <m:sSub>
                      <m:sSubPr>
                        <m:ctrlPr>
                          <a:rPr lang="en-US" sz="1600" b="1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𝒆</m:t>
                        </m:r>
                      </m:e>
                      <m:sub>
                        <m:r>
                          <a:rPr lang="en-US" sz="1600" b="1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𝒊</m:t>
                        </m:r>
                      </m:sub>
                    </m:sSub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}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  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ＭＳ Ｐゴシック" charset="0"/>
                  </a:rPr>
                  <a:t>merge</a:t>
                </a: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the sets containing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𝒖</m:t>
                    </m:r>
                  </m:oMath>
                </a14:m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𝒗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      }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  <a:ea typeface="ＭＳ Ｐゴシック" charset="0"/>
                  </a:rPr>
                  <a:t>   return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𝑻</m:t>
                    </m:r>
                  </m:oMath>
                </a14:m>
                <a:endParaRPr lang="en-US" sz="1600" b="1" dirty="0">
                  <a:latin typeface="Courier New" charset="0"/>
                  <a:ea typeface="ＭＳ Ｐゴシック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latin typeface="Courier New" charset="0"/>
                    <a:ea typeface="ＭＳ Ｐゴシック" charset="0"/>
                  </a:rPr>
                  <a:t>}</a:t>
                </a:r>
              </a:p>
            </p:txBody>
          </p:sp>
        </mc:Choice>
        <mc:Fallback>
          <p:sp>
            <p:nvSpPr>
              <p:cNvPr id="104" name="Text Box 5">
                <a:extLst>
                  <a:ext uri="{FF2B5EF4-FFF2-40B4-BE49-F238E27FC236}">
                    <a16:creationId xmlns:a16="http://schemas.microsoft.com/office/drawing/2014/main" id="{3AE267A8-1EBA-43B9-ADE4-225F30752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862859"/>
                <a:ext cx="8001000" cy="3631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upload.wikimedia.org/wikipedia/commons/thumb/b/bb/KruskalDemo.gif/220px-KruskalDem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10869"/>
            <a:ext cx="2095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8319" y="4463189"/>
            <a:ext cx="1040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Kruskal</a:t>
            </a:r>
            <a:endParaRPr lang="en-US" dirty="0"/>
          </a:p>
        </p:txBody>
      </p:sp>
      <p:pic>
        <p:nvPicPr>
          <p:cNvPr id="1028" name="Picture 4" descr="https://upload.wikimedia.org/wikipedia/commons/thumb/9/9b/PrimAlgDemo.gif/200px-PrimAlgDemo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83" y="4710869"/>
            <a:ext cx="1905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009900" y="5288449"/>
            <a:ext cx="2027793" cy="738664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" charset="0"/>
              </a:rPr>
              <a:t>Sort </a:t>
            </a:r>
            <a:r>
              <a:rPr lang="en-US" sz="1400" dirty="0" smtClean="0">
                <a:latin typeface="Arial" charset="0"/>
              </a:rPr>
              <a:t>edges weight</a:t>
            </a:r>
            <a:r>
              <a:rPr lang="en-US" sz="1400" dirty="0">
                <a:latin typeface="Arial" charset="0"/>
              </a:rPr>
              <a:t>.</a:t>
            </a:r>
          </a:p>
          <a:p>
            <a:r>
              <a:rPr lang="en-US" sz="1400" dirty="0">
                <a:latin typeface="Arial" charset="0"/>
              </a:rPr>
              <a:t>Add edges whenever it </a:t>
            </a:r>
            <a:r>
              <a:rPr lang="en-US" sz="1400" dirty="0" smtClean="0">
                <a:latin typeface="Arial" charset="0"/>
              </a:rPr>
              <a:t>does not create cycle.</a:t>
            </a:r>
            <a:endParaRPr lang="en-US" sz="1400" dirty="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063873" y="4738235"/>
            <a:ext cx="2027793" cy="738664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Arial" charset="0"/>
              </a:rPr>
              <a:t>add </a:t>
            </a:r>
            <a:r>
              <a:rPr lang="en-US" sz="1400" dirty="0">
                <a:latin typeface="Arial" charset="0"/>
              </a:rPr>
              <a:t>the cheapest </a:t>
            </a:r>
            <a:r>
              <a:rPr lang="en-US" sz="1400" dirty="0" smtClean="0">
                <a:latin typeface="Arial" charset="0"/>
              </a:rPr>
              <a:t>edge </a:t>
            </a:r>
            <a:r>
              <a:rPr lang="en-US" sz="1400" dirty="0">
                <a:latin typeface="Arial" charset="0"/>
              </a:rPr>
              <a:t>from the tree to another vertex</a:t>
            </a:r>
            <a:r>
              <a:rPr lang="en-US" sz="1400" dirty="0" smtClean="0">
                <a:latin typeface="Arial" charset="0"/>
              </a:rPr>
              <a:t>.</a:t>
            </a:r>
            <a:endParaRPr lang="en-US" sz="1400" dirty="0"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0144" y="4481045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7063873" y="5657781"/>
            <a:ext cx="2027793" cy="52322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Arial" charset="0"/>
              </a:rPr>
              <a:t>The proof is easier.</a:t>
            </a:r>
          </a:p>
          <a:p>
            <a:r>
              <a:rPr lang="en-US" sz="1400" dirty="0" smtClean="0">
                <a:latin typeface="Arial" charset="0"/>
              </a:rPr>
              <a:t>Exercise.</a:t>
            </a:r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1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animBg="1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Cuts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200" dirty="0">
                  <a:solidFill>
                    <a:schemeClr val="hlink"/>
                  </a:solidFill>
                  <a:latin typeface="+mj-lt"/>
                  <a:ea typeface="ＭＳ Ｐゴシック" charset="0"/>
                  <a:cs typeface="Lucida Grande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In a graph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𝐺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=(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𝑉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𝐸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, a cut is a </a:t>
                </a:r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Lucida Grande" charset="0"/>
                  </a:rPr>
                  <a:t>bipartition</a:t>
                </a:r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 of V into 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disjoint sets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𝑆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𝑉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−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𝑆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𝑆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⊆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𝑉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.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 We show it by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𝑆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𝑉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𝑆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.</a:t>
                </a:r>
                <a:endParaRPr lang="en-US" sz="2200" dirty="0">
                  <a:solidFill>
                    <a:schemeClr val="tx1"/>
                  </a:solidFill>
                  <a:latin typeface="+mj-lt"/>
                  <a:ea typeface="ＭＳ Ｐゴシック" charset="0"/>
                  <a:cs typeface="Lucida Grande" charset="0"/>
                </a:endParaRPr>
              </a:p>
              <a:p>
                <a:pPr marL="0" indent="0">
                  <a:buNone/>
                </a:pPr>
                <a:endParaRPr lang="en-US" sz="2200" dirty="0">
                  <a:solidFill>
                    <a:schemeClr val="tx1"/>
                  </a:solidFill>
                  <a:latin typeface="+mj-lt"/>
                  <a:ea typeface="ＭＳ Ｐゴシック" charset="0"/>
                  <a:cs typeface="Lucida Grande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An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𝑒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={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𝑢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𝑣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}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 is in the cut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𝑆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𝑉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−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𝑆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 if exactly one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𝑢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𝑣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Lucida Grande" charset="0"/>
                      </a:rPr>
                      <m:t>𝑆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ＭＳ Ｐゴシック" charset="0"/>
                    <a:cs typeface="Lucida Grande" charset="0"/>
                  </a:rPr>
                  <a:t>.</a:t>
                </a: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r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DE6A137-4393-4E0D-BC85-742631361536}"/>
              </a:ext>
            </a:extLst>
          </p:cNvPr>
          <p:cNvSpPr/>
          <p:nvPr/>
        </p:nvSpPr>
        <p:spPr bwMode="auto">
          <a:xfrm>
            <a:off x="2098577" y="3555369"/>
            <a:ext cx="1652735" cy="235699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B0D2157-6D6E-48C4-9D9B-1B5B9E2E6C95}"/>
              </a:ext>
            </a:extLst>
          </p:cNvPr>
          <p:cNvSpPr/>
          <p:nvPr/>
        </p:nvSpPr>
        <p:spPr bwMode="auto">
          <a:xfrm>
            <a:off x="5392688" y="3421900"/>
            <a:ext cx="1652735" cy="235699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29">
            <a:extLst>
              <a:ext uri="{FF2B5EF4-FFF2-40B4-BE49-F238E27FC236}">
                <a16:creationId xmlns:a16="http://schemas.microsoft.com/office/drawing/2014/main" id="{3E923B70-1541-488C-A2CB-404A2DE555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52908" y="4364039"/>
            <a:ext cx="180975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58" name="Oval 30">
            <a:extLst>
              <a:ext uri="{FF2B5EF4-FFF2-40B4-BE49-F238E27FC236}">
                <a16:creationId xmlns:a16="http://schemas.microsoft.com/office/drawing/2014/main" id="{D64E2B24-B6E5-455A-9582-410B73A16D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5675" y="4532314"/>
            <a:ext cx="179387" cy="1698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cxnSp>
        <p:nvCxnSpPr>
          <p:cNvPr id="59" name="AutoShape 55">
            <a:extLst>
              <a:ext uri="{FF2B5EF4-FFF2-40B4-BE49-F238E27FC236}">
                <a16:creationId xmlns:a16="http://schemas.microsoft.com/office/drawing/2014/main" id="{582B0BE3-C0EF-41D7-83D4-8A5119F028BA}"/>
              </a:ext>
            </a:extLst>
          </p:cNvPr>
          <p:cNvCxnSpPr>
            <a:cxnSpLocks noChangeShapeType="1"/>
            <a:stCxn id="57" idx="2"/>
            <a:endCxn id="58" idx="6"/>
          </p:cNvCxnSpPr>
          <p:nvPr/>
        </p:nvCxnSpPr>
        <p:spPr bwMode="auto">
          <a:xfrm flipH="1">
            <a:off x="3095062" y="4448177"/>
            <a:ext cx="2857846" cy="1690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B5F04BF-ECE5-4CF2-88FC-87A45BAA214D}"/>
              </a:ext>
            </a:extLst>
          </p:cNvPr>
          <p:cNvSpPr txBox="1"/>
          <p:nvPr/>
        </p:nvSpPr>
        <p:spPr>
          <a:xfrm>
            <a:off x="1817922" y="5299521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1146AE1-E3D9-4CEB-9833-521869AB9BE4}"/>
              </a:ext>
            </a:extLst>
          </p:cNvPr>
          <p:cNvSpPr txBox="1"/>
          <p:nvPr/>
        </p:nvSpPr>
        <p:spPr>
          <a:xfrm>
            <a:off x="6824432" y="5258806"/>
            <a:ext cx="598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V-S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DE9F8E1-7FB0-443B-BB4A-A82ECF327313}"/>
              </a:ext>
            </a:extLst>
          </p:cNvPr>
          <p:cNvSpPr txBox="1"/>
          <p:nvPr/>
        </p:nvSpPr>
        <p:spPr>
          <a:xfrm>
            <a:off x="2663608" y="4583165"/>
            <a:ext cx="35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6FE038D-DB16-4FEA-A102-10A1E44FF8FF}"/>
              </a:ext>
            </a:extLst>
          </p:cNvPr>
          <p:cNvSpPr txBox="1"/>
          <p:nvPr/>
        </p:nvSpPr>
        <p:spPr>
          <a:xfrm>
            <a:off x="6052821" y="4364039"/>
            <a:ext cx="35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69" name="Oval 30">
            <a:extLst>
              <a:ext uri="{FF2B5EF4-FFF2-40B4-BE49-F238E27FC236}">
                <a16:creationId xmlns:a16="http://schemas.microsoft.com/office/drawing/2014/main" id="{EDACC6EA-4275-46B8-A444-1DBDA9E438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93222" y="3872535"/>
            <a:ext cx="179387" cy="1698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cxnSp>
        <p:nvCxnSpPr>
          <p:cNvPr id="70" name="AutoShape 55">
            <a:extLst>
              <a:ext uri="{FF2B5EF4-FFF2-40B4-BE49-F238E27FC236}">
                <a16:creationId xmlns:a16="http://schemas.microsoft.com/office/drawing/2014/main" id="{591DFFEE-C2A1-46F7-8838-0AD5FB4352DA}"/>
              </a:ext>
            </a:extLst>
          </p:cNvPr>
          <p:cNvCxnSpPr>
            <a:cxnSpLocks noChangeShapeType="1"/>
            <a:stCxn id="58" idx="0"/>
            <a:endCxn id="69" idx="5"/>
          </p:cNvCxnSpPr>
          <p:nvPr/>
        </p:nvCxnSpPr>
        <p:spPr bwMode="auto">
          <a:xfrm flipH="1" flipV="1">
            <a:off x="2846338" y="4017521"/>
            <a:ext cx="159031" cy="5147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A4C26E6-101F-4349-9BD9-0B9C8B4CFC92}"/>
              </a:ext>
            </a:extLst>
          </p:cNvPr>
          <p:cNvSpPr txBox="1"/>
          <p:nvPr/>
        </p:nvSpPr>
        <p:spPr>
          <a:xfrm>
            <a:off x="2441154" y="3849553"/>
            <a:ext cx="35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63980" y="219011"/>
            <a:ext cx="2822823" cy="1198627"/>
            <a:chOff x="5253119" y="-119521"/>
            <a:chExt cx="3817145" cy="1620840"/>
          </a:xfrm>
        </p:grpSpPr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42E38028-8511-4716-8977-4197EBF28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081" y="-119521"/>
              <a:ext cx="1897062" cy="1620840"/>
            </a:xfrm>
            <a:custGeom>
              <a:avLst/>
              <a:gdLst>
                <a:gd name="T0" fmla="*/ 1539875 w 1195"/>
                <a:gd name="T1" fmla="*/ 0 h 1021"/>
                <a:gd name="T2" fmla="*/ 1719262 w 1195"/>
                <a:gd name="T3" fmla="*/ 90487 h 1021"/>
                <a:gd name="T4" fmla="*/ 1779587 w 1195"/>
                <a:gd name="T5" fmla="*/ 130175 h 1021"/>
                <a:gd name="T6" fmla="*/ 1728787 w 1195"/>
                <a:gd name="T7" fmla="*/ 1073150 h 1021"/>
                <a:gd name="T8" fmla="*/ 1689100 w 1195"/>
                <a:gd name="T9" fmla="*/ 1262062 h 1021"/>
                <a:gd name="T10" fmla="*/ 1539875 w 1195"/>
                <a:gd name="T11" fmla="*/ 1560512 h 1021"/>
                <a:gd name="T12" fmla="*/ 1460500 w 1195"/>
                <a:gd name="T13" fmla="*/ 1620837 h 1021"/>
                <a:gd name="T14" fmla="*/ 1182687 w 1195"/>
                <a:gd name="T15" fmla="*/ 1609725 h 1021"/>
                <a:gd name="T16" fmla="*/ 1123950 w 1195"/>
                <a:gd name="T17" fmla="*/ 1590675 h 1021"/>
                <a:gd name="T18" fmla="*/ 1063625 w 1195"/>
                <a:gd name="T19" fmla="*/ 1550987 h 1021"/>
                <a:gd name="T20" fmla="*/ 1042987 w 1195"/>
                <a:gd name="T21" fmla="*/ 1520825 h 1021"/>
                <a:gd name="T22" fmla="*/ 923925 w 1195"/>
                <a:gd name="T23" fmla="*/ 1431925 h 1021"/>
                <a:gd name="T24" fmla="*/ 865187 w 1195"/>
                <a:gd name="T25" fmla="*/ 1381125 h 1021"/>
                <a:gd name="T26" fmla="*/ 238125 w 1195"/>
                <a:gd name="T27" fmla="*/ 1252537 h 1021"/>
                <a:gd name="T28" fmla="*/ 179387 w 1195"/>
                <a:gd name="T29" fmla="*/ 1233487 h 1021"/>
                <a:gd name="T30" fmla="*/ 149225 w 1195"/>
                <a:gd name="T31" fmla="*/ 1222375 h 1021"/>
                <a:gd name="T32" fmla="*/ 88900 w 1195"/>
                <a:gd name="T33" fmla="*/ 1203325 h 1021"/>
                <a:gd name="T34" fmla="*/ 60325 w 1195"/>
                <a:gd name="T35" fmla="*/ 1193800 h 1021"/>
                <a:gd name="T36" fmla="*/ 0 w 1195"/>
                <a:gd name="T37" fmla="*/ 1103312 h 1021"/>
                <a:gd name="T38" fmla="*/ 60325 w 1195"/>
                <a:gd name="T39" fmla="*/ 895350 h 1021"/>
                <a:gd name="T40" fmla="*/ 128587 w 1195"/>
                <a:gd name="T41" fmla="*/ 825500 h 1021"/>
                <a:gd name="T42" fmla="*/ 347662 w 1195"/>
                <a:gd name="T43" fmla="*/ 785812 h 1021"/>
                <a:gd name="T44" fmla="*/ 566737 w 1195"/>
                <a:gd name="T45" fmla="*/ 755650 h 1021"/>
                <a:gd name="T46" fmla="*/ 814387 w 1195"/>
                <a:gd name="T47" fmla="*/ 685800 h 1021"/>
                <a:gd name="T48" fmla="*/ 935037 w 1195"/>
                <a:gd name="T49" fmla="*/ 557212 h 1021"/>
                <a:gd name="T50" fmla="*/ 1023937 w 1195"/>
                <a:gd name="T51" fmla="*/ 438150 h 1021"/>
                <a:gd name="T52" fmla="*/ 1152525 w 1195"/>
                <a:gd name="T53" fmla="*/ 268287 h 1021"/>
                <a:gd name="T54" fmla="*/ 1292225 w 1195"/>
                <a:gd name="T55" fmla="*/ 149225 h 1021"/>
                <a:gd name="T56" fmla="*/ 1322387 w 1195"/>
                <a:gd name="T57" fmla="*/ 119062 h 1021"/>
                <a:gd name="T58" fmla="*/ 1352550 w 1195"/>
                <a:gd name="T59" fmla="*/ 100012 h 1021"/>
                <a:gd name="T60" fmla="*/ 1539875 w 1195"/>
                <a:gd name="T61" fmla="*/ 0 h 10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95" h="1021">
                  <a:moveTo>
                    <a:pt x="970" y="0"/>
                  </a:moveTo>
                  <a:cubicBezTo>
                    <a:pt x="1048" y="11"/>
                    <a:pt x="1021" y="16"/>
                    <a:pt x="1083" y="57"/>
                  </a:cubicBezTo>
                  <a:cubicBezTo>
                    <a:pt x="1096" y="65"/>
                    <a:pt x="1121" y="82"/>
                    <a:pt x="1121" y="82"/>
                  </a:cubicBezTo>
                  <a:cubicBezTo>
                    <a:pt x="1195" y="303"/>
                    <a:pt x="1143" y="481"/>
                    <a:pt x="1089" y="676"/>
                  </a:cubicBezTo>
                  <a:cubicBezTo>
                    <a:pt x="1084" y="718"/>
                    <a:pt x="1074" y="754"/>
                    <a:pt x="1064" y="795"/>
                  </a:cubicBezTo>
                  <a:cubicBezTo>
                    <a:pt x="1046" y="867"/>
                    <a:pt x="1038" y="940"/>
                    <a:pt x="970" y="983"/>
                  </a:cubicBezTo>
                  <a:cubicBezTo>
                    <a:pt x="956" y="1006"/>
                    <a:pt x="945" y="1012"/>
                    <a:pt x="920" y="1021"/>
                  </a:cubicBezTo>
                  <a:cubicBezTo>
                    <a:pt x="862" y="1019"/>
                    <a:pt x="803" y="1019"/>
                    <a:pt x="745" y="1014"/>
                  </a:cubicBezTo>
                  <a:cubicBezTo>
                    <a:pt x="732" y="1013"/>
                    <a:pt x="708" y="1002"/>
                    <a:pt x="708" y="1002"/>
                  </a:cubicBezTo>
                  <a:cubicBezTo>
                    <a:pt x="695" y="994"/>
                    <a:pt x="683" y="985"/>
                    <a:pt x="670" y="977"/>
                  </a:cubicBezTo>
                  <a:cubicBezTo>
                    <a:pt x="664" y="973"/>
                    <a:pt x="662" y="964"/>
                    <a:pt x="657" y="958"/>
                  </a:cubicBezTo>
                  <a:cubicBezTo>
                    <a:pt x="639" y="936"/>
                    <a:pt x="609" y="910"/>
                    <a:pt x="582" y="902"/>
                  </a:cubicBezTo>
                  <a:cubicBezTo>
                    <a:pt x="560" y="867"/>
                    <a:pt x="583" y="897"/>
                    <a:pt x="545" y="870"/>
                  </a:cubicBezTo>
                  <a:cubicBezTo>
                    <a:pt x="390" y="761"/>
                    <a:pt x="409" y="795"/>
                    <a:pt x="150" y="789"/>
                  </a:cubicBezTo>
                  <a:cubicBezTo>
                    <a:pt x="138" y="785"/>
                    <a:pt x="125" y="781"/>
                    <a:pt x="113" y="777"/>
                  </a:cubicBezTo>
                  <a:cubicBezTo>
                    <a:pt x="107" y="775"/>
                    <a:pt x="100" y="772"/>
                    <a:pt x="94" y="770"/>
                  </a:cubicBezTo>
                  <a:cubicBezTo>
                    <a:pt x="81" y="766"/>
                    <a:pt x="69" y="762"/>
                    <a:pt x="56" y="758"/>
                  </a:cubicBezTo>
                  <a:cubicBezTo>
                    <a:pt x="50" y="756"/>
                    <a:pt x="38" y="752"/>
                    <a:pt x="38" y="752"/>
                  </a:cubicBezTo>
                  <a:cubicBezTo>
                    <a:pt x="24" y="731"/>
                    <a:pt x="8" y="719"/>
                    <a:pt x="0" y="695"/>
                  </a:cubicBezTo>
                  <a:cubicBezTo>
                    <a:pt x="5" y="626"/>
                    <a:pt x="4" y="614"/>
                    <a:pt x="38" y="564"/>
                  </a:cubicBezTo>
                  <a:cubicBezTo>
                    <a:pt x="68" y="520"/>
                    <a:pt x="48" y="531"/>
                    <a:pt x="81" y="520"/>
                  </a:cubicBezTo>
                  <a:cubicBezTo>
                    <a:pt x="127" y="489"/>
                    <a:pt x="152" y="499"/>
                    <a:pt x="219" y="495"/>
                  </a:cubicBezTo>
                  <a:cubicBezTo>
                    <a:pt x="269" y="479"/>
                    <a:pt x="296" y="480"/>
                    <a:pt x="357" y="476"/>
                  </a:cubicBezTo>
                  <a:cubicBezTo>
                    <a:pt x="409" y="459"/>
                    <a:pt x="460" y="445"/>
                    <a:pt x="513" y="432"/>
                  </a:cubicBezTo>
                  <a:cubicBezTo>
                    <a:pt x="545" y="412"/>
                    <a:pt x="548" y="377"/>
                    <a:pt x="589" y="351"/>
                  </a:cubicBezTo>
                  <a:cubicBezTo>
                    <a:pt x="607" y="323"/>
                    <a:pt x="626" y="302"/>
                    <a:pt x="645" y="276"/>
                  </a:cubicBezTo>
                  <a:cubicBezTo>
                    <a:pt x="660" y="230"/>
                    <a:pt x="686" y="198"/>
                    <a:pt x="726" y="169"/>
                  </a:cubicBezTo>
                  <a:cubicBezTo>
                    <a:pt x="751" y="133"/>
                    <a:pt x="784" y="124"/>
                    <a:pt x="814" y="94"/>
                  </a:cubicBezTo>
                  <a:cubicBezTo>
                    <a:pt x="820" y="88"/>
                    <a:pt x="826" y="81"/>
                    <a:pt x="833" y="75"/>
                  </a:cubicBezTo>
                  <a:cubicBezTo>
                    <a:pt x="839" y="70"/>
                    <a:pt x="846" y="68"/>
                    <a:pt x="852" y="63"/>
                  </a:cubicBezTo>
                  <a:cubicBezTo>
                    <a:pt x="902" y="18"/>
                    <a:pt x="899" y="0"/>
                    <a:pt x="970" y="0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F6268C2D-99E1-4156-B605-7DF01138C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19" y="-16334"/>
              <a:ext cx="1387474" cy="1487491"/>
            </a:xfrm>
            <a:custGeom>
              <a:avLst/>
              <a:gdLst>
                <a:gd name="T0" fmla="*/ 193675 w 874"/>
                <a:gd name="T1" fmla="*/ 223838 h 937"/>
                <a:gd name="T2" fmla="*/ 374650 w 874"/>
                <a:gd name="T3" fmla="*/ 176213 h 937"/>
                <a:gd name="T4" fmla="*/ 554038 w 874"/>
                <a:gd name="T5" fmla="*/ 76200 h 937"/>
                <a:gd name="T6" fmla="*/ 822325 w 874"/>
                <a:gd name="T7" fmla="*/ 15875 h 937"/>
                <a:gd name="T8" fmla="*/ 1258888 w 874"/>
                <a:gd name="T9" fmla="*/ 46038 h 937"/>
                <a:gd name="T10" fmla="*/ 1309688 w 874"/>
                <a:gd name="T11" fmla="*/ 176213 h 937"/>
                <a:gd name="T12" fmla="*/ 1349375 w 874"/>
                <a:gd name="T13" fmla="*/ 295275 h 937"/>
                <a:gd name="T14" fmla="*/ 1328738 w 874"/>
                <a:gd name="T15" fmla="*/ 881063 h 937"/>
                <a:gd name="T16" fmla="*/ 1338263 w 874"/>
                <a:gd name="T17" fmla="*/ 969963 h 937"/>
                <a:gd name="T18" fmla="*/ 1179513 w 874"/>
                <a:gd name="T19" fmla="*/ 1338263 h 937"/>
                <a:gd name="T20" fmla="*/ 1050925 w 874"/>
                <a:gd name="T21" fmla="*/ 1487488 h 937"/>
                <a:gd name="T22" fmla="*/ 822325 w 874"/>
                <a:gd name="T23" fmla="*/ 1447800 h 937"/>
                <a:gd name="T24" fmla="*/ 762000 w 874"/>
                <a:gd name="T25" fmla="*/ 1408113 h 937"/>
                <a:gd name="T26" fmla="*/ 742950 w 874"/>
                <a:gd name="T27" fmla="*/ 1377950 h 937"/>
                <a:gd name="T28" fmla="*/ 712788 w 874"/>
                <a:gd name="T29" fmla="*/ 1358900 h 937"/>
                <a:gd name="T30" fmla="*/ 612775 w 874"/>
                <a:gd name="T31" fmla="*/ 1258888 h 937"/>
                <a:gd name="T32" fmla="*/ 593725 w 874"/>
                <a:gd name="T33" fmla="*/ 1228725 h 937"/>
                <a:gd name="T34" fmla="*/ 563563 w 874"/>
                <a:gd name="T35" fmla="*/ 1209675 h 937"/>
                <a:gd name="T36" fmla="*/ 523875 w 874"/>
                <a:gd name="T37" fmla="*/ 1149350 h 937"/>
                <a:gd name="T38" fmla="*/ 493713 w 874"/>
                <a:gd name="T39" fmla="*/ 1119188 h 937"/>
                <a:gd name="T40" fmla="*/ 393700 w 874"/>
                <a:gd name="T41" fmla="*/ 1055688 h 937"/>
                <a:gd name="T42" fmla="*/ 323850 w 874"/>
                <a:gd name="T43" fmla="*/ 955675 h 937"/>
                <a:gd name="T44" fmla="*/ 239713 w 874"/>
                <a:gd name="T45" fmla="*/ 909638 h 937"/>
                <a:gd name="T46" fmla="*/ 209550 w 874"/>
                <a:gd name="T47" fmla="*/ 855663 h 937"/>
                <a:gd name="T48" fmla="*/ 109538 w 874"/>
                <a:gd name="T49" fmla="*/ 762000 h 937"/>
                <a:gd name="T50" fmla="*/ 9525 w 874"/>
                <a:gd name="T51" fmla="*/ 531813 h 937"/>
                <a:gd name="T52" fmla="*/ 47625 w 874"/>
                <a:gd name="T53" fmla="*/ 347663 h 937"/>
                <a:gd name="T54" fmla="*/ 193675 w 874"/>
                <a:gd name="T55" fmla="*/ 223838 h 9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74" h="937">
                  <a:moveTo>
                    <a:pt x="122" y="141"/>
                  </a:moveTo>
                  <a:cubicBezTo>
                    <a:pt x="146" y="129"/>
                    <a:pt x="210" y="117"/>
                    <a:pt x="236" y="111"/>
                  </a:cubicBezTo>
                  <a:cubicBezTo>
                    <a:pt x="270" y="87"/>
                    <a:pt x="311" y="66"/>
                    <a:pt x="349" y="48"/>
                  </a:cubicBezTo>
                  <a:cubicBezTo>
                    <a:pt x="398" y="25"/>
                    <a:pt x="465" y="22"/>
                    <a:pt x="518" y="10"/>
                  </a:cubicBezTo>
                  <a:cubicBezTo>
                    <a:pt x="603" y="13"/>
                    <a:pt x="706" y="0"/>
                    <a:pt x="793" y="29"/>
                  </a:cubicBezTo>
                  <a:cubicBezTo>
                    <a:pt x="804" y="58"/>
                    <a:pt x="807" y="85"/>
                    <a:pt x="825" y="111"/>
                  </a:cubicBezTo>
                  <a:cubicBezTo>
                    <a:pt x="833" y="136"/>
                    <a:pt x="841" y="161"/>
                    <a:pt x="850" y="186"/>
                  </a:cubicBezTo>
                  <a:cubicBezTo>
                    <a:pt x="863" y="308"/>
                    <a:pt x="874" y="437"/>
                    <a:pt x="837" y="555"/>
                  </a:cubicBezTo>
                  <a:cubicBezTo>
                    <a:pt x="839" y="574"/>
                    <a:pt x="843" y="592"/>
                    <a:pt x="843" y="611"/>
                  </a:cubicBezTo>
                  <a:cubicBezTo>
                    <a:pt x="843" y="715"/>
                    <a:pt x="797" y="764"/>
                    <a:pt x="743" y="843"/>
                  </a:cubicBezTo>
                  <a:cubicBezTo>
                    <a:pt x="729" y="886"/>
                    <a:pt x="708" y="922"/>
                    <a:pt x="662" y="937"/>
                  </a:cubicBezTo>
                  <a:cubicBezTo>
                    <a:pt x="610" y="933"/>
                    <a:pt x="567" y="927"/>
                    <a:pt x="518" y="912"/>
                  </a:cubicBezTo>
                  <a:cubicBezTo>
                    <a:pt x="505" y="904"/>
                    <a:pt x="493" y="895"/>
                    <a:pt x="480" y="887"/>
                  </a:cubicBezTo>
                  <a:cubicBezTo>
                    <a:pt x="474" y="883"/>
                    <a:pt x="473" y="873"/>
                    <a:pt x="468" y="868"/>
                  </a:cubicBezTo>
                  <a:cubicBezTo>
                    <a:pt x="463" y="863"/>
                    <a:pt x="455" y="860"/>
                    <a:pt x="449" y="856"/>
                  </a:cubicBezTo>
                  <a:cubicBezTo>
                    <a:pt x="433" y="832"/>
                    <a:pt x="410" y="808"/>
                    <a:pt x="386" y="793"/>
                  </a:cubicBezTo>
                  <a:cubicBezTo>
                    <a:pt x="382" y="787"/>
                    <a:pt x="379" y="779"/>
                    <a:pt x="374" y="774"/>
                  </a:cubicBezTo>
                  <a:cubicBezTo>
                    <a:pt x="369" y="769"/>
                    <a:pt x="360" y="768"/>
                    <a:pt x="355" y="762"/>
                  </a:cubicBezTo>
                  <a:cubicBezTo>
                    <a:pt x="345" y="751"/>
                    <a:pt x="341" y="735"/>
                    <a:pt x="330" y="724"/>
                  </a:cubicBezTo>
                  <a:cubicBezTo>
                    <a:pt x="324" y="718"/>
                    <a:pt x="317" y="711"/>
                    <a:pt x="311" y="705"/>
                  </a:cubicBezTo>
                  <a:cubicBezTo>
                    <a:pt x="294" y="654"/>
                    <a:pt x="280" y="714"/>
                    <a:pt x="248" y="665"/>
                  </a:cubicBezTo>
                  <a:cubicBezTo>
                    <a:pt x="229" y="637"/>
                    <a:pt x="224" y="631"/>
                    <a:pt x="204" y="602"/>
                  </a:cubicBezTo>
                  <a:cubicBezTo>
                    <a:pt x="198" y="583"/>
                    <a:pt x="160" y="590"/>
                    <a:pt x="151" y="573"/>
                  </a:cubicBezTo>
                  <a:cubicBezTo>
                    <a:pt x="142" y="563"/>
                    <a:pt x="146" y="555"/>
                    <a:pt x="132" y="539"/>
                  </a:cubicBezTo>
                  <a:cubicBezTo>
                    <a:pt x="118" y="523"/>
                    <a:pt x="90" y="514"/>
                    <a:pt x="69" y="480"/>
                  </a:cubicBezTo>
                  <a:cubicBezTo>
                    <a:pt x="64" y="446"/>
                    <a:pt x="5" y="372"/>
                    <a:pt x="6" y="335"/>
                  </a:cubicBezTo>
                  <a:cubicBezTo>
                    <a:pt x="0" y="292"/>
                    <a:pt x="11" y="251"/>
                    <a:pt x="30" y="219"/>
                  </a:cubicBezTo>
                  <a:cubicBezTo>
                    <a:pt x="39" y="172"/>
                    <a:pt x="132" y="184"/>
                    <a:pt x="122" y="141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E9505748-1180-45ED-BE87-05AE6D81F8F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651582" y="299579"/>
              <a:ext cx="179387" cy="1682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4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0" name="Oval 29">
              <a:extLst>
                <a:ext uri="{FF2B5EF4-FFF2-40B4-BE49-F238E27FC236}">
                  <a16:creationId xmlns:a16="http://schemas.microsoft.com/office/drawing/2014/main" id="{F18F9EE6-39B6-4C85-8180-590572A45B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415417" y="131304"/>
              <a:ext cx="180975" cy="1682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4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" name="Oval 30">
              <a:extLst>
                <a:ext uri="{FF2B5EF4-FFF2-40B4-BE49-F238E27FC236}">
                  <a16:creationId xmlns:a16="http://schemas.microsoft.com/office/drawing/2014/main" id="{CE31D42E-6667-4EF4-B570-7EB6F19841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229681" y="1175881"/>
              <a:ext cx="179387" cy="1698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4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" name="Oval 31">
              <a:extLst>
                <a:ext uri="{FF2B5EF4-FFF2-40B4-BE49-F238E27FC236}">
                  <a16:creationId xmlns:a16="http://schemas.microsoft.com/office/drawing/2014/main" id="{517200FD-8523-439F-B318-583D3AC3CC3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31018" y="131304"/>
              <a:ext cx="179387" cy="1682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4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3" name="Oval 32">
              <a:extLst>
                <a:ext uri="{FF2B5EF4-FFF2-40B4-BE49-F238E27FC236}">
                  <a16:creationId xmlns:a16="http://schemas.microsoft.com/office/drawing/2014/main" id="{ED045F77-9CAC-4A87-B024-12046FD8BF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07219" y="542467"/>
              <a:ext cx="179387" cy="16986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4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4" name="Oval 33">
              <a:extLst>
                <a:ext uri="{FF2B5EF4-FFF2-40B4-BE49-F238E27FC236}">
                  <a16:creationId xmlns:a16="http://schemas.microsoft.com/office/drawing/2014/main" id="{5BDC9260-B350-4E6C-A14B-582DA0C122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50057" y="1175882"/>
              <a:ext cx="179387" cy="16986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4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5" name="Oval 34">
              <a:extLst>
                <a:ext uri="{FF2B5EF4-FFF2-40B4-BE49-F238E27FC236}">
                  <a16:creationId xmlns:a16="http://schemas.microsoft.com/office/drawing/2014/main" id="{BD0A23B9-1B7A-45A3-B70F-D53819D905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61393" y="663117"/>
              <a:ext cx="179387" cy="1714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4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6" name="Oval 35">
              <a:extLst>
                <a:ext uri="{FF2B5EF4-FFF2-40B4-BE49-F238E27FC236}">
                  <a16:creationId xmlns:a16="http://schemas.microsoft.com/office/drawing/2014/main" id="{DE921423-882E-4137-9866-C88E8D7979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02581" y="780592"/>
              <a:ext cx="179387" cy="16986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0" lang="en-US" sz="1400"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27" name="AutoShape 42">
              <a:extLst>
                <a:ext uri="{FF2B5EF4-FFF2-40B4-BE49-F238E27FC236}">
                  <a16:creationId xmlns:a16="http://schemas.microsoft.com/office/drawing/2014/main" id="{0508C7F4-6F4A-4F23-A3FF-7035F89D1C78}"/>
                </a:ext>
              </a:extLst>
            </p:cNvPr>
            <p:cNvCxnSpPr>
              <a:cxnSpLocks noChangeShapeType="1"/>
              <a:stCxn id="21" idx="2"/>
              <a:endCxn id="24" idx="6"/>
            </p:cNvCxnSpPr>
            <p:nvPr/>
          </p:nvCxnSpPr>
          <p:spPr bwMode="auto">
            <a:xfrm flipH="1">
              <a:off x="6329443" y="1261606"/>
              <a:ext cx="1900237" cy="0"/>
            </a:xfrm>
            <a:prstGeom prst="straightConnector1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43">
              <a:extLst>
                <a:ext uri="{FF2B5EF4-FFF2-40B4-BE49-F238E27FC236}">
                  <a16:creationId xmlns:a16="http://schemas.microsoft.com/office/drawing/2014/main" id="{FC9011A4-27D7-4611-A03D-4D79C84528B8}"/>
                </a:ext>
              </a:extLst>
            </p:cNvPr>
            <p:cNvCxnSpPr>
              <a:cxnSpLocks noChangeShapeType="1"/>
              <a:stCxn id="22" idx="6"/>
              <a:endCxn id="20" idx="1"/>
            </p:cNvCxnSpPr>
            <p:nvPr/>
          </p:nvCxnSpPr>
          <p:spPr bwMode="auto">
            <a:xfrm flipV="1">
              <a:off x="6410406" y="156703"/>
              <a:ext cx="2031999" cy="58738"/>
            </a:xfrm>
            <a:prstGeom prst="straightConnector1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9" name="Rectangle 47">
              <a:extLst>
                <a:ext uri="{FF2B5EF4-FFF2-40B4-BE49-F238E27FC236}">
                  <a16:creationId xmlns:a16="http://schemas.microsoft.com/office/drawing/2014/main" id="{CBF5BF8D-FDA6-4DB9-8915-3936DEB3D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1067" y="363079"/>
              <a:ext cx="325438" cy="374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dirty="0">
                  <a:latin typeface="Comic Sans MS" charset="0"/>
                  <a:ea typeface="ＭＳ Ｐゴシック" charset="0"/>
                </a:rPr>
                <a:t>S</a:t>
              </a:r>
            </a:p>
          </p:txBody>
        </p:sp>
        <p:cxnSp>
          <p:nvCxnSpPr>
            <p:cNvPr id="30" name="AutoShape 48">
              <a:extLst>
                <a:ext uri="{FF2B5EF4-FFF2-40B4-BE49-F238E27FC236}">
                  <a16:creationId xmlns:a16="http://schemas.microsoft.com/office/drawing/2014/main" id="{C1C4A4A6-8076-4197-9911-72680F86205E}"/>
                </a:ext>
              </a:extLst>
            </p:cNvPr>
            <p:cNvCxnSpPr>
              <a:cxnSpLocks noChangeShapeType="1"/>
              <a:stCxn id="23" idx="6"/>
              <a:endCxn id="26" idx="2"/>
            </p:cNvCxnSpPr>
            <p:nvPr/>
          </p:nvCxnSpPr>
          <p:spPr bwMode="auto">
            <a:xfrm>
              <a:off x="6486605" y="628191"/>
              <a:ext cx="815975" cy="238125"/>
            </a:xfrm>
            <a:prstGeom prst="straightConnector1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51">
              <a:extLst>
                <a:ext uri="{FF2B5EF4-FFF2-40B4-BE49-F238E27FC236}">
                  <a16:creationId xmlns:a16="http://schemas.microsoft.com/office/drawing/2014/main" id="{7CC29679-ACFC-4085-9421-8FAF979BFF29}"/>
                </a:ext>
              </a:extLst>
            </p:cNvPr>
            <p:cNvCxnSpPr>
              <a:cxnSpLocks noChangeShapeType="1"/>
              <a:stCxn id="19" idx="6"/>
              <a:endCxn id="23" idx="1"/>
            </p:cNvCxnSpPr>
            <p:nvPr/>
          </p:nvCxnSpPr>
          <p:spPr bwMode="auto">
            <a:xfrm>
              <a:off x="5830968" y="383716"/>
              <a:ext cx="503238" cy="184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52">
              <a:extLst>
                <a:ext uri="{FF2B5EF4-FFF2-40B4-BE49-F238E27FC236}">
                  <a16:creationId xmlns:a16="http://schemas.microsoft.com/office/drawing/2014/main" id="{722B1A59-F890-4172-9A1D-B97A0B1B085B}"/>
                </a:ext>
              </a:extLst>
            </p:cNvPr>
            <p:cNvCxnSpPr>
              <a:cxnSpLocks noChangeShapeType="1"/>
              <a:stCxn id="19" idx="5"/>
              <a:endCxn id="24" idx="1"/>
            </p:cNvCxnSpPr>
            <p:nvPr/>
          </p:nvCxnSpPr>
          <p:spPr bwMode="auto">
            <a:xfrm>
              <a:off x="5803980" y="442455"/>
              <a:ext cx="373062" cy="7588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53">
              <a:extLst>
                <a:ext uri="{FF2B5EF4-FFF2-40B4-BE49-F238E27FC236}">
                  <a16:creationId xmlns:a16="http://schemas.microsoft.com/office/drawing/2014/main" id="{F3BF592C-F1D1-4D5D-8B57-450C1453847E}"/>
                </a:ext>
              </a:extLst>
            </p:cNvPr>
            <p:cNvCxnSpPr>
              <a:cxnSpLocks noChangeShapeType="1"/>
              <a:stCxn id="22" idx="4"/>
              <a:endCxn id="23" idx="0"/>
            </p:cNvCxnSpPr>
            <p:nvPr/>
          </p:nvCxnSpPr>
          <p:spPr bwMode="auto">
            <a:xfrm>
              <a:off x="6321506" y="299579"/>
              <a:ext cx="76200" cy="2428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54">
              <a:extLst>
                <a:ext uri="{FF2B5EF4-FFF2-40B4-BE49-F238E27FC236}">
                  <a16:creationId xmlns:a16="http://schemas.microsoft.com/office/drawing/2014/main" id="{BC93AB3B-E960-4A64-9180-8E569F9ECE2F}"/>
                </a:ext>
              </a:extLst>
            </p:cNvPr>
            <p:cNvCxnSpPr>
              <a:cxnSpLocks noChangeShapeType="1"/>
              <a:stCxn id="23" idx="4"/>
              <a:endCxn id="24" idx="0"/>
            </p:cNvCxnSpPr>
            <p:nvPr/>
          </p:nvCxnSpPr>
          <p:spPr bwMode="auto">
            <a:xfrm flipH="1">
              <a:off x="6240544" y="712329"/>
              <a:ext cx="157163" cy="463550"/>
            </a:xfrm>
            <a:prstGeom prst="straightConnector1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55">
              <a:extLst>
                <a:ext uri="{FF2B5EF4-FFF2-40B4-BE49-F238E27FC236}">
                  <a16:creationId xmlns:a16="http://schemas.microsoft.com/office/drawing/2014/main" id="{3A36BF7E-08C3-4F09-A17E-416B0D8C4100}"/>
                </a:ext>
              </a:extLst>
            </p:cNvPr>
            <p:cNvCxnSpPr>
              <a:cxnSpLocks noChangeShapeType="1"/>
              <a:stCxn id="20" idx="4"/>
              <a:endCxn id="21" idx="0"/>
            </p:cNvCxnSpPr>
            <p:nvPr/>
          </p:nvCxnSpPr>
          <p:spPr bwMode="auto">
            <a:xfrm flipH="1">
              <a:off x="8320168" y="299579"/>
              <a:ext cx="185737" cy="8763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56">
              <a:extLst>
                <a:ext uri="{FF2B5EF4-FFF2-40B4-BE49-F238E27FC236}">
                  <a16:creationId xmlns:a16="http://schemas.microsoft.com/office/drawing/2014/main" id="{3CF29AC1-BFA9-4114-A0FD-FD6A4C66E043}"/>
                </a:ext>
              </a:extLst>
            </p:cNvPr>
            <p:cNvCxnSpPr>
              <a:cxnSpLocks noChangeShapeType="1"/>
              <a:stCxn id="25" idx="2"/>
              <a:endCxn id="26" idx="6"/>
            </p:cNvCxnSpPr>
            <p:nvPr/>
          </p:nvCxnSpPr>
          <p:spPr bwMode="auto">
            <a:xfrm flipH="1">
              <a:off x="7481967" y="748841"/>
              <a:ext cx="479424" cy="1174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0" name="Rectangle 47">
              <a:extLst>
                <a:ext uri="{FF2B5EF4-FFF2-40B4-BE49-F238E27FC236}">
                  <a16:creationId xmlns:a16="http://schemas.microsoft.com/office/drawing/2014/main" id="{90EEA570-DCF8-4919-8574-1072ECF43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2270" y="457325"/>
              <a:ext cx="637994" cy="400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dirty="0">
                  <a:latin typeface="Comic Sans MS" charset="0"/>
                  <a:ea typeface="ＭＳ Ｐゴシック" charset="0"/>
                </a:rPr>
                <a:t>V-S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45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6" grpId="0" animBg="1"/>
      <p:bldP spid="57" grpId="0" animBg="1"/>
      <p:bldP spid="58" grpId="0" animBg="1"/>
      <p:bldP spid="60" grpId="0"/>
      <p:bldP spid="64" grpId="0"/>
      <p:bldP spid="66" grpId="0"/>
      <p:bldP spid="67" grpId="0"/>
      <p:bldP spid="69" grpId="0" animBg="1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Properties of the OPT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Simplifying assumption</a:t>
                </a:r>
                <a:r>
                  <a:rPr lang="en-US" sz="2200" dirty="0"/>
                  <a:t>: All edge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/>
                  <a:t> are distinct.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1200" dirty="0"/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Cut property</a:t>
                </a:r>
                <a:r>
                  <a:rPr lang="en-US" sz="2200" dirty="0"/>
                  <a:t>: 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 be any subset of nodes (called a cut), and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200" dirty="0"/>
                  <a:t> be 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min</a:t>
                </a:r>
                <a:r>
                  <a:rPr lang="en-US" sz="2200" dirty="0"/>
                  <a:t> cost edge with exactly one endpoint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. T</a:t>
                </a:r>
                <a:r>
                  <a:rPr lang="en-US" sz="2200" dirty="0">
                    <a:sym typeface="Symbol" charset="0"/>
                  </a:rPr>
                  <a:t>hen </a:t>
                </a:r>
                <a:r>
                  <a:rPr lang="en-US" sz="2200" dirty="0">
                    <a:solidFill>
                      <a:srgbClr val="FF0000"/>
                    </a:solidFill>
                    <a:sym typeface="Symbol" charset="0"/>
                  </a:rPr>
                  <a:t>every</a:t>
                </a:r>
                <a:r>
                  <a:rPr lang="en-US" sz="2200" dirty="0">
                    <a:sym typeface="Symbol" charset="0"/>
                  </a:rPr>
                  <a:t> MST contains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sym typeface="Symbol" charset="0"/>
                      </a:rPr>
                      <m:t>𝑒</m:t>
                    </m:r>
                  </m:oMath>
                </a14:m>
                <a:r>
                  <a:rPr lang="en-US" sz="2200" dirty="0">
                    <a:sym typeface="Symbol" charset="0"/>
                  </a:rPr>
                  <a:t>.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1200" dirty="0"/>
              </a:p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Cycle property</a:t>
                </a:r>
                <a:r>
                  <a:rPr lang="en-US" sz="2200" dirty="0"/>
                  <a:t>. 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 be any cycle, and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 be 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max</a:t>
                </a:r>
                <a:r>
                  <a:rPr lang="en-US" sz="2200" dirty="0"/>
                  <a:t> cost edge belonging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.  Then </a:t>
                </a:r>
                <a:r>
                  <a:rPr lang="en-US" sz="2200" dirty="0">
                    <a:solidFill>
                      <a:srgbClr val="FF0000"/>
                    </a:solidFill>
                  </a:rPr>
                  <a:t>no</a:t>
                </a:r>
                <a:r>
                  <a:rPr lang="en-US" sz="2200" dirty="0"/>
                  <a:t> MST contains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.</a:t>
                </a:r>
                <a:endParaRPr lang="en-US" sz="2200" dirty="0">
                  <a:sym typeface="Symbol" charset="0"/>
                </a:endParaRPr>
              </a:p>
              <a:p>
                <a:pPr marL="0" indent="0">
                  <a:buNone/>
                </a:pPr>
                <a:endParaRPr lang="en-US" sz="2200" dirty="0">
                  <a:solidFill>
                    <a:schemeClr val="hlink"/>
                  </a:solidFill>
                  <a:latin typeface="+mj-lt"/>
                  <a:ea typeface="ＭＳ Ｐゴシック" charset="0"/>
                  <a:cs typeface="Lucida Grande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725" r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631BF2A5-A92D-4127-84B0-8A49D6B8C2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22913" y="4502150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232D187C-A8DC-40DE-91EF-64F53BADFE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86750" y="4333875"/>
            <a:ext cx="180975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1B9E574E-ECA9-4926-BFD1-A05DB1186B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6388" y="5378450"/>
            <a:ext cx="179387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0AA0E27D-7453-456B-BCC0-FEB44FC5D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02350" y="4310063"/>
            <a:ext cx="179388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8CA07C8F-447A-4080-BF13-8F37CF2878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24600" y="4737100"/>
            <a:ext cx="179388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61BC4912-14E0-4BD4-8D4B-C6B89D6AC8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65888" y="5378450"/>
            <a:ext cx="179387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4B947ECC-618C-491E-8A61-D3DE46414E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10488" y="4695825"/>
            <a:ext cx="179387" cy="1714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B4199190-4FAF-446A-A4A3-D5E2EDAC8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5788" y="5006975"/>
            <a:ext cx="179387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cxnSp>
        <p:nvCxnSpPr>
          <p:cNvPr id="13" name="AutoShape 14">
            <a:extLst>
              <a:ext uri="{FF2B5EF4-FFF2-40B4-BE49-F238E27FC236}">
                <a16:creationId xmlns:a16="http://schemas.microsoft.com/office/drawing/2014/main" id="{A037B5BE-87E2-46A3-B2DF-8FD6BEAB5350}"/>
              </a:ext>
            </a:extLst>
          </p:cNvPr>
          <p:cNvCxnSpPr>
            <a:cxnSpLocks noChangeShapeType="1"/>
            <a:stCxn id="5" idx="6"/>
            <a:endCxn id="8" idx="3"/>
          </p:cNvCxnSpPr>
          <p:nvPr/>
        </p:nvCxnSpPr>
        <p:spPr bwMode="auto">
          <a:xfrm flipV="1">
            <a:off x="5702300" y="4452938"/>
            <a:ext cx="427038" cy="133350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AutoShape 16">
            <a:extLst>
              <a:ext uri="{FF2B5EF4-FFF2-40B4-BE49-F238E27FC236}">
                <a16:creationId xmlns:a16="http://schemas.microsoft.com/office/drawing/2014/main" id="{784C82D1-0795-41CD-BB1D-381483C2ADA6}"/>
              </a:ext>
            </a:extLst>
          </p:cNvPr>
          <p:cNvCxnSpPr>
            <a:cxnSpLocks noChangeShapeType="1"/>
            <a:stCxn id="10" idx="1"/>
            <a:endCxn id="5" idx="4"/>
          </p:cNvCxnSpPr>
          <p:nvPr/>
        </p:nvCxnSpPr>
        <p:spPr bwMode="auto">
          <a:xfrm flipH="1" flipV="1">
            <a:off x="5613400" y="4670425"/>
            <a:ext cx="879475" cy="733425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19">
            <a:extLst>
              <a:ext uri="{FF2B5EF4-FFF2-40B4-BE49-F238E27FC236}">
                <a16:creationId xmlns:a16="http://schemas.microsoft.com/office/drawing/2014/main" id="{CB332FBE-9399-49C4-9C51-0B630250C887}"/>
              </a:ext>
            </a:extLst>
          </p:cNvPr>
          <p:cNvCxnSpPr>
            <a:cxnSpLocks noChangeShapeType="1"/>
            <a:stCxn id="6" idx="4"/>
            <a:endCxn id="7" idx="0"/>
          </p:cNvCxnSpPr>
          <p:nvPr/>
        </p:nvCxnSpPr>
        <p:spPr bwMode="auto">
          <a:xfrm flipH="1">
            <a:off x="8016875" y="4502150"/>
            <a:ext cx="360363" cy="876300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AutoShape 20">
            <a:extLst>
              <a:ext uri="{FF2B5EF4-FFF2-40B4-BE49-F238E27FC236}">
                <a16:creationId xmlns:a16="http://schemas.microsoft.com/office/drawing/2014/main" id="{40BE4C22-9391-4479-ADBD-6C3D812BB816}"/>
              </a:ext>
            </a:extLst>
          </p:cNvPr>
          <p:cNvCxnSpPr>
            <a:cxnSpLocks noChangeShapeType="1"/>
            <a:stCxn id="7" idx="2"/>
            <a:endCxn id="10" idx="6"/>
          </p:cNvCxnSpPr>
          <p:nvPr/>
        </p:nvCxnSpPr>
        <p:spPr bwMode="auto">
          <a:xfrm flipH="1">
            <a:off x="6645275" y="5464175"/>
            <a:ext cx="1281113" cy="0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21">
            <a:extLst>
              <a:ext uri="{FF2B5EF4-FFF2-40B4-BE49-F238E27FC236}">
                <a16:creationId xmlns:a16="http://schemas.microsoft.com/office/drawing/2014/main" id="{FCF699E5-25B0-440A-9FDF-ED638ED5C962}"/>
              </a:ext>
            </a:extLst>
          </p:cNvPr>
          <p:cNvCxnSpPr>
            <a:cxnSpLocks noChangeShapeType="1"/>
            <a:stCxn id="8" idx="6"/>
            <a:endCxn id="6" idx="1"/>
          </p:cNvCxnSpPr>
          <p:nvPr/>
        </p:nvCxnSpPr>
        <p:spPr bwMode="auto">
          <a:xfrm flipV="1">
            <a:off x="6281738" y="4359275"/>
            <a:ext cx="2032000" cy="3492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8" name="Text Box 22">
            <a:extLst>
              <a:ext uri="{FF2B5EF4-FFF2-40B4-BE49-F238E27FC236}">
                <a16:creationId xmlns:a16="http://schemas.microsoft.com/office/drawing/2014/main" id="{B23ACE1E-9ADF-45AD-8241-A386A0AE7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25" y="4257675"/>
            <a:ext cx="23495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10 </a:t>
            </a:r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42E38028-8511-4716-8977-4197EBF28657}"/>
              </a:ext>
            </a:extLst>
          </p:cNvPr>
          <p:cNvSpPr>
            <a:spLocks/>
          </p:cNvSpPr>
          <p:nvPr/>
        </p:nvSpPr>
        <p:spPr bwMode="auto">
          <a:xfrm>
            <a:off x="2557463" y="4113213"/>
            <a:ext cx="1897062" cy="1620837"/>
          </a:xfrm>
          <a:custGeom>
            <a:avLst/>
            <a:gdLst>
              <a:gd name="T0" fmla="*/ 1539875 w 1195"/>
              <a:gd name="T1" fmla="*/ 0 h 1021"/>
              <a:gd name="T2" fmla="*/ 1719262 w 1195"/>
              <a:gd name="T3" fmla="*/ 90487 h 1021"/>
              <a:gd name="T4" fmla="*/ 1779587 w 1195"/>
              <a:gd name="T5" fmla="*/ 130175 h 1021"/>
              <a:gd name="T6" fmla="*/ 1728787 w 1195"/>
              <a:gd name="T7" fmla="*/ 1073150 h 1021"/>
              <a:gd name="T8" fmla="*/ 1689100 w 1195"/>
              <a:gd name="T9" fmla="*/ 1262062 h 1021"/>
              <a:gd name="T10" fmla="*/ 1539875 w 1195"/>
              <a:gd name="T11" fmla="*/ 1560512 h 1021"/>
              <a:gd name="T12" fmla="*/ 1460500 w 1195"/>
              <a:gd name="T13" fmla="*/ 1620837 h 1021"/>
              <a:gd name="T14" fmla="*/ 1182687 w 1195"/>
              <a:gd name="T15" fmla="*/ 1609725 h 1021"/>
              <a:gd name="T16" fmla="*/ 1123950 w 1195"/>
              <a:gd name="T17" fmla="*/ 1590675 h 1021"/>
              <a:gd name="T18" fmla="*/ 1063625 w 1195"/>
              <a:gd name="T19" fmla="*/ 1550987 h 1021"/>
              <a:gd name="T20" fmla="*/ 1042987 w 1195"/>
              <a:gd name="T21" fmla="*/ 1520825 h 1021"/>
              <a:gd name="T22" fmla="*/ 923925 w 1195"/>
              <a:gd name="T23" fmla="*/ 1431925 h 1021"/>
              <a:gd name="T24" fmla="*/ 865187 w 1195"/>
              <a:gd name="T25" fmla="*/ 1381125 h 1021"/>
              <a:gd name="T26" fmla="*/ 238125 w 1195"/>
              <a:gd name="T27" fmla="*/ 1252537 h 1021"/>
              <a:gd name="T28" fmla="*/ 179387 w 1195"/>
              <a:gd name="T29" fmla="*/ 1233487 h 1021"/>
              <a:gd name="T30" fmla="*/ 149225 w 1195"/>
              <a:gd name="T31" fmla="*/ 1222375 h 1021"/>
              <a:gd name="T32" fmla="*/ 88900 w 1195"/>
              <a:gd name="T33" fmla="*/ 1203325 h 1021"/>
              <a:gd name="T34" fmla="*/ 60325 w 1195"/>
              <a:gd name="T35" fmla="*/ 1193800 h 1021"/>
              <a:gd name="T36" fmla="*/ 0 w 1195"/>
              <a:gd name="T37" fmla="*/ 1103312 h 1021"/>
              <a:gd name="T38" fmla="*/ 60325 w 1195"/>
              <a:gd name="T39" fmla="*/ 895350 h 1021"/>
              <a:gd name="T40" fmla="*/ 128587 w 1195"/>
              <a:gd name="T41" fmla="*/ 825500 h 1021"/>
              <a:gd name="T42" fmla="*/ 347662 w 1195"/>
              <a:gd name="T43" fmla="*/ 785812 h 1021"/>
              <a:gd name="T44" fmla="*/ 566737 w 1195"/>
              <a:gd name="T45" fmla="*/ 755650 h 1021"/>
              <a:gd name="T46" fmla="*/ 814387 w 1195"/>
              <a:gd name="T47" fmla="*/ 685800 h 1021"/>
              <a:gd name="T48" fmla="*/ 935037 w 1195"/>
              <a:gd name="T49" fmla="*/ 557212 h 1021"/>
              <a:gd name="T50" fmla="*/ 1023937 w 1195"/>
              <a:gd name="T51" fmla="*/ 438150 h 1021"/>
              <a:gd name="T52" fmla="*/ 1152525 w 1195"/>
              <a:gd name="T53" fmla="*/ 268287 h 1021"/>
              <a:gd name="T54" fmla="*/ 1292225 w 1195"/>
              <a:gd name="T55" fmla="*/ 149225 h 1021"/>
              <a:gd name="T56" fmla="*/ 1322387 w 1195"/>
              <a:gd name="T57" fmla="*/ 119062 h 1021"/>
              <a:gd name="T58" fmla="*/ 1352550 w 1195"/>
              <a:gd name="T59" fmla="*/ 100012 h 1021"/>
              <a:gd name="T60" fmla="*/ 1539875 w 1195"/>
              <a:gd name="T61" fmla="*/ 0 h 10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195" h="1021">
                <a:moveTo>
                  <a:pt x="970" y="0"/>
                </a:moveTo>
                <a:cubicBezTo>
                  <a:pt x="1048" y="11"/>
                  <a:pt x="1021" y="16"/>
                  <a:pt x="1083" y="57"/>
                </a:cubicBezTo>
                <a:cubicBezTo>
                  <a:pt x="1096" y="65"/>
                  <a:pt x="1121" y="82"/>
                  <a:pt x="1121" y="82"/>
                </a:cubicBezTo>
                <a:cubicBezTo>
                  <a:pt x="1195" y="303"/>
                  <a:pt x="1143" y="481"/>
                  <a:pt x="1089" y="676"/>
                </a:cubicBezTo>
                <a:cubicBezTo>
                  <a:pt x="1084" y="718"/>
                  <a:pt x="1074" y="754"/>
                  <a:pt x="1064" y="795"/>
                </a:cubicBezTo>
                <a:cubicBezTo>
                  <a:pt x="1046" y="867"/>
                  <a:pt x="1038" y="940"/>
                  <a:pt x="970" y="983"/>
                </a:cubicBezTo>
                <a:cubicBezTo>
                  <a:pt x="956" y="1006"/>
                  <a:pt x="945" y="1012"/>
                  <a:pt x="920" y="1021"/>
                </a:cubicBezTo>
                <a:cubicBezTo>
                  <a:pt x="862" y="1019"/>
                  <a:pt x="803" y="1019"/>
                  <a:pt x="745" y="1014"/>
                </a:cubicBezTo>
                <a:cubicBezTo>
                  <a:pt x="732" y="1013"/>
                  <a:pt x="708" y="1002"/>
                  <a:pt x="708" y="1002"/>
                </a:cubicBezTo>
                <a:cubicBezTo>
                  <a:pt x="695" y="994"/>
                  <a:pt x="683" y="985"/>
                  <a:pt x="670" y="977"/>
                </a:cubicBezTo>
                <a:cubicBezTo>
                  <a:pt x="664" y="973"/>
                  <a:pt x="662" y="964"/>
                  <a:pt x="657" y="958"/>
                </a:cubicBezTo>
                <a:cubicBezTo>
                  <a:pt x="639" y="936"/>
                  <a:pt x="609" y="910"/>
                  <a:pt x="582" y="902"/>
                </a:cubicBezTo>
                <a:cubicBezTo>
                  <a:pt x="560" y="867"/>
                  <a:pt x="583" y="897"/>
                  <a:pt x="545" y="870"/>
                </a:cubicBezTo>
                <a:cubicBezTo>
                  <a:pt x="390" y="761"/>
                  <a:pt x="409" y="795"/>
                  <a:pt x="150" y="789"/>
                </a:cubicBezTo>
                <a:cubicBezTo>
                  <a:pt x="138" y="785"/>
                  <a:pt x="125" y="781"/>
                  <a:pt x="113" y="777"/>
                </a:cubicBezTo>
                <a:cubicBezTo>
                  <a:pt x="107" y="775"/>
                  <a:pt x="100" y="772"/>
                  <a:pt x="94" y="770"/>
                </a:cubicBezTo>
                <a:cubicBezTo>
                  <a:pt x="81" y="766"/>
                  <a:pt x="69" y="762"/>
                  <a:pt x="56" y="758"/>
                </a:cubicBezTo>
                <a:cubicBezTo>
                  <a:pt x="50" y="756"/>
                  <a:pt x="38" y="752"/>
                  <a:pt x="38" y="752"/>
                </a:cubicBezTo>
                <a:cubicBezTo>
                  <a:pt x="24" y="731"/>
                  <a:pt x="8" y="719"/>
                  <a:pt x="0" y="695"/>
                </a:cubicBezTo>
                <a:cubicBezTo>
                  <a:pt x="5" y="626"/>
                  <a:pt x="4" y="614"/>
                  <a:pt x="38" y="564"/>
                </a:cubicBezTo>
                <a:cubicBezTo>
                  <a:pt x="68" y="520"/>
                  <a:pt x="48" y="531"/>
                  <a:pt x="81" y="520"/>
                </a:cubicBezTo>
                <a:cubicBezTo>
                  <a:pt x="127" y="489"/>
                  <a:pt x="152" y="499"/>
                  <a:pt x="219" y="495"/>
                </a:cubicBezTo>
                <a:cubicBezTo>
                  <a:pt x="269" y="479"/>
                  <a:pt x="296" y="480"/>
                  <a:pt x="357" y="476"/>
                </a:cubicBezTo>
                <a:cubicBezTo>
                  <a:pt x="409" y="459"/>
                  <a:pt x="460" y="445"/>
                  <a:pt x="513" y="432"/>
                </a:cubicBezTo>
                <a:cubicBezTo>
                  <a:pt x="545" y="412"/>
                  <a:pt x="548" y="377"/>
                  <a:pt x="589" y="351"/>
                </a:cubicBezTo>
                <a:cubicBezTo>
                  <a:pt x="607" y="323"/>
                  <a:pt x="626" y="302"/>
                  <a:pt x="645" y="276"/>
                </a:cubicBezTo>
                <a:cubicBezTo>
                  <a:pt x="660" y="230"/>
                  <a:pt x="686" y="198"/>
                  <a:pt x="726" y="169"/>
                </a:cubicBezTo>
                <a:cubicBezTo>
                  <a:pt x="751" y="133"/>
                  <a:pt x="784" y="124"/>
                  <a:pt x="814" y="94"/>
                </a:cubicBezTo>
                <a:cubicBezTo>
                  <a:pt x="820" y="88"/>
                  <a:pt x="826" y="81"/>
                  <a:pt x="833" y="75"/>
                </a:cubicBezTo>
                <a:cubicBezTo>
                  <a:pt x="839" y="70"/>
                  <a:pt x="846" y="68"/>
                  <a:pt x="852" y="63"/>
                </a:cubicBezTo>
                <a:cubicBezTo>
                  <a:pt x="902" y="18"/>
                  <a:pt x="899" y="0"/>
                  <a:pt x="970" y="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0" name="Freeform 27">
            <a:extLst>
              <a:ext uri="{FF2B5EF4-FFF2-40B4-BE49-F238E27FC236}">
                <a16:creationId xmlns:a16="http://schemas.microsoft.com/office/drawing/2014/main" id="{F6268C2D-99E1-4156-B605-7DF01138C8E7}"/>
              </a:ext>
            </a:extLst>
          </p:cNvPr>
          <p:cNvSpPr>
            <a:spLocks/>
          </p:cNvSpPr>
          <p:nvPr/>
        </p:nvSpPr>
        <p:spPr bwMode="auto">
          <a:xfrm>
            <a:off x="825500" y="4216400"/>
            <a:ext cx="1387475" cy="1487488"/>
          </a:xfrm>
          <a:custGeom>
            <a:avLst/>
            <a:gdLst>
              <a:gd name="T0" fmla="*/ 193675 w 874"/>
              <a:gd name="T1" fmla="*/ 223838 h 937"/>
              <a:gd name="T2" fmla="*/ 374650 w 874"/>
              <a:gd name="T3" fmla="*/ 176213 h 937"/>
              <a:gd name="T4" fmla="*/ 554038 w 874"/>
              <a:gd name="T5" fmla="*/ 76200 h 937"/>
              <a:gd name="T6" fmla="*/ 822325 w 874"/>
              <a:gd name="T7" fmla="*/ 15875 h 937"/>
              <a:gd name="T8" fmla="*/ 1258888 w 874"/>
              <a:gd name="T9" fmla="*/ 46038 h 937"/>
              <a:gd name="T10" fmla="*/ 1309688 w 874"/>
              <a:gd name="T11" fmla="*/ 176213 h 937"/>
              <a:gd name="T12" fmla="*/ 1349375 w 874"/>
              <a:gd name="T13" fmla="*/ 295275 h 937"/>
              <a:gd name="T14" fmla="*/ 1328738 w 874"/>
              <a:gd name="T15" fmla="*/ 881063 h 937"/>
              <a:gd name="T16" fmla="*/ 1338263 w 874"/>
              <a:gd name="T17" fmla="*/ 969963 h 937"/>
              <a:gd name="T18" fmla="*/ 1179513 w 874"/>
              <a:gd name="T19" fmla="*/ 1338263 h 937"/>
              <a:gd name="T20" fmla="*/ 1050925 w 874"/>
              <a:gd name="T21" fmla="*/ 1487488 h 937"/>
              <a:gd name="T22" fmla="*/ 822325 w 874"/>
              <a:gd name="T23" fmla="*/ 1447800 h 937"/>
              <a:gd name="T24" fmla="*/ 762000 w 874"/>
              <a:gd name="T25" fmla="*/ 1408113 h 937"/>
              <a:gd name="T26" fmla="*/ 742950 w 874"/>
              <a:gd name="T27" fmla="*/ 1377950 h 937"/>
              <a:gd name="T28" fmla="*/ 712788 w 874"/>
              <a:gd name="T29" fmla="*/ 1358900 h 937"/>
              <a:gd name="T30" fmla="*/ 612775 w 874"/>
              <a:gd name="T31" fmla="*/ 1258888 h 937"/>
              <a:gd name="T32" fmla="*/ 593725 w 874"/>
              <a:gd name="T33" fmla="*/ 1228725 h 937"/>
              <a:gd name="T34" fmla="*/ 563563 w 874"/>
              <a:gd name="T35" fmla="*/ 1209675 h 937"/>
              <a:gd name="T36" fmla="*/ 523875 w 874"/>
              <a:gd name="T37" fmla="*/ 1149350 h 937"/>
              <a:gd name="T38" fmla="*/ 493713 w 874"/>
              <a:gd name="T39" fmla="*/ 1119188 h 937"/>
              <a:gd name="T40" fmla="*/ 393700 w 874"/>
              <a:gd name="T41" fmla="*/ 1055688 h 937"/>
              <a:gd name="T42" fmla="*/ 323850 w 874"/>
              <a:gd name="T43" fmla="*/ 955675 h 937"/>
              <a:gd name="T44" fmla="*/ 239713 w 874"/>
              <a:gd name="T45" fmla="*/ 909638 h 937"/>
              <a:gd name="T46" fmla="*/ 209550 w 874"/>
              <a:gd name="T47" fmla="*/ 855663 h 937"/>
              <a:gd name="T48" fmla="*/ 109538 w 874"/>
              <a:gd name="T49" fmla="*/ 762000 h 937"/>
              <a:gd name="T50" fmla="*/ 9525 w 874"/>
              <a:gd name="T51" fmla="*/ 531813 h 937"/>
              <a:gd name="T52" fmla="*/ 47625 w 874"/>
              <a:gd name="T53" fmla="*/ 347663 h 937"/>
              <a:gd name="T54" fmla="*/ 193675 w 874"/>
              <a:gd name="T55" fmla="*/ 223838 h 9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74" h="937">
                <a:moveTo>
                  <a:pt x="122" y="141"/>
                </a:moveTo>
                <a:cubicBezTo>
                  <a:pt x="146" y="129"/>
                  <a:pt x="210" y="117"/>
                  <a:pt x="236" y="111"/>
                </a:cubicBezTo>
                <a:cubicBezTo>
                  <a:pt x="270" y="87"/>
                  <a:pt x="311" y="66"/>
                  <a:pt x="349" y="48"/>
                </a:cubicBezTo>
                <a:cubicBezTo>
                  <a:pt x="398" y="25"/>
                  <a:pt x="465" y="22"/>
                  <a:pt x="518" y="10"/>
                </a:cubicBezTo>
                <a:cubicBezTo>
                  <a:pt x="603" y="13"/>
                  <a:pt x="706" y="0"/>
                  <a:pt x="793" y="29"/>
                </a:cubicBezTo>
                <a:cubicBezTo>
                  <a:pt x="804" y="58"/>
                  <a:pt x="807" y="85"/>
                  <a:pt x="825" y="111"/>
                </a:cubicBezTo>
                <a:cubicBezTo>
                  <a:pt x="833" y="136"/>
                  <a:pt x="841" y="161"/>
                  <a:pt x="850" y="186"/>
                </a:cubicBezTo>
                <a:cubicBezTo>
                  <a:pt x="863" y="308"/>
                  <a:pt x="874" y="437"/>
                  <a:pt x="837" y="555"/>
                </a:cubicBezTo>
                <a:cubicBezTo>
                  <a:pt x="839" y="574"/>
                  <a:pt x="843" y="592"/>
                  <a:pt x="843" y="611"/>
                </a:cubicBezTo>
                <a:cubicBezTo>
                  <a:pt x="843" y="715"/>
                  <a:pt x="797" y="764"/>
                  <a:pt x="743" y="843"/>
                </a:cubicBezTo>
                <a:cubicBezTo>
                  <a:pt x="729" y="886"/>
                  <a:pt x="708" y="922"/>
                  <a:pt x="662" y="937"/>
                </a:cubicBezTo>
                <a:cubicBezTo>
                  <a:pt x="610" y="933"/>
                  <a:pt x="567" y="927"/>
                  <a:pt x="518" y="912"/>
                </a:cubicBezTo>
                <a:cubicBezTo>
                  <a:pt x="505" y="904"/>
                  <a:pt x="493" y="895"/>
                  <a:pt x="480" y="887"/>
                </a:cubicBezTo>
                <a:cubicBezTo>
                  <a:pt x="474" y="883"/>
                  <a:pt x="473" y="873"/>
                  <a:pt x="468" y="868"/>
                </a:cubicBezTo>
                <a:cubicBezTo>
                  <a:pt x="463" y="863"/>
                  <a:pt x="455" y="860"/>
                  <a:pt x="449" y="856"/>
                </a:cubicBezTo>
                <a:cubicBezTo>
                  <a:pt x="433" y="832"/>
                  <a:pt x="410" y="808"/>
                  <a:pt x="386" y="793"/>
                </a:cubicBezTo>
                <a:cubicBezTo>
                  <a:pt x="382" y="787"/>
                  <a:pt x="379" y="779"/>
                  <a:pt x="374" y="774"/>
                </a:cubicBezTo>
                <a:cubicBezTo>
                  <a:pt x="369" y="769"/>
                  <a:pt x="360" y="768"/>
                  <a:pt x="355" y="762"/>
                </a:cubicBezTo>
                <a:cubicBezTo>
                  <a:pt x="345" y="751"/>
                  <a:pt x="341" y="735"/>
                  <a:pt x="330" y="724"/>
                </a:cubicBezTo>
                <a:cubicBezTo>
                  <a:pt x="324" y="718"/>
                  <a:pt x="317" y="711"/>
                  <a:pt x="311" y="705"/>
                </a:cubicBezTo>
                <a:cubicBezTo>
                  <a:pt x="294" y="654"/>
                  <a:pt x="280" y="714"/>
                  <a:pt x="248" y="665"/>
                </a:cubicBezTo>
                <a:cubicBezTo>
                  <a:pt x="229" y="637"/>
                  <a:pt x="224" y="631"/>
                  <a:pt x="204" y="602"/>
                </a:cubicBezTo>
                <a:cubicBezTo>
                  <a:pt x="198" y="583"/>
                  <a:pt x="160" y="590"/>
                  <a:pt x="151" y="573"/>
                </a:cubicBezTo>
                <a:cubicBezTo>
                  <a:pt x="142" y="563"/>
                  <a:pt x="146" y="555"/>
                  <a:pt x="132" y="539"/>
                </a:cubicBezTo>
                <a:cubicBezTo>
                  <a:pt x="118" y="523"/>
                  <a:pt x="90" y="514"/>
                  <a:pt x="69" y="480"/>
                </a:cubicBezTo>
                <a:cubicBezTo>
                  <a:pt x="64" y="446"/>
                  <a:pt x="5" y="372"/>
                  <a:pt x="6" y="335"/>
                </a:cubicBezTo>
                <a:cubicBezTo>
                  <a:pt x="0" y="292"/>
                  <a:pt x="11" y="251"/>
                  <a:pt x="30" y="219"/>
                </a:cubicBezTo>
                <a:cubicBezTo>
                  <a:pt x="39" y="172"/>
                  <a:pt x="132" y="184"/>
                  <a:pt x="122" y="141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1" name="Oval 28">
            <a:extLst>
              <a:ext uri="{FF2B5EF4-FFF2-40B4-BE49-F238E27FC236}">
                <a16:creationId xmlns:a16="http://schemas.microsoft.com/office/drawing/2014/main" id="{E9505748-1180-45ED-BE87-05AE6D81F8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23963" y="4532313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2" name="Oval 29">
            <a:extLst>
              <a:ext uri="{FF2B5EF4-FFF2-40B4-BE49-F238E27FC236}">
                <a16:creationId xmlns:a16="http://schemas.microsoft.com/office/drawing/2014/main" id="{F18F9EE6-39B6-4C85-8180-590572A45B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7800" y="4364038"/>
            <a:ext cx="180975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3" name="Oval 30">
            <a:extLst>
              <a:ext uri="{FF2B5EF4-FFF2-40B4-BE49-F238E27FC236}">
                <a16:creationId xmlns:a16="http://schemas.microsoft.com/office/drawing/2014/main" id="{CE31D42E-6667-4EF4-B570-7EB6F19841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02063" y="5408613"/>
            <a:ext cx="179387" cy="1698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4" name="Oval 31">
            <a:extLst>
              <a:ext uri="{FF2B5EF4-FFF2-40B4-BE49-F238E27FC236}">
                <a16:creationId xmlns:a16="http://schemas.microsoft.com/office/drawing/2014/main" id="{517200FD-8523-439F-B318-583D3AC3CC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3400" y="4364038"/>
            <a:ext cx="179388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5" name="Oval 32">
            <a:extLst>
              <a:ext uri="{FF2B5EF4-FFF2-40B4-BE49-F238E27FC236}">
                <a16:creationId xmlns:a16="http://schemas.microsoft.com/office/drawing/2014/main" id="{ED045F77-9CAC-4A87-B024-12046FD8BF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79600" y="4775200"/>
            <a:ext cx="179388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6" name="Oval 33">
            <a:extLst>
              <a:ext uri="{FF2B5EF4-FFF2-40B4-BE49-F238E27FC236}">
                <a16:creationId xmlns:a16="http://schemas.microsoft.com/office/drawing/2014/main" id="{5BDC9260-B350-4E6C-A14B-582DA0C122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22438" y="5408613"/>
            <a:ext cx="179387" cy="1698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7" name="Oval 34">
            <a:extLst>
              <a:ext uri="{FF2B5EF4-FFF2-40B4-BE49-F238E27FC236}">
                <a16:creationId xmlns:a16="http://schemas.microsoft.com/office/drawing/2014/main" id="{BD0A23B9-1B7A-45A3-B70F-D53819D905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33775" y="4895850"/>
            <a:ext cx="179388" cy="1714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28" name="Oval 35">
            <a:extLst>
              <a:ext uri="{FF2B5EF4-FFF2-40B4-BE49-F238E27FC236}">
                <a16:creationId xmlns:a16="http://schemas.microsoft.com/office/drawing/2014/main" id="{DE921423-882E-4137-9866-C88E8D7979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4963" y="5013325"/>
            <a:ext cx="179387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cxnSp>
        <p:nvCxnSpPr>
          <p:cNvPr id="29" name="AutoShape 42">
            <a:extLst>
              <a:ext uri="{FF2B5EF4-FFF2-40B4-BE49-F238E27FC236}">
                <a16:creationId xmlns:a16="http://schemas.microsoft.com/office/drawing/2014/main" id="{0508C7F4-6F4A-4F23-A3FF-7035F89D1C78}"/>
              </a:ext>
            </a:extLst>
          </p:cNvPr>
          <p:cNvCxnSpPr>
            <a:cxnSpLocks noChangeShapeType="1"/>
            <a:stCxn id="23" idx="2"/>
            <a:endCxn id="26" idx="6"/>
          </p:cNvCxnSpPr>
          <p:nvPr/>
        </p:nvCxnSpPr>
        <p:spPr bwMode="auto">
          <a:xfrm flipH="1">
            <a:off x="1901825" y="5494338"/>
            <a:ext cx="1900238" cy="0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0" name="AutoShape 43">
            <a:extLst>
              <a:ext uri="{FF2B5EF4-FFF2-40B4-BE49-F238E27FC236}">
                <a16:creationId xmlns:a16="http://schemas.microsoft.com/office/drawing/2014/main" id="{FC9011A4-27D7-4611-A03D-4D79C84528B8}"/>
              </a:ext>
            </a:extLst>
          </p:cNvPr>
          <p:cNvCxnSpPr>
            <a:cxnSpLocks noChangeShapeType="1"/>
            <a:stCxn id="24" idx="6"/>
            <a:endCxn id="22" idx="1"/>
          </p:cNvCxnSpPr>
          <p:nvPr/>
        </p:nvCxnSpPr>
        <p:spPr bwMode="auto">
          <a:xfrm flipV="1">
            <a:off x="1982788" y="4389438"/>
            <a:ext cx="2032000" cy="58737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1" name="Rectangle 47">
            <a:extLst>
              <a:ext uri="{FF2B5EF4-FFF2-40B4-BE49-F238E27FC236}">
                <a16:creationId xmlns:a16="http://schemas.microsoft.com/office/drawing/2014/main" id="{CBF5BF8D-FDA6-4DB9-8915-3936DEB3D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4595813"/>
            <a:ext cx="32543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latin typeface="Comic Sans MS" charset="0"/>
                <a:ea typeface="ＭＳ Ｐゴシック" charset="0"/>
              </a:rPr>
              <a:t>S</a:t>
            </a:r>
          </a:p>
        </p:txBody>
      </p:sp>
      <p:cxnSp>
        <p:nvCxnSpPr>
          <p:cNvPr id="32" name="AutoShape 48">
            <a:extLst>
              <a:ext uri="{FF2B5EF4-FFF2-40B4-BE49-F238E27FC236}">
                <a16:creationId xmlns:a16="http://schemas.microsoft.com/office/drawing/2014/main" id="{C1C4A4A6-8076-4197-9911-72680F86205E}"/>
              </a:ext>
            </a:extLst>
          </p:cNvPr>
          <p:cNvCxnSpPr>
            <a:cxnSpLocks noChangeShapeType="1"/>
            <a:stCxn id="25" idx="6"/>
            <a:endCxn id="28" idx="2"/>
          </p:cNvCxnSpPr>
          <p:nvPr/>
        </p:nvCxnSpPr>
        <p:spPr bwMode="auto">
          <a:xfrm>
            <a:off x="2058988" y="4860925"/>
            <a:ext cx="815975" cy="2381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3" name="Rectangle 49">
            <a:extLst>
              <a:ext uri="{FF2B5EF4-FFF2-40B4-BE49-F238E27FC236}">
                <a16:creationId xmlns:a16="http://schemas.microsoft.com/office/drawing/2014/main" id="{BFDDEB05-47A6-4977-B64D-B7C934CDF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618" y="5897563"/>
            <a:ext cx="2984792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red edge</a:t>
            </a:r>
            <a:r>
              <a:rPr lang="en-US" dirty="0">
                <a:latin typeface="Comic Sans MS" charset="0"/>
                <a:ea typeface="ＭＳ Ｐゴシック" charset="0"/>
              </a:rPr>
              <a:t> is in the MST</a:t>
            </a:r>
          </a:p>
        </p:txBody>
      </p:sp>
      <p:sp>
        <p:nvSpPr>
          <p:cNvPr id="35" name="Rectangle 50">
            <a:extLst>
              <a:ext uri="{FF2B5EF4-FFF2-40B4-BE49-F238E27FC236}">
                <a16:creationId xmlns:a16="http://schemas.microsoft.com/office/drawing/2014/main" id="{E5FC51F6-C928-427F-B69C-94A0DAF16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620" y="5915025"/>
            <a:ext cx="3712555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  <a:latin typeface="Comic Sans MS" charset="0"/>
                <a:ea typeface="ＭＳ Ｐゴシック" charset="0"/>
              </a:rPr>
              <a:t>Green edge</a:t>
            </a:r>
            <a:r>
              <a:rPr lang="en-US" dirty="0">
                <a:latin typeface="Comic Sans MS" charset="0"/>
                <a:ea typeface="ＭＳ Ｐゴシック" charset="0"/>
              </a:rPr>
              <a:t> is not in the MST</a:t>
            </a:r>
          </a:p>
        </p:txBody>
      </p:sp>
      <p:cxnSp>
        <p:nvCxnSpPr>
          <p:cNvPr id="36" name="AutoShape 51">
            <a:extLst>
              <a:ext uri="{FF2B5EF4-FFF2-40B4-BE49-F238E27FC236}">
                <a16:creationId xmlns:a16="http://schemas.microsoft.com/office/drawing/2014/main" id="{7CC29679-ACFC-4085-9421-8FAF979BFF29}"/>
              </a:ext>
            </a:extLst>
          </p:cNvPr>
          <p:cNvCxnSpPr>
            <a:cxnSpLocks noChangeShapeType="1"/>
            <a:stCxn id="21" idx="6"/>
            <a:endCxn id="25" idx="1"/>
          </p:cNvCxnSpPr>
          <p:nvPr/>
        </p:nvCxnSpPr>
        <p:spPr bwMode="auto">
          <a:xfrm>
            <a:off x="1403350" y="4616450"/>
            <a:ext cx="503238" cy="184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7" name="AutoShape 52">
            <a:extLst>
              <a:ext uri="{FF2B5EF4-FFF2-40B4-BE49-F238E27FC236}">
                <a16:creationId xmlns:a16="http://schemas.microsoft.com/office/drawing/2014/main" id="{722B1A59-F890-4172-9A1D-B97A0B1B085B}"/>
              </a:ext>
            </a:extLst>
          </p:cNvPr>
          <p:cNvCxnSpPr>
            <a:cxnSpLocks noChangeShapeType="1"/>
            <a:stCxn id="21" idx="5"/>
            <a:endCxn id="26" idx="1"/>
          </p:cNvCxnSpPr>
          <p:nvPr/>
        </p:nvCxnSpPr>
        <p:spPr bwMode="auto">
          <a:xfrm>
            <a:off x="1376363" y="4675188"/>
            <a:ext cx="373062" cy="758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8" name="AutoShape 53">
            <a:extLst>
              <a:ext uri="{FF2B5EF4-FFF2-40B4-BE49-F238E27FC236}">
                <a16:creationId xmlns:a16="http://schemas.microsoft.com/office/drawing/2014/main" id="{F3BF592C-F1D1-4D5D-8B57-450C1453847E}"/>
              </a:ext>
            </a:extLst>
          </p:cNvPr>
          <p:cNvCxnSpPr>
            <a:cxnSpLocks noChangeShapeType="1"/>
            <a:stCxn id="24" idx="4"/>
            <a:endCxn id="25" idx="0"/>
          </p:cNvCxnSpPr>
          <p:nvPr/>
        </p:nvCxnSpPr>
        <p:spPr bwMode="auto">
          <a:xfrm>
            <a:off x="1893888" y="4532313"/>
            <a:ext cx="76200" cy="242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9" name="AutoShape 54">
            <a:extLst>
              <a:ext uri="{FF2B5EF4-FFF2-40B4-BE49-F238E27FC236}">
                <a16:creationId xmlns:a16="http://schemas.microsoft.com/office/drawing/2014/main" id="{BC93AB3B-E960-4A64-9180-8E569F9ECE2F}"/>
              </a:ext>
            </a:extLst>
          </p:cNvPr>
          <p:cNvCxnSpPr>
            <a:cxnSpLocks noChangeShapeType="1"/>
            <a:stCxn id="25" idx="4"/>
            <a:endCxn id="26" idx="0"/>
          </p:cNvCxnSpPr>
          <p:nvPr/>
        </p:nvCxnSpPr>
        <p:spPr bwMode="auto">
          <a:xfrm flipH="1">
            <a:off x="1812925" y="4945063"/>
            <a:ext cx="157163" cy="463550"/>
          </a:xfrm>
          <a:prstGeom prst="straightConnector1">
            <a:avLst/>
          </a:prstGeom>
          <a:noFill/>
          <a:ln w="9525">
            <a:solidFill>
              <a:schemeClr val="hlink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0" name="AutoShape 55">
            <a:extLst>
              <a:ext uri="{FF2B5EF4-FFF2-40B4-BE49-F238E27FC236}">
                <a16:creationId xmlns:a16="http://schemas.microsoft.com/office/drawing/2014/main" id="{3A36BF7E-08C3-4F09-A17E-416B0D8C4100}"/>
              </a:ext>
            </a:extLst>
          </p:cNvPr>
          <p:cNvCxnSpPr>
            <a:cxnSpLocks noChangeShapeType="1"/>
            <a:stCxn id="22" idx="4"/>
            <a:endCxn id="23" idx="0"/>
          </p:cNvCxnSpPr>
          <p:nvPr/>
        </p:nvCxnSpPr>
        <p:spPr bwMode="auto">
          <a:xfrm flipH="1">
            <a:off x="3892550" y="4532313"/>
            <a:ext cx="185738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1" name="AutoShape 56">
            <a:extLst>
              <a:ext uri="{FF2B5EF4-FFF2-40B4-BE49-F238E27FC236}">
                <a16:creationId xmlns:a16="http://schemas.microsoft.com/office/drawing/2014/main" id="{3CF29AC1-BFA9-4114-A0FD-FD6A4C66E043}"/>
              </a:ext>
            </a:extLst>
          </p:cNvPr>
          <p:cNvCxnSpPr>
            <a:cxnSpLocks noChangeShapeType="1"/>
            <a:stCxn id="27" idx="2"/>
            <a:endCxn id="28" idx="6"/>
          </p:cNvCxnSpPr>
          <p:nvPr/>
        </p:nvCxnSpPr>
        <p:spPr bwMode="auto">
          <a:xfrm flipH="1">
            <a:off x="3054350" y="4981575"/>
            <a:ext cx="479425" cy="117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2" name="AutoShape 57">
            <a:extLst>
              <a:ext uri="{FF2B5EF4-FFF2-40B4-BE49-F238E27FC236}">
                <a16:creationId xmlns:a16="http://schemas.microsoft.com/office/drawing/2014/main" id="{701357AA-230F-4E2E-97E9-7BC1F6852D6F}"/>
              </a:ext>
            </a:extLst>
          </p:cNvPr>
          <p:cNvCxnSpPr>
            <a:cxnSpLocks noChangeShapeType="1"/>
            <a:stCxn id="8" idx="5"/>
            <a:endCxn id="9" idx="1"/>
          </p:cNvCxnSpPr>
          <p:nvPr/>
        </p:nvCxnSpPr>
        <p:spPr bwMode="auto">
          <a:xfrm>
            <a:off x="6254750" y="4452938"/>
            <a:ext cx="96838" cy="309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3" name="AutoShape 58">
            <a:extLst>
              <a:ext uri="{FF2B5EF4-FFF2-40B4-BE49-F238E27FC236}">
                <a16:creationId xmlns:a16="http://schemas.microsoft.com/office/drawing/2014/main" id="{9FA6C8A2-8A55-45D8-B44A-4B13DB5DB917}"/>
              </a:ext>
            </a:extLst>
          </p:cNvPr>
          <p:cNvCxnSpPr>
            <a:cxnSpLocks noChangeShapeType="1"/>
            <a:stCxn id="6" idx="2"/>
            <a:endCxn id="9" idx="6"/>
          </p:cNvCxnSpPr>
          <p:nvPr/>
        </p:nvCxnSpPr>
        <p:spPr bwMode="auto">
          <a:xfrm flipH="1">
            <a:off x="6503988" y="4418013"/>
            <a:ext cx="1782762" cy="404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4" name="AutoShape 59">
            <a:extLst>
              <a:ext uri="{FF2B5EF4-FFF2-40B4-BE49-F238E27FC236}">
                <a16:creationId xmlns:a16="http://schemas.microsoft.com/office/drawing/2014/main" id="{FBF15B65-1DAD-43CD-A90F-7FF5867D66C4}"/>
              </a:ext>
            </a:extLst>
          </p:cNvPr>
          <p:cNvCxnSpPr>
            <a:cxnSpLocks noChangeShapeType="1"/>
            <a:stCxn id="12" idx="2"/>
            <a:endCxn id="9" idx="5"/>
          </p:cNvCxnSpPr>
          <p:nvPr/>
        </p:nvCxnSpPr>
        <p:spPr bwMode="auto">
          <a:xfrm flipH="1" flipV="1">
            <a:off x="6477000" y="4881563"/>
            <a:ext cx="458788" cy="211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5" name="AutoShape 60">
            <a:extLst>
              <a:ext uri="{FF2B5EF4-FFF2-40B4-BE49-F238E27FC236}">
                <a16:creationId xmlns:a16="http://schemas.microsoft.com/office/drawing/2014/main" id="{08096382-2E19-45E1-94ED-C0838078CA5F}"/>
              </a:ext>
            </a:extLst>
          </p:cNvPr>
          <p:cNvCxnSpPr>
            <a:cxnSpLocks noChangeShapeType="1"/>
            <a:stCxn id="12" idx="3"/>
            <a:endCxn id="10" idx="7"/>
          </p:cNvCxnSpPr>
          <p:nvPr/>
        </p:nvCxnSpPr>
        <p:spPr bwMode="auto">
          <a:xfrm flipH="1">
            <a:off x="6618288" y="5151438"/>
            <a:ext cx="344487" cy="252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6" name="AutoShape 61">
            <a:extLst>
              <a:ext uri="{FF2B5EF4-FFF2-40B4-BE49-F238E27FC236}">
                <a16:creationId xmlns:a16="http://schemas.microsoft.com/office/drawing/2014/main" id="{B5CFC6B6-B278-45CA-BBD9-AAA0BB6207C5}"/>
              </a:ext>
            </a:extLst>
          </p:cNvPr>
          <p:cNvCxnSpPr>
            <a:cxnSpLocks noChangeShapeType="1"/>
            <a:stCxn id="7" idx="1"/>
            <a:endCxn id="12" idx="5"/>
          </p:cNvCxnSpPr>
          <p:nvPr/>
        </p:nvCxnSpPr>
        <p:spPr bwMode="auto">
          <a:xfrm flipH="1" flipV="1">
            <a:off x="7088188" y="5151438"/>
            <a:ext cx="865187" cy="252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" name="AutoShape 62">
            <a:extLst>
              <a:ext uri="{FF2B5EF4-FFF2-40B4-BE49-F238E27FC236}">
                <a16:creationId xmlns:a16="http://schemas.microsoft.com/office/drawing/2014/main" id="{F04851BB-33C5-4ED8-AE19-FEBCAA7BB6B3}"/>
              </a:ext>
            </a:extLst>
          </p:cNvPr>
          <p:cNvCxnSpPr>
            <a:cxnSpLocks noChangeShapeType="1"/>
            <a:stCxn id="11" idx="3"/>
            <a:endCxn id="12" idx="6"/>
          </p:cNvCxnSpPr>
          <p:nvPr/>
        </p:nvCxnSpPr>
        <p:spPr bwMode="auto">
          <a:xfrm flipH="1">
            <a:off x="7115175" y="4841875"/>
            <a:ext cx="622300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8" name="AutoShape 63">
            <a:extLst>
              <a:ext uri="{FF2B5EF4-FFF2-40B4-BE49-F238E27FC236}">
                <a16:creationId xmlns:a16="http://schemas.microsoft.com/office/drawing/2014/main" id="{3E17D3BA-128F-4676-B2EA-02F346B25CF7}"/>
              </a:ext>
            </a:extLst>
          </p:cNvPr>
          <p:cNvCxnSpPr>
            <a:cxnSpLocks noChangeShapeType="1"/>
            <a:stCxn id="9" idx="2"/>
            <a:endCxn id="5" idx="5"/>
          </p:cNvCxnSpPr>
          <p:nvPr/>
        </p:nvCxnSpPr>
        <p:spPr bwMode="auto">
          <a:xfrm flipH="1" flipV="1">
            <a:off x="5675313" y="4645025"/>
            <a:ext cx="649287" cy="17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9" name="Text Box 46">
            <a:extLst>
              <a:ext uri="{FF2B5EF4-FFF2-40B4-BE49-F238E27FC236}">
                <a16:creationId xmlns:a16="http://schemas.microsoft.com/office/drawing/2014/main" id="{00AB6988-6614-4103-9D34-9BE2BE8D6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476" y="5415053"/>
            <a:ext cx="15875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50" name="Text Box 46">
            <a:extLst>
              <a:ext uri="{FF2B5EF4-FFF2-40B4-BE49-F238E27FC236}">
                <a16:creationId xmlns:a16="http://schemas.microsoft.com/office/drawing/2014/main" id="{D6F468FB-1C3E-4FDD-A6A5-E28CDD1CD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500" y="4313219"/>
            <a:ext cx="15875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7</a:t>
            </a:r>
          </a:p>
        </p:txBody>
      </p:sp>
      <p:sp>
        <p:nvSpPr>
          <p:cNvPr id="51" name="Text Box 46">
            <a:extLst>
              <a:ext uri="{FF2B5EF4-FFF2-40B4-BE49-F238E27FC236}">
                <a16:creationId xmlns:a16="http://schemas.microsoft.com/office/drawing/2014/main" id="{75738626-A446-4EE0-9E48-312B9E9EB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982" y="4892532"/>
            <a:ext cx="15875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52" name="Text Box 22">
            <a:extLst>
              <a:ext uri="{FF2B5EF4-FFF2-40B4-BE49-F238E27FC236}">
                <a16:creationId xmlns:a16="http://schemas.microsoft.com/office/drawing/2014/main" id="{6500F5E9-D2A2-426B-8A05-CBFDD1C48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184" y="4779251"/>
            <a:ext cx="23495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latin typeface="Comic Sans MS" panose="030F0702030302020204" pitchFamily="66" charset="0"/>
                <a:ea typeface="ＭＳ Ｐゴシック" charset="0"/>
              </a:rPr>
              <a:t>3</a:t>
            </a:r>
            <a:r>
              <a:rPr lang="en-US" sz="1800" dirty="0">
                <a:latin typeface="+mj-lt"/>
                <a:ea typeface="ＭＳ Ｐゴシック" charset="0"/>
              </a:rPr>
              <a:t> </a:t>
            </a:r>
          </a:p>
        </p:txBody>
      </p:sp>
      <p:sp>
        <p:nvSpPr>
          <p:cNvPr id="53" name="Text Box 22">
            <a:extLst>
              <a:ext uri="{FF2B5EF4-FFF2-40B4-BE49-F238E27FC236}">
                <a16:creationId xmlns:a16="http://schemas.microsoft.com/office/drawing/2014/main" id="{39541E55-CBCB-4148-8F7C-708888914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029" y="5380336"/>
            <a:ext cx="23495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54" name="Text Box 22">
            <a:extLst>
              <a:ext uri="{FF2B5EF4-FFF2-40B4-BE49-F238E27FC236}">
                <a16:creationId xmlns:a16="http://schemas.microsoft.com/office/drawing/2014/main" id="{2C662824-5C88-4987-9565-DE61C872C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337" y="4987490"/>
            <a:ext cx="23495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4 </a:t>
            </a:r>
          </a:p>
        </p:txBody>
      </p:sp>
      <p:sp>
        <p:nvSpPr>
          <p:cNvPr id="55" name="Text Box 22">
            <a:extLst>
              <a:ext uri="{FF2B5EF4-FFF2-40B4-BE49-F238E27FC236}">
                <a16:creationId xmlns:a16="http://schemas.microsoft.com/office/drawing/2014/main" id="{B9E242E7-D392-4044-9961-6B6BD4E82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5791" y="4407222"/>
            <a:ext cx="23495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7</a:t>
            </a:r>
          </a:p>
        </p:txBody>
      </p:sp>
      <p:sp>
        <p:nvSpPr>
          <p:cNvPr id="56" name="Rectangle 47">
            <a:extLst>
              <a:ext uri="{FF2B5EF4-FFF2-40B4-BE49-F238E27FC236}">
                <a16:creationId xmlns:a16="http://schemas.microsoft.com/office/drawing/2014/main" id="{90EEA570-DCF8-4919-8574-1072ECF43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648" y="4690059"/>
            <a:ext cx="637995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latin typeface="Comic Sans MS" charset="0"/>
                <a:ea typeface="ＭＳ Ｐゴシック" charset="0"/>
              </a:rPr>
              <a:t>V-S</a:t>
            </a:r>
          </a:p>
        </p:txBody>
      </p:sp>
    </p:spTree>
    <p:extLst>
      <p:ext uri="{BB962C8B-B14F-4D97-AF65-F5344CB8AC3E}">
        <p14:creationId xmlns:p14="http://schemas.microsoft.com/office/powerpoint/2010/main" val="39268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/>
      <p:bldP spid="33" grpId="0"/>
      <p:bldP spid="35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Cycles and Cuts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>
                  <a:buFont typeface="Monotype Sorts" charset="0"/>
                  <a:buNone/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Claim</a:t>
                </a:r>
                <a:r>
                  <a:rPr lang="en-US" sz="2400" dirty="0"/>
                  <a:t>.  A cycle crosses a cut (from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) an even number of times.</a:t>
                </a:r>
              </a:p>
              <a:p>
                <a:pPr>
                  <a:buFont typeface="Monotype Sorts" charset="0"/>
                  <a:buNone/>
                  <a:defRPr/>
                </a:pPr>
                <a:endParaRPr lang="en-US" sz="2400" dirty="0"/>
              </a:p>
              <a:p>
                <a:pPr>
                  <a:buFont typeface="Monotype Sorts" charset="0"/>
                  <a:buNone/>
                  <a:defRPr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Proof</a:t>
                </a:r>
                <a:r>
                  <a:rPr lang="en-US" sz="2400" dirty="0"/>
                  <a:t>.  (by picture)</a:t>
                </a:r>
              </a:p>
              <a:p>
                <a:pPr marL="0" indent="0">
                  <a:buFont typeface="Monotype Sorts" charset="0"/>
                  <a:buNone/>
                  <a:defRPr/>
                </a:pPr>
                <a:endParaRPr lang="en-US" sz="2200" dirty="0">
                  <a:solidFill>
                    <a:schemeClr val="hlink"/>
                  </a:solidFill>
                  <a:latin typeface="+mj-lt"/>
                  <a:ea typeface="ＭＳ Ｐゴシック" charset="0"/>
                  <a:cs typeface="Lucida Grande" charset="0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40015" y="3615132"/>
            <a:ext cx="6205537" cy="2163762"/>
            <a:chOff x="1240015" y="3615132"/>
            <a:chExt cx="6205537" cy="216376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AECF335-F750-469D-AFE5-51C84DCC2F1C}"/>
                </a:ext>
              </a:extLst>
            </p:cNvPr>
            <p:cNvSpPr txBox="1"/>
            <p:nvPr/>
          </p:nvSpPr>
          <p:spPr>
            <a:xfrm>
              <a:off x="6008682" y="5351827"/>
              <a:ext cx="3010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  <p:sp>
          <p:nvSpPr>
            <p:cNvPr id="30" name="Freeform 2">
              <a:extLst>
                <a:ext uri="{FF2B5EF4-FFF2-40B4-BE49-F238E27FC236}">
                  <a16:creationId xmlns:a16="http://schemas.microsoft.com/office/drawing/2014/main" id="{827BD1C2-0DCE-4CBE-BCD9-3FA018144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252" y="3615132"/>
              <a:ext cx="2654300" cy="2163762"/>
            </a:xfrm>
            <a:custGeom>
              <a:avLst/>
              <a:gdLst>
                <a:gd name="T0" fmla="*/ 852488 w 1672"/>
                <a:gd name="T1" fmla="*/ 0 h 1363"/>
                <a:gd name="T2" fmla="*/ 1200150 w 1672"/>
                <a:gd name="T3" fmla="*/ 46037 h 1363"/>
                <a:gd name="T4" fmla="*/ 1352550 w 1672"/>
                <a:gd name="T5" fmla="*/ 107950 h 1363"/>
                <a:gd name="T6" fmla="*/ 1676400 w 1672"/>
                <a:gd name="T7" fmla="*/ 200025 h 1363"/>
                <a:gd name="T8" fmla="*/ 2000250 w 1672"/>
                <a:gd name="T9" fmla="*/ 292100 h 1363"/>
                <a:gd name="T10" fmla="*/ 2238375 w 1672"/>
                <a:gd name="T11" fmla="*/ 461962 h 1363"/>
                <a:gd name="T12" fmla="*/ 2476500 w 1672"/>
                <a:gd name="T13" fmla="*/ 654050 h 1363"/>
                <a:gd name="T14" fmla="*/ 2508250 w 1672"/>
                <a:gd name="T15" fmla="*/ 700087 h 1363"/>
                <a:gd name="T16" fmla="*/ 2530475 w 1672"/>
                <a:gd name="T17" fmla="*/ 731837 h 1363"/>
                <a:gd name="T18" fmla="*/ 2630488 w 1672"/>
                <a:gd name="T19" fmla="*/ 1000125 h 1363"/>
                <a:gd name="T20" fmla="*/ 2638425 w 1672"/>
                <a:gd name="T21" fmla="*/ 1039812 h 1363"/>
                <a:gd name="T22" fmla="*/ 2654300 w 1672"/>
                <a:gd name="T23" fmla="*/ 1062037 h 1363"/>
                <a:gd name="T24" fmla="*/ 2454275 w 1672"/>
                <a:gd name="T25" fmla="*/ 1524000 h 1363"/>
                <a:gd name="T26" fmla="*/ 2330450 w 1672"/>
                <a:gd name="T27" fmla="*/ 1677987 h 1363"/>
                <a:gd name="T28" fmla="*/ 2268538 w 1672"/>
                <a:gd name="T29" fmla="*/ 1724025 h 1363"/>
                <a:gd name="T30" fmla="*/ 2208213 w 1672"/>
                <a:gd name="T31" fmla="*/ 1778000 h 1363"/>
                <a:gd name="T32" fmla="*/ 2192338 w 1672"/>
                <a:gd name="T33" fmla="*/ 1801812 h 1363"/>
                <a:gd name="T34" fmla="*/ 2162175 w 1672"/>
                <a:gd name="T35" fmla="*/ 1831975 h 1363"/>
                <a:gd name="T36" fmla="*/ 1900238 w 1672"/>
                <a:gd name="T37" fmla="*/ 2008187 h 1363"/>
                <a:gd name="T38" fmla="*/ 1746250 w 1672"/>
                <a:gd name="T39" fmla="*/ 2062162 h 1363"/>
                <a:gd name="T40" fmla="*/ 1546225 w 1672"/>
                <a:gd name="T41" fmla="*/ 2139950 h 1363"/>
                <a:gd name="T42" fmla="*/ 760413 w 1672"/>
                <a:gd name="T43" fmla="*/ 2116137 h 1363"/>
                <a:gd name="T44" fmla="*/ 538163 w 1672"/>
                <a:gd name="T45" fmla="*/ 1993900 h 1363"/>
                <a:gd name="T46" fmla="*/ 460375 w 1672"/>
                <a:gd name="T47" fmla="*/ 1962150 h 1363"/>
                <a:gd name="T48" fmla="*/ 376238 w 1672"/>
                <a:gd name="T49" fmla="*/ 1908175 h 1363"/>
                <a:gd name="T50" fmla="*/ 230188 w 1672"/>
                <a:gd name="T51" fmla="*/ 1747837 h 1363"/>
                <a:gd name="T52" fmla="*/ 82550 w 1672"/>
                <a:gd name="T53" fmla="*/ 1570037 h 1363"/>
                <a:gd name="T54" fmla="*/ 30163 w 1672"/>
                <a:gd name="T55" fmla="*/ 1423987 h 1363"/>
                <a:gd name="T56" fmla="*/ 98425 w 1672"/>
                <a:gd name="T57" fmla="*/ 969962 h 1363"/>
                <a:gd name="T58" fmla="*/ 252413 w 1672"/>
                <a:gd name="T59" fmla="*/ 754062 h 1363"/>
                <a:gd name="T60" fmla="*/ 352425 w 1672"/>
                <a:gd name="T61" fmla="*/ 600075 h 1363"/>
                <a:gd name="T62" fmla="*/ 452438 w 1672"/>
                <a:gd name="T63" fmla="*/ 461962 h 1363"/>
                <a:gd name="T64" fmla="*/ 568325 w 1672"/>
                <a:gd name="T65" fmla="*/ 338137 h 1363"/>
                <a:gd name="T66" fmla="*/ 706438 w 1672"/>
                <a:gd name="T67" fmla="*/ 153987 h 1363"/>
                <a:gd name="T68" fmla="*/ 784225 w 1672"/>
                <a:gd name="T69" fmla="*/ 76200 h 1363"/>
                <a:gd name="T70" fmla="*/ 852488 w 1672"/>
                <a:gd name="T71" fmla="*/ 0 h 13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72" h="1363">
                  <a:moveTo>
                    <a:pt x="537" y="0"/>
                  </a:moveTo>
                  <a:cubicBezTo>
                    <a:pt x="626" y="9"/>
                    <a:pt x="683" y="4"/>
                    <a:pt x="756" y="29"/>
                  </a:cubicBezTo>
                  <a:cubicBezTo>
                    <a:pt x="788" y="55"/>
                    <a:pt x="811" y="61"/>
                    <a:pt x="852" y="68"/>
                  </a:cubicBezTo>
                  <a:cubicBezTo>
                    <a:pt x="918" y="96"/>
                    <a:pt x="986" y="107"/>
                    <a:pt x="1056" y="126"/>
                  </a:cubicBezTo>
                  <a:cubicBezTo>
                    <a:pt x="1116" y="163"/>
                    <a:pt x="1198" y="140"/>
                    <a:pt x="1260" y="184"/>
                  </a:cubicBezTo>
                  <a:cubicBezTo>
                    <a:pt x="1284" y="201"/>
                    <a:pt x="1398" y="280"/>
                    <a:pt x="1410" y="291"/>
                  </a:cubicBezTo>
                  <a:cubicBezTo>
                    <a:pt x="1456" y="334"/>
                    <a:pt x="1507" y="374"/>
                    <a:pt x="1560" y="412"/>
                  </a:cubicBezTo>
                  <a:cubicBezTo>
                    <a:pt x="1566" y="421"/>
                    <a:pt x="1573" y="431"/>
                    <a:pt x="1580" y="441"/>
                  </a:cubicBezTo>
                  <a:cubicBezTo>
                    <a:pt x="1584" y="447"/>
                    <a:pt x="1594" y="461"/>
                    <a:pt x="1594" y="461"/>
                  </a:cubicBezTo>
                  <a:cubicBezTo>
                    <a:pt x="1603" y="522"/>
                    <a:pt x="1625" y="576"/>
                    <a:pt x="1657" y="630"/>
                  </a:cubicBezTo>
                  <a:cubicBezTo>
                    <a:pt x="1658" y="638"/>
                    <a:pt x="1658" y="647"/>
                    <a:pt x="1662" y="655"/>
                  </a:cubicBezTo>
                  <a:cubicBezTo>
                    <a:pt x="1664" y="660"/>
                    <a:pt x="1672" y="663"/>
                    <a:pt x="1672" y="669"/>
                  </a:cubicBezTo>
                  <a:cubicBezTo>
                    <a:pt x="1672" y="794"/>
                    <a:pt x="1612" y="865"/>
                    <a:pt x="1546" y="960"/>
                  </a:cubicBezTo>
                  <a:cubicBezTo>
                    <a:pt x="1522" y="993"/>
                    <a:pt x="1498" y="1029"/>
                    <a:pt x="1468" y="1057"/>
                  </a:cubicBezTo>
                  <a:cubicBezTo>
                    <a:pt x="1455" y="1067"/>
                    <a:pt x="1429" y="1086"/>
                    <a:pt x="1429" y="1086"/>
                  </a:cubicBezTo>
                  <a:cubicBezTo>
                    <a:pt x="1409" y="1118"/>
                    <a:pt x="1434" y="1082"/>
                    <a:pt x="1391" y="1120"/>
                  </a:cubicBezTo>
                  <a:cubicBezTo>
                    <a:pt x="1386" y="1123"/>
                    <a:pt x="1384" y="1130"/>
                    <a:pt x="1381" y="1135"/>
                  </a:cubicBezTo>
                  <a:cubicBezTo>
                    <a:pt x="1375" y="1141"/>
                    <a:pt x="1369" y="1148"/>
                    <a:pt x="1362" y="1154"/>
                  </a:cubicBezTo>
                  <a:cubicBezTo>
                    <a:pt x="1320" y="1185"/>
                    <a:pt x="1243" y="1251"/>
                    <a:pt x="1197" y="1265"/>
                  </a:cubicBezTo>
                  <a:cubicBezTo>
                    <a:pt x="1167" y="1284"/>
                    <a:pt x="1134" y="1291"/>
                    <a:pt x="1100" y="1299"/>
                  </a:cubicBezTo>
                  <a:cubicBezTo>
                    <a:pt x="1066" y="1321"/>
                    <a:pt x="1013" y="1337"/>
                    <a:pt x="974" y="1348"/>
                  </a:cubicBezTo>
                  <a:cubicBezTo>
                    <a:pt x="815" y="1346"/>
                    <a:pt x="640" y="1363"/>
                    <a:pt x="479" y="1333"/>
                  </a:cubicBezTo>
                  <a:cubicBezTo>
                    <a:pt x="421" y="1322"/>
                    <a:pt x="389" y="1281"/>
                    <a:pt x="339" y="1256"/>
                  </a:cubicBezTo>
                  <a:cubicBezTo>
                    <a:pt x="323" y="1248"/>
                    <a:pt x="290" y="1236"/>
                    <a:pt x="290" y="1236"/>
                  </a:cubicBezTo>
                  <a:cubicBezTo>
                    <a:pt x="250" y="1207"/>
                    <a:pt x="268" y="1218"/>
                    <a:pt x="237" y="1202"/>
                  </a:cubicBezTo>
                  <a:cubicBezTo>
                    <a:pt x="210" y="1165"/>
                    <a:pt x="172" y="1137"/>
                    <a:pt x="145" y="1101"/>
                  </a:cubicBezTo>
                  <a:cubicBezTo>
                    <a:pt x="125" y="1074"/>
                    <a:pt x="80" y="1007"/>
                    <a:pt x="52" y="989"/>
                  </a:cubicBezTo>
                  <a:cubicBezTo>
                    <a:pt x="41" y="956"/>
                    <a:pt x="31" y="928"/>
                    <a:pt x="19" y="897"/>
                  </a:cubicBezTo>
                  <a:cubicBezTo>
                    <a:pt x="7" y="804"/>
                    <a:pt x="0" y="688"/>
                    <a:pt x="62" y="611"/>
                  </a:cubicBezTo>
                  <a:cubicBezTo>
                    <a:pt x="79" y="558"/>
                    <a:pt x="124" y="516"/>
                    <a:pt x="159" y="475"/>
                  </a:cubicBezTo>
                  <a:cubicBezTo>
                    <a:pt x="183" y="445"/>
                    <a:pt x="199" y="408"/>
                    <a:pt x="222" y="378"/>
                  </a:cubicBezTo>
                  <a:cubicBezTo>
                    <a:pt x="243" y="349"/>
                    <a:pt x="264" y="321"/>
                    <a:pt x="285" y="291"/>
                  </a:cubicBezTo>
                  <a:cubicBezTo>
                    <a:pt x="301" y="266"/>
                    <a:pt x="330" y="222"/>
                    <a:pt x="358" y="213"/>
                  </a:cubicBezTo>
                  <a:cubicBezTo>
                    <a:pt x="386" y="177"/>
                    <a:pt x="412" y="129"/>
                    <a:pt x="445" y="97"/>
                  </a:cubicBezTo>
                  <a:cubicBezTo>
                    <a:pt x="462" y="79"/>
                    <a:pt x="478" y="66"/>
                    <a:pt x="494" y="48"/>
                  </a:cubicBezTo>
                  <a:cubicBezTo>
                    <a:pt x="501" y="38"/>
                    <a:pt x="537" y="4"/>
                    <a:pt x="537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E3A9FF6B-81AC-4F75-8705-65D65B218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015" y="3753244"/>
              <a:ext cx="2919412" cy="1865313"/>
            </a:xfrm>
            <a:custGeom>
              <a:avLst/>
              <a:gdLst>
                <a:gd name="T0" fmla="*/ 255587 w 1839"/>
                <a:gd name="T1" fmla="*/ 307975 h 1175"/>
                <a:gd name="T2" fmla="*/ 417512 w 1839"/>
                <a:gd name="T3" fmla="*/ 239713 h 1175"/>
                <a:gd name="T4" fmla="*/ 647700 w 1839"/>
                <a:gd name="T5" fmla="*/ 207963 h 1175"/>
                <a:gd name="T6" fmla="*/ 833437 w 1839"/>
                <a:gd name="T7" fmla="*/ 153988 h 1175"/>
                <a:gd name="T8" fmla="*/ 925512 w 1839"/>
                <a:gd name="T9" fmla="*/ 100013 h 1175"/>
                <a:gd name="T10" fmla="*/ 1217612 w 1839"/>
                <a:gd name="T11" fmla="*/ 0 h 1175"/>
                <a:gd name="T12" fmla="*/ 1779587 w 1839"/>
                <a:gd name="T13" fmla="*/ 46038 h 1175"/>
                <a:gd name="T14" fmla="*/ 2109787 w 1839"/>
                <a:gd name="T15" fmla="*/ 23813 h 1175"/>
                <a:gd name="T16" fmla="*/ 2549525 w 1839"/>
                <a:gd name="T17" fmla="*/ 69850 h 1175"/>
                <a:gd name="T18" fmla="*/ 2757487 w 1839"/>
                <a:gd name="T19" fmla="*/ 307975 h 1175"/>
                <a:gd name="T20" fmla="*/ 2825750 w 1839"/>
                <a:gd name="T21" fmla="*/ 423863 h 1175"/>
                <a:gd name="T22" fmla="*/ 2841625 w 1839"/>
                <a:gd name="T23" fmla="*/ 446088 h 1175"/>
                <a:gd name="T24" fmla="*/ 2895600 w 1839"/>
                <a:gd name="T25" fmla="*/ 608013 h 1175"/>
                <a:gd name="T26" fmla="*/ 2849562 w 1839"/>
                <a:gd name="T27" fmla="*/ 962025 h 1175"/>
                <a:gd name="T28" fmla="*/ 2811462 w 1839"/>
                <a:gd name="T29" fmla="*/ 1054100 h 1175"/>
                <a:gd name="T30" fmla="*/ 2771775 w 1839"/>
                <a:gd name="T31" fmla="*/ 1193800 h 1175"/>
                <a:gd name="T32" fmla="*/ 2757487 w 1839"/>
                <a:gd name="T33" fmla="*/ 1270000 h 1175"/>
                <a:gd name="T34" fmla="*/ 2679700 w 1839"/>
                <a:gd name="T35" fmla="*/ 1355725 h 1175"/>
                <a:gd name="T36" fmla="*/ 2517775 w 1839"/>
                <a:gd name="T37" fmla="*/ 1539875 h 1175"/>
                <a:gd name="T38" fmla="*/ 2411412 w 1839"/>
                <a:gd name="T39" fmla="*/ 1647825 h 1175"/>
                <a:gd name="T40" fmla="*/ 2195512 w 1839"/>
                <a:gd name="T41" fmla="*/ 1793875 h 1175"/>
                <a:gd name="T42" fmla="*/ 1809750 w 1839"/>
                <a:gd name="T43" fmla="*/ 1863725 h 1175"/>
                <a:gd name="T44" fmla="*/ 1133475 w 1839"/>
                <a:gd name="T45" fmla="*/ 1855788 h 1175"/>
                <a:gd name="T46" fmla="*/ 1047750 w 1839"/>
                <a:gd name="T47" fmla="*/ 1816100 h 1175"/>
                <a:gd name="T48" fmla="*/ 817562 w 1839"/>
                <a:gd name="T49" fmla="*/ 1755775 h 1175"/>
                <a:gd name="T50" fmla="*/ 733425 w 1839"/>
                <a:gd name="T51" fmla="*/ 1716088 h 1175"/>
                <a:gd name="T52" fmla="*/ 563562 w 1839"/>
                <a:gd name="T53" fmla="*/ 1639888 h 1175"/>
                <a:gd name="T54" fmla="*/ 463550 w 1839"/>
                <a:gd name="T55" fmla="*/ 1593850 h 1175"/>
                <a:gd name="T56" fmla="*/ 255587 w 1839"/>
                <a:gd name="T57" fmla="*/ 1485900 h 1175"/>
                <a:gd name="T58" fmla="*/ 201612 w 1839"/>
                <a:gd name="T59" fmla="*/ 1462088 h 1175"/>
                <a:gd name="T60" fmla="*/ 147637 w 1839"/>
                <a:gd name="T61" fmla="*/ 1416050 h 1175"/>
                <a:gd name="T62" fmla="*/ 109537 w 1839"/>
                <a:gd name="T63" fmla="*/ 1355725 h 1175"/>
                <a:gd name="T64" fmla="*/ 77787 w 1839"/>
                <a:gd name="T65" fmla="*/ 1308100 h 1175"/>
                <a:gd name="T66" fmla="*/ 25400 w 1839"/>
                <a:gd name="T67" fmla="*/ 1185863 h 1175"/>
                <a:gd name="T68" fmla="*/ 85725 w 1839"/>
                <a:gd name="T69" fmla="*/ 554038 h 1175"/>
                <a:gd name="T70" fmla="*/ 179387 w 1839"/>
                <a:gd name="T71" fmla="*/ 361950 h 1175"/>
                <a:gd name="T72" fmla="*/ 255587 w 1839"/>
                <a:gd name="T73" fmla="*/ 307975 h 11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39" h="1175">
                  <a:moveTo>
                    <a:pt x="161" y="194"/>
                  </a:moveTo>
                  <a:cubicBezTo>
                    <a:pt x="196" y="182"/>
                    <a:pt x="227" y="161"/>
                    <a:pt x="263" y="151"/>
                  </a:cubicBezTo>
                  <a:cubicBezTo>
                    <a:pt x="313" y="135"/>
                    <a:pt x="351" y="136"/>
                    <a:pt x="408" y="131"/>
                  </a:cubicBezTo>
                  <a:cubicBezTo>
                    <a:pt x="476" y="115"/>
                    <a:pt x="462" y="121"/>
                    <a:pt x="525" y="97"/>
                  </a:cubicBezTo>
                  <a:cubicBezTo>
                    <a:pt x="546" y="88"/>
                    <a:pt x="560" y="70"/>
                    <a:pt x="583" y="63"/>
                  </a:cubicBezTo>
                  <a:cubicBezTo>
                    <a:pt x="645" y="42"/>
                    <a:pt x="706" y="25"/>
                    <a:pt x="767" y="0"/>
                  </a:cubicBezTo>
                  <a:cubicBezTo>
                    <a:pt x="907" y="5"/>
                    <a:pt x="995" y="20"/>
                    <a:pt x="1121" y="29"/>
                  </a:cubicBezTo>
                  <a:cubicBezTo>
                    <a:pt x="1190" y="21"/>
                    <a:pt x="1261" y="32"/>
                    <a:pt x="1329" y="15"/>
                  </a:cubicBezTo>
                  <a:cubicBezTo>
                    <a:pt x="1420" y="24"/>
                    <a:pt x="1519" y="14"/>
                    <a:pt x="1606" y="44"/>
                  </a:cubicBezTo>
                  <a:cubicBezTo>
                    <a:pt x="1659" y="83"/>
                    <a:pt x="1701" y="136"/>
                    <a:pt x="1737" y="194"/>
                  </a:cubicBezTo>
                  <a:cubicBezTo>
                    <a:pt x="1752" y="219"/>
                    <a:pt x="1762" y="242"/>
                    <a:pt x="1780" y="267"/>
                  </a:cubicBezTo>
                  <a:cubicBezTo>
                    <a:pt x="1783" y="271"/>
                    <a:pt x="1790" y="281"/>
                    <a:pt x="1790" y="281"/>
                  </a:cubicBezTo>
                  <a:cubicBezTo>
                    <a:pt x="1801" y="316"/>
                    <a:pt x="1814" y="346"/>
                    <a:pt x="1824" y="383"/>
                  </a:cubicBezTo>
                  <a:cubicBezTo>
                    <a:pt x="1821" y="453"/>
                    <a:pt x="1839" y="543"/>
                    <a:pt x="1795" y="606"/>
                  </a:cubicBezTo>
                  <a:cubicBezTo>
                    <a:pt x="1778" y="655"/>
                    <a:pt x="1788" y="636"/>
                    <a:pt x="1771" y="664"/>
                  </a:cubicBezTo>
                  <a:cubicBezTo>
                    <a:pt x="1762" y="693"/>
                    <a:pt x="1762" y="726"/>
                    <a:pt x="1746" y="752"/>
                  </a:cubicBezTo>
                  <a:cubicBezTo>
                    <a:pt x="1745" y="755"/>
                    <a:pt x="1738" y="796"/>
                    <a:pt x="1737" y="800"/>
                  </a:cubicBezTo>
                  <a:cubicBezTo>
                    <a:pt x="1724" y="820"/>
                    <a:pt x="1701" y="833"/>
                    <a:pt x="1688" y="854"/>
                  </a:cubicBezTo>
                  <a:cubicBezTo>
                    <a:pt x="1659" y="895"/>
                    <a:pt x="1628" y="941"/>
                    <a:pt x="1586" y="970"/>
                  </a:cubicBezTo>
                  <a:cubicBezTo>
                    <a:pt x="1568" y="996"/>
                    <a:pt x="1541" y="1015"/>
                    <a:pt x="1519" y="1038"/>
                  </a:cubicBezTo>
                  <a:cubicBezTo>
                    <a:pt x="1482" y="1074"/>
                    <a:pt x="1434" y="1116"/>
                    <a:pt x="1383" y="1130"/>
                  </a:cubicBezTo>
                  <a:cubicBezTo>
                    <a:pt x="1318" y="1175"/>
                    <a:pt x="1208" y="1169"/>
                    <a:pt x="1140" y="1174"/>
                  </a:cubicBezTo>
                  <a:cubicBezTo>
                    <a:pt x="998" y="1172"/>
                    <a:pt x="855" y="1172"/>
                    <a:pt x="714" y="1169"/>
                  </a:cubicBezTo>
                  <a:cubicBezTo>
                    <a:pt x="694" y="1168"/>
                    <a:pt x="678" y="1150"/>
                    <a:pt x="660" y="1144"/>
                  </a:cubicBezTo>
                  <a:cubicBezTo>
                    <a:pt x="609" y="1125"/>
                    <a:pt x="565" y="1119"/>
                    <a:pt x="515" y="1106"/>
                  </a:cubicBezTo>
                  <a:cubicBezTo>
                    <a:pt x="497" y="1094"/>
                    <a:pt x="479" y="1091"/>
                    <a:pt x="462" y="1081"/>
                  </a:cubicBezTo>
                  <a:cubicBezTo>
                    <a:pt x="423" y="1057"/>
                    <a:pt x="400" y="1046"/>
                    <a:pt x="355" y="1033"/>
                  </a:cubicBezTo>
                  <a:cubicBezTo>
                    <a:pt x="276" y="981"/>
                    <a:pt x="377" y="1044"/>
                    <a:pt x="292" y="1004"/>
                  </a:cubicBezTo>
                  <a:cubicBezTo>
                    <a:pt x="247" y="983"/>
                    <a:pt x="206" y="955"/>
                    <a:pt x="161" y="936"/>
                  </a:cubicBezTo>
                  <a:cubicBezTo>
                    <a:pt x="144" y="928"/>
                    <a:pt x="143" y="933"/>
                    <a:pt x="127" y="921"/>
                  </a:cubicBezTo>
                  <a:cubicBezTo>
                    <a:pt x="46" y="859"/>
                    <a:pt x="153" y="932"/>
                    <a:pt x="93" y="892"/>
                  </a:cubicBezTo>
                  <a:cubicBezTo>
                    <a:pt x="83" y="865"/>
                    <a:pt x="92" y="887"/>
                    <a:pt x="69" y="854"/>
                  </a:cubicBezTo>
                  <a:cubicBezTo>
                    <a:pt x="61" y="844"/>
                    <a:pt x="49" y="824"/>
                    <a:pt x="49" y="824"/>
                  </a:cubicBezTo>
                  <a:cubicBezTo>
                    <a:pt x="42" y="793"/>
                    <a:pt x="35" y="772"/>
                    <a:pt x="16" y="747"/>
                  </a:cubicBezTo>
                  <a:cubicBezTo>
                    <a:pt x="16" y="737"/>
                    <a:pt x="0" y="458"/>
                    <a:pt x="54" y="349"/>
                  </a:cubicBezTo>
                  <a:cubicBezTo>
                    <a:pt x="73" y="308"/>
                    <a:pt x="89" y="266"/>
                    <a:pt x="113" y="228"/>
                  </a:cubicBezTo>
                  <a:cubicBezTo>
                    <a:pt x="124" y="209"/>
                    <a:pt x="134" y="180"/>
                    <a:pt x="161" y="194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2" name="Oval 6">
              <a:extLst>
                <a:ext uri="{FF2B5EF4-FFF2-40B4-BE49-F238E27FC236}">
                  <a16:creationId xmlns:a16="http://schemas.microsoft.com/office/drawing/2014/main" id="{C4576220-7DF1-4086-B187-DD74EF4CC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6002" y="3956444"/>
              <a:ext cx="76200" cy="762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3" name="Oval 7">
              <a:extLst>
                <a:ext uri="{FF2B5EF4-FFF2-40B4-BE49-F238E27FC236}">
                  <a16:creationId xmlns:a16="http://schemas.microsoft.com/office/drawing/2014/main" id="{DFDA036A-E4F5-4C93-93EF-90C72A6CF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802" y="4096144"/>
              <a:ext cx="76200" cy="762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4" name="Oval 8">
              <a:extLst>
                <a:ext uri="{FF2B5EF4-FFF2-40B4-BE49-F238E27FC236}">
                  <a16:creationId xmlns:a16="http://schemas.microsoft.com/office/drawing/2014/main" id="{C5E7E708-4516-4BB2-BAC5-03CDAB3F4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152" y="5315344"/>
              <a:ext cx="76200" cy="762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5" name="Oval 9">
              <a:extLst>
                <a:ext uri="{FF2B5EF4-FFF2-40B4-BE49-F238E27FC236}">
                  <a16:creationId xmlns:a16="http://schemas.microsoft.com/office/drawing/2014/main" id="{BD174C42-4A88-4B8B-BDB3-3CB1F86DB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502" y="5264544"/>
              <a:ext cx="76200" cy="762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" name="Oval 10">
              <a:extLst>
                <a:ext uri="{FF2B5EF4-FFF2-40B4-BE49-F238E27FC236}">
                  <a16:creationId xmlns:a16="http://schemas.microsoft.com/office/drawing/2014/main" id="{1B2A63D5-8A27-4784-89C9-03EE9C266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202" y="4629544"/>
              <a:ext cx="76200" cy="762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EC9EDBA1-8DE3-48BE-AA20-73FD43353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8202" y="4526357"/>
              <a:ext cx="76200" cy="762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38" name="AutoShape 12">
              <a:extLst>
                <a:ext uri="{FF2B5EF4-FFF2-40B4-BE49-F238E27FC236}">
                  <a16:creationId xmlns:a16="http://schemas.microsoft.com/office/drawing/2014/main" id="{0C24C1DD-D9D9-4522-9305-D8744910B636}"/>
                </a:ext>
              </a:extLst>
            </p:cNvPr>
            <p:cNvCxnSpPr>
              <a:cxnSpLocks noChangeShapeType="1"/>
              <a:stCxn id="33" idx="6"/>
              <a:endCxn id="32" idx="2"/>
            </p:cNvCxnSpPr>
            <p:nvPr/>
          </p:nvCxnSpPr>
          <p:spPr bwMode="auto">
            <a:xfrm flipV="1">
              <a:off x="3565702" y="3994544"/>
              <a:ext cx="2387600" cy="1397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13">
              <a:extLst>
                <a:ext uri="{FF2B5EF4-FFF2-40B4-BE49-F238E27FC236}">
                  <a16:creationId xmlns:a16="http://schemas.microsoft.com/office/drawing/2014/main" id="{AA81B5A3-91A4-4FB4-A8C2-3C342F4A77B5}"/>
                </a:ext>
              </a:extLst>
            </p:cNvPr>
            <p:cNvCxnSpPr>
              <a:cxnSpLocks noChangeShapeType="1"/>
              <a:stCxn id="36" idx="6"/>
              <a:endCxn id="37" idx="3"/>
            </p:cNvCxnSpPr>
            <p:nvPr/>
          </p:nvCxnSpPr>
          <p:spPr bwMode="auto">
            <a:xfrm flipV="1">
              <a:off x="3718102" y="4604144"/>
              <a:ext cx="2081213" cy="635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14">
              <a:extLst>
                <a:ext uri="{FF2B5EF4-FFF2-40B4-BE49-F238E27FC236}">
                  <a16:creationId xmlns:a16="http://schemas.microsoft.com/office/drawing/2014/main" id="{208028E6-C915-49EC-B2B2-FF5D69DAE05E}"/>
                </a:ext>
              </a:extLst>
            </p:cNvPr>
            <p:cNvCxnSpPr>
              <a:cxnSpLocks noChangeShapeType="1"/>
              <a:stCxn id="35" idx="2"/>
              <a:endCxn id="34" idx="6"/>
            </p:cNvCxnSpPr>
            <p:nvPr/>
          </p:nvCxnSpPr>
          <p:spPr bwMode="auto">
            <a:xfrm flipH="1">
              <a:off x="2683052" y="5302644"/>
              <a:ext cx="2698750" cy="508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1" name="Oval 15">
              <a:extLst>
                <a:ext uri="{FF2B5EF4-FFF2-40B4-BE49-F238E27FC236}">
                  <a16:creationId xmlns:a16="http://schemas.microsoft.com/office/drawing/2014/main" id="{7E8E163D-ED89-446D-A523-75EFADDA1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0602" y="4997844"/>
              <a:ext cx="76200" cy="762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" name="Oval 16">
              <a:extLst>
                <a:ext uri="{FF2B5EF4-FFF2-40B4-BE49-F238E27FC236}">
                  <a16:creationId xmlns:a16="http://schemas.microsoft.com/office/drawing/2014/main" id="{B1EE71A3-C5F5-4FDF-B353-247B310FE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002" y="4820044"/>
              <a:ext cx="76200" cy="76200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cxnSp>
          <p:nvCxnSpPr>
            <p:cNvPr id="43" name="AutoShape 17">
              <a:extLst>
                <a:ext uri="{FF2B5EF4-FFF2-40B4-BE49-F238E27FC236}">
                  <a16:creationId xmlns:a16="http://schemas.microsoft.com/office/drawing/2014/main" id="{D24F5CF1-AFA6-43D1-9F58-C6EF0B400C1C}"/>
                </a:ext>
              </a:extLst>
            </p:cNvPr>
            <p:cNvCxnSpPr>
              <a:cxnSpLocks noChangeShapeType="1"/>
              <a:stCxn id="42" idx="2"/>
              <a:endCxn id="41" idx="6"/>
            </p:cNvCxnSpPr>
            <p:nvPr/>
          </p:nvCxnSpPr>
          <p:spPr bwMode="auto">
            <a:xfrm flipH="1">
              <a:off x="3489502" y="4858144"/>
              <a:ext cx="1574800" cy="1778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4" name="Text Box 40">
              <a:extLst>
                <a:ext uri="{FF2B5EF4-FFF2-40B4-BE49-F238E27FC236}">
                  <a16:creationId xmlns:a16="http://schemas.microsoft.com/office/drawing/2014/main" id="{28783F5F-84F1-41DE-B5CF-4033F2882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227" y="4194569"/>
              <a:ext cx="381000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Comic Sans MS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45" name="Text Box 41">
              <a:extLst>
                <a:ext uri="{FF2B5EF4-FFF2-40B4-BE49-F238E27FC236}">
                  <a16:creationId xmlns:a16="http://schemas.microsoft.com/office/drawing/2014/main" id="{F8C9FA62-940E-4B4D-8CE7-B9222A7A9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3015" y="4940694"/>
              <a:ext cx="838200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Comic Sans MS" charset="0"/>
                  <a:ea typeface="ＭＳ Ｐゴシック" charset="0"/>
                </a:rPr>
                <a:t>V - S</a:t>
              </a:r>
            </a:p>
          </p:txBody>
        </p:sp>
        <p:sp>
          <p:nvSpPr>
            <p:cNvPr id="46" name="Text Box 42">
              <a:extLst>
                <a:ext uri="{FF2B5EF4-FFF2-40B4-BE49-F238E27FC236}">
                  <a16:creationId xmlns:a16="http://schemas.microsoft.com/office/drawing/2014/main" id="{D2D51373-CB68-4FBC-9CEB-19B116D5F6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602" y="3638944"/>
              <a:ext cx="381000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Comic Sans MS" charset="0"/>
                  <a:ea typeface="ＭＳ Ｐゴシック" charset="0"/>
                </a:rPr>
                <a:t>C</a:t>
              </a:r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C0354B0D-4B49-43EE-B6C0-B5CD8D066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702" y="3943744"/>
              <a:ext cx="1816100" cy="1447800"/>
            </a:xfrm>
            <a:custGeom>
              <a:avLst/>
              <a:gdLst>
                <a:gd name="T0" fmla="*/ 977900 w 1144"/>
                <a:gd name="T1" fmla="*/ 1447800 h 912"/>
                <a:gd name="T2" fmla="*/ 901700 w 1144"/>
                <a:gd name="T3" fmla="*/ 1371600 h 912"/>
                <a:gd name="T4" fmla="*/ 444500 w 1144"/>
                <a:gd name="T5" fmla="*/ 1371600 h 912"/>
                <a:gd name="T6" fmla="*/ 63500 w 1144"/>
                <a:gd name="T7" fmla="*/ 914400 h 912"/>
                <a:gd name="T8" fmla="*/ 825500 w 1144"/>
                <a:gd name="T9" fmla="*/ 685800 h 912"/>
                <a:gd name="T10" fmla="*/ 749300 w 1144"/>
                <a:gd name="T11" fmla="*/ 152400 h 912"/>
                <a:gd name="T12" fmla="*/ 1435100 w 1144"/>
                <a:gd name="T13" fmla="*/ 0 h 912"/>
                <a:gd name="T14" fmla="*/ 1816100 w 1144"/>
                <a:gd name="T15" fmla="*/ 152400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44" h="912">
                  <a:moveTo>
                    <a:pt x="616" y="912"/>
                  </a:moveTo>
                  <a:cubicBezTo>
                    <a:pt x="620" y="892"/>
                    <a:pt x="624" y="872"/>
                    <a:pt x="568" y="864"/>
                  </a:cubicBezTo>
                  <a:cubicBezTo>
                    <a:pt x="512" y="856"/>
                    <a:pt x="368" y="912"/>
                    <a:pt x="280" y="864"/>
                  </a:cubicBezTo>
                  <a:cubicBezTo>
                    <a:pt x="192" y="816"/>
                    <a:pt x="0" y="648"/>
                    <a:pt x="40" y="576"/>
                  </a:cubicBezTo>
                  <a:cubicBezTo>
                    <a:pt x="80" y="504"/>
                    <a:pt x="448" y="512"/>
                    <a:pt x="520" y="432"/>
                  </a:cubicBezTo>
                  <a:cubicBezTo>
                    <a:pt x="592" y="352"/>
                    <a:pt x="408" y="168"/>
                    <a:pt x="472" y="96"/>
                  </a:cubicBezTo>
                  <a:cubicBezTo>
                    <a:pt x="536" y="24"/>
                    <a:pt x="792" y="0"/>
                    <a:pt x="904" y="0"/>
                  </a:cubicBezTo>
                  <a:cubicBezTo>
                    <a:pt x="1016" y="0"/>
                    <a:pt x="1096" y="80"/>
                    <a:pt x="1144" y="9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3927C4E0-87BB-43D9-821E-642D7537D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502" y="4464444"/>
              <a:ext cx="1028700" cy="596900"/>
            </a:xfrm>
            <a:custGeom>
              <a:avLst/>
              <a:gdLst>
                <a:gd name="T0" fmla="*/ 876300 w 648"/>
                <a:gd name="T1" fmla="*/ 546100 h 376"/>
                <a:gd name="T2" fmla="*/ 114300 w 648"/>
                <a:gd name="T3" fmla="*/ 546100 h 376"/>
                <a:gd name="T4" fmla="*/ 190500 w 648"/>
                <a:gd name="T5" fmla="*/ 241300 h 376"/>
                <a:gd name="T6" fmla="*/ 571500 w 648"/>
                <a:gd name="T7" fmla="*/ 12700 h 376"/>
                <a:gd name="T8" fmla="*/ 800100 w 648"/>
                <a:gd name="T9" fmla="*/ 317500 h 376"/>
                <a:gd name="T10" fmla="*/ 1028700 w 648"/>
                <a:gd name="T11" fmla="*/ 241300 h 3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8" h="376">
                  <a:moveTo>
                    <a:pt x="552" y="344"/>
                  </a:moveTo>
                  <a:cubicBezTo>
                    <a:pt x="348" y="360"/>
                    <a:pt x="144" y="376"/>
                    <a:pt x="72" y="344"/>
                  </a:cubicBezTo>
                  <a:cubicBezTo>
                    <a:pt x="0" y="312"/>
                    <a:pt x="72" y="208"/>
                    <a:pt x="120" y="152"/>
                  </a:cubicBezTo>
                  <a:cubicBezTo>
                    <a:pt x="168" y="96"/>
                    <a:pt x="296" y="0"/>
                    <a:pt x="360" y="8"/>
                  </a:cubicBezTo>
                  <a:cubicBezTo>
                    <a:pt x="424" y="16"/>
                    <a:pt x="456" y="176"/>
                    <a:pt x="504" y="200"/>
                  </a:cubicBezTo>
                  <a:cubicBezTo>
                    <a:pt x="552" y="224"/>
                    <a:pt x="600" y="188"/>
                    <a:pt x="648" y="152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F79FDEA1-B184-4C8B-A081-95E71B3E7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0902" y="3994544"/>
              <a:ext cx="1028700" cy="863600"/>
            </a:xfrm>
            <a:custGeom>
              <a:avLst/>
              <a:gdLst>
                <a:gd name="T0" fmla="*/ 0 w 648"/>
                <a:gd name="T1" fmla="*/ 533400 h 544"/>
                <a:gd name="T2" fmla="*/ 76200 w 648"/>
                <a:gd name="T3" fmla="*/ 609600 h 544"/>
                <a:gd name="T4" fmla="*/ 304800 w 648"/>
                <a:gd name="T5" fmla="*/ 685800 h 544"/>
                <a:gd name="T6" fmla="*/ 838200 w 648"/>
                <a:gd name="T7" fmla="*/ 838200 h 544"/>
                <a:gd name="T8" fmla="*/ 990600 w 648"/>
                <a:gd name="T9" fmla="*/ 533400 h 544"/>
                <a:gd name="T10" fmla="*/ 609600 w 648"/>
                <a:gd name="T11" fmla="*/ 381000 h 544"/>
                <a:gd name="T12" fmla="*/ 609600 w 648"/>
                <a:gd name="T13" fmla="*/ 152400 h 544"/>
                <a:gd name="T14" fmla="*/ 228600 w 648"/>
                <a:gd name="T15" fmla="*/ 0 h 5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8" h="544">
                  <a:moveTo>
                    <a:pt x="0" y="336"/>
                  </a:moveTo>
                  <a:cubicBezTo>
                    <a:pt x="8" y="352"/>
                    <a:pt x="16" y="368"/>
                    <a:pt x="48" y="384"/>
                  </a:cubicBezTo>
                  <a:cubicBezTo>
                    <a:pt x="80" y="400"/>
                    <a:pt x="112" y="408"/>
                    <a:pt x="192" y="432"/>
                  </a:cubicBezTo>
                  <a:cubicBezTo>
                    <a:pt x="272" y="456"/>
                    <a:pt x="456" y="544"/>
                    <a:pt x="528" y="528"/>
                  </a:cubicBezTo>
                  <a:cubicBezTo>
                    <a:pt x="600" y="512"/>
                    <a:pt x="648" y="384"/>
                    <a:pt x="624" y="336"/>
                  </a:cubicBezTo>
                  <a:cubicBezTo>
                    <a:pt x="600" y="288"/>
                    <a:pt x="424" y="280"/>
                    <a:pt x="384" y="240"/>
                  </a:cubicBezTo>
                  <a:cubicBezTo>
                    <a:pt x="344" y="200"/>
                    <a:pt x="424" y="136"/>
                    <a:pt x="384" y="96"/>
                  </a:cubicBezTo>
                  <a:cubicBezTo>
                    <a:pt x="344" y="56"/>
                    <a:pt x="244" y="28"/>
                    <a:pt x="144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BD961769-90DC-4005-AC1C-3274C035F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002" y="4769244"/>
              <a:ext cx="1092200" cy="800100"/>
            </a:xfrm>
            <a:custGeom>
              <a:avLst/>
              <a:gdLst>
                <a:gd name="T0" fmla="*/ 0 w 688"/>
                <a:gd name="T1" fmla="*/ 88900 h 504"/>
                <a:gd name="T2" fmla="*/ 457200 w 688"/>
                <a:gd name="T3" fmla="*/ 12700 h 504"/>
                <a:gd name="T4" fmla="*/ 990600 w 688"/>
                <a:gd name="T5" fmla="*/ 165100 h 504"/>
                <a:gd name="T6" fmla="*/ 914400 w 688"/>
                <a:gd name="T7" fmla="*/ 393700 h 504"/>
                <a:gd name="T8" fmla="*/ 1066800 w 688"/>
                <a:gd name="T9" fmla="*/ 546100 h 504"/>
                <a:gd name="T10" fmla="*/ 990600 w 688"/>
                <a:gd name="T11" fmla="*/ 774700 h 504"/>
                <a:gd name="T12" fmla="*/ 457200 w 688"/>
                <a:gd name="T13" fmla="*/ 698500 h 504"/>
                <a:gd name="T14" fmla="*/ 381000 w 688"/>
                <a:gd name="T15" fmla="*/ 54610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8" h="504">
                  <a:moveTo>
                    <a:pt x="0" y="56"/>
                  </a:moveTo>
                  <a:cubicBezTo>
                    <a:pt x="92" y="28"/>
                    <a:pt x="184" y="0"/>
                    <a:pt x="288" y="8"/>
                  </a:cubicBezTo>
                  <a:cubicBezTo>
                    <a:pt x="392" y="16"/>
                    <a:pt x="576" y="64"/>
                    <a:pt x="624" y="104"/>
                  </a:cubicBezTo>
                  <a:cubicBezTo>
                    <a:pt x="672" y="144"/>
                    <a:pt x="568" y="208"/>
                    <a:pt x="576" y="248"/>
                  </a:cubicBezTo>
                  <a:cubicBezTo>
                    <a:pt x="584" y="288"/>
                    <a:pt x="664" y="304"/>
                    <a:pt x="672" y="344"/>
                  </a:cubicBezTo>
                  <a:cubicBezTo>
                    <a:pt x="680" y="384"/>
                    <a:pt x="688" y="472"/>
                    <a:pt x="624" y="488"/>
                  </a:cubicBezTo>
                  <a:cubicBezTo>
                    <a:pt x="560" y="504"/>
                    <a:pt x="352" y="464"/>
                    <a:pt x="288" y="440"/>
                  </a:cubicBezTo>
                  <a:cubicBezTo>
                    <a:pt x="224" y="416"/>
                    <a:pt x="232" y="380"/>
                    <a:pt x="240" y="344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EB6A92-2E14-48BB-9CDA-8BE9EB23CBA7}"/>
                  </a:ext>
                </a:extLst>
              </p:cNvPr>
              <p:cNvSpPr txBox="1"/>
              <p:nvPr/>
            </p:nvSpPr>
            <p:spPr>
              <a:xfrm>
                <a:off x="182914" y="5951902"/>
                <a:ext cx="87781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Every time the cycle crosses a cut, it goes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EB6A92-2E14-48BB-9CDA-8BE9EB23C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14" y="5951902"/>
                <a:ext cx="8778172" cy="400110"/>
              </a:xfrm>
              <a:prstGeom prst="rect">
                <a:avLst/>
              </a:prstGeom>
              <a:blipFill>
                <a:blip r:embed="rId4"/>
                <a:stretch>
                  <a:fillRect l="-625" t="-6061" r="-69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75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Cut Property: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Font typeface="Monotype Sorts" charset="0"/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Simplifying assumption</a:t>
                </a:r>
                <a:r>
                  <a:rPr lang="en-US" sz="2200" dirty="0"/>
                  <a:t>: All edge costs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/>
                  <a:t> are distinct.</a:t>
                </a:r>
                <a:endParaRPr lang="en-US" sz="12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Cut property</a:t>
                </a:r>
                <a:r>
                  <a:rPr lang="en-US" altLang="en-US" sz="2200" dirty="0"/>
                  <a:t>.  Let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/>
                  <a:t> be any subset of nodes, and let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200" dirty="0"/>
                  <a:t> be the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min</a:t>
                </a:r>
                <a:r>
                  <a:rPr lang="en-US" altLang="en-US" sz="2200" dirty="0"/>
                  <a:t> cost edge with exactly one endpoint in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. Then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contains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𝑒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Proof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.  By contradiction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𝑒</m:t>
                    </m:r>
                    <m:r>
                      <a:rPr lang="en-US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= {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does not belong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Adding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𝑒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creates a cycle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There is a path from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e>
                      <m:sup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 there exists another edge, say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, that leaves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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 − {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/>
                  <a:t> is also a spanning tree.</a:t>
                </a:r>
              </a:p>
              <a:p>
                <a:pPr lvl="1"/>
                <a:r>
                  <a:rPr lang="en-US" altLang="en-US" sz="22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2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lvl="1"/>
                <a:r>
                  <a:rPr lang="en-US" altLang="en-US" sz="2200" dirty="0"/>
                  <a:t>This is a contradiction.   </a:t>
                </a:r>
                <a:endParaRPr lang="en-US" sz="2200" dirty="0">
                  <a:solidFill>
                    <a:schemeClr val="hlink"/>
                  </a:solidFill>
                  <a:latin typeface="+mj-lt"/>
                  <a:ea typeface="ＭＳ Ｐゴシック" charset="0"/>
                  <a:cs typeface="Lucida Grande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6" name="Freeform 28">
            <a:extLst>
              <a:ext uri="{FF2B5EF4-FFF2-40B4-BE49-F238E27FC236}">
                <a16:creationId xmlns:a16="http://schemas.microsoft.com/office/drawing/2014/main" id="{2FF099B1-F544-477E-BEDF-6BB3CE56D5AC}"/>
              </a:ext>
            </a:extLst>
          </p:cNvPr>
          <p:cNvSpPr>
            <a:spLocks/>
          </p:cNvSpPr>
          <p:nvPr/>
        </p:nvSpPr>
        <p:spPr bwMode="auto">
          <a:xfrm>
            <a:off x="7094538" y="4953000"/>
            <a:ext cx="1897062" cy="1620838"/>
          </a:xfrm>
          <a:custGeom>
            <a:avLst/>
            <a:gdLst>
              <a:gd name="T0" fmla="*/ 1539875 w 1195"/>
              <a:gd name="T1" fmla="*/ 0 h 1021"/>
              <a:gd name="T2" fmla="*/ 1719262 w 1195"/>
              <a:gd name="T3" fmla="*/ 90488 h 1021"/>
              <a:gd name="T4" fmla="*/ 1779587 w 1195"/>
              <a:gd name="T5" fmla="*/ 130175 h 1021"/>
              <a:gd name="T6" fmla="*/ 1728787 w 1195"/>
              <a:gd name="T7" fmla="*/ 1073150 h 1021"/>
              <a:gd name="T8" fmla="*/ 1689100 w 1195"/>
              <a:gd name="T9" fmla="*/ 1262063 h 1021"/>
              <a:gd name="T10" fmla="*/ 1539875 w 1195"/>
              <a:gd name="T11" fmla="*/ 1560513 h 1021"/>
              <a:gd name="T12" fmla="*/ 1460500 w 1195"/>
              <a:gd name="T13" fmla="*/ 1620838 h 1021"/>
              <a:gd name="T14" fmla="*/ 1182687 w 1195"/>
              <a:gd name="T15" fmla="*/ 1609725 h 1021"/>
              <a:gd name="T16" fmla="*/ 1123950 w 1195"/>
              <a:gd name="T17" fmla="*/ 1590675 h 1021"/>
              <a:gd name="T18" fmla="*/ 1063625 w 1195"/>
              <a:gd name="T19" fmla="*/ 1550988 h 1021"/>
              <a:gd name="T20" fmla="*/ 1042987 w 1195"/>
              <a:gd name="T21" fmla="*/ 1520825 h 1021"/>
              <a:gd name="T22" fmla="*/ 923925 w 1195"/>
              <a:gd name="T23" fmla="*/ 1431925 h 1021"/>
              <a:gd name="T24" fmla="*/ 865187 w 1195"/>
              <a:gd name="T25" fmla="*/ 1381125 h 1021"/>
              <a:gd name="T26" fmla="*/ 238125 w 1195"/>
              <a:gd name="T27" fmla="*/ 1252538 h 1021"/>
              <a:gd name="T28" fmla="*/ 179387 w 1195"/>
              <a:gd name="T29" fmla="*/ 1233488 h 1021"/>
              <a:gd name="T30" fmla="*/ 149225 w 1195"/>
              <a:gd name="T31" fmla="*/ 1222375 h 1021"/>
              <a:gd name="T32" fmla="*/ 88900 w 1195"/>
              <a:gd name="T33" fmla="*/ 1203325 h 1021"/>
              <a:gd name="T34" fmla="*/ 60325 w 1195"/>
              <a:gd name="T35" fmla="*/ 1193800 h 1021"/>
              <a:gd name="T36" fmla="*/ 0 w 1195"/>
              <a:gd name="T37" fmla="*/ 1103313 h 1021"/>
              <a:gd name="T38" fmla="*/ 60325 w 1195"/>
              <a:gd name="T39" fmla="*/ 895350 h 1021"/>
              <a:gd name="T40" fmla="*/ 128587 w 1195"/>
              <a:gd name="T41" fmla="*/ 825500 h 1021"/>
              <a:gd name="T42" fmla="*/ 347662 w 1195"/>
              <a:gd name="T43" fmla="*/ 785813 h 1021"/>
              <a:gd name="T44" fmla="*/ 566737 w 1195"/>
              <a:gd name="T45" fmla="*/ 755650 h 1021"/>
              <a:gd name="T46" fmla="*/ 814387 w 1195"/>
              <a:gd name="T47" fmla="*/ 685800 h 1021"/>
              <a:gd name="T48" fmla="*/ 935037 w 1195"/>
              <a:gd name="T49" fmla="*/ 557213 h 1021"/>
              <a:gd name="T50" fmla="*/ 1023937 w 1195"/>
              <a:gd name="T51" fmla="*/ 438150 h 1021"/>
              <a:gd name="T52" fmla="*/ 1152525 w 1195"/>
              <a:gd name="T53" fmla="*/ 268288 h 1021"/>
              <a:gd name="T54" fmla="*/ 1292225 w 1195"/>
              <a:gd name="T55" fmla="*/ 149225 h 1021"/>
              <a:gd name="T56" fmla="*/ 1322387 w 1195"/>
              <a:gd name="T57" fmla="*/ 119063 h 1021"/>
              <a:gd name="T58" fmla="*/ 1352550 w 1195"/>
              <a:gd name="T59" fmla="*/ 100013 h 1021"/>
              <a:gd name="T60" fmla="*/ 1539875 w 1195"/>
              <a:gd name="T61" fmla="*/ 0 h 10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195" h="1021">
                <a:moveTo>
                  <a:pt x="970" y="0"/>
                </a:moveTo>
                <a:cubicBezTo>
                  <a:pt x="1048" y="11"/>
                  <a:pt x="1021" y="16"/>
                  <a:pt x="1083" y="57"/>
                </a:cubicBezTo>
                <a:cubicBezTo>
                  <a:pt x="1096" y="65"/>
                  <a:pt x="1121" y="82"/>
                  <a:pt x="1121" y="82"/>
                </a:cubicBezTo>
                <a:cubicBezTo>
                  <a:pt x="1195" y="303"/>
                  <a:pt x="1143" y="481"/>
                  <a:pt x="1089" y="676"/>
                </a:cubicBezTo>
                <a:cubicBezTo>
                  <a:pt x="1084" y="718"/>
                  <a:pt x="1074" y="754"/>
                  <a:pt x="1064" y="795"/>
                </a:cubicBezTo>
                <a:cubicBezTo>
                  <a:pt x="1046" y="867"/>
                  <a:pt x="1038" y="940"/>
                  <a:pt x="970" y="983"/>
                </a:cubicBezTo>
                <a:cubicBezTo>
                  <a:pt x="956" y="1006"/>
                  <a:pt x="945" y="1012"/>
                  <a:pt x="920" y="1021"/>
                </a:cubicBezTo>
                <a:cubicBezTo>
                  <a:pt x="862" y="1019"/>
                  <a:pt x="803" y="1019"/>
                  <a:pt x="745" y="1014"/>
                </a:cubicBezTo>
                <a:cubicBezTo>
                  <a:pt x="732" y="1013"/>
                  <a:pt x="708" y="1002"/>
                  <a:pt x="708" y="1002"/>
                </a:cubicBezTo>
                <a:cubicBezTo>
                  <a:pt x="695" y="994"/>
                  <a:pt x="683" y="985"/>
                  <a:pt x="670" y="977"/>
                </a:cubicBezTo>
                <a:cubicBezTo>
                  <a:pt x="664" y="973"/>
                  <a:pt x="662" y="964"/>
                  <a:pt x="657" y="958"/>
                </a:cubicBezTo>
                <a:cubicBezTo>
                  <a:pt x="639" y="936"/>
                  <a:pt x="609" y="910"/>
                  <a:pt x="582" y="902"/>
                </a:cubicBezTo>
                <a:cubicBezTo>
                  <a:pt x="560" y="867"/>
                  <a:pt x="583" y="897"/>
                  <a:pt x="545" y="870"/>
                </a:cubicBezTo>
                <a:cubicBezTo>
                  <a:pt x="390" y="761"/>
                  <a:pt x="409" y="795"/>
                  <a:pt x="150" y="789"/>
                </a:cubicBezTo>
                <a:cubicBezTo>
                  <a:pt x="138" y="785"/>
                  <a:pt x="125" y="781"/>
                  <a:pt x="113" y="777"/>
                </a:cubicBezTo>
                <a:cubicBezTo>
                  <a:pt x="107" y="775"/>
                  <a:pt x="100" y="772"/>
                  <a:pt x="94" y="770"/>
                </a:cubicBezTo>
                <a:cubicBezTo>
                  <a:pt x="81" y="766"/>
                  <a:pt x="69" y="762"/>
                  <a:pt x="56" y="758"/>
                </a:cubicBezTo>
                <a:cubicBezTo>
                  <a:pt x="50" y="756"/>
                  <a:pt x="38" y="752"/>
                  <a:pt x="38" y="752"/>
                </a:cubicBezTo>
                <a:cubicBezTo>
                  <a:pt x="24" y="731"/>
                  <a:pt x="8" y="719"/>
                  <a:pt x="0" y="695"/>
                </a:cubicBezTo>
                <a:cubicBezTo>
                  <a:pt x="5" y="626"/>
                  <a:pt x="4" y="614"/>
                  <a:pt x="38" y="564"/>
                </a:cubicBezTo>
                <a:cubicBezTo>
                  <a:pt x="68" y="520"/>
                  <a:pt x="48" y="531"/>
                  <a:pt x="81" y="520"/>
                </a:cubicBezTo>
                <a:cubicBezTo>
                  <a:pt x="127" y="489"/>
                  <a:pt x="152" y="499"/>
                  <a:pt x="219" y="495"/>
                </a:cubicBezTo>
                <a:cubicBezTo>
                  <a:pt x="269" y="479"/>
                  <a:pt x="296" y="480"/>
                  <a:pt x="357" y="476"/>
                </a:cubicBezTo>
                <a:cubicBezTo>
                  <a:pt x="409" y="459"/>
                  <a:pt x="460" y="445"/>
                  <a:pt x="513" y="432"/>
                </a:cubicBezTo>
                <a:cubicBezTo>
                  <a:pt x="545" y="412"/>
                  <a:pt x="548" y="377"/>
                  <a:pt x="589" y="351"/>
                </a:cubicBezTo>
                <a:cubicBezTo>
                  <a:pt x="607" y="323"/>
                  <a:pt x="626" y="302"/>
                  <a:pt x="645" y="276"/>
                </a:cubicBezTo>
                <a:cubicBezTo>
                  <a:pt x="660" y="230"/>
                  <a:pt x="686" y="198"/>
                  <a:pt x="726" y="169"/>
                </a:cubicBezTo>
                <a:cubicBezTo>
                  <a:pt x="751" y="133"/>
                  <a:pt x="784" y="124"/>
                  <a:pt x="814" y="94"/>
                </a:cubicBezTo>
                <a:cubicBezTo>
                  <a:pt x="820" y="88"/>
                  <a:pt x="826" y="81"/>
                  <a:pt x="833" y="75"/>
                </a:cubicBezTo>
                <a:cubicBezTo>
                  <a:pt x="839" y="70"/>
                  <a:pt x="846" y="68"/>
                  <a:pt x="852" y="63"/>
                </a:cubicBezTo>
                <a:cubicBezTo>
                  <a:pt x="902" y="18"/>
                  <a:pt x="899" y="0"/>
                  <a:pt x="970" y="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Freeform 29">
            <a:extLst>
              <a:ext uri="{FF2B5EF4-FFF2-40B4-BE49-F238E27FC236}">
                <a16:creationId xmlns:a16="http://schemas.microsoft.com/office/drawing/2014/main" id="{F2E29520-4204-4AE1-8827-F92B965531FD}"/>
              </a:ext>
            </a:extLst>
          </p:cNvPr>
          <p:cNvSpPr>
            <a:spLocks/>
          </p:cNvSpPr>
          <p:nvPr/>
        </p:nvSpPr>
        <p:spPr bwMode="auto">
          <a:xfrm>
            <a:off x="5394325" y="5056188"/>
            <a:ext cx="1387475" cy="1487487"/>
          </a:xfrm>
          <a:custGeom>
            <a:avLst/>
            <a:gdLst>
              <a:gd name="T0" fmla="*/ 193675 w 874"/>
              <a:gd name="T1" fmla="*/ 223837 h 937"/>
              <a:gd name="T2" fmla="*/ 374650 w 874"/>
              <a:gd name="T3" fmla="*/ 176212 h 937"/>
              <a:gd name="T4" fmla="*/ 554038 w 874"/>
              <a:gd name="T5" fmla="*/ 76200 h 937"/>
              <a:gd name="T6" fmla="*/ 822325 w 874"/>
              <a:gd name="T7" fmla="*/ 15875 h 937"/>
              <a:gd name="T8" fmla="*/ 1258888 w 874"/>
              <a:gd name="T9" fmla="*/ 46037 h 937"/>
              <a:gd name="T10" fmla="*/ 1309688 w 874"/>
              <a:gd name="T11" fmla="*/ 176212 h 937"/>
              <a:gd name="T12" fmla="*/ 1349375 w 874"/>
              <a:gd name="T13" fmla="*/ 295275 h 937"/>
              <a:gd name="T14" fmla="*/ 1328738 w 874"/>
              <a:gd name="T15" fmla="*/ 881062 h 937"/>
              <a:gd name="T16" fmla="*/ 1338263 w 874"/>
              <a:gd name="T17" fmla="*/ 969962 h 937"/>
              <a:gd name="T18" fmla="*/ 1179513 w 874"/>
              <a:gd name="T19" fmla="*/ 1338262 h 937"/>
              <a:gd name="T20" fmla="*/ 1050925 w 874"/>
              <a:gd name="T21" fmla="*/ 1487487 h 937"/>
              <a:gd name="T22" fmla="*/ 822325 w 874"/>
              <a:gd name="T23" fmla="*/ 1447800 h 937"/>
              <a:gd name="T24" fmla="*/ 762000 w 874"/>
              <a:gd name="T25" fmla="*/ 1408112 h 937"/>
              <a:gd name="T26" fmla="*/ 742950 w 874"/>
              <a:gd name="T27" fmla="*/ 1377950 h 937"/>
              <a:gd name="T28" fmla="*/ 712788 w 874"/>
              <a:gd name="T29" fmla="*/ 1358900 h 937"/>
              <a:gd name="T30" fmla="*/ 612775 w 874"/>
              <a:gd name="T31" fmla="*/ 1258887 h 937"/>
              <a:gd name="T32" fmla="*/ 593725 w 874"/>
              <a:gd name="T33" fmla="*/ 1228725 h 937"/>
              <a:gd name="T34" fmla="*/ 563563 w 874"/>
              <a:gd name="T35" fmla="*/ 1209675 h 937"/>
              <a:gd name="T36" fmla="*/ 523875 w 874"/>
              <a:gd name="T37" fmla="*/ 1149350 h 937"/>
              <a:gd name="T38" fmla="*/ 493713 w 874"/>
              <a:gd name="T39" fmla="*/ 1119187 h 937"/>
              <a:gd name="T40" fmla="*/ 393700 w 874"/>
              <a:gd name="T41" fmla="*/ 1055687 h 937"/>
              <a:gd name="T42" fmla="*/ 323850 w 874"/>
              <a:gd name="T43" fmla="*/ 955675 h 937"/>
              <a:gd name="T44" fmla="*/ 239713 w 874"/>
              <a:gd name="T45" fmla="*/ 909637 h 937"/>
              <a:gd name="T46" fmla="*/ 209550 w 874"/>
              <a:gd name="T47" fmla="*/ 855662 h 937"/>
              <a:gd name="T48" fmla="*/ 109538 w 874"/>
              <a:gd name="T49" fmla="*/ 762000 h 937"/>
              <a:gd name="T50" fmla="*/ 9525 w 874"/>
              <a:gd name="T51" fmla="*/ 531812 h 937"/>
              <a:gd name="T52" fmla="*/ 47625 w 874"/>
              <a:gd name="T53" fmla="*/ 347662 h 937"/>
              <a:gd name="T54" fmla="*/ 193675 w 874"/>
              <a:gd name="T55" fmla="*/ 223837 h 9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74" h="937">
                <a:moveTo>
                  <a:pt x="122" y="141"/>
                </a:moveTo>
                <a:cubicBezTo>
                  <a:pt x="146" y="129"/>
                  <a:pt x="210" y="117"/>
                  <a:pt x="236" y="111"/>
                </a:cubicBezTo>
                <a:cubicBezTo>
                  <a:pt x="270" y="87"/>
                  <a:pt x="311" y="66"/>
                  <a:pt x="349" y="48"/>
                </a:cubicBezTo>
                <a:cubicBezTo>
                  <a:pt x="398" y="25"/>
                  <a:pt x="465" y="22"/>
                  <a:pt x="518" y="10"/>
                </a:cubicBezTo>
                <a:cubicBezTo>
                  <a:pt x="603" y="13"/>
                  <a:pt x="706" y="0"/>
                  <a:pt x="793" y="29"/>
                </a:cubicBezTo>
                <a:cubicBezTo>
                  <a:pt x="804" y="58"/>
                  <a:pt x="807" y="85"/>
                  <a:pt x="825" y="111"/>
                </a:cubicBezTo>
                <a:cubicBezTo>
                  <a:pt x="833" y="136"/>
                  <a:pt x="841" y="161"/>
                  <a:pt x="850" y="186"/>
                </a:cubicBezTo>
                <a:cubicBezTo>
                  <a:pt x="863" y="308"/>
                  <a:pt x="874" y="437"/>
                  <a:pt x="837" y="555"/>
                </a:cubicBezTo>
                <a:cubicBezTo>
                  <a:pt x="839" y="574"/>
                  <a:pt x="843" y="592"/>
                  <a:pt x="843" y="611"/>
                </a:cubicBezTo>
                <a:cubicBezTo>
                  <a:pt x="843" y="715"/>
                  <a:pt x="797" y="764"/>
                  <a:pt x="743" y="843"/>
                </a:cubicBezTo>
                <a:cubicBezTo>
                  <a:pt x="729" y="886"/>
                  <a:pt x="708" y="922"/>
                  <a:pt x="662" y="937"/>
                </a:cubicBezTo>
                <a:cubicBezTo>
                  <a:pt x="610" y="933"/>
                  <a:pt x="567" y="927"/>
                  <a:pt x="518" y="912"/>
                </a:cubicBezTo>
                <a:cubicBezTo>
                  <a:pt x="505" y="904"/>
                  <a:pt x="493" y="895"/>
                  <a:pt x="480" y="887"/>
                </a:cubicBezTo>
                <a:cubicBezTo>
                  <a:pt x="474" y="883"/>
                  <a:pt x="473" y="873"/>
                  <a:pt x="468" y="868"/>
                </a:cubicBezTo>
                <a:cubicBezTo>
                  <a:pt x="463" y="863"/>
                  <a:pt x="455" y="860"/>
                  <a:pt x="449" y="856"/>
                </a:cubicBezTo>
                <a:cubicBezTo>
                  <a:pt x="433" y="832"/>
                  <a:pt x="410" y="808"/>
                  <a:pt x="386" y="793"/>
                </a:cubicBezTo>
                <a:cubicBezTo>
                  <a:pt x="382" y="787"/>
                  <a:pt x="379" y="779"/>
                  <a:pt x="374" y="774"/>
                </a:cubicBezTo>
                <a:cubicBezTo>
                  <a:pt x="369" y="769"/>
                  <a:pt x="360" y="768"/>
                  <a:pt x="355" y="762"/>
                </a:cubicBezTo>
                <a:cubicBezTo>
                  <a:pt x="345" y="751"/>
                  <a:pt x="341" y="735"/>
                  <a:pt x="330" y="724"/>
                </a:cubicBezTo>
                <a:cubicBezTo>
                  <a:pt x="324" y="718"/>
                  <a:pt x="317" y="711"/>
                  <a:pt x="311" y="705"/>
                </a:cubicBezTo>
                <a:cubicBezTo>
                  <a:pt x="294" y="654"/>
                  <a:pt x="280" y="714"/>
                  <a:pt x="248" y="665"/>
                </a:cubicBezTo>
                <a:cubicBezTo>
                  <a:pt x="229" y="637"/>
                  <a:pt x="224" y="631"/>
                  <a:pt x="204" y="602"/>
                </a:cubicBezTo>
                <a:cubicBezTo>
                  <a:pt x="198" y="583"/>
                  <a:pt x="160" y="590"/>
                  <a:pt x="151" y="573"/>
                </a:cubicBezTo>
                <a:cubicBezTo>
                  <a:pt x="142" y="563"/>
                  <a:pt x="146" y="555"/>
                  <a:pt x="132" y="539"/>
                </a:cubicBezTo>
                <a:cubicBezTo>
                  <a:pt x="118" y="523"/>
                  <a:pt x="90" y="514"/>
                  <a:pt x="69" y="480"/>
                </a:cubicBezTo>
                <a:cubicBezTo>
                  <a:pt x="64" y="446"/>
                  <a:pt x="5" y="372"/>
                  <a:pt x="6" y="335"/>
                </a:cubicBezTo>
                <a:cubicBezTo>
                  <a:pt x="0" y="292"/>
                  <a:pt x="11" y="251"/>
                  <a:pt x="30" y="219"/>
                </a:cubicBezTo>
                <a:cubicBezTo>
                  <a:pt x="39" y="172"/>
                  <a:pt x="132" y="184"/>
                  <a:pt x="122" y="141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8" name="Oval 30">
            <a:extLst>
              <a:ext uri="{FF2B5EF4-FFF2-40B4-BE49-F238E27FC236}">
                <a16:creationId xmlns:a16="http://schemas.microsoft.com/office/drawing/2014/main" id="{78736196-BA3E-41C1-A9F3-9500DEC451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2788" y="5372100"/>
            <a:ext cx="179387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59" name="Oval 31">
            <a:extLst>
              <a:ext uri="{FF2B5EF4-FFF2-40B4-BE49-F238E27FC236}">
                <a16:creationId xmlns:a16="http://schemas.microsoft.com/office/drawing/2014/main" id="{A0D84ED9-0EBC-434C-90CF-E26D5265E7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56625" y="5203825"/>
            <a:ext cx="180975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60" name="Oval 32">
            <a:extLst>
              <a:ext uri="{FF2B5EF4-FFF2-40B4-BE49-F238E27FC236}">
                <a16:creationId xmlns:a16="http://schemas.microsoft.com/office/drawing/2014/main" id="{98633F6A-C918-4635-AE8F-9DB828A0C2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70888" y="6248400"/>
            <a:ext cx="179387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61" name="Oval 33">
            <a:extLst>
              <a:ext uri="{FF2B5EF4-FFF2-40B4-BE49-F238E27FC236}">
                <a16:creationId xmlns:a16="http://schemas.microsoft.com/office/drawing/2014/main" id="{D516373B-3829-4682-9AAE-C92840FBEC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72225" y="5203825"/>
            <a:ext cx="179388" cy="168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62" name="Oval 34">
            <a:extLst>
              <a:ext uri="{FF2B5EF4-FFF2-40B4-BE49-F238E27FC236}">
                <a16:creationId xmlns:a16="http://schemas.microsoft.com/office/drawing/2014/main" id="{FFBF2A1E-B1CB-4D42-9CEB-D7123861B4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8425" y="5614988"/>
            <a:ext cx="179388" cy="1698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63" name="Oval 35">
            <a:extLst>
              <a:ext uri="{FF2B5EF4-FFF2-40B4-BE49-F238E27FC236}">
                <a16:creationId xmlns:a16="http://schemas.microsoft.com/office/drawing/2014/main" id="{C70F334D-AB72-42B4-858E-89CF06CD9A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1263" y="6248400"/>
            <a:ext cx="179387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64" name="Oval 36">
            <a:extLst>
              <a:ext uri="{FF2B5EF4-FFF2-40B4-BE49-F238E27FC236}">
                <a16:creationId xmlns:a16="http://schemas.microsoft.com/office/drawing/2014/main" id="{13AC5A24-1F5E-45CB-882F-5582A9D101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2600" y="5735638"/>
            <a:ext cx="179388" cy="1714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sp>
        <p:nvSpPr>
          <p:cNvPr id="65" name="Oval 37">
            <a:extLst>
              <a:ext uri="{FF2B5EF4-FFF2-40B4-BE49-F238E27FC236}">
                <a16:creationId xmlns:a16="http://schemas.microsoft.com/office/drawing/2014/main" id="{DB95BF62-53DC-43A6-A80A-B0A42E3A03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05663" y="5876925"/>
            <a:ext cx="179387" cy="1698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kumimoji="0" lang="en-US" sz="1400">
              <a:latin typeface="Comic Sans MS" charset="0"/>
              <a:ea typeface="ＭＳ Ｐゴシック" charset="0"/>
            </a:endParaRPr>
          </a:p>
        </p:txBody>
      </p:sp>
      <p:cxnSp>
        <p:nvCxnSpPr>
          <p:cNvPr id="66" name="AutoShape 38">
            <a:extLst>
              <a:ext uri="{FF2B5EF4-FFF2-40B4-BE49-F238E27FC236}">
                <a16:creationId xmlns:a16="http://schemas.microsoft.com/office/drawing/2014/main" id="{34C91142-500A-4BBB-B54C-9F9970A431EC}"/>
              </a:ext>
            </a:extLst>
          </p:cNvPr>
          <p:cNvCxnSpPr>
            <a:cxnSpLocks noChangeShapeType="1"/>
            <a:stCxn id="58" idx="6"/>
            <a:endCxn id="61" idx="3"/>
          </p:cNvCxnSpPr>
          <p:nvPr/>
        </p:nvCxnSpPr>
        <p:spPr bwMode="auto">
          <a:xfrm flipV="1">
            <a:off x="5972175" y="5346700"/>
            <a:ext cx="427038" cy="109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7" name="AutoShape 39">
            <a:extLst>
              <a:ext uri="{FF2B5EF4-FFF2-40B4-BE49-F238E27FC236}">
                <a16:creationId xmlns:a16="http://schemas.microsoft.com/office/drawing/2014/main" id="{E0882FA4-E4F9-41CA-9867-04D7D77D88A2}"/>
              </a:ext>
            </a:extLst>
          </p:cNvPr>
          <p:cNvCxnSpPr>
            <a:cxnSpLocks noChangeShapeType="1"/>
            <a:stCxn id="58" idx="5"/>
            <a:endCxn id="62" idx="2"/>
          </p:cNvCxnSpPr>
          <p:nvPr/>
        </p:nvCxnSpPr>
        <p:spPr bwMode="auto">
          <a:xfrm>
            <a:off x="5945188" y="5514975"/>
            <a:ext cx="503237" cy="185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8" name="AutoShape 40">
            <a:extLst>
              <a:ext uri="{FF2B5EF4-FFF2-40B4-BE49-F238E27FC236}">
                <a16:creationId xmlns:a16="http://schemas.microsoft.com/office/drawing/2014/main" id="{E0379309-DD11-41E1-AC4E-8BEAC681EA8A}"/>
              </a:ext>
            </a:extLst>
          </p:cNvPr>
          <p:cNvCxnSpPr>
            <a:cxnSpLocks noChangeShapeType="1"/>
            <a:stCxn id="63" idx="1"/>
            <a:endCxn id="58" idx="4"/>
          </p:cNvCxnSpPr>
          <p:nvPr/>
        </p:nvCxnSpPr>
        <p:spPr bwMode="auto">
          <a:xfrm flipH="1" flipV="1">
            <a:off x="5883275" y="5540375"/>
            <a:ext cx="434975" cy="733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9" name="AutoShape 41">
            <a:extLst>
              <a:ext uri="{FF2B5EF4-FFF2-40B4-BE49-F238E27FC236}">
                <a16:creationId xmlns:a16="http://schemas.microsoft.com/office/drawing/2014/main" id="{63069032-66FB-47AA-AD6F-54C46EDFE35E}"/>
              </a:ext>
            </a:extLst>
          </p:cNvPr>
          <p:cNvCxnSpPr>
            <a:cxnSpLocks noChangeShapeType="1"/>
            <a:stCxn id="59" idx="3"/>
            <a:endCxn id="64" idx="7"/>
          </p:cNvCxnSpPr>
          <p:nvPr/>
        </p:nvCxnSpPr>
        <p:spPr bwMode="auto">
          <a:xfrm flipH="1">
            <a:off x="8255000" y="5346700"/>
            <a:ext cx="328613" cy="414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0" name="AutoShape 42">
            <a:extLst>
              <a:ext uri="{FF2B5EF4-FFF2-40B4-BE49-F238E27FC236}">
                <a16:creationId xmlns:a16="http://schemas.microsoft.com/office/drawing/2014/main" id="{E32F4A37-BE7B-4466-84BC-D10C56CC8993}"/>
              </a:ext>
            </a:extLst>
          </p:cNvPr>
          <p:cNvCxnSpPr>
            <a:cxnSpLocks noChangeShapeType="1"/>
            <a:stCxn id="65" idx="6"/>
            <a:endCxn id="64" idx="2"/>
          </p:cNvCxnSpPr>
          <p:nvPr/>
        </p:nvCxnSpPr>
        <p:spPr bwMode="auto">
          <a:xfrm flipV="1">
            <a:off x="7385050" y="5821363"/>
            <a:ext cx="717550" cy="141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" name="AutoShape 43">
            <a:extLst>
              <a:ext uri="{FF2B5EF4-FFF2-40B4-BE49-F238E27FC236}">
                <a16:creationId xmlns:a16="http://schemas.microsoft.com/office/drawing/2014/main" id="{BE9000A1-01D0-4A5F-9470-377A44E31D66}"/>
              </a:ext>
            </a:extLst>
          </p:cNvPr>
          <p:cNvCxnSpPr>
            <a:cxnSpLocks noChangeShapeType="1"/>
            <a:stCxn id="59" idx="4"/>
            <a:endCxn id="60" idx="0"/>
          </p:cNvCxnSpPr>
          <p:nvPr/>
        </p:nvCxnSpPr>
        <p:spPr bwMode="auto">
          <a:xfrm flipH="1">
            <a:off x="8461375" y="5372100"/>
            <a:ext cx="185738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2" name="AutoShape 44">
            <a:extLst>
              <a:ext uri="{FF2B5EF4-FFF2-40B4-BE49-F238E27FC236}">
                <a16:creationId xmlns:a16="http://schemas.microsoft.com/office/drawing/2014/main" id="{BD2F6F8B-CC94-4E9F-8F7E-B16427EE56DA}"/>
              </a:ext>
            </a:extLst>
          </p:cNvPr>
          <p:cNvCxnSpPr>
            <a:cxnSpLocks noChangeShapeType="1"/>
            <a:stCxn id="60" idx="2"/>
            <a:endCxn id="63" idx="6"/>
          </p:cNvCxnSpPr>
          <p:nvPr/>
        </p:nvCxnSpPr>
        <p:spPr bwMode="auto">
          <a:xfrm flipH="1">
            <a:off x="6470650" y="6334125"/>
            <a:ext cx="1900238" cy="0"/>
          </a:xfrm>
          <a:prstGeom prst="straightConnector1">
            <a:avLst/>
          </a:prstGeom>
          <a:noFill/>
          <a:ln w="4762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" name="AutoShape 45">
            <a:extLst>
              <a:ext uri="{FF2B5EF4-FFF2-40B4-BE49-F238E27FC236}">
                <a16:creationId xmlns:a16="http://schemas.microsoft.com/office/drawing/2014/main" id="{07438B3D-A751-4045-B70F-B69460812D68}"/>
              </a:ext>
            </a:extLst>
          </p:cNvPr>
          <p:cNvCxnSpPr>
            <a:cxnSpLocks noChangeShapeType="1"/>
            <a:stCxn id="61" idx="6"/>
            <a:endCxn id="59" idx="1"/>
          </p:cNvCxnSpPr>
          <p:nvPr/>
        </p:nvCxnSpPr>
        <p:spPr bwMode="auto">
          <a:xfrm flipV="1">
            <a:off x="6551613" y="5229225"/>
            <a:ext cx="2032000" cy="58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4" name="Text Box 46">
            <a:extLst>
              <a:ext uri="{FF2B5EF4-FFF2-40B4-BE49-F238E27FC236}">
                <a16:creationId xmlns:a16="http://schemas.microsoft.com/office/drawing/2014/main" id="{1A6520AA-BA9E-4DAA-AFBB-877D3DC5E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850" y="5165725"/>
            <a:ext cx="234950" cy="24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f </a:t>
            </a:r>
          </a:p>
        </p:txBody>
      </p:sp>
      <p:sp>
        <p:nvSpPr>
          <p:cNvPr id="75" name="Text Box 47">
            <a:extLst>
              <a:ext uri="{FF2B5EF4-FFF2-40B4-BE49-F238E27FC236}">
                <a16:creationId xmlns:a16="http://schemas.microsoft.com/office/drawing/2014/main" id="{FC50C41C-00B6-4F5E-8E3C-64DC82762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77000"/>
            <a:ext cx="533400" cy="24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 T*</a:t>
            </a:r>
          </a:p>
        </p:txBody>
      </p:sp>
      <p:sp>
        <p:nvSpPr>
          <p:cNvPr id="76" name="Text Box 48">
            <a:extLst>
              <a:ext uri="{FF2B5EF4-FFF2-40B4-BE49-F238E27FC236}">
                <a16:creationId xmlns:a16="http://schemas.microsoft.com/office/drawing/2014/main" id="{6EB64CF9-17DF-4EF0-9209-37C43B15E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199188"/>
            <a:ext cx="158750" cy="24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e</a:t>
            </a:r>
          </a:p>
        </p:txBody>
      </p:sp>
      <p:sp>
        <p:nvSpPr>
          <p:cNvPr id="77" name="Rectangle 49">
            <a:extLst>
              <a:ext uri="{FF2B5EF4-FFF2-40B4-BE49-F238E27FC236}">
                <a16:creationId xmlns:a16="http://schemas.microsoft.com/office/drawing/2014/main" id="{DF4947D2-1E8E-45FE-85A7-1B1699B43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5435600"/>
            <a:ext cx="32543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CF335-F750-469D-AFE5-51C84DCC2F1C}"/>
              </a:ext>
            </a:extLst>
          </p:cNvPr>
          <p:cNvSpPr txBox="1"/>
          <p:nvPr/>
        </p:nvSpPr>
        <p:spPr>
          <a:xfrm>
            <a:off x="6037080" y="6208683"/>
            <a:ext cx="301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8727B20-22F7-4EB9-B011-A9E4C4E13D4A}"/>
              </a:ext>
            </a:extLst>
          </p:cNvPr>
          <p:cNvSpPr txBox="1"/>
          <p:nvPr/>
        </p:nvSpPr>
        <p:spPr>
          <a:xfrm>
            <a:off x="8536293" y="6139714"/>
            <a:ext cx="301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B0A764-982F-4A1A-8C43-C42AE267617C}"/>
                  </a:ext>
                </a:extLst>
              </p:cNvPr>
              <p:cNvSpPr txBox="1"/>
              <p:nvPr/>
            </p:nvSpPr>
            <p:spPr>
              <a:xfrm>
                <a:off x="5446335" y="3028890"/>
                <a:ext cx="35186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(coz all tree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edges)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B0A764-982F-4A1A-8C43-C42AE2676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335" y="3028890"/>
                <a:ext cx="3518656" cy="400110"/>
              </a:xfrm>
              <a:prstGeom prst="rect">
                <a:avLst/>
              </a:prstGeom>
              <a:blipFill>
                <a:blip r:embed="rId4"/>
                <a:stretch>
                  <a:fillRect l="-1211" t="-7576" r="-121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93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  <p:bldP spid="5122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4" grpId="0" animBg="1"/>
      <p:bldP spid="75" grpId="0" animBg="1"/>
      <p:bldP spid="76" grpId="0" animBg="1"/>
      <p:bldP spid="77" grpId="0"/>
      <p:bldP spid="2" grpId="0"/>
      <p:bldP spid="78" grpId="0"/>
      <p:bldP spid="3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67666</TotalTime>
  <Words>882</Words>
  <Application>Microsoft Office PowerPoint</Application>
  <PresentationFormat>On-screen Show (4:3)</PresentationFormat>
  <Paragraphs>295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Courier New</vt:lpstr>
      <vt:lpstr>Comic Sans MS</vt:lpstr>
      <vt:lpstr>Times New Roman</vt:lpstr>
      <vt:lpstr>Monotype Sorts</vt:lpstr>
      <vt:lpstr>Tahoma</vt:lpstr>
      <vt:lpstr>Symbol</vt:lpstr>
      <vt:lpstr>Cambria Math</vt:lpstr>
      <vt:lpstr>Arial Black</vt:lpstr>
      <vt:lpstr>Lucida Grande</vt:lpstr>
      <vt:lpstr>Arial</vt:lpstr>
      <vt:lpstr>Helvetica</vt:lpstr>
      <vt:lpstr>ＭＳ Ｐゴシック</vt:lpstr>
      <vt:lpstr>Custom Design</vt:lpstr>
      <vt:lpstr>CSE 421</vt:lpstr>
      <vt:lpstr>Spanning Tree</vt:lpstr>
      <vt:lpstr>Why spanning tree?</vt:lpstr>
      <vt:lpstr>Minimum Spanning Tree (MST)</vt:lpstr>
      <vt:lpstr>Kruskal’s Algorithm [1956]</vt:lpstr>
      <vt:lpstr>Cuts</vt:lpstr>
      <vt:lpstr>Properties of the OPT</vt:lpstr>
      <vt:lpstr>Cycles and Cuts</vt:lpstr>
      <vt:lpstr>Cut Property: Proof</vt:lpstr>
      <vt:lpstr>Cycle Property: Proof</vt:lpstr>
      <vt:lpstr>Proof of Correctness (Kruskal)</vt:lpstr>
      <vt:lpstr>Implementation: Kruskal’s Algorithm</vt:lpstr>
      <vt:lpstr>Union Find Data Structure</vt:lpstr>
      <vt:lpstr>Union Find Data Structure</vt:lpstr>
      <vt:lpstr>Depth vs Size</vt:lpstr>
      <vt:lpstr>Depth vs Size: Correctness</vt:lpstr>
      <vt:lpstr>Kruskal’s Algorithm with Union Find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335</cp:revision>
  <cp:lastPrinted>2000-07-01T21:41:59Z</cp:lastPrinted>
  <dcterms:created xsi:type="dcterms:W3CDTF">1998-04-21T02:39:18Z</dcterms:created>
  <dcterms:modified xsi:type="dcterms:W3CDTF">2018-04-16T20:14:33Z</dcterms:modified>
</cp:coreProperties>
</file>