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.xml" ContentType="application/inkml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4" r:id="rId1"/>
  </p:sldMasterIdLst>
  <p:notesMasterIdLst>
    <p:notesMasterId r:id="rId14"/>
  </p:notesMasterIdLst>
  <p:handoutMasterIdLst>
    <p:handoutMasterId r:id="rId15"/>
  </p:handoutMasterIdLst>
  <p:sldIdLst>
    <p:sldId id="369" r:id="rId2"/>
    <p:sldId id="992" r:id="rId3"/>
    <p:sldId id="993" r:id="rId4"/>
    <p:sldId id="994" r:id="rId5"/>
    <p:sldId id="995" r:id="rId6"/>
    <p:sldId id="996" r:id="rId7"/>
    <p:sldId id="997" r:id="rId8"/>
    <p:sldId id="998" r:id="rId9"/>
    <p:sldId id="999" r:id="rId10"/>
    <p:sldId id="1000" r:id="rId11"/>
    <p:sldId id="1004" r:id="rId12"/>
    <p:sldId id="1001" r:id="rId13"/>
  </p:sldIdLst>
  <p:sldSz cx="9144000" cy="6858000" type="screen4x3"/>
  <p:notesSz cx="7315200" cy="96012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6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hayan Oveis Gharan" initials="SOG" lastIdx="3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FF3300"/>
    <a:srgbClr val="5DBAFF"/>
    <a:srgbClr val="FF0000"/>
    <a:srgbClr val="669900"/>
    <a:srgbClr val="FFFFCC"/>
    <a:srgbClr val="FFFF00"/>
    <a:srgbClr val="DBF7C9"/>
    <a:srgbClr val="B0ED8B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982" autoAdjust="0"/>
    <p:restoredTop sz="85738" autoAdjust="0"/>
  </p:normalViewPr>
  <p:slideViewPr>
    <p:cSldViewPr snapToGrid="0">
      <p:cViewPr varScale="1">
        <p:scale>
          <a:sx n="65" d="100"/>
          <a:sy n="65" d="100"/>
        </p:scale>
        <p:origin x="624" y="56"/>
      </p:cViewPr>
      <p:guideLst>
        <p:guide orient="horz" pos="2136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32138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75125" y="0"/>
            <a:ext cx="3133725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4313"/>
            <a:ext cx="3132138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Helvetica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6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75125" y="9104313"/>
            <a:ext cx="3133725" cy="484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Helvetica" panose="020B0604020202020204" pitchFamily="34" charset="0"/>
              </a:defRPr>
            </a:lvl1pPr>
          </a:lstStyle>
          <a:p>
            <a:fld id="{6182BE8A-974A-4C58-A370-5BB83AC953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458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T" type="integer" max="2.14748E9" units="dev"/>
        </inkml:traceFormat>
        <inkml:channelProperties>
          <inkml:channelProperty channel="X" name="resolution" value="369.51501" units="1/cm"/>
          <inkml:channelProperty channel="Y" name="resolution" value="415.70438" units="1/cm"/>
          <inkml:channelProperty channel="T" name="resolution" value="1" units="1/dev"/>
        </inkml:channelProperties>
      </inkml:inkSource>
      <inkml:timestamp xml:id="ts0" timeString="2018-05-25T21:15:15.993"/>
    </inkml:context>
    <inkml:brush xml:id="br0">
      <inkml:brushProperty name="width" value="0.05292" units="cm"/>
      <inkml:brushProperty name="height" value="0.05292" units="cm"/>
      <inkml:brushProperty name="color" value="#92D050"/>
    </inkml:brush>
  </inkml:definitions>
  <inkml:trace contextRef="#ctx0" brushRef="#br0">4921 13901 0,'21'-52'0,"-21"52"16,0 0-16,0 0 15,0 0 1,0 0-1,0 0-15,59-45 16,-55 45-16,-4 0 16,0 52-1,-4-40-15,4-12 16,0 0 0,0 0-16</inkml:trace>
  <inkml:trace contextRef="#ctx0" brushRef="#br0" timeOffset="973.886">9484 13130 0,'-4'-64'0,"4"64"16,0 0-16,0 0 16,0 0-1,-42 90-15,34-57 16,-1-3-1,5-15-15,4-11 16,4 3-16,5 1 16,8 7-1,8-1-15,13-10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035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19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0035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70238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l" defTabSz="966788">
              <a:defRPr sz="1300">
                <a:latin typeface="Comic Sans MS" pitchFamily="66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035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1775"/>
            <a:ext cx="3170237" cy="47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2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omic Sans MS" panose="030F0702030302020204" pitchFamily="66" charset="0"/>
              </a:defRPr>
            </a:lvl1pPr>
          </a:lstStyle>
          <a:p>
            <a:fld id="{5F4EA3E9-184D-49D4-9DA7-1D63A13350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32807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C0E7DD-8182-43F6-96D3-A4EB08118FBC}" type="slidenum">
              <a:rPr lang="en-US" altLang="en-US" sz="1300">
                <a:latin typeface="Comic Sans MS" panose="030F0702030302020204" pitchFamily="66" charset="0"/>
              </a:rPr>
              <a:pPr/>
              <a:t>1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65965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10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0928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869989-EB00-4EE7-BCB5-25BDC5BB29F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3146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12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9921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2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636474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3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20746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4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89544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5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497571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6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1988134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7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252004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8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46369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66788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defTabSz="966788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1A6BC9F5-ECB3-471E-BA25-2CB387881D6E}" type="slidenum">
              <a:rPr lang="en-US" altLang="en-US" sz="1300">
                <a:latin typeface="Comic Sans MS" panose="030F0702030302020204" pitchFamily="66" charset="0"/>
              </a:rPr>
              <a:pPr/>
              <a:t>9</a:t>
            </a:fld>
            <a:endParaRPr lang="en-US" altLang="en-US" sz="1300">
              <a:latin typeface="Comic Sans MS" panose="030F0702030302020204" pitchFamily="66" charset="0"/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6313" y="4559300"/>
            <a:ext cx="5362575" cy="4321175"/>
          </a:xfrm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75850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67116C-16D2-43AA-8154-EFD1E03DF4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5730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BD182E-A145-4E71-B82B-6CBFA4F3E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916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1E1374A-3996-4B34-A5C7-5AC3F767FD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5754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87A4BE-E13C-4DAF-A2CA-480D8DCFC25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0021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CF29E4-DC2E-439B-B9A1-6607799F97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8249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A63630E-02F5-4B40-81AB-8D108CC2A0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3909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75838F-43A0-4CE2-B439-D1DC84FA671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2864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AE7D67-9AD0-4E6A-840E-7338A5998B1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59462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4DF4B-4E87-408C-AB54-4535C2424E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0269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416A01-18B0-42B4-BFB0-3E7FC87442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609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411271-4AF5-4BF6-89A0-2ACBC67588A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3952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1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Times New Roman" panose="02020603050405020304" pitchFamily="18" charset="0"/>
              </a:defRPr>
            </a:lvl1pPr>
          </a:lstStyle>
          <a:p>
            <a:fld id="{EB8B9454-91FB-4250-8FC9-07BC6E8FB16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vmh.uni.lu/#reconmap" TargetMode="External"/><Relationship Id="rId7" Type="http://schemas.openxmlformats.org/officeDocument/2006/relationships/image" Target="../media/image15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1.xml"/><Relationship Id="rId5" Type="http://schemas.openxmlformats.org/officeDocument/2006/relationships/image" Target="../media/image1.pn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0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0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altLang="en-US" dirty="0">
                <a:solidFill>
                  <a:srgbClr val="002060"/>
                </a:solidFill>
                <a:latin typeface="Arial Black" panose="020B0A04020102020204" pitchFamily="34" charset="0"/>
              </a:rPr>
              <a:t>CSE 421</a:t>
            </a:r>
            <a:endParaRPr lang="en-US" altLang="en-US" dirty="0">
              <a:solidFill>
                <a:srgbClr val="002060"/>
              </a:solidFill>
            </a:endParaRP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58800" y="3724608"/>
            <a:ext cx="8026400" cy="2366963"/>
          </a:xfrm>
        </p:spPr>
        <p:txBody>
          <a:bodyPr/>
          <a:lstStyle/>
          <a:p>
            <a:pPr eaLnBrk="1" hangingPunct="1"/>
            <a:r>
              <a:rPr lang="en-US" altLang="en-US" b="1" dirty="0" smtClean="0">
                <a:solidFill>
                  <a:schemeClr val="tx2"/>
                </a:solidFill>
              </a:rPr>
              <a:t>Linear </a:t>
            </a:r>
            <a:r>
              <a:rPr lang="en-US" altLang="en-US" b="1" dirty="0" smtClean="0">
                <a:solidFill>
                  <a:schemeClr val="tx2"/>
                </a:solidFill>
              </a:rPr>
              <a:t>Programs</a:t>
            </a:r>
            <a:endParaRPr lang="en-US" altLang="en-US" b="1" dirty="0">
              <a:solidFill>
                <a:schemeClr val="tx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/>
              <a:t>Yin Tat Lee</a:t>
            </a:r>
          </a:p>
        </p:txBody>
      </p:sp>
      <p:sp>
        <p:nvSpPr>
          <p:cNvPr id="4098" name="Rectangle 16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C30507E-9979-4EE8-859F-783BCD264D01}" type="slidenum">
              <a:rPr lang="en-US" altLang="en-US" sz="1400">
                <a:solidFill>
                  <a:schemeClr val="bg2"/>
                </a:solidFill>
                <a:latin typeface="Tahoma" panose="020B0604030504040204" pitchFamily="34" charset="0"/>
              </a:rPr>
              <a:pPr/>
              <a:t>1</a:t>
            </a:fld>
            <a:endParaRPr lang="en-US" altLang="en-US" sz="1400">
              <a:solidFill>
                <a:schemeClr val="bg2"/>
              </a:solidFill>
              <a:latin typeface="Tahoma" panose="020B060403050404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Example 3: Min Cost Max Flow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Suppose we can route 100 gallons of water from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200" dirty="0"/>
                  <a:t> to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b="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But for every pipe edge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200" dirty="0"/>
                  <a:t> we have to pay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</m:d>
                  </m:oMath>
                </a14:m>
                <a:endParaRPr lang="en-US" sz="2200" b="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 for each gallon of water that we send through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>
                    <a:solidFill>
                      <a:srgbClr val="0070C0"/>
                    </a:solidFill>
                  </a:rPr>
                  <a:t>Goal</a:t>
                </a:r>
                <a:r>
                  <a:rPr lang="en-US" sz="2200" dirty="0"/>
                  <a:t>: Send 100 gallons of water from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𝑠</m:t>
                    </m:r>
                  </m:oMath>
                </a14:m>
                <a:r>
                  <a:rPr lang="en-US" sz="2200" dirty="0"/>
                  <a:t> to </a:t>
                </a:r>
                <a14:m>
                  <m:oMath xmlns:m="http://schemas.openxmlformats.org/officeDocument/2006/math"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200" dirty="0"/>
                  <a:t> with minimum possible cost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10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B2BE62-65B3-457D-89D8-5DDE260D06F1}"/>
                  </a:ext>
                </a:extLst>
              </p:cNvPr>
              <p:cNvSpPr txBox="1"/>
              <p:nvPr/>
            </p:nvSpPr>
            <p:spPr>
              <a:xfrm>
                <a:off x="1779952" y="3523005"/>
                <a:ext cx="5637184" cy="2722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min</m:t>
                          </m:r>
                        </m:fName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m:rPr>
                                  <m:sty m:val="p"/>
                                </m:rPr>
                                <a:rPr lang="en-US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E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𝑝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solidFill>
                                            <a:srgbClr val="FF0000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𝑒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⋅</m:t>
                                  </m:r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solidFill>
                                        <a:srgbClr val="FF0000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out</m:t>
                          </m:r>
                          <m: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𝑡𝑜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∀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out</m:t>
                          </m:r>
                          <m:r>
                            <a:rPr lang="en-US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sty m:val="p"/>
                            </m:rPr>
                            <a:rPr lang="en-US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of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𝑠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=100</m:t>
                          </m:r>
                        </m:e>
                      </m:nary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           ∀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                                                  ∀</m:t>
                      </m:r>
                      <m:r>
                        <a:rPr lang="en-US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CDB2BE62-65B3-457D-89D8-5DDE260D06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9952" y="3523005"/>
                <a:ext cx="5637184" cy="2722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34826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solidFill>
                  <a:srgbClr val="002060"/>
                </a:solidFill>
              </a:rPr>
              <a:t>Example 4: </a:t>
            </a:r>
            <a:r>
              <a:rPr lang="en-US" altLang="en-US" dirty="0" smtClean="0">
                <a:solidFill>
                  <a:srgbClr val="002060"/>
                </a:solidFill>
              </a:rPr>
              <a:t>Metabolic Network</a:t>
            </a:r>
            <a:endParaRPr lang="en-US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6258" y="1417638"/>
                <a:ext cx="7886700" cy="466853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200" dirty="0" smtClean="0"/>
                  <a:t>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2200" dirty="0" smtClean="0"/>
                  <a:t> are the rate of different chemical reaction in your body. </a:t>
                </a:r>
              </a:p>
              <a:p>
                <a:pPr marL="0" indent="0">
                  <a:buNone/>
                </a:pPr>
                <a:r>
                  <a:rPr lang="en-US" sz="2200" dirty="0" smtClean="0"/>
                  <a:t>It satisfies mass conversation (translate to linear inequality).</a:t>
                </a:r>
              </a:p>
              <a:p>
                <a:pPr marL="0" indent="0">
                  <a:buNone/>
                </a:pPr>
                <a:r>
                  <a:rPr lang="en-US" sz="2200" dirty="0" smtClean="0"/>
                  <a:t>It satisfies some upper and lower bound.</a:t>
                </a:r>
              </a:p>
              <a:p>
                <a:pPr marL="0" indent="0">
                  <a:buNone/>
                </a:pPr>
                <a:r>
                  <a:rPr lang="en-US" sz="2200" dirty="0" smtClean="0"/>
                  <a:t>Optimizing certain function in your body is corresponding to solving a linear program!</a:t>
                </a:r>
              </a:p>
              <a:p>
                <a:pPr marL="0" indent="0">
                  <a:buNone/>
                </a:pPr>
                <a:endParaRPr lang="en-US" sz="2200" dirty="0" smtClean="0"/>
              </a:p>
              <a:p>
                <a:pPr marL="0" indent="0">
                  <a:buNone/>
                </a:pPr>
                <a:r>
                  <a:rPr lang="en-US" sz="2200" dirty="0" smtClean="0"/>
                  <a:t>How you find that LP? DNA!</a:t>
                </a:r>
              </a:p>
              <a:p>
                <a:pPr marL="0" indent="0">
                  <a:buNone/>
                </a:pPr>
                <a:endParaRPr lang="en-US" sz="2200" dirty="0" smtClean="0"/>
              </a:p>
              <a:p>
                <a:pPr marL="0" indent="0">
                  <a:buNone/>
                </a:pPr>
                <a:r>
                  <a:rPr lang="en-US" sz="2200" dirty="0">
                    <a:hlinkClick r:id="rId3"/>
                  </a:rPr>
                  <a:t>https://vmh.uni.lu/#</a:t>
                </a:r>
                <a:r>
                  <a:rPr lang="en-US" sz="2200" dirty="0" smtClean="0">
                    <a:hlinkClick r:id="rId3"/>
                  </a:rPr>
                  <a:t>reconmap</a:t>
                </a:r>
                <a:endParaRPr lang="en-US" sz="2200" dirty="0" smtClean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 smtClean="0"/>
              </a:p>
              <a:p>
                <a:pPr marL="0" indent="0"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6258" y="1417638"/>
                <a:ext cx="7886700" cy="4668530"/>
              </a:xfrm>
              <a:blipFill>
                <a:blip r:embed="rId4"/>
                <a:stretch>
                  <a:fillRect l="-1005" t="-78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File:Metabolic Metro Map.sv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938" y="3175289"/>
            <a:ext cx="4168302" cy="31262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0" y="6516865"/>
            <a:ext cx="7886700" cy="34113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-179388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400" indent="-18288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30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002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28800" indent="-18288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057400" indent="-179388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SzPct val="100000"/>
              <a:buFont typeface="Arial" pitchFamily="34" charset="0"/>
              <a:buChar char="▪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500" dirty="0"/>
              <a:t>Disclaimer: I suspect </a:t>
            </a:r>
            <a:r>
              <a:rPr lang="en-US" sz="1500" dirty="0" smtClean="0"/>
              <a:t>your biology is </a:t>
            </a:r>
            <a:r>
              <a:rPr lang="en-US" sz="1500" dirty="0"/>
              <a:t>better than </a:t>
            </a:r>
            <a:r>
              <a:rPr lang="en-US" sz="1500" dirty="0" smtClean="0"/>
              <a:t>mine.</a:t>
            </a:r>
            <a:endParaRPr lang="en-US" sz="1500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4" name="Ink 3"/>
              <p14:cNvContentPartPr/>
              <p14:nvPr/>
            </p14:nvContentPartPr>
            <p14:xfrm>
              <a:off x="1771560" y="4703760"/>
              <a:ext cx="1652400" cy="300960"/>
            </p14:xfrm>
          </p:contentPart>
        </mc:Choice>
        <mc:Fallback xmlns="">
          <p:pic>
            <p:nvPicPr>
              <p:cNvPr id="4" name="Ink 3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762200" y="4694400"/>
                <a:ext cx="1671120" cy="319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59685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Summary (Linear Programming)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200" dirty="0"/>
              <a:t>Linear programming is one of the biggest advances in 20</a:t>
            </a:r>
            <a:r>
              <a:rPr lang="en-US" sz="2200" baseline="30000" dirty="0"/>
              <a:t>th</a:t>
            </a:r>
            <a:r>
              <a:rPr lang="en-US" sz="2200" dirty="0"/>
              <a:t> century</a:t>
            </a:r>
          </a:p>
          <a:p>
            <a:pPr eaLnBrk="1" hangingPunct="1">
              <a:lnSpc>
                <a:spcPct val="80000"/>
              </a:lnSpc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It is being used in many areas of science: Mechanics, Physics, Operations Research, and in CS: AI, Machine Learning, Theory, …</a:t>
            </a:r>
          </a:p>
          <a:p>
            <a:pPr eaLnBrk="1" hangingPunct="1">
              <a:lnSpc>
                <a:spcPct val="80000"/>
              </a:lnSpc>
            </a:pPr>
            <a:endParaRPr lang="en-US" sz="2200" dirty="0" smtClean="0"/>
          </a:p>
          <a:p>
            <a:pPr eaLnBrk="1" hangingPunct="1">
              <a:lnSpc>
                <a:spcPct val="80000"/>
              </a:lnSpc>
            </a:pPr>
            <a:r>
              <a:rPr lang="en-US" sz="2200" dirty="0" smtClean="0"/>
              <a:t>Almost all problems that we talked can be solved with LPs, Why not use LPs?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In some sense, current fastest algorithm for </a:t>
            </a:r>
            <a:r>
              <a:rPr lang="en-US" sz="1800" dirty="0" err="1" smtClean="0"/>
              <a:t>maxflow</a:t>
            </a:r>
            <a:r>
              <a:rPr lang="en-US" sz="1800" dirty="0" smtClean="0"/>
              <a:t> is based on LP!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/>
              <a:t>Maybe one day, I need to rewrite CSE 421</a:t>
            </a:r>
            <a:r>
              <a:rPr lang="en-US" sz="1800" dirty="0" smtClean="0"/>
              <a:t>.</a:t>
            </a:r>
          </a:p>
          <a:p>
            <a:pPr lvl="1" eaLnBrk="1" hangingPunct="1">
              <a:lnSpc>
                <a:spcPct val="80000"/>
              </a:lnSpc>
              <a:buFont typeface="Arial" panose="020B0604020202020204" pitchFamily="34" charset="0"/>
              <a:buChar char="•"/>
            </a:pPr>
            <a:r>
              <a:rPr lang="en-US" sz="1800" dirty="0" smtClean="0">
                <a:sym typeface="Wingdings" panose="05000000000000000000" pitchFamily="2" charset="2"/>
              </a:rPr>
              <a:t> But I need to able to teach the current 421 well first.</a:t>
            </a:r>
            <a:endParaRPr lang="en-US" sz="18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eaLnBrk="1" hangingPunct="1">
              <a:lnSpc>
                <a:spcPct val="80000"/>
              </a:lnSpc>
            </a:pPr>
            <a:r>
              <a:rPr lang="en-US" sz="2200" dirty="0"/>
              <a:t>There is rich theory of LP-duality which generalizes max-flow </a:t>
            </a:r>
            <a:r>
              <a:rPr lang="en-US" sz="2200" dirty="0" smtClean="0"/>
              <a:t>min-cut theorem</a:t>
            </a:r>
            <a:endParaRPr 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12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218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Linear System of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In high school we learn Gaussian elimination algorithm to solve a system of linear equations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7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+7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m:rPr>
                          <m:aln/>
                        </m:rP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400" dirty="0">
                    <a:latin typeface="+mj-lt"/>
                    <a:ea typeface="Cambria Math" panose="02040503050406030204" pitchFamily="18" charset="0"/>
                    <a:cs typeface="Times New Roman" panose="02020603050405020304" pitchFamily="18" charset="0"/>
                  </a:rPr>
                  <a:t>We set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=7−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200" dirty="0"/>
                  <a:t> and we substitute in the following equations. 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Then we substitute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5−</m:t>
                            </m:r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2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num>
                      <m:den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2200" dirty="0"/>
                  <a:t> in to the third equations.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The third equational uniquely defines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2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1111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2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9783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Linear Programming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/>
                  <a:t>Optimize a linear function subject to linear inequalities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max</m:t>
                          </m:r>
                          <m:r>
                            <a:rPr lang="en-US" sz="24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</m:fName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3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+4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e>
                      </m:func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.,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≤5</m:t>
                      </m:r>
                    </m:oMath>
                    <m:oMath xmlns:m="http://schemas.openxmlformats.org/officeDocument/2006/math"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       </m:t>
                          </m:r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=4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≥−5</m:t>
                      </m:r>
                    </m:oMath>
                    <m:oMath xmlns:m="http://schemas.openxmlformats.org/officeDocument/2006/math"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400" i="1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sz="2200" dirty="0"/>
                  <a:t>We can have inequalities, </a:t>
                </a:r>
              </a:p>
              <a:p>
                <a:r>
                  <a:rPr lang="en-US" sz="2200" dirty="0"/>
                  <a:t>We can have a linear objective </a:t>
                </a:r>
                <a:r>
                  <a:rPr lang="en-US" sz="2200" dirty="0" smtClean="0"/>
                  <a:t>functions</a:t>
                </a: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3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808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Applications of Linear Programming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>
                    <a:solidFill>
                      <a:srgbClr val="0070C0"/>
                    </a:solidFill>
                  </a:rPr>
                  <a:t>Generalizes</a:t>
                </a:r>
                <a:r>
                  <a:rPr lang="en-US" sz="2200" dirty="0"/>
                  <a:t>: Ax=b, 2-person zero-sum games, shortest path, max-flow, matching, multicommodity flow, MST, min weighted arborescence, …</a:t>
                </a:r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>
                    <a:solidFill>
                      <a:srgbClr val="0070C0"/>
                    </a:solidFill>
                  </a:rPr>
                  <a:t>Why significant</a:t>
                </a:r>
                <a:r>
                  <a:rPr lang="en-US" sz="2200" dirty="0"/>
                  <a:t>?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200" dirty="0"/>
                  <a:t>We can solve linear programming in polynomial time.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200" dirty="0" smtClean="0"/>
                  <a:t>We </a:t>
                </a:r>
                <a:r>
                  <a:rPr lang="en-US" sz="2200" dirty="0"/>
                  <a:t>can model many practical problems with a linear model and solve it with linear programming</a:t>
                </a:r>
              </a:p>
              <a:p>
                <a:pPr eaLnBrk="1" hangingPunct="1">
                  <a:lnSpc>
                    <a:spcPct val="80000"/>
                  </a:lnSpc>
                </a:pP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r>
                  <a:rPr lang="en-US" sz="2200" dirty="0">
                    <a:solidFill>
                      <a:srgbClr val="0070C0"/>
                    </a:solidFill>
                  </a:rPr>
                  <a:t>Linear Programming in Practice</a:t>
                </a:r>
                <a:r>
                  <a:rPr lang="en-US" sz="2200" dirty="0"/>
                  <a:t>: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200" dirty="0"/>
                  <a:t>There are very fast implementations: </a:t>
                </a:r>
                <a:r>
                  <a:rPr lang="en-US" sz="2200" dirty="0" smtClean="0"/>
                  <a:t>CPLEX</a:t>
                </a:r>
                <a:r>
                  <a:rPr lang="en-US" sz="2200" dirty="0"/>
                  <a:t>, </a:t>
                </a:r>
                <a:r>
                  <a:rPr lang="en-US" sz="2200" dirty="0" err="1" smtClean="0"/>
                  <a:t>Gorubi</a:t>
                </a:r>
                <a:r>
                  <a:rPr lang="en-US" sz="2200" dirty="0" smtClean="0"/>
                  <a:t>, </a:t>
                </a:r>
                <a:r>
                  <a:rPr lang="en-US" sz="2200" dirty="0"/>
                  <a:t>….</a:t>
                </a:r>
              </a:p>
              <a:p>
                <a:pPr eaLnBrk="1" hangingPunct="1">
                  <a:lnSpc>
                    <a:spcPct val="80000"/>
                  </a:lnSpc>
                </a:pPr>
                <a:r>
                  <a:rPr lang="en-US" sz="2200" dirty="0"/>
                  <a:t>CPLEX can solve LPs with millions of variables/constraints in </a:t>
                </a:r>
                <a:r>
                  <a:rPr lang="en-US" sz="2200" dirty="0" smtClean="0"/>
                  <a:t>seconds</a:t>
                </a:r>
                <a:endParaRPr lang="en-US" sz="2200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/>
                        <m:t> </m:t>
                      </m:r>
                    </m:oMath>
                  </m:oMathPara>
                </a14:m>
                <a:endParaRPr lang="en-US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21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4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4742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Example 1: Diet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000" dirty="0"/>
                  <a:t>Suppose you want to schedule a diet for yourself. There are four category of food: veggies, meat, fruits, and dairy. Each category has its own (p)rice, (</a:t>
                </a:r>
                <a:r>
                  <a:rPr lang="en-US" sz="2000" dirty="0" smtClean="0"/>
                  <a:t>c)</a:t>
                </a:r>
                <a:r>
                  <a:rPr lang="en-US" sz="2000" dirty="0" err="1" smtClean="0"/>
                  <a:t>alories</a:t>
                </a:r>
                <a:r>
                  <a:rPr lang="en-US" sz="2000" dirty="0" smtClean="0"/>
                  <a:t> </a:t>
                </a:r>
                <a:r>
                  <a:rPr lang="en-US" sz="2000" dirty="0"/>
                  <a:t>and (h)</a:t>
                </a:r>
                <a:r>
                  <a:rPr lang="en-US" sz="2000" dirty="0" err="1"/>
                  <a:t>appiness</a:t>
                </a:r>
                <a:r>
                  <a:rPr lang="en-US" sz="2000" dirty="0"/>
                  <a:t> per pound:</a:t>
                </a:r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endParaRPr lang="en-US" sz="2200" dirty="0"/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0070C0"/>
                    </a:solidFill>
                  </a:rPr>
                  <a:t>Linear Modeling</a:t>
                </a:r>
                <a:r>
                  <a:rPr lang="en-US" sz="2000" dirty="0"/>
                  <a:t>: Consider a linear model: If we eat 0.5lb of meat an 0.2lb of fruits we will be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0.5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+0.2 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sub>
                    </m:sSub>
                  </m:oMath>
                </a14:m>
                <a:r>
                  <a:rPr lang="en-US" sz="2000" dirty="0"/>
                  <a:t> happy</a:t>
                </a:r>
              </a:p>
              <a:p>
                <a:r>
                  <a:rPr lang="en-US" sz="2000" dirty="0"/>
                  <a:t>You should eat 1500 </a:t>
                </a:r>
                <a:r>
                  <a:rPr lang="en-US" sz="2000" dirty="0" smtClean="0"/>
                  <a:t>calories </a:t>
                </a:r>
                <a:r>
                  <a:rPr lang="en-US" sz="2000" dirty="0"/>
                  <a:t>to be healthy</a:t>
                </a:r>
              </a:p>
              <a:p>
                <a:r>
                  <a:rPr lang="en-US" sz="2000" dirty="0"/>
                  <a:t>You can spend 20 dollars a day on food.</a:t>
                </a:r>
              </a:p>
              <a:p>
                <a:pPr marL="0" indent="0">
                  <a:buNone/>
                </a:pPr>
                <a:r>
                  <a:rPr lang="en-US" sz="2000" dirty="0">
                    <a:solidFill>
                      <a:srgbClr val="0070C0"/>
                    </a:solidFill>
                  </a:rPr>
                  <a:t>Goal</a:t>
                </a:r>
                <a:r>
                  <a:rPr lang="en-US" sz="2000" dirty="0"/>
                  <a:t>: Maximize happiness?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741" t="-635" r="-741" b="-26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5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B3367B3-B033-446B-96C0-57452D482180}"/>
                  </a:ext>
                </a:extLst>
              </p:cNvPr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54636" y="2661887"/>
              <a:ext cx="5751444" cy="15342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10073">
                      <a:extLst>
                        <a:ext uri="{9D8B030D-6E8A-4147-A177-3AD203B41FA5}">
                          <a16:colId xmlns:a16="http://schemas.microsoft.com/office/drawing/2014/main" val="2430473481"/>
                        </a:ext>
                      </a:extLst>
                    </a:gridCol>
                    <a:gridCol w="1209734">
                      <a:extLst>
                        <a:ext uri="{9D8B030D-6E8A-4147-A177-3AD203B41FA5}">
                          <a16:colId xmlns:a16="http://schemas.microsoft.com/office/drawing/2014/main" val="1800875382"/>
                        </a:ext>
                      </a:extLst>
                    </a:gridCol>
                    <a:gridCol w="1294926">
                      <a:extLst>
                        <a:ext uri="{9D8B030D-6E8A-4147-A177-3AD203B41FA5}">
                          <a16:colId xmlns:a16="http://schemas.microsoft.com/office/drawing/2014/main" val="2378004792"/>
                        </a:ext>
                      </a:extLst>
                    </a:gridCol>
                    <a:gridCol w="999593">
                      <a:extLst>
                        <a:ext uri="{9D8B030D-6E8A-4147-A177-3AD203B41FA5}">
                          <a16:colId xmlns:a16="http://schemas.microsoft.com/office/drawing/2014/main" val="2726034097"/>
                        </a:ext>
                      </a:extLst>
                    </a:gridCol>
                    <a:gridCol w="937118">
                      <a:extLst>
                        <a:ext uri="{9D8B030D-6E8A-4147-A177-3AD203B41FA5}">
                          <a16:colId xmlns:a16="http://schemas.microsoft.com/office/drawing/2014/main" val="185966826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veggies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meat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fruits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dairy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51265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price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45075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calorie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79316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happiness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012222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B3367B3-B033-446B-96C0-57452D48218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86206720"/>
                  </p:ext>
                </p:extLst>
              </p:nvPr>
            </p:nvGraphicFramePr>
            <p:xfrm>
              <a:off x="1654636" y="2661887"/>
              <a:ext cx="5751444" cy="15342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10073">
                      <a:extLst>
                        <a:ext uri="{9D8B030D-6E8A-4147-A177-3AD203B41FA5}">
                          <a16:colId xmlns:a16="http://schemas.microsoft.com/office/drawing/2014/main" val="2430473481"/>
                        </a:ext>
                      </a:extLst>
                    </a:gridCol>
                    <a:gridCol w="1209734">
                      <a:extLst>
                        <a:ext uri="{9D8B030D-6E8A-4147-A177-3AD203B41FA5}">
                          <a16:colId xmlns:a16="http://schemas.microsoft.com/office/drawing/2014/main" val="1800875382"/>
                        </a:ext>
                      </a:extLst>
                    </a:gridCol>
                    <a:gridCol w="1294926">
                      <a:extLst>
                        <a:ext uri="{9D8B030D-6E8A-4147-A177-3AD203B41FA5}">
                          <a16:colId xmlns:a16="http://schemas.microsoft.com/office/drawing/2014/main" val="2378004792"/>
                        </a:ext>
                      </a:extLst>
                    </a:gridCol>
                    <a:gridCol w="999593">
                      <a:extLst>
                        <a:ext uri="{9D8B030D-6E8A-4147-A177-3AD203B41FA5}">
                          <a16:colId xmlns:a16="http://schemas.microsoft.com/office/drawing/2014/main" val="2726034097"/>
                        </a:ext>
                      </a:extLst>
                    </a:gridCol>
                    <a:gridCol w="937118">
                      <a:extLst>
                        <a:ext uri="{9D8B030D-6E8A-4147-A177-3AD203B41FA5}">
                          <a16:colId xmlns:a16="http://schemas.microsoft.com/office/drawing/2014/main" val="185966826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veggies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meat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fruits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dairy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5126537"/>
                      </a:ext>
                    </a:extLst>
                  </a:tr>
                  <a:tr h="387795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price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8543" t="-103125" r="-268844" b="-2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5755" t="-103125" r="-152358" b="-2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82317" t="-103125" r="-96951" b="-2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13636" t="-103125" r="-3247" b="-2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4507599"/>
                      </a:ext>
                    </a:extLst>
                  </a:tr>
                  <a:tr h="387795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calorie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8543" t="-203125" r="-268844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5755" t="-203125" r="-152358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82317" t="-203125" r="-96951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13636" t="-203125" r="-3247" b="-1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7931686"/>
                      </a:ext>
                    </a:extLst>
                  </a:tr>
                  <a:tr h="387795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happiness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8543" t="-303125" r="-268844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5755" t="-303125" r="-152358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382317" t="-303125" r="-96951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513636" t="-303125" r="-3247" b="-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0122221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3009767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Diet Problem by LP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r>
              <a:rPr lang="en-US" sz="2000" dirty="0"/>
              <a:t>You should eat 1500 </a:t>
            </a:r>
            <a:r>
              <a:rPr lang="en-US" sz="2000" dirty="0" err="1"/>
              <a:t>calaroies</a:t>
            </a:r>
            <a:r>
              <a:rPr lang="en-US" sz="2000" dirty="0"/>
              <a:t> to be healthy</a:t>
            </a:r>
          </a:p>
          <a:p>
            <a:r>
              <a:rPr lang="en-US" sz="2000" dirty="0"/>
              <a:t>You can spend 20 dollars a day on food.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0070C0"/>
                </a:solidFill>
              </a:rPr>
              <a:t>Goal</a:t>
            </a:r>
            <a:r>
              <a:rPr lang="en-US" sz="2000" dirty="0"/>
              <a:t>: Maximize happiness?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6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B3367B3-B033-446B-96C0-57452D48218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654636" y="2661887"/>
              <a:ext cx="5751444" cy="15342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10073">
                      <a:extLst>
                        <a:ext uri="{9D8B030D-6E8A-4147-A177-3AD203B41FA5}">
                          <a16:colId xmlns:a16="http://schemas.microsoft.com/office/drawing/2014/main" val="2430473481"/>
                        </a:ext>
                      </a:extLst>
                    </a:gridCol>
                    <a:gridCol w="1209734">
                      <a:extLst>
                        <a:ext uri="{9D8B030D-6E8A-4147-A177-3AD203B41FA5}">
                          <a16:colId xmlns:a16="http://schemas.microsoft.com/office/drawing/2014/main" val="1800875382"/>
                        </a:ext>
                      </a:extLst>
                    </a:gridCol>
                    <a:gridCol w="1294926">
                      <a:extLst>
                        <a:ext uri="{9D8B030D-6E8A-4147-A177-3AD203B41FA5}">
                          <a16:colId xmlns:a16="http://schemas.microsoft.com/office/drawing/2014/main" val="2378004792"/>
                        </a:ext>
                      </a:extLst>
                    </a:gridCol>
                    <a:gridCol w="999593">
                      <a:extLst>
                        <a:ext uri="{9D8B030D-6E8A-4147-A177-3AD203B41FA5}">
                          <a16:colId xmlns:a16="http://schemas.microsoft.com/office/drawing/2014/main" val="2726034097"/>
                        </a:ext>
                      </a:extLst>
                    </a:gridCol>
                    <a:gridCol w="937118">
                      <a:extLst>
                        <a:ext uri="{9D8B030D-6E8A-4147-A177-3AD203B41FA5}">
                          <a16:colId xmlns:a16="http://schemas.microsoft.com/office/drawing/2014/main" val="185966826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veggies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meat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fruits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dairy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5126537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price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𝑝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24507599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calorie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𝑐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7931686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happiness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𝑣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𝑚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solidFill>
                                          <a:schemeClr val="tx1"/>
                                        </a:solidFill>
                                        <a:latin typeface="Cambria Math" panose="02040503050406030204" pitchFamily="18" charset="0"/>
                                      </a:rPr>
                                      <m:t>𝑑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88012222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le 1">
                <a:extLst>
                  <a:ext uri="{FF2B5EF4-FFF2-40B4-BE49-F238E27FC236}">
                    <a16:creationId xmlns:a16="http://schemas.microsoft.com/office/drawing/2014/main" id="{4B3367B3-B033-446B-96C0-57452D482180}"/>
                  </a:ext>
                </a:extLst>
              </p:cNvPr>
              <p:cNvGraphicFramePr>
                <a:graphicFrameLocks noGrp="1"/>
              </p:cNvGraphicFramePr>
              <p:nvPr/>
            </p:nvGraphicFramePr>
            <p:xfrm>
              <a:off x="1654636" y="2661887"/>
              <a:ext cx="5751444" cy="1534225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310073">
                      <a:extLst>
                        <a:ext uri="{9D8B030D-6E8A-4147-A177-3AD203B41FA5}">
                          <a16:colId xmlns:a16="http://schemas.microsoft.com/office/drawing/2014/main" val="2430473481"/>
                        </a:ext>
                      </a:extLst>
                    </a:gridCol>
                    <a:gridCol w="1209734">
                      <a:extLst>
                        <a:ext uri="{9D8B030D-6E8A-4147-A177-3AD203B41FA5}">
                          <a16:colId xmlns:a16="http://schemas.microsoft.com/office/drawing/2014/main" val="1800875382"/>
                        </a:ext>
                      </a:extLst>
                    </a:gridCol>
                    <a:gridCol w="1294926">
                      <a:extLst>
                        <a:ext uri="{9D8B030D-6E8A-4147-A177-3AD203B41FA5}">
                          <a16:colId xmlns:a16="http://schemas.microsoft.com/office/drawing/2014/main" val="2378004792"/>
                        </a:ext>
                      </a:extLst>
                    </a:gridCol>
                    <a:gridCol w="999593">
                      <a:extLst>
                        <a:ext uri="{9D8B030D-6E8A-4147-A177-3AD203B41FA5}">
                          <a16:colId xmlns:a16="http://schemas.microsoft.com/office/drawing/2014/main" val="2726034097"/>
                        </a:ext>
                      </a:extLst>
                    </a:gridCol>
                    <a:gridCol w="937118">
                      <a:extLst>
                        <a:ext uri="{9D8B030D-6E8A-4147-A177-3AD203B41FA5}">
                          <a16:colId xmlns:a16="http://schemas.microsoft.com/office/drawing/2014/main" val="185966826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veggies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meat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fruits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dairy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35126537"/>
                      </a:ext>
                    </a:extLst>
                  </a:tr>
                  <a:tr h="387795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price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8543" t="-103125" r="-268844" b="-2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5755" t="-103125" r="-152358" b="-2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2317" t="-103125" r="-96951" b="-2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3636" t="-103125" r="-3247" b="-2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024507599"/>
                      </a:ext>
                    </a:extLst>
                  </a:tr>
                  <a:tr h="387795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calorie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8543" t="-203125" r="-268844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5755" t="-203125" r="-152358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2317" t="-203125" r="-96951" b="-1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3636" t="-203125" r="-3247" b="-1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917931686"/>
                      </a:ext>
                    </a:extLst>
                  </a:tr>
                  <a:tr h="387795">
                    <a:tc>
                      <a:txBody>
                        <a:bodyPr/>
                        <a:lstStyle/>
                        <a:p>
                          <a:r>
                            <a:rPr lang="en-US" dirty="0">
                              <a:solidFill>
                                <a:schemeClr val="tx1"/>
                              </a:solidFill>
                            </a:rPr>
                            <a:t>happiness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8543" t="-303125" r="-268844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95755" t="-303125" r="-152358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82317" t="-303125" r="-96951" b="-1875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13636" t="-303125" r="-3247" b="-1875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388012222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8C4434-6C94-4C3F-B02D-F9799AD76D85}"/>
                  </a:ext>
                </a:extLst>
              </p:cNvPr>
              <p:cNvSpPr txBox="1"/>
              <p:nvPr/>
            </p:nvSpPr>
            <p:spPr>
              <a:xfrm>
                <a:off x="1848540" y="4482892"/>
                <a:ext cx="5432513" cy="155478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 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</m:s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</m:s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𝑓</m:t>
                              </m:r>
                            </m:sub>
                          </m:s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h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sub>
                          </m:sSub>
                        </m:e>
                      </m:func>
                    </m:oMath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  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𝑝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≤20</m:t>
                      </m:r>
                    </m:oMath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≤1500</m:t>
                      </m:r>
                    </m:oMath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𝑓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𝑑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</m:t>
                      </m:r>
                    </m:oMath>
                  </m:oMathPara>
                </a14:m>
                <a:endParaRPr lang="en-US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38C4434-6C94-4C3F-B02D-F9799AD76D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8540" y="4482892"/>
                <a:ext cx="5432513" cy="1554785"/>
              </a:xfrm>
              <a:prstGeom prst="rect">
                <a:avLst/>
              </a:prstGeom>
              <a:blipFill>
                <a:blip r:embed="rId4"/>
                <a:stretch>
                  <a:fillRect b="-23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5" name="Group 4">
            <a:extLst>
              <a:ext uri="{FF2B5EF4-FFF2-40B4-BE49-F238E27FC236}">
                <a16:creationId xmlns:a16="http://schemas.microsoft.com/office/drawing/2014/main" id="{184A3E67-5AA7-4883-A98D-BEFB77DF5C05}"/>
              </a:ext>
            </a:extLst>
          </p:cNvPr>
          <p:cNvGrpSpPr/>
          <p:nvPr/>
        </p:nvGrpSpPr>
        <p:grpSpPr>
          <a:xfrm>
            <a:off x="1106588" y="5939051"/>
            <a:ext cx="6146234" cy="644311"/>
            <a:chOff x="1106588" y="5939051"/>
            <a:chExt cx="6146234" cy="644311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CE6B0B8-A05D-41F4-8A2A-E84FB3F2026A}"/>
                </a:ext>
              </a:extLst>
            </p:cNvPr>
            <p:cNvSpPr txBox="1"/>
            <p:nvPr/>
          </p:nvSpPr>
          <p:spPr>
            <a:xfrm>
              <a:off x="1106588" y="6183252"/>
              <a:ext cx="6146234" cy="400110"/>
            </a:xfrm>
            <a:prstGeom prst="rect">
              <a:avLst/>
            </a:prstGeom>
            <a:noFill/>
            <a:ln w="19050">
              <a:solidFill>
                <a:srgbClr val="0070C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dirty="0"/>
                <a:t>#pounds of veggies, meat, fruits, dairy to eat per day</a:t>
              </a:r>
            </a:p>
          </p:txBody>
        </p:sp>
        <p:cxnSp>
          <p:nvCxnSpPr>
            <p:cNvPr id="6" name="Straight Arrow Connector 5">
              <a:extLst>
                <a:ext uri="{FF2B5EF4-FFF2-40B4-BE49-F238E27FC236}">
                  <a16:creationId xmlns:a16="http://schemas.microsoft.com/office/drawing/2014/main" id="{7A8E8ED1-DE83-4BDE-BECA-85F690F3AD05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114859" y="6037678"/>
              <a:ext cx="377429" cy="140523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FD81855D-470C-4883-B117-51C0956D683C}"/>
                </a:ext>
              </a:extLst>
            </p:cNvPr>
            <p:cNvCxnSpPr>
              <a:cxnSpLocks/>
            </p:cNvCxnSpPr>
            <p:nvPr/>
          </p:nvCxnSpPr>
          <p:spPr bwMode="auto">
            <a:xfrm flipH="1" flipV="1">
              <a:off x="3569111" y="5985997"/>
              <a:ext cx="48047" cy="19220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4" name="Straight Arrow Connector 13">
              <a:extLst>
                <a:ext uri="{FF2B5EF4-FFF2-40B4-BE49-F238E27FC236}">
                  <a16:creationId xmlns:a16="http://schemas.microsoft.com/office/drawing/2014/main" id="{62F8BA16-35C5-4D4D-9AC2-2C8F6329F4A5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728392" y="5939051"/>
              <a:ext cx="87870" cy="24420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366F784-4836-48B5-A4A7-8B061C57BC48}"/>
                </a:ext>
              </a:extLst>
            </p:cNvPr>
            <p:cNvCxnSpPr>
              <a:cxnSpLocks/>
            </p:cNvCxnSpPr>
            <p:nvPr/>
          </p:nvCxnSpPr>
          <p:spPr bwMode="auto">
            <a:xfrm flipV="1">
              <a:off x="3875255" y="5939051"/>
              <a:ext cx="242857" cy="306174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triangle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</p:spTree>
    <p:extLst>
      <p:ext uri="{BB962C8B-B14F-4D97-AF65-F5344CB8AC3E}">
        <p14:creationId xmlns:p14="http://schemas.microsoft.com/office/powerpoint/2010/main" val="11691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How to Design an LP?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r>
              <a:rPr lang="en-US" sz="2400" dirty="0"/>
              <a:t>Define the set of variables</a:t>
            </a:r>
          </a:p>
          <a:p>
            <a:endParaRPr lang="en-US" sz="800" dirty="0"/>
          </a:p>
          <a:p>
            <a:r>
              <a:rPr lang="en-US" sz="2400" dirty="0"/>
              <a:t>Put constraints on your variables,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should they be nonnegative?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Write down the constraints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If a constraint is not linear try to approximate it with a linear constraint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Write down the objective function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dirty="0"/>
              <a:t>If it is not linear approximation with a linear function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Decide if it is a minimize/maximization problem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7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626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Example 2: Max Flow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2675" name="Rectangle 3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200" dirty="0"/>
                  <a:t>Define the set of variables</a:t>
                </a:r>
              </a:p>
              <a:p>
                <a:r>
                  <a:rPr lang="en-US" sz="2000" dirty="0"/>
                  <a:t>For every edge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r>
                  <a:rPr lang="en-US" sz="2000" dirty="0"/>
                  <a:t> let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</m:oMath>
                </a14:m>
                <a:r>
                  <a:rPr lang="en-US" sz="2000" dirty="0"/>
                  <a:t> be the flow on the edge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𝑒</m:t>
                    </m:r>
                  </m:oMath>
                </a14:m>
                <a:endParaRPr lang="en-US" sz="2000" dirty="0"/>
              </a:p>
              <a:p>
                <a:endParaRPr lang="en-US" sz="800" dirty="0"/>
              </a:p>
              <a:p>
                <a:pPr marL="0" indent="0">
                  <a:buNone/>
                </a:pPr>
                <a:r>
                  <a:rPr lang="en-US" sz="2200" dirty="0"/>
                  <a:t>Put constraints on your variables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≥0</m:t>
                    </m:r>
                  </m:oMath>
                </a14:m>
                <a:r>
                  <a:rPr lang="en-US" sz="2000" dirty="0"/>
                  <a:t> for all edge e (The flow is nonnegative)</a:t>
                </a:r>
              </a:p>
              <a:p>
                <a:endParaRPr lang="en-US" sz="800" dirty="0"/>
              </a:p>
              <a:p>
                <a:pPr marL="0" indent="0">
                  <a:buNone/>
                </a:pPr>
                <a:r>
                  <a:rPr lang="en-US" sz="2200" dirty="0"/>
                  <a:t>Write down the constraints</a:t>
                </a:r>
              </a:p>
              <a:p>
                <a:pPr lvl="0"/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</m:sub>
                    </m:sSub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≤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𝑒</m:t>
                    </m:r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 for every edge e, (Capacity constraints)</a:t>
                </a:r>
              </a:p>
              <a:p>
                <a:pPr lvl="0"/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out</m:t>
                        </m:r>
                        <m:r>
                          <a:rPr lang="en-US" sz="20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nary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in</m:t>
                        </m:r>
                        <m:r>
                          <a:rPr lang="en-US" sz="20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i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to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0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𝑣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∀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𝑣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𝑠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</a:rPr>
                  <a:t> (Conservation constraints)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dirty="0"/>
              </a:p>
              <a:p>
                <a:pPr marL="0" indent="0">
                  <a:buNone/>
                </a:pPr>
                <a:r>
                  <a:rPr lang="en-US" sz="2200" dirty="0"/>
                  <a:t>Write down the objective function</a:t>
                </a:r>
              </a:p>
              <a:p>
                <a14:m>
                  <m:oMath xmlns:m="http://schemas.openxmlformats.org/officeDocument/2006/math">
                    <m:nary>
                      <m:naryPr>
                        <m:chr m:val="∑"/>
                        <m:limLoc m:val="subSup"/>
                        <m:supHide m:val="on"/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9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𝑒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  <m:brk m:alnAt="9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o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ut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sty m:val="p"/>
                          </m:rPr>
                          <a:rPr lang="en-US" sz="2000" b="0" i="0" smtClean="0">
                            <a:latin typeface="Cambria Math" panose="02040503050406030204" pitchFamily="18" charset="0"/>
                          </a:rPr>
                          <m:t>of</m:t>
                        </m:r>
                        <m:r>
                          <a:rPr lang="en-US" sz="2000" b="0" i="0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m:rPr>
                            <m:brk m:alnAt="9"/>
                          </m:rPr>
                          <a:rPr lang="en-US" sz="2000" b="0" i="1" smtClean="0">
                            <a:latin typeface="Cambria Math" panose="02040503050406030204" pitchFamily="18" charset="0"/>
                          </a:rPr>
                          <m:t>𝑠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𝑒</m:t>
                            </m:r>
                          </m:sub>
                        </m:sSub>
                      </m:e>
                    </m:nary>
                  </m:oMath>
                </a14:m>
                <a:endParaRPr lang="en-US" sz="2000" dirty="0"/>
              </a:p>
              <a:p>
                <a:pPr marL="0" indent="0">
                  <a:buNone/>
                </a:pPr>
                <a:r>
                  <a:rPr lang="en-US" sz="2200" dirty="0"/>
                  <a:t>Decide if it is a minimize/maximization problem</a:t>
                </a:r>
              </a:p>
              <a:p>
                <a:r>
                  <a:rPr lang="en-US" sz="2000" dirty="0">
                    <a:solidFill>
                      <a:srgbClr val="FF0000"/>
                    </a:solidFill>
                  </a:rPr>
                  <a:t>max</a:t>
                </a:r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sz="2000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 eaLnBrk="1" hangingPunct="1">
                  <a:lnSpc>
                    <a:spcPct val="80000"/>
                  </a:lnSpc>
                  <a:buNone/>
                </a:pPr>
                <a:endParaRPr lang="en-US" sz="2200" dirty="0"/>
              </a:p>
            </p:txBody>
          </p:sp>
        </mc:Choice>
        <mc:Fallback xmlns="">
          <p:sp>
            <p:nvSpPr>
              <p:cNvPr id="412675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28474"/>
                <a:ext cx="8229600" cy="4797690"/>
              </a:xfrm>
              <a:blipFill>
                <a:blip r:embed="rId3"/>
                <a:stretch>
                  <a:fillRect l="-963" t="-7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8</a:t>
            </a:fld>
            <a:endParaRPr lang="en-US" altLang="en-US" sz="1400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1240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8097" y="274638"/>
            <a:ext cx="8686800" cy="1143000"/>
          </a:xfrm>
        </p:spPr>
        <p:txBody>
          <a:bodyPr/>
          <a:lstStyle/>
          <a:p>
            <a:pPr eaLnBrk="1" hangingPunct="1"/>
            <a:r>
              <a:rPr lang="en-US" altLang="en-US" sz="3600" dirty="0">
                <a:solidFill>
                  <a:srgbClr val="002060"/>
                </a:solidFill>
              </a:rPr>
              <a:t>Example 2: Max Flow</a:t>
            </a:r>
          </a:p>
        </p:txBody>
      </p:sp>
      <p:sp>
        <p:nvSpPr>
          <p:cNvPr id="41267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328474"/>
            <a:ext cx="8229600" cy="479769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200" dirty="0"/>
          </a:p>
        </p:txBody>
      </p:sp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0E1086B-1EEC-45C4-9BBE-46E80DC23460}" type="slidenum">
              <a:rPr lang="en-US" altLang="en-US" sz="1400">
                <a:latin typeface="Tahoma" panose="020B0604030504040204" pitchFamily="34" charset="0"/>
              </a:rPr>
              <a:pPr/>
              <a:t>9</a:t>
            </a:fld>
            <a:endParaRPr lang="en-US" altLang="en-US" sz="1400">
              <a:latin typeface="Tahom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33D6EC2-C405-4A68-8279-B97E9D07868A}"/>
                  </a:ext>
                </a:extLst>
              </p:cNvPr>
              <p:cNvSpPr txBox="1"/>
              <p:nvPr/>
            </p:nvSpPr>
            <p:spPr>
              <a:xfrm>
                <a:off x="1453454" y="1824843"/>
                <a:ext cx="6237092" cy="23980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sz="220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max</m:t>
                          </m:r>
                        </m:fName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  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out</m:t>
                              </m:r>
                              <m:r>
                                <a:rPr lang="en-US" sz="2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m:rPr>
                                  <m:sty m:val="p"/>
                                </m:rPr>
                                <a:rPr lang="en-US" sz="220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of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𝑠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</m:oMath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.     </m:t>
                      </m:r>
                      <m:nary>
                        <m:naryPr>
                          <m:chr m:val="∑"/>
                          <m:limLoc m:val="subSup"/>
                          <m:supHide m:val="on"/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𝑜𝑢𝑡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𝑜𝑓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</m:sub>
                          </m:s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</m:t>
                          </m:r>
                          <m:nary>
                            <m:naryPr>
                              <m:chr m:val="∑"/>
                              <m:limLoc m:val="subSup"/>
                              <m:supHide m:val="on"/>
                              <m:ctrlP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𝑒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𝑖𝑛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𝑡𝑜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 </m:t>
                              </m:r>
                              <m:r>
                                <a:rPr lang="en-US" sz="2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𝑣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22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𝑒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∀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≠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en-US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</m:t>
                      </m:r>
                      <m:d>
                        <m:d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e>
                      </m:d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                              ∀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             </m:t>
                      </m:r>
                    </m:oMath>
                  </m:oMathPara>
                </a14:m>
                <a:endParaRPr lang="en-US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2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𝑒</m:t>
                          </m:r>
                        </m:sub>
                      </m:sSub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≥0                                                  ∀</m:t>
                      </m:r>
                      <m:r>
                        <a:rPr lang="en-US" sz="2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𝑒</m:t>
                      </m:r>
                    </m:oMath>
                  </m:oMathPara>
                </a14:m>
                <a:endParaRPr lang="en-US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endParaRPr lang="en-US" sz="22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133D6EC2-C405-4A68-8279-B97E9D0786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454" y="1824843"/>
                <a:ext cx="6237092" cy="2398029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1285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38100" cap="flat" cmpd="sng" algn="ctr">
          <a:solidFill>
            <a:schemeClr val="tx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79787</TotalTime>
  <Words>509</Words>
  <Application>Microsoft Office PowerPoint</Application>
  <PresentationFormat>On-screen Show (4:3)</PresentationFormat>
  <Paragraphs>199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1" baseType="lpstr">
      <vt:lpstr>Arial</vt:lpstr>
      <vt:lpstr>Arial Black</vt:lpstr>
      <vt:lpstr>Cambria Math</vt:lpstr>
      <vt:lpstr>Comic Sans MS</vt:lpstr>
      <vt:lpstr>Helvetica</vt:lpstr>
      <vt:lpstr>Tahoma</vt:lpstr>
      <vt:lpstr>Times New Roman</vt:lpstr>
      <vt:lpstr>Wingdings</vt:lpstr>
      <vt:lpstr>Custom Design</vt:lpstr>
      <vt:lpstr>CSE 421</vt:lpstr>
      <vt:lpstr>Linear System of Equations</vt:lpstr>
      <vt:lpstr>Linear Programming</vt:lpstr>
      <vt:lpstr>Applications of Linear Programming</vt:lpstr>
      <vt:lpstr>Example 1: Diet Problem</vt:lpstr>
      <vt:lpstr>Diet Problem by LP</vt:lpstr>
      <vt:lpstr>How to Design an LP?</vt:lpstr>
      <vt:lpstr>Example 2: Max Flow</vt:lpstr>
      <vt:lpstr>Example 2: Max Flow</vt:lpstr>
      <vt:lpstr>Example 3: Min Cost Max Flow</vt:lpstr>
      <vt:lpstr>Example 4: Metabolic Network</vt:lpstr>
      <vt:lpstr>Summary (Linear Programming)</vt:lpstr>
    </vt:vector>
  </TitlesOfParts>
  <Company>Unknown Organization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Paul Beame</dc:creator>
  <cp:lastModifiedBy>Yin Tat Lee</cp:lastModifiedBy>
  <cp:revision>590</cp:revision>
  <cp:lastPrinted>2000-07-01T21:41:59Z</cp:lastPrinted>
  <dcterms:created xsi:type="dcterms:W3CDTF">1998-04-21T02:39:18Z</dcterms:created>
  <dcterms:modified xsi:type="dcterms:W3CDTF">2018-12-03T18:46:09Z</dcterms:modified>
</cp:coreProperties>
</file>