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26"/>
  </p:notesMasterIdLst>
  <p:handoutMasterIdLst>
    <p:handoutMasterId r:id="rId27"/>
  </p:handoutMasterIdLst>
  <p:sldIdLst>
    <p:sldId id="369" r:id="rId2"/>
    <p:sldId id="993" r:id="rId3"/>
    <p:sldId id="1012" r:id="rId4"/>
    <p:sldId id="1013" r:id="rId5"/>
    <p:sldId id="994" r:id="rId6"/>
    <p:sldId id="995" r:id="rId7"/>
    <p:sldId id="996" r:id="rId8"/>
    <p:sldId id="1006" r:id="rId9"/>
    <p:sldId id="1008" r:id="rId10"/>
    <p:sldId id="1009" r:id="rId11"/>
    <p:sldId id="1010" r:id="rId12"/>
    <p:sldId id="1011" r:id="rId13"/>
    <p:sldId id="546" r:id="rId14"/>
    <p:sldId id="615" r:id="rId15"/>
    <p:sldId id="616" r:id="rId16"/>
    <p:sldId id="536" r:id="rId17"/>
    <p:sldId id="537" r:id="rId18"/>
    <p:sldId id="538" r:id="rId19"/>
    <p:sldId id="539" r:id="rId20"/>
    <p:sldId id="540" r:id="rId21"/>
    <p:sldId id="541" r:id="rId22"/>
    <p:sldId id="542" r:id="rId23"/>
    <p:sldId id="629" r:id="rId24"/>
    <p:sldId id="630" r:id="rId25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yan Oveis Gharan" initials="SOG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4A6A"/>
    <a:srgbClr val="0033CC"/>
    <a:srgbClr val="FF3300"/>
    <a:srgbClr val="5DBAFF"/>
    <a:srgbClr val="FF0000"/>
    <a:srgbClr val="669900"/>
    <a:srgbClr val="FFFFCC"/>
    <a:srgbClr val="FFFF00"/>
    <a:srgbClr val="DBF7C9"/>
    <a:srgbClr val="B0ED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2" autoAdjust="0"/>
    <p:restoredTop sz="85738" autoAdjust="0"/>
  </p:normalViewPr>
  <p:slideViewPr>
    <p:cSldViewPr snapToGrid="0">
      <p:cViewPr varScale="1">
        <p:scale>
          <a:sx n="65" d="100"/>
          <a:sy n="65" d="100"/>
        </p:scale>
        <p:origin x="1152" y="56"/>
      </p:cViewPr>
      <p:guideLst>
        <p:guide orient="horz" pos="213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2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5125" y="0"/>
            <a:ext cx="31337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4313"/>
            <a:ext cx="3132138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5125" y="9104313"/>
            <a:ext cx="3133725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Helvetica" panose="020B0604020202020204" pitchFamily="34" charset="0"/>
              </a:defRPr>
            </a:lvl1pPr>
          </a:lstStyle>
          <a:p>
            <a:fld id="{6182BE8A-974A-4C58-A370-5BB83AC953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588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mic Sans MS" panose="030F0702030302020204" pitchFamily="66" charset="0"/>
              </a:defRPr>
            </a:lvl1pPr>
          </a:lstStyle>
          <a:p>
            <a:fld id="{5F4EA3E9-184D-49D4-9DA7-1D63A13350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280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C0E7DD-8182-43F6-96D3-A4EB08118FBC}" type="slidenum">
              <a:rPr lang="en-US" altLang="en-US" sz="1300">
                <a:latin typeface="Comic Sans MS" panose="030F0702030302020204" pitchFamily="66" charset="0"/>
              </a:rPr>
              <a:pPr/>
              <a:t>1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65965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10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96822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11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0276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12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172922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AC1448B-3AA4-43F8-9DC1-D4426E092476}" type="slidenum">
              <a:rPr lang="en-US" altLang="en-US" sz="1200">
                <a:latin typeface="Comic Sans MS" panose="030F0702030302020204" pitchFamily="66" charset="0"/>
              </a:rPr>
              <a:pPr/>
              <a:t>13</a:t>
            </a:fld>
            <a:endParaRPr lang="en-US" altLang="en-US" sz="1200">
              <a:latin typeface="Comic Sans MS" panose="030F0702030302020204" pitchFamily="66" charset="0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81485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1F851A4-5FDA-40BE-AA9D-2133A9E66729}" type="slidenum">
              <a:rPr lang="en-US" altLang="en-US" sz="1200">
                <a:latin typeface="Comic Sans MS" panose="030F0702030302020204" pitchFamily="66" charset="0"/>
              </a:rPr>
              <a:pPr/>
              <a:t>14</a:t>
            </a:fld>
            <a:endParaRPr lang="en-US" altLang="en-US" sz="1200">
              <a:latin typeface="Comic Sans MS" panose="030F0702030302020204" pitchFamily="66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54806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DAF79F-86A1-460E-A2FA-207B05A0DA4D}" type="slidenum">
              <a:rPr lang="en-US" altLang="en-US" sz="1200">
                <a:latin typeface="Comic Sans MS" panose="030F0702030302020204" pitchFamily="66" charset="0"/>
              </a:rPr>
              <a:pPr/>
              <a:t>15</a:t>
            </a:fld>
            <a:endParaRPr lang="en-US" altLang="en-US" sz="1200">
              <a:latin typeface="Comic Sans MS" panose="030F0702030302020204" pitchFamily="66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5130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31EA3F1-4E1C-49F5-B054-E7364B922DA1}" type="slidenum">
              <a:rPr lang="en-US" altLang="en-US" sz="1200">
                <a:latin typeface="Comic Sans MS" panose="030F0702030302020204" pitchFamily="66" charset="0"/>
              </a:rPr>
              <a:pPr/>
              <a:t>16</a:t>
            </a:fld>
            <a:endParaRPr lang="en-US" altLang="en-US" sz="1200">
              <a:latin typeface="Comic Sans MS" panose="030F0702030302020204" pitchFamily="66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89135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9494CDC-B2B5-47E4-93F5-E201581A2D32}" type="slidenum">
              <a:rPr lang="en-US" altLang="en-US" sz="1200">
                <a:latin typeface="Comic Sans MS" panose="030F0702030302020204" pitchFamily="66" charset="0"/>
              </a:rPr>
              <a:pPr/>
              <a:t>17</a:t>
            </a:fld>
            <a:endParaRPr lang="en-US" altLang="en-US" sz="1200">
              <a:latin typeface="Comic Sans MS" panose="030F0702030302020204" pitchFamily="66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0672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DC877A-1596-4C30-BE16-A61C34AA344D}" type="slidenum">
              <a:rPr lang="en-US" altLang="en-US" sz="1200">
                <a:latin typeface="Comic Sans MS" panose="030F0702030302020204" pitchFamily="66" charset="0"/>
              </a:rPr>
              <a:pPr/>
              <a:t>18</a:t>
            </a:fld>
            <a:endParaRPr lang="en-US" altLang="en-US" sz="1200">
              <a:latin typeface="Comic Sans MS" panose="030F0702030302020204" pitchFamily="66" charset="0"/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3793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3A15CF-CCE3-421F-9338-B8F2C48A18D1}" type="slidenum">
              <a:rPr lang="en-US" altLang="en-US" sz="1200">
                <a:latin typeface="Comic Sans MS" panose="030F0702030302020204" pitchFamily="66" charset="0"/>
              </a:rPr>
              <a:pPr/>
              <a:t>19</a:t>
            </a:fld>
            <a:endParaRPr lang="en-US" altLang="en-US" sz="1200">
              <a:latin typeface="Comic Sans MS" panose="030F0702030302020204" pitchFamily="66" charset="0"/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713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2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40914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8D7A021-D330-4F7A-8E0C-74CE04B5A70D}" type="slidenum">
              <a:rPr lang="en-US" altLang="en-US" sz="1200">
                <a:latin typeface="Comic Sans MS" panose="030F0702030302020204" pitchFamily="66" charset="0"/>
              </a:rPr>
              <a:pPr/>
              <a:t>20</a:t>
            </a:fld>
            <a:endParaRPr lang="en-US" altLang="en-US" sz="1200">
              <a:latin typeface="Comic Sans MS" panose="030F0702030302020204" pitchFamily="66" charset="0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0298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07BF10-C249-4D02-AF05-C43848758B12}" type="slidenum">
              <a:rPr lang="en-US" altLang="en-US" sz="1200">
                <a:latin typeface="Comic Sans MS" panose="030F0702030302020204" pitchFamily="66" charset="0"/>
              </a:rPr>
              <a:pPr/>
              <a:t>21</a:t>
            </a:fld>
            <a:endParaRPr lang="en-US" altLang="en-US" sz="1200">
              <a:latin typeface="Comic Sans MS" panose="030F0702030302020204" pitchFamily="66" charset="0"/>
            </a:endParaRP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Any satisfying statement has a T. We can color the corresponding vertex in the gadget F and in the triangle O.</a:t>
            </a:r>
          </a:p>
          <a:p>
            <a:pPr eaLnBrk="1" hangingPunct="1"/>
            <a:r>
              <a:rPr lang="en-US" altLang="en-US" dirty="0"/>
              <a:t>Other two, we just use O in the gadget and T F in the triangle.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64386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80AAEF-6223-47C5-8DFA-DA1FFDF7E07E}" type="slidenum">
              <a:rPr lang="en-US" altLang="en-US" sz="1200">
                <a:latin typeface="Comic Sans MS" panose="030F0702030302020204" pitchFamily="66" charset="0"/>
              </a:rPr>
              <a:pPr/>
              <a:t>22</a:t>
            </a:fld>
            <a:endParaRPr lang="en-US" altLang="en-US" sz="1200">
              <a:latin typeface="Comic Sans MS" panose="030F0702030302020204" pitchFamily="66" charset="0"/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99150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DC7106-FDA6-4AB3-9302-7396B2968986}" type="slidenum">
              <a:rPr lang="en-US" altLang="en-US" sz="1200">
                <a:latin typeface="Comic Sans MS" panose="030F0702030302020204" pitchFamily="66" charset="0"/>
              </a:rPr>
              <a:pPr/>
              <a:t>23</a:t>
            </a:fld>
            <a:endParaRPr lang="en-US" altLang="en-US" sz="1200">
              <a:latin typeface="Comic Sans MS" panose="030F0702030302020204" pitchFamily="66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72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52F4D2-B93F-4426-A1A5-1AA2F5DC2630}" type="slidenum">
              <a:rPr lang="en-US" altLang="en-US" sz="1200">
                <a:latin typeface="Comic Sans MS" panose="030F0702030302020204" pitchFamily="66" charset="0"/>
              </a:rPr>
              <a:pPr/>
              <a:t>24</a:t>
            </a:fld>
            <a:endParaRPr lang="en-US" altLang="en-US" sz="1200">
              <a:latin typeface="Comic Sans MS" panose="030F0702030302020204" pitchFamily="66" charset="0"/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444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C06FA8-3876-42C7-A993-39E91A9D3AF7}" type="slidenum">
              <a:rPr lang="en-US" altLang="en-US" sz="1200">
                <a:latin typeface="Comic Sans MS" panose="030F0702030302020204" pitchFamily="66" charset="0"/>
              </a:rPr>
              <a:pPr/>
              <a:t>3</a:t>
            </a:fld>
            <a:endParaRPr lang="en-US" altLang="en-US" sz="1200">
              <a:latin typeface="Comic Sans MS" panose="030F0702030302020204" pitchFamily="66" charset="0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64414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BA919E-1C6D-4416-BC15-C050AC07B5E5}" type="slidenum">
              <a:rPr lang="en-US" altLang="en-US" sz="1200">
                <a:latin typeface="Comic Sans MS" panose="030F0702030302020204" pitchFamily="66" charset="0"/>
              </a:rPr>
              <a:pPr/>
              <a:t>4</a:t>
            </a:fld>
            <a:endParaRPr lang="en-US" altLang="en-US" sz="1200">
              <a:latin typeface="Comic Sans MS" panose="030F0702030302020204" pitchFamily="66" charset="0"/>
            </a:endParaRPr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3415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5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3773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6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9564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7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98046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8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55048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9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5710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67116C-16D2-43AA-8154-EFD1E03DF4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573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BD182E-A145-4E71-B82B-6CBFA4F3E3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91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E1374A-3996-4B34-A5C7-5AC3F767FD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575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513" y="146050"/>
            <a:ext cx="7488237" cy="9477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73100" y="1489075"/>
            <a:ext cx="7772400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4C0509-5C3C-4AD0-BC99-A9BF9B30D7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27390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87A4BE-E13C-4DAF-A2CA-480D8DCFC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02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CF29E4-DC2E-439B-B9A1-6607799F97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24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3630E-02F5-4B40-81AB-8D108CC2A0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90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75838F-43A0-4CE2-B439-D1DC84FA67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8640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E7D67-9AD0-4E6A-840E-7338A5998B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946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24DF4B-4E87-408C-AB54-4535C2424E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0269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416A01-18B0-42B4-BFB0-3E7FC87442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60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411271-4AF5-4BF6-89A0-2ACBC67588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95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EB8B9454-91FB-4250-8FC9-07BC6E8FB1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../media/image30.png"/><Relationship Id="rId9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../media/image120.png"/><Relationship Id="rId9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../media/image1.png"/><Relationship Id="rId7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../media/image13.png"/><Relationship Id="rId9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2060"/>
                </a:solidFill>
                <a:latin typeface="Arial Black" panose="020B0A04020102020204" pitchFamily="34" charset="0"/>
              </a:rPr>
              <a:t>CSE 421</a:t>
            </a:r>
            <a:endParaRPr lang="en-US" altLang="en-US" dirty="0">
              <a:solidFill>
                <a:srgbClr val="002060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58800" y="3724608"/>
            <a:ext cx="8026400" cy="2366963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tx2"/>
                </a:solidFill>
              </a:rPr>
              <a:t>NP-Completeness</a:t>
            </a:r>
          </a:p>
          <a:p>
            <a:pPr eaLnBrk="1" hangingPunct="1"/>
            <a:endParaRPr lang="en-US" altLang="en-US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Yin Tat Lee</a:t>
            </a:r>
          </a:p>
        </p:txBody>
      </p:sp>
      <p:sp>
        <p:nvSpPr>
          <p:cNvPr id="4098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30507E-9979-4EE8-859F-783BCD264D01}" type="slidenum">
              <a:rPr lang="en-US" altLang="en-US" sz="1400">
                <a:solidFill>
                  <a:schemeClr val="bg2"/>
                </a:solidFill>
                <a:latin typeface="Tahoma" panose="020B0604030504040204" pitchFamily="34" charset="0"/>
              </a:rPr>
              <a:pPr/>
              <a:t>1</a:t>
            </a:fld>
            <a:endParaRPr lang="en-US" altLang="en-US" sz="1400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10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28473"/>
            <a:ext cx="8229600" cy="4916751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200" dirty="0"/>
              <a:t>Question 1: How to create this part?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40453" r="35681" b="58200"/>
          <a:stretch/>
        </p:blipFill>
        <p:spPr>
          <a:xfrm>
            <a:off x="797922" y="2799023"/>
            <a:ext cx="2246255" cy="20648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63942"/>
            <a:ext cx="2520745" cy="132296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1537" y="2284225"/>
            <a:ext cx="3743325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7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11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28473"/>
            <a:ext cx="8229600" cy="4916751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200" dirty="0"/>
              <a:t>Question 2: How to create this part?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63942"/>
            <a:ext cx="2520745" cy="132296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35817" t="73762" r="49591" b="5192"/>
          <a:stretch/>
        </p:blipFill>
        <p:spPr>
          <a:xfrm>
            <a:off x="592651" y="3218329"/>
            <a:ext cx="2522404" cy="190948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8579" y="3003177"/>
            <a:ext cx="5318221" cy="22232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948" b="93750" l="5208" r="9375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447820" y="3990620"/>
            <a:ext cx="248359" cy="248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28473"/>
            <a:ext cx="8229600" cy="4916751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200" dirty="0"/>
              <a:t>So, what you need to prove?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/>
          </a:p>
          <a:p>
            <a:pPr eaLnBrk="1" hangingPunct="1">
              <a:lnSpc>
                <a:spcPct val="80000"/>
              </a:lnSpc>
            </a:pPr>
            <a:r>
              <a:rPr lang="en-US" sz="2200" dirty="0"/>
              <a:t>If the 3SAT is </a:t>
            </a:r>
            <a:r>
              <a:rPr lang="en-US" sz="2200" dirty="0" err="1"/>
              <a:t>satisfiable</a:t>
            </a:r>
            <a:r>
              <a:rPr lang="en-US" sz="2200" dirty="0"/>
              <a:t>, then indeed the level is solvable.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200" dirty="0"/>
              <a:t>Usually, this part is easy. This is basically due to the design of your reduction.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/>
          </a:p>
          <a:p>
            <a:pPr eaLnBrk="1" hangingPunct="1">
              <a:lnSpc>
                <a:spcPct val="80000"/>
              </a:lnSpc>
            </a:pPr>
            <a:r>
              <a:rPr lang="en-US" sz="2200" dirty="0"/>
              <a:t>If the level is solvable, then the 3SAT is </a:t>
            </a:r>
            <a:r>
              <a:rPr lang="en-US" sz="2200" dirty="0" err="1"/>
              <a:t>satisfiable</a:t>
            </a:r>
            <a:endParaRPr 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200" dirty="0"/>
              <a:t>This part usually requires more argument. Need to prove no tricky way to solve the problem without solving the 3SAT.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7059" y="4466755"/>
            <a:ext cx="4374776" cy="2296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87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9B96DC-B79C-45B8-9860-4B5594BBEA12}" type="slidenum">
              <a:rPr lang="en-US" altLang="en-US" sz="1400">
                <a:latin typeface="Tahoma" panose="020B0604030504040204" pitchFamily="34" charset="0"/>
              </a:rPr>
              <a:pPr/>
              <a:t>13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More NP-completeness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Subset-Sum problem</a:t>
            </a:r>
            <a:br>
              <a:rPr lang="en-US" altLang="en-US" dirty="0">
                <a:solidFill>
                  <a:schemeClr val="hlink"/>
                </a:solidFill>
              </a:rPr>
            </a:br>
            <a:r>
              <a:rPr lang="en-US" altLang="en-US" dirty="0"/>
              <a:t>(Decision version of </a:t>
            </a:r>
            <a:r>
              <a:rPr lang="en-US" altLang="en-US" dirty="0">
                <a:solidFill>
                  <a:schemeClr val="hlink"/>
                </a:solidFill>
              </a:rPr>
              <a:t> Knapsack</a:t>
            </a:r>
            <a:r>
              <a:rPr lang="en-US" altLang="en-US" dirty="0"/>
              <a:t>)</a:t>
            </a:r>
          </a:p>
          <a:p>
            <a:pPr lvl="2" eaLnBrk="1" hangingPunct="1"/>
            <a:r>
              <a:rPr lang="en-US" altLang="en-US" dirty="0"/>
              <a:t>Given </a:t>
            </a:r>
            <a:r>
              <a:rPr lang="en-US" altLang="en-US" b="1" dirty="0">
                <a:solidFill>
                  <a:srgbClr val="0033CC"/>
                </a:solidFill>
              </a:rPr>
              <a:t>n</a:t>
            </a:r>
            <a:r>
              <a:rPr lang="en-US" altLang="en-US" dirty="0"/>
              <a:t> integers </a:t>
            </a:r>
            <a:r>
              <a:rPr lang="en-US" altLang="en-US" b="1" dirty="0">
                <a:solidFill>
                  <a:srgbClr val="0033CC"/>
                </a:solidFill>
              </a:rPr>
              <a:t>w</a:t>
            </a:r>
            <a:r>
              <a:rPr lang="en-US" altLang="en-US" b="1" baseline="-25000" dirty="0">
                <a:solidFill>
                  <a:srgbClr val="0033CC"/>
                </a:solidFill>
              </a:rPr>
              <a:t>1</a:t>
            </a:r>
            <a:r>
              <a:rPr lang="en-US" altLang="en-US" dirty="0">
                <a:solidFill>
                  <a:srgbClr val="0033CC"/>
                </a:solidFill>
              </a:rPr>
              <a:t>,…,</a:t>
            </a:r>
            <a:r>
              <a:rPr lang="en-US" altLang="en-US" b="1" dirty="0" err="1">
                <a:solidFill>
                  <a:srgbClr val="0033CC"/>
                </a:solidFill>
              </a:rPr>
              <a:t>w</a:t>
            </a:r>
            <a:r>
              <a:rPr lang="en-US" altLang="en-US" b="1" baseline="-25000" dirty="0" err="1">
                <a:solidFill>
                  <a:srgbClr val="0033CC"/>
                </a:solidFill>
              </a:rPr>
              <a:t>n</a:t>
            </a:r>
            <a:r>
              <a:rPr lang="en-US" altLang="en-US" dirty="0"/>
              <a:t> and integer </a:t>
            </a:r>
            <a:r>
              <a:rPr lang="en-US" altLang="en-US" b="1" dirty="0">
                <a:solidFill>
                  <a:srgbClr val="0033CC"/>
                </a:solidFill>
              </a:rPr>
              <a:t>W</a:t>
            </a:r>
          </a:p>
          <a:p>
            <a:pPr lvl="2" eaLnBrk="1" hangingPunct="1"/>
            <a:r>
              <a:rPr lang="en-US" altLang="en-US" dirty="0"/>
              <a:t>Is there a subset of the </a:t>
            </a:r>
            <a:r>
              <a:rPr lang="en-US" altLang="en-US" b="1" dirty="0">
                <a:solidFill>
                  <a:srgbClr val="0033CC"/>
                </a:solidFill>
              </a:rPr>
              <a:t>n</a:t>
            </a:r>
            <a:r>
              <a:rPr lang="en-US" altLang="en-US" dirty="0"/>
              <a:t> input integers that adds up to exactly </a:t>
            </a:r>
            <a:r>
              <a:rPr lang="en-US" altLang="en-US" b="1" dirty="0">
                <a:solidFill>
                  <a:srgbClr val="0033CC"/>
                </a:solidFill>
              </a:rPr>
              <a:t>W</a:t>
            </a:r>
            <a:r>
              <a:rPr lang="en-US" altLang="en-US" dirty="0"/>
              <a:t>?</a:t>
            </a:r>
          </a:p>
          <a:p>
            <a:pPr lvl="2" eaLnBrk="1" hangingPunct="1"/>
            <a:endParaRPr lang="en-US" altLang="en-US" dirty="0"/>
          </a:p>
          <a:p>
            <a:pPr eaLnBrk="1" hangingPunct="1"/>
            <a:r>
              <a:rPr lang="en-US" altLang="en-US" sz="2800" b="1" dirty="0">
                <a:solidFill>
                  <a:srgbClr val="0033CC"/>
                </a:solidFill>
              </a:rPr>
              <a:t>O</a:t>
            </a:r>
            <a:r>
              <a:rPr lang="en-US" altLang="en-US" sz="2800" dirty="0">
                <a:solidFill>
                  <a:srgbClr val="0033CC"/>
                </a:solidFill>
              </a:rPr>
              <a:t>(</a:t>
            </a:r>
            <a:r>
              <a:rPr lang="en-US" altLang="en-US" sz="2800" b="1" dirty="0" err="1">
                <a:solidFill>
                  <a:srgbClr val="0033CC"/>
                </a:solidFill>
              </a:rPr>
              <a:t>nW</a:t>
            </a:r>
            <a:r>
              <a:rPr lang="en-US" altLang="en-US" sz="2800" dirty="0">
                <a:solidFill>
                  <a:srgbClr val="0033CC"/>
                </a:solidFill>
              </a:rPr>
              <a:t>)</a:t>
            </a:r>
            <a:r>
              <a:rPr lang="en-US" altLang="en-US" sz="2800" dirty="0"/>
              <a:t> solution from dynamic programming but if </a:t>
            </a:r>
            <a:r>
              <a:rPr lang="en-US" altLang="en-US" sz="2800" b="1" dirty="0">
                <a:solidFill>
                  <a:srgbClr val="0033CC"/>
                </a:solidFill>
              </a:rPr>
              <a:t>W</a:t>
            </a:r>
            <a:r>
              <a:rPr lang="en-US" altLang="en-US" sz="2800" dirty="0"/>
              <a:t> and each </a:t>
            </a:r>
            <a:r>
              <a:rPr lang="en-US" altLang="en-US" sz="2800" b="1" dirty="0" err="1">
                <a:solidFill>
                  <a:srgbClr val="0033CC"/>
                </a:solidFill>
              </a:rPr>
              <a:t>w</a:t>
            </a:r>
            <a:r>
              <a:rPr lang="en-US" altLang="en-US" sz="2800" b="1" baseline="-25000" dirty="0" err="1">
                <a:solidFill>
                  <a:srgbClr val="0033CC"/>
                </a:solidFill>
              </a:rPr>
              <a:t>i</a:t>
            </a:r>
            <a:r>
              <a:rPr lang="en-US" altLang="en-US" sz="2800" dirty="0"/>
              <a:t> can be </a:t>
            </a:r>
            <a:r>
              <a:rPr lang="en-US" altLang="en-US" sz="2800" b="1" dirty="0">
                <a:solidFill>
                  <a:srgbClr val="0033CC"/>
                </a:solidFill>
              </a:rPr>
              <a:t>n</a:t>
            </a:r>
            <a:r>
              <a:rPr lang="en-US" altLang="en-US" sz="2800" dirty="0"/>
              <a:t> bits long then this is exponential time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9D5A5C9-C34D-40FA-BFEB-D6F6ACD24062}" type="slidenum">
              <a:rPr lang="en-US" altLang="en-US" sz="1400">
                <a:latin typeface="Tahoma" panose="020B0604030504040204" pitchFamily="34" charset="0"/>
              </a:rPr>
              <a:pPr/>
              <a:t>14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3-SAT </a:t>
            </a:r>
            <a:r>
              <a:rPr lang="en-US" altLang="en-US" sz="3600" dirty="0">
                <a:solidFill>
                  <a:srgbClr val="002060"/>
                </a:solidFill>
                <a:sym typeface="Symbol" panose="05050102010706020507" pitchFamily="18" charset="2"/>
              </a:rPr>
              <a:t></a:t>
            </a:r>
            <a:r>
              <a:rPr lang="en-US" altLang="en-US" sz="3600" baseline="-25000" dirty="0" err="1">
                <a:solidFill>
                  <a:srgbClr val="002060"/>
                </a:solidFill>
                <a:sym typeface="Symbol" panose="05050102010706020507" pitchFamily="18" charset="2"/>
              </a:rPr>
              <a:t>P</a:t>
            </a:r>
            <a:r>
              <a:rPr lang="en-US" altLang="en-US" sz="3600" dirty="0" err="1">
                <a:solidFill>
                  <a:srgbClr val="002060"/>
                </a:solidFill>
                <a:sym typeface="Symbol" panose="05050102010706020507" pitchFamily="18" charset="2"/>
              </a:rPr>
              <a:t>Subset</a:t>
            </a:r>
            <a:r>
              <a:rPr lang="en-US" altLang="en-US" sz="3600" dirty="0">
                <a:solidFill>
                  <a:srgbClr val="002060"/>
                </a:solidFill>
                <a:sym typeface="Symbol" panose="05050102010706020507" pitchFamily="18" charset="2"/>
              </a:rPr>
              <a:t>-Sum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Given a 3-CNF formula with </a:t>
            </a:r>
            <a:r>
              <a:rPr lang="en-US" altLang="en-US" b="1" dirty="0">
                <a:solidFill>
                  <a:srgbClr val="0033CC"/>
                </a:solidFill>
              </a:rPr>
              <a:t>m</a:t>
            </a:r>
            <a:r>
              <a:rPr lang="en-US" altLang="en-US" dirty="0"/>
              <a:t> clauses and </a:t>
            </a:r>
            <a:r>
              <a:rPr lang="en-US" altLang="en-US" b="1" dirty="0">
                <a:solidFill>
                  <a:srgbClr val="0033CC"/>
                </a:solidFill>
              </a:rPr>
              <a:t>n</a:t>
            </a:r>
            <a:r>
              <a:rPr lang="en-US" altLang="en-US" dirty="0"/>
              <a:t> variables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Will create </a:t>
            </a:r>
            <a:r>
              <a:rPr lang="en-US" altLang="en-US" dirty="0">
                <a:solidFill>
                  <a:srgbClr val="0033CC"/>
                </a:solidFill>
              </a:rPr>
              <a:t>2</a:t>
            </a:r>
            <a:r>
              <a:rPr lang="en-US" altLang="en-US" b="1" dirty="0">
                <a:solidFill>
                  <a:srgbClr val="0033CC"/>
                </a:solidFill>
              </a:rPr>
              <a:t>m</a:t>
            </a:r>
            <a:r>
              <a:rPr lang="en-US" altLang="en-US" dirty="0">
                <a:solidFill>
                  <a:srgbClr val="0033CC"/>
                </a:solidFill>
              </a:rPr>
              <a:t>+2</a:t>
            </a:r>
            <a:r>
              <a:rPr lang="en-US" altLang="en-US" b="1" dirty="0">
                <a:solidFill>
                  <a:srgbClr val="0033CC"/>
                </a:solidFill>
              </a:rPr>
              <a:t>n</a:t>
            </a:r>
            <a:r>
              <a:rPr lang="en-US" altLang="en-US" dirty="0"/>
              <a:t> numbers that are </a:t>
            </a:r>
            <a:r>
              <a:rPr lang="en-US" altLang="en-US" b="1" dirty="0" err="1">
                <a:solidFill>
                  <a:srgbClr val="0033CC"/>
                </a:solidFill>
              </a:rPr>
              <a:t>m+n</a:t>
            </a:r>
            <a:r>
              <a:rPr lang="en-US" altLang="en-US" dirty="0"/>
              <a:t> digits long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Two numbers for each variable </a:t>
            </a:r>
            <a:r>
              <a:rPr lang="en-US" altLang="en-US" b="1" dirty="0">
                <a:solidFill>
                  <a:srgbClr val="0033CC"/>
                </a:solidFill>
              </a:rPr>
              <a:t>x</a:t>
            </a:r>
            <a:r>
              <a:rPr lang="en-US" altLang="en-US" b="1" baseline="-25000" dirty="0">
                <a:solidFill>
                  <a:srgbClr val="0033CC"/>
                </a:solidFill>
              </a:rPr>
              <a:t>i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 </a:t>
            </a:r>
            <a:r>
              <a:rPr lang="en-US" altLang="en-US" b="1" dirty="0" err="1">
                <a:solidFill>
                  <a:srgbClr val="0033CC"/>
                </a:solidFill>
              </a:rPr>
              <a:t>t</a:t>
            </a:r>
            <a:r>
              <a:rPr lang="en-US" altLang="en-US" b="1" baseline="-25000" dirty="0" err="1">
                <a:solidFill>
                  <a:srgbClr val="0033CC"/>
                </a:solidFill>
              </a:rPr>
              <a:t>i</a:t>
            </a:r>
            <a:r>
              <a:rPr lang="en-US" altLang="en-US" dirty="0"/>
              <a:t> and </a:t>
            </a:r>
            <a:r>
              <a:rPr lang="en-US" altLang="en-US" b="1" dirty="0">
                <a:solidFill>
                  <a:srgbClr val="0033CC"/>
                </a:solidFill>
              </a:rPr>
              <a:t>f</a:t>
            </a:r>
            <a:r>
              <a:rPr lang="en-US" altLang="en-US" b="1" baseline="-25000" dirty="0">
                <a:solidFill>
                  <a:srgbClr val="0033CC"/>
                </a:solidFill>
              </a:rPr>
              <a:t>i</a:t>
            </a:r>
            <a:r>
              <a:rPr lang="en-US" altLang="en-US" baseline="-25000" dirty="0"/>
              <a:t>  </a:t>
            </a:r>
            <a:r>
              <a:rPr lang="en-US" altLang="en-US" dirty="0"/>
              <a:t>(corresponding to </a:t>
            </a:r>
            <a:r>
              <a:rPr lang="en-US" altLang="en-US" b="1" dirty="0">
                <a:solidFill>
                  <a:srgbClr val="0033CC"/>
                </a:solidFill>
              </a:rPr>
              <a:t>x</a:t>
            </a:r>
            <a:r>
              <a:rPr lang="en-US" altLang="en-US" b="1" baseline="-25000" dirty="0">
                <a:solidFill>
                  <a:srgbClr val="0033CC"/>
                </a:solidFill>
              </a:rPr>
              <a:t>i</a:t>
            </a:r>
            <a:r>
              <a:rPr lang="en-US" altLang="en-US" dirty="0"/>
              <a:t> being true or </a:t>
            </a:r>
            <a:r>
              <a:rPr lang="en-US" altLang="en-US" b="1" dirty="0">
                <a:solidFill>
                  <a:srgbClr val="0033CC"/>
                </a:solidFill>
              </a:rPr>
              <a:t>x</a:t>
            </a:r>
            <a:r>
              <a:rPr lang="en-US" altLang="en-US" b="1" baseline="-25000" dirty="0">
                <a:solidFill>
                  <a:srgbClr val="0033CC"/>
                </a:solidFill>
              </a:rPr>
              <a:t>i</a:t>
            </a:r>
            <a:r>
              <a:rPr lang="en-US" altLang="en-US" dirty="0"/>
              <a:t> being false)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Two extra numbers for each clause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 </a:t>
            </a:r>
            <a:r>
              <a:rPr lang="en-US" altLang="en-US" b="1" dirty="0" err="1">
                <a:solidFill>
                  <a:srgbClr val="0033CC"/>
                </a:solidFill>
              </a:rPr>
              <a:t>u</a:t>
            </a:r>
            <a:r>
              <a:rPr lang="en-US" altLang="en-US" b="1" baseline="-25000" dirty="0" err="1">
                <a:solidFill>
                  <a:srgbClr val="0033CC"/>
                </a:solidFill>
              </a:rPr>
              <a:t>j</a:t>
            </a:r>
            <a:r>
              <a:rPr lang="en-US" altLang="en-US" b="1" dirty="0">
                <a:solidFill>
                  <a:srgbClr val="0033CC"/>
                </a:solidFill>
              </a:rPr>
              <a:t> </a:t>
            </a:r>
            <a:r>
              <a:rPr lang="en-US" altLang="en-US" dirty="0"/>
              <a:t>and </a:t>
            </a:r>
            <a:r>
              <a:rPr lang="en-US" altLang="en-US" b="1" dirty="0" err="1">
                <a:solidFill>
                  <a:srgbClr val="0033CC"/>
                </a:solidFill>
              </a:rPr>
              <a:t>v</a:t>
            </a:r>
            <a:r>
              <a:rPr lang="en-US" altLang="en-US" b="1" baseline="-25000" dirty="0" err="1">
                <a:solidFill>
                  <a:srgbClr val="0033CC"/>
                </a:solidFill>
              </a:rPr>
              <a:t>j</a:t>
            </a:r>
            <a:r>
              <a:rPr lang="en-US" altLang="en-US" dirty="0"/>
              <a:t>  (filler variables to handle number of false literals in clause </a:t>
            </a:r>
            <a:r>
              <a:rPr lang="en-US" altLang="en-US" b="1" dirty="0" err="1">
                <a:solidFill>
                  <a:srgbClr val="0033CC"/>
                </a:solidFill>
              </a:rPr>
              <a:t>C</a:t>
            </a:r>
            <a:r>
              <a:rPr lang="en-US" altLang="en-US" b="1" baseline="-25000" dirty="0" err="1">
                <a:solidFill>
                  <a:srgbClr val="0033CC"/>
                </a:solidFill>
              </a:rPr>
              <a:t>j</a:t>
            </a:r>
            <a:r>
              <a:rPr lang="en-US" altLang="en-US" dirty="0"/>
              <a:t>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5D44D78-889F-4732-9F2B-A4F0382A0AD4}" type="slidenum">
              <a:rPr lang="en-US" altLang="en-US" sz="1400">
                <a:latin typeface="Tahoma" panose="020B0604030504040204" pitchFamily="34" charset="0"/>
              </a:rPr>
              <a:pPr/>
              <a:t>15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3-SAT </a:t>
            </a:r>
            <a:r>
              <a:rPr lang="en-US" altLang="en-US" sz="3600" dirty="0">
                <a:solidFill>
                  <a:srgbClr val="002060"/>
                </a:solidFill>
                <a:sym typeface="Symbol" panose="05050102010706020507" pitchFamily="18" charset="2"/>
              </a:rPr>
              <a:t></a:t>
            </a:r>
            <a:r>
              <a:rPr lang="en-US" altLang="en-US" sz="3600" baseline="-25000" dirty="0" err="1">
                <a:solidFill>
                  <a:srgbClr val="002060"/>
                </a:solidFill>
                <a:sym typeface="Symbol" panose="05050102010706020507" pitchFamily="18" charset="2"/>
              </a:rPr>
              <a:t>P</a:t>
            </a:r>
            <a:r>
              <a:rPr lang="en-US" altLang="en-US" sz="3600" dirty="0" err="1">
                <a:solidFill>
                  <a:srgbClr val="002060"/>
                </a:solidFill>
                <a:sym typeface="Symbol" panose="05050102010706020507" pitchFamily="18" charset="2"/>
              </a:rPr>
              <a:t>Subset</a:t>
            </a:r>
            <a:r>
              <a:rPr lang="en-US" altLang="en-US" sz="3600" dirty="0">
                <a:solidFill>
                  <a:srgbClr val="002060"/>
                </a:solidFill>
                <a:sym typeface="Symbol" panose="05050102010706020507" pitchFamily="18" charset="2"/>
              </a:rPr>
              <a:t>-Sum</a:t>
            </a:r>
          </a:p>
        </p:txBody>
      </p:sp>
      <p:sp>
        <p:nvSpPr>
          <p:cNvPr id="65540" name="Text Box 396"/>
          <p:cNvSpPr txBox="1">
            <a:spLocks noChangeArrowheads="1"/>
          </p:cNvSpPr>
          <p:nvPr/>
        </p:nvSpPr>
        <p:spPr bwMode="auto">
          <a:xfrm>
            <a:off x="2195513" y="1820863"/>
            <a:ext cx="311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</a:rPr>
              <a:t>1 2 3 4 …  n  1 2 3 4 … m</a:t>
            </a:r>
          </a:p>
        </p:txBody>
      </p:sp>
      <p:sp>
        <p:nvSpPr>
          <p:cNvPr id="65541" name="Text Box 397"/>
          <p:cNvSpPr txBox="1">
            <a:spLocks noChangeArrowheads="1"/>
          </p:cNvSpPr>
          <p:nvPr/>
        </p:nvSpPr>
        <p:spPr bwMode="auto">
          <a:xfrm>
            <a:off x="2955925" y="1373188"/>
            <a:ext cx="165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</a:rPr>
              <a:t>i                   j</a:t>
            </a:r>
          </a:p>
        </p:txBody>
      </p:sp>
      <p:sp>
        <p:nvSpPr>
          <p:cNvPr id="65542" name="Rectangle 399"/>
          <p:cNvSpPr>
            <a:spLocks noChangeArrowheads="1"/>
          </p:cNvSpPr>
          <p:nvPr/>
        </p:nvSpPr>
        <p:spPr bwMode="auto">
          <a:xfrm>
            <a:off x="2187575" y="2468563"/>
            <a:ext cx="3013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rgbClr val="0033CC"/>
                </a:solidFill>
              </a:rPr>
              <a:t>1 0 0 0 …  0  0 0 1 0 … 1</a:t>
            </a:r>
          </a:p>
        </p:txBody>
      </p:sp>
      <p:sp>
        <p:nvSpPr>
          <p:cNvPr id="65543" name="Rectangle 400"/>
          <p:cNvSpPr>
            <a:spLocks noChangeArrowheads="1"/>
          </p:cNvSpPr>
          <p:nvPr/>
        </p:nvSpPr>
        <p:spPr bwMode="auto">
          <a:xfrm>
            <a:off x="2179638" y="2887663"/>
            <a:ext cx="3013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rgbClr val="0033CC"/>
                </a:solidFill>
              </a:rPr>
              <a:t>1 0 0 0 …  0  1 0 0 1 … 0</a:t>
            </a:r>
          </a:p>
        </p:txBody>
      </p:sp>
      <p:sp>
        <p:nvSpPr>
          <p:cNvPr id="65544" name="Rectangle 401"/>
          <p:cNvSpPr>
            <a:spLocks noChangeArrowheads="1"/>
          </p:cNvSpPr>
          <p:nvPr/>
        </p:nvSpPr>
        <p:spPr bwMode="auto">
          <a:xfrm>
            <a:off x="2198688" y="3287713"/>
            <a:ext cx="3013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rgbClr val="0033CC"/>
                </a:solidFill>
              </a:rPr>
              <a:t>0 1 0 0 …  0  0 1 0 0 … 1</a:t>
            </a:r>
          </a:p>
        </p:txBody>
      </p:sp>
      <p:sp>
        <p:nvSpPr>
          <p:cNvPr id="65545" name="Rectangle 402"/>
          <p:cNvSpPr>
            <a:spLocks noChangeArrowheads="1"/>
          </p:cNvSpPr>
          <p:nvPr/>
        </p:nvSpPr>
        <p:spPr bwMode="auto">
          <a:xfrm>
            <a:off x="2227263" y="4449763"/>
            <a:ext cx="3013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rgbClr val="0033CC"/>
                </a:solidFill>
              </a:rPr>
              <a:t>0 0 0 0 …  0  1 0 0 0 … 0</a:t>
            </a:r>
          </a:p>
        </p:txBody>
      </p:sp>
      <p:sp>
        <p:nvSpPr>
          <p:cNvPr id="65546" name="Rectangle 403"/>
          <p:cNvSpPr>
            <a:spLocks noChangeArrowheads="1"/>
          </p:cNvSpPr>
          <p:nvPr/>
        </p:nvSpPr>
        <p:spPr bwMode="auto">
          <a:xfrm>
            <a:off x="2217738" y="3706813"/>
            <a:ext cx="3013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rgbClr val="0033CC"/>
                </a:solidFill>
              </a:rPr>
              <a:t>0 1 0 0 …  0  0 0 1 1 … 0</a:t>
            </a:r>
          </a:p>
        </p:txBody>
      </p:sp>
      <p:sp>
        <p:nvSpPr>
          <p:cNvPr id="65547" name="Line 404"/>
          <p:cNvSpPr>
            <a:spLocks noChangeShapeType="1"/>
          </p:cNvSpPr>
          <p:nvPr/>
        </p:nvSpPr>
        <p:spPr bwMode="auto">
          <a:xfrm>
            <a:off x="2228850" y="1657350"/>
            <a:ext cx="0" cy="40767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5548" name="Line 405"/>
          <p:cNvSpPr>
            <a:spLocks noChangeShapeType="1"/>
          </p:cNvSpPr>
          <p:nvPr/>
        </p:nvSpPr>
        <p:spPr bwMode="auto">
          <a:xfrm>
            <a:off x="2228850" y="2295525"/>
            <a:ext cx="338137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5549" name="Text Box 406"/>
          <p:cNvSpPr txBox="1">
            <a:spLocks noChangeArrowheads="1"/>
          </p:cNvSpPr>
          <p:nvPr/>
        </p:nvSpPr>
        <p:spPr bwMode="auto">
          <a:xfrm>
            <a:off x="1790700" y="2476500"/>
            <a:ext cx="600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t</a:t>
            </a:r>
            <a:r>
              <a:rPr lang="en-US" altLang="en-US" b="1" baseline="-25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65550" name="Rectangle 407"/>
          <p:cNvSpPr>
            <a:spLocks noChangeArrowheads="1"/>
          </p:cNvSpPr>
          <p:nvPr/>
        </p:nvSpPr>
        <p:spPr bwMode="auto">
          <a:xfrm>
            <a:off x="1914525" y="3687763"/>
            <a:ext cx="360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</a:rPr>
              <a:t>f</a:t>
            </a:r>
            <a:r>
              <a:rPr lang="en-US" altLang="en-US" b="1" baseline="-250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65551" name="Rectangle 408"/>
          <p:cNvSpPr>
            <a:spLocks noChangeArrowheads="1"/>
          </p:cNvSpPr>
          <p:nvPr/>
        </p:nvSpPr>
        <p:spPr bwMode="auto">
          <a:xfrm>
            <a:off x="1885950" y="3306763"/>
            <a:ext cx="360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</a:rPr>
              <a:t>t</a:t>
            </a:r>
            <a:r>
              <a:rPr lang="en-US" altLang="en-US" b="1" baseline="-250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65552" name="Rectangle 409"/>
          <p:cNvSpPr>
            <a:spLocks noChangeArrowheads="1"/>
          </p:cNvSpPr>
          <p:nvPr/>
        </p:nvSpPr>
        <p:spPr bwMode="auto">
          <a:xfrm>
            <a:off x="1924050" y="2935288"/>
            <a:ext cx="360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</a:rPr>
              <a:t>f</a:t>
            </a:r>
            <a:r>
              <a:rPr lang="en-US" altLang="en-US" b="1" baseline="-25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65553" name="Text Box 410"/>
          <p:cNvSpPr txBox="1">
            <a:spLocks noChangeArrowheads="1"/>
          </p:cNvSpPr>
          <p:nvPr/>
        </p:nvSpPr>
        <p:spPr bwMode="auto">
          <a:xfrm>
            <a:off x="5800725" y="1627188"/>
            <a:ext cx="2105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</a:rPr>
              <a:t>C</a:t>
            </a:r>
            <a:r>
              <a:rPr lang="en-US" altLang="en-US" b="1" baseline="-25000">
                <a:solidFill>
                  <a:schemeClr val="accent2"/>
                </a:solidFill>
              </a:rPr>
              <a:t>3</a:t>
            </a:r>
            <a:r>
              <a:rPr lang="en-US" altLang="en-US">
                <a:solidFill>
                  <a:schemeClr val="accent2"/>
                </a:solidFill>
              </a:rPr>
              <a:t>=(</a:t>
            </a:r>
            <a:r>
              <a:rPr lang="en-US" altLang="en-US" b="1">
                <a:solidFill>
                  <a:schemeClr val="accent2"/>
                </a:solidFill>
              </a:rPr>
              <a:t>x</a:t>
            </a:r>
            <a:r>
              <a:rPr lang="en-US" altLang="en-US" b="1" baseline="-25000">
                <a:solidFill>
                  <a:schemeClr val="accent2"/>
                </a:solidFill>
              </a:rPr>
              <a:t>1</a:t>
            </a:r>
            <a:r>
              <a:rPr lang="en-US" altLang="en-US" b="1">
                <a:solidFill>
                  <a:schemeClr val="accent2"/>
                </a:solidFill>
                <a:sym typeface="Symbol" panose="05050102010706020507" pitchFamily="18" charset="2"/>
              </a:rPr>
              <a:t></a:t>
            </a:r>
            <a:r>
              <a:rPr lang="en-US" altLang="en-US" b="1">
                <a:solidFill>
                  <a:schemeClr val="accent2"/>
                </a:solidFill>
              </a:rPr>
              <a:t> x</a:t>
            </a:r>
            <a:r>
              <a:rPr lang="en-US" altLang="en-US" b="1" baseline="-25000">
                <a:solidFill>
                  <a:schemeClr val="accent2"/>
                </a:solidFill>
              </a:rPr>
              <a:t>2</a:t>
            </a:r>
            <a:r>
              <a:rPr lang="en-US" altLang="en-US" b="1">
                <a:solidFill>
                  <a:schemeClr val="accent2"/>
                </a:solidFill>
                <a:sym typeface="Symbol" panose="05050102010706020507" pitchFamily="18" charset="2"/>
              </a:rPr>
              <a:t></a:t>
            </a:r>
            <a:r>
              <a:rPr lang="en-US" altLang="en-US" b="1">
                <a:solidFill>
                  <a:schemeClr val="accent2"/>
                </a:solidFill>
              </a:rPr>
              <a:t> x</a:t>
            </a:r>
            <a:r>
              <a:rPr lang="en-US" altLang="en-US" b="1" baseline="-25000">
                <a:solidFill>
                  <a:schemeClr val="accent2"/>
                </a:solidFill>
              </a:rPr>
              <a:t>5</a:t>
            </a:r>
            <a:r>
              <a:rPr lang="en-US" altLang="en-US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65554" name="Text Box 411"/>
          <p:cNvSpPr txBox="1">
            <a:spLocks noChangeArrowheads="1"/>
          </p:cNvSpPr>
          <p:nvPr/>
        </p:nvSpPr>
        <p:spPr bwMode="auto">
          <a:xfrm>
            <a:off x="2974975" y="4106863"/>
            <a:ext cx="1460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rgbClr val="0033CC"/>
                </a:solidFill>
              </a:rPr>
              <a:t>…          ….</a:t>
            </a:r>
          </a:p>
        </p:txBody>
      </p:sp>
      <p:sp>
        <p:nvSpPr>
          <p:cNvPr id="65555" name="Rectangle 412"/>
          <p:cNvSpPr>
            <a:spLocks noChangeArrowheads="1"/>
          </p:cNvSpPr>
          <p:nvPr/>
        </p:nvSpPr>
        <p:spPr bwMode="auto">
          <a:xfrm>
            <a:off x="1395413" y="4430713"/>
            <a:ext cx="812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</a:rPr>
              <a:t>u</a:t>
            </a:r>
            <a:r>
              <a:rPr lang="en-US" altLang="en-US" b="1" baseline="-25000">
                <a:solidFill>
                  <a:schemeClr val="accent2"/>
                </a:solidFill>
              </a:rPr>
              <a:t>1</a:t>
            </a:r>
            <a:r>
              <a:rPr lang="en-US" altLang="en-US" b="1">
                <a:solidFill>
                  <a:schemeClr val="accent2"/>
                </a:solidFill>
              </a:rPr>
              <a:t>=v</a:t>
            </a:r>
            <a:r>
              <a:rPr lang="en-US" altLang="en-US" b="1" baseline="-25000">
                <a:solidFill>
                  <a:schemeClr val="accent2"/>
                </a:solidFill>
              </a:rPr>
              <a:t>1</a:t>
            </a:r>
            <a:endParaRPr lang="en-US" altLang="en-US" b="1">
              <a:solidFill>
                <a:schemeClr val="accent2"/>
              </a:solidFill>
            </a:endParaRPr>
          </a:p>
        </p:txBody>
      </p:sp>
      <p:sp>
        <p:nvSpPr>
          <p:cNvPr id="65556" name="Rectangle 413"/>
          <p:cNvSpPr>
            <a:spLocks noChangeArrowheads="1"/>
          </p:cNvSpPr>
          <p:nvPr/>
        </p:nvSpPr>
        <p:spPr bwMode="auto">
          <a:xfrm>
            <a:off x="2227263" y="4821238"/>
            <a:ext cx="3013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rgbClr val="0033CC"/>
                </a:solidFill>
              </a:rPr>
              <a:t>0 0 0 0 …  0  0 1 0 0 … 0</a:t>
            </a:r>
          </a:p>
        </p:txBody>
      </p:sp>
      <p:sp>
        <p:nvSpPr>
          <p:cNvPr id="65557" name="Rectangle 414"/>
          <p:cNvSpPr>
            <a:spLocks noChangeArrowheads="1"/>
          </p:cNvSpPr>
          <p:nvPr/>
        </p:nvSpPr>
        <p:spPr bwMode="auto">
          <a:xfrm>
            <a:off x="1439863" y="4735513"/>
            <a:ext cx="812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</a:rPr>
              <a:t>u</a:t>
            </a:r>
            <a:r>
              <a:rPr lang="en-US" altLang="en-US" b="1" baseline="-25000">
                <a:solidFill>
                  <a:schemeClr val="accent2"/>
                </a:solidFill>
              </a:rPr>
              <a:t>2</a:t>
            </a:r>
            <a:r>
              <a:rPr lang="en-US" altLang="en-US" b="1">
                <a:solidFill>
                  <a:schemeClr val="accent2"/>
                </a:solidFill>
              </a:rPr>
              <a:t>=v</a:t>
            </a:r>
            <a:r>
              <a:rPr lang="en-US" altLang="en-US" b="1" baseline="-250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65558" name="Rectangle 415"/>
          <p:cNvSpPr>
            <a:spLocks noChangeArrowheads="1"/>
          </p:cNvSpPr>
          <p:nvPr/>
        </p:nvSpPr>
        <p:spPr bwMode="auto">
          <a:xfrm>
            <a:off x="3098800" y="5183188"/>
            <a:ext cx="1460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rgbClr val="0033CC"/>
                </a:solidFill>
              </a:rPr>
              <a:t>…          ….</a:t>
            </a:r>
          </a:p>
        </p:txBody>
      </p:sp>
      <p:sp>
        <p:nvSpPr>
          <p:cNvPr id="65559" name="Rectangle 416"/>
          <p:cNvSpPr>
            <a:spLocks noChangeArrowheads="1"/>
          </p:cNvSpPr>
          <p:nvPr/>
        </p:nvSpPr>
        <p:spPr bwMode="auto">
          <a:xfrm>
            <a:off x="2246313" y="5754688"/>
            <a:ext cx="3013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rgbClr val="0033CC"/>
                </a:solidFill>
              </a:rPr>
              <a:t>1 1 1 1 …  1  3 3 3 3 … 3</a:t>
            </a:r>
          </a:p>
        </p:txBody>
      </p:sp>
      <p:sp>
        <p:nvSpPr>
          <p:cNvPr id="65560" name="Line 417"/>
          <p:cNvSpPr>
            <a:spLocks noChangeShapeType="1"/>
          </p:cNvSpPr>
          <p:nvPr/>
        </p:nvSpPr>
        <p:spPr bwMode="auto">
          <a:xfrm flipV="1">
            <a:off x="2228850" y="5724525"/>
            <a:ext cx="3238500" cy="95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5561" name="Text Box 418"/>
          <p:cNvSpPr txBox="1">
            <a:spLocks noChangeArrowheads="1"/>
          </p:cNvSpPr>
          <p:nvPr/>
        </p:nvSpPr>
        <p:spPr bwMode="auto">
          <a:xfrm>
            <a:off x="1598613" y="5716588"/>
            <a:ext cx="423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</a:rPr>
              <a:t>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0E7FF0-12A4-4B5E-BFEE-A2649097C247}" type="slidenum">
              <a:rPr lang="en-US" altLang="en-US" sz="1400">
                <a:latin typeface="Tahoma" panose="020B0604030504040204" pitchFamily="34" charset="0"/>
              </a:rPr>
              <a:pPr/>
              <a:t>16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Graph </a:t>
            </a:r>
            <a:r>
              <a:rPr lang="en-US" altLang="en-US" sz="3600" dirty="0" err="1">
                <a:solidFill>
                  <a:srgbClr val="002060"/>
                </a:solidFill>
              </a:rPr>
              <a:t>Colorability</a:t>
            </a:r>
            <a:endParaRPr lang="en-US" altLang="en-US" sz="3600" dirty="0">
              <a:solidFill>
                <a:srgbClr val="002060"/>
              </a:solidFill>
            </a:endParaRP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450" y="1628775"/>
            <a:ext cx="8178800" cy="4705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>
                <a:solidFill>
                  <a:srgbClr val="009900"/>
                </a:solidFill>
              </a:rPr>
              <a:t>Defn:</a:t>
            </a:r>
            <a:r>
              <a:rPr lang="en-US" altLang="en-US" sz="2800"/>
              <a:t> Given a graph </a:t>
            </a:r>
            <a:r>
              <a:rPr lang="en-US" altLang="en-US" sz="2800">
                <a:solidFill>
                  <a:srgbClr val="0033CC"/>
                </a:solidFill>
              </a:rPr>
              <a:t>G=(V,E)</a:t>
            </a:r>
            <a:r>
              <a:rPr lang="en-US" altLang="en-US" sz="2800"/>
              <a:t>, and an integer </a:t>
            </a:r>
            <a:r>
              <a:rPr lang="en-US" altLang="en-US" sz="2800">
                <a:solidFill>
                  <a:srgbClr val="0033CC"/>
                </a:solidFill>
              </a:rPr>
              <a:t>k</a:t>
            </a:r>
            <a:r>
              <a:rPr lang="en-US" altLang="en-US" sz="2800"/>
              <a:t>, a </a:t>
            </a:r>
            <a:r>
              <a:rPr lang="en-US" altLang="en-US" sz="2800">
                <a:solidFill>
                  <a:srgbClr val="FF0000"/>
                </a:solidFill>
              </a:rPr>
              <a:t>k-coloring </a:t>
            </a:r>
            <a:r>
              <a:rPr lang="en-US" altLang="en-US" sz="2800"/>
              <a:t>of </a:t>
            </a:r>
            <a:r>
              <a:rPr lang="en-US" altLang="en-US" sz="2800">
                <a:solidFill>
                  <a:srgbClr val="0033CC"/>
                </a:solidFill>
              </a:rPr>
              <a:t>G</a:t>
            </a:r>
            <a:r>
              <a:rPr lang="en-US" altLang="en-US" sz="2800"/>
              <a:t> is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 an assignment of up to </a:t>
            </a:r>
            <a:r>
              <a:rPr lang="en-US" altLang="en-US" sz="2400">
                <a:solidFill>
                  <a:srgbClr val="0033CC"/>
                </a:solidFill>
              </a:rPr>
              <a:t>k </a:t>
            </a:r>
            <a:r>
              <a:rPr lang="en-US" altLang="en-US" sz="2400"/>
              <a:t>different colors to the vertices of </a:t>
            </a:r>
            <a:r>
              <a:rPr lang="en-US" altLang="en-US" sz="2400">
                <a:solidFill>
                  <a:srgbClr val="0033CC"/>
                </a:solidFill>
              </a:rPr>
              <a:t>G</a:t>
            </a:r>
            <a:r>
              <a:rPr lang="en-US" altLang="en-US" sz="2400"/>
              <a:t> so that the endpoints of each edge have different colors.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>
                <a:solidFill>
                  <a:srgbClr val="FF0000"/>
                </a:solidFill>
              </a:rPr>
              <a:t>3-Color</a:t>
            </a:r>
            <a:r>
              <a:rPr lang="en-US" altLang="en-US" sz="2800">
                <a:solidFill>
                  <a:srgbClr val="009900"/>
                </a:solidFill>
              </a:rPr>
              <a:t>:</a:t>
            </a:r>
            <a:r>
              <a:rPr lang="en-US" altLang="en-US" sz="2800"/>
              <a:t>  Given a graph </a:t>
            </a:r>
            <a:r>
              <a:rPr lang="en-US" altLang="en-US" sz="2800">
                <a:solidFill>
                  <a:srgbClr val="0033CC"/>
                </a:solidFill>
              </a:rPr>
              <a:t>G=(V,E)</a:t>
            </a:r>
            <a:r>
              <a:rPr lang="en-US" altLang="en-US" sz="2800"/>
              <a:t>, does </a:t>
            </a:r>
            <a:r>
              <a:rPr lang="en-US" altLang="en-US" sz="2800">
                <a:solidFill>
                  <a:srgbClr val="0033CC"/>
                </a:solidFill>
              </a:rPr>
              <a:t>G</a:t>
            </a:r>
            <a:r>
              <a:rPr lang="en-US" altLang="en-US" sz="2800"/>
              <a:t> have a 3-coloring?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>
                <a:solidFill>
                  <a:srgbClr val="009900"/>
                </a:solidFill>
              </a:rPr>
              <a:t>Claim: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rgbClr val="0033CC"/>
                </a:solidFill>
              </a:rPr>
              <a:t>3-Color</a:t>
            </a:r>
            <a:r>
              <a:rPr lang="en-US" altLang="en-US" sz="2800"/>
              <a:t> is </a:t>
            </a:r>
            <a:r>
              <a:rPr lang="en-US" altLang="en-US" sz="2800">
                <a:solidFill>
                  <a:srgbClr val="0033CC"/>
                </a:solidFill>
              </a:rPr>
              <a:t>NP</a:t>
            </a:r>
            <a:r>
              <a:rPr lang="en-US" altLang="en-US" sz="2800"/>
              <a:t>-complete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>
                <a:solidFill>
                  <a:srgbClr val="009900"/>
                </a:solidFill>
              </a:rPr>
              <a:t>Proof: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rgbClr val="0033CC"/>
                </a:solidFill>
              </a:rPr>
              <a:t>3-Color</a:t>
            </a:r>
            <a:r>
              <a:rPr lang="en-US" altLang="en-US" sz="2800"/>
              <a:t> is in </a:t>
            </a:r>
            <a:r>
              <a:rPr lang="en-US" altLang="en-US" sz="2800">
                <a:solidFill>
                  <a:srgbClr val="0033CC"/>
                </a:solidFill>
              </a:rPr>
              <a:t>NP</a:t>
            </a:r>
            <a:r>
              <a:rPr lang="en-US" altLang="en-US" sz="280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Hint is an assignment of </a:t>
            </a:r>
            <a:r>
              <a:rPr lang="en-US" altLang="en-US" sz="2400">
                <a:solidFill>
                  <a:srgbClr val="FF0000"/>
                </a:solidFill>
              </a:rPr>
              <a:t>red</a:t>
            </a:r>
            <a:r>
              <a:rPr lang="en-US" altLang="en-US" sz="2400"/>
              <a:t>,</a:t>
            </a:r>
            <a:r>
              <a:rPr lang="en-US" altLang="en-US" sz="2400">
                <a:solidFill>
                  <a:srgbClr val="009900"/>
                </a:solidFill>
              </a:rPr>
              <a:t>green</a:t>
            </a:r>
            <a:r>
              <a:rPr lang="en-US" altLang="en-US" sz="2400"/>
              <a:t>,</a:t>
            </a:r>
            <a:r>
              <a:rPr lang="en-US" altLang="en-US" sz="2400">
                <a:solidFill>
                  <a:srgbClr val="0033CC"/>
                </a:solidFill>
              </a:rPr>
              <a:t>blue</a:t>
            </a:r>
            <a:r>
              <a:rPr lang="en-US" altLang="en-US" sz="2400"/>
              <a:t> to the vertices of </a:t>
            </a:r>
            <a:r>
              <a:rPr lang="en-US" altLang="en-US" sz="2400">
                <a:solidFill>
                  <a:srgbClr val="0033CC"/>
                </a:solidFill>
              </a:rPr>
              <a:t>G</a:t>
            </a:r>
            <a:endParaRPr lang="en-US" altLang="en-US" sz="2400"/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Easy to check that each edge is colored correctly</a:t>
            </a:r>
          </a:p>
          <a:p>
            <a:pPr eaLnBrk="1" hangingPunct="1">
              <a:lnSpc>
                <a:spcPct val="80000"/>
              </a:lnSpc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756677-3580-4C79-9129-8B5C35CC143C}" type="slidenum">
              <a:rPr lang="en-US" altLang="en-US" sz="1400">
                <a:latin typeface="Tahoma" panose="020B0604030504040204" pitchFamily="34" charset="0"/>
              </a:rPr>
              <a:pPr/>
              <a:t>17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3-SAT </a:t>
            </a:r>
            <a:r>
              <a:rPr lang="en-US" altLang="en-US" sz="3600" dirty="0">
                <a:solidFill>
                  <a:srgbClr val="002060"/>
                </a:solidFill>
                <a:sym typeface="Symbol" panose="05050102010706020507" pitchFamily="18" charset="2"/>
              </a:rPr>
              <a:t></a:t>
            </a:r>
            <a:r>
              <a:rPr lang="en-US" altLang="en-US" sz="3600" baseline="-25000" dirty="0">
                <a:solidFill>
                  <a:srgbClr val="002060"/>
                </a:solidFill>
                <a:sym typeface="Symbol" panose="05050102010706020507" pitchFamily="18" charset="2"/>
              </a:rPr>
              <a:t>P</a:t>
            </a:r>
            <a:r>
              <a:rPr lang="en-US" altLang="en-US" sz="3600" dirty="0">
                <a:solidFill>
                  <a:srgbClr val="002060"/>
                </a:solidFill>
                <a:sym typeface="Symbol" panose="05050102010706020507" pitchFamily="18" charset="2"/>
              </a:rPr>
              <a:t>3-Color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Reduction:</a:t>
            </a:r>
          </a:p>
          <a:p>
            <a:pPr lvl="1" eaLnBrk="1" hangingPunct="1"/>
            <a:r>
              <a:rPr lang="en-US" altLang="en-US"/>
              <a:t>We want to map a 3-CNF formula </a:t>
            </a:r>
            <a:r>
              <a:rPr lang="en-US" altLang="en-US" b="1">
                <a:solidFill>
                  <a:srgbClr val="0033CC"/>
                </a:solidFill>
              </a:rPr>
              <a:t>F</a:t>
            </a:r>
            <a:r>
              <a:rPr lang="en-US" altLang="en-US"/>
              <a:t> to a graph </a:t>
            </a:r>
            <a:r>
              <a:rPr lang="en-US" altLang="en-US" b="1">
                <a:solidFill>
                  <a:srgbClr val="0033CC"/>
                </a:solidFill>
              </a:rPr>
              <a:t>G</a:t>
            </a:r>
            <a:r>
              <a:rPr lang="en-US" altLang="en-US">
                <a:solidFill>
                  <a:srgbClr val="0033CC"/>
                </a:solidFill>
              </a:rPr>
              <a:t> </a:t>
            </a:r>
            <a:r>
              <a:rPr lang="en-US" altLang="en-US"/>
              <a:t>so that</a:t>
            </a:r>
            <a:r>
              <a:rPr lang="en-US" altLang="en-US">
                <a:solidFill>
                  <a:srgbClr val="0033CC"/>
                </a:solidFill>
              </a:rPr>
              <a:t> </a:t>
            </a:r>
          </a:p>
          <a:p>
            <a:pPr lvl="2" eaLnBrk="1" hangingPunct="1"/>
            <a:r>
              <a:rPr lang="en-US" altLang="en-US" b="1">
                <a:solidFill>
                  <a:srgbClr val="0033CC"/>
                </a:solidFill>
              </a:rPr>
              <a:t>G</a:t>
            </a:r>
            <a:r>
              <a:rPr lang="en-US" altLang="en-US">
                <a:solidFill>
                  <a:srgbClr val="0033CC"/>
                </a:solidFill>
              </a:rPr>
              <a:t> i</a:t>
            </a:r>
            <a:r>
              <a:rPr lang="en-US" altLang="en-US"/>
              <a:t>s 3-colorable</a:t>
            </a:r>
            <a:r>
              <a:rPr lang="en-US" altLang="en-US">
                <a:solidFill>
                  <a:srgbClr val="0033CC"/>
                </a:solidFill>
              </a:rPr>
              <a:t> </a:t>
            </a:r>
            <a:r>
              <a:rPr lang="en-US" altLang="en-US"/>
              <a:t>iff </a:t>
            </a:r>
            <a:r>
              <a:rPr lang="en-US" altLang="en-US" b="1">
                <a:solidFill>
                  <a:srgbClr val="0033CC"/>
                </a:solidFill>
              </a:rPr>
              <a:t>F</a:t>
            </a:r>
            <a:r>
              <a:rPr lang="en-US" altLang="en-US"/>
              <a:t> is satisfiable</a:t>
            </a:r>
          </a:p>
          <a:p>
            <a:pPr lvl="2"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4B3AD2-3EB2-4413-A78B-EBE43E7A044D}" type="slidenum">
              <a:rPr lang="en-US" altLang="en-US" sz="1400">
                <a:latin typeface="Tahoma" panose="020B0604030504040204" pitchFamily="34" charset="0"/>
              </a:rPr>
              <a:pPr/>
              <a:t>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3-SAT </a:t>
            </a:r>
            <a:r>
              <a:rPr lang="en-US" altLang="en-US" sz="3600" dirty="0">
                <a:solidFill>
                  <a:srgbClr val="002060"/>
                </a:solidFill>
                <a:sym typeface="Symbol" panose="05050102010706020507" pitchFamily="18" charset="2"/>
              </a:rPr>
              <a:t></a:t>
            </a:r>
            <a:r>
              <a:rPr lang="en-US" altLang="en-US" sz="3600" baseline="-25000" dirty="0">
                <a:solidFill>
                  <a:srgbClr val="002060"/>
                </a:solidFill>
                <a:sym typeface="Symbol" panose="05050102010706020507" pitchFamily="18" charset="2"/>
              </a:rPr>
              <a:t>P</a:t>
            </a:r>
            <a:r>
              <a:rPr lang="en-US" altLang="en-US" sz="3600" dirty="0">
                <a:solidFill>
                  <a:srgbClr val="002060"/>
                </a:solidFill>
                <a:sym typeface="Symbol" panose="05050102010706020507" pitchFamily="18" charset="2"/>
              </a:rPr>
              <a:t>3-Color</a:t>
            </a:r>
          </a:p>
        </p:txBody>
      </p:sp>
      <p:sp>
        <p:nvSpPr>
          <p:cNvPr id="56324" name="AutoShape 3"/>
          <p:cNvSpPr>
            <a:spLocks noChangeArrowheads="1"/>
          </p:cNvSpPr>
          <p:nvPr/>
        </p:nvSpPr>
        <p:spPr bwMode="auto">
          <a:xfrm>
            <a:off x="3886200" y="4419600"/>
            <a:ext cx="1057275" cy="9144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6325" name="Text Box 4"/>
          <p:cNvSpPr txBox="1">
            <a:spLocks noChangeArrowheads="1"/>
          </p:cNvSpPr>
          <p:nvPr/>
        </p:nvSpPr>
        <p:spPr bwMode="auto">
          <a:xfrm>
            <a:off x="4362450" y="403860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Helvetica" panose="020B0604020202020204" pitchFamily="34" charset="0"/>
              </a:rPr>
              <a:t>O</a:t>
            </a:r>
          </a:p>
        </p:txBody>
      </p:sp>
      <p:sp>
        <p:nvSpPr>
          <p:cNvPr id="56326" name="Text Box 5"/>
          <p:cNvSpPr txBox="1">
            <a:spLocks noChangeArrowheads="1"/>
          </p:cNvSpPr>
          <p:nvPr/>
        </p:nvSpPr>
        <p:spPr bwMode="auto">
          <a:xfrm>
            <a:off x="4997450" y="51816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Helvetica" panose="020B0604020202020204" pitchFamily="34" charset="0"/>
              </a:rPr>
              <a:t>T</a:t>
            </a:r>
            <a:endParaRPr lang="en-US" altLang="en-US" sz="2800">
              <a:latin typeface="Helvetica" panose="020B0604020202020204" pitchFamily="34" charset="0"/>
            </a:endParaRPr>
          </a:p>
        </p:txBody>
      </p:sp>
      <p:sp>
        <p:nvSpPr>
          <p:cNvPr id="56327" name="Text Box 6"/>
          <p:cNvSpPr txBox="1">
            <a:spLocks noChangeArrowheads="1"/>
          </p:cNvSpPr>
          <p:nvPr/>
        </p:nvSpPr>
        <p:spPr bwMode="auto">
          <a:xfrm>
            <a:off x="3484563" y="5181600"/>
            <a:ext cx="4016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F</a:t>
            </a:r>
          </a:p>
        </p:txBody>
      </p:sp>
      <p:sp>
        <p:nvSpPr>
          <p:cNvPr id="56328" name="Text Box 7"/>
          <p:cNvSpPr txBox="1">
            <a:spLocks noChangeArrowheads="1"/>
          </p:cNvSpPr>
          <p:nvPr/>
        </p:nvSpPr>
        <p:spPr bwMode="auto">
          <a:xfrm>
            <a:off x="3200400" y="5837238"/>
            <a:ext cx="23828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solidFill>
                  <a:srgbClr val="FF0000"/>
                </a:solidFill>
                <a:latin typeface="Helvetica" panose="020B0604020202020204" pitchFamily="34" charset="0"/>
              </a:rPr>
              <a:t>Base Triangle</a:t>
            </a:r>
            <a:endParaRPr lang="en-US" altLang="en-US" sz="2800">
              <a:latin typeface="Helvetica" panose="020B0604020202020204" pitchFamily="34" charset="0"/>
            </a:endParaRPr>
          </a:p>
        </p:txBody>
      </p:sp>
      <p:sp>
        <p:nvSpPr>
          <p:cNvPr id="56329" name="Oval 8"/>
          <p:cNvSpPr>
            <a:spLocks noChangeArrowheads="1"/>
          </p:cNvSpPr>
          <p:nvPr/>
        </p:nvSpPr>
        <p:spPr bwMode="auto">
          <a:xfrm>
            <a:off x="3829050" y="52768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6330" name="Oval 9"/>
          <p:cNvSpPr>
            <a:spLocks noChangeArrowheads="1"/>
          </p:cNvSpPr>
          <p:nvPr/>
        </p:nvSpPr>
        <p:spPr bwMode="auto">
          <a:xfrm>
            <a:off x="4381500" y="43910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6331" name="Oval 10"/>
          <p:cNvSpPr>
            <a:spLocks noChangeArrowheads="1"/>
          </p:cNvSpPr>
          <p:nvPr/>
        </p:nvSpPr>
        <p:spPr bwMode="auto">
          <a:xfrm>
            <a:off x="4876800" y="52863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6AB447-84E6-41DE-BB67-088B5B2E9238}" type="slidenum">
              <a:rPr lang="en-US" altLang="en-US" sz="1400">
                <a:latin typeface="Tahoma" panose="020B0604030504040204" pitchFamily="34" charset="0"/>
              </a:rPr>
              <a:pPr/>
              <a:t>19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3-SAT </a:t>
            </a:r>
            <a:r>
              <a:rPr lang="en-US" altLang="en-US" sz="3600" dirty="0">
                <a:solidFill>
                  <a:srgbClr val="002060"/>
                </a:solidFill>
                <a:sym typeface="Symbol" panose="05050102010706020507" pitchFamily="18" charset="2"/>
              </a:rPr>
              <a:t></a:t>
            </a:r>
            <a:r>
              <a:rPr lang="en-US" altLang="en-US" sz="3600" baseline="-25000" dirty="0">
                <a:solidFill>
                  <a:srgbClr val="002060"/>
                </a:solidFill>
                <a:sym typeface="Symbol" panose="05050102010706020507" pitchFamily="18" charset="2"/>
              </a:rPr>
              <a:t>P</a:t>
            </a:r>
            <a:r>
              <a:rPr lang="en-US" altLang="en-US" sz="3600" dirty="0">
                <a:solidFill>
                  <a:srgbClr val="002060"/>
                </a:solidFill>
                <a:sym typeface="Symbol" panose="05050102010706020507" pitchFamily="18" charset="2"/>
              </a:rPr>
              <a:t>3-Color</a:t>
            </a:r>
          </a:p>
        </p:txBody>
      </p:sp>
      <p:sp>
        <p:nvSpPr>
          <p:cNvPr id="57348" name="AutoShape 3"/>
          <p:cNvSpPr>
            <a:spLocks noChangeArrowheads="1"/>
          </p:cNvSpPr>
          <p:nvPr/>
        </p:nvSpPr>
        <p:spPr bwMode="auto">
          <a:xfrm>
            <a:off x="3886200" y="4419600"/>
            <a:ext cx="1057275" cy="9144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7349" name="Text Box 4"/>
          <p:cNvSpPr txBox="1">
            <a:spLocks noChangeArrowheads="1"/>
          </p:cNvSpPr>
          <p:nvPr/>
        </p:nvSpPr>
        <p:spPr bwMode="auto">
          <a:xfrm>
            <a:off x="4362450" y="403860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Helvetica" panose="020B0604020202020204" pitchFamily="34" charset="0"/>
              </a:rPr>
              <a:t>O</a:t>
            </a:r>
          </a:p>
        </p:txBody>
      </p:sp>
      <p:sp>
        <p:nvSpPr>
          <p:cNvPr id="57350" name="Text Box 5"/>
          <p:cNvSpPr txBox="1">
            <a:spLocks noChangeArrowheads="1"/>
          </p:cNvSpPr>
          <p:nvPr/>
        </p:nvSpPr>
        <p:spPr bwMode="auto">
          <a:xfrm>
            <a:off x="4997450" y="51816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Helvetica" panose="020B0604020202020204" pitchFamily="34" charset="0"/>
              </a:rPr>
              <a:t>T</a:t>
            </a:r>
            <a:endParaRPr lang="en-US" altLang="en-US" sz="2800">
              <a:latin typeface="Helvetica" panose="020B0604020202020204" pitchFamily="34" charset="0"/>
            </a:endParaRPr>
          </a:p>
        </p:txBody>
      </p:sp>
      <p:sp>
        <p:nvSpPr>
          <p:cNvPr id="57351" name="Text Box 6"/>
          <p:cNvSpPr txBox="1">
            <a:spLocks noChangeArrowheads="1"/>
          </p:cNvSpPr>
          <p:nvPr/>
        </p:nvSpPr>
        <p:spPr bwMode="auto">
          <a:xfrm>
            <a:off x="3484563" y="5181600"/>
            <a:ext cx="4016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F</a:t>
            </a:r>
          </a:p>
        </p:txBody>
      </p:sp>
      <p:sp>
        <p:nvSpPr>
          <p:cNvPr id="57352" name="Line 7"/>
          <p:cNvSpPr>
            <a:spLocks noChangeShapeType="1"/>
          </p:cNvSpPr>
          <p:nvPr/>
        </p:nvSpPr>
        <p:spPr bwMode="auto">
          <a:xfrm flipH="1">
            <a:off x="2133600" y="2590800"/>
            <a:ext cx="3810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353" name="Line 8"/>
          <p:cNvSpPr>
            <a:spLocks noChangeShapeType="1"/>
          </p:cNvSpPr>
          <p:nvPr/>
        </p:nvSpPr>
        <p:spPr bwMode="auto">
          <a:xfrm flipV="1">
            <a:off x="3484563" y="1905000"/>
            <a:ext cx="630237" cy="76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7354" name="Line 9"/>
          <p:cNvSpPr>
            <a:spLocks noChangeShapeType="1"/>
          </p:cNvSpPr>
          <p:nvPr/>
        </p:nvSpPr>
        <p:spPr bwMode="auto">
          <a:xfrm>
            <a:off x="1600200" y="4038600"/>
            <a:ext cx="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355" name="Text Box 10"/>
          <p:cNvSpPr txBox="1">
            <a:spLocks noChangeArrowheads="1"/>
          </p:cNvSpPr>
          <p:nvPr/>
        </p:nvSpPr>
        <p:spPr bwMode="auto">
          <a:xfrm>
            <a:off x="1103313" y="3779838"/>
            <a:ext cx="496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x</a:t>
            </a:r>
            <a:r>
              <a:rPr lang="en-US" altLang="en-US" sz="2800" baseline="-25000">
                <a:latin typeface="Helvetica" panose="020B0604020202020204" pitchFamily="34" charset="0"/>
              </a:rPr>
              <a:t>1</a:t>
            </a:r>
            <a:endParaRPr lang="en-US" altLang="en-US" sz="2800">
              <a:latin typeface="Helvetica" panose="020B0604020202020204" pitchFamily="34" charset="0"/>
            </a:endParaRPr>
          </a:p>
        </p:txBody>
      </p:sp>
      <p:sp>
        <p:nvSpPr>
          <p:cNvPr id="57356" name="Rectangle 11"/>
          <p:cNvSpPr>
            <a:spLocks noChangeArrowheads="1"/>
          </p:cNvSpPr>
          <p:nvPr/>
        </p:nvSpPr>
        <p:spPr bwMode="auto">
          <a:xfrm>
            <a:off x="849313" y="4662488"/>
            <a:ext cx="750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  <a:sym typeface="Symbol" panose="05050102010706020507" pitchFamily="18" charset="2"/>
              </a:rPr>
              <a:t>x</a:t>
            </a:r>
            <a:r>
              <a:rPr lang="en-US" altLang="en-US" sz="2800" baseline="-25000">
                <a:latin typeface="Helvetica" panose="020B0604020202020204" pitchFamily="34" charset="0"/>
                <a:sym typeface="Symbol" panose="05050102010706020507" pitchFamily="18" charset="2"/>
              </a:rPr>
              <a:t>1</a:t>
            </a:r>
            <a:endParaRPr lang="en-US" altLang="en-US" sz="2400" baseline="-25000">
              <a:solidFill>
                <a:srgbClr val="0033CC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57357" name="Rectangle 12"/>
          <p:cNvSpPr>
            <a:spLocks noChangeArrowheads="1"/>
          </p:cNvSpPr>
          <p:nvPr/>
        </p:nvSpPr>
        <p:spPr bwMode="auto">
          <a:xfrm>
            <a:off x="1382713" y="2895600"/>
            <a:ext cx="750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  <a:sym typeface="Symbol" panose="05050102010706020507" pitchFamily="18" charset="2"/>
              </a:rPr>
              <a:t>x</a:t>
            </a:r>
            <a:r>
              <a:rPr lang="en-US" altLang="en-US" sz="2800" baseline="-25000">
                <a:latin typeface="Helvetica" panose="020B0604020202020204" pitchFamily="34" charset="0"/>
                <a:sym typeface="Symbol" panose="05050102010706020507" pitchFamily="18" charset="2"/>
              </a:rPr>
              <a:t>2</a:t>
            </a:r>
            <a:endParaRPr lang="en-US" altLang="en-US" sz="2800" baseline="-25000">
              <a:solidFill>
                <a:srgbClr val="0033CC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57358" name="Rectangle 13"/>
          <p:cNvSpPr>
            <a:spLocks noChangeArrowheads="1"/>
          </p:cNvSpPr>
          <p:nvPr/>
        </p:nvSpPr>
        <p:spPr bwMode="auto">
          <a:xfrm>
            <a:off x="2930525" y="1493838"/>
            <a:ext cx="750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  <a:sym typeface="Symbol" panose="05050102010706020507" pitchFamily="18" charset="2"/>
              </a:rPr>
              <a:t>x</a:t>
            </a:r>
            <a:r>
              <a:rPr lang="en-US" altLang="en-US" sz="2800" baseline="-25000">
                <a:latin typeface="Helvetica" panose="020B0604020202020204" pitchFamily="34" charset="0"/>
                <a:sym typeface="Symbol" panose="05050102010706020507" pitchFamily="18" charset="2"/>
              </a:rPr>
              <a:t>n</a:t>
            </a:r>
            <a:endParaRPr lang="en-US" altLang="en-US" sz="2800" baseline="-25000">
              <a:solidFill>
                <a:srgbClr val="0033CC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57359" name="Text Box 14"/>
          <p:cNvSpPr txBox="1">
            <a:spLocks noChangeArrowheads="1"/>
          </p:cNvSpPr>
          <p:nvPr/>
        </p:nvSpPr>
        <p:spPr bwMode="auto">
          <a:xfrm>
            <a:off x="2514600" y="1905000"/>
            <a:ext cx="479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...</a:t>
            </a:r>
          </a:p>
        </p:txBody>
      </p:sp>
      <p:sp>
        <p:nvSpPr>
          <p:cNvPr id="57360" name="Rectangle 15"/>
          <p:cNvSpPr>
            <a:spLocks noChangeArrowheads="1"/>
          </p:cNvSpPr>
          <p:nvPr/>
        </p:nvSpPr>
        <p:spPr bwMode="auto">
          <a:xfrm>
            <a:off x="2017713" y="2209800"/>
            <a:ext cx="496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x</a:t>
            </a:r>
            <a:r>
              <a:rPr lang="en-US" altLang="en-US" sz="2800" baseline="-25000">
                <a:latin typeface="Helvetica" panose="020B0604020202020204" pitchFamily="34" charset="0"/>
              </a:rPr>
              <a:t>2</a:t>
            </a:r>
          </a:p>
        </p:txBody>
      </p:sp>
      <p:sp>
        <p:nvSpPr>
          <p:cNvPr id="57361" name="Rectangle 16"/>
          <p:cNvSpPr>
            <a:spLocks noChangeArrowheads="1"/>
          </p:cNvSpPr>
          <p:nvPr/>
        </p:nvSpPr>
        <p:spPr bwMode="auto">
          <a:xfrm>
            <a:off x="3886200" y="1371600"/>
            <a:ext cx="496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x</a:t>
            </a:r>
            <a:r>
              <a:rPr lang="en-US" altLang="en-US" sz="2800" baseline="-25000">
                <a:latin typeface="Helvetica" panose="020B0604020202020204" pitchFamily="34" charset="0"/>
              </a:rPr>
              <a:t>n</a:t>
            </a:r>
          </a:p>
        </p:txBody>
      </p:sp>
      <p:sp>
        <p:nvSpPr>
          <p:cNvPr id="57362" name="Line 17"/>
          <p:cNvSpPr>
            <a:spLocks noChangeShapeType="1"/>
          </p:cNvSpPr>
          <p:nvPr/>
        </p:nvSpPr>
        <p:spPr bwMode="auto">
          <a:xfrm flipV="1">
            <a:off x="1600200" y="4419600"/>
            <a:ext cx="2782888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363" name="Line 18"/>
          <p:cNvSpPr>
            <a:spLocks noChangeShapeType="1"/>
          </p:cNvSpPr>
          <p:nvPr/>
        </p:nvSpPr>
        <p:spPr bwMode="auto">
          <a:xfrm>
            <a:off x="1600200" y="4038600"/>
            <a:ext cx="2782888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364" name="Line 19"/>
          <p:cNvSpPr>
            <a:spLocks noChangeShapeType="1"/>
          </p:cNvSpPr>
          <p:nvPr/>
        </p:nvSpPr>
        <p:spPr bwMode="auto">
          <a:xfrm>
            <a:off x="2133600" y="3048000"/>
            <a:ext cx="2228850" cy="1371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365" name="Line 20"/>
          <p:cNvSpPr>
            <a:spLocks noChangeShapeType="1"/>
          </p:cNvSpPr>
          <p:nvPr/>
        </p:nvSpPr>
        <p:spPr bwMode="auto">
          <a:xfrm>
            <a:off x="2514600" y="2590800"/>
            <a:ext cx="1847850" cy="1828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366" name="Line 21"/>
          <p:cNvSpPr>
            <a:spLocks noChangeShapeType="1"/>
          </p:cNvSpPr>
          <p:nvPr/>
        </p:nvSpPr>
        <p:spPr bwMode="auto">
          <a:xfrm>
            <a:off x="3484563" y="1981200"/>
            <a:ext cx="877887" cy="2438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367" name="Line 22"/>
          <p:cNvSpPr>
            <a:spLocks noChangeShapeType="1"/>
          </p:cNvSpPr>
          <p:nvPr/>
        </p:nvSpPr>
        <p:spPr bwMode="auto">
          <a:xfrm>
            <a:off x="4114800" y="1905000"/>
            <a:ext cx="268288" cy="2514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368" name="Text Box 23"/>
          <p:cNvSpPr txBox="1">
            <a:spLocks noChangeArrowheads="1"/>
          </p:cNvSpPr>
          <p:nvPr/>
        </p:nvSpPr>
        <p:spPr bwMode="auto">
          <a:xfrm>
            <a:off x="4343400" y="1811338"/>
            <a:ext cx="4800600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800" dirty="0">
                <a:solidFill>
                  <a:srgbClr val="FF0000"/>
                </a:solidFill>
                <a:latin typeface="Helvetica" panose="020B0604020202020204" pitchFamily="34" charset="0"/>
              </a:rPr>
              <a:t>Variable Part: </a:t>
            </a:r>
          </a:p>
          <a:p>
            <a:pPr algn="l"/>
            <a:r>
              <a:rPr lang="en-US" altLang="en-US" sz="2800" dirty="0">
                <a:solidFill>
                  <a:srgbClr val="FF0000"/>
                </a:solidFill>
                <a:latin typeface="Helvetica" panose="020B0604020202020204" pitchFamily="34" charset="0"/>
              </a:rPr>
              <a:t>	</a:t>
            </a:r>
            <a:r>
              <a:rPr lang="en-US" altLang="en-US" sz="2800" dirty="0">
                <a:latin typeface="Helvetica" panose="020B0604020202020204" pitchFamily="34" charset="0"/>
              </a:rPr>
              <a:t>in 3-coloring, variable</a:t>
            </a:r>
          </a:p>
          <a:p>
            <a:pPr algn="l"/>
            <a:r>
              <a:rPr lang="en-US" altLang="en-US" sz="2800" dirty="0">
                <a:latin typeface="Helvetica" panose="020B0604020202020204" pitchFamily="34" charset="0"/>
              </a:rPr>
              <a:t>	colors correspond to</a:t>
            </a:r>
          </a:p>
          <a:p>
            <a:pPr algn="l"/>
            <a:r>
              <a:rPr lang="en-US" altLang="en-US" sz="2800" dirty="0">
                <a:latin typeface="Helvetica" panose="020B0604020202020204" pitchFamily="34" charset="0"/>
              </a:rPr>
              <a:t>	some truth assignment </a:t>
            </a:r>
          </a:p>
          <a:p>
            <a:pPr algn="l"/>
            <a:r>
              <a:rPr lang="en-US" altLang="en-US" sz="2800" dirty="0">
                <a:latin typeface="Helvetica" panose="020B0604020202020204" pitchFamily="34" charset="0"/>
              </a:rPr>
              <a:t>	(same color as T or F)</a:t>
            </a:r>
            <a:endParaRPr lang="en-US" altLang="en-US" sz="2800" dirty="0">
              <a:solidFill>
                <a:srgbClr val="FF0000"/>
              </a:solidFill>
              <a:latin typeface="Helvetica" panose="020B0604020202020204" pitchFamily="34" charset="0"/>
            </a:endParaRPr>
          </a:p>
        </p:txBody>
      </p:sp>
      <p:sp>
        <p:nvSpPr>
          <p:cNvPr id="57369" name="Oval 24"/>
          <p:cNvSpPr>
            <a:spLocks noChangeArrowheads="1"/>
          </p:cNvSpPr>
          <p:nvPr/>
        </p:nvSpPr>
        <p:spPr bwMode="auto">
          <a:xfrm>
            <a:off x="4381500" y="43910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7370" name="Oval 25"/>
          <p:cNvSpPr>
            <a:spLocks noChangeArrowheads="1"/>
          </p:cNvSpPr>
          <p:nvPr/>
        </p:nvSpPr>
        <p:spPr bwMode="auto">
          <a:xfrm>
            <a:off x="3829050" y="52863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7371" name="Oval 26"/>
          <p:cNvSpPr>
            <a:spLocks noChangeArrowheads="1"/>
          </p:cNvSpPr>
          <p:nvPr/>
        </p:nvSpPr>
        <p:spPr bwMode="auto">
          <a:xfrm>
            <a:off x="4914900" y="53054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7372" name="Oval 27"/>
          <p:cNvSpPr>
            <a:spLocks noChangeArrowheads="1"/>
          </p:cNvSpPr>
          <p:nvPr/>
        </p:nvSpPr>
        <p:spPr bwMode="auto">
          <a:xfrm>
            <a:off x="1571625" y="476250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7373" name="Oval 28"/>
          <p:cNvSpPr>
            <a:spLocks noChangeArrowheads="1"/>
          </p:cNvSpPr>
          <p:nvPr/>
        </p:nvSpPr>
        <p:spPr bwMode="auto">
          <a:xfrm>
            <a:off x="1562100" y="40100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7374" name="Oval 29"/>
          <p:cNvSpPr>
            <a:spLocks noChangeArrowheads="1"/>
          </p:cNvSpPr>
          <p:nvPr/>
        </p:nvSpPr>
        <p:spPr bwMode="auto">
          <a:xfrm>
            <a:off x="2105025" y="30003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7375" name="Oval 30"/>
          <p:cNvSpPr>
            <a:spLocks noChangeArrowheads="1"/>
          </p:cNvSpPr>
          <p:nvPr/>
        </p:nvSpPr>
        <p:spPr bwMode="auto">
          <a:xfrm>
            <a:off x="2466975" y="255270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7376" name="Oval 31"/>
          <p:cNvSpPr>
            <a:spLocks noChangeArrowheads="1"/>
          </p:cNvSpPr>
          <p:nvPr/>
        </p:nvSpPr>
        <p:spPr bwMode="auto">
          <a:xfrm>
            <a:off x="3438525" y="19335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7377" name="Oval 32"/>
          <p:cNvSpPr>
            <a:spLocks noChangeArrowheads="1"/>
          </p:cNvSpPr>
          <p:nvPr/>
        </p:nvSpPr>
        <p:spPr bwMode="auto">
          <a:xfrm>
            <a:off x="4076700" y="18383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Cook-Levin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Theorem (Cook 71, Levin 73)</a:t>
                </a:r>
                <a:r>
                  <a:rPr lang="en-US" altLang="en-US" sz="2200" dirty="0"/>
                  <a:t>: 3-SAT is NP-complete, i.e., for all problems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𝑁𝑃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altLang="en-US" sz="2200" dirty="0"/>
                  <a:t> </a:t>
                </a:r>
                <a14:m>
                  <m:oMath xmlns:m="http://schemas.openxmlformats.org/officeDocument/2006/math">
                    <m:r>
                      <a:rPr lang="en-US" altLang="en-US" sz="2200" b="0" i="1" dirty="0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altLang="en-US" sz="2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dirty="0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2200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2200" dirty="0"/>
                  <a:t> 3-SAT.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/>
                  <a:t>(See CSE 431 for the proof)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en-US" sz="2200" dirty="0"/>
                  <a:t>So, 3-SAT is the hardest problem in NP.</a:t>
                </a:r>
              </a:p>
              <a:p>
                <a:pPr eaLnBrk="1" hangingPunct="1">
                  <a:lnSpc>
                    <a:spcPct val="80000"/>
                  </a:lnSpc>
                </a:pP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/>
                  <a:t>What does this say about other problems of interest? Like Independent set, Vertex Cover, …</a:t>
                </a:r>
                <a:endParaRPr lang="en-US" altLang="en-US" sz="18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18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Fact</a:t>
                </a:r>
                <a:r>
                  <a:rPr lang="en-US" altLang="en-US" sz="2200" dirty="0"/>
                  <a:t>: If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altLang="en-US" sz="2200" dirty="0"/>
                  <a:t> and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𝐵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altLang="en-US" sz="2200" dirty="0"/>
                  <a:t> then,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Pf</a:t>
                </a:r>
                <a:r>
                  <a:rPr lang="en-US" altLang="en-US" sz="2200" dirty="0"/>
                  <a:t>: Just compose the reductions from A to B and B to C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/>
                  <a:t>So, if we prove 3-SAT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2200" dirty="0"/>
                  <a:t> Independent set, then Independent Set, Clique, Vertex cover, Set cover are all NP-complete</a:t>
                </a:r>
              </a:p>
              <a:p>
                <a:pPr marL="0" indent="0" algn="ctr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/>
                  <a:t>3-SAT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2200" dirty="0"/>
                  <a:t> Independent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2200" dirty="0"/>
                  <a:t> Vertex Cover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2200" dirty="0"/>
                  <a:t> Set Cover</a:t>
                </a:r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t="-2160" r="-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07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80517AE-DB84-4EBC-9855-FB11EA37F1AB}" type="slidenum">
              <a:rPr lang="en-US" altLang="en-US" sz="1400">
                <a:latin typeface="Tahoma" panose="020B0604030504040204" pitchFamily="34" charset="0"/>
              </a:rPr>
              <a:pPr/>
              <a:t>20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3-SAT </a:t>
            </a:r>
            <a:r>
              <a:rPr lang="en-US" altLang="en-US" sz="3600" dirty="0">
                <a:solidFill>
                  <a:srgbClr val="002060"/>
                </a:solidFill>
                <a:sym typeface="Symbol" panose="05050102010706020507" pitchFamily="18" charset="2"/>
              </a:rPr>
              <a:t></a:t>
            </a:r>
            <a:r>
              <a:rPr lang="en-US" altLang="en-US" sz="3600" baseline="-25000" dirty="0">
                <a:solidFill>
                  <a:srgbClr val="002060"/>
                </a:solidFill>
                <a:sym typeface="Symbol" panose="05050102010706020507" pitchFamily="18" charset="2"/>
              </a:rPr>
              <a:t>P</a:t>
            </a:r>
            <a:r>
              <a:rPr lang="en-US" altLang="en-US" sz="3600" dirty="0">
                <a:solidFill>
                  <a:srgbClr val="002060"/>
                </a:solidFill>
                <a:sym typeface="Symbol" panose="05050102010706020507" pitchFamily="18" charset="2"/>
              </a:rPr>
              <a:t>3-Color</a:t>
            </a:r>
          </a:p>
        </p:txBody>
      </p:sp>
      <p:sp>
        <p:nvSpPr>
          <p:cNvPr id="58372" name="AutoShape 3"/>
          <p:cNvSpPr>
            <a:spLocks noChangeArrowheads="1"/>
          </p:cNvSpPr>
          <p:nvPr/>
        </p:nvSpPr>
        <p:spPr bwMode="auto">
          <a:xfrm>
            <a:off x="3886200" y="4419600"/>
            <a:ext cx="1057275" cy="9144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373" name="Text Box 4"/>
          <p:cNvSpPr txBox="1">
            <a:spLocks noChangeArrowheads="1"/>
          </p:cNvSpPr>
          <p:nvPr/>
        </p:nvSpPr>
        <p:spPr bwMode="auto">
          <a:xfrm>
            <a:off x="4362450" y="403860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Helvetica" panose="020B0604020202020204" pitchFamily="34" charset="0"/>
              </a:rPr>
              <a:t>O</a:t>
            </a:r>
          </a:p>
        </p:txBody>
      </p:sp>
      <p:sp>
        <p:nvSpPr>
          <p:cNvPr id="58374" name="Text Box 5"/>
          <p:cNvSpPr txBox="1">
            <a:spLocks noChangeArrowheads="1"/>
          </p:cNvSpPr>
          <p:nvPr/>
        </p:nvSpPr>
        <p:spPr bwMode="auto">
          <a:xfrm>
            <a:off x="4997450" y="530225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Helvetica" panose="020B0604020202020204" pitchFamily="34" charset="0"/>
              </a:rPr>
              <a:t>T</a:t>
            </a:r>
            <a:endParaRPr lang="en-US" altLang="en-US" sz="2800">
              <a:latin typeface="Helvetica" panose="020B0604020202020204" pitchFamily="34" charset="0"/>
            </a:endParaRPr>
          </a:p>
        </p:txBody>
      </p:sp>
      <p:sp>
        <p:nvSpPr>
          <p:cNvPr id="58375" name="Text Box 6"/>
          <p:cNvSpPr txBox="1">
            <a:spLocks noChangeArrowheads="1"/>
          </p:cNvSpPr>
          <p:nvPr/>
        </p:nvSpPr>
        <p:spPr bwMode="auto">
          <a:xfrm>
            <a:off x="3484563" y="5181600"/>
            <a:ext cx="4016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F</a:t>
            </a:r>
          </a:p>
        </p:txBody>
      </p:sp>
      <p:sp>
        <p:nvSpPr>
          <p:cNvPr id="58376" name="Line 7"/>
          <p:cNvSpPr>
            <a:spLocks noChangeShapeType="1"/>
          </p:cNvSpPr>
          <p:nvPr/>
        </p:nvSpPr>
        <p:spPr bwMode="auto">
          <a:xfrm flipH="1">
            <a:off x="2133600" y="2590800"/>
            <a:ext cx="3810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377" name="Line 8"/>
          <p:cNvSpPr>
            <a:spLocks noChangeShapeType="1"/>
          </p:cNvSpPr>
          <p:nvPr/>
        </p:nvSpPr>
        <p:spPr bwMode="auto">
          <a:xfrm flipV="1">
            <a:off x="3484563" y="1905000"/>
            <a:ext cx="630237" cy="76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378" name="Line 9"/>
          <p:cNvSpPr>
            <a:spLocks noChangeShapeType="1"/>
          </p:cNvSpPr>
          <p:nvPr/>
        </p:nvSpPr>
        <p:spPr bwMode="auto">
          <a:xfrm>
            <a:off x="1600200" y="4038600"/>
            <a:ext cx="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379" name="Text Box 10"/>
          <p:cNvSpPr txBox="1">
            <a:spLocks noChangeArrowheads="1"/>
          </p:cNvSpPr>
          <p:nvPr/>
        </p:nvSpPr>
        <p:spPr bwMode="auto">
          <a:xfrm>
            <a:off x="1103313" y="3779838"/>
            <a:ext cx="496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x</a:t>
            </a:r>
            <a:r>
              <a:rPr lang="en-US" altLang="en-US" sz="2800" baseline="-25000">
                <a:latin typeface="Helvetica" panose="020B0604020202020204" pitchFamily="34" charset="0"/>
              </a:rPr>
              <a:t>1</a:t>
            </a:r>
            <a:endParaRPr lang="en-US" altLang="en-US" sz="2800">
              <a:latin typeface="Helvetica" panose="020B0604020202020204" pitchFamily="34" charset="0"/>
            </a:endParaRPr>
          </a:p>
        </p:txBody>
      </p:sp>
      <p:sp>
        <p:nvSpPr>
          <p:cNvPr id="58380" name="Rectangle 11"/>
          <p:cNvSpPr>
            <a:spLocks noChangeArrowheads="1"/>
          </p:cNvSpPr>
          <p:nvPr/>
        </p:nvSpPr>
        <p:spPr bwMode="auto">
          <a:xfrm>
            <a:off x="849313" y="4662488"/>
            <a:ext cx="750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  <a:sym typeface="Symbol" panose="05050102010706020507" pitchFamily="18" charset="2"/>
              </a:rPr>
              <a:t>x</a:t>
            </a:r>
            <a:r>
              <a:rPr lang="en-US" altLang="en-US" sz="2800" baseline="-25000">
                <a:latin typeface="Helvetica" panose="020B0604020202020204" pitchFamily="34" charset="0"/>
                <a:sym typeface="Symbol" panose="05050102010706020507" pitchFamily="18" charset="2"/>
              </a:rPr>
              <a:t>1</a:t>
            </a:r>
            <a:endParaRPr lang="en-US" altLang="en-US" sz="2400" baseline="-25000">
              <a:solidFill>
                <a:srgbClr val="0033CC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58381" name="Rectangle 12"/>
          <p:cNvSpPr>
            <a:spLocks noChangeArrowheads="1"/>
          </p:cNvSpPr>
          <p:nvPr/>
        </p:nvSpPr>
        <p:spPr bwMode="auto">
          <a:xfrm>
            <a:off x="1382713" y="2895600"/>
            <a:ext cx="750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  <a:sym typeface="Symbol" panose="05050102010706020507" pitchFamily="18" charset="2"/>
              </a:rPr>
              <a:t>x</a:t>
            </a:r>
            <a:r>
              <a:rPr lang="en-US" altLang="en-US" sz="2800" baseline="-25000">
                <a:latin typeface="Helvetica" panose="020B0604020202020204" pitchFamily="34" charset="0"/>
                <a:sym typeface="Symbol" panose="05050102010706020507" pitchFamily="18" charset="2"/>
              </a:rPr>
              <a:t>2</a:t>
            </a:r>
            <a:endParaRPr lang="en-US" altLang="en-US" sz="2800" baseline="-25000">
              <a:solidFill>
                <a:srgbClr val="0033CC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58382" name="Rectangle 13"/>
          <p:cNvSpPr>
            <a:spLocks noChangeArrowheads="1"/>
          </p:cNvSpPr>
          <p:nvPr/>
        </p:nvSpPr>
        <p:spPr bwMode="auto">
          <a:xfrm>
            <a:off x="2930525" y="1493838"/>
            <a:ext cx="750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  <a:sym typeface="Symbol" panose="05050102010706020507" pitchFamily="18" charset="2"/>
              </a:rPr>
              <a:t>x</a:t>
            </a:r>
            <a:r>
              <a:rPr lang="en-US" altLang="en-US" sz="2800" baseline="-25000">
                <a:latin typeface="Helvetica" panose="020B0604020202020204" pitchFamily="34" charset="0"/>
                <a:sym typeface="Symbol" panose="05050102010706020507" pitchFamily="18" charset="2"/>
              </a:rPr>
              <a:t>n</a:t>
            </a:r>
            <a:endParaRPr lang="en-US" altLang="en-US" sz="2800" baseline="-25000">
              <a:solidFill>
                <a:srgbClr val="0033CC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58383" name="Text Box 14"/>
          <p:cNvSpPr txBox="1">
            <a:spLocks noChangeArrowheads="1"/>
          </p:cNvSpPr>
          <p:nvPr/>
        </p:nvSpPr>
        <p:spPr bwMode="auto">
          <a:xfrm>
            <a:off x="2514600" y="1905000"/>
            <a:ext cx="479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...</a:t>
            </a:r>
          </a:p>
        </p:txBody>
      </p:sp>
      <p:sp>
        <p:nvSpPr>
          <p:cNvPr id="58384" name="Rectangle 15"/>
          <p:cNvSpPr>
            <a:spLocks noChangeArrowheads="1"/>
          </p:cNvSpPr>
          <p:nvPr/>
        </p:nvSpPr>
        <p:spPr bwMode="auto">
          <a:xfrm>
            <a:off x="2017713" y="2209800"/>
            <a:ext cx="496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x</a:t>
            </a:r>
            <a:r>
              <a:rPr lang="en-US" altLang="en-US" sz="2800" baseline="-25000">
                <a:latin typeface="Helvetica" panose="020B0604020202020204" pitchFamily="34" charset="0"/>
              </a:rPr>
              <a:t>2</a:t>
            </a:r>
          </a:p>
        </p:txBody>
      </p:sp>
      <p:sp>
        <p:nvSpPr>
          <p:cNvPr id="58385" name="Rectangle 16"/>
          <p:cNvSpPr>
            <a:spLocks noChangeArrowheads="1"/>
          </p:cNvSpPr>
          <p:nvPr/>
        </p:nvSpPr>
        <p:spPr bwMode="auto">
          <a:xfrm>
            <a:off x="3886200" y="1371600"/>
            <a:ext cx="496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x</a:t>
            </a:r>
            <a:r>
              <a:rPr lang="en-US" altLang="en-US" sz="2800" baseline="-25000">
                <a:latin typeface="Helvetica" panose="020B0604020202020204" pitchFamily="34" charset="0"/>
              </a:rPr>
              <a:t>n</a:t>
            </a:r>
          </a:p>
        </p:txBody>
      </p:sp>
      <p:sp>
        <p:nvSpPr>
          <p:cNvPr id="58386" name="Line 17"/>
          <p:cNvSpPr>
            <a:spLocks noChangeShapeType="1"/>
          </p:cNvSpPr>
          <p:nvPr/>
        </p:nvSpPr>
        <p:spPr bwMode="auto">
          <a:xfrm flipV="1">
            <a:off x="1600200" y="4419600"/>
            <a:ext cx="2782888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387" name="Line 18"/>
          <p:cNvSpPr>
            <a:spLocks noChangeShapeType="1"/>
          </p:cNvSpPr>
          <p:nvPr/>
        </p:nvSpPr>
        <p:spPr bwMode="auto">
          <a:xfrm>
            <a:off x="1600200" y="4038600"/>
            <a:ext cx="2782888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388" name="Line 19"/>
          <p:cNvSpPr>
            <a:spLocks noChangeShapeType="1"/>
          </p:cNvSpPr>
          <p:nvPr/>
        </p:nvSpPr>
        <p:spPr bwMode="auto">
          <a:xfrm>
            <a:off x="2133600" y="3048000"/>
            <a:ext cx="2228850" cy="1371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389" name="Line 20"/>
          <p:cNvSpPr>
            <a:spLocks noChangeShapeType="1"/>
          </p:cNvSpPr>
          <p:nvPr/>
        </p:nvSpPr>
        <p:spPr bwMode="auto">
          <a:xfrm>
            <a:off x="2514600" y="2590800"/>
            <a:ext cx="1847850" cy="1828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390" name="Line 21"/>
          <p:cNvSpPr>
            <a:spLocks noChangeShapeType="1"/>
          </p:cNvSpPr>
          <p:nvPr/>
        </p:nvSpPr>
        <p:spPr bwMode="auto">
          <a:xfrm>
            <a:off x="3484563" y="1981200"/>
            <a:ext cx="877887" cy="2438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391" name="Line 22"/>
          <p:cNvSpPr>
            <a:spLocks noChangeShapeType="1"/>
          </p:cNvSpPr>
          <p:nvPr/>
        </p:nvSpPr>
        <p:spPr bwMode="auto">
          <a:xfrm>
            <a:off x="4114800" y="1905000"/>
            <a:ext cx="268288" cy="2514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392" name="Text Box 23"/>
          <p:cNvSpPr txBox="1">
            <a:spLocks noChangeArrowheads="1"/>
          </p:cNvSpPr>
          <p:nvPr/>
        </p:nvSpPr>
        <p:spPr bwMode="auto">
          <a:xfrm>
            <a:off x="2551113" y="5700713"/>
            <a:ext cx="5627687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800">
                <a:solidFill>
                  <a:srgbClr val="0033CC"/>
                </a:solidFill>
                <a:latin typeface="Helvetica" panose="020B0604020202020204" pitchFamily="34" charset="0"/>
              </a:rPr>
              <a:t>Clause Part:  </a:t>
            </a:r>
          </a:p>
          <a:p>
            <a:pPr algn="l"/>
            <a:r>
              <a:rPr lang="en-US" altLang="en-US">
                <a:solidFill>
                  <a:srgbClr val="0033CC"/>
                </a:solidFill>
                <a:latin typeface="Helvetica" panose="020B0604020202020204" pitchFamily="34" charset="0"/>
              </a:rPr>
              <a:t>Add one 6 vertex gadget per clause  connecting </a:t>
            </a:r>
          </a:p>
          <a:p>
            <a:pPr algn="l"/>
            <a:r>
              <a:rPr lang="en-US" altLang="en-US">
                <a:solidFill>
                  <a:srgbClr val="0033CC"/>
                </a:solidFill>
                <a:latin typeface="Helvetica" panose="020B0604020202020204" pitchFamily="34" charset="0"/>
              </a:rPr>
              <a:t>its ‘outer vertices’ to the literals in the clause</a:t>
            </a:r>
          </a:p>
          <a:p>
            <a:pPr algn="l"/>
            <a:r>
              <a:rPr lang="en-US" altLang="en-US" sz="2800">
                <a:solidFill>
                  <a:srgbClr val="FF0000"/>
                </a:solidFill>
                <a:latin typeface="Helvetica" panose="020B0604020202020204" pitchFamily="34" charset="0"/>
              </a:rPr>
              <a:t>	</a:t>
            </a:r>
          </a:p>
        </p:txBody>
      </p:sp>
      <p:sp>
        <p:nvSpPr>
          <p:cNvPr id="58393" name="AutoShape 24"/>
          <p:cNvSpPr>
            <a:spLocks noChangeArrowheads="1"/>
          </p:cNvSpPr>
          <p:nvPr/>
        </p:nvSpPr>
        <p:spPr bwMode="auto">
          <a:xfrm>
            <a:off x="6934200" y="1098550"/>
            <a:ext cx="914400" cy="914400"/>
          </a:xfrm>
          <a:prstGeom prst="rtTriangl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394" name="Line 25"/>
          <p:cNvSpPr>
            <a:spLocks noChangeShapeType="1"/>
          </p:cNvSpPr>
          <p:nvPr/>
        </p:nvSpPr>
        <p:spPr bwMode="auto">
          <a:xfrm flipH="1">
            <a:off x="6172200" y="1098550"/>
            <a:ext cx="7620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395" name="Line 26"/>
          <p:cNvSpPr>
            <a:spLocks noChangeShapeType="1"/>
          </p:cNvSpPr>
          <p:nvPr/>
        </p:nvSpPr>
        <p:spPr bwMode="auto">
          <a:xfrm flipH="1">
            <a:off x="6629400" y="1981200"/>
            <a:ext cx="304800" cy="4429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396" name="Line 27"/>
          <p:cNvSpPr>
            <a:spLocks noChangeShapeType="1"/>
          </p:cNvSpPr>
          <p:nvPr/>
        </p:nvSpPr>
        <p:spPr bwMode="auto">
          <a:xfrm flipH="1">
            <a:off x="7086600" y="2012950"/>
            <a:ext cx="762000" cy="8826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58397" name="Group 28"/>
          <p:cNvGrpSpPr>
            <a:grpSpLocks/>
          </p:cNvGrpSpPr>
          <p:nvPr/>
        </p:nvGrpSpPr>
        <p:grpSpPr bwMode="auto">
          <a:xfrm>
            <a:off x="7086600" y="3048000"/>
            <a:ext cx="1676400" cy="1797050"/>
            <a:chOff x="3984" y="788"/>
            <a:chExt cx="1056" cy="1132"/>
          </a:xfrm>
        </p:grpSpPr>
        <p:sp>
          <p:nvSpPr>
            <p:cNvPr id="58433" name="AutoShape 29"/>
            <p:cNvSpPr>
              <a:spLocks noChangeArrowheads="1"/>
            </p:cNvSpPr>
            <p:nvPr/>
          </p:nvSpPr>
          <p:spPr bwMode="auto">
            <a:xfrm>
              <a:off x="4464" y="788"/>
              <a:ext cx="576" cy="576"/>
            </a:xfrm>
            <a:prstGeom prst="rtTriangl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8434" name="Line 30"/>
            <p:cNvSpPr>
              <a:spLocks noChangeShapeType="1"/>
            </p:cNvSpPr>
            <p:nvPr/>
          </p:nvSpPr>
          <p:spPr bwMode="auto">
            <a:xfrm flipH="1">
              <a:off x="3984" y="788"/>
              <a:ext cx="480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435" name="Line 31"/>
            <p:cNvSpPr>
              <a:spLocks noChangeShapeType="1"/>
            </p:cNvSpPr>
            <p:nvPr/>
          </p:nvSpPr>
          <p:spPr bwMode="auto">
            <a:xfrm flipH="1">
              <a:off x="4272" y="1344"/>
              <a:ext cx="192" cy="27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436" name="Line 32"/>
            <p:cNvSpPr>
              <a:spLocks noChangeShapeType="1"/>
            </p:cNvSpPr>
            <p:nvPr/>
          </p:nvSpPr>
          <p:spPr bwMode="auto">
            <a:xfrm flipH="1">
              <a:off x="4560" y="1364"/>
              <a:ext cx="480" cy="55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8398" name="Line 33"/>
          <p:cNvSpPr>
            <a:spLocks noChangeShapeType="1"/>
          </p:cNvSpPr>
          <p:nvPr/>
        </p:nvSpPr>
        <p:spPr bwMode="auto">
          <a:xfrm flipV="1">
            <a:off x="4943475" y="2012950"/>
            <a:ext cx="1228725" cy="33210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399" name="Line 34"/>
          <p:cNvSpPr>
            <a:spLocks noChangeShapeType="1"/>
          </p:cNvSpPr>
          <p:nvPr/>
        </p:nvSpPr>
        <p:spPr bwMode="auto">
          <a:xfrm flipV="1">
            <a:off x="4943475" y="2424113"/>
            <a:ext cx="1685925" cy="29098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00" name="Line 35"/>
          <p:cNvSpPr>
            <a:spLocks noChangeShapeType="1"/>
          </p:cNvSpPr>
          <p:nvPr/>
        </p:nvSpPr>
        <p:spPr bwMode="auto">
          <a:xfrm flipV="1">
            <a:off x="4943475" y="2895600"/>
            <a:ext cx="2143125" cy="2438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01" name="Line 36"/>
          <p:cNvSpPr>
            <a:spLocks noChangeShapeType="1"/>
          </p:cNvSpPr>
          <p:nvPr/>
        </p:nvSpPr>
        <p:spPr bwMode="auto">
          <a:xfrm flipV="1">
            <a:off x="4943475" y="3930650"/>
            <a:ext cx="2143125" cy="1371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02" name="Line 37"/>
          <p:cNvSpPr>
            <a:spLocks noChangeShapeType="1"/>
          </p:cNvSpPr>
          <p:nvPr/>
        </p:nvSpPr>
        <p:spPr bwMode="auto">
          <a:xfrm flipV="1">
            <a:off x="4997450" y="4373563"/>
            <a:ext cx="2546350" cy="9604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03" name="Line 38"/>
          <p:cNvSpPr>
            <a:spLocks noChangeShapeType="1"/>
          </p:cNvSpPr>
          <p:nvPr/>
        </p:nvSpPr>
        <p:spPr bwMode="auto">
          <a:xfrm flipV="1">
            <a:off x="4997450" y="4845050"/>
            <a:ext cx="3003550" cy="488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04" name="Rectangle 39"/>
          <p:cNvSpPr>
            <a:spLocks noChangeArrowheads="1"/>
          </p:cNvSpPr>
          <p:nvPr/>
        </p:nvSpPr>
        <p:spPr bwMode="auto">
          <a:xfrm rot="2452379">
            <a:off x="6878638" y="912813"/>
            <a:ext cx="21621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(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n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  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2 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 x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1</a:t>
            </a:r>
            <a:r>
              <a:rPr lang="en-US" altLang="en-US" sz="24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58405" name="Rectangle 40"/>
          <p:cNvSpPr>
            <a:spLocks noChangeArrowheads="1"/>
          </p:cNvSpPr>
          <p:nvPr/>
        </p:nvSpPr>
        <p:spPr bwMode="auto">
          <a:xfrm rot="2340921">
            <a:off x="7472363" y="2727325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(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1 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 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3 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 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6</a:t>
            </a:r>
            <a:r>
              <a:rPr lang="en-US" altLang="en-US" sz="24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58406" name="Line 41"/>
          <p:cNvSpPr>
            <a:spLocks noChangeShapeType="1"/>
          </p:cNvSpPr>
          <p:nvPr/>
        </p:nvSpPr>
        <p:spPr bwMode="auto">
          <a:xfrm flipH="1" flipV="1">
            <a:off x="5367338" y="3779838"/>
            <a:ext cx="1719262" cy="182562"/>
          </a:xfrm>
          <a:prstGeom prst="line">
            <a:avLst/>
          </a:prstGeom>
          <a:noFill/>
          <a:ln w="28575">
            <a:solidFill>
              <a:srgbClr val="0033CC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07" name="Line 42"/>
          <p:cNvSpPr>
            <a:spLocks noChangeShapeType="1"/>
          </p:cNvSpPr>
          <p:nvPr/>
        </p:nvSpPr>
        <p:spPr bwMode="auto">
          <a:xfrm flipH="1" flipV="1">
            <a:off x="5943600" y="4038600"/>
            <a:ext cx="1555750" cy="334963"/>
          </a:xfrm>
          <a:prstGeom prst="line">
            <a:avLst/>
          </a:prstGeom>
          <a:noFill/>
          <a:ln w="28575">
            <a:solidFill>
              <a:srgbClr val="0033CC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08" name="Line 43"/>
          <p:cNvSpPr>
            <a:spLocks noChangeShapeType="1"/>
          </p:cNvSpPr>
          <p:nvPr/>
        </p:nvSpPr>
        <p:spPr bwMode="auto">
          <a:xfrm flipH="1" flipV="1">
            <a:off x="6172200" y="4419600"/>
            <a:ext cx="1828800" cy="425450"/>
          </a:xfrm>
          <a:prstGeom prst="line">
            <a:avLst/>
          </a:prstGeom>
          <a:noFill/>
          <a:ln w="28575">
            <a:solidFill>
              <a:srgbClr val="0033CC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09" name="Line 44"/>
          <p:cNvSpPr>
            <a:spLocks noChangeShapeType="1"/>
          </p:cNvSpPr>
          <p:nvPr/>
        </p:nvSpPr>
        <p:spPr bwMode="auto">
          <a:xfrm flipH="1">
            <a:off x="1600200" y="2727325"/>
            <a:ext cx="5638800" cy="2073275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10" name="Line 45"/>
          <p:cNvSpPr>
            <a:spLocks noChangeShapeType="1"/>
          </p:cNvSpPr>
          <p:nvPr/>
        </p:nvSpPr>
        <p:spPr bwMode="auto">
          <a:xfrm flipH="1">
            <a:off x="2514600" y="2424113"/>
            <a:ext cx="4114800" cy="166687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11" name="Line 46"/>
          <p:cNvSpPr>
            <a:spLocks noChangeShapeType="1"/>
          </p:cNvSpPr>
          <p:nvPr/>
        </p:nvSpPr>
        <p:spPr bwMode="auto">
          <a:xfrm flipH="1" flipV="1">
            <a:off x="4114800" y="1905000"/>
            <a:ext cx="2057400" cy="762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12" name="Oval 47"/>
          <p:cNvSpPr>
            <a:spLocks noChangeArrowheads="1"/>
          </p:cNvSpPr>
          <p:nvPr/>
        </p:nvSpPr>
        <p:spPr bwMode="auto">
          <a:xfrm>
            <a:off x="4381500" y="43910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413" name="Oval 48"/>
          <p:cNvSpPr>
            <a:spLocks noChangeArrowheads="1"/>
          </p:cNvSpPr>
          <p:nvPr/>
        </p:nvSpPr>
        <p:spPr bwMode="auto">
          <a:xfrm>
            <a:off x="1552575" y="476250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414" name="Oval 49"/>
          <p:cNvSpPr>
            <a:spLocks noChangeArrowheads="1"/>
          </p:cNvSpPr>
          <p:nvPr/>
        </p:nvSpPr>
        <p:spPr bwMode="auto">
          <a:xfrm>
            <a:off x="1543050" y="40100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415" name="Oval 50"/>
          <p:cNvSpPr>
            <a:spLocks noChangeArrowheads="1"/>
          </p:cNvSpPr>
          <p:nvPr/>
        </p:nvSpPr>
        <p:spPr bwMode="auto">
          <a:xfrm>
            <a:off x="2095500" y="300990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416" name="Oval 51"/>
          <p:cNvSpPr>
            <a:spLocks noChangeArrowheads="1"/>
          </p:cNvSpPr>
          <p:nvPr/>
        </p:nvSpPr>
        <p:spPr bwMode="auto">
          <a:xfrm>
            <a:off x="2476500" y="25431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417" name="Oval 52"/>
          <p:cNvSpPr>
            <a:spLocks noChangeArrowheads="1"/>
          </p:cNvSpPr>
          <p:nvPr/>
        </p:nvSpPr>
        <p:spPr bwMode="auto">
          <a:xfrm>
            <a:off x="3448050" y="19526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418" name="Oval 53"/>
          <p:cNvSpPr>
            <a:spLocks noChangeArrowheads="1"/>
          </p:cNvSpPr>
          <p:nvPr/>
        </p:nvSpPr>
        <p:spPr bwMode="auto">
          <a:xfrm>
            <a:off x="4086225" y="18383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419" name="Oval 54"/>
          <p:cNvSpPr>
            <a:spLocks noChangeArrowheads="1"/>
          </p:cNvSpPr>
          <p:nvPr/>
        </p:nvSpPr>
        <p:spPr bwMode="auto">
          <a:xfrm>
            <a:off x="3838575" y="52673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420" name="Oval 55"/>
          <p:cNvSpPr>
            <a:spLocks noChangeArrowheads="1"/>
          </p:cNvSpPr>
          <p:nvPr/>
        </p:nvSpPr>
        <p:spPr bwMode="auto">
          <a:xfrm>
            <a:off x="4914900" y="52863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421" name="Oval 56"/>
          <p:cNvSpPr>
            <a:spLocks noChangeArrowheads="1"/>
          </p:cNvSpPr>
          <p:nvPr/>
        </p:nvSpPr>
        <p:spPr bwMode="auto">
          <a:xfrm>
            <a:off x="6896100" y="10572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422" name="Oval 57"/>
          <p:cNvSpPr>
            <a:spLocks noChangeArrowheads="1"/>
          </p:cNvSpPr>
          <p:nvPr/>
        </p:nvSpPr>
        <p:spPr bwMode="auto">
          <a:xfrm>
            <a:off x="6134100" y="19240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423" name="Oval 58"/>
          <p:cNvSpPr>
            <a:spLocks noChangeArrowheads="1"/>
          </p:cNvSpPr>
          <p:nvPr/>
        </p:nvSpPr>
        <p:spPr bwMode="auto">
          <a:xfrm>
            <a:off x="6886575" y="19621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424" name="Oval 59"/>
          <p:cNvSpPr>
            <a:spLocks noChangeArrowheads="1"/>
          </p:cNvSpPr>
          <p:nvPr/>
        </p:nvSpPr>
        <p:spPr bwMode="auto">
          <a:xfrm>
            <a:off x="7791450" y="19621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425" name="Oval 60"/>
          <p:cNvSpPr>
            <a:spLocks noChangeArrowheads="1"/>
          </p:cNvSpPr>
          <p:nvPr/>
        </p:nvSpPr>
        <p:spPr bwMode="auto">
          <a:xfrm>
            <a:off x="6591300" y="23812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426" name="Oval 61"/>
          <p:cNvSpPr>
            <a:spLocks noChangeArrowheads="1"/>
          </p:cNvSpPr>
          <p:nvPr/>
        </p:nvSpPr>
        <p:spPr bwMode="auto">
          <a:xfrm>
            <a:off x="7172325" y="26860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427" name="Oval 62"/>
          <p:cNvSpPr>
            <a:spLocks noChangeArrowheads="1"/>
          </p:cNvSpPr>
          <p:nvPr/>
        </p:nvSpPr>
        <p:spPr bwMode="auto">
          <a:xfrm>
            <a:off x="7058025" y="39147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428" name="Oval 63"/>
          <p:cNvSpPr>
            <a:spLocks noChangeArrowheads="1"/>
          </p:cNvSpPr>
          <p:nvPr/>
        </p:nvSpPr>
        <p:spPr bwMode="auto">
          <a:xfrm>
            <a:off x="7515225" y="43243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429" name="Oval 64"/>
          <p:cNvSpPr>
            <a:spLocks noChangeArrowheads="1"/>
          </p:cNvSpPr>
          <p:nvPr/>
        </p:nvSpPr>
        <p:spPr bwMode="auto">
          <a:xfrm>
            <a:off x="7953375" y="480060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430" name="Oval 65"/>
          <p:cNvSpPr>
            <a:spLocks noChangeArrowheads="1"/>
          </p:cNvSpPr>
          <p:nvPr/>
        </p:nvSpPr>
        <p:spPr bwMode="auto">
          <a:xfrm>
            <a:off x="7781925" y="38957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431" name="Oval 66"/>
          <p:cNvSpPr>
            <a:spLocks noChangeArrowheads="1"/>
          </p:cNvSpPr>
          <p:nvPr/>
        </p:nvSpPr>
        <p:spPr bwMode="auto">
          <a:xfrm>
            <a:off x="7810500" y="29908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432" name="Oval 67"/>
          <p:cNvSpPr>
            <a:spLocks noChangeArrowheads="1"/>
          </p:cNvSpPr>
          <p:nvPr/>
        </p:nvSpPr>
        <p:spPr bwMode="auto">
          <a:xfrm>
            <a:off x="8715375" y="392430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50747D-4AB3-4F77-8AF8-3BD94BFBAB0B}" type="slidenum">
              <a:rPr lang="en-US" altLang="en-US" sz="1400">
                <a:latin typeface="Tahoma" panose="020B0604030504040204" pitchFamily="34" charset="0"/>
              </a:rPr>
              <a:pPr/>
              <a:t>21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3-SAT </a:t>
            </a:r>
            <a:r>
              <a:rPr lang="en-US" altLang="en-US" sz="3600" dirty="0">
                <a:solidFill>
                  <a:srgbClr val="002060"/>
                </a:solidFill>
                <a:sym typeface="Symbol" panose="05050102010706020507" pitchFamily="18" charset="2"/>
              </a:rPr>
              <a:t></a:t>
            </a:r>
            <a:r>
              <a:rPr lang="en-US" altLang="en-US" sz="3600" baseline="-25000" dirty="0">
                <a:solidFill>
                  <a:srgbClr val="002060"/>
                </a:solidFill>
                <a:sym typeface="Symbol" panose="05050102010706020507" pitchFamily="18" charset="2"/>
              </a:rPr>
              <a:t>P</a:t>
            </a:r>
            <a:r>
              <a:rPr lang="en-US" altLang="en-US" sz="3600" dirty="0">
                <a:solidFill>
                  <a:srgbClr val="002060"/>
                </a:solidFill>
                <a:sym typeface="Symbol" panose="05050102010706020507" pitchFamily="18" charset="2"/>
              </a:rPr>
              <a:t>3-Color</a:t>
            </a:r>
          </a:p>
        </p:txBody>
      </p:sp>
      <p:sp>
        <p:nvSpPr>
          <p:cNvPr id="59396" name="Text Box 3"/>
          <p:cNvSpPr txBox="1">
            <a:spLocks noChangeArrowheads="1"/>
          </p:cNvSpPr>
          <p:nvPr/>
        </p:nvSpPr>
        <p:spPr bwMode="auto">
          <a:xfrm>
            <a:off x="1430338" y="5762625"/>
            <a:ext cx="61690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  <a:latin typeface="Helvetica" panose="020B0604020202020204" pitchFamily="34" charset="0"/>
              </a:rPr>
              <a:t>Any truth assignment satisfying the formula </a:t>
            </a:r>
          </a:p>
          <a:p>
            <a:r>
              <a:rPr lang="en-US" altLang="en-US" sz="2400">
                <a:solidFill>
                  <a:srgbClr val="FF0000"/>
                </a:solidFill>
                <a:latin typeface="Helvetica" panose="020B0604020202020204" pitchFamily="34" charset="0"/>
              </a:rPr>
              <a:t>can be extended to a 3-coloring of the graph</a:t>
            </a:r>
            <a:endParaRPr lang="en-US" altLang="en-US" sz="2800">
              <a:latin typeface="Helvetica" panose="020B0604020202020204" pitchFamily="34" charset="0"/>
            </a:endParaRPr>
          </a:p>
        </p:txBody>
      </p:sp>
      <p:sp>
        <p:nvSpPr>
          <p:cNvPr id="59397" name="Rectangle 4"/>
          <p:cNvSpPr>
            <a:spLocks noChangeArrowheads="1"/>
          </p:cNvSpPr>
          <p:nvPr/>
        </p:nvSpPr>
        <p:spPr bwMode="auto">
          <a:xfrm>
            <a:off x="5802313" y="1555750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9900"/>
                </a:solidFill>
                <a:latin typeface="Helvetica" panose="020B0604020202020204" pitchFamily="34" charset="0"/>
              </a:rPr>
              <a:t>F</a:t>
            </a:r>
          </a:p>
        </p:txBody>
      </p:sp>
      <p:sp>
        <p:nvSpPr>
          <p:cNvPr id="59398" name="Rectangle 5"/>
          <p:cNvSpPr>
            <a:spLocks noChangeArrowheads="1"/>
          </p:cNvSpPr>
          <p:nvPr/>
        </p:nvSpPr>
        <p:spPr bwMode="auto">
          <a:xfrm>
            <a:off x="6324600" y="201295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9900"/>
                </a:solidFill>
                <a:latin typeface="Helvetica" panose="020B0604020202020204" pitchFamily="34" charset="0"/>
              </a:rPr>
              <a:t>O</a:t>
            </a:r>
          </a:p>
        </p:txBody>
      </p:sp>
      <p:sp>
        <p:nvSpPr>
          <p:cNvPr id="59399" name="Rectangle 6"/>
          <p:cNvSpPr>
            <a:spLocks noChangeArrowheads="1"/>
          </p:cNvSpPr>
          <p:nvPr/>
        </p:nvSpPr>
        <p:spPr bwMode="auto">
          <a:xfrm>
            <a:off x="6745288" y="2424113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9900"/>
                </a:solidFill>
                <a:latin typeface="Helvetica" panose="020B0604020202020204" pitchFamily="34" charset="0"/>
              </a:rPr>
              <a:t>O</a:t>
            </a:r>
          </a:p>
        </p:txBody>
      </p:sp>
      <p:sp>
        <p:nvSpPr>
          <p:cNvPr id="59400" name="Rectangle 7"/>
          <p:cNvSpPr>
            <a:spLocks noChangeArrowheads="1"/>
          </p:cNvSpPr>
          <p:nvPr/>
        </p:nvSpPr>
        <p:spPr bwMode="auto">
          <a:xfrm>
            <a:off x="6934200" y="155575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9900"/>
                </a:solidFill>
                <a:latin typeface="Helvetica" panose="020B0604020202020204" pitchFamily="34" charset="0"/>
              </a:rPr>
              <a:t>T</a:t>
            </a:r>
          </a:p>
        </p:txBody>
      </p:sp>
      <p:sp>
        <p:nvSpPr>
          <p:cNvPr id="59401" name="Rectangle 8"/>
          <p:cNvSpPr>
            <a:spLocks noChangeArrowheads="1"/>
          </p:cNvSpPr>
          <p:nvPr/>
        </p:nvSpPr>
        <p:spPr bwMode="auto">
          <a:xfrm>
            <a:off x="7848600" y="17526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9900"/>
                </a:solidFill>
                <a:latin typeface="Helvetica" panose="020B0604020202020204" pitchFamily="34" charset="0"/>
              </a:rPr>
              <a:t>F</a:t>
            </a:r>
          </a:p>
        </p:txBody>
      </p:sp>
      <p:sp>
        <p:nvSpPr>
          <p:cNvPr id="59402" name="Rectangle 9"/>
          <p:cNvSpPr>
            <a:spLocks noChangeArrowheads="1"/>
          </p:cNvSpPr>
          <p:nvPr/>
        </p:nvSpPr>
        <p:spPr bwMode="auto">
          <a:xfrm>
            <a:off x="6538913" y="641350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9900"/>
                </a:solidFill>
                <a:latin typeface="Helvetica" panose="020B0604020202020204" pitchFamily="34" charset="0"/>
              </a:rPr>
              <a:t>O</a:t>
            </a:r>
          </a:p>
        </p:txBody>
      </p:sp>
      <p:sp>
        <p:nvSpPr>
          <p:cNvPr id="59403" name="AutoShape 10"/>
          <p:cNvSpPr>
            <a:spLocks noChangeArrowheads="1"/>
          </p:cNvSpPr>
          <p:nvPr/>
        </p:nvSpPr>
        <p:spPr bwMode="auto">
          <a:xfrm>
            <a:off x="3886200" y="4419600"/>
            <a:ext cx="1057275" cy="9144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04" name="Text Box 11"/>
          <p:cNvSpPr txBox="1">
            <a:spLocks noChangeArrowheads="1"/>
          </p:cNvSpPr>
          <p:nvPr/>
        </p:nvSpPr>
        <p:spPr bwMode="auto">
          <a:xfrm>
            <a:off x="4362450" y="403860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Helvetica" panose="020B0604020202020204" pitchFamily="34" charset="0"/>
              </a:rPr>
              <a:t>O</a:t>
            </a:r>
          </a:p>
        </p:txBody>
      </p:sp>
      <p:sp>
        <p:nvSpPr>
          <p:cNvPr id="59405" name="Text Box 12"/>
          <p:cNvSpPr txBox="1">
            <a:spLocks noChangeArrowheads="1"/>
          </p:cNvSpPr>
          <p:nvPr/>
        </p:nvSpPr>
        <p:spPr bwMode="auto">
          <a:xfrm>
            <a:off x="4997450" y="530225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Helvetica" panose="020B0604020202020204" pitchFamily="34" charset="0"/>
              </a:rPr>
              <a:t>T</a:t>
            </a:r>
            <a:endParaRPr lang="en-US" altLang="en-US" sz="2800">
              <a:latin typeface="Helvetica" panose="020B0604020202020204" pitchFamily="34" charset="0"/>
            </a:endParaRPr>
          </a:p>
        </p:txBody>
      </p:sp>
      <p:sp>
        <p:nvSpPr>
          <p:cNvPr id="59406" name="Text Box 13"/>
          <p:cNvSpPr txBox="1">
            <a:spLocks noChangeArrowheads="1"/>
          </p:cNvSpPr>
          <p:nvPr/>
        </p:nvSpPr>
        <p:spPr bwMode="auto">
          <a:xfrm>
            <a:off x="3484563" y="5181600"/>
            <a:ext cx="4016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F</a:t>
            </a:r>
          </a:p>
        </p:txBody>
      </p:sp>
      <p:sp>
        <p:nvSpPr>
          <p:cNvPr id="59407" name="Line 14"/>
          <p:cNvSpPr>
            <a:spLocks noChangeShapeType="1"/>
          </p:cNvSpPr>
          <p:nvPr/>
        </p:nvSpPr>
        <p:spPr bwMode="auto">
          <a:xfrm flipH="1">
            <a:off x="2133600" y="2590800"/>
            <a:ext cx="3810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08" name="Line 15"/>
          <p:cNvSpPr>
            <a:spLocks noChangeShapeType="1"/>
          </p:cNvSpPr>
          <p:nvPr/>
        </p:nvSpPr>
        <p:spPr bwMode="auto">
          <a:xfrm flipV="1">
            <a:off x="3484563" y="1905000"/>
            <a:ext cx="630237" cy="76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9409" name="Line 16"/>
          <p:cNvSpPr>
            <a:spLocks noChangeShapeType="1"/>
          </p:cNvSpPr>
          <p:nvPr/>
        </p:nvSpPr>
        <p:spPr bwMode="auto">
          <a:xfrm>
            <a:off x="1600200" y="4038600"/>
            <a:ext cx="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10" name="Text Box 17"/>
          <p:cNvSpPr txBox="1">
            <a:spLocks noChangeArrowheads="1"/>
          </p:cNvSpPr>
          <p:nvPr/>
        </p:nvSpPr>
        <p:spPr bwMode="auto">
          <a:xfrm>
            <a:off x="1103313" y="3779838"/>
            <a:ext cx="496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x</a:t>
            </a:r>
            <a:r>
              <a:rPr lang="en-US" altLang="en-US" sz="2800" baseline="-25000">
                <a:latin typeface="Helvetica" panose="020B0604020202020204" pitchFamily="34" charset="0"/>
              </a:rPr>
              <a:t>1</a:t>
            </a:r>
            <a:endParaRPr lang="en-US" altLang="en-US" sz="2800">
              <a:latin typeface="Helvetica" panose="020B0604020202020204" pitchFamily="34" charset="0"/>
            </a:endParaRPr>
          </a:p>
        </p:txBody>
      </p:sp>
      <p:sp>
        <p:nvSpPr>
          <p:cNvPr id="59411" name="Rectangle 18"/>
          <p:cNvSpPr>
            <a:spLocks noChangeArrowheads="1"/>
          </p:cNvSpPr>
          <p:nvPr/>
        </p:nvSpPr>
        <p:spPr bwMode="auto">
          <a:xfrm>
            <a:off x="849313" y="4662488"/>
            <a:ext cx="750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  <a:sym typeface="Symbol" panose="05050102010706020507" pitchFamily="18" charset="2"/>
              </a:rPr>
              <a:t>x</a:t>
            </a:r>
            <a:r>
              <a:rPr lang="en-US" altLang="en-US" sz="2800" baseline="-25000">
                <a:latin typeface="Helvetica" panose="020B0604020202020204" pitchFamily="34" charset="0"/>
                <a:sym typeface="Symbol" panose="05050102010706020507" pitchFamily="18" charset="2"/>
              </a:rPr>
              <a:t>1</a:t>
            </a:r>
            <a:endParaRPr lang="en-US" altLang="en-US" sz="2400" baseline="-25000">
              <a:solidFill>
                <a:srgbClr val="0033CC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59412" name="Rectangle 19"/>
          <p:cNvSpPr>
            <a:spLocks noChangeArrowheads="1"/>
          </p:cNvSpPr>
          <p:nvPr/>
        </p:nvSpPr>
        <p:spPr bwMode="auto">
          <a:xfrm>
            <a:off x="1382713" y="2895600"/>
            <a:ext cx="750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  <a:sym typeface="Symbol" panose="05050102010706020507" pitchFamily="18" charset="2"/>
              </a:rPr>
              <a:t>x</a:t>
            </a:r>
            <a:r>
              <a:rPr lang="en-US" altLang="en-US" sz="2800" baseline="-25000">
                <a:latin typeface="Helvetica" panose="020B0604020202020204" pitchFamily="34" charset="0"/>
                <a:sym typeface="Symbol" panose="05050102010706020507" pitchFamily="18" charset="2"/>
              </a:rPr>
              <a:t>2</a:t>
            </a:r>
            <a:endParaRPr lang="en-US" altLang="en-US" sz="2800" baseline="-25000">
              <a:solidFill>
                <a:srgbClr val="0033CC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59413" name="Rectangle 20"/>
          <p:cNvSpPr>
            <a:spLocks noChangeArrowheads="1"/>
          </p:cNvSpPr>
          <p:nvPr/>
        </p:nvSpPr>
        <p:spPr bwMode="auto">
          <a:xfrm>
            <a:off x="2930525" y="1493838"/>
            <a:ext cx="750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  <a:sym typeface="Symbol" panose="05050102010706020507" pitchFamily="18" charset="2"/>
              </a:rPr>
              <a:t>x</a:t>
            </a:r>
            <a:r>
              <a:rPr lang="en-US" altLang="en-US" sz="2800" baseline="-25000">
                <a:latin typeface="Helvetica" panose="020B0604020202020204" pitchFamily="34" charset="0"/>
                <a:sym typeface="Symbol" panose="05050102010706020507" pitchFamily="18" charset="2"/>
              </a:rPr>
              <a:t>n</a:t>
            </a:r>
            <a:endParaRPr lang="en-US" altLang="en-US" sz="2800" baseline="-25000">
              <a:solidFill>
                <a:srgbClr val="0033CC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59414" name="Text Box 21"/>
          <p:cNvSpPr txBox="1">
            <a:spLocks noChangeArrowheads="1"/>
          </p:cNvSpPr>
          <p:nvPr/>
        </p:nvSpPr>
        <p:spPr bwMode="auto">
          <a:xfrm>
            <a:off x="2514600" y="1905000"/>
            <a:ext cx="479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...</a:t>
            </a:r>
          </a:p>
        </p:txBody>
      </p:sp>
      <p:sp>
        <p:nvSpPr>
          <p:cNvPr id="59415" name="Rectangle 22"/>
          <p:cNvSpPr>
            <a:spLocks noChangeArrowheads="1"/>
          </p:cNvSpPr>
          <p:nvPr/>
        </p:nvSpPr>
        <p:spPr bwMode="auto">
          <a:xfrm>
            <a:off x="2017713" y="2209800"/>
            <a:ext cx="496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x</a:t>
            </a:r>
            <a:r>
              <a:rPr lang="en-US" altLang="en-US" sz="2800" baseline="-25000">
                <a:latin typeface="Helvetica" panose="020B0604020202020204" pitchFamily="34" charset="0"/>
              </a:rPr>
              <a:t>2</a:t>
            </a:r>
          </a:p>
        </p:txBody>
      </p:sp>
      <p:sp>
        <p:nvSpPr>
          <p:cNvPr id="59416" name="Rectangle 23"/>
          <p:cNvSpPr>
            <a:spLocks noChangeArrowheads="1"/>
          </p:cNvSpPr>
          <p:nvPr/>
        </p:nvSpPr>
        <p:spPr bwMode="auto">
          <a:xfrm>
            <a:off x="3886200" y="1371600"/>
            <a:ext cx="496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x</a:t>
            </a:r>
            <a:r>
              <a:rPr lang="en-US" altLang="en-US" sz="2800" baseline="-25000">
                <a:latin typeface="Helvetica" panose="020B0604020202020204" pitchFamily="34" charset="0"/>
              </a:rPr>
              <a:t>n</a:t>
            </a:r>
          </a:p>
        </p:txBody>
      </p:sp>
      <p:sp>
        <p:nvSpPr>
          <p:cNvPr id="59417" name="Line 24"/>
          <p:cNvSpPr>
            <a:spLocks noChangeShapeType="1"/>
          </p:cNvSpPr>
          <p:nvPr/>
        </p:nvSpPr>
        <p:spPr bwMode="auto">
          <a:xfrm flipV="1">
            <a:off x="1600200" y="4419600"/>
            <a:ext cx="2782888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18" name="Line 25"/>
          <p:cNvSpPr>
            <a:spLocks noChangeShapeType="1"/>
          </p:cNvSpPr>
          <p:nvPr/>
        </p:nvSpPr>
        <p:spPr bwMode="auto">
          <a:xfrm>
            <a:off x="1600200" y="4038600"/>
            <a:ext cx="2782888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19" name="Line 26"/>
          <p:cNvSpPr>
            <a:spLocks noChangeShapeType="1"/>
          </p:cNvSpPr>
          <p:nvPr/>
        </p:nvSpPr>
        <p:spPr bwMode="auto">
          <a:xfrm>
            <a:off x="2133600" y="3048000"/>
            <a:ext cx="2228850" cy="1371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20" name="Line 27"/>
          <p:cNvSpPr>
            <a:spLocks noChangeShapeType="1"/>
          </p:cNvSpPr>
          <p:nvPr/>
        </p:nvSpPr>
        <p:spPr bwMode="auto">
          <a:xfrm>
            <a:off x="2514600" y="2590800"/>
            <a:ext cx="1847850" cy="1828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21" name="Line 28"/>
          <p:cNvSpPr>
            <a:spLocks noChangeShapeType="1"/>
          </p:cNvSpPr>
          <p:nvPr/>
        </p:nvSpPr>
        <p:spPr bwMode="auto">
          <a:xfrm>
            <a:off x="3484563" y="1981200"/>
            <a:ext cx="877887" cy="2438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22" name="Line 29"/>
          <p:cNvSpPr>
            <a:spLocks noChangeShapeType="1"/>
          </p:cNvSpPr>
          <p:nvPr/>
        </p:nvSpPr>
        <p:spPr bwMode="auto">
          <a:xfrm>
            <a:off x="4114800" y="1905000"/>
            <a:ext cx="268288" cy="2514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23" name="AutoShape 30"/>
          <p:cNvSpPr>
            <a:spLocks noChangeArrowheads="1"/>
          </p:cNvSpPr>
          <p:nvPr/>
        </p:nvSpPr>
        <p:spPr bwMode="auto">
          <a:xfrm>
            <a:off x="6934200" y="1098550"/>
            <a:ext cx="914400" cy="914400"/>
          </a:xfrm>
          <a:prstGeom prst="rtTriangl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24" name="Line 31"/>
          <p:cNvSpPr>
            <a:spLocks noChangeShapeType="1"/>
          </p:cNvSpPr>
          <p:nvPr/>
        </p:nvSpPr>
        <p:spPr bwMode="auto">
          <a:xfrm flipH="1">
            <a:off x="6172200" y="1098550"/>
            <a:ext cx="7620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25" name="Line 32"/>
          <p:cNvSpPr>
            <a:spLocks noChangeShapeType="1"/>
          </p:cNvSpPr>
          <p:nvPr/>
        </p:nvSpPr>
        <p:spPr bwMode="auto">
          <a:xfrm flipH="1">
            <a:off x="6629400" y="1981200"/>
            <a:ext cx="304800" cy="4429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26" name="Line 33"/>
          <p:cNvSpPr>
            <a:spLocks noChangeShapeType="1"/>
          </p:cNvSpPr>
          <p:nvPr/>
        </p:nvSpPr>
        <p:spPr bwMode="auto">
          <a:xfrm flipH="1">
            <a:off x="7086600" y="2012950"/>
            <a:ext cx="762000" cy="8826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59427" name="Group 34"/>
          <p:cNvGrpSpPr>
            <a:grpSpLocks/>
          </p:cNvGrpSpPr>
          <p:nvPr/>
        </p:nvGrpSpPr>
        <p:grpSpPr bwMode="auto">
          <a:xfrm>
            <a:off x="7086600" y="3048000"/>
            <a:ext cx="1676400" cy="1797050"/>
            <a:chOff x="3984" y="788"/>
            <a:chExt cx="1056" cy="1132"/>
          </a:xfrm>
        </p:grpSpPr>
        <p:sp>
          <p:nvSpPr>
            <p:cNvPr id="59466" name="AutoShape 35"/>
            <p:cNvSpPr>
              <a:spLocks noChangeArrowheads="1"/>
            </p:cNvSpPr>
            <p:nvPr/>
          </p:nvSpPr>
          <p:spPr bwMode="auto">
            <a:xfrm>
              <a:off x="4464" y="788"/>
              <a:ext cx="576" cy="576"/>
            </a:xfrm>
            <a:prstGeom prst="rtTriangl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9467" name="Line 36"/>
            <p:cNvSpPr>
              <a:spLocks noChangeShapeType="1"/>
            </p:cNvSpPr>
            <p:nvPr/>
          </p:nvSpPr>
          <p:spPr bwMode="auto">
            <a:xfrm flipH="1">
              <a:off x="3984" y="788"/>
              <a:ext cx="480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468" name="Line 37"/>
            <p:cNvSpPr>
              <a:spLocks noChangeShapeType="1"/>
            </p:cNvSpPr>
            <p:nvPr/>
          </p:nvSpPr>
          <p:spPr bwMode="auto">
            <a:xfrm flipH="1">
              <a:off x="4272" y="1344"/>
              <a:ext cx="192" cy="27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469" name="Line 38"/>
            <p:cNvSpPr>
              <a:spLocks noChangeShapeType="1"/>
            </p:cNvSpPr>
            <p:nvPr/>
          </p:nvSpPr>
          <p:spPr bwMode="auto">
            <a:xfrm flipH="1">
              <a:off x="4560" y="1364"/>
              <a:ext cx="480" cy="55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9428" name="Line 39"/>
          <p:cNvSpPr>
            <a:spLocks noChangeShapeType="1"/>
          </p:cNvSpPr>
          <p:nvPr/>
        </p:nvSpPr>
        <p:spPr bwMode="auto">
          <a:xfrm flipV="1">
            <a:off x="4943475" y="2012950"/>
            <a:ext cx="1228725" cy="33210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29" name="Line 40"/>
          <p:cNvSpPr>
            <a:spLocks noChangeShapeType="1"/>
          </p:cNvSpPr>
          <p:nvPr/>
        </p:nvSpPr>
        <p:spPr bwMode="auto">
          <a:xfrm flipV="1">
            <a:off x="4943475" y="2424113"/>
            <a:ext cx="1685925" cy="29098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30" name="Line 41"/>
          <p:cNvSpPr>
            <a:spLocks noChangeShapeType="1"/>
          </p:cNvSpPr>
          <p:nvPr/>
        </p:nvSpPr>
        <p:spPr bwMode="auto">
          <a:xfrm flipV="1">
            <a:off x="4943475" y="2895600"/>
            <a:ext cx="2143125" cy="2438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31" name="Line 42"/>
          <p:cNvSpPr>
            <a:spLocks noChangeShapeType="1"/>
          </p:cNvSpPr>
          <p:nvPr/>
        </p:nvSpPr>
        <p:spPr bwMode="auto">
          <a:xfrm flipV="1">
            <a:off x="4943475" y="3930650"/>
            <a:ext cx="2143125" cy="1371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32" name="Line 43"/>
          <p:cNvSpPr>
            <a:spLocks noChangeShapeType="1"/>
          </p:cNvSpPr>
          <p:nvPr/>
        </p:nvSpPr>
        <p:spPr bwMode="auto">
          <a:xfrm flipV="1">
            <a:off x="4997450" y="4373563"/>
            <a:ext cx="2546350" cy="9604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33" name="Line 44"/>
          <p:cNvSpPr>
            <a:spLocks noChangeShapeType="1"/>
          </p:cNvSpPr>
          <p:nvPr/>
        </p:nvSpPr>
        <p:spPr bwMode="auto">
          <a:xfrm flipV="1">
            <a:off x="4997450" y="4845050"/>
            <a:ext cx="3003550" cy="488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34" name="Rectangle 45"/>
          <p:cNvSpPr>
            <a:spLocks noChangeArrowheads="1"/>
          </p:cNvSpPr>
          <p:nvPr/>
        </p:nvSpPr>
        <p:spPr bwMode="auto">
          <a:xfrm rot="2452379">
            <a:off x="6878638" y="912813"/>
            <a:ext cx="21621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(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n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  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2 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 x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1</a:t>
            </a:r>
            <a:r>
              <a:rPr lang="en-US" altLang="en-US" sz="24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59435" name="Line 46"/>
          <p:cNvSpPr>
            <a:spLocks noChangeShapeType="1"/>
          </p:cNvSpPr>
          <p:nvPr/>
        </p:nvSpPr>
        <p:spPr bwMode="auto">
          <a:xfrm flipH="1" flipV="1">
            <a:off x="5367338" y="3779838"/>
            <a:ext cx="1719262" cy="182562"/>
          </a:xfrm>
          <a:prstGeom prst="line">
            <a:avLst/>
          </a:prstGeom>
          <a:noFill/>
          <a:ln w="28575">
            <a:solidFill>
              <a:srgbClr val="0033CC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36" name="Line 47"/>
          <p:cNvSpPr>
            <a:spLocks noChangeShapeType="1"/>
          </p:cNvSpPr>
          <p:nvPr/>
        </p:nvSpPr>
        <p:spPr bwMode="auto">
          <a:xfrm flipH="1" flipV="1">
            <a:off x="5943600" y="4038600"/>
            <a:ext cx="1555750" cy="334963"/>
          </a:xfrm>
          <a:prstGeom prst="line">
            <a:avLst/>
          </a:prstGeom>
          <a:noFill/>
          <a:ln w="28575">
            <a:solidFill>
              <a:srgbClr val="0033CC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37" name="Line 48"/>
          <p:cNvSpPr>
            <a:spLocks noChangeShapeType="1"/>
          </p:cNvSpPr>
          <p:nvPr/>
        </p:nvSpPr>
        <p:spPr bwMode="auto">
          <a:xfrm flipH="1" flipV="1">
            <a:off x="6172200" y="4419600"/>
            <a:ext cx="1828800" cy="425450"/>
          </a:xfrm>
          <a:prstGeom prst="line">
            <a:avLst/>
          </a:prstGeom>
          <a:noFill/>
          <a:ln w="28575">
            <a:solidFill>
              <a:srgbClr val="0033CC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38" name="Line 49"/>
          <p:cNvSpPr>
            <a:spLocks noChangeShapeType="1"/>
          </p:cNvSpPr>
          <p:nvPr/>
        </p:nvSpPr>
        <p:spPr bwMode="auto">
          <a:xfrm flipH="1">
            <a:off x="1600200" y="2727325"/>
            <a:ext cx="5638800" cy="2073275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39" name="Line 50"/>
          <p:cNvSpPr>
            <a:spLocks noChangeShapeType="1"/>
          </p:cNvSpPr>
          <p:nvPr/>
        </p:nvSpPr>
        <p:spPr bwMode="auto">
          <a:xfrm flipH="1">
            <a:off x="2514600" y="2424113"/>
            <a:ext cx="4114800" cy="166687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40" name="Line 51"/>
          <p:cNvSpPr>
            <a:spLocks noChangeShapeType="1"/>
          </p:cNvSpPr>
          <p:nvPr/>
        </p:nvSpPr>
        <p:spPr bwMode="auto">
          <a:xfrm flipH="1" flipV="1">
            <a:off x="4114800" y="1905000"/>
            <a:ext cx="2057400" cy="762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41" name="Oval 52"/>
          <p:cNvSpPr>
            <a:spLocks noChangeArrowheads="1"/>
          </p:cNvSpPr>
          <p:nvPr/>
        </p:nvSpPr>
        <p:spPr bwMode="auto">
          <a:xfrm>
            <a:off x="4381500" y="43910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42" name="Oval 53"/>
          <p:cNvSpPr>
            <a:spLocks noChangeArrowheads="1"/>
          </p:cNvSpPr>
          <p:nvPr/>
        </p:nvSpPr>
        <p:spPr bwMode="auto">
          <a:xfrm>
            <a:off x="1552575" y="476250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43" name="Oval 54"/>
          <p:cNvSpPr>
            <a:spLocks noChangeArrowheads="1"/>
          </p:cNvSpPr>
          <p:nvPr/>
        </p:nvSpPr>
        <p:spPr bwMode="auto">
          <a:xfrm>
            <a:off x="1543050" y="40100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44" name="Oval 55"/>
          <p:cNvSpPr>
            <a:spLocks noChangeArrowheads="1"/>
          </p:cNvSpPr>
          <p:nvPr/>
        </p:nvSpPr>
        <p:spPr bwMode="auto">
          <a:xfrm>
            <a:off x="2095500" y="300990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45" name="Oval 56"/>
          <p:cNvSpPr>
            <a:spLocks noChangeArrowheads="1"/>
          </p:cNvSpPr>
          <p:nvPr/>
        </p:nvSpPr>
        <p:spPr bwMode="auto">
          <a:xfrm>
            <a:off x="2476500" y="25431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46" name="Oval 57"/>
          <p:cNvSpPr>
            <a:spLocks noChangeArrowheads="1"/>
          </p:cNvSpPr>
          <p:nvPr/>
        </p:nvSpPr>
        <p:spPr bwMode="auto">
          <a:xfrm>
            <a:off x="3448050" y="19526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47" name="Oval 58"/>
          <p:cNvSpPr>
            <a:spLocks noChangeArrowheads="1"/>
          </p:cNvSpPr>
          <p:nvPr/>
        </p:nvSpPr>
        <p:spPr bwMode="auto">
          <a:xfrm>
            <a:off x="4086225" y="18383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48" name="Oval 59"/>
          <p:cNvSpPr>
            <a:spLocks noChangeArrowheads="1"/>
          </p:cNvSpPr>
          <p:nvPr/>
        </p:nvSpPr>
        <p:spPr bwMode="auto">
          <a:xfrm>
            <a:off x="3838575" y="52673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49" name="Oval 60"/>
          <p:cNvSpPr>
            <a:spLocks noChangeArrowheads="1"/>
          </p:cNvSpPr>
          <p:nvPr/>
        </p:nvSpPr>
        <p:spPr bwMode="auto">
          <a:xfrm>
            <a:off x="4914900" y="52863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50" name="Oval 61"/>
          <p:cNvSpPr>
            <a:spLocks noChangeArrowheads="1"/>
          </p:cNvSpPr>
          <p:nvPr/>
        </p:nvSpPr>
        <p:spPr bwMode="auto">
          <a:xfrm>
            <a:off x="6896100" y="10572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51" name="Oval 62"/>
          <p:cNvSpPr>
            <a:spLocks noChangeArrowheads="1"/>
          </p:cNvSpPr>
          <p:nvPr/>
        </p:nvSpPr>
        <p:spPr bwMode="auto">
          <a:xfrm>
            <a:off x="6134100" y="19240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52" name="Oval 63"/>
          <p:cNvSpPr>
            <a:spLocks noChangeArrowheads="1"/>
          </p:cNvSpPr>
          <p:nvPr/>
        </p:nvSpPr>
        <p:spPr bwMode="auto">
          <a:xfrm>
            <a:off x="6886575" y="19621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53" name="Oval 64"/>
          <p:cNvSpPr>
            <a:spLocks noChangeArrowheads="1"/>
          </p:cNvSpPr>
          <p:nvPr/>
        </p:nvSpPr>
        <p:spPr bwMode="auto">
          <a:xfrm>
            <a:off x="7791450" y="19621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54" name="Oval 65"/>
          <p:cNvSpPr>
            <a:spLocks noChangeArrowheads="1"/>
          </p:cNvSpPr>
          <p:nvPr/>
        </p:nvSpPr>
        <p:spPr bwMode="auto">
          <a:xfrm>
            <a:off x="6591300" y="23812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55" name="Oval 66"/>
          <p:cNvSpPr>
            <a:spLocks noChangeArrowheads="1"/>
          </p:cNvSpPr>
          <p:nvPr/>
        </p:nvSpPr>
        <p:spPr bwMode="auto">
          <a:xfrm>
            <a:off x="7172325" y="26860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56" name="Oval 67"/>
          <p:cNvSpPr>
            <a:spLocks noChangeArrowheads="1"/>
          </p:cNvSpPr>
          <p:nvPr/>
        </p:nvSpPr>
        <p:spPr bwMode="auto">
          <a:xfrm>
            <a:off x="7058025" y="39147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57" name="Oval 68"/>
          <p:cNvSpPr>
            <a:spLocks noChangeArrowheads="1"/>
          </p:cNvSpPr>
          <p:nvPr/>
        </p:nvSpPr>
        <p:spPr bwMode="auto">
          <a:xfrm>
            <a:off x="7515225" y="43243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58" name="Oval 69"/>
          <p:cNvSpPr>
            <a:spLocks noChangeArrowheads="1"/>
          </p:cNvSpPr>
          <p:nvPr/>
        </p:nvSpPr>
        <p:spPr bwMode="auto">
          <a:xfrm>
            <a:off x="7953375" y="480060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59" name="Oval 70"/>
          <p:cNvSpPr>
            <a:spLocks noChangeArrowheads="1"/>
          </p:cNvSpPr>
          <p:nvPr/>
        </p:nvSpPr>
        <p:spPr bwMode="auto">
          <a:xfrm>
            <a:off x="7781925" y="38957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60" name="Oval 71"/>
          <p:cNvSpPr>
            <a:spLocks noChangeArrowheads="1"/>
          </p:cNvSpPr>
          <p:nvPr/>
        </p:nvSpPr>
        <p:spPr bwMode="auto">
          <a:xfrm>
            <a:off x="7810500" y="29908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61" name="Oval 72"/>
          <p:cNvSpPr>
            <a:spLocks noChangeArrowheads="1"/>
          </p:cNvSpPr>
          <p:nvPr/>
        </p:nvSpPr>
        <p:spPr bwMode="auto">
          <a:xfrm>
            <a:off x="8715375" y="392430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62" name="Rectangle 73"/>
          <p:cNvSpPr>
            <a:spLocks noChangeArrowheads="1"/>
          </p:cNvSpPr>
          <p:nvPr/>
        </p:nvSpPr>
        <p:spPr bwMode="auto">
          <a:xfrm rot="2674100">
            <a:off x="7519988" y="285115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(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1 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 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3 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 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6</a:t>
            </a:r>
            <a:r>
              <a:rPr lang="en-US" altLang="en-US" sz="24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59463" name="Rectangle 7"/>
          <p:cNvSpPr>
            <a:spLocks noChangeArrowheads="1"/>
          </p:cNvSpPr>
          <p:nvPr/>
        </p:nvSpPr>
        <p:spPr bwMode="auto">
          <a:xfrm>
            <a:off x="4219575" y="1296988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solidFill>
                  <a:srgbClr val="009900"/>
                </a:solidFill>
                <a:latin typeface="Helvetica" panose="020B0604020202020204" pitchFamily="34" charset="0"/>
              </a:rPr>
              <a:t>T</a:t>
            </a:r>
          </a:p>
        </p:txBody>
      </p:sp>
      <p:sp>
        <p:nvSpPr>
          <p:cNvPr id="59464" name="Rectangle 7"/>
          <p:cNvSpPr>
            <a:spLocks noChangeArrowheads="1"/>
          </p:cNvSpPr>
          <p:nvPr/>
        </p:nvSpPr>
        <p:spPr bwMode="auto">
          <a:xfrm>
            <a:off x="1552575" y="2152650"/>
            <a:ext cx="6445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9900"/>
                </a:solidFill>
                <a:latin typeface="Helvetica" panose="020B0604020202020204" pitchFamily="34" charset="0"/>
              </a:rPr>
              <a:t>F/T</a:t>
            </a:r>
          </a:p>
        </p:txBody>
      </p:sp>
      <p:sp>
        <p:nvSpPr>
          <p:cNvPr id="59465" name="Rectangle 7"/>
          <p:cNvSpPr>
            <a:spLocks noChangeArrowheads="1"/>
          </p:cNvSpPr>
          <p:nvPr/>
        </p:nvSpPr>
        <p:spPr bwMode="auto">
          <a:xfrm>
            <a:off x="1082675" y="5129213"/>
            <a:ext cx="6445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9900"/>
                </a:solidFill>
                <a:latin typeface="Helvetica" panose="020B0604020202020204" pitchFamily="34" charset="0"/>
              </a:rPr>
              <a:t>F/T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9488D3-3FF1-4A90-9A43-D6D24DBFD451}" type="slidenum">
              <a:rPr lang="en-US" altLang="en-US" sz="1400">
                <a:latin typeface="Tahoma" panose="020B0604030504040204" pitchFamily="34" charset="0"/>
              </a:rPr>
              <a:pPr/>
              <a:t>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3-SAT </a:t>
            </a:r>
            <a:r>
              <a:rPr lang="en-US" altLang="en-US" sz="3600" dirty="0">
                <a:solidFill>
                  <a:srgbClr val="002060"/>
                </a:solidFill>
                <a:sym typeface="Symbol" panose="05050102010706020507" pitchFamily="18" charset="2"/>
              </a:rPr>
              <a:t></a:t>
            </a:r>
            <a:r>
              <a:rPr lang="en-US" altLang="en-US" sz="3600" baseline="-25000" dirty="0">
                <a:solidFill>
                  <a:srgbClr val="002060"/>
                </a:solidFill>
                <a:sym typeface="Symbol" panose="05050102010706020507" pitchFamily="18" charset="2"/>
              </a:rPr>
              <a:t>P</a:t>
            </a:r>
            <a:r>
              <a:rPr lang="en-US" altLang="en-US" sz="3600" dirty="0">
                <a:solidFill>
                  <a:srgbClr val="002060"/>
                </a:solidFill>
                <a:sym typeface="Symbol" panose="05050102010706020507" pitchFamily="18" charset="2"/>
              </a:rPr>
              <a:t>3-Color</a:t>
            </a:r>
          </a:p>
        </p:txBody>
      </p:sp>
      <p:sp>
        <p:nvSpPr>
          <p:cNvPr id="60420" name="Rectangle 3"/>
          <p:cNvSpPr>
            <a:spLocks noChangeArrowheads="1"/>
          </p:cNvSpPr>
          <p:nvPr/>
        </p:nvSpPr>
        <p:spPr bwMode="auto">
          <a:xfrm>
            <a:off x="2060575" y="5759450"/>
            <a:ext cx="52562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  <a:latin typeface="Helvetica" panose="020B0604020202020204" pitchFamily="34" charset="0"/>
              </a:rPr>
              <a:t>Any 3-coloring of the graph colors</a:t>
            </a:r>
          </a:p>
          <a:p>
            <a:r>
              <a:rPr lang="en-US" altLang="en-US" sz="2400">
                <a:solidFill>
                  <a:srgbClr val="FF0000"/>
                </a:solidFill>
                <a:latin typeface="Helvetica" panose="020B0604020202020204" pitchFamily="34" charset="0"/>
              </a:rPr>
              <a:t>each gadget triangle using each color</a:t>
            </a:r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7751763" y="1554163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9900"/>
                </a:solidFill>
                <a:latin typeface="Helvetica" panose="020B0604020202020204" pitchFamily="34" charset="0"/>
              </a:rPr>
              <a:t>O</a:t>
            </a:r>
          </a:p>
        </p:txBody>
      </p:sp>
      <p:sp>
        <p:nvSpPr>
          <p:cNvPr id="60422" name="Rectangle 5"/>
          <p:cNvSpPr>
            <a:spLocks noChangeArrowheads="1"/>
          </p:cNvSpPr>
          <p:nvPr/>
        </p:nvSpPr>
        <p:spPr bwMode="auto">
          <a:xfrm>
            <a:off x="6538913" y="641350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9900"/>
                </a:solidFill>
                <a:latin typeface="Helvetica" panose="020B0604020202020204" pitchFamily="34" charset="0"/>
              </a:rPr>
              <a:t>F</a:t>
            </a:r>
          </a:p>
        </p:txBody>
      </p:sp>
      <p:sp>
        <p:nvSpPr>
          <p:cNvPr id="60423" name="Rectangle 6"/>
          <p:cNvSpPr>
            <a:spLocks noChangeArrowheads="1"/>
          </p:cNvSpPr>
          <p:nvPr/>
        </p:nvSpPr>
        <p:spPr bwMode="auto">
          <a:xfrm>
            <a:off x="6934200" y="155575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9900"/>
                </a:solidFill>
                <a:latin typeface="Helvetica" panose="020B0604020202020204" pitchFamily="34" charset="0"/>
              </a:rPr>
              <a:t>T</a:t>
            </a:r>
          </a:p>
        </p:txBody>
      </p:sp>
      <p:sp>
        <p:nvSpPr>
          <p:cNvPr id="60424" name="AutoShape 7"/>
          <p:cNvSpPr>
            <a:spLocks noChangeArrowheads="1"/>
          </p:cNvSpPr>
          <p:nvPr/>
        </p:nvSpPr>
        <p:spPr bwMode="auto">
          <a:xfrm>
            <a:off x="3886200" y="4419600"/>
            <a:ext cx="1057275" cy="9144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25" name="Text Box 8"/>
          <p:cNvSpPr txBox="1">
            <a:spLocks noChangeArrowheads="1"/>
          </p:cNvSpPr>
          <p:nvPr/>
        </p:nvSpPr>
        <p:spPr bwMode="auto">
          <a:xfrm>
            <a:off x="4362450" y="403860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Helvetica" panose="020B0604020202020204" pitchFamily="34" charset="0"/>
              </a:rPr>
              <a:t>O</a:t>
            </a:r>
          </a:p>
        </p:txBody>
      </p:sp>
      <p:sp>
        <p:nvSpPr>
          <p:cNvPr id="60426" name="Text Box 9"/>
          <p:cNvSpPr txBox="1">
            <a:spLocks noChangeArrowheads="1"/>
          </p:cNvSpPr>
          <p:nvPr/>
        </p:nvSpPr>
        <p:spPr bwMode="auto">
          <a:xfrm>
            <a:off x="4997450" y="530225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Helvetica" panose="020B0604020202020204" pitchFamily="34" charset="0"/>
              </a:rPr>
              <a:t>T</a:t>
            </a:r>
            <a:endParaRPr lang="en-US" altLang="en-US" sz="2800">
              <a:latin typeface="Helvetica" panose="020B0604020202020204" pitchFamily="34" charset="0"/>
            </a:endParaRPr>
          </a:p>
        </p:txBody>
      </p:sp>
      <p:sp>
        <p:nvSpPr>
          <p:cNvPr id="60427" name="Text Box 10"/>
          <p:cNvSpPr txBox="1">
            <a:spLocks noChangeArrowheads="1"/>
          </p:cNvSpPr>
          <p:nvPr/>
        </p:nvSpPr>
        <p:spPr bwMode="auto">
          <a:xfrm>
            <a:off x="3484563" y="5181600"/>
            <a:ext cx="4016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F</a:t>
            </a:r>
          </a:p>
        </p:txBody>
      </p:sp>
      <p:sp>
        <p:nvSpPr>
          <p:cNvPr id="60428" name="Line 11"/>
          <p:cNvSpPr>
            <a:spLocks noChangeShapeType="1"/>
          </p:cNvSpPr>
          <p:nvPr/>
        </p:nvSpPr>
        <p:spPr bwMode="auto">
          <a:xfrm flipH="1">
            <a:off x="2133600" y="2590800"/>
            <a:ext cx="3810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29" name="Line 12"/>
          <p:cNvSpPr>
            <a:spLocks noChangeShapeType="1"/>
          </p:cNvSpPr>
          <p:nvPr/>
        </p:nvSpPr>
        <p:spPr bwMode="auto">
          <a:xfrm flipV="1">
            <a:off x="3484563" y="1905000"/>
            <a:ext cx="630237" cy="76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0430" name="Line 13"/>
          <p:cNvSpPr>
            <a:spLocks noChangeShapeType="1"/>
          </p:cNvSpPr>
          <p:nvPr/>
        </p:nvSpPr>
        <p:spPr bwMode="auto">
          <a:xfrm>
            <a:off x="1600200" y="4038600"/>
            <a:ext cx="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31" name="Text Box 14"/>
          <p:cNvSpPr txBox="1">
            <a:spLocks noChangeArrowheads="1"/>
          </p:cNvSpPr>
          <p:nvPr/>
        </p:nvSpPr>
        <p:spPr bwMode="auto">
          <a:xfrm>
            <a:off x="1103313" y="3779838"/>
            <a:ext cx="496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x</a:t>
            </a:r>
            <a:r>
              <a:rPr lang="en-US" altLang="en-US" sz="2800" baseline="-25000">
                <a:latin typeface="Helvetica" panose="020B0604020202020204" pitchFamily="34" charset="0"/>
              </a:rPr>
              <a:t>1</a:t>
            </a:r>
            <a:endParaRPr lang="en-US" altLang="en-US" sz="2800">
              <a:latin typeface="Helvetica" panose="020B0604020202020204" pitchFamily="34" charset="0"/>
            </a:endParaRPr>
          </a:p>
        </p:txBody>
      </p:sp>
      <p:sp>
        <p:nvSpPr>
          <p:cNvPr id="60432" name="Rectangle 15"/>
          <p:cNvSpPr>
            <a:spLocks noChangeArrowheads="1"/>
          </p:cNvSpPr>
          <p:nvPr/>
        </p:nvSpPr>
        <p:spPr bwMode="auto">
          <a:xfrm>
            <a:off x="849313" y="4662488"/>
            <a:ext cx="750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  <a:sym typeface="Symbol" panose="05050102010706020507" pitchFamily="18" charset="2"/>
              </a:rPr>
              <a:t>x</a:t>
            </a:r>
            <a:r>
              <a:rPr lang="en-US" altLang="en-US" sz="2800" baseline="-25000">
                <a:latin typeface="Helvetica" panose="020B0604020202020204" pitchFamily="34" charset="0"/>
                <a:sym typeface="Symbol" panose="05050102010706020507" pitchFamily="18" charset="2"/>
              </a:rPr>
              <a:t>1</a:t>
            </a:r>
            <a:endParaRPr lang="en-US" altLang="en-US" sz="2400" baseline="-25000">
              <a:solidFill>
                <a:srgbClr val="0033CC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60433" name="Rectangle 16"/>
          <p:cNvSpPr>
            <a:spLocks noChangeArrowheads="1"/>
          </p:cNvSpPr>
          <p:nvPr/>
        </p:nvSpPr>
        <p:spPr bwMode="auto">
          <a:xfrm>
            <a:off x="1382713" y="2895600"/>
            <a:ext cx="750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  <a:sym typeface="Symbol" panose="05050102010706020507" pitchFamily="18" charset="2"/>
              </a:rPr>
              <a:t>x</a:t>
            </a:r>
            <a:r>
              <a:rPr lang="en-US" altLang="en-US" sz="2800" baseline="-25000">
                <a:latin typeface="Helvetica" panose="020B0604020202020204" pitchFamily="34" charset="0"/>
                <a:sym typeface="Symbol" panose="05050102010706020507" pitchFamily="18" charset="2"/>
              </a:rPr>
              <a:t>2</a:t>
            </a:r>
            <a:endParaRPr lang="en-US" altLang="en-US" sz="2800" baseline="-25000">
              <a:solidFill>
                <a:srgbClr val="0033CC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60434" name="Rectangle 17"/>
          <p:cNvSpPr>
            <a:spLocks noChangeArrowheads="1"/>
          </p:cNvSpPr>
          <p:nvPr/>
        </p:nvSpPr>
        <p:spPr bwMode="auto">
          <a:xfrm>
            <a:off x="2930525" y="1493838"/>
            <a:ext cx="750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  <a:sym typeface="Symbol" panose="05050102010706020507" pitchFamily="18" charset="2"/>
              </a:rPr>
              <a:t>x</a:t>
            </a:r>
            <a:r>
              <a:rPr lang="en-US" altLang="en-US" sz="2800" baseline="-25000">
                <a:latin typeface="Helvetica" panose="020B0604020202020204" pitchFamily="34" charset="0"/>
                <a:sym typeface="Symbol" panose="05050102010706020507" pitchFamily="18" charset="2"/>
              </a:rPr>
              <a:t>n</a:t>
            </a:r>
            <a:endParaRPr lang="en-US" altLang="en-US" sz="2800" baseline="-25000">
              <a:solidFill>
                <a:srgbClr val="0033CC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60435" name="Text Box 18"/>
          <p:cNvSpPr txBox="1">
            <a:spLocks noChangeArrowheads="1"/>
          </p:cNvSpPr>
          <p:nvPr/>
        </p:nvSpPr>
        <p:spPr bwMode="auto">
          <a:xfrm>
            <a:off x="2514600" y="1905000"/>
            <a:ext cx="479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...</a:t>
            </a:r>
          </a:p>
        </p:txBody>
      </p:sp>
      <p:sp>
        <p:nvSpPr>
          <p:cNvPr id="60436" name="Rectangle 19"/>
          <p:cNvSpPr>
            <a:spLocks noChangeArrowheads="1"/>
          </p:cNvSpPr>
          <p:nvPr/>
        </p:nvSpPr>
        <p:spPr bwMode="auto">
          <a:xfrm>
            <a:off x="2017713" y="2209800"/>
            <a:ext cx="496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x</a:t>
            </a:r>
            <a:r>
              <a:rPr lang="en-US" altLang="en-US" sz="2800" baseline="-25000">
                <a:latin typeface="Helvetica" panose="020B0604020202020204" pitchFamily="34" charset="0"/>
              </a:rPr>
              <a:t>2</a:t>
            </a:r>
          </a:p>
        </p:txBody>
      </p:sp>
      <p:sp>
        <p:nvSpPr>
          <p:cNvPr id="60437" name="Rectangle 20"/>
          <p:cNvSpPr>
            <a:spLocks noChangeArrowheads="1"/>
          </p:cNvSpPr>
          <p:nvPr/>
        </p:nvSpPr>
        <p:spPr bwMode="auto">
          <a:xfrm>
            <a:off x="3886200" y="1371600"/>
            <a:ext cx="496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x</a:t>
            </a:r>
            <a:r>
              <a:rPr lang="en-US" altLang="en-US" sz="2800" baseline="-25000">
                <a:latin typeface="Helvetica" panose="020B0604020202020204" pitchFamily="34" charset="0"/>
              </a:rPr>
              <a:t>n</a:t>
            </a:r>
          </a:p>
        </p:txBody>
      </p:sp>
      <p:sp>
        <p:nvSpPr>
          <p:cNvPr id="60438" name="Line 21"/>
          <p:cNvSpPr>
            <a:spLocks noChangeShapeType="1"/>
          </p:cNvSpPr>
          <p:nvPr/>
        </p:nvSpPr>
        <p:spPr bwMode="auto">
          <a:xfrm flipV="1">
            <a:off x="1600200" y="4419600"/>
            <a:ext cx="2782888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39" name="Line 22"/>
          <p:cNvSpPr>
            <a:spLocks noChangeShapeType="1"/>
          </p:cNvSpPr>
          <p:nvPr/>
        </p:nvSpPr>
        <p:spPr bwMode="auto">
          <a:xfrm>
            <a:off x="1600200" y="4038600"/>
            <a:ext cx="2782888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40" name="Line 23"/>
          <p:cNvSpPr>
            <a:spLocks noChangeShapeType="1"/>
          </p:cNvSpPr>
          <p:nvPr/>
        </p:nvSpPr>
        <p:spPr bwMode="auto">
          <a:xfrm>
            <a:off x="2133600" y="3048000"/>
            <a:ext cx="2228850" cy="1371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41" name="Line 24"/>
          <p:cNvSpPr>
            <a:spLocks noChangeShapeType="1"/>
          </p:cNvSpPr>
          <p:nvPr/>
        </p:nvSpPr>
        <p:spPr bwMode="auto">
          <a:xfrm>
            <a:off x="2514600" y="2590800"/>
            <a:ext cx="1847850" cy="1828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42" name="Line 25"/>
          <p:cNvSpPr>
            <a:spLocks noChangeShapeType="1"/>
          </p:cNvSpPr>
          <p:nvPr/>
        </p:nvSpPr>
        <p:spPr bwMode="auto">
          <a:xfrm>
            <a:off x="3484563" y="1981200"/>
            <a:ext cx="877887" cy="2438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43" name="Line 26"/>
          <p:cNvSpPr>
            <a:spLocks noChangeShapeType="1"/>
          </p:cNvSpPr>
          <p:nvPr/>
        </p:nvSpPr>
        <p:spPr bwMode="auto">
          <a:xfrm>
            <a:off x="4114800" y="1905000"/>
            <a:ext cx="268288" cy="2514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44" name="AutoShape 27"/>
          <p:cNvSpPr>
            <a:spLocks noChangeArrowheads="1"/>
          </p:cNvSpPr>
          <p:nvPr/>
        </p:nvSpPr>
        <p:spPr bwMode="auto">
          <a:xfrm>
            <a:off x="6934200" y="1098550"/>
            <a:ext cx="914400" cy="914400"/>
          </a:xfrm>
          <a:prstGeom prst="rtTriangl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45" name="Line 28"/>
          <p:cNvSpPr>
            <a:spLocks noChangeShapeType="1"/>
          </p:cNvSpPr>
          <p:nvPr/>
        </p:nvSpPr>
        <p:spPr bwMode="auto">
          <a:xfrm flipH="1">
            <a:off x="6172200" y="1098550"/>
            <a:ext cx="7620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46" name="Line 29"/>
          <p:cNvSpPr>
            <a:spLocks noChangeShapeType="1"/>
          </p:cNvSpPr>
          <p:nvPr/>
        </p:nvSpPr>
        <p:spPr bwMode="auto">
          <a:xfrm flipH="1">
            <a:off x="6629400" y="1981200"/>
            <a:ext cx="304800" cy="4429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47" name="Line 30"/>
          <p:cNvSpPr>
            <a:spLocks noChangeShapeType="1"/>
          </p:cNvSpPr>
          <p:nvPr/>
        </p:nvSpPr>
        <p:spPr bwMode="auto">
          <a:xfrm flipH="1">
            <a:off x="7086600" y="2012950"/>
            <a:ext cx="762000" cy="8826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60448" name="Group 31"/>
          <p:cNvGrpSpPr>
            <a:grpSpLocks/>
          </p:cNvGrpSpPr>
          <p:nvPr/>
        </p:nvGrpSpPr>
        <p:grpSpPr bwMode="auto">
          <a:xfrm>
            <a:off x="7086600" y="3048000"/>
            <a:ext cx="1676400" cy="1797050"/>
            <a:chOff x="3984" y="788"/>
            <a:chExt cx="1056" cy="1132"/>
          </a:xfrm>
        </p:grpSpPr>
        <p:sp>
          <p:nvSpPr>
            <p:cNvPr id="60484" name="AutoShape 32"/>
            <p:cNvSpPr>
              <a:spLocks noChangeArrowheads="1"/>
            </p:cNvSpPr>
            <p:nvPr/>
          </p:nvSpPr>
          <p:spPr bwMode="auto">
            <a:xfrm>
              <a:off x="4464" y="788"/>
              <a:ext cx="576" cy="576"/>
            </a:xfrm>
            <a:prstGeom prst="rtTriangl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85" name="Line 33"/>
            <p:cNvSpPr>
              <a:spLocks noChangeShapeType="1"/>
            </p:cNvSpPr>
            <p:nvPr/>
          </p:nvSpPr>
          <p:spPr bwMode="auto">
            <a:xfrm flipH="1">
              <a:off x="3984" y="788"/>
              <a:ext cx="480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486" name="Line 34"/>
            <p:cNvSpPr>
              <a:spLocks noChangeShapeType="1"/>
            </p:cNvSpPr>
            <p:nvPr/>
          </p:nvSpPr>
          <p:spPr bwMode="auto">
            <a:xfrm flipH="1">
              <a:off x="4272" y="1344"/>
              <a:ext cx="192" cy="27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487" name="Line 35"/>
            <p:cNvSpPr>
              <a:spLocks noChangeShapeType="1"/>
            </p:cNvSpPr>
            <p:nvPr/>
          </p:nvSpPr>
          <p:spPr bwMode="auto">
            <a:xfrm flipH="1">
              <a:off x="4560" y="1364"/>
              <a:ext cx="480" cy="55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0449" name="Line 36"/>
          <p:cNvSpPr>
            <a:spLocks noChangeShapeType="1"/>
          </p:cNvSpPr>
          <p:nvPr/>
        </p:nvSpPr>
        <p:spPr bwMode="auto">
          <a:xfrm flipV="1">
            <a:off x="4943475" y="2012950"/>
            <a:ext cx="1228725" cy="33210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50" name="Line 37"/>
          <p:cNvSpPr>
            <a:spLocks noChangeShapeType="1"/>
          </p:cNvSpPr>
          <p:nvPr/>
        </p:nvSpPr>
        <p:spPr bwMode="auto">
          <a:xfrm flipV="1">
            <a:off x="4943475" y="2424113"/>
            <a:ext cx="1685925" cy="29098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51" name="Line 38"/>
          <p:cNvSpPr>
            <a:spLocks noChangeShapeType="1"/>
          </p:cNvSpPr>
          <p:nvPr/>
        </p:nvSpPr>
        <p:spPr bwMode="auto">
          <a:xfrm flipV="1">
            <a:off x="4943475" y="2895600"/>
            <a:ext cx="2143125" cy="2438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52" name="Line 39"/>
          <p:cNvSpPr>
            <a:spLocks noChangeShapeType="1"/>
          </p:cNvSpPr>
          <p:nvPr/>
        </p:nvSpPr>
        <p:spPr bwMode="auto">
          <a:xfrm flipV="1">
            <a:off x="4943475" y="3930650"/>
            <a:ext cx="2143125" cy="1371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53" name="Line 40"/>
          <p:cNvSpPr>
            <a:spLocks noChangeShapeType="1"/>
          </p:cNvSpPr>
          <p:nvPr/>
        </p:nvSpPr>
        <p:spPr bwMode="auto">
          <a:xfrm flipV="1">
            <a:off x="4997450" y="4373563"/>
            <a:ext cx="2546350" cy="9604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54" name="Line 41"/>
          <p:cNvSpPr>
            <a:spLocks noChangeShapeType="1"/>
          </p:cNvSpPr>
          <p:nvPr/>
        </p:nvSpPr>
        <p:spPr bwMode="auto">
          <a:xfrm flipV="1">
            <a:off x="4997450" y="4845050"/>
            <a:ext cx="3003550" cy="488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55" name="Rectangle 42"/>
          <p:cNvSpPr>
            <a:spLocks noChangeArrowheads="1"/>
          </p:cNvSpPr>
          <p:nvPr/>
        </p:nvSpPr>
        <p:spPr bwMode="auto">
          <a:xfrm rot="2452379">
            <a:off x="6878638" y="912813"/>
            <a:ext cx="21621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(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n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  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2 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 x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1</a:t>
            </a:r>
            <a:r>
              <a:rPr lang="en-US" altLang="en-US" sz="24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60456" name="Line 43"/>
          <p:cNvSpPr>
            <a:spLocks noChangeShapeType="1"/>
          </p:cNvSpPr>
          <p:nvPr/>
        </p:nvSpPr>
        <p:spPr bwMode="auto">
          <a:xfrm flipH="1" flipV="1">
            <a:off x="5367338" y="3779838"/>
            <a:ext cx="1719262" cy="182562"/>
          </a:xfrm>
          <a:prstGeom prst="line">
            <a:avLst/>
          </a:prstGeom>
          <a:noFill/>
          <a:ln w="28575">
            <a:solidFill>
              <a:srgbClr val="0033CC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57" name="Line 44"/>
          <p:cNvSpPr>
            <a:spLocks noChangeShapeType="1"/>
          </p:cNvSpPr>
          <p:nvPr/>
        </p:nvSpPr>
        <p:spPr bwMode="auto">
          <a:xfrm flipH="1" flipV="1">
            <a:off x="5943600" y="4038600"/>
            <a:ext cx="1555750" cy="334963"/>
          </a:xfrm>
          <a:prstGeom prst="line">
            <a:avLst/>
          </a:prstGeom>
          <a:noFill/>
          <a:ln w="28575">
            <a:solidFill>
              <a:srgbClr val="0033CC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58" name="Line 45"/>
          <p:cNvSpPr>
            <a:spLocks noChangeShapeType="1"/>
          </p:cNvSpPr>
          <p:nvPr/>
        </p:nvSpPr>
        <p:spPr bwMode="auto">
          <a:xfrm flipH="1" flipV="1">
            <a:off x="6172200" y="4419600"/>
            <a:ext cx="1828800" cy="425450"/>
          </a:xfrm>
          <a:prstGeom prst="line">
            <a:avLst/>
          </a:prstGeom>
          <a:noFill/>
          <a:ln w="28575">
            <a:solidFill>
              <a:srgbClr val="0033CC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59" name="Line 46"/>
          <p:cNvSpPr>
            <a:spLocks noChangeShapeType="1"/>
          </p:cNvSpPr>
          <p:nvPr/>
        </p:nvSpPr>
        <p:spPr bwMode="auto">
          <a:xfrm flipH="1">
            <a:off x="1600200" y="2727325"/>
            <a:ext cx="5638800" cy="2073275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60" name="Line 47"/>
          <p:cNvSpPr>
            <a:spLocks noChangeShapeType="1"/>
          </p:cNvSpPr>
          <p:nvPr/>
        </p:nvSpPr>
        <p:spPr bwMode="auto">
          <a:xfrm flipH="1">
            <a:off x="2514600" y="2424113"/>
            <a:ext cx="4114800" cy="166687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61" name="Line 48"/>
          <p:cNvSpPr>
            <a:spLocks noChangeShapeType="1"/>
          </p:cNvSpPr>
          <p:nvPr/>
        </p:nvSpPr>
        <p:spPr bwMode="auto">
          <a:xfrm flipH="1" flipV="1">
            <a:off x="4114800" y="1905000"/>
            <a:ext cx="2057400" cy="762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62" name="Oval 49"/>
          <p:cNvSpPr>
            <a:spLocks noChangeArrowheads="1"/>
          </p:cNvSpPr>
          <p:nvPr/>
        </p:nvSpPr>
        <p:spPr bwMode="auto">
          <a:xfrm>
            <a:off x="4381500" y="43910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63" name="Oval 50"/>
          <p:cNvSpPr>
            <a:spLocks noChangeArrowheads="1"/>
          </p:cNvSpPr>
          <p:nvPr/>
        </p:nvSpPr>
        <p:spPr bwMode="auto">
          <a:xfrm>
            <a:off x="1552575" y="476250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64" name="Oval 51"/>
          <p:cNvSpPr>
            <a:spLocks noChangeArrowheads="1"/>
          </p:cNvSpPr>
          <p:nvPr/>
        </p:nvSpPr>
        <p:spPr bwMode="auto">
          <a:xfrm>
            <a:off x="1543050" y="40100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65" name="Oval 52"/>
          <p:cNvSpPr>
            <a:spLocks noChangeArrowheads="1"/>
          </p:cNvSpPr>
          <p:nvPr/>
        </p:nvSpPr>
        <p:spPr bwMode="auto">
          <a:xfrm>
            <a:off x="2095500" y="300990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66" name="Oval 53"/>
          <p:cNvSpPr>
            <a:spLocks noChangeArrowheads="1"/>
          </p:cNvSpPr>
          <p:nvPr/>
        </p:nvSpPr>
        <p:spPr bwMode="auto">
          <a:xfrm>
            <a:off x="2476500" y="25431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67" name="Oval 54"/>
          <p:cNvSpPr>
            <a:spLocks noChangeArrowheads="1"/>
          </p:cNvSpPr>
          <p:nvPr/>
        </p:nvSpPr>
        <p:spPr bwMode="auto">
          <a:xfrm>
            <a:off x="3448050" y="19526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68" name="Oval 55"/>
          <p:cNvSpPr>
            <a:spLocks noChangeArrowheads="1"/>
          </p:cNvSpPr>
          <p:nvPr/>
        </p:nvSpPr>
        <p:spPr bwMode="auto">
          <a:xfrm>
            <a:off x="4086225" y="18383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69" name="Oval 56"/>
          <p:cNvSpPr>
            <a:spLocks noChangeArrowheads="1"/>
          </p:cNvSpPr>
          <p:nvPr/>
        </p:nvSpPr>
        <p:spPr bwMode="auto">
          <a:xfrm>
            <a:off x="3838575" y="52673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70" name="Oval 57"/>
          <p:cNvSpPr>
            <a:spLocks noChangeArrowheads="1"/>
          </p:cNvSpPr>
          <p:nvPr/>
        </p:nvSpPr>
        <p:spPr bwMode="auto">
          <a:xfrm>
            <a:off x="4914900" y="52863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71" name="Oval 58"/>
          <p:cNvSpPr>
            <a:spLocks noChangeArrowheads="1"/>
          </p:cNvSpPr>
          <p:nvPr/>
        </p:nvSpPr>
        <p:spPr bwMode="auto">
          <a:xfrm>
            <a:off x="6896100" y="10572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72" name="Oval 59"/>
          <p:cNvSpPr>
            <a:spLocks noChangeArrowheads="1"/>
          </p:cNvSpPr>
          <p:nvPr/>
        </p:nvSpPr>
        <p:spPr bwMode="auto">
          <a:xfrm>
            <a:off x="6134100" y="19240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73" name="Oval 60"/>
          <p:cNvSpPr>
            <a:spLocks noChangeArrowheads="1"/>
          </p:cNvSpPr>
          <p:nvPr/>
        </p:nvSpPr>
        <p:spPr bwMode="auto">
          <a:xfrm>
            <a:off x="6886575" y="19621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74" name="Oval 61"/>
          <p:cNvSpPr>
            <a:spLocks noChangeArrowheads="1"/>
          </p:cNvSpPr>
          <p:nvPr/>
        </p:nvSpPr>
        <p:spPr bwMode="auto">
          <a:xfrm>
            <a:off x="7791450" y="19621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75" name="Oval 62"/>
          <p:cNvSpPr>
            <a:spLocks noChangeArrowheads="1"/>
          </p:cNvSpPr>
          <p:nvPr/>
        </p:nvSpPr>
        <p:spPr bwMode="auto">
          <a:xfrm>
            <a:off x="6591300" y="23812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76" name="Oval 63"/>
          <p:cNvSpPr>
            <a:spLocks noChangeArrowheads="1"/>
          </p:cNvSpPr>
          <p:nvPr/>
        </p:nvSpPr>
        <p:spPr bwMode="auto">
          <a:xfrm>
            <a:off x="7172325" y="26860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77" name="Oval 64"/>
          <p:cNvSpPr>
            <a:spLocks noChangeArrowheads="1"/>
          </p:cNvSpPr>
          <p:nvPr/>
        </p:nvSpPr>
        <p:spPr bwMode="auto">
          <a:xfrm>
            <a:off x="7058025" y="39147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78" name="Oval 65"/>
          <p:cNvSpPr>
            <a:spLocks noChangeArrowheads="1"/>
          </p:cNvSpPr>
          <p:nvPr/>
        </p:nvSpPr>
        <p:spPr bwMode="auto">
          <a:xfrm>
            <a:off x="7515225" y="43243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79" name="Oval 66"/>
          <p:cNvSpPr>
            <a:spLocks noChangeArrowheads="1"/>
          </p:cNvSpPr>
          <p:nvPr/>
        </p:nvSpPr>
        <p:spPr bwMode="auto">
          <a:xfrm>
            <a:off x="7953375" y="480060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80" name="Oval 67"/>
          <p:cNvSpPr>
            <a:spLocks noChangeArrowheads="1"/>
          </p:cNvSpPr>
          <p:nvPr/>
        </p:nvSpPr>
        <p:spPr bwMode="auto">
          <a:xfrm>
            <a:off x="7781925" y="38957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81" name="Oval 68"/>
          <p:cNvSpPr>
            <a:spLocks noChangeArrowheads="1"/>
          </p:cNvSpPr>
          <p:nvPr/>
        </p:nvSpPr>
        <p:spPr bwMode="auto">
          <a:xfrm>
            <a:off x="7810500" y="29908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82" name="Oval 69"/>
          <p:cNvSpPr>
            <a:spLocks noChangeArrowheads="1"/>
          </p:cNvSpPr>
          <p:nvPr/>
        </p:nvSpPr>
        <p:spPr bwMode="auto">
          <a:xfrm>
            <a:off x="8715375" y="392430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83" name="Rectangle 70"/>
          <p:cNvSpPr>
            <a:spLocks noChangeArrowheads="1"/>
          </p:cNvSpPr>
          <p:nvPr/>
        </p:nvSpPr>
        <p:spPr bwMode="auto">
          <a:xfrm rot="2818627">
            <a:off x="7491413" y="28702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(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1 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 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3 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 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6</a:t>
            </a:r>
            <a:r>
              <a:rPr lang="en-US" altLang="en-US" sz="24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5E5D89-A711-4728-8E53-93674732E862}" type="slidenum">
              <a:rPr lang="en-US" altLang="en-US" sz="1400">
                <a:latin typeface="Tahoma" panose="020B0604030504040204" pitchFamily="34" charset="0"/>
              </a:rPr>
              <a:pPr/>
              <a:t>23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3-SAT </a:t>
            </a:r>
            <a:r>
              <a:rPr lang="en-US" altLang="en-US" sz="3600" dirty="0">
                <a:solidFill>
                  <a:srgbClr val="002060"/>
                </a:solidFill>
                <a:sym typeface="Symbol" panose="05050102010706020507" pitchFamily="18" charset="2"/>
              </a:rPr>
              <a:t></a:t>
            </a:r>
            <a:r>
              <a:rPr lang="en-US" altLang="en-US" sz="3600" baseline="-25000" dirty="0">
                <a:solidFill>
                  <a:srgbClr val="002060"/>
                </a:solidFill>
                <a:sym typeface="Symbol" panose="05050102010706020507" pitchFamily="18" charset="2"/>
              </a:rPr>
              <a:t>P</a:t>
            </a:r>
            <a:r>
              <a:rPr lang="en-US" altLang="en-US" sz="3600" dirty="0">
                <a:solidFill>
                  <a:srgbClr val="002060"/>
                </a:solidFill>
                <a:sym typeface="Symbol" panose="05050102010706020507" pitchFamily="18" charset="2"/>
              </a:rPr>
              <a:t>3-Color</a:t>
            </a:r>
          </a:p>
        </p:txBody>
      </p:sp>
      <p:sp>
        <p:nvSpPr>
          <p:cNvPr id="61444" name="Rectangle 3"/>
          <p:cNvSpPr>
            <a:spLocks noChangeArrowheads="1"/>
          </p:cNvSpPr>
          <p:nvPr/>
        </p:nvSpPr>
        <p:spPr bwMode="auto">
          <a:xfrm>
            <a:off x="1481138" y="5754688"/>
            <a:ext cx="6415087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  <a:latin typeface="Helvetica" panose="020B0604020202020204" pitchFamily="34" charset="0"/>
              </a:rPr>
              <a:t>Any 3-coloring of the graph has an </a:t>
            </a:r>
            <a:r>
              <a:rPr lang="en-US" altLang="en-US" sz="2400">
                <a:solidFill>
                  <a:schemeClr val="hlink"/>
                </a:solidFill>
                <a:latin typeface="Helvetica" panose="020B0604020202020204" pitchFamily="34" charset="0"/>
              </a:rPr>
              <a:t>F</a:t>
            </a:r>
            <a:r>
              <a:rPr lang="en-US" altLang="en-US" sz="2400">
                <a:solidFill>
                  <a:srgbClr val="FF0000"/>
                </a:solidFill>
                <a:latin typeface="Helvetica" panose="020B0604020202020204" pitchFamily="34" charset="0"/>
              </a:rPr>
              <a:t> opposite</a:t>
            </a:r>
          </a:p>
          <a:p>
            <a:r>
              <a:rPr lang="en-US" altLang="en-US" sz="2400">
                <a:solidFill>
                  <a:srgbClr val="FF0000"/>
                </a:solidFill>
                <a:latin typeface="Helvetica" panose="020B0604020202020204" pitchFamily="34" charset="0"/>
              </a:rPr>
              <a:t>the </a:t>
            </a:r>
            <a:r>
              <a:rPr lang="en-US" altLang="en-US" sz="2400">
                <a:solidFill>
                  <a:schemeClr val="hlink"/>
                </a:solidFill>
                <a:latin typeface="Helvetica" panose="020B0604020202020204" pitchFamily="34" charset="0"/>
              </a:rPr>
              <a:t>O</a:t>
            </a:r>
            <a:r>
              <a:rPr lang="en-US" altLang="en-US" sz="2400">
                <a:solidFill>
                  <a:srgbClr val="FF0000"/>
                </a:solidFill>
                <a:latin typeface="Helvetica" panose="020B0604020202020204" pitchFamily="34" charset="0"/>
              </a:rPr>
              <a:t> color in the triangle of each gadget</a:t>
            </a:r>
          </a:p>
        </p:txBody>
      </p:sp>
      <p:sp>
        <p:nvSpPr>
          <p:cNvPr id="61445" name="Rectangle 4"/>
          <p:cNvSpPr>
            <a:spLocks noChangeArrowheads="1"/>
          </p:cNvSpPr>
          <p:nvPr/>
        </p:nvSpPr>
        <p:spPr bwMode="auto">
          <a:xfrm>
            <a:off x="7748588" y="1549400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9900"/>
                </a:solidFill>
                <a:latin typeface="Helvetica" panose="020B0604020202020204" pitchFamily="34" charset="0"/>
              </a:rPr>
              <a:t>O</a:t>
            </a:r>
          </a:p>
        </p:txBody>
      </p:sp>
      <p:sp>
        <p:nvSpPr>
          <p:cNvPr id="61446" name="Rectangle 5"/>
          <p:cNvSpPr>
            <a:spLocks noChangeArrowheads="1"/>
          </p:cNvSpPr>
          <p:nvPr/>
        </p:nvSpPr>
        <p:spPr bwMode="auto">
          <a:xfrm>
            <a:off x="6538913" y="641350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9900"/>
                </a:solidFill>
                <a:latin typeface="Helvetica" panose="020B0604020202020204" pitchFamily="34" charset="0"/>
              </a:rPr>
              <a:t>F</a:t>
            </a:r>
          </a:p>
        </p:txBody>
      </p:sp>
      <p:sp>
        <p:nvSpPr>
          <p:cNvPr id="61447" name="Rectangle 6"/>
          <p:cNvSpPr>
            <a:spLocks noChangeArrowheads="1"/>
          </p:cNvSpPr>
          <p:nvPr/>
        </p:nvSpPr>
        <p:spPr bwMode="auto">
          <a:xfrm>
            <a:off x="6934200" y="155575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9900"/>
                </a:solidFill>
                <a:latin typeface="Helvetica" panose="020B0604020202020204" pitchFamily="34" charset="0"/>
              </a:rPr>
              <a:t>T</a:t>
            </a:r>
          </a:p>
        </p:txBody>
      </p:sp>
      <p:sp>
        <p:nvSpPr>
          <p:cNvPr id="61448" name="AutoShape 7"/>
          <p:cNvSpPr>
            <a:spLocks noChangeArrowheads="1"/>
          </p:cNvSpPr>
          <p:nvPr/>
        </p:nvSpPr>
        <p:spPr bwMode="auto">
          <a:xfrm>
            <a:off x="3886200" y="4419600"/>
            <a:ext cx="1057275" cy="9144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49" name="Text Box 8"/>
          <p:cNvSpPr txBox="1">
            <a:spLocks noChangeArrowheads="1"/>
          </p:cNvSpPr>
          <p:nvPr/>
        </p:nvSpPr>
        <p:spPr bwMode="auto">
          <a:xfrm>
            <a:off x="4362450" y="403860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Helvetica" panose="020B0604020202020204" pitchFamily="34" charset="0"/>
              </a:rPr>
              <a:t>O</a:t>
            </a:r>
          </a:p>
        </p:txBody>
      </p:sp>
      <p:sp>
        <p:nvSpPr>
          <p:cNvPr id="61450" name="Text Box 9"/>
          <p:cNvSpPr txBox="1">
            <a:spLocks noChangeArrowheads="1"/>
          </p:cNvSpPr>
          <p:nvPr/>
        </p:nvSpPr>
        <p:spPr bwMode="auto">
          <a:xfrm>
            <a:off x="4997450" y="530225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Helvetica" panose="020B0604020202020204" pitchFamily="34" charset="0"/>
              </a:rPr>
              <a:t>T</a:t>
            </a:r>
            <a:endParaRPr lang="en-US" altLang="en-US" sz="2800">
              <a:latin typeface="Helvetica" panose="020B0604020202020204" pitchFamily="34" charset="0"/>
            </a:endParaRPr>
          </a:p>
        </p:txBody>
      </p:sp>
      <p:sp>
        <p:nvSpPr>
          <p:cNvPr id="61451" name="Text Box 10"/>
          <p:cNvSpPr txBox="1">
            <a:spLocks noChangeArrowheads="1"/>
          </p:cNvSpPr>
          <p:nvPr/>
        </p:nvSpPr>
        <p:spPr bwMode="auto">
          <a:xfrm>
            <a:off x="3484563" y="5181600"/>
            <a:ext cx="4016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F</a:t>
            </a:r>
          </a:p>
        </p:txBody>
      </p:sp>
      <p:sp>
        <p:nvSpPr>
          <p:cNvPr id="61452" name="Line 11"/>
          <p:cNvSpPr>
            <a:spLocks noChangeShapeType="1"/>
          </p:cNvSpPr>
          <p:nvPr/>
        </p:nvSpPr>
        <p:spPr bwMode="auto">
          <a:xfrm flipH="1">
            <a:off x="2133600" y="2590800"/>
            <a:ext cx="3810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53" name="Line 12"/>
          <p:cNvSpPr>
            <a:spLocks noChangeShapeType="1"/>
          </p:cNvSpPr>
          <p:nvPr/>
        </p:nvSpPr>
        <p:spPr bwMode="auto">
          <a:xfrm flipV="1">
            <a:off x="3484563" y="1905000"/>
            <a:ext cx="630237" cy="76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454" name="Line 13"/>
          <p:cNvSpPr>
            <a:spLocks noChangeShapeType="1"/>
          </p:cNvSpPr>
          <p:nvPr/>
        </p:nvSpPr>
        <p:spPr bwMode="auto">
          <a:xfrm>
            <a:off x="1600200" y="4038600"/>
            <a:ext cx="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55" name="Text Box 14"/>
          <p:cNvSpPr txBox="1">
            <a:spLocks noChangeArrowheads="1"/>
          </p:cNvSpPr>
          <p:nvPr/>
        </p:nvSpPr>
        <p:spPr bwMode="auto">
          <a:xfrm>
            <a:off x="1103313" y="3779838"/>
            <a:ext cx="496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x</a:t>
            </a:r>
            <a:r>
              <a:rPr lang="en-US" altLang="en-US" sz="2800" baseline="-25000">
                <a:latin typeface="Helvetica" panose="020B0604020202020204" pitchFamily="34" charset="0"/>
              </a:rPr>
              <a:t>1</a:t>
            </a:r>
            <a:endParaRPr lang="en-US" altLang="en-US" sz="2800">
              <a:latin typeface="Helvetica" panose="020B0604020202020204" pitchFamily="34" charset="0"/>
            </a:endParaRPr>
          </a:p>
        </p:txBody>
      </p:sp>
      <p:sp>
        <p:nvSpPr>
          <p:cNvPr id="61456" name="Rectangle 15"/>
          <p:cNvSpPr>
            <a:spLocks noChangeArrowheads="1"/>
          </p:cNvSpPr>
          <p:nvPr/>
        </p:nvSpPr>
        <p:spPr bwMode="auto">
          <a:xfrm>
            <a:off x="849313" y="4662488"/>
            <a:ext cx="750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  <a:sym typeface="Symbol" panose="05050102010706020507" pitchFamily="18" charset="2"/>
              </a:rPr>
              <a:t>x</a:t>
            </a:r>
            <a:r>
              <a:rPr lang="en-US" altLang="en-US" sz="2800" baseline="-25000">
                <a:latin typeface="Helvetica" panose="020B0604020202020204" pitchFamily="34" charset="0"/>
                <a:sym typeface="Symbol" panose="05050102010706020507" pitchFamily="18" charset="2"/>
              </a:rPr>
              <a:t>1</a:t>
            </a:r>
            <a:endParaRPr lang="en-US" altLang="en-US" sz="2400" baseline="-25000">
              <a:solidFill>
                <a:srgbClr val="0033CC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61457" name="Rectangle 16"/>
          <p:cNvSpPr>
            <a:spLocks noChangeArrowheads="1"/>
          </p:cNvSpPr>
          <p:nvPr/>
        </p:nvSpPr>
        <p:spPr bwMode="auto">
          <a:xfrm>
            <a:off x="1382713" y="2895600"/>
            <a:ext cx="750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  <a:sym typeface="Symbol" panose="05050102010706020507" pitchFamily="18" charset="2"/>
              </a:rPr>
              <a:t>x</a:t>
            </a:r>
            <a:r>
              <a:rPr lang="en-US" altLang="en-US" sz="2800" baseline="-25000">
                <a:latin typeface="Helvetica" panose="020B0604020202020204" pitchFamily="34" charset="0"/>
                <a:sym typeface="Symbol" panose="05050102010706020507" pitchFamily="18" charset="2"/>
              </a:rPr>
              <a:t>2</a:t>
            </a:r>
            <a:endParaRPr lang="en-US" altLang="en-US" sz="2800" baseline="-25000">
              <a:solidFill>
                <a:srgbClr val="0033CC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61458" name="Rectangle 17"/>
          <p:cNvSpPr>
            <a:spLocks noChangeArrowheads="1"/>
          </p:cNvSpPr>
          <p:nvPr/>
        </p:nvSpPr>
        <p:spPr bwMode="auto">
          <a:xfrm>
            <a:off x="2930525" y="1493838"/>
            <a:ext cx="750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  <a:sym typeface="Symbol" panose="05050102010706020507" pitchFamily="18" charset="2"/>
              </a:rPr>
              <a:t>x</a:t>
            </a:r>
            <a:r>
              <a:rPr lang="en-US" altLang="en-US" sz="2800" baseline="-25000">
                <a:latin typeface="Helvetica" panose="020B0604020202020204" pitchFamily="34" charset="0"/>
                <a:sym typeface="Symbol" panose="05050102010706020507" pitchFamily="18" charset="2"/>
              </a:rPr>
              <a:t>n</a:t>
            </a:r>
            <a:endParaRPr lang="en-US" altLang="en-US" sz="2800" baseline="-25000">
              <a:solidFill>
                <a:srgbClr val="0033CC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61459" name="Text Box 18"/>
          <p:cNvSpPr txBox="1">
            <a:spLocks noChangeArrowheads="1"/>
          </p:cNvSpPr>
          <p:nvPr/>
        </p:nvSpPr>
        <p:spPr bwMode="auto">
          <a:xfrm>
            <a:off x="2514600" y="1905000"/>
            <a:ext cx="479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...</a:t>
            </a:r>
          </a:p>
        </p:txBody>
      </p:sp>
      <p:sp>
        <p:nvSpPr>
          <p:cNvPr id="61460" name="Rectangle 19"/>
          <p:cNvSpPr>
            <a:spLocks noChangeArrowheads="1"/>
          </p:cNvSpPr>
          <p:nvPr/>
        </p:nvSpPr>
        <p:spPr bwMode="auto">
          <a:xfrm>
            <a:off x="2017713" y="2209800"/>
            <a:ext cx="496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x</a:t>
            </a:r>
            <a:r>
              <a:rPr lang="en-US" altLang="en-US" sz="2800" baseline="-25000">
                <a:latin typeface="Helvetica" panose="020B0604020202020204" pitchFamily="34" charset="0"/>
              </a:rPr>
              <a:t>2</a:t>
            </a:r>
          </a:p>
        </p:txBody>
      </p:sp>
      <p:sp>
        <p:nvSpPr>
          <p:cNvPr id="61461" name="Rectangle 20"/>
          <p:cNvSpPr>
            <a:spLocks noChangeArrowheads="1"/>
          </p:cNvSpPr>
          <p:nvPr/>
        </p:nvSpPr>
        <p:spPr bwMode="auto">
          <a:xfrm>
            <a:off x="3886200" y="1371600"/>
            <a:ext cx="496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x</a:t>
            </a:r>
            <a:r>
              <a:rPr lang="en-US" altLang="en-US" sz="2800" baseline="-25000">
                <a:latin typeface="Helvetica" panose="020B0604020202020204" pitchFamily="34" charset="0"/>
              </a:rPr>
              <a:t>n</a:t>
            </a:r>
          </a:p>
        </p:txBody>
      </p:sp>
      <p:sp>
        <p:nvSpPr>
          <p:cNvPr id="61462" name="Line 21"/>
          <p:cNvSpPr>
            <a:spLocks noChangeShapeType="1"/>
          </p:cNvSpPr>
          <p:nvPr/>
        </p:nvSpPr>
        <p:spPr bwMode="auto">
          <a:xfrm flipV="1">
            <a:off x="1600200" y="4419600"/>
            <a:ext cx="2782888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63" name="Line 22"/>
          <p:cNvSpPr>
            <a:spLocks noChangeShapeType="1"/>
          </p:cNvSpPr>
          <p:nvPr/>
        </p:nvSpPr>
        <p:spPr bwMode="auto">
          <a:xfrm>
            <a:off x="1600200" y="4038600"/>
            <a:ext cx="2782888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64" name="Line 23"/>
          <p:cNvSpPr>
            <a:spLocks noChangeShapeType="1"/>
          </p:cNvSpPr>
          <p:nvPr/>
        </p:nvSpPr>
        <p:spPr bwMode="auto">
          <a:xfrm>
            <a:off x="2133600" y="3048000"/>
            <a:ext cx="2228850" cy="1371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65" name="Line 24"/>
          <p:cNvSpPr>
            <a:spLocks noChangeShapeType="1"/>
          </p:cNvSpPr>
          <p:nvPr/>
        </p:nvSpPr>
        <p:spPr bwMode="auto">
          <a:xfrm>
            <a:off x="2514600" y="2590800"/>
            <a:ext cx="1847850" cy="1828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66" name="Line 25"/>
          <p:cNvSpPr>
            <a:spLocks noChangeShapeType="1"/>
          </p:cNvSpPr>
          <p:nvPr/>
        </p:nvSpPr>
        <p:spPr bwMode="auto">
          <a:xfrm>
            <a:off x="3484563" y="1981200"/>
            <a:ext cx="877887" cy="2438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67" name="Line 26"/>
          <p:cNvSpPr>
            <a:spLocks noChangeShapeType="1"/>
          </p:cNvSpPr>
          <p:nvPr/>
        </p:nvSpPr>
        <p:spPr bwMode="auto">
          <a:xfrm>
            <a:off x="4114800" y="1905000"/>
            <a:ext cx="268288" cy="2514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68" name="AutoShape 27"/>
          <p:cNvSpPr>
            <a:spLocks noChangeArrowheads="1"/>
          </p:cNvSpPr>
          <p:nvPr/>
        </p:nvSpPr>
        <p:spPr bwMode="auto">
          <a:xfrm>
            <a:off x="6934200" y="1098550"/>
            <a:ext cx="914400" cy="914400"/>
          </a:xfrm>
          <a:prstGeom prst="rtTriangl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69" name="Line 28"/>
          <p:cNvSpPr>
            <a:spLocks noChangeShapeType="1"/>
          </p:cNvSpPr>
          <p:nvPr/>
        </p:nvSpPr>
        <p:spPr bwMode="auto">
          <a:xfrm flipH="1">
            <a:off x="6172200" y="1098550"/>
            <a:ext cx="7620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70" name="Line 29"/>
          <p:cNvSpPr>
            <a:spLocks noChangeShapeType="1"/>
          </p:cNvSpPr>
          <p:nvPr/>
        </p:nvSpPr>
        <p:spPr bwMode="auto">
          <a:xfrm flipH="1">
            <a:off x="6629400" y="1981200"/>
            <a:ext cx="304800" cy="4429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71" name="Line 30"/>
          <p:cNvSpPr>
            <a:spLocks noChangeShapeType="1"/>
          </p:cNvSpPr>
          <p:nvPr/>
        </p:nvSpPr>
        <p:spPr bwMode="auto">
          <a:xfrm flipH="1">
            <a:off x="7086600" y="2012950"/>
            <a:ext cx="762000" cy="8826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61472" name="Group 31"/>
          <p:cNvGrpSpPr>
            <a:grpSpLocks/>
          </p:cNvGrpSpPr>
          <p:nvPr/>
        </p:nvGrpSpPr>
        <p:grpSpPr bwMode="auto">
          <a:xfrm>
            <a:off x="7086600" y="3048000"/>
            <a:ext cx="1676400" cy="1797050"/>
            <a:chOff x="3984" y="788"/>
            <a:chExt cx="1056" cy="1132"/>
          </a:xfrm>
        </p:grpSpPr>
        <p:sp>
          <p:nvSpPr>
            <p:cNvPr id="61509" name="AutoShape 32"/>
            <p:cNvSpPr>
              <a:spLocks noChangeArrowheads="1"/>
            </p:cNvSpPr>
            <p:nvPr/>
          </p:nvSpPr>
          <p:spPr bwMode="auto">
            <a:xfrm>
              <a:off x="4464" y="788"/>
              <a:ext cx="576" cy="576"/>
            </a:xfrm>
            <a:prstGeom prst="rtTriangl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510" name="Line 33"/>
            <p:cNvSpPr>
              <a:spLocks noChangeShapeType="1"/>
            </p:cNvSpPr>
            <p:nvPr/>
          </p:nvSpPr>
          <p:spPr bwMode="auto">
            <a:xfrm flipH="1">
              <a:off x="3984" y="788"/>
              <a:ext cx="480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511" name="Line 34"/>
            <p:cNvSpPr>
              <a:spLocks noChangeShapeType="1"/>
            </p:cNvSpPr>
            <p:nvPr/>
          </p:nvSpPr>
          <p:spPr bwMode="auto">
            <a:xfrm flipH="1">
              <a:off x="4272" y="1344"/>
              <a:ext cx="192" cy="27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512" name="Line 35"/>
            <p:cNvSpPr>
              <a:spLocks noChangeShapeType="1"/>
            </p:cNvSpPr>
            <p:nvPr/>
          </p:nvSpPr>
          <p:spPr bwMode="auto">
            <a:xfrm flipH="1">
              <a:off x="4560" y="1364"/>
              <a:ext cx="480" cy="55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1473" name="Line 36"/>
          <p:cNvSpPr>
            <a:spLocks noChangeShapeType="1"/>
          </p:cNvSpPr>
          <p:nvPr/>
        </p:nvSpPr>
        <p:spPr bwMode="auto">
          <a:xfrm flipV="1">
            <a:off x="4943475" y="2012950"/>
            <a:ext cx="1228725" cy="33210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74" name="Line 37"/>
          <p:cNvSpPr>
            <a:spLocks noChangeShapeType="1"/>
          </p:cNvSpPr>
          <p:nvPr/>
        </p:nvSpPr>
        <p:spPr bwMode="auto">
          <a:xfrm flipV="1">
            <a:off x="4943475" y="2424113"/>
            <a:ext cx="1685925" cy="29098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75" name="Line 38"/>
          <p:cNvSpPr>
            <a:spLocks noChangeShapeType="1"/>
          </p:cNvSpPr>
          <p:nvPr/>
        </p:nvSpPr>
        <p:spPr bwMode="auto">
          <a:xfrm flipV="1">
            <a:off x="4943475" y="2895600"/>
            <a:ext cx="2143125" cy="2438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76" name="Line 39"/>
          <p:cNvSpPr>
            <a:spLocks noChangeShapeType="1"/>
          </p:cNvSpPr>
          <p:nvPr/>
        </p:nvSpPr>
        <p:spPr bwMode="auto">
          <a:xfrm flipV="1">
            <a:off x="4943475" y="3930650"/>
            <a:ext cx="2143125" cy="1371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77" name="Line 40"/>
          <p:cNvSpPr>
            <a:spLocks noChangeShapeType="1"/>
          </p:cNvSpPr>
          <p:nvPr/>
        </p:nvSpPr>
        <p:spPr bwMode="auto">
          <a:xfrm flipV="1">
            <a:off x="4997450" y="4373563"/>
            <a:ext cx="2546350" cy="9604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78" name="Line 41"/>
          <p:cNvSpPr>
            <a:spLocks noChangeShapeType="1"/>
          </p:cNvSpPr>
          <p:nvPr/>
        </p:nvSpPr>
        <p:spPr bwMode="auto">
          <a:xfrm flipV="1">
            <a:off x="4997450" y="4845050"/>
            <a:ext cx="3003550" cy="488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79" name="Rectangle 42"/>
          <p:cNvSpPr>
            <a:spLocks noChangeArrowheads="1"/>
          </p:cNvSpPr>
          <p:nvPr/>
        </p:nvSpPr>
        <p:spPr bwMode="auto">
          <a:xfrm rot="2452379">
            <a:off x="6878638" y="912813"/>
            <a:ext cx="21621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(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n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  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2 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 x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1</a:t>
            </a:r>
            <a:r>
              <a:rPr lang="en-US" altLang="en-US" sz="24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61480" name="Line 43"/>
          <p:cNvSpPr>
            <a:spLocks noChangeShapeType="1"/>
          </p:cNvSpPr>
          <p:nvPr/>
        </p:nvSpPr>
        <p:spPr bwMode="auto">
          <a:xfrm flipH="1" flipV="1">
            <a:off x="5367338" y="3779838"/>
            <a:ext cx="1719262" cy="182562"/>
          </a:xfrm>
          <a:prstGeom prst="line">
            <a:avLst/>
          </a:prstGeom>
          <a:noFill/>
          <a:ln w="28575">
            <a:solidFill>
              <a:srgbClr val="0033CC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81" name="Line 44"/>
          <p:cNvSpPr>
            <a:spLocks noChangeShapeType="1"/>
          </p:cNvSpPr>
          <p:nvPr/>
        </p:nvSpPr>
        <p:spPr bwMode="auto">
          <a:xfrm flipH="1" flipV="1">
            <a:off x="5943600" y="4038600"/>
            <a:ext cx="1555750" cy="334963"/>
          </a:xfrm>
          <a:prstGeom prst="line">
            <a:avLst/>
          </a:prstGeom>
          <a:noFill/>
          <a:ln w="28575">
            <a:solidFill>
              <a:srgbClr val="0033CC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82" name="Line 45"/>
          <p:cNvSpPr>
            <a:spLocks noChangeShapeType="1"/>
          </p:cNvSpPr>
          <p:nvPr/>
        </p:nvSpPr>
        <p:spPr bwMode="auto">
          <a:xfrm flipH="1" flipV="1">
            <a:off x="6172200" y="4419600"/>
            <a:ext cx="1828800" cy="425450"/>
          </a:xfrm>
          <a:prstGeom prst="line">
            <a:avLst/>
          </a:prstGeom>
          <a:noFill/>
          <a:ln w="28575">
            <a:solidFill>
              <a:srgbClr val="0033CC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83" name="Line 46"/>
          <p:cNvSpPr>
            <a:spLocks noChangeShapeType="1"/>
          </p:cNvSpPr>
          <p:nvPr/>
        </p:nvSpPr>
        <p:spPr bwMode="auto">
          <a:xfrm flipH="1">
            <a:off x="1600200" y="2727325"/>
            <a:ext cx="5638800" cy="2073275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84" name="Line 47"/>
          <p:cNvSpPr>
            <a:spLocks noChangeShapeType="1"/>
          </p:cNvSpPr>
          <p:nvPr/>
        </p:nvSpPr>
        <p:spPr bwMode="auto">
          <a:xfrm flipH="1">
            <a:off x="2514600" y="2424113"/>
            <a:ext cx="4114800" cy="166687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85" name="Line 48"/>
          <p:cNvSpPr>
            <a:spLocks noChangeShapeType="1"/>
          </p:cNvSpPr>
          <p:nvPr/>
        </p:nvSpPr>
        <p:spPr bwMode="auto">
          <a:xfrm flipH="1" flipV="1">
            <a:off x="4114800" y="1905000"/>
            <a:ext cx="2057400" cy="762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86" name="Oval 49"/>
          <p:cNvSpPr>
            <a:spLocks noChangeArrowheads="1"/>
          </p:cNvSpPr>
          <p:nvPr/>
        </p:nvSpPr>
        <p:spPr bwMode="auto">
          <a:xfrm>
            <a:off x="4381500" y="43910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87" name="Oval 50"/>
          <p:cNvSpPr>
            <a:spLocks noChangeArrowheads="1"/>
          </p:cNvSpPr>
          <p:nvPr/>
        </p:nvSpPr>
        <p:spPr bwMode="auto">
          <a:xfrm>
            <a:off x="1552575" y="476250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88" name="Oval 51"/>
          <p:cNvSpPr>
            <a:spLocks noChangeArrowheads="1"/>
          </p:cNvSpPr>
          <p:nvPr/>
        </p:nvSpPr>
        <p:spPr bwMode="auto">
          <a:xfrm>
            <a:off x="1543050" y="40100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89" name="Oval 52"/>
          <p:cNvSpPr>
            <a:spLocks noChangeArrowheads="1"/>
          </p:cNvSpPr>
          <p:nvPr/>
        </p:nvSpPr>
        <p:spPr bwMode="auto">
          <a:xfrm>
            <a:off x="2095500" y="300990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90" name="Oval 53"/>
          <p:cNvSpPr>
            <a:spLocks noChangeArrowheads="1"/>
          </p:cNvSpPr>
          <p:nvPr/>
        </p:nvSpPr>
        <p:spPr bwMode="auto">
          <a:xfrm>
            <a:off x="2476500" y="25431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91" name="Oval 54"/>
          <p:cNvSpPr>
            <a:spLocks noChangeArrowheads="1"/>
          </p:cNvSpPr>
          <p:nvPr/>
        </p:nvSpPr>
        <p:spPr bwMode="auto">
          <a:xfrm>
            <a:off x="3448050" y="19526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92" name="Oval 55"/>
          <p:cNvSpPr>
            <a:spLocks noChangeArrowheads="1"/>
          </p:cNvSpPr>
          <p:nvPr/>
        </p:nvSpPr>
        <p:spPr bwMode="auto">
          <a:xfrm>
            <a:off x="4086225" y="18383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93" name="Oval 56"/>
          <p:cNvSpPr>
            <a:spLocks noChangeArrowheads="1"/>
          </p:cNvSpPr>
          <p:nvPr/>
        </p:nvSpPr>
        <p:spPr bwMode="auto">
          <a:xfrm>
            <a:off x="3838575" y="52673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94" name="Oval 57"/>
          <p:cNvSpPr>
            <a:spLocks noChangeArrowheads="1"/>
          </p:cNvSpPr>
          <p:nvPr/>
        </p:nvSpPr>
        <p:spPr bwMode="auto">
          <a:xfrm>
            <a:off x="4914900" y="52863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95" name="Oval 58"/>
          <p:cNvSpPr>
            <a:spLocks noChangeArrowheads="1"/>
          </p:cNvSpPr>
          <p:nvPr/>
        </p:nvSpPr>
        <p:spPr bwMode="auto">
          <a:xfrm>
            <a:off x="6896100" y="10572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96" name="Oval 59"/>
          <p:cNvSpPr>
            <a:spLocks noChangeArrowheads="1"/>
          </p:cNvSpPr>
          <p:nvPr/>
        </p:nvSpPr>
        <p:spPr bwMode="auto">
          <a:xfrm>
            <a:off x="6134100" y="19240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97" name="Oval 60"/>
          <p:cNvSpPr>
            <a:spLocks noChangeArrowheads="1"/>
          </p:cNvSpPr>
          <p:nvPr/>
        </p:nvSpPr>
        <p:spPr bwMode="auto">
          <a:xfrm>
            <a:off x="6886575" y="19621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98" name="Oval 61"/>
          <p:cNvSpPr>
            <a:spLocks noChangeArrowheads="1"/>
          </p:cNvSpPr>
          <p:nvPr/>
        </p:nvSpPr>
        <p:spPr bwMode="auto">
          <a:xfrm>
            <a:off x="7791450" y="19621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99" name="Oval 62"/>
          <p:cNvSpPr>
            <a:spLocks noChangeArrowheads="1"/>
          </p:cNvSpPr>
          <p:nvPr/>
        </p:nvSpPr>
        <p:spPr bwMode="auto">
          <a:xfrm>
            <a:off x="6591300" y="23812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500" name="Oval 63"/>
          <p:cNvSpPr>
            <a:spLocks noChangeArrowheads="1"/>
          </p:cNvSpPr>
          <p:nvPr/>
        </p:nvSpPr>
        <p:spPr bwMode="auto">
          <a:xfrm>
            <a:off x="7172325" y="26860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501" name="Oval 64"/>
          <p:cNvSpPr>
            <a:spLocks noChangeArrowheads="1"/>
          </p:cNvSpPr>
          <p:nvPr/>
        </p:nvSpPr>
        <p:spPr bwMode="auto">
          <a:xfrm>
            <a:off x="7058025" y="39147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502" name="Oval 65"/>
          <p:cNvSpPr>
            <a:spLocks noChangeArrowheads="1"/>
          </p:cNvSpPr>
          <p:nvPr/>
        </p:nvSpPr>
        <p:spPr bwMode="auto">
          <a:xfrm>
            <a:off x="7515225" y="43243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503" name="Oval 66"/>
          <p:cNvSpPr>
            <a:spLocks noChangeArrowheads="1"/>
          </p:cNvSpPr>
          <p:nvPr/>
        </p:nvSpPr>
        <p:spPr bwMode="auto">
          <a:xfrm>
            <a:off x="7953375" y="480060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504" name="Oval 67"/>
          <p:cNvSpPr>
            <a:spLocks noChangeArrowheads="1"/>
          </p:cNvSpPr>
          <p:nvPr/>
        </p:nvSpPr>
        <p:spPr bwMode="auto">
          <a:xfrm>
            <a:off x="7781925" y="38957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505" name="Oval 68"/>
          <p:cNvSpPr>
            <a:spLocks noChangeArrowheads="1"/>
          </p:cNvSpPr>
          <p:nvPr/>
        </p:nvSpPr>
        <p:spPr bwMode="auto">
          <a:xfrm>
            <a:off x="7810500" y="29908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506" name="Oval 69"/>
          <p:cNvSpPr>
            <a:spLocks noChangeArrowheads="1"/>
          </p:cNvSpPr>
          <p:nvPr/>
        </p:nvSpPr>
        <p:spPr bwMode="auto">
          <a:xfrm>
            <a:off x="8715375" y="392430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507" name="Rectangle 70"/>
          <p:cNvSpPr>
            <a:spLocks noChangeArrowheads="1"/>
          </p:cNvSpPr>
          <p:nvPr/>
        </p:nvSpPr>
        <p:spPr bwMode="auto">
          <a:xfrm rot="2818627">
            <a:off x="7491413" y="28702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(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1 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 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3 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 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6</a:t>
            </a:r>
            <a:r>
              <a:rPr lang="en-US" altLang="en-US" sz="24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61508" name="Rectangle 50"/>
          <p:cNvSpPr>
            <a:spLocks noChangeArrowheads="1"/>
          </p:cNvSpPr>
          <p:nvPr/>
        </p:nvSpPr>
        <p:spPr bwMode="auto">
          <a:xfrm>
            <a:off x="7208838" y="2590800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9900"/>
                </a:solidFill>
                <a:latin typeface="Helvetica" panose="020B0604020202020204" pitchFamily="34" charset="0"/>
              </a:rPr>
              <a:t>F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890993-7878-4412-929F-0EE46870D245}" type="slidenum">
              <a:rPr lang="en-US" altLang="en-US" sz="1400">
                <a:latin typeface="Tahoma" panose="020B0604030504040204" pitchFamily="34" charset="0"/>
              </a:rPr>
              <a:pPr/>
              <a:t>24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3-SAT </a:t>
            </a:r>
            <a:r>
              <a:rPr lang="en-US" altLang="en-US" sz="3600" dirty="0">
                <a:solidFill>
                  <a:srgbClr val="002060"/>
                </a:solidFill>
                <a:sym typeface="Symbol" panose="05050102010706020507" pitchFamily="18" charset="2"/>
              </a:rPr>
              <a:t></a:t>
            </a:r>
            <a:r>
              <a:rPr lang="en-US" altLang="en-US" sz="3600" baseline="-25000" dirty="0">
                <a:solidFill>
                  <a:srgbClr val="002060"/>
                </a:solidFill>
                <a:sym typeface="Symbol" panose="05050102010706020507" pitchFamily="18" charset="2"/>
              </a:rPr>
              <a:t>P</a:t>
            </a:r>
            <a:r>
              <a:rPr lang="en-US" altLang="en-US" sz="3600" dirty="0">
                <a:solidFill>
                  <a:srgbClr val="002060"/>
                </a:solidFill>
                <a:sym typeface="Symbol" panose="05050102010706020507" pitchFamily="18" charset="2"/>
              </a:rPr>
              <a:t>3-Color</a:t>
            </a:r>
          </a:p>
        </p:txBody>
      </p:sp>
      <p:sp>
        <p:nvSpPr>
          <p:cNvPr id="62468" name="Rectangle 3"/>
          <p:cNvSpPr>
            <a:spLocks noChangeArrowheads="1"/>
          </p:cNvSpPr>
          <p:nvPr/>
        </p:nvSpPr>
        <p:spPr bwMode="auto">
          <a:xfrm>
            <a:off x="1481138" y="5754688"/>
            <a:ext cx="6415087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  <a:latin typeface="Helvetica" panose="020B0604020202020204" pitchFamily="34" charset="0"/>
              </a:rPr>
              <a:t>Any 3-coloring of the graph has </a:t>
            </a:r>
            <a:r>
              <a:rPr lang="en-US" altLang="en-US" sz="2400">
                <a:solidFill>
                  <a:srgbClr val="669900"/>
                </a:solidFill>
                <a:latin typeface="Helvetica" panose="020B0604020202020204" pitchFamily="34" charset="0"/>
              </a:rPr>
              <a:t>T</a:t>
            </a:r>
            <a:r>
              <a:rPr lang="en-US" altLang="en-US" sz="2400">
                <a:solidFill>
                  <a:srgbClr val="FF0000"/>
                </a:solidFill>
                <a:latin typeface="Helvetica" panose="020B0604020202020204" pitchFamily="34" charset="0"/>
              </a:rPr>
              <a:t> at the</a:t>
            </a:r>
          </a:p>
          <a:p>
            <a:r>
              <a:rPr lang="en-US" altLang="en-US" sz="2400">
                <a:solidFill>
                  <a:srgbClr val="FF0000"/>
                </a:solidFill>
                <a:latin typeface="Helvetica" panose="020B0604020202020204" pitchFamily="34" charset="0"/>
              </a:rPr>
              <a:t>other end of the blue edge connected to the </a:t>
            </a:r>
            <a:r>
              <a:rPr lang="en-US" altLang="en-US" sz="2400">
                <a:solidFill>
                  <a:srgbClr val="669900"/>
                </a:solidFill>
                <a:latin typeface="Helvetica" panose="020B0604020202020204" pitchFamily="34" charset="0"/>
              </a:rPr>
              <a:t>F</a:t>
            </a:r>
          </a:p>
        </p:txBody>
      </p:sp>
      <p:sp>
        <p:nvSpPr>
          <p:cNvPr id="62469" name="Rectangle 4"/>
          <p:cNvSpPr>
            <a:spLocks noChangeArrowheads="1"/>
          </p:cNvSpPr>
          <p:nvPr/>
        </p:nvSpPr>
        <p:spPr bwMode="auto">
          <a:xfrm>
            <a:off x="7748588" y="1549400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9900"/>
                </a:solidFill>
                <a:latin typeface="Helvetica" panose="020B0604020202020204" pitchFamily="34" charset="0"/>
              </a:rPr>
              <a:t>O</a:t>
            </a:r>
          </a:p>
        </p:txBody>
      </p:sp>
      <p:sp>
        <p:nvSpPr>
          <p:cNvPr id="62470" name="Rectangle 5"/>
          <p:cNvSpPr>
            <a:spLocks noChangeArrowheads="1"/>
          </p:cNvSpPr>
          <p:nvPr/>
        </p:nvSpPr>
        <p:spPr bwMode="auto">
          <a:xfrm>
            <a:off x="6538913" y="641350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9900"/>
                </a:solidFill>
                <a:latin typeface="Helvetica" panose="020B0604020202020204" pitchFamily="34" charset="0"/>
              </a:rPr>
              <a:t>F</a:t>
            </a:r>
          </a:p>
        </p:txBody>
      </p:sp>
      <p:sp>
        <p:nvSpPr>
          <p:cNvPr id="62471" name="Rectangle 6"/>
          <p:cNvSpPr>
            <a:spLocks noChangeArrowheads="1"/>
          </p:cNvSpPr>
          <p:nvPr/>
        </p:nvSpPr>
        <p:spPr bwMode="auto">
          <a:xfrm>
            <a:off x="6934200" y="155575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9900"/>
                </a:solidFill>
                <a:latin typeface="Helvetica" panose="020B0604020202020204" pitchFamily="34" charset="0"/>
              </a:rPr>
              <a:t>T</a:t>
            </a:r>
          </a:p>
        </p:txBody>
      </p:sp>
      <p:sp>
        <p:nvSpPr>
          <p:cNvPr id="62472" name="AutoShape 7"/>
          <p:cNvSpPr>
            <a:spLocks noChangeArrowheads="1"/>
          </p:cNvSpPr>
          <p:nvPr/>
        </p:nvSpPr>
        <p:spPr bwMode="auto">
          <a:xfrm>
            <a:off x="3886200" y="4419600"/>
            <a:ext cx="1057275" cy="9144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473" name="Text Box 8"/>
          <p:cNvSpPr txBox="1">
            <a:spLocks noChangeArrowheads="1"/>
          </p:cNvSpPr>
          <p:nvPr/>
        </p:nvSpPr>
        <p:spPr bwMode="auto">
          <a:xfrm>
            <a:off x="4362450" y="403860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Helvetica" panose="020B0604020202020204" pitchFamily="34" charset="0"/>
              </a:rPr>
              <a:t>O</a:t>
            </a:r>
          </a:p>
        </p:txBody>
      </p:sp>
      <p:sp>
        <p:nvSpPr>
          <p:cNvPr id="62474" name="Text Box 9"/>
          <p:cNvSpPr txBox="1">
            <a:spLocks noChangeArrowheads="1"/>
          </p:cNvSpPr>
          <p:nvPr/>
        </p:nvSpPr>
        <p:spPr bwMode="auto">
          <a:xfrm>
            <a:off x="4997450" y="530225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Helvetica" panose="020B0604020202020204" pitchFamily="34" charset="0"/>
              </a:rPr>
              <a:t>T</a:t>
            </a:r>
            <a:endParaRPr lang="en-US" altLang="en-US" sz="2800">
              <a:latin typeface="Helvetica" panose="020B0604020202020204" pitchFamily="34" charset="0"/>
            </a:endParaRPr>
          </a:p>
        </p:txBody>
      </p:sp>
      <p:sp>
        <p:nvSpPr>
          <p:cNvPr id="62475" name="Text Box 10"/>
          <p:cNvSpPr txBox="1">
            <a:spLocks noChangeArrowheads="1"/>
          </p:cNvSpPr>
          <p:nvPr/>
        </p:nvSpPr>
        <p:spPr bwMode="auto">
          <a:xfrm>
            <a:off x="3484563" y="5181600"/>
            <a:ext cx="4016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F</a:t>
            </a:r>
          </a:p>
        </p:txBody>
      </p:sp>
      <p:sp>
        <p:nvSpPr>
          <p:cNvPr id="62476" name="Line 11"/>
          <p:cNvSpPr>
            <a:spLocks noChangeShapeType="1"/>
          </p:cNvSpPr>
          <p:nvPr/>
        </p:nvSpPr>
        <p:spPr bwMode="auto">
          <a:xfrm flipH="1">
            <a:off x="2133600" y="2590800"/>
            <a:ext cx="3810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77" name="Line 12"/>
          <p:cNvSpPr>
            <a:spLocks noChangeShapeType="1"/>
          </p:cNvSpPr>
          <p:nvPr/>
        </p:nvSpPr>
        <p:spPr bwMode="auto">
          <a:xfrm flipV="1">
            <a:off x="3484563" y="1905000"/>
            <a:ext cx="630237" cy="76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2478" name="Line 13"/>
          <p:cNvSpPr>
            <a:spLocks noChangeShapeType="1"/>
          </p:cNvSpPr>
          <p:nvPr/>
        </p:nvSpPr>
        <p:spPr bwMode="auto">
          <a:xfrm>
            <a:off x="1600200" y="4038600"/>
            <a:ext cx="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79" name="Text Box 14"/>
          <p:cNvSpPr txBox="1">
            <a:spLocks noChangeArrowheads="1"/>
          </p:cNvSpPr>
          <p:nvPr/>
        </p:nvSpPr>
        <p:spPr bwMode="auto">
          <a:xfrm>
            <a:off x="1103313" y="3779838"/>
            <a:ext cx="496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x</a:t>
            </a:r>
            <a:r>
              <a:rPr lang="en-US" altLang="en-US" sz="2800" baseline="-25000">
                <a:latin typeface="Helvetica" panose="020B0604020202020204" pitchFamily="34" charset="0"/>
              </a:rPr>
              <a:t>1</a:t>
            </a:r>
            <a:endParaRPr lang="en-US" altLang="en-US" sz="2800">
              <a:latin typeface="Helvetica" panose="020B0604020202020204" pitchFamily="34" charset="0"/>
            </a:endParaRPr>
          </a:p>
        </p:txBody>
      </p:sp>
      <p:sp>
        <p:nvSpPr>
          <p:cNvPr id="62480" name="Rectangle 15"/>
          <p:cNvSpPr>
            <a:spLocks noChangeArrowheads="1"/>
          </p:cNvSpPr>
          <p:nvPr/>
        </p:nvSpPr>
        <p:spPr bwMode="auto">
          <a:xfrm>
            <a:off x="849313" y="4662488"/>
            <a:ext cx="750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  <a:sym typeface="Symbol" panose="05050102010706020507" pitchFamily="18" charset="2"/>
              </a:rPr>
              <a:t>x</a:t>
            </a:r>
            <a:r>
              <a:rPr lang="en-US" altLang="en-US" sz="2800" baseline="-25000">
                <a:latin typeface="Helvetica" panose="020B0604020202020204" pitchFamily="34" charset="0"/>
                <a:sym typeface="Symbol" panose="05050102010706020507" pitchFamily="18" charset="2"/>
              </a:rPr>
              <a:t>1</a:t>
            </a:r>
            <a:endParaRPr lang="en-US" altLang="en-US" sz="2400" baseline="-25000">
              <a:solidFill>
                <a:srgbClr val="0033CC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62481" name="Rectangle 16"/>
          <p:cNvSpPr>
            <a:spLocks noChangeArrowheads="1"/>
          </p:cNvSpPr>
          <p:nvPr/>
        </p:nvSpPr>
        <p:spPr bwMode="auto">
          <a:xfrm>
            <a:off x="1382713" y="2895600"/>
            <a:ext cx="750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  <a:sym typeface="Symbol" panose="05050102010706020507" pitchFamily="18" charset="2"/>
              </a:rPr>
              <a:t>x</a:t>
            </a:r>
            <a:r>
              <a:rPr lang="en-US" altLang="en-US" sz="2800" baseline="-25000">
                <a:latin typeface="Helvetica" panose="020B0604020202020204" pitchFamily="34" charset="0"/>
                <a:sym typeface="Symbol" panose="05050102010706020507" pitchFamily="18" charset="2"/>
              </a:rPr>
              <a:t>2</a:t>
            </a:r>
            <a:endParaRPr lang="en-US" altLang="en-US" sz="2800" baseline="-25000">
              <a:solidFill>
                <a:srgbClr val="0033CC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62482" name="Rectangle 17"/>
          <p:cNvSpPr>
            <a:spLocks noChangeArrowheads="1"/>
          </p:cNvSpPr>
          <p:nvPr/>
        </p:nvSpPr>
        <p:spPr bwMode="auto">
          <a:xfrm>
            <a:off x="2930525" y="1493838"/>
            <a:ext cx="750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  <a:sym typeface="Symbol" panose="05050102010706020507" pitchFamily="18" charset="2"/>
              </a:rPr>
              <a:t>x</a:t>
            </a:r>
            <a:r>
              <a:rPr lang="en-US" altLang="en-US" sz="2800" baseline="-25000">
                <a:latin typeface="Helvetica" panose="020B0604020202020204" pitchFamily="34" charset="0"/>
                <a:sym typeface="Symbol" panose="05050102010706020507" pitchFamily="18" charset="2"/>
              </a:rPr>
              <a:t>n</a:t>
            </a:r>
            <a:endParaRPr lang="en-US" altLang="en-US" sz="2800" baseline="-25000">
              <a:solidFill>
                <a:srgbClr val="0033CC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62483" name="Text Box 18"/>
          <p:cNvSpPr txBox="1">
            <a:spLocks noChangeArrowheads="1"/>
          </p:cNvSpPr>
          <p:nvPr/>
        </p:nvSpPr>
        <p:spPr bwMode="auto">
          <a:xfrm>
            <a:off x="2514600" y="1905000"/>
            <a:ext cx="479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...</a:t>
            </a:r>
          </a:p>
        </p:txBody>
      </p:sp>
      <p:sp>
        <p:nvSpPr>
          <p:cNvPr id="62484" name="Rectangle 19"/>
          <p:cNvSpPr>
            <a:spLocks noChangeArrowheads="1"/>
          </p:cNvSpPr>
          <p:nvPr/>
        </p:nvSpPr>
        <p:spPr bwMode="auto">
          <a:xfrm>
            <a:off x="2017713" y="2209800"/>
            <a:ext cx="496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x</a:t>
            </a:r>
            <a:r>
              <a:rPr lang="en-US" altLang="en-US" sz="2800" baseline="-25000">
                <a:latin typeface="Helvetica" panose="020B0604020202020204" pitchFamily="34" charset="0"/>
              </a:rPr>
              <a:t>2</a:t>
            </a:r>
          </a:p>
        </p:txBody>
      </p:sp>
      <p:sp>
        <p:nvSpPr>
          <p:cNvPr id="62485" name="Rectangle 20"/>
          <p:cNvSpPr>
            <a:spLocks noChangeArrowheads="1"/>
          </p:cNvSpPr>
          <p:nvPr/>
        </p:nvSpPr>
        <p:spPr bwMode="auto">
          <a:xfrm>
            <a:off x="3886200" y="1371600"/>
            <a:ext cx="496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x</a:t>
            </a:r>
            <a:r>
              <a:rPr lang="en-US" altLang="en-US" sz="2800" baseline="-25000">
                <a:latin typeface="Helvetica" panose="020B0604020202020204" pitchFamily="34" charset="0"/>
              </a:rPr>
              <a:t>n</a:t>
            </a:r>
          </a:p>
        </p:txBody>
      </p:sp>
      <p:sp>
        <p:nvSpPr>
          <p:cNvPr id="62486" name="Line 21"/>
          <p:cNvSpPr>
            <a:spLocks noChangeShapeType="1"/>
          </p:cNvSpPr>
          <p:nvPr/>
        </p:nvSpPr>
        <p:spPr bwMode="auto">
          <a:xfrm flipV="1">
            <a:off x="1600200" y="4419600"/>
            <a:ext cx="2782888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87" name="Line 22"/>
          <p:cNvSpPr>
            <a:spLocks noChangeShapeType="1"/>
          </p:cNvSpPr>
          <p:nvPr/>
        </p:nvSpPr>
        <p:spPr bwMode="auto">
          <a:xfrm>
            <a:off x="1600200" y="4038600"/>
            <a:ext cx="2782888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88" name="Line 23"/>
          <p:cNvSpPr>
            <a:spLocks noChangeShapeType="1"/>
          </p:cNvSpPr>
          <p:nvPr/>
        </p:nvSpPr>
        <p:spPr bwMode="auto">
          <a:xfrm>
            <a:off x="2133600" y="3048000"/>
            <a:ext cx="2228850" cy="1371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89" name="Line 24"/>
          <p:cNvSpPr>
            <a:spLocks noChangeShapeType="1"/>
          </p:cNvSpPr>
          <p:nvPr/>
        </p:nvSpPr>
        <p:spPr bwMode="auto">
          <a:xfrm>
            <a:off x="2514600" y="2590800"/>
            <a:ext cx="1847850" cy="1828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90" name="Line 25"/>
          <p:cNvSpPr>
            <a:spLocks noChangeShapeType="1"/>
          </p:cNvSpPr>
          <p:nvPr/>
        </p:nvSpPr>
        <p:spPr bwMode="auto">
          <a:xfrm>
            <a:off x="3484563" y="1981200"/>
            <a:ext cx="877887" cy="2438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91" name="Line 26"/>
          <p:cNvSpPr>
            <a:spLocks noChangeShapeType="1"/>
          </p:cNvSpPr>
          <p:nvPr/>
        </p:nvSpPr>
        <p:spPr bwMode="auto">
          <a:xfrm>
            <a:off x="4114800" y="1905000"/>
            <a:ext cx="268288" cy="2514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92" name="AutoShape 27"/>
          <p:cNvSpPr>
            <a:spLocks noChangeArrowheads="1"/>
          </p:cNvSpPr>
          <p:nvPr/>
        </p:nvSpPr>
        <p:spPr bwMode="auto">
          <a:xfrm>
            <a:off x="6934200" y="1098550"/>
            <a:ext cx="914400" cy="914400"/>
          </a:xfrm>
          <a:prstGeom prst="rtTriangl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493" name="Line 28"/>
          <p:cNvSpPr>
            <a:spLocks noChangeShapeType="1"/>
          </p:cNvSpPr>
          <p:nvPr/>
        </p:nvSpPr>
        <p:spPr bwMode="auto">
          <a:xfrm flipH="1">
            <a:off x="6172200" y="1098550"/>
            <a:ext cx="7620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94" name="Line 29"/>
          <p:cNvSpPr>
            <a:spLocks noChangeShapeType="1"/>
          </p:cNvSpPr>
          <p:nvPr/>
        </p:nvSpPr>
        <p:spPr bwMode="auto">
          <a:xfrm flipH="1">
            <a:off x="6629400" y="1981200"/>
            <a:ext cx="304800" cy="4429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95" name="Line 30"/>
          <p:cNvSpPr>
            <a:spLocks noChangeShapeType="1"/>
          </p:cNvSpPr>
          <p:nvPr/>
        </p:nvSpPr>
        <p:spPr bwMode="auto">
          <a:xfrm flipH="1">
            <a:off x="7086600" y="2012950"/>
            <a:ext cx="762000" cy="8826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62496" name="Group 31"/>
          <p:cNvGrpSpPr>
            <a:grpSpLocks/>
          </p:cNvGrpSpPr>
          <p:nvPr/>
        </p:nvGrpSpPr>
        <p:grpSpPr bwMode="auto">
          <a:xfrm>
            <a:off x="7086600" y="3048000"/>
            <a:ext cx="1676400" cy="1797050"/>
            <a:chOff x="3984" y="788"/>
            <a:chExt cx="1056" cy="1132"/>
          </a:xfrm>
        </p:grpSpPr>
        <p:sp>
          <p:nvSpPr>
            <p:cNvPr id="62534" name="AutoShape 32"/>
            <p:cNvSpPr>
              <a:spLocks noChangeArrowheads="1"/>
            </p:cNvSpPr>
            <p:nvPr/>
          </p:nvSpPr>
          <p:spPr bwMode="auto">
            <a:xfrm>
              <a:off x="4464" y="788"/>
              <a:ext cx="576" cy="576"/>
            </a:xfrm>
            <a:prstGeom prst="rtTriangl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2535" name="Line 33"/>
            <p:cNvSpPr>
              <a:spLocks noChangeShapeType="1"/>
            </p:cNvSpPr>
            <p:nvPr/>
          </p:nvSpPr>
          <p:spPr bwMode="auto">
            <a:xfrm flipH="1">
              <a:off x="3984" y="788"/>
              <a:ext cx="480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536" name="Line 34"/>
            <p:cNvSpPr>
              <a:spLocks noChangeShapeType="1"/>
            </p:cNvSpPr>
            <p:nvPr/>
          </p:nvSpPr>
          <p:spPr bwMode="auto">
            <a:xfrm flipH="1">
              <a:off x="4272" y="1344"/>
              <a:ext cx="192" cy="27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537" name="Line 35"/>
            <p:cNvSpPr>
              <a:spLocks noChangeShapeType="1"/>
            </p:cNvSpPr>
            <p:nvPr/>
          </p:nvSpPr>
          <p:spPr bwMode="auto">
            <a:xfrm flipH="1">
              <a:off x="4560" y="1364"/>
              <a:ext cx="480" cy="55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2497" name="Line 36"/>
          <p:cNvSpPr>
            <a:spLocks noChangeShapeType="1"/>
          </p:cNvSpPr>
          <p:nvPr/>
        </p:nvSpPr>
        <p:spPr bwMode="auto">
          <a:xfrm flipV="1">
            <a:off x="4943475" y="2012950"/>
            <a:ext cx="1228725" cy="33210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98" name="Line 37"/>
          <p:cNvSpPr>
            <a:spLocks noChangeShapeType="1"/>
          </p:cNvSpPr>
          <p:nvPr/>
        </p:nvSpPr>
        <p:spPr bwMode="auto">
          <a:xfrm flipV="1">
            <a:off x="4943475" y="2424113"/>
            <a:ext cx="1685925" cy="29098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99" name="Line 38"/>
          <p:cNvSpPr>
            <a:spLocks noChangeShapeType="1"/>
          </p:cNvSpPr>
          <p:nvPr/>
        </p:nvSpPr>
        <p:spPr bwMode="auto">
          <a:xfrm flipV="1">
            <a:off x="4943475" y="2895600"/>
            <a:ext cx="2143125" cy="2438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500" name="Line 39"/>
          <p:cNvSpPr>
            <a:spLocks noChangeShapeType="1"/>
          </p:cNvSpPr>
          <p:nvPr/>
        </p:nvSpPr>
        <p:spPr bwMode="auto">
          <a:xfrm flipV="1">
            <a:off x="4943475" y="3930650"/>
            <a:ext cx="2143125" cy="1371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501" name="Line 40"/>
          <p:cNvSpPr>
            <a:spLocks noChangeShapeType="1"/>
          </p:cNvSpPr>
          <p:nvPr/>
        </p:nvSpPr>
        <p:spPr bwMode="auto">
          <a:xfrm flipV="1">
            <a:off x="4997450" y="4373563"/>
            <a:ext cx="2546350" cy="9604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502" name="Line 41"/>
          <p:cNvSpPr>
            <a:spLocks noChangeShapeType="1"/>
          </p:cNvSpPr>
          <p:nvPr/>
        </p:nvSpPr>
        <p:spPr bwMode="auto">
          <a:xfrm flipV="1">
            <a:off x="4997450" y="4845050"/>
            <a:ext cx="3003550" cy="488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503" name="Rectangle 42"/>
          <p:cNvSpPr>
            <a:spLocks noChangeArrowheads="1"/>
          </p:cNvSpPr>
          <p:nvPr/>
        </p:nvSpPr>
        <p:spPr bwMode="auto">
          <a:xfrm rot="2452379">
            <a:off x="6878638" y="912813"/>
            <a:ext cx="21621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(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n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  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2 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 x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1</a:t>
            </a:r>
            <a:r>
              <a:rPr lang="en-US" altLang="en-US" sz="24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62504" name="Line 43"/>
          <p:cNvSpPr>
            <a:spLocks noChangeShapeType="1"/>
          </p:cNvSpPr>
          <p:nvPr/>
        </p:nvSpPr>
        <p:spPr bwMode="auto">
          <a:xfrm flipH="1" flipV="1">
            <a:off x="5367338" y="3779838"/>
            <a:ext cx="1719262" cy="182562"/>
          </a:xfrm>
          <a:prstGeom prst="line">
            <a:avLst/>
          </a:prstGeom>
          <a:noFill/>
          <a:ln w="28575">
            <a:solidFill>
              <a:srgbClr val="0033CC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505" name="Line 44"/>
          <p:cNvSpPr>
            <a:spLocks noChangeShapeType="1"/>
          </p:cNvSpPr>
          <p:nvPr/>
        </p:nvSpPr>
        <p:spPr bwMode="auto">
          <a:xfrm flipH="1" flipV="1">
            <a:off x="5943600" y="4038600"/>
            <a:ext cx="1555750" cy="334963"/>
          </a:xfrm>
          <a:prstGeom prst="line">
            <a:avLst/>
          </a:prstGeom>
          <a:noFill/>
          <a:ln w="28575">
            <a:solidFill>
              <a:srgbClr val="0033CC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506" name="Line 45"/>
          <p:cNvSpPr>
            <a:spLocks noChangeShapeType="1"/>
          </p:cNvSpPr>
          <p:nvPr/>
        </p:nvSpPr>
        <p:spPr bwMode="auto">
          <a:xfrm flipH="1" flipV="1">
            <a:off x="6172200" y="4419600"/>
            <a:ext cx="1828800" cy="425450"/>
          </a:xfrm>
          <a:prstGeom prst="line">
            <a:avLst/>
          </a:prstGeom>
          <a:noFill/>
          <a:ln w="28575">
            <a:solidFill>
              <a:srgbClr val="0033CC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507" name="Line 46"/>
          <p:cNvSpPr>
            <a:spLocks noChangeShapeType="1"/>
          </p:cNvSpPr>
          <p:nvPr/>
        </p:nvSpPr>
        <p:spPr bwMode="auto">
          <a:xfrm flipH="1">
            <a:off x="1600200" y="2727325"/>
            <a:ext cx="5638800" cy="2073275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508" name="Line 47"/>
          <p:cNvSpPr>
            <a:spLocks noChangeShapeType="1"/>
          </p:cNvSpPr>
          <p:nvPr/>
        </p:nvSpPr>
        <p:spPr bwMode="auto">
          <a:xfrm flipH="1">
            <a:off x="2514600" y="2424113"/>
            <a:ext cx="4114800" cy="166687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509" name="Line 48"/>
          <p:cNvSpPr>
            <a:spLocks noChangeShapeType="1"/>
          </p:cNvSpPr>
          <p:nvPr/>
        </p:nvSpPr>
        <p:spPr bwMode="auto">
          <a:xfrm flipH="1" flipV="1">
            <a:off x="4114800" y="1905000"/>
            <a:ext cx="2057400" cy="762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510" name="Oval 49"/>
          <p:cNvSpPr>
            <a:spLocks noChangeArrowheads="1"/>
          </p:cNvSpPr>
          <p:nvPr/>
        </p:nvSpPr>
        <p:spPr bwMode="auto">
          <a:xfrm>
            <a:off x="4381500" y="43910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511" name="Oval 50"/>
          <p:cNvSpPr>
            <a:spLocks noChangeArrowheads="1"/>
          </p:cNvSpPr>
          <p:nvPr/>
        </p:nvSpPr>
        <p:spPr bwMode="auto">
          <a:xfrm>
            <a:off x="1552575" y="476250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512" name="Oval 51"/>
          <p:cNvSpPr>
            <a:spLocks noChangeArrowheads="1"/>
          </p:cNvSpPr>
          <p:nvPr/>
        </p:nvSpPr>
        <p:spPr bwMode="auto">
          <a:xfrm>
            <a:off x="1543050" y="40100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513" name="Oval 52"/>
          <p:cNvSpPr>
            <a:spLocks noChangeArrowheads="1"/>
          </p:cNvSpPr>
          <p:nvPr/>
        </p:nvSpPr>
        <p:spPr bwMode="auto">
          <a:xfrm>
            <a:off x="2095500" y="300990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514" name="Oval 53"/>
          <p:cNvSpPr>
            <a:spLocks noChangeArrowheads="1"/>
          </p:cNvSpPr>
          <p:nvPr/>
        </p:nvSpPr>
        <p:spPr bwMode="auto">
          <a:xfrm>
            <a:off x="2476500" y="25431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515" name="Oval 54"/>
          <p:cNvSpPr>
            <a:spLocks noChangeArrowheads="1"/>
          </p:cNvSpPr>
          <p:nvPr/>
        </p:nvSpPr>
        <p:spPr bwMode="auto">
          <a:xfrm>
            <a:off x="3448050" y="19526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516" name="Oval 55"/>
          <p:cNvSpPr>
            <a:spLocks noChangeArrowheads="1"/>
          </p:cNvSpPr>
          <p:nvPr/>
        </p:nvSpPr>
        <p:spPr bwMode="auto">
          <a:xfrm>
            <a:off x="4086225" y="18383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517" name="Oval 56"/>
          <p:cNvSpPr>
            <a:spLocks noChangeArrowheads="1"/>
          </p:cNvSpPr>
          <p:nvPr/>
        </p:nvSpPr>
        <p:spPr bwMode="auto">
          <a:xfrm>
            <a:off x="3838575" y="52673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518" name="Oval 57"/>
          <p:cNvSpPr>
            <a:spLocks noChangeArrowheads="1"/>
          </p:cNvSpPr>
          <p:nvPr/>
        </p:nvSpPr>
        <p:spPr bwMode="auto">
          <a:xfrm>
            <a:off x="4914900" y="52863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519" name="Oval 58"/>
          <p:cNvSpPr>
            <a:spLocks noChangeArrowheads="1"/>
          </p:cNvSpPr>
          <p:nvPr/>
        </p:nvSpPr>
        <p:spPr bwMode="auto">
          <a:xfrm>
            <a:off x="6896100" y="10572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520" name="Oval 59"/>
          <p:cNvSpPr>
            <a:spLocks noChangeArrowheads="1"/>
          </p:cNvSpPr>
          <p:nvPr/>
        </p:nvSpPr>
        <p:spPr bwMode="auto">
          <a:xfrm>
            <a:off x="6134100" y="19240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521" name="Oval 60"/>
          <p:cNvSpPr>
            <a:spLocks noChangeArrowheads="1"/>
          </p:cNvSpPr>
          <p:nvPr/>
        </p:nvSpPr>
        <p:spPr bwMode="auto">
          <a:xfrm>
            <a:off x="6886575" y="19621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522" name="Oval 61"/>
          <p:cNvSpPr>
            <a:spLocks noChangeArrowheads="1"/>
          </p:cNvSpPr>
          <p:nvPr/>
        </p:nvSpPr>
        <p:spPr bwMode="auto">
          <a:xfrm>
            <a:off x="7791450" y="19621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523" name="Oval 62"/>
          <p:cNvSpPr>
            <a:spLocks noChangeArrowheads="1"/>
          </p:cNvSpPr>
          <p:nvPr/>
        </p:nvSpPr>
        <p:spPr bwMode="auto">
          <a:xfrm>
            <a:off x="6591300" y="23812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524" name="Oval 63"/>
          <p:cNvSpPr>
            <a:spLocks noChangeArrowheads="1"/>
          </p:cNvSpPr>
          <p:nvPr/>
        </p:nvSpPr>
        <p:spPr bwMode="auto">
          <a:xfrm>
            <a:off x="7172325" y="26860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525" name="Oval 64"/>
          <p:cNvSpPr>
            <a:spLocks noChangeArrowheads="1"/>
          </p:cNvSpPr>
          <p:nvPr/>
        </p:nvSpPr>
        <p:spPr bwMode="auto">
          <a:xfrm>
            <a:off x="7058025" y="39147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526" name="Oval 65"/>
          <p:cNvSpPr>
            <a:spLocks noChangeArrowheads="1"/>
          </p:cNvSpPr>
          <p:nvPr/>
        </p:nvSpPr>
        <p:spPr bwMode="auto">
          <a:xfrm>
            <a:off x="7515225" y="43243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527" name="Oval 66"/>
          <p:cNvSpPr>
            <a:spLocks noChangeArrowheads="1"/>
          </p:cNvSpPr>
          <p:nvPr/>
        </p:nvSpPr>
        <p:spPr bwMode="auto">
          <a:xfrm>
            <a:off x="7953375" y="480060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528" name="Oval 67"/>
          <p:cNvSpPr>
            <a:spLocks noChangeArrowheads="1"/>
          </p:cNvSpPr>
          <p:nvPr/>
        </p:nvSpPr>
        <p:spPr bwMode="auto">
          <a:xfrm>
            <a:off x="7781925" y="38957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529" name="Oval 68"/>
          <p:cNvSpPr>
            <a:spLocks noChangeArrowheads="1"/>
          </p:cNvSpPr>
          <p:nvPr/>
        </p:nvSpPr>
        <p:spPr bwMode="auto">
          <a:xfrm>
            <a:off x="7810500" y="29908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530" name="Oval 69"/>
          <p:cNvSpPr>
            <a:spLocks noChangeArrowheads="1"/>
          </p:cNvSpPr>
          <p:nvPr/>
        </p:nvSpPr>
        <p:spPr bwMode="auto">
          <a:xfrm>
            <a:off x="8715375" y="392430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531" name="Rectangle 70"/>
          <p:cNvSpPr>
            <a:spLocks noChangeArrowheads="1"/>
          </p:cNvSpPr>
          <p:nvPr/>
        </p:nvSpPr>
        <p:spPr bwMode="auto">
          <a:xfrm rot="2818627">
            <a:off x="7491413" y="28702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(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1 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 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3 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 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6</a:t>
            </a:r>
            <a:r>
              <a:rPr lang="en-US" altLang="en-US" sz="24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62532" name="Rectangle 50"/>
          <p:cNvSpPr>
            <a:spLocks noChangeArrowheads="1"/>
          </p:cNvSpPr>
          <p:nvPr/>
        </p:nvSpPr>
        <p:spPr bwMode="auto">
          <a:xfrm>
            <a:off x="7208838" y="2590800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9900"/>
                </a:solidFill>
                <a:latin typeface="Helvetica" panose="020B0604020202020204" pitchFamily="34" charset="0"/>
              </a:rPr>
              <a:t>F</a:t>
            </a:r>
          </a:p>
        </p:txBody>
      </p:sp>
      <p:sp>
        <p:nvSpPr>
          <p:cNvPr id="62533" name="Rectangle 51"/>
          <p:cNvSpPr>
            <a:spLocks noChangeArrowheads="1"/>
          </p:cNvSpPr>
          <p:nvPr/>
        </p:nvSpPr>
        <p:spPr bwMode="auto">
          <a:xfrm>
            <a:off x="1600200" y="4881563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9900"/>
                </a:solidFill>
                <a:latin typeface="Helvetica" panose="020B0604020202020204" pitchFamily="34" charset="0"/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21283E-B4AD-46BA-90FA-55CD8C5F2BF1}" type="slidenum">
              <a:rPr lang="en-US" altLang="en-US" sz="1400">
                <a:latin typeface="Tahoma" panose="020B0604030504040204" pitchFamily="34" charset="0"/>
              </a:rPr>
              <a:pPr/>
              <a:t>3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chemeClr val="accent6"/>
                </a:solidFill>
              </a:rPr>
              <a:t>Steps to </a:t>
            </a:r>
            <a:r>
              <a:rPr lang="en-US" altLang="en-US" sz="3600" dirty="0" smtClean="0">
                <a:solidFill>
                  <a:schemeClr val="accent6"/>
                </a:solidFill>
              </a:rPr>
              <a:t>Proving</a:t>
            </a:r>
            <a:br>
              <a:rPr lang="en-US" altLang="en-US" sz="3600" dirty="0" smtClean="0">
                <a:solidFill>
                  <a:schemeClr val="accent6"/>
                </a:solidFill>
              </a:rPr>
            </a:br>
            <a:r>
              <a:rPr lang="en-US" altLang="en-US" sz="3600" dirty="0" smtClean="0">
                <a:solidFill>
                  <a:schemeClr val="accent6"/>
                </a:solidFill>
              </a:rPr>
              <a:t>Problem </a:t>
            </a:r>
            <a:r>
              <a:rPr lang="en-US" altLang="en-US" sz="3600" dirty="0" smtClean="0">
                <a:solidFill>
                  <a:schemeClr val="accent6"/>
                </a:solidFill>
              </a:rPr>
              <a:t>B is </a:t>
            </a:r>
            <a:r>
              <a:rPr lang="en-US" altLang="en-US" sz="3600" dirty="0" smtClean="0">
                <a:solidFill>
                  <a:schemeClr val="accent6"/>
                </a:solidFill>
              </a:rPr>
              <a:t>NP-complete</a:t>
            </a:r>
            <a:endParaRPr lang="en-US" altLang="en-US" sz="3600" dirty="0" smtClean="0">
              <a:solidFill>
                <a:schemeClr val="accent6"/>
              </a:solidFill>
            </a:endParaRP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Show </a:t>
            </a:r>
            <a:r>
              <a:rPr lang="en-US" altLang="en-US" b="1" dirty="0" smtClean="0">
                <a:solidFill>
                  <a:srgbClr val="0033CC"/>
                </a:solidFill>
              </a:rPr>
              <a:t>B</a:t>
            </a:r>
            <a:r>
              <a:rPr lang="en-US" altLang="en-US" dirty="0" smtClean="0"/>
              <a:t> is </a:t>
            </a:r>
            <a:r>
              <a:rPr lang="en-US" altLang="en-US" b="1" dirty="0" smtClean="0">
                <a:solidFill>
                  <a:srgbClr val="0033CC"/>
                </a:solidFill>
              </a:rPr>
              <a:t>NP</a:t>
            </a:r>
            <a:r>
              <a:rPr lang="en-US" altLang="en-US" dirty="0" smtClean="0"/>
              <a:t>-hard: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State</a:t>
            </a:r>
            <a:r>
              <a:rPr lang="en-US" altLang="en-US" dirty="0" smtClean="0"/>
              <a:t>: </a:t>
            </a:r>
            <a:r>
              <a:rPr lang="en-US" altLang="en-US" sz="2400" dirty="0" smtClean="0"/>
              <a:t>”</a:t>
            </a:r>
            <a:r>
              <a:rPr lang="en-US" altLang="en-US" sz="2400" dirty="0" smtClean="0"/>
              <a:t>Reduction is from 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NP</a:t>
            </a:r>
            <a:r>
              <a:rPr lang="en-US" altLang="en-US" sz="2400" dirty="0" smtClean="0">
                <a:solidFill>
                  <a:srgbClr val="0033CC"/>
                </a:solidFill>
              </a:rPr>
              <a:t>-</a:t>
            </a:r>
            <a:r>
              <a:rPr lang="en-US" altLang="en-US" sz="2400" dirty="0" smtClean="0"/>
              <a:t>hard Problem 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A</a:t>
            </a:r>
            <a:r>
              <a:rPr lang="en-US" altLang="en-US" sz="2400" dirty="0" smtClean="0"/>
              <a:t>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Show what the map </a:t>
            </a:r>
            <a:r>
              <a:rPr lang="en-US" altLang="en-US" b="1" dirty="0" smtClean="0">
                <a:solidFill>
                  <a:srgbClr val="0033CC"/>
                </a:solidFill>
              </a:rPr>
              <a:t>f</a:t>
            </a:r>
            <a:r>
              <a:rPr lang="en-US" altLang="en-US" dirty="0" smtClean="0"/>
              <a:t> 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Argue that </a:t>
            </a:r>
            <a:r>
              <a:rPr lang="en-US" altLang="en-US" b="1" dirty="0" smtClean="0">
                <a:solidFill>
                  <a:srgbClr val="0033CC"/>
                </a:solidFill>
              </a:rPr>
              <a:t>f</a:t>
            </a:r>
            <a:r>
              <a:rPr lang="en-US" altLang="en-US" dirty="0" smtClean="0"/>
              <a:t> is polynomial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Argue correctness:  </a:t>
            </a:r>
            <a:r>
              <a:rPr lang="en-US" altLang="en-US" dirty="0" smtClean="0">
                <a:solidFill>
                  <a:srgbClr val="FF0000"/>
                </a:solidFill>
              </a:rPr>
              <a:t>two directions</a:t>
            </a:r>
            <a:r>
              <a:rPr lang="en-US" altLang="en-US" dirty="0" smtClean="0"/>
              <a:t> Yes for </a:t>
            </a:r>
            <a:r>
              <a:rPr lang="en-US" altLang="en-US" b="1" dirty="0" smtClean="0">
                <a:solidFill>
                  <a:srgbClr val="0033CC"/>
                </a:solidFill>
              </a:rPr>
              <a:t>A</a:t>
            </a:r>
            <a:r>
              <a:rPr lang="en-US" altLang="en-US" dirty="0" smtClean="0"/>
              <a:t> implies Yes for </a:t>
            </a:r>
            <a:r>
              <a:rPr lang="en-US" altLang="en-US" b="1" dirty="0" smtClean="0">
                <a:solidFill>
                  <a:srgbClr val="0033CC"/>
                </a:solidFill>
              </a:rPr>
              <a:t>B</a:t>
            </a:r>
            <a:r>
              <a:rPr lang="en-US" altLang="en-US" dirty="0" smtClean="0"/>
              <a:t> and vice versa.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Show </a:t>
            </a:r>
            <a:r>
              <a:rPr lang="en-US" altLang="en-US" b="1" dirty="0" smtClean="0">
                <a:solidFill>
                  <a:srgbClr val="0033CC"/>
                </a:solidFill>
              </a:rPr>
              <a:t>B</a:t>
            </a:r>
            <a:r>
              <a:rPr lang="en-US" altLang="en-US" dirty="0" smtClean="0"/>
              <a:t> is in </a:t>
            </a:r>
            <a:r>
              <a:rPr lang="en-US" altLang="en-US" b="1" dirty="0" smtClean="0">
                <a:solidFill>
                  <a:srgbClr val="0033CC"/>
                </a:solidFill>
              </a:rPr>
              <a:t>NP</a:t>
            </a:r>
            <a:endParaRPr lang="en-US" altLang="en-US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State what hint/certificate is and why it works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Argue that it is polynomial-time to check.</a:t>
            </a:r>
          </a:p>
        </p:txBody>
      </p:sp>
    </p:spTree>
    <p:extLst>
      <p:ext uri="{BB962C8B-B14F-4D97-AF65-F5344CB8AC3E}">
        <p14:creationId xmlns:p14="http://schemas.microsoft.com/office/powerpoint/2010/main" val="66639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A19B19-F64C-4530-857B-7A8AD3AE4C5D}" type="slidenum">
              <a:rPr lang="en-US" altLang="en-US" sz="1400">
                <a:latin typeface="Tahoma" panose="020B0604030504040204" pitchFamily="34" charset="0"/>
              </a:rPr>
              <a:pPr/>
              <a:t>4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chemeClr val="accent6"/>
                </a:solidFill>
              </a:rPr>
              <a:t>Is </a:t>
            </a:r>
            <a:r>
              <a:rPr lang="en-US" altLang="en-US" sz="3600" dirty="0" smtClean="0">
                <a:solidFill>
                  <a:schemeClr val="accent6"/>
                </a:solidFill>
              </a:rPr>
              <a:t>NP-complete </a:t>
            </a:r>
            <a:r>
              <a:rPr lang="en-US" altLang="en-US" sz="3600" dirty="0" smtClean="0">
                <a:solidFill>
                  <a:schemeClr val="accent6"/>
                </a:solidFill>
              </a:rPr>
              <a:t>as bad as it gets?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NO!  </a:t>
            </a:r>
            <a:r>
              <a:rPr lang="en-US" altLang="en-US" b="1" dirty="0" smtClean="0">
                <a:solidFill>
                  <a:srgbClr val="0033CC"/>
                </a:solidFill>
              </a:rPr>
              <a:t>NP</a:t>
            </a:r>
            <a:r>
              <a:rPr lang="en-US" altLang="en-US" dirty="0" smtClean="0"/>
              <a:t>-complete problems are frequently encountered, but there are worse:</a:t>
            </a:r>
          </a:p>
          <a:p>
            <a:pPr lvl="1" eaLnBrk="1" hangingPunct="1"/>
            <a:r>
              <a:rPr lang="en-US" altLang="en-US" dirty="0" smtClean="0"/>
              <a:t>Some problems provably require exponential time.</a:t>
            </a:r>
          </a:p>
          <a:p>
            <a:pPr lvl="2" eaLnBrk="1" hangingPunct="1"/>
            <a:r>
              <a:rPr lang="en-US" altLang="en-US" dirty="0" smtClean="0"/>
              <a:t>Ex: Does </a:t>
            </a:r>
            <a:r>
              <a:rPr lang="en-US" altLang="en-US" b="1" dirty="0" smtClean="0">
                <a:solidFill>
                  <a:srgbClr val="0033CC"/>
                </a:solidFill>
              </a:rPr>
              <a:t>M</a:t>
            </a:r>
            <a:r>
              <a:rPr lang="en-US" altLang="en-US" dirty="0" smtClean="0"/>
              <a:t> halt on input </a:t>
            </a:r>
            <a:r>
              <a:rPr lang="en-US" altLang="en-US" b="1" dirty="0" smtClean="0">
                <a:solidFill>
                  <a:srgbClr val="0033CC"/>
                </a:solidFill>
              </a:rPr>
              <a:t>x</a:t>
            </a:r>
            <a:r>
              <a:rPr lang="en-US" altLang="en-US" dirty="0" smtClean="0"/>
              <a:t> in </a:t>
            </a:r>
            <a:r>
              <a:rPr lang="en-US" altLang="en-US" b="1" dirty="0" smtClean="0">
                <a:solidFill>
                  <a:srgbClr val="0033CC"/>
                </a:solidFill>
              </a:rPr>
              <a:t>2</a:t>
            </a:r>
            <a:r>
              <a:rPr lang="en-US" altLang="en-US" b="1" baseline="30000" dirty="0" smtClean="0">
                <a:solidFill>
                  <a:srgbClr val="0033CC"/>
                </a:solidFill>
              </a:rPr>
              <a:t>|x|</a:t>
            </a:r>
            <a:r>
              <a:rPr lang="en-US" altLang="en-US" dirty="0" smtClean="0"/>
              <a:t> steps?</a:t>
            </a:r>
          </a:p>
          <a:p>
            <a:pPr lvl="1" eaLnBrk="1" hangingPunct="1"/>
            <a:r>
              <a:rPr lang="en-US" altLang="en-US" dirty="0" smtClean="0"/>
              <a:t>Some require                              steps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And some are just plain </a:t>
            </a:r>
            <a:r>
              <a:rPr lang="en-US" altLang="en-US" dirty="0" err="1" smtClean="0"/>
              <a:t>uncomputable</a:t>
            </a:r>
            <a:endParaRPr lang="en-US" altLang="en-US" dirty="0" smtClean="0"/>
          </a:p>
        </p:txBody>
      </p:sp>
      <p:graphicFrame>
        <p:nvGraphicFramePr>
          <p:cNvPr id="7578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8841300"/>
              </p:ext>
            </p:extLst>
          </p:nvPr>
        </p:nvGraphicFramePr>
        <p:xfrm>
          <a:off x="3225006" y="3982577"/>
          <a:ext cx="269398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4" imgW="1282700" imgH="279400" progId="Equation.DSMT4">
                  <p:embed/>
                </p:oleObj>
              </mc:Choice>
              <mc:Fallback>
                <p:oleObj name="Equation" r:id="rId4" imgW="1282700" imgH="279400" progId="Equation.DSMT4">
                  <p:embed/>
                  <p:pic>
                    <p:nvPicPr>
                      <p:cNvPr id="7578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5006" y="3982577"/>
                        <a:ext cx="2693988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783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258097" y="274638"/>
                <a:ext cx="8686800" cy="1143000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3600" dirty="0">
                    <a:solidFill>
                      <a:srgbClr val="002060"/>
                    </a:solidFill>
                  </a:rPr>
                  <a:t>3-SAT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3600" dirty="0">
                    <a:solidFill>
                      <a:srgbClr val="002060"/>
                    </a:solidFill>
                  </a:rPr>
                  <a:t> Independent Set</a:t>
                </a:r>
              </a:p>
            </p:txBody>
          </p:sp>
        </mc:Choice>
        <mc:Fallback xmlns="">
          <p:sp>
            <p:nvSpPr>
              <p:cNvPr id="5123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58097" y="274638"/>
                <a:ext cx="8686800" cy="1143000"/>
              </a:xfrm>
              <a:blipFill>
                <a:blip r:embed="rId3"/>
                <a:stretch>
                  <a:fillRect t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latin typeface="+mj-lt"/>
                    <a:sym typeface="Symbol" panose="05050102010706020507" pitchFamily="18" charset="2"/>
                  </a:rPr>
                  <a:t>Map a 3-CNF to (</a:t>
                </a:r>
                <a:r>
                  <a:rPr lang="en-US" altLang="en-US" sz="2200" dirty="0" err="1">
                    <a:latin typeface="+mj-lt"/>
                    <a:sym typeface="Symbol" panose="05050102010706020507" pitchFamily="18" charset="2"/>
                  </a:rPr>
                  <a:t>G,k</a:t>
                </a:r>
                <a:r>
                  <a:rPr lang="en-US" altLang="en-US" sz="2200" dirty="0">
                    <a:latin typeface="+mj-lt"/>
                    <a:sym typeface="Symbol" panose="05050102010706020507" pitchFamily="18" charset="2"/>
                  </a:rPr>
                  <a:t>). Say k is number of clauses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en-US" sz="2200" dirty="0">
                    <a:latin typeface="+mj-lt"/>
                    <a:sym typeface="Symbol" panose="05050102010706020507" pitchFamily="18" charset="2"/>
                  </a:rPr>
                  <a:t>Create a vertex for each literal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en-US" sz="2200" dirty="0">
                    <a:latin typeface="+mj-lt"/>
                    <a:sym typeface="Symbol" panose="05050102010706020507" pitchFamily="18" charset="2"/>
                  </a:rPr>
                  <a:t>Joint two literals if</a:t>
                </a:r>
              </a:p>
              <a:p>
                <a:pPr marL="517525" lvl="1" indent="-290513" eaLnBrk="1" hangingPunct="1">
                  <a:lnSpc>
                    <a:spcPct val="80000"/>
                  </a:lnSpc>
                  <a:buFont typeface="Arial" panose="020B0604020202020204" pitchFamily="34" charset="0"/>
                  <a:buChar char="•"/>
                </a:pPr>
                <a:r>
                  <a:rPr lang="en-US" altLang="en-US" sz="2200" dirty="0">
                    <a:latin typeface="+mj-lt"/>
                    <a:sym typeface="Symbol" panose="05050102010706020507" pitchFamily="18" charset="2"/>
                  </a:rPr>
                  <a:t>They belong to the same clause (blue edges)</a:t>
                </a:r>
              </a:p>
              <a:p>
                <a:pPr marL="517525" lvl="1" indent="-290513" eaLnBrk="1" hangingPunct="1">
                  <a:lnSpc>
                    <a:spcPct val="80000"/>
                  </a:lnSpc>
                  <a:buFont typeface="Arial" panose="020B0604020202020204" pitchFamily="34" charset="0"/>
                  <a:buChar char="•"/>
                </a:pPr>
                <a:r>
                  <a:rPr lang="en-US" altLang="en-US" sz="2200" dirty="0">
                    <a:latin typeface="+mj-lt"/>
                    <a:sym typeface="Symbol" panose="05050102010706020507" pitchFamily="18" charset="2"/>
                  </a:rPr>
                  <a:t>The literals are negations, e.g.,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𝑖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, </m:t>
                    </m:r>
                    <m:acc>
                      <m:accPr>
                        <m:chr m:val="̅"/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en-US" sz="22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altLang="en-US" sz="22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2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en-US" sz="2200" dirty="0">
                    <a:latin typeface="+mj-lt"/>
                    <a:sym typeface="Symbol" panose="05050102010706020507" pitchFamily="18" charset="2"/>
                  </a:rPr>
                  <a:t> (red edges)</a:t>
                </a:r>
              </a:p>
              <a:p>
                <a:pPr marL="117475" indent="-290513" eaLnBrk="1" hangingPunct="1">
                  <a:lnSpc>
                    <a:spcPct val="80000"/>
                  </a:lnSpc>
                  <a:buFont typeface="Arial" panose="020B0604020202020204" pitchFamily="34" charset="0"/>
                  <a:buChar char="•"/>
                </a:pPr>
                <a:r>
                  <a:rPr lang="en-US" altLang="en-US" sz="2200" dirty="0">
                    <a:latin typeface="+mj-lt"/>
                    <a:sym typeface="Symbol" panose="05050102010706020507" pitchFamily="18" charset="2"/>
                  </a:rPr>
                  <a:t>Set k be the # of clauses.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000" i="1" dirty="0">
                  <a:latin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∨</m:t>
                          </m:r>
                          <m:acc>
                            <m:accPr>
                              <m:chr m:val="̅"/>
                              <m:ctrlP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en-US" sz="2000" i="1" dirty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000" i="1" dirty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en-US" sz="2000" i="1" dirty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∨</m:t>
                          </m:r>
                          <m: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  <m:r>
                            <a:rPr lang="en-US" altLang="en-US" sz="2000" i="1" baseline="-25000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4</m:t>
                          </m:r>
                        </m:e>
                      </m:d>
                      <m:r>
                        <a:rPr lang="en-US" altLang="en-US" sz="2000" i="1" dirty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∧</m:t>
                      </m:r>
                      <m:d>
                        <m:dPr>
                          <m:ctrlP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∨</m:t>
                          </m:r>
                          <m:acc>
                            <m:accPr>
                              <m:chr m:val="̅"/>
                              <m:ctrlP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en-US" sz="2000" i="1" dirty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000" i="1" dirty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en-US" sz="2000" i="1" dirty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∨</m:t>
                          </m:r>
                          <m: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  <m:r>
                            <a:rPr lang="en-US" altLang="en-US" sz="2000" i="1" baseline="-25000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3</m:t>
                          </m:r>
                        </m:e>
                      </m:d>
                      <m:r>
                        <a:rPr lang="en-US" altLang="en-US" sz="2000" i="1" dirty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∧</m:t>
                      </m:r>
                      <m:d>
                        <m:dPr>
                          <m:ctrlPr>
                            <a:rPr lang="en-US" altLang="en-US" sz="2000" i="1" baseline="-25000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∨ </m:t>
                          </m:r>
                          <m:acc>
                            <m:accPr>
                              <m:chr m:val="̅"/>
                              <m:ctrlP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en-US" sz="2000" i="1" dirty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000" i="1" dirty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en-US" sz="2000" i="1" dirty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∨</m:t>
                          </m:r>
                          <m: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  <m:r>
                            <a:rPr lang="en-US" altLang="en-US" sz="2000" i="1" baseline="-25000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en-US" altLang="en-US" sz="22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4"/>
                <a:stretch>
                  <a:fillRect l="-963" t="-21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5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val 7">
                <a:extLst>
                  <a:ext uri="{FF2B5EF4-FFF2-40B4-BE49-F238E27FC236}">
                    <a16:creationId xmlns:a16="http://schemas.microsoft.com/office/drawing/2014/main" id="{C45EC7F0-558A-4E89-9112-1EE4F8D0E04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07527" y="4096441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en-US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PGothic" panose="020B0600070205080204" pitchFamily="34" charset="-128"/>
                            </a:rPr>
                          </m:ctrlPr>
                        </m:sSubPr>
                        <m:e>
                          <m:r>
                            <a:rPr kumimoji="0" lang="en-US" altLang="en-US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PGothic" panose="020B0600070205080204" pitchFamily="34" charset="-128"/>
                            </a:rPr>
                            <m:t>𝑥</m:t>
                          </m:r>
                        </m:e>
                        <m:sub>
                          <m:r>
                            <a:rPr kumimoji="0" lang="en-US" altLang="en-US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PGothic" panose="020B0600070205080204" pitchFamily="34" charset="-128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5" name="Oval 7">
                <a:extLst>
                  <a:ext uri="{FF2B5EF4-FFF2-40B4-BE49-F238E27FC236}">
                    <a16:creationId xmlns:a16="http://schemas.microsoft.com/office/drawing/2014/main" id="{C45EC7F0-558A-4E89-9112-1EE4F8D0E0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07527" y="4096441"/>
                <a:ext cx="373328" cy="373328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val 7">
                <a:extLst>
                  <a:ext uri="{FF2B5EF4-FFF2-40B4-BE49-F238E27FC236}">
                    <a16:creationId xmlns:a16="http://schemas.microsoft.com/office/drawing/2014/main" id="{7F8B269E-D9FE-4870-829B-A723FDD1A32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05627" y="4990021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en-US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6" name="Oval 7">
                <a:extLst>
                  <a:ext uri="{FF2B5EF4-FFF2-40B4-BE49-F238E27FC236}">
                    <a16:creationId xmlns:a16="http://schemas.microsoft.com/office/drawing/2014/main" id="{7F8B269E-D9FE-4870-829B-A723FDD1A3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05627" y="4990021"/>
                <a:ext cx="373328" cy="373328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val 7">
                <a:extLst>
                  <a:ext uri="{FF2B5EF4-FFF2-40B4-BE49-F238E27FC236}">
                    <a16:creationId xmlns:a16="http://schemas.microsoft.com/office/drawing/2014/main" id="{BEB10B53-855F-494B-9D56-C64783106CC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05627" y="5883602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7" name="Oval 7">
                <a:extLst>
                  <a:ext uri="{FF2B5EF4-FFF2-40B4-BE49-F238E27FC236}">
                    <a16:creationId xmlns:a16="http://schemas.microsoft.com/office/drawing/2014/main" id="{BEB10B53-855F-494B-9D56-C64783106C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05627" y="5883602"/>
                <a:ext cx="373328" cy="373328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CEE6BFA1-2EAA-4B54-97FF-525C56A3C34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385336" y="4096441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CEE6BFA1-2EAA-4B54-97FF-525C56A3C3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85336" y="4096441"/>
                <a:ext cx="373328" cy="373328"/>
              </a:xfrm>
              <a:prstGeom prst="ellipse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0096AB37-7729-454E-AB68-E1C71E77823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385336" y="5883602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0096AB37-7729-454E-AB68-E1C71E7782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85336" y="5883602"/>
                <a:ext cx="373328" cy="373328"/>
              </a:xfrm>
              <a:prstGeom prst="ellipse">
                <a:avLst/>
              </a:prstGeom>
              <a:blipFill>
                <a:blip r:embed="rId9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val 7">
                <a:extLst>
                  <a:ext uri="{FF2B5EF4-FFF2-40B4-BE49-F238E27FC236}">
                    <a16:creationId xmlns:a16="http://schemas.microsoft.com/office/drawing/2014/main" id="{845F5D4D-DF64-4AB1-8155-AE6488EB99F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385336" y="4990021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b="0" i="1" dirty="0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4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10" name="Oval 7">
                <a:extLst>
                  <a:ext uri="{FF2B5EF4-FFF2-40B4-BE49-F238E27FC236}">
                    <a16:creationId xmlns:a16="http://schemas.microsoft.com/office/drawing/2014/main" id="{845F5D4D-DF64-4AB1-8155-AE6488EB99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85336" y="4990021"/>
                <a:ext cx="373328" cy="373328"/>
              </a:xfrm>
              <a:prstGeom prst="ellipse">
                <a:avLst/>
              </a:prstGeom>
              <a:blipFill>
                <a:blip r:embed="rId10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0DDA1F2F-2787-48B4-A732-0AE170E5242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179872" y="4096441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0DDA1F2F-2787-48B4-A732-0AE170E524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79872" y="4096441"/>
                <a:ext cx="373328" cy="373328"/>
              </a:xfrm>
              <a:prstGeom prst="ellipse">
                <a:avLst/>
              </a:prstGeom>
              <a:blipFill>
                <a:blip r:embed="rId11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val 7">
                <a:extLst>
                  <a:ext uri="{FF2B5EF4-FFF2-40B4-BE49-F238E27FC236}">
                    <a16:creationId xmlns:a16="http://schemas.microsoft.com/office/drawing/2014/main" id="{84D1E862-1FD0-45AE-9B5F-00FFC5CF883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165045" y="4990021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b="0" i="1" dirty="0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12" name="Oval 7">
                <a:extLst>
                  <a:ext uri="{FF2B5EF4-FFF2-40B4-BE49-F238E27FC236}">
                    <a16:creationId xmlns:a16="http://schemas.microsoft.com/office/drawing/2014/main" id="{84D1E862-1FD0-45AE-9B5F-00FFC5CF88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65045" y="4990021"/>
                <a:ext cx="373328" cy="373328"/>
              </a:xfrm>
              <a:prstGeom prst="ellipse">
                <a:avLst/>
              </a:prstGeom>
              <a:blipFill>
                <a:blip r:embed="rId12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C93B6C9A-5BB0-456F-9C46-90DF2199D53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162740" y="5887262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C93B6C9A-5BB0-456F-9C46-90DF2199D5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62740" y="5887262"/>
                <a:ext cx="373328" cy="373328"/>
              </a:xfrm>
              <a:prstGeom prst="ellipse">
                <a:avLst/>
              </a:prstGeom>
              <a:blipFill>
                <a:blip r:embed="rId13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AutoShape 7">
            <a:extLst>
              <a:ext uri="{FF2B5EF4-FFF2-40B4-BE49-F238E27FC236}">
                <a16:creationId xmlns:a16="http://schemas.microsoft.com/office/drawing/2014/main" id="{A4F403EB-B1AE-4487-A0D5-2D8D096529BB}"/>
              </a:ext>
            </a:extLst>
          </p:cNvPr>
          <p:cNvCxnSpPr>
            <a:cxnSpLocks noChangeShapeType="1"/>
            <a:stCxn id="6" idx="0"/>
            <a:endCxn id="5" idx="4"/>
          </p:cNvCxnSpPr>
          <p:nvPr/>
        </p:nvCxnSpPr>
        <p:spPr bwMode="auto">
          <a:xfrm flipV="1">
            <a:off x="2792291" y="4469769"/>
            <a:ext cx="1900" cy="520252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7">
            <a:extLst>
              <a:ext uri="{FF2B5EF4-FFF2-40B4-BE49-F238E27FC236}">
                <a16:creationId xmlns:a16="http://schemas.microsoft.com/office/drawing/2014/main" id="{AF886488-08A3-4FA5-B2BF-250D0409C9FD}"/>
              </a:ext>
            </a:extLst>
          </p:cNvPr>
          <p:cNvCxnSpPr>
            <a:cxnSpLocks noChangeShapeType="1"/>
            <a:stCxn id="7" idx="0"/>
            <a:endCxn id="6" idx="4"/>
          </p:cNvCxnSpPr>
          <p:nvPr/>
        </p:nvCxnSpPr>
        <p:spPr bwMode="auto">
          <a:xfrm flipV="1">
            <a:off x="2792291" y="5363349"/>
            <a:ext cx="0" cy="520253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7">
            <a:extLst>
              <a:ext uri="{FF2B5EF4-FFF2-40B4-BE49-F238E27FC236}">
                <a16:creationId xmlns:a16="http://schemas.microsoft.com/office/drawing/2014/main" id="{F12D8C82-0D83-461A-B7C2-BA84D5EBE83A}"/>
              </a:ext>
            </a:extLst>
          </p:cNvPr>
          <p:cNvCxnSpPr>
            <a:cxnSpLocks noChangeShapeType="1"/>
            <a:stCxn id="7" idx="2"/>
            <a:endCxn id="5" idx="2"/>
          </p:cNvCxnSpPr>
          <p:nvPr/>
        </p:nvCxnSpPr>
        <p:spPr bwMode="auto">
          <a:xfrm rot="10800000" flipH="1">
            <a:off x="2605627" y="4283106"/>
            <a:ext cx="1900" cy="1787161"/>
          </a:xfrm>
          <a:prstGeom prst="curvedConnector3">
            <a:avLst>
              <a:gd name="adj1" fmla="val -12031579"/>
            </a:avLst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7">
            <a:extLst>
              <a:ext uri="{FF2B5EF4-FFF2-40B4-BE49-F238E27FC236}">
                <a16:creationId xmlns:a16="http://schemas.microsoft.com/office/drawing/2014/main" id="{446E6887-B72A-469F-9554-3F25F2A10D4A}"/>
              </a:ext>
            </a:extLst>
          </p:cNvPr>
          <p:cNvCxnSpPr>
            <a:cxnSpLocks noChangeShapeType="1"/>
            <a:stCxn id="13" idx="6"/>
            <a:endCxn id="11" idx="6"/>
          </p:cNvCxnSpPr>
          <p:nvPr/>
        </p:nvCxnSpPr>
        <p:spPr bwMode="auto">
          <a:xfrm flipV="1">
            <a:off x="6536068" y="4283105"/>
            <a:ext cx="17132" cy="1790821"/>
          </a:xfrm>
          <a:prstGeom prst="curvedConnector3">
            <a:avLst>
              <a:gd name="adj1" fmla="val 1434345"/>
            </a:avLst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AutoShape 7">
            <a:extLst>
              <a:ext uri="{FF2B5EF4-FFF2-40B4-BE49-F238E27FC236}">
                <a16:creationId xmlns:a16="http://schemas.microsoft.com/office/drawing/2014/main" id="{52177B78-C372-4416-85BB-6B3F302431D2}"/>
              </a:ext>
            </a:extLst>
          </p:cNvPr>
          <p:cNvCxnSpPr>
            <a:cxnSpLocks noChangeShapeType="1"/>
            <a:stCxn id="12" idx="0"/>
            <a:endCxn id="11" idx="4"/>
          </p:cNvCxnSpPr>
          <p:nvPr/>
        </p:nvCxnSpPr>
        <p:spPr bwMode="auto">
          <a:xfrm flipV="1">
            <a:off x="6351709" y="4469769"/>
            <a:ext cx="14827" cy="520252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AutoShape 7">
            <a:extLst>
              <a:ext uri="{FF2B5EF4-FFF2-40B4-BE49-F238E27FC236}">
                <a16:creationId xmlns:a16="http://schemas.microsoft.com/office/drawing/2014/main" id="{4226519A-F829-4CA1-9D06-14FE4F44B9DD}"/>
              </a:ext>
            </a:extLst>
          </p:cNvPr>
          <p:cNvCxnSpPr>
            <a:cxnSpLocks noChangeShapeType="1"/>
            <a:stCxn id="13" idx="0"/>
            <a:endCxn id="12" idx="4"/>
          </p:cNvCxnSpPr>
          <p:nvPr/>
        </p:nvCxnSpPr>
        <p:spPr bwMode="auto">
          <a:xfrm flipV="1">
            <a:off x="6349404" y="5363349"/>
            <a:ext cx="2305" cy="523913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7">
            <a:extLst>
              <a:ext uri="{FF2B5EF4-FFF2-40B4-BE49-F238E27FC236}">
                <a16:creationId xmlns:a16="http://schemas.microsoft.com/office/drawing/2014/main" id="{9A60FBF7-1235-4815-942E-01F188DFBF6B}"/>
              </a:ext>
            </a:extLst>
          </p:cNvPr>
          <p:cNvCxnSpPr>
            <a:cxnSpLocks noChangeShapeType="1"/>
            <a:stCxn id="9" idx="0"/>
            <a:endCxn id="10" idx="4"/>
          </p:cNvCxnSpPr>
          <p:nvPr/>
        </p:nvCxnSpPr>
        <p:spPr bwMode="auto">
          <a:xfrm flipV="1">
            <a:off x="4572000" y="5363349"/>
            <a:ext cx="0" cy="520253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AutoShape 7">
            <a:extLst>
              <a:ext uri="{FF2B5EF4-FFF2-40B4-BE49-F238E27FC236}">
                <a16:creationId xmlns:a16="http://schemas.microsoft.com/office/drawing/2014/main" id="{E27386C8-64A7-4356-91B9-3F33FFC91363}"/>
              </a:ext>
            </a:extLst>
          </p:cNvPr>
          <p:cNvCxnSpPr>
            <a:cxnSpLocks noChangeShapeType="1"/>
            <a:stCxn id="8" idx="4"/>
            <a:endCxn id="10" idx="0"/>
          </p:cNvCxnSpPr>
          <p:nvPr/>
        </p:nvCxnSpPr>
        <p:spPr bwMode="auto">
          <a:xfrm>
            <a:off x="4572000" y="4469769"/>
            <a:ext cx="0" cy="520252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AutoShape 7">
            <a:extLst>
              <a:ext uri="{FF2B5EF4-FFF2-40B4-BE49-F238E27FC236}">
                <a16:creationId xmlns:a16="http://schemas.microsoft.com/office/drawing/2014/main" id="{7B2D57F9-90FF-4E87-87A6-F2F1C51E2BC4}"/>
              </a:ext>
            </a:extLst>
          </p:cNvPr>
          <p:cNvCxnSpPr>
            <a:cxnSpLocks noChangeShapeType="1"/>
            <a:stCxn id="6" idx="6"/>
            <a:endCxn id="9" idx="2"/>
          </p:cNvCxnSpPr>
          <p:nvPr/>
        </p:nvCxnSpPr>
        <p:spPr bwMode="auto">
          <a:xfrm>
            <a:off x="2978955" y="5176685"/>
            <a:ext cx="1406381" cy="893581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AutoShape 7">
            <a:extLst>
              <a:ext uri="{FF2B5EF4-FFF2-40B4-BE49-F238E27FC236}">
                <a16:creationId xmlns:a16="http://schemas.microsoft.com/office/drawing/2014/main" id="{1FFBAFE3-0161-4B8A-B0F5-8ABF74966AC0}"/>
              </a:ext>
            </a:extLst>
          </p:cNvPr>
          <p:cNvCxnSpPr>
            <a:cxnSpLocks noChangeShapeType="1"/>
            <a:stCxn id="6" idx="6"/>
            <a:endCxn id="13" idx="2"/>
          </p:cNvCxnSpPr>
          <p:nvPr/>
        </p:nvCxnSpPr>
        <p:spPr bwMode="auto">
          <a:xfrm>
            <a:off x="2978955" y="5176685"/>
            <a:ext cx="3183785" cy="897241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AutoShape 7">
            <a:extLst>
              <a:ext uri="{FF2B5EF4-FFF2-40B4-BE49-F238E27FC236}">
                <a16:creationId xmlns:a16="http://schemas.microsoft.com/office/drawing/2014/main" id="{DD19F891-F08B-49F8-813D-F5EC7FBA52AF}"/>
              </a:ext>
            </a:extLst>
          </p:cNvPr>
          <p:cNvCxnSpPr>
            <a:cxnSpLocks noChangeShapeType="1"/>
            <a:stCxn id="7" idx="6"/>
            <a:endCxn id="10" idx="2"/>
          </p:cNvCxnSpPr>
          <p:nvPr/>
        </p:nvCxnSpPr>
        <p:spPr bwMode="auto">
          <a:xfrm flipV="1">
            <a:off x="2978955" y="5176685"/>
            <a:ext cx="1406381" cy="893581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AutoShape 7">
            <a:extLst>
              <a:ext uri="{FF2B5EF4-FFF2-40B4-BE49-F238E27FC236}">
                <a16:creationId xmlns:a16="http://schemas.microsoft.com/office/drawing/2014/main" id="{7FF24D89-7788-4425-97D9-778286CAACA8}"/>
              </a:ext>
            </a:extLst>
          </p:cNvPr>
          <p:cNvCxnSpPr>
            <a:cxnSpLocks noChangeShapeType="1"/>
            <a:stCxn id="5" idx="6"/>
            <a:endCxn id="12" idx="2"/>
          </p:cNvCxnSpPr>
          <p:nvPr/>
        </p:nvCxnSpPr>
        <p:spPr bwMode="auto">
          <a:xfrm>
            <a:off x="2980855" y="4283105"/>
            <a:ext cx="3184190" cy="89358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AutoShape 7">
            <a:extLst>
              <a:ext uri="{FF2B5EF4-FFF2-40B4-BE49-F238E27FC236}">
                <a16:creationId xmlns:a16="http://schemas.microsoft.com/office/drawing/2014/main" id="{9E6D9630-5494-40F1-84B0-5C3F5227C7B2}"/>
              </a:ext>
            </a:extLst>
          </p:cNvPr>
          <p:cNvCxnSpPr>
            <a:cxnSpLocks noChangeShapeType="1"/>
            <a:stCxn id="8" idx="6"/>
            <a:endCxn id="9" idx="6"/>
          </p:cNvCxnSpPr>
          <p:nvPr/>
        </p:nvCxnSpPr>
        <p:spPr bwMode="auto">
          <a:xfrm>
            <a:off x="4758664" y="4283105"/>
            <a:ext cx="12700" cy="1787161"/>
          </a:xfrm>
          <a:prstGeom prst="curvedConnector3">
            <a:avLst>
              <a:gd name="adj1" fmla="val 1800000"/>
            </a:avLst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29C0C671-54C3-40B1-B2E2-B27E45FEBCBD}"/>
              </a:ext>
            </a:extLst>
          </p:cNvPr>
          <p:cNvSpPr txBox="1"/>
          <p:nvPr/>
        </p:nvSpPr>
        <p:spPr>
          <a:xfrm>
            <a:off x="2866016" y="4470850"/>
            <a:ext cx="3313856" cy="400110"/>
          </a:xfrm>
          <a:prstGeom prst="rect">
            <a:avLst/>
          </a:prstGeom>
          <a:solidFill>
            <a:schemeClr val="bg1"/>
          </a:solidFill>
          <a:ln w="34925"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Polynomial-Time Reduction</a:t>
            </a:r>
          </a:p>
        </p:txBody>
      </p:sp>
    </p:spTree>
    <p:extLst>
      <p:ext uri="{BB962C8B-B14F-4D97-AF65-F5344CB8AC3E}">
        <p14:creationId xmlns:p14="http://schemas.microsoft.com/office/powerpoint/2010/main" val="742791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258097" y="274638"/>
                <a:ext cx="8686800" cy="1143000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3600" dirty="0">
                    <a:solidFill>
                      <a:srgbClr val="002060"/>
                    </a:solidFill>
                  </a:rPr>
                  <a:t>Correctness of 3-SAT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3600" dirty="0">
                    <a:solidFill>
                      <a:srgbClr val="002060"/>
                    </a:solidFill>
                  </a:rPr>
                  <a:t> </a:t>
                </a:r>
                <a:r>
                  <a:rPr lang="en-US" altLang="en-US" sz="3600" dirty="0" err="1">
                    <a:solidFill>
                      <a:srgbClr val="002060"/>
                    </a:solidFill>
                  </a:rPr>
                  <a:t>Indep</a:t>
                </a:r>
                <a:r>
                  <a:rPr lang="en-US" altLang="en-US" sz="3600" dirty="0">
                    <a:solidFill>
                      <a:srgbClr val="002060"/>
                    </a:solidFill>
                  </a:rPr>
                  <a:t> Set</a:t>
                </a:r>
              </a:p>
            </p:txBody>
          </p:sp>
        </mc:Choice>
        <mc:Fallback xmlns="">
          <p:sp>
            <p:nvSpPr>
              <p:cNvPr id="5123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58097" y="274638"/>
                <a:ext cx="8686800" cy="1143000"/>
              </a:xfrm>
              <a:blipFill>
                <a:blip r:embed="rId3"/>
                <a:stretch>
                  <a:fillRect t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000" dirty="0">
                    <a:latin typeface="+mj-lt"/>
                    <a:sym typeface="Symbol" panose="05050102010706020507" pitchFamily="18" charset="2"/>
                  </a:rPr>
                  <a:t>F satisfiable </a:t>
                </a:r>
                <a:r>
                  <a:rPr lang="en-US" altLang="en-US" sz="2000" dirty="0">
                    <a:solidFill>
                      <a:srgbClr val="0070C0"/>
                    </a:solidFill>
                    <a:latin typeface="+mj-lt"/>
                    <a:sym typeface="Symbol" panose="05050102010706020507" pitchFamily="18" charset="2"/>
                  </a:rPr>
                  <a:t>=&gt;</a:t>
                </a:r>
                <a:r>
                  <a:rPr lang="en-US" altLang="en-US" sz="2000" dirty="0">
                    <a:latin typeface="+mj-lt"/>
                    <a:sym typeface="Symbol" panose="05050102010706020507" pitchFamily="18" charset="2"/>
                  </a:rPr>
                  <a:t> An independent of size k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000" dirty="0">
                    <a:latin typeface="+mj-lt"/>
                    <a:sym typeface="Symbol" panose="05050102010706020507" pitchFamily="18" charset="2"/>
                  </a:rPr>
                  <a:t>Given a satisfying assignment, Choose one node from each clause where the literal is satisfied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000" i="1" dirty="0">
                  <a:latin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∨</m:t>
                          </m:r>
                          <m:acc>
                            <m:accPr>
                              <m:chr m:val="̅"/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∧</m:t>
                      </m:r>
                      <m:d>
                        <m:dPr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∨</m:t>
                          </m:r>
                          <m:acc>
                            <m:accPr>
                              <m:chr m:val="̅"/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∧</m:t>
                      </m:r>
                      <m:d>
                        <m:dPr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∨</m:t>
                          </m:r>
                          <m:acc>
                            <m:accPr>
                              <m:chr m:val="̅"/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altLang="en-US" sz="2200" b="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800" b="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000" dirty="0"/>
                  <a:t>Satisfying assignment: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en-US" sz="2000" dirty="0"/>
                  <a:t>S has exactly one node per clause =&gt; No blue edges between S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en-US" sz="2000" dirty="0"/>
                  <a:t>S follows a truth-assignment =&gt; No red edges between S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en-US" sz="2000" dirty="0"/>
                  <a:t>S has one node per clause =&gt; |S|=k</a:t>
                </a:r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4"/>
                <a:stretch>
                  <a:fillRect l="-741" t="-1906" b="-1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6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val 7">
                <a:extLst>
                  <a:ext uri="{FF2B5EF4-FFF2-40B4-BE49-F238E27FC236}">
                    <a16:creationId xmlns:a16="http://schemas.microsoft.com/office/drawing/2014/main" id="{C45EC7F0-558A-4E89-9112-1EE4F8D0E04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07527" y="3301297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en-US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PGothic" panose="020B0600070205080204" pitchFamily="34" charset="-128"/>
                            </a:rPr>
                          </m:ctrlPr>
                        </m:sSubPr>
                        <m:e>
                          <m:r>
                            <a:rPr kumimoji="0" lang="en-US" altLang="en-US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PGothic" panose="020B0600070205080204" pitchFamily="34" charset="-128"/>
                            </a:rPr>
                            <m:t>𝑥</m:t>
                          </m:r>
                        </m:e>
                        <m:sub>
                          <m:r>
                            <a:rPr kumimoji="0" lang="en-US" altLang="en-US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PGothic" panose="020B0600070205080204" pitchFamily="34" charset="-128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5" name="Oval 7">
                <a:extLst>
                  <a:ext uri="{FF2B5EF4-FFF2-40B4-BE49-F238E27FC236}">
                    <a16:creationId xmlns:a16="http://schemas.microsoft.com/office/drawing/2014/main" id="{C45EC7F0-558A-4E89-9112-1EE4F8D0E0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07527" y="3301297"/>
                <a:ext cx="373328" cy="373328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val 7">
                <a:extLst>
                  <a:ext uri="{FF2B5EF4-FFF2-40B4-BE49-F238E27FC236}">
                    <a16:creationId xmlns:a16="http://schemas.microsoft.com/office/drawing/2014/main" id="{7F8B269E-D9FE-4870-829B-A723FDD1A32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05627" y="4194877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en-US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6" name="Oval 7">
                <a:extLst>
                  <a:ext uri="{FF2B5EF4-FFF2-40B4-BE49-F238E27FC236}">
                    <a16:creationId xmlns:a16="http://schemas.microsoft.com/office/drawing/2014/main" id="{7F8B269E-D9FE-4870-829B-A723FDD1A3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05627" y="4194877"/>
                <a:ext cx="373328" cy="373328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val 7">
                <a:extLst>
                  <a:ext uri="{FF2B5EF4-FFF2-40B4-BE49-F238E27FC236}">
                    <a16:creationId xmlns:a16="http://schemas.microsoft.com/office/drawing/2014/main" id="{BEB10B53-855F-494B-9D56-C64783106CC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05627" y="5088458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7" name="Oval 7">
                <a:extLst>
                  <a:ext uri="{FF2B5EF4-FFF2-40B4-BE49-F238E27FC236}">
                    <a16:creationId xmlns:a16="http://schemas.microsoft.com/office/drawing/2014/main" id="{BEB10B53-855F-494B-9D56-C64783106C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05627" y="5088458"/>
                <a:ext cx="373328" cy="373328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CEE6BFA1-2EAA-4B54-97FF-525C56A3C34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385336" y="3301297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CEE6BFA1-2EAA-4B54-97FF-525C56A3C3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85336" y="3301297"/>
                <a:ext cx="373328" cy="373328"/>
              </a:xfrm>
              <a:prstGeom prst="ellipse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0096AB37-7729-454E-AB68-E1C71E77823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385336" y="5088458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0096AB37-7729-454E-AB68-E1C71E7782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85336" y="5088458"/>
                <a:ext cx="373328" cy="373328"/>
              </a:xfrm>
              <a:prstGeom prst="ellipse">
                <a:avLst/>
              </a:prstGeom>
              <a:blipFill>
                <a:blip r:embed="rId9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val 7">
                <a:extLst>
                  <a:ext uri="{FF2B5EF4-FFF2-40B4-BE49-F238E27FC236}">
                    <a16:creationId xmlns:a16="http://schemas.microsoft.com/office/drawing/2014/main" id="{845F5D4D-DF64-4AB1-8155-AE6488EB99F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385336" y="4194877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b="0" i="1" dirty="0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4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10" name="Oval 7">
                <a:extLst>
                  <a:ext uri="{FF2B5EF4-FFF2-40B4-BE49-F238E27FC236}">
                    <a16:creationId xmlns:a16="http://schemas.microsoft.com/office/drawing/2014/main" id="{845F5D4D-DF64-4AB1-8155-AE6488EB99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85336" y="4194877"/>
                <a:ext cx="373328" cy="373328"/>
              </a:xfrm>
              <a:prstGeom prst="ellipse">
                <a:avLst/>
              </a:prstGeom>
              <a:blipFill>
                <a:blip r:embed="rId10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0DDA1F2F-2787-48B4-A732-0AE170E5242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179872" y="3301297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0DDA1F2F-2787-48B4-A732-0AE170E524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79872" y="3301297"/>
                <a:ext cx="373328" cy="373328"/>
              </a:xfrm>
              <a:prstGeom prst="ellipse">
                <a:avLst/>
              </a:prstGeom>
              <a:blipFill>
                <a:blip r:embed="rId11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val 7">
                <a:extLst>
                  <a:ext uri="{FF2B5EF4-FFF2-40B4-BE49-F238E27FC236}">
                    <a16:creationId xmlns:a16="http://schemas.microsoft.com/office/drawing/2014/main" id="{84D1E862-1FD0-45AE-9B5F-00FFC5CF883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165045" y="4194877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b="0" i="1" dirty="0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12" name="Oval 7">
                <a:extLst>
                  <a:ext uri="{FF2B5EF4-FFF2-40B4-BE49-F238E27FC236}">
                    <a16:creationId xmlns:a16="http://schemas.microsoft.com/office/drawing/2014/main" id="{84D1E862-1FD0-45AE-9B5F-00FFC5CF88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65045" y="4194877"/>
                <a:ext cx="373328" cy="373328"/>
              </a:xfrm>
              <a:prstGeom prst="ellipse">
                <a:avLst/>
              </a:prstGeom>
              <a:blipFill>
                <a:blip r:embed="rId12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C93B6C9A-5BB0-456F-9C46-90DF2199D53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162740" y="5092118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C93B6C9A-5BB0-456F-9C46-90DF2199D5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62740" y="5092118"/>
                <a:ext cx="373328" cy="373328"/>
              </a:xfrm>
              <a:prstGeom prst="ellipse">
                <a:avLst/>
              </a:prstGeom>
              <a:blipFill>
                <a:blip r:embed="rId13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AutoShape 7">
            <a:extLst>
              <a:ext uri="{FF2B5EF4-FFF2-40B4-BE49-F238E27FC236}">
                <a16:creationId xmlns:a16="http://schemas.microsoft.com/office/drawing/2014/main" id="{A4F403EB-B1AE-4487-A0D5-2D8D096529BB}"/>
              </a:ext>
            </a:extLst>
          </p:cNvPr>
          <p:cNvCxnSpPr>
            <a:cxnSpLocks noChangeShapeType="1"/>
            <a:stCxn id="6" idx="0"/>
            <a:endCxn id="5" idx="4"/>
          </p:cNvCxnSpPr>
          <p:nvPr/>
        </p:nvCxnSpPr>
        <p:spPr bwMode="auto">
          <a:xfrm flipV="1">
            <a:off x="2792291" y="3674625"/>
            <a:ext cx="1900" cy="520252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7">
            <a:extLst>
              <a:ext uri="{FF2B5EF4-FFF2-40B4-BE49-F238E27FC236}">
                <a16:creationId xmlns:a16="http://schemas.microsoft.com/office/drawing/2014/main" id="{AF886488-08A3-4FA5-B2BF-250D0409C9FD}"/>
              </a:ext>
            </a:extLst>
          </p:cNvPr>
          <p:cNvCxnSpPr>
            <a:cxnSpLocks noChangeShapeType="1"/>
            <a:stCxn id="7" idx="0"/>
            <a:endCxn id="6" idx="4"/>
          </p:cNvCxnSpPr>
          <p:nvPr/>
        </p:nvCxnSpPr>
        <p:spPr bwMode="auto">
          <a:xfrm flipV="1">
            <a:off x="2792291" y="4568205"/>
            <a:ext cx="0" cy="520253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7">
            <a:extLst>
              <a:ext uri="{FF2B5EF4-FFF2-40B4-BE49-F238E27FC236}">
                <a16:creationId xmlns:a16="http://schemas.microsoft.com/office/drawing/2014/main" id="{F12D8C82-0D83-461A-B7C2-BA84D5EBE83A}"/>
              </a:ext>
            </a:extLst>
          </p:cNvPr>
          <p:cNvCxnSpPr>
            <a:cxnSpLocks noChangeShapeType="1"/>
            <a:stCxn id="7" idx="2"/>
            <a:endCxn id="5" idx="2"/>
          </p:cNvCxnSpPr>
          <p:nvPr/>
        </p:nvCxnSpPr>
        <p:spPr bwMode="auto">
          <a:xfrm rot="10800000" flipH="1">
            <a:off x="2605627" y="3487962"/>
            <a:ext cx="1900" cy="1787161"/>
          </a:xfrm>
          <a:prstGeom prst="curvedConnector3">
            <a:avLst>
              <a:gd name="adj1" fmla="val -12031579"/>
            </a:avLst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7">
            <a:extLst>
              <a:ext uri="{FF2B5EF4-FFF2-40B4-BE49-F238E27FC236}">
                <a16:creationId xmlns:a16="http://schemas.microsoft.com/office/drawing/2014/main" id="{446E6887-B72A-469F-9554-3F25F2A10D4A}"/>
              </a:ext>
            </a:extLst>
          </p:cNvPr>
          <p:cNvCxnSpPr>
            <a:cxnSpLocks noChangeShapeType="1"/>
            <a:stCxn id="13" idx="6"/>
            <a:endCxn id="11" idx="6"/>
          </p:cNvCxnSpPr>
          <p:nvPr/>
        </p:nvCxnSpPr>
        <p:spPr bwMode="auto">
          <a:xfrm flipV="1">
            <a:off x="6536068" y="3487961"/>
            <a:ext cx="17132" cy="1790821"/>
          </a:xfrm>
          <a:prstGeom prst="curvedConnector3">
            <a:avLst>
              <a:gd name="adj1" fmla="val 1434345"/>
            </a:avLst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AutoShape 7">
            <a:extLst>
              <a:ext uri="{FF2B5EF4-FFF2-40B4-BE49-F238E27FC236}">
                <a16:creationId xmlns:a16="http://schemas.microsoft.com/office/drawing/2014/main" id="{52177B78-C372-4416-85BB-6B3F302431D2}"/>
              </a:ext>
            </a:extLst>
          </p:cNvPr>
          <p:cNvCxnSpPr>
            <a:cxnSpLocks noChangeShapeType="1"/>
            <a:stCxn id="12" idx="0"/>
            <a:endCxn id="11" idx="4"/>
          </p:cNvCxnSpPr>
          <p:nvPr/>
        </p:nvCxnSpPr>
        <p:spPr bwMode="auto">
          <a:xfrm flipV="1">
            <a:off x="6351709" y="3674625"/>
            <a:ext cx="14827" cy="520252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AutoShape 7">
            <a:extLst>
              <a:ext uri="{FF2B5EF4-FFF2-40B4-BE49-F238E27FC236}">
                <a16:creationId xmlns:a16="http://schemas.microsoft.com/office/drawing/2014/main" id="{4226519A-F829-4CA1-9D06-14FE4F44B9DD}"/>
              </a:ext>
            </a:extLst>
          </p:cNvPr>
          <p:cNvCxnSpPr>
            <a:cxnSpLocks noChangeShapeType="1"/>
            <a:stCxn id="13" idx="0"/>
            <a:endCxn id="12" idx="4"/>
          </p:cNvCxnSpPr>
          <p:nvPr/>
        </p:nvCxnSpPr>
        <p:spPr bwMode="auto">
          <a:xfrm flipV="1">
            <a:off x="6349404" y="4568205"/>
            <a:ext cx="2305" cy="523913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7">
            <a:extLst>
              <a:ext uri="{FF2B5EF4-FFF2-40B4-BE49-F238E27FC236}">
                <a16:creationId xmlns:a16="http://schemas.microsoft.com/office/drawing/2014/main" id="{9A60FBF7-1235-4815-942E-01F188DFBF6B}"/>
              </a:ext>
            </a:extLst>
          </p:cNvPr>
          <p:cNvCxnSpPr>
            <a:cxnSpLocks noChangeShapeType="1"/>
            <a:stCxn id="9" idx="0"/>
            <a:endCxn id="10" idx="4"/>
          </p:cNvCxnSpPr>
          <p:nvPr/>
        </p:nvCxnSpPr>
        <p:spPr bwMode="auto">
          <a:xfrm flipV="1">
            <a:off x="4572000" y="4568205"/>
            <a:ext cx="0" cy="520253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AutoShape 7">
            <a:extLst>
              <a:ext uri="{FF2B5EF4-FFF2-40B4-BE49-F238E27FC236}">
                <a16:creationId xmlns:a16="http://schemas.microsoft.com/office/drawing/2014/main" id="{E27386C8-64A7-4356-91B9-3F33FFC91363}"/>
              </a:ext>
            </a:extLst>
          </p:cNvPr>
          <p:cNvCxnSpPr>
            <a:cxnSpLocks noChangeShapeType="1"/>
            <a:stCxn id="8" idx="4"/>
            <a:endCxn id="10" idx="0"/>
          </p:cNvCxnSpPr>
          <p:nvPr/>
        </p:nvCxnSpPr>
        <p:spPr bwMode="auto">
          <a:xfrm>
            <a:off x="4572000" y="3674625"/>
            <a:ext cx="0" cy="520252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AutoShape 7">
            <a:extLst>
              <a:ext uri="{FF2B5EF4-FFF2-40B4-BE49-F238E27FC236}">
                <a16:creationId xmlns:a16="http://schemas.microsoft.com/office/drawing/2014/main" id="{7B2D57F9-90FF-4E87-87A6-F2F1C51E2BC4}"/>
              </a:ext>
            </a:extLst>
          </p:cNvPr>
          <p:cNvCxnSpPr>
            <a:cxnSpLocks noChangeShapeType="1"/>
            <a:stCxn id="6" idx="6"/>
            <a:endCxn id="9" idx="2"/>
          </p:cNvCxnSpPr>
          <p:nvPr/>
        </p:nvCxnSpPr>
        <p:spPr bwMode="auto">
          <a:xfrm>
            <a:off x="2978955" y="4381541"/>
            <a:ext cx="1406381" cy="893581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AutoShape 7">
            <a:extLst>
              <a:ext uri="{FF2B5EF4-FFF2-40B4-BE49-F238E27FC236}">
                <a16:creationId xmlns:a16="http://schemas.microsoft.com/office/drawing/2014/main" id="{1FFBAFE3-0161-4B8A-B0F5-8ABF74966AC0}"/>
              </a:ext>
            </a:extLst>
          </p:cNvPr>
          <p:cNvCxnSpPr>
            <a:cxnSpLocks noChangeShapeType="1"/>
            <a:stCxn id="6" idx="6"/>
            <a:endCxn id="13" idx="2"/>
          </p:cNvCxnSpPr>
          <p:nvPr/>
        </p:nvCxnSpPr>
        <p:spPr bwMode="auto">
          <a:xfrm>
            <a:off x="2978955" y="4381541"/>
            <a:ext cx="3183785" cy="897241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AutoShape 7">
            <a:extLst>
              <a:ext uri="{FF2B5EF4-FFF2-40B4-BE49-F238E27FC236}">
                <a16:creationId xmlns:a16="http://schemas.microsoft.com/office/drawing/2014/main" id="{DD19F891-F08B-49F8-813D-F5EC7FBA52AF}"/>
              </a:ext>
            </a:extLst>
          </p:cNvPr>
          <p:cNvCxnSpPr>
            <a:cxnSpLocks noChangeShapeType="1"/>
            <a:stCxn id="7" idx="6"/>
            <a:endCxn id="10" idx="2"/>
          </p:cNvCxnSpPr>
          <p:nvPr/>
        </p:nvCxnSpPr>
        <p:spPr bwMode="auto">
          <a:xfrm flipV="1">
            <a:off x="2978955" y="4381541"/>
            <a:ext cx="1406381" cy="893581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AutoShape 7">
            <a:extLst>
              <a:ext uri="{FF2B5EF4-FFF2-40B4-BE49-F238E27FC236}">
                <a16:creationId xmlns:a16="http://schemas.microsoft.com/office/drawing/2014/main" id="{7FF24D89-7788-4425-97D9-778286CAACA8}"/>
              </a:ext>
            </a:extLst>
          </p:cNvPr>
          <p:cNvCxnSpPr>
            <a:cxnSpLocks noChangeShapeType="1"/>
            <a:stCxn id="5" idx="6"/>
            <a:endCxn id="12" idx="2"/>
          </p:cNvCxnSpPr>
          <p:nvPr/>
        </p:nvCxnSpPr>
        <p:spPr bwMode="auto">
          <a:xfrm>
            <a:off x="2980855" y="3487961"/>
            <a:ext cx="3184190" cy="89358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AutoShape 7">
            <a:extLst>
              <a:ext uri="{FF2B5EF4-FFF2-40B4-BE49-F238E27FC236}">
                <a16:creationId xmlns:a16="http://schemas.microsoft.com/office/drawing/2014/main" id="{9E6D9630-5494-40F1-84B0-5C3F5227C7B2}"/>
              </a:ext>
            </a:extLst>
          </p:cNvPr>
          <p:cNvCxnSpPr>
            <a:cxnSpLocks noChangeShapeType="1"/>
            <a:stCxn id="8" idx="6"/>
            <a:endCxn id="9" idx="6"/>
          </p:cNvCxnSpPr>
          <p:nvPr/>
        </p:nvCxnSpPr>
        <p:spPr bwMode="auto">
          <a:xfrm>
            <a:off x="4758664" y="3487961"/>
            <a:ext cx="12700" cy="1787161"/>
          </a:xfrm>
          <a:prstGeom prst="curvedConnector3">
            <a:avLst>
              <a:gd name="adj1" fmla="val 1800000"/>
            </a:avLst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66682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258097" y="274638"/>
                <a:ext cx="8686800" cy="1143000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3600" dirty="0">
                    <a:solidFill>
                      <a:srgbClr val="3A4A6A"/>
                    </a:solidFill>
                  </a:rPr>
                  <a:t>Correctness of 3-SAT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3600" b="0" i="1" smtClean="0">
                            <a:solidFill>
                              <a:srgbClr val="3A4A6A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3600" b="0" i="1" smtClean="0">
                            <a:solidFill>
                              <a:srgbClr val="3A4A6A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3600" b="0" i="1" smtClean="0">
                            <a:solidFill>
                              <a:srgbClr val="3A4A6A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3600" dirty="0">
                    <a:solidFill>
                      <a:srgbClr val="3A4A6A"/>
                    </a:solidFill>
                  </a:rPr>
                  <a:t> </a:t>
                </a:r>
                <a:r>
                  <a:rPr lang="en-US" altLang="en-US" sz="3600" dirty="0" err="1">
                    <a:solidFill>
                      <a:srgbClr val="3A4A6A"/>
                    </a:solidFill>
                  </a:rPr>
                  <a:t>Indep</a:t>
                </a:r>
                <a:r>
                  <a:rPr lang="en-US" altLang="en-US" sz="3600" dirty="0">
                    <a:solidFill>
                      <a:srgbClr val="3A4A6A"/>
                    </a:solidFill>
                  </a:rPr>
                  <a:t> Set </a:t>
                </a:r>
              </a:p>
            </p:txBody>
          </p:sp>
        </mc:Choice>
        <mc:Fallback xmlns="">
          <p:sp>
            <p:nvSpPr>
              <p:cNvPr id="5123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58097" y="274638"/>
                <a:ext cx="8686800" cy="1143000"/>
              </a:xfrm>
              <a:blipFill>
                <a:blip r:embed="rId3"/>
                <a:stretch>
                  <a:fillRect t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000" dirty="0">
                    <a:latin typeface="+mj-lt"/>
                    <a:sym typeface="Symbol" panose="05050102010706020507" pitchFamily="18" charset="2"/>
                  </a:rPr>
                  <a:t>An independent set of size k </a:t>
                </a:r>
                <a:r>
                  <a:rPr lang="en-US" altLang="en-US" sz="2000" dirty="0">
                    <a:solidFill>
                      <a:srgbClr val="0070C0"/>
                    </a:solidFill>
                    <a:latin typeface="+mj-lt"/>
                    <a:sym typeface="Symbol" panose="05050102010706020507" pitchFamily="18" charset="2"/>
                  </a:rPr>
                  <a:t>=&gt;</a:t>
                </a:r>
                <a:r>
                  <a:rPr lang="en-US" altLang="en-US" sz="2000" dirty="0">
                    <a:latin typeface="+mj-lt"/>
                    <a:sym typeface="Symbol" panose="05050102010706020507" pitchFamily="18" charset="2"/>
                  </a:rPr>
                  <a:t> A satisfying assignment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000" dirty="0">
                    <a:latin typeface="+mj-lt"/>
                    <a:sym typeface="Symbol" panose="05050102010706020507" pitchFamily="18" charset="2"/>
                  </a:rPr>
                  <a:t>Given an independent set S of size k.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000" dirty="0">
                    <a:latin typeface="+mj-lt"/>
                    <a:sym typeface="Symbol" panose="05050102010706020507" pitchFamily="18" charset="2"/>
                  </a:rPr>
                  <a:t>S has exactly one vertex per clause (because of blue edges)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000" dirty="0">
                    <a:latin typeface="+mj-lt"/>
                    <a:sym typeface="Symbol" panose="05050102010706020507" pitchFamily="18" charset="2"/>
                  </a:rPr>
                  <a:t>S does not have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b>
                        <m:r>
                          <a:rPr lang="en-US" alt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𝑖</m:t>
                        </m:r>
                      </m:sub>
                    </m:sSub>
                    <m:r>
                      <a:rPr lang="en-US" alt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,</m:t>
                    </m:r>
                    <m:acc>
                      <m:accPr>
                        <m:chr m:val="̅"/>
                        <m:ctrlPr>
                          <a:rPr lang="en-US" alt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en-US" sz="20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altLang="en-US" sz="20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0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en-US" sz="2000" dirty="0">
                    <a:latin typeface="+mj-lt"/>
                    <a:sym typeface="Symbol" panose="05050102010706020507" pitchFamily="18" charset="2"/>
                  </a:rPr>
                  <a:t>  (because of red edges)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000" dirty="0">
                    <a:latin typeface="+mj-lt"/>
                    <a:sym typeface="Symbol" panose="05050102010706020507" pitchFamily="18" charset="2"/>
                  </a:rPr>
                  <a:t>So, S gives a satisfying assignment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000" i="1" dirty="0">
                  <a:latin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1800" dirty="0"/>
                  <a:t>Satisfying assignment: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?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18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en-US" sz="1800" i="1">
                              <a:latin typeface="Cambria Math" panose="02040503050406030204" pitchFamily="18" charset="0"/>
                            </a:rPr>
                            <m:t>∨</m:t>
                          </m:r>
                          <m:acc>
                            <m:accPr>
                              <m:chr m:val="̅"/>
                              <m:ctrlP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1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en-US" sz="18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en-US" sz="1800" i="1">
                              <a:latin typeface="Cambria Math" panose="02040503050406030204" pitchFamily="18" charset="0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altLang="en-US" sz="1800" i="1">
                          <a:latin typeface="Cambria Math" panose="02040503050406030204" pitchFamily="18" charset="0"/>
                        </a:rPr>
                        <m:t>∧</m:t>
                      </m:r>
                      <m:d>
                        <m:dPr>
                          <m:ctrlPr>
                            <a:rPr lang="en-US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en-US" sz="1800" i="1">
                              <a:latin typeface="Cambria Math" panose="02040503050406030204" pitchFamily="18" charset="0"/>
                            </a:rPr>
                            <m:t>∨</m:t>
                          </m:r>
                          <m:acc>
                            <m:accPr>
                              <m:chr m:val="̅"/>
                              <m:ctrlP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1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en-US" sz="18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en-US" sz="1800" i="1">
                              <a:latin typeface="Cambria Math" panose="02040503050406030204" pitchFamily="18" charset="0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altLang="en-US" sz="1800" i="1">
                          <a:latin typeface="Cambria Math" panose="02040503050406030204" pitchFamily="18" charset="0"/>
                        </a:rPr>
                        <m:t>∧</m:t>
                      </m:r>
                      <m:d>
                        <m:dPr>
                          <m:ctrlPr>
                            <a:rPr lang="en-US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en-US" sz="1800" i="1">
                              <a:latin typeface="Cambria Math" panose="02040503050406030204" pitchFamily="18" charset="0"/>
                            </a:rPr>
                            <m:t>∨</m:t>
                          </m:r>
                          <m:acc>
                            <m:accPr>
                              <m:chr m:val="̅"/>
                              <m:ctrlP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1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en-US" sz="1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en-US" sz="1800" i="1">
                              <a:latin typeface="Cambria Math" panose="02040503050406030204" pitchFamily="18" charset="0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4"/>
                <a:stretch>
                  <a:fillRect l="-741" t="-1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7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9D0587B-A1B4-4C9C-9ADB-726EEDF9501A}"/>
              </a:ext>
            </a:extLst>
          </p:cNvPr>
          <p:cNvGrpSpPr/>
          <p:nvPr/>
        </p:nvGrpSpPr>
        <p:grpSpPr>
          <a:xfrm>
            <a:off x="2605627" y="3034373"/>
            <a:ext cx="3947573" cy="2164149"/>
            <a:chOff x="2605627" y="3034373"/>
            <a:chExt cx="3947573" cy="216414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Oval 7">
                  <a:extLst>
                    <a:ext uri="{FF2B5EF4-FFF2-40B4-BE49-F238E27FC236}">
                      <a16:creationId xmlns:a16="http://schemas.microsoft.com/office/drawing/2014/main" id="{C45EC7F0-558A-4E89-9112-1EE4F8D0E043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2607527" y="3034373"/>
                  <a:ext cx="373328" cy="373328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altLang="en-US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MS PGothic" panose="020B0600070205080204" pitchFamily="34" charset="-128"/>
                              </a:rPr>
                            </m:ctrlPr>
                          </m:sSubPr>
                          <m:e>
                            <m:r>
                              <a:rPr kumimoji="0" lang="en-US" altLang="en-US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MS PGothic" panose="020B0600070205080204" pitchFamily="34" charset="-128"/>
                              </a:rPr>
                              <m:t>𝑥</m:t>
                            </m:r>
                          </m:e>
                          <m:sub>
                            <m:r>
                              <a:rPr kumimoji="0" lang="en-US" altLang="en-US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MS PGothic" panose="020B0600070205080204" pitchFamily="34" charset="-128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0" lang="en-US" alt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MS PGothic" panose="020B0600070205080204" pitchFamily="34" charset="-128"/>
                  </a:endParaRPr>
                </a:p>
              </p:txBody>
            </p:sp>
          </mc:Choice>
          <mc:Fallback xmlns="">
            <p:sp>
              <p:nvSpPr>
                <p:cNvPr id="5" name="Oval 7">
                  <a:extLst>
                    <a:ext uri="{FF2B5EF4-FFF2-40B4-BE49-F238E27FC236}">
                      <a16:creationId xmlns:a16="http://schemas.microsoft.com/office/drawing/2014/main" id="{C45EC7F0-558A-4E89-9112-1EE4F8D0E04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607527" y="3034373"/>
                  <a:ext cx="373328" cy="373328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Oval 7">
                  <a:extLst>
                    <a:ext uri="{FF2B5EF4-FFF2-40B4-BE49-F238E27FC236}">
                      <a16:creationId xmlns:a16="http://schemas.microsoft.com/office/drawing/2014/main" id="{7F8B269E-D9FE-4870-829B-A723FDD1A32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2605627" y="3927953"/>
                  <a:ext cx="373328" cy="373328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alt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alt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en-US" alt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3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kumimoji="0" lang="en-US" alt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MS PGothic" panose="020B0600070205080204" pitchFamily="34" charset="-128"/>
                  </a:endParaRPr>
                </a:p>
              </p:txBody>
            </p:sp>
          </mc:Choice>
          <mc:Fallback xmlns="">
            <p:sp>
              <p:nvSpPr>
                <p:cNvPr id="6" name="Oval 7">
                  <a:extLst>
                    <a:ext uri="{FF2B5EF4-FFF2-40B4-BE49-F238E27FC236}">
                      <a16:creationId xmlns:a16="http://schemas.microsoft.com/office/drawing/2014/main" id="{7F8B269E-D9FE-4870-829B-A723FDD1A32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605627" y="3927953"/>
                  <a:ext cx="373328" cy="373328"/>
                </a:xfrm>
                <a:prstGeom prst="ellipse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Oval 7">
                  <a:extLst>
                    <a:ext uri="{FF2B5EF4-FFF2-40B4-BE49-F238E27FC236}">
                      <a16:creationId xmlns:a16="http://schemas.microsoft.com/office/drawing/2014/main" id="{BEB10B53-855F-494B-9D56-C64783106CCD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2605627" y="4821534"/>
                  <a:ext cx="373328" cy="373328"/>
                </a:xfrm>
                <a:prstGeom prst="ellipse">
                  <a:avLst/>
                </a:prstGeom>
                <a:solidFill>
                  <a:srgbClr val="92D05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kumimoji="0" lang="en-US" alt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MS PGothic" panose="020B0600070205080204" pitchFamily="34" charset="-128"/>
                  </a:endParaRPr>
                </a:p>
              </p:txBody>
            </p:sp>
          </mc:Choice>
          <mc:Fallback xmlns="">
            <p:sp>
              <p:nvSpPr>
                <p:cNvPr id="7" name="Oval 7">
                  <a:extLst>
                    <a:ext uri="{FF2B5EF4-FFF2-40B4-BE49-F238E27FC236}">
                      <a16:creationId xmlns:a16="http://schemas.microsoft.com/office/drawing/2014/main" id="{BEB10B53-855F-494B-9D56-C64783106CC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605627" y="4821534"/>
                  <a:ext cx="373328" cy="373328"/>
                </a:xfrm>
                <a:prstGeom prst="ellipse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CEE6BFA1-2EAA-4B54-97FF-525C56A3C341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385336" y="3034373"/>
                  <a:ext cx="373328" cy="373328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0" lang="en-US" alt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MS PGothic" panose="020B0600070205080204" pitchFamily="34" charset="-128"/>
                  </a:endParaRPr>
                </a:p>
              </p:txBody>
            </p:sp>
          </mc:Choice>
          <mc:Fallback xmlns=""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CEE6BFA1-2EAA-4B54-97FF-525C56A3C34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85336" y="3034373"/>
                  <a:ext cx="373328" cy="373328"/>
                </a:xfrm>
                <a:prstGeom prst="ellipse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0096AB37-7729-454E-AB68-E1C71E77823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385336" y="4821534"/>
                  <a:ext cx="373328" cy="373328"/>
                </a:xfrm>
                <a:prstGeom prst="ellipse">
                  <a:avLst/>
                </a:prstGeom>
                <a:solidFill>
                  <a:srgbClr val="92D05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kumimoji="0" lang="en-US" alt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MS PGothic" panose="020B0600070205080204" pitchFamily="34" charset="-128"/>
                  </a:endParaRPr>
                </a:p>
              </p:txBody>
            </p:sp>
          </mc:Choice>
          <mc:Fallback xmlns=""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0096AB37-7729-454E-AB68-E1C71E77823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85336" y="4821534"/>
                  <a:ext cx="373328" cy="373328"/>
                </a:xfrm>
                <a:prstGeom prst="ellipse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Oval 7">
                  <a:extLst>
                    <a:ext uri="{FF2B5EF4-FFF2-40B4-BE49-F238E27FC236}">
                      <a16:creationId xmlns:a16="http://schemas.microsoft.com/office/drawing/2014/main" id="{845F5D4D-DF64-4AB1-8155-AE6488EB99F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385336" y="3927953"/>
                  <a:ext cx="373328" cy="373328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altLang="en-US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alt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en-US" alt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en-US" b="0" i="1" dirty="0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4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kumimoji="0" lang="en-US" alt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MS PGothic" panose="020B0600070205080204" pitchFamily="34" charset="-128"/>
                  </a:endParaRPr>
                </a:p>
              </p:txBody>
            </p:sp>
          </mc:Choice>
          <mc:Fallback xmlns="">
            <p:sp>
              <p:nvSpPr>
                <p:cNvPr id="10" name="Oval 7">
                  <a:extLst>
                    <a:ext uri="{FF2B5EF4-FFF2-40B4-BE49-F238E27FC236}">
                      <a16:creationId xmlns:a16="http://schemas.microsoft.com/office/drawing/2014/main" id="{845F5D4D-DF64-4AB1-8155-AE6488EB99F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85336" y="3927953"/>
                  <a:ext cx="373328" cy="373328"/>
                </a:xfrm>
                <a:prstGeom prst="ellipse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0DDA1F2F-2787-48B4-A732-0AE170E52427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6179872" y="3034373"/>
                  <a:ext cx="373328" cy="373328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0" lang="en-US" alt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MS PGothic" panose="020B0600070205080204" pitchFamily="34" charset="-128"/>
                  </a:endParaRPr>
                </a:p>
              </p:txBody>
            </p:sp>
          </mc:Choice>
          <mc:Fallback xmlns=""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0DDA1F2F-2787-48B4-A732-0AE170E5242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179872" y="3034373"/>
                  <a:ext cx="373328" cy="373328"/>
                </a:xfrm>
                <a:prstGeom prst="ellipse">
                  <a:avLst/>
                </a:prstGeom>
                <a:blipFill>
                  <a:blip r:embed="rId11"/>
                  <a:stretch>
                    <a:fillRect/>
                  </a:stretch>
                </a:blip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Oval 7">
                  <a:extLst>
                    <a:ext uri="{FF2B5EF4-FFF2-40B4-BE49-F238E27FC236}">
                      <a16:creationId xmlns:a16="http://schemas.microsoft.com/office/drawing/2014/main" id="{84D1E862-1FD0-45AE-9B5F-00FFC5CF883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6165045" y="3927953"/>
                  <a:ext cx="373328" cy="373328"/>
                </a:xfrm>
                <a:prstGeom prst="ellipse">
                  <a:avLst/>
                </a:prstGeom>
                <a:solidFill>
                  <a:srgbClr val="92D05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altLang="en-US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alt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en-US" alt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en-US" b="0" i="1" dirty="0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kumimoji="0" lang="en-US" alt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MS PGothic" panose="020B0600070205080204" pitchFamily="34" charset="-128"/>
                  </a:endParaRPr>
                </a:p>
              </p:txBody>
            </p:sp>
          </mc:Choice>
          <mc:Fallback xmlns="">
            <p:sp>
              <p:nvSpPr>
                <p:cNvPr id="12" name="Oval 7">
                  <a:extLst>
                    <a:ext uri="{FF2B5EF4-FFF2-40B4-BE49-F238E27FC236}">
                      <a16:creationId xmlns:a16="http://schemas.microsoft.com/office/drawing/2014/main" id="{84D1E862-1FD0-45AE-9B5F-00FFC5CF883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165045" y="3927953"/>
                  <a:ext cx="373328" cy="373328"/>
                </a:xfrm>
                <a:prstGeom prst="ellipse">
                  <a:avLst/>
                </a:prstGeom>
                <a:blipFill>
                  <a:blip r:embed="rId12"/>
                  <a:stretch>
                    <a:fillRect/>
                  </a:stretch>
                </a:blip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C93B6C9A-5BB0-456F-9C46-90DF2199D534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6162740" y="4825194"/>
                  <a:ext cx="373328" cy="373328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kumimoji="0" lang="en-US" alt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MS PGothic" panose="020B0600070205080204" pitchFamily="34" charset="-128"/>
                  </a:endParaRPr>
                </a:p>
              </p:txBody>
            </p:sp>
          </mc:Choice>
          <mc:Fallback xmlns=""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C93B6C9A-5BB0-456F-9C46-90DF2199D53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162740" y="4825194"/>
                  <a:ext cx="373328" cy="373328"/>
                </a:xfrm>
                <a:prstGeom prst="ellipse">
                  <a:avLst/>
                </a:prstGeom>
                <a:blipFill>
                  <a:blip r:embed="rId13"/>
                  <a:stretch>
                    <a:fillRect/>
                  </a:stretch>
                </a:blip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AutoShape 7">
              <a:extLst>
                <a:ext uri="{FF2B5EF4-FFF2-40B4-BE49-F238E27FC236}">
                  <a16:creationId xmlns:a16="http://schemas.microsoft.com/office/drawing/2014/main" id="{A4F403EB-B1AE-4487-A0D5-2D8D096529BB}"/>
                </a:ext>
              </a:extLst>
            </p:cNvPr>
            <p:cNvCxnSpPr>
              <a:cxnSpLocks noChangeShapeType="1"/>
              <a:stCxn id="6" idx="0"/>
              <a:endCxn id="5" idx="4"/>
            </p:cNvCxnSpPr>
            <p:nvPr/>
          </p:nvCxnSpPr>
          <p:spPr bwMode="auto">
            <a:xfrm flipV="1">
              <a:off x="2792291" y="3407701"/>
              <a:ext cx="1900" cy="520252"/>
            </a:xfrm>
            <a:prstGeom prst="straightConnector1">
              <a:avLst/>
            </a:prstGeom>
            <a:noFill/>
            <a:ln w="19050">
              <a:solidFill>
                <a:srgbClr val="0033CC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7">
              <a:extLst>
                <a:ext uri="{FF2B5EF4-FFF2-40B4-BE49-F238E27FC236}">
                  <a16:creationId xmlns:a16="http://schemas.microsoft.com/office/drawing/2014/main" id="{AF886488-08A3-4FA5-B2BF-250D0409C9FD}"/>
                </a:ext>
              </a:extLst>
            </p:cNvPr>
            <p:cNvCxnSpPr>
              <a:cxnSpLocks noChangeShapeType="1"/>
              <a:stCxn id="7" idx="0"/>
              <a:endCxn id="6" idx="4"/>
            </p:cNvCxnSpPr>
            <p:nvPr/>
          </p:nvCxnSpPr>
          <p:spPr bwMode="auto">
            <a:xfrm flipV="1">
              <a:off x="2792291" y="4301281"/>
              <a:ext cx="0" cy="520253"/>
            </a:xfrm>
            <a:prstGeom prst="straightConnector1">
              <a:avLst/>
            </a:prstGeom>
            <a:noFill/>
            <a:ln w="19050">
              <a:solidFill>
                <a:srgbClr val="0033CC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AutoShape 7">
              <a:extLst>
                <a:ext uri="{FF2B5EF4-FFF2-40B4-BE49-F238E27FC236}">
                  <a16:creationId xmlns:a16="http://schemas.microsoft.com/office/drawing/2014/main" id="{F12D8C82-0D83-461A-B7C2-BA84D5EBE83A}"/>
                </a:ext>
              </a:extLst>
            </p:cNvPr>
            <p:cNvCxnSpPr>
              <a:cxnSpLocks noChangeShapeType="1"/>
              <a:stCxn id="7" idx="2"/>
              <a:endCxn id="5" idx="2"/>
            </p:cNvCxnSpPr>
            <p:nvPr/>
          </p:nvCxnSpPr>
          <p:spPr bwMode="auto">
            <a:xfrm rot="10800000" flipH="1">
              <a:off x="2605627" y="3221038"/>
              <a:ext cx="1900" cy="1787161"/>
            </a:xfrm>
            <a:prstGeom prst="curvedConnector3">
              <a:avLst>
                <a:gd name="adj1" fmla="val -12031579"/>
              </a:avLst>
            </a:prstGeom>
            <a:noFill/>
            <a:ln w="19050">
              <a:solidFill>
                <a:srgbClr val="0033CC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AutoShape 7">
              <a:extLst>
                <a:ext uri="{FF2B5EF4-FFF2-40B4-BE49-F238E27FC236}">
                  <a16:creationId xmlns:a16="http://schemas.microsoft.com/office/drawing/2014/main" id="{446E6887-B72A-469F-9554-3F25F2A10D4A}"/>
                </a:ext>
              </a:extLst>
            </p:cNvPr>
            <p:cNvCxnSpPr>
              <a:cxnSpLocks noChangeShapeType="1"/>
              <a:stCxn id="13" idx="6"/>
              <a:endCxn id="11" idx="6"/>
            </p:cNvCxnSpPr>
            <p:nvPr/>
          </p:nvCxnSpPr>
          <p:spPr bwMode="auto">
            <a:xfrm flipV="1">
              <a:off x="6536068" y="3221037"/>
              <a:ext cx="17132" cy="1790821"/>
            </a:xfrm>
            <a:prstGeom prst="curvedConnector3">
              <a:avLst>
                <a:gd name="adj1" fmla="val 1434345"/>
              </a:avLst>
            </a:prstGeom>
            <a:noFill/>
            <a:ln w="19050">
              <a:solidFill>
                <a:srgbClr val="0033CC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AutoShape 7">
              <a:extLst>
                <a:ext uri="{FF2B5EF4-FFF2-40B4-BE49-F238E27FC236}">
                  <a16:creationId xmlns:a16="http://schemas.microsoft.com/office/drawing/2014/main" id="{52177B78-C372-4416-85BB-6B3F302431D2}"/>
                </a:ext>
              </a:extLst>
            </p:cNvPr>
            <p:cNvCxnSpPr>
              <a:cxnSpLocks noChangeShapeType="1"/>
              <a:stCxn id="12" idx="0"/>
              <a:endCxn id="11" idx="4"/>
            </p:cNvCxnSpPr>
            <p:nvPr/>
          </p:nvCxnSpPr>
          <p:spPr bwMode="auto">
            <a:xfrm flipV="1">
              <a:off x="6351709" y="3407701"/>
              <a:ext cx="14827" cy="520252"/>
            </a:xfrm>
            <a:prstGeom prst="straightConnector1">
              <a:avLst/>
            </a:prstGeom>
            <a:noFill/>
            <a:ln w="19050">
              <a:solidFill>
                <a:srgbClr val="0033CC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AutoShape 7">
              <a:extLst>
                <a:ext uri="{FF2B5EF4-FFF2-40B4-BE49-F238E27FC236}">
                  <a16:creationId xmlns:a16="http://schemas.microsoft.com/office/drawing/2014/main" id="{4226519A-F829-4CA1-9D06-14FE4F44B9DD}"/>
                </a:ext>
              </a:extLst>
            </p:cNvPr>
            <p:cNvCxnSpPr>
              <a:cxnSpLocks noChangeShapeType="1"/>
              <a:stCxn id="13" idx="0"/>
              <a:endCxn id="12" idx="4"/>
            </p:cNvCxnSpPr>
            <p:nvPr/>
          </p:nvCxnSpPr>
          <p:spPr bwMode="auto">
            <a:xfrm flipV="1">
              <a:off x="6349404" y="4301281"/>
              <a:ext cx="2305" cy="523913"/>
            </a:xfrm>
            <a:prstGeom prst="straightConnector1">
              <a:avLst/>
            </a:prstGeom>
            <a:noFill/>
            <a:ln w="19050">
              <a:solidFill>
                <a:srgbClr val="0033CC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AutoShape 7">
              <a:extLst>
                <a:ext uri="{FF2B5EF4-FFF2-40B4-BE49-F238E27FC236}">
                  <a16:creationId xmlns:a16="http://schemas.microsoft.com/office/drawing/2014/main" id="{9A60FBF7-1235-4815-942E-01F188DFBF6B}"/>
                </a:ext>
              </a:extLst>
            </p:cNvPr>
            <p:cNvCxnSpPr>
              <a:cxnSpLocks noChangeShapeType="1"/>
              <a:stCxn id="9" idx="0"/>
              <a:endCxn id="10" idx="4"/>
            </p:cNvCxnSpPr>
            <p:nvPr/>
          </p:nvCxnSpPr>
          <p:spPr bwMode="auto">
            <a:xfrm flipV="1">
              <a:off x="4572000" y="4301281"/>
              <a:ext cx="0" cy="520253"/>
            </a:xfrm>
            <a:prstGeom prst="straightConnector1">
              <a:avLst/>
            </a:prstGeom>
            <a:noFill/>
            <a:ln w="19050">
              <a:solidFill>
                <a:srgbClr val="0033CC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AutoShape 7">
              <a:extLst>
                <a:ext uri="{FF2B5EF4-FFF2-40B4-BE49-F238E27FC236}">
                  <a16:creationId xmlns:a16="http://schemas.microsoft.com/office/drawing/2014/main" id="{E27386C8-64A7-4356-91B9-3F33FFC91363}"/>
                </a:ext>
              </a:extLst>
            </p:cNvPr>
            <p:cNvCxnSpPr>
              <a:cxnSpLocks noChangeShapeType="1"/>
              <a:stCxn id="8" idx="4"/>
              <a:endCxn id="10" idx="0"/>
            </p:cNvCxnSpPr>
            <p:nvPr/>
          </p:nvCxnSpPr>
          <p:spPr bwMode="auto">
            <a:xfrm>
              <a:off x="4572000" y="3407701"/>
              <a:ext cx="0" cy="520252"/>
            </a:xfrm>
            <a:prstGeom prst="straightConnector1">
              <a:avLst/>
            </a:prstGeom>
            <a:noFill/>
            <a:ln w="19050">
              <a:solidFill>
                <a:srgbClr val="0033CC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AutoShape 7">
              <a:extLst>
                <a:ext uri="{FF2B5EF4-FFF2-40B4-BE49-F238E27FC236}">
                  <a16:creationId xmlns:a16="http://schemas.microsoft.com/office/drawing/2014/main" id="{7B2D57F9-90FF-4E87-87A6-F2F1C51E2BC4}"/>
                </a:ext>
              </a:extLst>
            </p:cNvPr>
            <p:cNvCxnSpPr>
              <a:cxnSpLocks noChangeShapeType="1"/>
              <a:stCxn id="6" idx="6"/>
              <a:endCxn id="9" idx="2"/>
            </p:cNvCxnSpPr>
            <p:nvPr/>
          </p:nvCxnSpPr>
          <p:spPr bwMode="auto">
            <a:xfrm>
              <a:off x="2978955" y="4114617"/>
              <a:ext cx="1406381" cy="893581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AutoShape 7">
              <a:extLst>
                <a:ext uri="{FF2B5EF4-FFF2-40B4-BE49-F238E27FC236}">
                  <a16:creationId xmlns:a16="http://schemas.microsoft.com/office/drawing/2014/main" id="{1FFBAFE3-0161-4B8A-B0F5-8ABF74966AC0}"/>
                </a:ext>
              </a:extLst>
            </p:cNvPr>
            <p:cNvCxnSpPr>
              <a:cxnSpLocks noChangeShapeType="1"/>
              <a:stCxn id="6" idx="6"/>
              <a:endCxn id="13" idx="2"/>
            </p:cNvCxnSpPr>
            <p:nvPr/>
          </p:nvCxnSpPr>
          <p:spPr bwMode="auto">
            <a:xfrm>
              <a:off x="2978955" y="4114617"/>
              <a:ext cx="3183785" cy="897241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AutoShape 7">
              <a:extLst>
                <a:ext uri="{FF2B5EF4-FFF2-40B4-BE49-F238E27FC236}">
                  <a16:creationId xmlns:a16="http://schemas.microsoft.com/office/drawing/2014/main" id="{DD19F891-F08B-49F8-813D-F5EC7FBA52AF}"/>
                </a:ext>
              </a:extLst>
            </p:cNvPr>
            <p:cNvCxnSpPr>
              <a:cxnSpLocks noChangeShapeType="1"/>
              <a:stCxn id="7" idx="6"/>
              <a:endCxn id="10" idx="2"/>
            </p:cNvCxnSpPr>
            <p:nvPr/>
          </p:nvCxnSpPr>
          <p:spPr bwMode="auto">
            <a:xfrm flipV="1">
              <a:off x="2978955" y="4114617"/>
              <a:ext cx="1406381" cy="893581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AutoShape 7">
              <a:extLst>
                <a:ext uri="{FF2B5EF4-FFF2-40B4-BE49-F238E27FC236}">
                  <a16:creationId xmlns:a16="http://schemas.microsoft.com/office/drawing/2014/main" id="{7FF24D89-7788-4425-97D9-778286CAACA8}"/>
                </a:ext>
              </a:extLst>
            </p:cNvPr>
            <p:cNvCxnSpPr>
              <a:cxnSpLocks noChangeShapeType="1"/>
              <a:stCxn id="5" idx="6"/>
              <a:endCxn id="12" idx="2"/>
            </p:cNvCxnSpPr>
            <p:nvPr/>
          </p:nvCxnSpPr>
          <p:spPr bwMode="auto">
            <a:xfrm>
              <a:off x="2980855" y="3221037"/>
              <a:ext cx="3184190" cy="893580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AutoShape 7">
              <a:extLst>
                <a:ext uri="{FF2B5EF4-FFF2-40B4-BE49-F238E27FC236}">
                  <a16:creationId xmlns:a16="http://schemas.microsoft.com/office/drawing/2014/main" id="{9E6D9630-5494-40F1-84B0-5C3F5227C7B2}"/>
                </a:ext>
              </a:extLst>
            </p:cNvPr>
            <p:cNvCxnSpPr>
              <a:cxnSpLocks noChangeShapeType="1"/>
              <a:stCxn id="8" idx="6"/>
              <a:endCxn id="9" idx="6"/>
            </p:cNvCxnSpPr>
            <p:nvPr/>
          </p:nvCxnSpPr>
          <p:spPr bwMode="auto">
            <a:xfrm>
              <a:off x="4758664" y="3221037"/>
              <a:ext cx="12700" cy="1787161"/>
            </a:xfrm>
            <a:prstGeom prst="curvedConnector3">
              <a:avLst>
                <a:gd name="adj1" fmla="val 1800000"/>
              </a:avLst>
            </a:prstGeom>
            <a:noFill/>
            <a:ln w="19050">
              <a:solidFill>
                <a:srgbClr val="0033CC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1105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solidFill>
                  <a:srgbClr val="002060"/>
                </a:solidFill>
              </a:rPr>
              <a:t>Yet another example of NP completeness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3624" y="4211251"/>
            <a:ext cx="3261273" cy="183674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sz="2200" dirty="0"/>
                  <a:t>Prove that Super Mario Bros is NP-complete.</a:t>
                </a:r>
                <a:endParaRPr lang="en-US" sz="18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sz="2200" dirty="0"/>
                  <a:t>What do we need to show?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sz="2200" dirty="0"/>
                  <a:t>The problem is in NP.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sz="2200" dirty="0"/>
                  <a:t>Some NP complete problem is easier than Super Mario.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sz="2200" dirty="0"/>
                  <a:t>Approach: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sz="2200" dirty="0"/>
                  <a:t>3SAT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en-US" sz="2200" dirty="0"/>
                  <a:t> Super Mario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sz="2200" dirty="0"/>
              </a:p>
            </p:txBody>
          </p:sp>
        </mc:Choice>
        <mc:Fallback xmlns="">
          <p:sp>
            <p:nvSpPr>
              <p:cNvPr id="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4"/>
                <a:stretch>
                  <a:fillRect l="-963" t="-21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064802"/>
            <a:ext cx="4664449" cy="179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63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solidFill>
                  <a:srgbClr val="002060"/>
                </a:solidFill>
              </a:rPr>
              <a:t>Yet another example of NP completeness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9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28473"/>
            <a:ext cx="8229600" cy="4916751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200" dirty="0"/>
              <a:t>We ignore the following issues: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/>
              <a:t>Need to consider the “crossing” coz the level is 2-D.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/>
              <a:t>Assume Mario can go both left or right.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207" y="1417638"/>
            <a:ext cx="6573585" cy="34500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1017528"/>
            <a:ext cx="7954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Given a 3SAT, we need to create a level.</a:t>
            </a:r>
          </a:p>
        </p:txBody>
      </p:sp>
    </p:spTree>
    <p:extLst>
      <p:ext uri="{BB962C8B-B14F-4D97-AF65-F5344CB8AC3E}">
        <p14:creationId xmlns:p14="http://schemas.microsoft.com/office/powerpoint/2010/main" val="355109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79894</TotalTime>
  <Words>1120</Words>
  <Application>Microsoft Office PowerPoint</Application>
  <PresentationFormat>On-screen Show (4:3)</PresentationFormat>
  <Paragraphs>368</Paragraphs>
  <Slides>24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MS PGothic</vt:lpstr>
      <vt:lpstr>Arial</vt:lpstr>
      <vt:lpstr>Arial Black</vt:lpstr>
      <vt:lpstr>Cambria Math</vt:lpstr>
      <vt:lpstr>Comic Sans MS</vt:lpstr>
      <vt:lpstr>Helvetica</vt:lpstr>
      <vt:lpstr>Symbol</vt:lpstr>
      <vt:lpstr>Tahoma</vt:lpstr>
      <vt:lpstr>Times New Roman</vt:lpstr>
      <vt:lpstr>Custom Design</vt:lpstr>
      <vt:lpstr>Equation</vt:lpstr>
      <vt:lpstr>CSE 421</vt:lpstr>
      <vt:lpstr>Cook-Levin Theorem</vt:lpstr>
      <vt:lpstr>Steps to Proving Problem B is NP-complete</vt:lpstr>
      <vt:lpstr>Is NP-complete as bad as it gets?</vt:lpstr>
      <vt:lpstr>3-SAT ≤_p Independent Set</vt:lpstr>
      <vt:lpstr>Correctness of 3-SAT ≤_p Indep Set</vt:lpstr>
      <vt:lpstr>Correctness of 3-SAT ≤_p Indep Set </vt:lpstr>
      <vt:lpstr>Yet another example of NP completeness</vt:lpstr>
      <vt:lpstr>Yet another example of NP completeness</vt:lpstr>
      <vt:lpstr> </vt:lpstr>
      <vt:lpstr> </vt:lpstr>
      <vt:lpstr> </vt:lpstr>
      <vt:lpstr>More NP-completeness</vt:lpstr>
      <vt:lpstr>3-SAT PSubset-Sum</vt:lpstr>
      <vt:lpstr>3-SAT PSubset-Sum</vt:lpstr>
      <vt:lpstr>Graph Colorability</vt:lpstr>
      <vt:lpstr>3-SAT P3-Color</vt:lpstr>
      <vt:lpstr>3-SAT P3-Color</vt:lpstr>
      <vt:lpstr>3-SAT P3-Color</vt:lpstr>
      <vt:lpstr>3-SAT P3-Color</vt:lpstr>
      <vt:lpstr>3-SAT P3-Color</vt:lpstr>
      <vt:lpstr>3-SAT P3-Color</vt:lpstr>
      <vt:lpstr>3-SAT P3-Color</vt:lpstr>
      <vt:lpstr>3-SAT P3-Color</vt:lpstr>
    </vt:vector>
  </TitlesOfParts>
  <Company>Unknown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Paul Beame</dc:creator>
  <cp:lastModifiedBy>Yin Tat Lee</cp:lastModifiedBy>
  <cp:revision>592</cp:revision>
  <cp:lastPrinted>2000-07-01T21:41:59Z</cp:lastPrinted>
  <dcterms:created xsi:type="dcterms:W3CDTF">1998-04-21T02:39:18Z</dcterms:created>
  <dcterms:modified xsi:type="dcterms:W3CDTF">2018-11-30T19:04:29Z</dcterms:modified>
</cp:coreProperties>
</file>