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6"/>
  </p:notesMasterIdLst>
  <p:handoutMasterIdLst>
    <p:handoutMasterId r:id="rId17"/>
  </p:handoutMasterIdLst>
  <p:sldIdLst>
    <p:sldId id="369" r:id="rId2"/>
    <p:sldId id="428" r:id="rId3"/>
    <p:sldId id="440" r:id="rId4"/>
    <p:sldId id="429" r:id="rId5"/>
    <p:sldId id="432" r:id="rId6"/>
    <p:sldId id="439" r:id="rId7"/>
    <p:sldId id="437" r:id="rId8"/>
    <p:sldId id="433" r:id="rId9"/>
    <p:sldId id="434" r:id="rId10"/>
    <p:sldId id="964" r:id="rId11"/>
    <p:sldId id="965" r:id="rId12"/>
    <p:sldId id="967" r:id="rId13"/>
    <p:sldId id="968" r:id="rId14"/>
    <p:sldId id="973" r:id="rId15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9" autoAdjust="0"/>
    <p:restoredTop sz="80851" autoAdjust="0"/>
  </p:normalViewPr>
  <p:slideViewPr>
    <p:cSldViewPr snapToGrid="0">
      <p:cViewPr varScale="1">
        <p:scale>
          <a:sx n="61" d="100"/>
          <a:sy n="61" d="100"/>
        </p:scale>
        <p:origin x="1568" y="64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22:25:02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24177 1188 212 0,'-35'-16'82'0,"29"11"-44"0,3-16-18 16,3 15 27-16,3-4-12 0,-3 2-2 0,21-13-11 31,14-6-1-31,7-2-12 15,12-5-3-15,11 2-2 0,7 6-38 16,2 4-16-16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21T21:19:49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16338 8360 298 0,'0'0'8'0,"0"0"3"0,0 0-11 0,0 0 0 0,8 3 0 0,0-3 0 16,-8 0 87-16,0 0 15 0,0 0 3 0,9 4 1 0,-9-4 14 0,8 4 2 16,-4-4 1-16,-4 0 0 15,0 0-5-15,9 3-1 0,-9-3 0 0,0 0 0 16,0 0 4-16,0 0 1 0,8 8 0 0,-8-8 0 16,0 0-20-16,4 4-4 0,5-4-1 0,-9 0 0 15,0 0-24-15,0 0-5 0,0 0 0 0,0 0-1 16,0 0-8-16,0 0-2 0,0 0 0 0,0 0 0 15,0 0-16-15,0 0-3 0,0 0-1 0,8 7 0 16,-4-3 1-16,-4-4 0 0,0 0 0 0,0 0 0 0,0 0-6 0,0 0-2 16,0 0 0-16,0 0 0 0,0 0-7 0,0 0-2 15,0 0 0-15,0 0 0 0,0 0-5 0,0 0-2 16,-8 7 0-16,-1 1 0 0,1-12-4 0,0 0-1 16,-1 1 0-16,9 3 0 0,-8 3-9 0,-5-3 10 15,1-7-10-15,-1 7 10 0,-4 0-10 0,1 0 10 0,-5-8-10 16,0 5 10-16,0-5-10 0,-4 4 8 0,-5-3-8 0,-3 7 8 15,3-4-8-15,-8-3 8 0,5 3-8 0,-5-3 8 16,0-5-8-16,-3 5 0 0,3-4 0 0,0 0 8 16,9 0-8-16,-1 3 0 0,-3-3 0 0,3 3 0 15,1-3 0-15,0 0 0 0,4-4 0 0,-5 0 0 0,5 4 0 16,0 7 0-16,-5 1 0 0,1-1 0 0,4-11 0 16,0 4 0-16,-5 3 0 0,1 1 0 15,4-1 0-15,-4 1 0 0,-1 0 0 0,1-1 0 16,4 1 0-16,-5 3 0 0,5-4 0 0,4 5 0 15,0 3 0-15,9 0 0 0,-5 0 0 0,4 0 0 16,5-8 0-16,-5 8 0 0,1 4 0 0,12-4 8 16,-9-4 2-16,9 4 0 0,-8 0 0 0,8 0 0 15,-8 0-10-15,8 0 12 0,0 0-12 0,0 0 12 16,0 0-12-16,0 0 0 0,0 0 0 0,0 0 8 0,0 0-8 0,0 0 0 16,0 0 0-16,0 0 0 0,0 0 0 0,0 0 0 15,0 0 0-15,4 8 0 0,0 3 0 0,-4 8 0 16,4-1 0-16,-4 5 0 0,-4 6 0 0,0 9 0 15,0-1 0-15,-1-7 0 0,1 3 0 16,0 4 0-16,-4 1 0 0,8-1 8 0,-9 0-8 0,5 1 0 0,0-1 0 16,-5 8 0-1,5-4 0-15,0 0 0 0,-4-8 8 0,3-3-8 16,1 7 0-16,0 0 0 0,0-3 0 0,0 3 0 16,-5-3 0-16,5-1 0 0,0 1 0 0,0-1 0 15,-5-3 0-15,5-4 0 0,0 0 0 0,-4 0 0 0,3 4 0 16,1-4 0-16,0-7 0 0,0 0 0 0,4-1 0 15,0 1 0-15,-4-8 0 0,4 4 0 0,0-4 0 16,0 0 0-16,0-11 0 0,0 0 0 0,-5 12 0 0,5-12 0 0,0 0-8 0,9 7 8 16,-9-7 0-16,8 7-11 0,1 1 11 0,-1-1-8 15,0 5 8-15,5-5-8 0,4-3 8 0,-5-1-8 16,9 1 8-16,4 4 0 0,1-5 0 0,3 1-8 16,0 7 8-16,1-3 0 0,3-5-9 0,5 5 9 15,4-1 0-15,0-3 0 0,4 0 0 0,0-1 0 16,0 12 0-16,5-3 0 0,3-12 0 0,1 7 0 0,3 4 0 0,1 0 0 15,0-7 0-15,-1 0 0 0,5-4 0 0,-4 4 0 16,-4-8 0-16,-1 0 0 0,-4 8 0 0,5 0 0 16,-9-4 0-16,0-4 0 0,-4-4 0 0,0 8 0 0,0 0 0 15,-4 0 0-15,-5 0 0 0,5 0 0 0,-9 0 0 16,1-3 0-16,-9-1 8 0,4 0-8 0,-8-3 8 16,-5 3-8-1,5-3 16-15,-4 3-1 0,-5-7-1 0,0 3 0 16,-3 1 6-16,3-4 0 0,-8-4 1 0,0 0 0 15,0 0-2-15,0-4-1 0,0-11 0 0,-4 1 0 0,0-5-18 16,-1-7 0-16,1-4 8 0,0-3-8 0,0-8 0 16,4 0 0-16,-4-4 0 0,-1 16 0 15,5-5 0-15,0 1-16 0,-4-4 4 0,4 3 0 0,0 1 0 16,-4 7 0-16,4 0 0 0,-4-8 0 0,4 12 1 0,0 4 1 0,0 6 0 0,0 13 0 16,0-1-10-16,0 3-1 0,0 12-1 0,0 0 0 15,0 0-115 1,0 0-23-16,8 8-5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251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52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602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63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493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2ACDF7-A088-4032-970E-2CCB78BE904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9B8FE7-04A5-4709-9F72-85D43DC72923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01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9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6ADE-096A-416C-B181-1AFF5CA614B8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9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3C834-390D-42FC-94E3-0C7237665131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42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EBA7AF-40ED-4729-ABD0-B26E213D84DC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17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6D960-A253-4BA3-9110-09B439525547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98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B67D8E-BA83-4957-893F-E6311087C9FF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07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dirty="0"/>
              <a:t>Applications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A1AB3E-FA0D-49BB-92F8-7DD0EEF5AED1}"/>
                  </a:ext>
                </a:extLst>
              </p14:cNvPr>
              <p14:cNvContentPartPr/>
              <p14:nvPr/>
            </p14:nvContentPartPr>
            <p14:xfrm>
              <a:off x="8687880" y="335160"/>
              <a:ext cx="132120" cy="9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A1AB3E-FA0D-49BB-92F8-7DD0EEF5A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8520" y="325800"/>
                <a:ext cx="150840" cy="11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Image Segmentation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9147"/>
            <a:ext cx="8229600" cy="4927017"/>
          </a:xfrm>
        </p:spPr>
        <p:txBody>
          <a:bodyPr/>
          <a:lstStyle/>
          <a:p>
            <a:pPr lvl="1" indent="-742950"/>
            <a:r>
              <a:rPr lang="en-US" altLang="en-US" dirty="0"/>
              <a:t>Given an image we want to separate </a:t>
            </a:r>
          </a:p>
          <a:p>
            <a:pPr lvl="1" indent="-742950"/>
            <a:r>
              <a:rPr lang="en-US" altLang="en-US" dirty="0"/>
              <a:t>foreground from background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Important problem in image processing.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Divide image into coherent regions.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63" y="3722253"/>
            <a:ext cx="4794067" cy="25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6" y="229231"/>
            <a:ext cx="9107904" cy="994001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/>
              <a:t>Foreground / background segmentation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Label each pixel as foreground/background.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000" dirty="0"/>
                  <a:t> = set of pixels,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000" dirty="0"/>
                  <a:t> = pairs of neighboring pixels.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 the original image.</a:t>
                </a:r>
                <a:endParaRPr lang="en-US" alt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≫0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means we prefer to label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in foreground.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</a:t>
                </a:r>
                <a:r>
                  <a:rPr lang="en-US" altLang="en-US" sz="2000" dirty="0"/>
                  <a:t> separation penalty for labeling one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/>
                </a:r>
                <a:br>
                  <a:rPr lang="en-US" altLang="en-US" sz="2000" dirty="0"/>
                </a:br>
                <a:r>
                  <a:rPr lang="en-US" altLang="en-US" sz="2000" dirty="0"/>
                  <a:t>and j as foreground, and the other as background.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Goals:</a:t>
                </a: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/>
                  <a:t>Find partition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that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minimizes</a:t>
                </a:r>
                <a:r>
                  <a:rPr lang="en-US" altLang="en-US" sz="20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the foreground.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  <a:blipFill>
                <a:blip r:embed="rId3"/>
                <a:stretch>
                  <a:fillRect l="-741" t="-635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03D5D-4AE5-4469-841D-446A8FEC3E15}"/>
              </a:ext>
            </a:extLst>
          </p:cNvPr>
          <p:cNvGrpSpPr/>
          <p:nvPr/>
        </p:nvGrpSpPr>
        <p:grpSpPr>
          <a:xfrm>
            <a:off x="6518275" y="1248237"/>
            <a:ext cx="2438400" cy="2438400"/>
            <a:chOff x="6518275" y="1432591"/>
            <a:chExt cx="2438400" cy="24384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DEC285A-BD70-480A-B117-B44F4CAA6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0337EF3-FECA-422B-B190-43504F59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ED0F57C-3BFF-4A18-A23E-60D531252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C409F32-044B-475B-80FA-3FE1A4CAD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9BF3EEE-FC26-41D5-8E5B-DB9E1CFFD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DB0F52E-77B9-43FA-BAC0-945C210A1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0616A1-8479-409A-BD37-D2A094A7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DC15C35-2153-4A4F-8B38-9B7E224D5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783F239-9F88-4BB4-B00A-E4A9A95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E7D97DC5-44AD-4805-AEE1-9B6F0A5E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077D7CB-3B01-43E2-ABD9-CBC66ED1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06C7B77-4930-4C39-A46D-760660DD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AE08E3D-DC8A-48F9-BE84-29F9418F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8E99D7D-4255-462F-90B4-E30E1833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06BC43-702E-4EF0-BE8E-39D6F501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76CB309-C7F9-4DB7-A5B2-8381790B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D2E7EAF-736F-41A8-AC39-62C7F77F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665F28-3C05-4ECF-878F-ECACF20E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39A2522-C58D-4585-9230-B9651FCD3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CDC66AAB-3EEB-4D9B-A0FF-D9552F2B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9097A43-1D36-430B-B4B0-2D569968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8C3B359-3551-4613-8C16-8892B77C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70F51358-5772-4273-AE44-31A4D9218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E253BC0-1A77-427B-9436-3F48CCBBB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061B4378-913A-4841-912E-FD8456020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903CCD62-F307-4D5C-BD5C-31F36578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0BB34A36-1A32-460C-9373-EDEC0D02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D72D1860-04AA-489C-AA79-D1F41B55B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D33AF9D-B763-4C8C-AF08-11FB73000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3D52392-D305-4758-BB72-9BC1F46B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78CBC65-DA00-4E45-A771-0A87E5C9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F4C88D3A-EB25-42EA-9097-DCE3E7B2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0E121F16-D10E-4DF5-9499-3CC9CE15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AF2AE96B-F8C3-4262-87DD-3ED8B57C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82B2759C-03A8-4F24-BD94-834E73FA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D7352089-8DA9-438B-BE8D-A8D8EC1C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01637BDD-8638-40A8-B64C-939550E4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9F1494C7-3491-43B8-96F0-95CA82AE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6CE1FDAB-6F79-445E-AE4C-4282E029E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DE460A40-00DA-45C2-9845-F264BC0A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AF555F37-7DB5-4509-A55B-A1F0C97E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B91CB6E8-9455-4B01-A064-4E8309AB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7ADA98C2-2564-4AFC-BCA1-3E4EF23D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22DC48FA-A0D8-4D13-9835-CA5D9EDB1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355F7FE6-A53F-4FB4-891B-E16004AA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BAE3363E-9A66-4DAE-8B33-A3099837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699E915B-BF2C-42D3-A2E8-545D9352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5F7857C3-EF11-46D2-9DAF-D6DDF149A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933A072D-C96E-46B8-946F-9A28EEC56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66B34D12-65A7-49CA-BD9D-03BC5756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99025494-40F2-4A61-92A4-89A2A26E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A10A4A73-6E1C-4203-BB18-769CEEDD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DE9AB383-44DC-4918-A292-6F9FAD798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0CAE68B2-25A0-4587-B4FF-7E00E4227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0FEB7B27-C6D7-4EB3-ABCF-15857539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747D6473-DBFC-4538-B6B6-FBA170E9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251B069B-B198-4B06-9C74-0EBAEF4D9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A40A69BE-54C0-4C82-856E-0345CCB8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B2CB6EC8-ABF1-4E67-8BB4-5B79EA70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1E5A5DE7-4C1B-4A60-91DF-19F3CB5C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05B5C39-3E3A-42A6-A817-F8E5AD760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1B96F981-98AB-4722-8B0B-07C90E3BF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8CA599D-559A-4DA4-83ED-C7C1642C5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E9C1EE1F-8992-4674-AD7D-43D91705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id="{6FA41F08-2514-4983-8CAB-A6CDBB23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466053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69">
              <a:extLst>
                <a:ext uri="{FF2B5EF4-FFF2-40B4-BE49-F238E27FC236}">
                  <a16:creationId xmlns:a16="http://schemas.microsoft.com/office/drawing/2014/main" id="{966FCDC0-8C15-4390-B803-D2EF3E8EC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77879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70">
              <a:extLst>
                <a:ext uri="{FF2B5EF4-FFF2-40B4-BE49-F238E27FC236}">
                  <a16:creationId xmlns:a16="http://schemas.microsoft.com/office/drawing/2014/main" id="{93F58557-11F2-4A27-9E50-F5BA56B1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0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71">
              <a:extLst>
                <a:ext uri="{FF2B5EF4-FFF2-40B4-BE49-F238E27FC236}">
                  <a16:creationId xmlns:a16="http://schemas.microsoft.com/office/drawing/2014/main" id="{9D8FAC30-02E0-4599-9639-58730698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id="{F4111D16-09C1-4012-BBA6-E4A025ED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15014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6" name="AutoShape 73">
              <a:extLst>
                <a:ext uri="{FF2B5EF4-FFF2-40B4-BE49-F238E27FC236}">
                  <a16:creationId xmlns:a16="http://schemas.microsoft.com/office/drawing/2014/main" id="{49494187-80E4-4668-9CE8-59398C85F43A}"/>
                </a:ext>
              </a:extLst>
            </p:cNvPr>
            <p:cNvCxnSpPr>
              <a:cxnSpLocks noChangeShapeType="1"/>
              <a:stCxn id="75" idx="4"/>
              <a:endCxn id="71" idx="0"/>
            </p:cNvCxnSpPr>
            <p:nvPr/>
          </p:nvCxnSpPr>
          <p:spPr bwMode="auto">
            <a:xfrm>
              <a:off x="7889875" y="2226341"/>
              <a:ext cx="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74">
              <a:extLst>
                <a:ext uri="{FF2B5EF4-FFF2-40B4-BE49-F238E27FC236}">
                  <a16:creationId xmlns:a16="http://schemas.microsoft.com/office/drawing/2014/main" id="{E6ADF95B-9A29-4410-8736-AF9FD46A4C27}"/>
                </a:ext>
              </a:extLst>
            </p:cNvPr>
            <p:cNvCxnSpPr>
              <a:cxnSpLocks noChangeShapeType="1"/>
              <a:stCxn id="71" idx="2"/>
              <a:endCxn id="74" idx="6"/>
            </p:cNvCxnSpPr>
            <p:nvPr/>
          </p:nvCxnSpPr>
          <p:spPr bwMode="auto">
            <a:xfrm flipH="1">
              <a:off x="7629525" y="2504153"/>
              <a:ext cx="222250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75">
              <a:extLst>
                <a:ext uri="{FF2B5EF4-FFF2-40B4-BE49-F238E27FC236}">
                  <a16:creationId xmlns:a16="http://schemas.microsoft.com/office/drawing/2014/main" id="{328F9E5E-5169-44F7-9029-9401D1249757}"/>
                </a:ext>
              </a:extLst>
            </p:cNvPr>
            <p:cNvCxnSpPr>
              <a:cxnSpLocks noChangeShapeType="1"/>
              <a:stCxn id="71" idx="4"/>
              <a:endCxn id="72" idx="0"/>
            </p:cNvCxnSpPr>
            <p:nvPr/>
          </p:nvCxnSpPr>
          <p:spPr bwMode="auto">
            <a:xfrm>
              <a:off x="7889875" y="2542253"/>
              <a:ext cx="0" cy="236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76">
              <a:extLst>
                <a:ext uri="{FF2B5EF4-FFF2-40B4-BE49-F238E27FC236}">
                  <a16:creationId xmlns:a16="http://schemas.microsoft.com/office/drawing/2014/main" id="{9DF1C85E-028F-4AEE-BFAE-9CA6D33D056A}"/>
                </a:ext>
              </a:extLst>
            </p:cNvPr>
            <p:cNvCxnSpPr>
              <a:cxnSpLocks noChangeShapeType="1"/>
              <a:stCxn id="71" idx="6"/>
              <a:endCxn id="73" idx="2"/>
            </p:cNvCxnSpPr>
            <p:nvPr/>
          </p:nvCxnSpPr>
          <p:spPr bwMode="auto">
            <a:xfrm>
              <a:off x="7927975" y="2504153"/>
              <a:ext cx="231775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35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 = (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𝑉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′, 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′).</m:t>
                    </m:r>
                  </m:oMath>
                </a14:m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s to correspond to foreground;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t to correspond to background;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Use two anti-parallel edges instead of undirected edge.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B4019D6F-6DD2-4D31-8E72-CCA098C8B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2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7DAE1573-5590-46DA-9CC7-234C76AA5F2A}"/>
              </a:ext>
            </a:extLst>
          </p:cNvPr>
          <p:cNvCxnSpPr>
            <a:cxnSpLocks noChangeShapeType="1"/>
            <a:stCxn id="19" idx="6"/>
            <a:endCxn id="21" idx="2"/>
          </p:cNvCxnSpPr>
          <p:nvPr/>
        </p:nvCxnSpPr>
        <p:spPr bwMode="auto">
          <a:xfrm>
            <a:off x="6837650" y="2822793"/>
            <a:ext cx="1700212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8">
            <a:extLst>
              <a:ext uri="{FF2B5EF4-FFF2-40B4-BE49-F238E27FC236}">
                <a16:creationId xmlns:a16="http://schemas.microsoft.com/office/drawing/2014/main" id="{8EE467A1-2880-47E5-987F-E24A3ADA0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7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9AB5C12E-3D53-45B3-A4BB-1E0D9A37F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3" name="AutoShape 10">
            <a:extLst>
              <a:ext uri="{FF2B5EF4-FFF2-40B4-BE49-F238E27FC236}">
                <a16:creationId xmlns:a16="http://schemas.microsoft.com/office/drawing/2014/main" id="{AC11D45D-FBFF-4BEE-B925-F20C2E98DA7A}"/>
              </a:ext>
            </a:extLst>
          </p:cNvPr>
          <p:cNvCxnSpPr>
            <a:cxnSpLocks noChangeShapeType="1"/>
            <a:stCxn id="22" idx="6"/>
            <a:endCxn id="24" idx="2"/>
          </p:cNvCxnSpPr>
          <p:nvPr/>
        </p:nvCxnSpPr>
        <p:spPr bwMode="auto">
          <a:xfrm>
            <a:off x="6845587" y="3865064"/>
            <a:ext cx="1700213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11">
            <a:extLst>
              <a:ext uri="{FF2B5EF4-FFF2-40B4-BE49-F238E27FC236}">
                <a16:creationId xmlns:a16="http://schemas.microsoft.com/office/drawing/2014/main" id="{5E768BD6-E02C-4F93-B9DC-61B4DC3CB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5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5" name="AutoShape 12">
            <a:extLst>
              <a:ext uri="{FF2B5EF4-FFF2-40B4-BE49-F238E27FC236}">
                <a16:creationId xmlns:a16="http://schemas.microsoft.com/office/drawing/2014/main" id="{845917B0-F282-40B0-A620-7AA55F654D73}"/>
              </a:ext>
            </a:extLst>
          </p:cNvPr>
          <p:cNvCxnSpPr>
            <a:cxnSpLocks noChangeShapeType="1"/>
            <a:stCxn id="24" idx="0"/>
            <a:endCxn id="22" idx="0"/>
          </p:cNvCxnSpPr>
          <p:nvPr/>
        </p:nvCxnSpPr>
        <p:spPr bwMode="auto">
          <a:xfrm rot="16200000" flipH="1" flipV="1">
            <a:off x="7695693" y="2810170"/>
            <a:ext cx="1588" cy="19050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6">
            <a:extLst>
              <a:ext uri="{FF2B5EF4-FFF2-40B4-BE49-F238E27FC236}">
                <a16:creationId xmlns:a16="http://schemas.microsoft.com/office/drawing/2014/main" id="{C618AC51-2D6A-40E6-9EFC-8143BB77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187" y="2670393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BE8B9E2C-1408-4B47-9BA3-FA0F88E4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187" y="3358651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FE48B78B-52F6-4C2B-86B6-D9AD5CC2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187" y="3663451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69FADE3-AF67-4534-8A90-FD0AF51C2F67}"/>
              </a:ext>
            </a:extLst>
          </p:cNvPr>
          <p:cNvSpPr/>
          <p:nvPr/>
        </p:nvSpPr>
        <p:spPr bwMode="auto">
          <a:xfrm>
            <a:off x="7580138" y="3039924"/>
            <a:ext cx="207297" cy="31463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049E4904-57C7-47B0-A18C-D42F0BB7F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19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68" name="Oval 5">
            <a:extLst>
              <a:ext uri="{FF2B5EF4-FFF2-40B4-BE49-F238E27FC236}">
                <a16:creationId xmlns:a16="http://schemas.microsoft.com/office/drawing/2014/main" id="{27EA1BCD-9075-4139-8B2C-7DE452384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9306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69" name="AutoShape 13">
            <a:extLst>
              <a:ext uri="{FF2B5EF4-FFF2-40B4-BE49-F238E27FC236}">
                <a16:creationId xmlns:a16="http://schemas.microsoft.com/office/drawing/2014/main" id="{43D9E2D5-706F-4392-9962-DCDD3E12377C}"/>
              </a:ext>
            </a:extLst>
          </p:cNvPr>
          <p:cNvCxnSpPr>
            <a:cxnSpLocks noChangeShapeType="1"/>
            <a:stCxn id="67" idx="7"/>
            <a:endCxn id="90" idx="1"/>
          </p:cNvCxnSpPr>
          <p:nvPr/>
        </p:nvCxnSpPr>
        <p:spPr bwMode="auto">
          <a:xfrm rot="16200000">
            <a:off x="2867457" y="2939465"/>
            <a:ext cx="42862" cy="3859213"/>
          </a:xfrm>
          <a:prstGeom prst="curvedConnector3">
            <a:avLst>
              <a:gd name="adj1" fmla="val 1251847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24FA84DA-745C-4B92-9EAB-96E6E5D7FD99}"/>
              </a:ext>
            </a:extLst>
          </p:cNvPr>
          <p:cNvCxnSpPr>
            <a:cxnSpLocks noChangeShapeType="1"/>
            <a:stCxn id="89" idx="5"/>
            <a:endCxn id="68" idx="4"/>
          </p:cNvCxnSpPr>
          <p:nvPr/>
        </p:nvCxnSpPr>
        <p:spPr bwMode="auto">
          <a:xfrm rot="16200000" flipH="1">
            <a:off x="5600337" y="3079960"/>
            <a:ext cx="128587" cy="3962400"/>
          </a:xfrm>
          <a:prstGeom prst="curvedConnector3">
            <a:avLst>
              <a:gd name="adj1" fmla="val 432097"/>
            </a:avLst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19">
            <a:extLst>
              <a:ext uri="{FF2B5EF4-FFF2-40B4-BE49-F238E27FC236}">
                <a16:creationId xmlns:a16="http://schemas.microsoft.com/office/drawing/2014/main" id="{08C9F929-02D1-4589-980F-D51538788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C113319F-8F9C-44EC-8DED-EB8B75482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6" name="Oval 24">
            <a:extLst>
              <a:ext uri="{FF2B5EF4-FFF2-40B4-BE49-F238E27FC236}">
                <a16:creationId xmlns:a16="http://schemas.microsoft.com/office/drawing/2014/main" id="{292B782D-9F6A-4740-BD79-0F8C0B46F3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8" name="Oval 26">
            <a:extLst>
              <a:ext uri="{FF2B5EF4-FFF2-40B4-BE49-F238E27FC236}">
                <a16:creationId xmlns:a16="http://schemas.microsoft.com/office/drawing/2014/main" id="{C7ABB253-1191-4AC5-86B5-745358A9B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7" name="Oval 34">
            <a:extLst>
              <a:ext uri="{FF2B5EF4-FFF2-40B4-BE49-F238E27FC236}">
                <a16:creationId xmlns:a16="http://schemas.microsoft.com/office/drawing/2014/main" id="{922EA7E7-5503-488A-BBF1-686C235107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9" name="Oval 36">
            <a:extLst>
              <a:ext uri="{FF2B5EF4-FFF2-40B4-BE49-F238E27FC236}">
                <a16:creationId xmlns:a16="http://schemas.microsoft.com/office/drawing/2014/main" id="{F0C48CCA-E7E5-45F9-ACB2-B110B50BC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</a:t>
            </a:r>
          </a:p>
        </p:txBody>
      </p:sp>
      <p:sp>
        <p:nvSpPr>
          <p:cNvPr id="90" name="Oval 37">
            <a:extLst>
              <a:ext uri="{FF2B5EF4-FFF2-40B4-BE49-F238E27FC236}">
                <a16:creationId xmlns:a16="http://schemas.microsoft.com/office/drawing/2014/main" id="{048DC108-A127-444E-A806-066958414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j</a:t>
            </a:r>
          </a:p>
        </p:txBody>
      </p:sp>
      <p:sp>
        <p:nvSpPr>
          <p:cNvPr id="92" name="Oval 39">
            <a:extLst>
              <a:ext uri="{FF2B5EF4-FFF2-40B4-BE49-F238E27FC236}">
                <a16:creationId xmlns:a16="http://schemas.microsoft.com/office/drawing/2014/main" id="{DCA0874B-BF02-4F3A-A4AF-EC939D06A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4" name="Oval 41">
            <a:extLst>
              <a:ext uri="{FF2B5EF4-FFF2-40B4-BE49-F238E27FC236}">
                <a16:creationId xmlns:a16="http://schemas.microsoft.com/office/drawing/2014/main" id="{A8C29ABD-588E-4E85-B3BD-09070F222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Oval 43">
            <a:extLst>
              <a:ext uri="{FF2B5EF4-FFF2-40B4-BE49-F238E27FC236}">
                <a16:creationId xmlns:a16="http://schemas.microsoft.com/office/drawing/2014/main" id="{912B79DE-301A-426C-BC95-B3A386F03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Oval 44">
            <a:extLst>
              <a:ext uri="{FF2B5EF4-FFF2-40B4-BE49-F238E27FC236}">
                <a16:creationId xmlns:a16="http://schemas.microsoft.com/office/drawing/2014/main" id="{8B57097C-FA96-4E3F-82BE-363622AC4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Oval 46">
            <a:extLst>
              <a:ext uri="{FF2B5EF4-FFF2-40B4-BE49-F238E27FC236}">
                <a16:creationId xmlns:a16="http://schemas.microsoft.com/office/drawing/2014/main" id="{3074B231-1579-4E2F-AF4C-ED58A6806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1" name="Text Box 48">
            <a:extLst>
              <a:ext uri="{FF2B5EF4-FFF2-40B4-BE49-F238E27FC236}">
                <a16:creationId xmlns:a16="http://schemas.microsoft.com/office/drawing/2014/main" id="{0649DFC9-4E75-4704-95A0-985DB191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25" y="3504121"/>
            <a:ext cx="296862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&gt;0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blipFill>
                <a:blip r:embed="rId4"/>
                <a:stretch>
                  <a:fillRect t="-20455" r="-1630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AutoShape 20">
            <a:extLst>
              <a:ext uri="{FF2B5EF4-FFF2-40B4-BE49-F238E27FC236}">
                <a16:creationId xmlns:a16="http://schemas.microsoft.com/office/drawing/2014/main" id="{82BA584F-7EC9-450A-99BD-0DAF1602C7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78697" y="3064996"/>
            <a:ext cx="12700" cy="1109823"/>
          </a:xfrm>
          <a:prstGeom prst="curvedConnector3">
            <a:avLst>
              <a:gd name="adj1" fmla="val 94859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0">
            <a:extLst>
              <a:ext uri="{FF2B5EF4-FFF2-40B4-BE49-F238E27FC236}">
                <a16:creationId xmlns:a16="http://schemas.microsoft.com/office/drawing/2014/main" id="{4E4680AB-A617-486D-B00D-0DE8E4CA9A21}"/>
              </a:ext>
            </a:extLst>
          </p:cNvPr>
          <p:cNvCxnSpPr>
            <a:cxnSpLocks noChangeShapeType="1"/>
            <a:stCxn id="73" idx="3"/>
            <a:endCxn id="71" idx="5"/>
          </p:cNvCxnSpPr>
          <p:nvPr/>
        </p:nvCxnSpPr>
        <p:spPr bwMode="auto">
          <a:xfrm rot="5400000">
            <a:off x="2978698" y="3215414"/>
            <a:ext cx="12700" cy="1109823"/>
          </a:xfrm>
          <a:prstGeom prst="curvedConnector3">
            <a:avLst>
              <a:gd name="adj1" fmla="val 100014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0">
            <a:extLst>
              <a:ext uri="{FF2B5EF4-FFF2-40B4-BE49-F238E27FC236}">
                <a16:creationId xmlns:a16="http://schemas.microsoft.com/office/drawing/2014/main" id="{31AC683C-91E1-4B5E-8B48-9F94BD39C6EB}"/>
              </a:ext>
            </a:extLst>
          </p:cNvPr>
          <p:cNvCxnSpPr>
            <a:cxnSpLocks noChangeShapeType="1"/>
            <a:stCxn id="76" idx="3"/>
            <a:endCxn id="73" idx="5"/>
          </p:cNvCxnSpPr>
          <p:nvPr/>
        </p:nvCxnSpPr>
        <p:spPr bwMode="auto">
          <a:xfrm rot="5400000">
            <a:off x="4250963" y="3203391"/>
            <a:ext cx="12700" cy="1133869"/>
          </a:xfrm>
          <a:prstGeom prst="curvedConnector3">
            <a:avLst>
              <a:gd name="adj1" fmla="val 65174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20">
            <a:extLst>
              <a:ext uri="{FF2B5EF4-FFF2-40B4-BE49-F238E27FC236}">
                <a16:creationId xmlns:a16="http://schemas.microsoft.com/office/drawing/2014/main" id="{D3491E1F-C75F-4919-9891-353D1DDFDA96}"/>
              </a:ext>
            </a:extLst>
          </p:cNvPr>
          <p:cNvCxnSpPr>
            <a:cxnSpLocks noChangeShapeType="1"/>
            <a:stCxn id="73" idx="7"/>
            <a:endCxn id="76" idx="1"/>
          </p:cNvCxnSpPr>
          <p:nvPr/>
        </p:nvCxnSpPr>
        <p:spPr bwMode="auto">
          <a:xfrm rot="5400000" flipH="1" flipV="1">
            <a:off x="4250962" y="3052972"/>
            <a:ext cx="12700" cy="1133869"/>
          </a:xfrm>
          <a:prstGeom prst="curvedConnector3">
            <a:avLst>
              <a:gd name="adj1" fmla="val 100012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20">
            <a:extLst>
              <a:ext uri="{FF2B5EF4-FFF2-40B4-BE49-F238E27FC236}">
                <a16:creationId xmlns:a16="http://schemas.microsoft.com/office/drawing/2014/main" id="{C60C948C-897C-4FA8-93FB-E8087E657755}"/>
              </a:ext>
            </a:extLst>
          </p:cNvPr>
          <p:cNvCxnSpPr>
            <a:cxnSpLocks noChangeShapeType="1"/>
            <a:stCxn id="78" idx="3"/>
            <a:endCxn id="76" idx="5"/>
          </p:cNvCxnSpPr>
          <p:nvPr/>
        </p:nvCxnSpPr>
        <p:spPr bwMode="auto">
          <a:xfrm rot="5400000">
            <a:off x="5523228" y="3215414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20">
            <a:extLst>
              <a:ext uri="{FF2B5EF4-FFF2-40B4-BE49-F238E27FC236}">
                <a16:creationId xmlns:a16="http://schemas.microsoft.com/office/drawing/2014/main" id="{6E4AC5F0-69A7-4A94-B8F0-F922A1B88423}"/>
              </a:ext>
            </a:extLst>
          </p:cNvPr>
          <p:cNvCxnSpPr>
            <a:cxnSpLocks noChangeShapeType="1"/>
            <a:stCxn id="76" idx="7"/>
            <a:endCxn id="78" idx="1"/>
          </p:cNvCxnSpPr>
          <p:nvPr/>
        </p:nvCxnSpPr>
        <p:spPr bwMode="auto">
          <a:xfrm rot="5400000" flipH="1" flipV="1">
            <a:off x="5523227" y="3064995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20">
            <a:extLst>
              <a:ext uri="{FF2B5EF4-FFF2-40B4-BE49-F238E27FC236}">
                <a16:creationId xmlns:a16="http://schemas.microsoft.com/office/drawing/2014/main" id="{D663B39B-F7C7-4064-8AAA-7ED12245B050}"/>
              </a:ext>
            </a:extLst>
          </p:cNvPr>
          <p:cNvCxnSpPr>
            <a:cxnSpLocks noChangeShapeType="1"/>
            <a:stCxn id="92" idx="1"/>
            <a:endCxn id="78" idx="3"/>
          </p:cNvCxnSpPr>
          <p:nvPr/>
        </p:nvCxnSpPr>
        <p:spPr bwMode="auto">
          <a:xfrm rot="5400000" flipH="1" flipV="1">
            <a:off x="5539780" y="4308685"/>
            <a:ext cx="1076719" cy="12700"/>
          </a:xfrm>
          <a:prstGeom prst="curvedConnector3">
            <a:avLst>
              <a:gd name="adj1" fmla="val 4999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AutoShape 20">
            <a:extLst>
              <a:ext uri="{FF2B5EF4-FFF2-40B4-BE49-F238E27FC236}">
                <a16:creationId xmlns:a16="http://schemas.microsoft.com/office/drawing/2014/main" id="{BD4383C0-6D04-4259-8171-E24F2546D29F}"/>
              </a:ext>
            </a:extLst>
          </p:cNvPr>
          <p:cNvCxnSpPr>
            <a:cxnSpLocks noChangeShapeType="1"/>
            <a:stCxn id="78" idx="5"/>
            <a:endCxn id="92" idx="7"/>
          </p:cNvCxnSpPr>
          <p:nvPr/>
        </p:nvCxnSpPr>
        <p:spPr bwMode="auto">
          <a:xfrm rot="5400000">
            <a:off x="5689077" y="4308684"/>
            <a:ext cx="1076719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20">
            <a:extLst>
              <a:ext uri="{FF2B5EF4-FFF2-40B4-BE49-F238E27FC236}">
                <a16:creationId xmlns:a16="http://schemas.microsoft.com/office/drawing/2014/main" id="{904C73EE-E2CF-44C3-A6B2-321A618CF9F6}"/>
              </a:ext>
            </a:extLst>
          </p:cNvPr>
          <p:cNvCxnSpPr>
            <a:cxnSpLocks noChangeShapeType="1"/>
            <a:stCxn id="99" idx="1"/>
            <a:endCxn id="92" idx="3"/>
          </p:cNvCxnSpPr>
          <p:nvPr/>
        </p:nvCxnSpPr>
        <p:spPr bwMode="auto">
          <a:xfrm flipV="1">
            <a:off x="607813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AutoShape 20">
            <a:extLst>
              <a:ext uri="{FF2B5EF4-FFF2-40B4-BE49-F238E27FC236}">
                <a16:creationId xmlns:a16="http://schemas.microsoft.com/office/drawing/2014/main" id="{D02630EB-F7A7-463E-A8D4-BB4DC184C49B}"/>
              </a:ext>
            </a:extLst>
          </p:cNvPr>
          <p:cNvCxnSpPr>
            <a:cxnSpLocks noChangeShapeType="1"/>
            <a:stCxn id="92" idx="5"/>
            <a:endCxn id="99" idx="7"/>
          </p:cNvCxnSpPr>
          <p:nvPr/>
        </p:nvCxnSpPr>
        <p:spPr bwMode="auto">
          <a:xfrm>
            <a:off x="622743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AutoShape 20">
            <a:extLst>
              <a:ext uri="{FF2B5EF4-FFF2-40B4-BE49-F238E27FC236}">
                <a16:creationId xmlns:a16="http://schemas.microsoft.com/office/drawing/2014/main" id="{826ED375-8C06-4BA3-AF14-4692121560A8}"/>
              </a:ext>
            </a:extLst>
          </p:cNvPr>
          <p:cNvCxnSpPr>
            <a:cxnSpLocks noChangeShapeType="1"/>
            <a:stCxn id="97" idx="1"/>
            <a:endCxn id="90" idx="3"/>
          </p:cNvCxnSpPr>
          <p:nvPr/>
        </p:nvCxnSpPr>
        <p:spPr bwMode="auto">
          <a:xfrm flipV="1">
            <a:off x="4817897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AutoShape 20">
            <a:extLst>
              <a:ext uri="{FF2B5EF4-FFF2-40B4-BE49-F238E27FC236}">
                <a16:creationId xmlns:a16="http://schemas.microsoft.com/office/drawing/2014/main" id="{2FD48F79-DF63-4724-BCCC-8A44A3FA2A02}"/>
              </a:ext>
            </a:extLst>
          </p:cNvPr>
          <p:cNvCxnSpPr>
            <a:cxnSpLocks noChangeShapeType="1"/>
            <a:stCxn id="96" idx="1"/>
            <a:endCxn id="89" idx="3"/>
          </p:cNvCxnSpPr>
          <p:nvPr/>
        </p:nvCxnSpPr>
        <p:spPr bwMode="auto">
          <a:xfrm flipV="1">
            <a:off x="353360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20">
            <a:extLst>
              <a:ext uri="{FF2B5EF4-FFF2-40B4-BE49-F238E27FC236}">
                <a16:creationId xmlns:a16="http://schemas.microsoft.com/office/drawing/2014/main" id="{BED184BE-18E5-4791-9C4F-26A123EECB30}"/>
              </a:ext>
            </a:extLst>
          </p:cNvPr>
          <p:cNvCxnSpPr>
            <a:cxnSpLocks noChangeShapeType="1"/>
            <a:stCxn id="90" idx="5"/>
            <a:endCxn id="97" idx="7"/>
          </p:cNvCxnSpPr>
          <p:nvPr/>
        </p:nvCxnSpPr>
        <p:spPr bwMode="auto">
          <a:xfrm>
            <a:off x="496831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20">
            <a:extLst>
              <a:ext uri="{FF2B5EF4-FFF2-40B4-BE49-F238E27FC236}">
                <a16:creationId xmlns:a16="http://schemas.microsoft.com/office/drawing/2014/main" id="{CAE9DD6C-31DF-4CCE-A5E2-64543905C256}"/>
              </a:ext>
            </a:extLst>
          </p:cNvPr>
          <p:cNvCxnSpPr>
            <a:cxnSpLocks noChangeShapeType="1"/>
            <a:stCxn id="89" idx="5"/>
            <a:endCxn id="96" idx="7"/>
          </p:cNvCxnSpPr>
          <p:nvPr/>
        </p:nvCxnSpPr>
        <p:spPr bwMode="auto">
          <a:xfrm>
            <a:off x="3684028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20">
            <a:extLst>
              <a:ext uri="{FF2B5EF4-FFF2-40B4-BE49-F238E27FC236}">
                <a16:creationId xmlns:a16="http://schemas.microsoft.com/office/drawing/2014/main" id="{00A536E5-5BDB-4215-ACE7-A46684B32DF9}"/>
              </a:ext>
            </a:extLst>
          </p:cNvPr>
          <p:cNvCxnSpPr>
            <a:cxnSpLocks noChangeShapeType="1"/>
            <a:stCxn id="87" idx="3"/>
            <a:endCxn id="94" idx="1"/>
          </p:cNvCxnSpPr>
          <p:nvPr/>
        </p:nvCxnSpPr>
        <p:spPr bwMode="auto">
          <a:xfrm>
            <a:off x="227448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20">
            <a:extLst>
              <a:ext uri="{FF2B5EF4-FFF2-40B4-BE49-F238E27FC236}">
                <a16:creationId xmlns:a16="http://schemas.microsoft.com/office/drawing/2014/main" id="{899BEA8E-17D3-40A6-83C3-4A5C546EE0E3}"/>
              </a:ext>
            </a:extLst>
          </p:cNvPr>
          <p:cNvCxnSpPr>
            <a:cxnSpLocks noChangeShapeType="1"/>
            <a:stCxn id="71" idx="3"/>
            <a:endCxn id="87" idx="1"/>
          </p:cNvCxnSpPr>
          <p:nvPr/>
        </p:nvCxnSpPr>
        <p:spPr bwMode="auto">
          <a:xfrm>
            <a:off x="227448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20">
            <a:extLst>
              <a:ext uri="{FF2B5EF4-FFF2-40B4-BE49-F238E27FC236}">
                <a16:creationId xmlns:a16="http://schemas.microsoft.com/office/drawing/2014/main" id="{2097D0BC-29A8-4260-ABF8-26B4C523AD9E}"/>
              </a:ext>
            </a:extLst>
          </p:cNvPr>
          <p:cNvCxnSpPr>
            <a:cxnSpLocks noChangeShapeType="1"/>
            <a:stCxn id="73" idx="3"/>
            <a:endCxn id="89" idx="1"/>
          </p:cNvCxnSpPr>
          <p:nvPr/>
        </p:nvCxnSpPr>
        <p:spPr bwMode="auto">
          <a:xfrm>
            <a:off x="353360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">
            <a:extLst>
              <a:ext uri="{FF2B5EF4-FFF2-40B4-BE49-F238E27FC236}">
                <a16:creationId xmlns:a16="http://schemas.microsoft.com/office/drawing/2014/main" id="{AFA3B69A-ECF8-4C5D-8F7E-6CCFC94EF8BB}"/>
              </a:ext>
            </a:extLst>
          </p:cNvPr>
          <p:cNvCxnSpPr>
            <a:cxnSpLocks noChangeShapeType="1"/>
            <a:stCxn id="76" idx="3"/>
            <a:endCxn id="90" idx="1"/>
          </p:cNvCxnSpPr>
          <p:nvPr/>
        </p:nvCxnSpPr>
        <p:spPr bwMode="auto">
          <a:xfrm>
            <a:off x="4817897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">
            <a:extLst>
              <a:ext uri="{FF2B5EF4-FFF2-40B4-BE49-F238E27FC236}">
                <a16:creationId xmlns:a16="http://schemas.microsoft.com/office/drawing/2014/main" id="{8CB4E80D-44D4-4297-9036-139E473EE0CD}"/>
              </a:ext>
            </a:extLst>
          </p:cNvPr>
          <p:cNvCxnSpPr>
            <a:cxnSpLocks noChangeShapeType="1"/>
            <a:stCxn id="87" idx="7"/>
            <a:endCxn id="71" idx="5"/>
          </p:cNvCxnSpPr>
          <p:nvPr/>
        </p:nvCxnSpPr>
        <p:spPr bwMode="auto">
          <a:xfrm flipV="1">
            <a:off x="242378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20">
            <a:extLst>
              <a:ext uri="{FF2B5EF4-FFF2-40B4-BE49-F238E27FC236}">
                <a16:creationId xmlns:a16="http://schemas.microsoft.com/office/drawing/2014/main" id="{E3A32A2F-9BB6-4E1B-8C59-8597AC6CDD95}"/>
              </a:ext>
            </a:extLst>
          </p:cNvPr>
          <p:cNvCxnSpPr>
            <a:cxnSpLocks noChangeShapeType="1"/>
            <a:stCxn id="94" idx="7"/>
            <a:endCxn id="87" idx="5"/>
          </p:cNvCxnSpPr>
          <p:nvPr/>
        </p:nvCxnSpPr>
        <p:spPr bwMode="auto">
          <a:xfrm flipV="1">
            <a:off x="242378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20">
            <a:extLst>
              <a:ext uri="{FF2B5EF4-FFF2-40B4-BE49-F238E27FC236}">
                <a16:creationId xmlns:a16="http://schemas.microsoft.com/office/drawing/2014/main" id="{F26C4E9E-CA2D-4634-9981-3DD4539D6ABB}"/>
              </a:ext>
            </a:extLst>
          </p:cNvPr>
          <p:cNvCxnSpPr>
            <a:cxnSpLocks noChangeShapeType="1"/>
            <a:stCxn id="89" idx="7"/>
            <a:endCxn id="73" idx="5"/>
          </p:cNvCxnSpPr>
          <p:nvPr/>
        </p:nvCxnSpPr>
        <p:spPr bwMode="auto">
          <a:xfrm flipV="1">
            <a:off x="3684028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20">
            <a:extLst>
              <a:ext uri="{FF2B5EF4-FFF2-40B4-BE49-F238E27FC236}">
                <a16:creationId xmlns:a16="http://schemas.microsoft.com/office/drawing/2014/main" id="{259D5CC0-526D-42E9-90F3-391B105981E8}"/>
              </a:ext>
            </a:extLst>
          </p:cNvPr>
          <p:cNvCxnSpPr>
            <a:cxnSpLocks noChangeShapeType="1"/>
            <a:stCxn id="90" idx="7"/>
            <a:endCxn id="76" idx="5"/>
          </p:cNvCxnSpPr>
          <p:nvPr/>
        </p:nvCxnSpPr>
        <p:spPr bwMode="auto">
          <a:xfrm flipV="1">
            <a:off x="496831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20">
            <a:extLst>
              <a:ext uri="{FF2B5EF4-FFF2-40B4-BE49-F238E27FC236}">
                <a16:creationId xmlns:a16="http://schemas.microsoft.com/office/drawing/2014/main" id="{017B5EB5-52FB-489D-8489-2A55F8DEE552}"/>
              </a:ext>
            </a:extLst>
          </p:cNvPr>
          <p:cNvCxnSpPr>
            <a:cxnSpLocks noChangeShapeType="1"/>
            <a:stCxn id="99" idx="3"/>
            <a:endCxn id="97" idx="5"/>
          </p:cNvCxnSpPr>
          <p:nvPr/>
        </p:nvCxnSpPr>
        <p:spPr bwMode="auto">
          <a:xfrm rot="5400000">
            <a:off x="5523228" y="5758589"/>
            <a:ext cx="12700" cy="1109823"/>
          </a:xfrm>
          <a:prstGeom prst="curvedConnector3">
            <a:avLst>
              <a:gd name="adj1" fmla="val 146466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20">
            <a:extLst>
              <a:ext uri="{FF2B5EF4-FFF2-40B4-BE49-F238E27FC236}">
                <a16:creationId xmlns:a16="http://schemas.microsoft.com/office/drawing/2014/main" id="{B99C10AD-6FD5-4FB3-AA31-795C731C1AB2}"/>
              </a:ext>
            </a:extLst>
          </p:cNvPr>
          <p:cNvCxnSpPr>
            <a:cxnSpLocks noChangeShapeType="1"/>
            <a:stCxn id="97" idx="3"/>
            <a:endCxn id="96" idx="5"/>
          </p:cNvCxnSpPr>
          <p:nvPr/>
        </p:nvCxnSpPr>
        <p:spPr bwMode="auto">
          <a:xfrm rot="5400000">
            <a:off x="4250963" y="5746566"/>
            <a:ext cx="12700" cy="1133869"/>
          </a:xfrm>
          <a:prstGeom prst="curvedConnector3">
            <a:avLst>
              <a:gd name="adj1" fmla="val 129047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20">
            <a:extLst>
              <a:ext uri="{FF2B5EF4-FFF2-40B4-BE49-F238E27FC236}">
                <a16:creationId xmlns:a16="http://schemas.microsoft.com/office/drawing/2014/main" id="{52ECD79C-17C0-4BA5-9C26-DEDC9CFB34C1}"/>
              </a:ext>
            </a:extLst>
          </p:cNvPr>
          <p:cNvCxnSpPr>
            <a:cxnSpLocks noChangeShapeType="1"/>
            <a:stCxn id="96" idx="3"/>
            <a:endCxn id="94" idx="5"/>
          </p:cNvCxnSpPr>
          <p:nvPr/>
        </p:nvCxnSpPr>
        <p:spPr bwMode="auto">
          <a:xfrm rot="5400000">
            <a:off x="2978698" y="5758589"/>
            <a:ext cx="12700" cy="1109823"/>
          </a:xfrm>
          <a:prstGeom prst="curvedConnector3">
            <a:avLst>
              <a:gd name="adj1" fmla="val 123240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20">
            <a:extLst>
              <a:ext uri="{FF2B5EF4-FFF2-40B4-BE49-F238E27FC236}">
                <a16:creationId xmlns:a16="http://schemas.microsoft.com/office/drawing/2014/main" id="{77C17CFC-4933-4C4C-A92D-B24AAE7BB13E}"/>
              </a:ext>
            </a:extLst>
          </p:cNvPr>
          <p:cNvCxnSpPr>
            <a:cxnSpLocks noChangeShapeType="1"/>
            <a:stCxn id="89" idx="3"/>
            <a:endCxn id="87" idx="5"/>
          </p:cNvCxnSpPr>
          <p:nvPr/>
        </p:nvCxnSpPr>
        <p:spPr bwMode="auto">
          <a:xfrm rot="5400000">
            <a:off x="2978698" y="4442552"/>
            <a:ext cx="12700" cy="1109823"/>
          </a:xfrm>
          <a:prstGeom prst="curvedConnector3">
            <a:avLst>
              <a:gd name="adj1" fmla="val 942071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20">
            <a:extLst>
              <a:ext uri="{FF2B5EF4-FFF2-40B4-BE49-F238E27FC236}">
                <a16:creationId xmlns:a16="http://schemas.microsoft.com/office/drawing/2014/main" id="{07CFEDCC-320C-4BF7-8C6B-0ABDE61D27E2}"/>
              </a:ext>
            </a:extLst>
          </p:cNvPr>
          <p:cNvCxnSpPr>
            <a:cxnSpLocks noChangeShapeType="1"/>
            <a:stCxn id="90" idx="3"/>
            <a:endCxn id="89" idx="5"/>
          </p:cNvCxnSpPr>
          <p:nvPr/>
        </p:nvCxnSpPr>
        <p:spPr bwMode="auto">
          <a:xfrm rot="5400000">
            <a:off x="4250963" y="4430529"/>
            <a:ext cx="12700" cy="1133869"/>
          </a:xfrm>
          <a:prstGeom prst="curvedConnector3">
            <a:avLst>
              <a:gd name="adj1" fmla="val 942087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">
            <a:extLst>
              <a:ext uri="{FF2B5EF4-FFF2-40B4-BE49-F238E27FC236}">
                <a16:creationId xmlns:a16="http://schemas.microsoft.com/office/drawing/2014/main" id="{05D43CDD-82BA-480F-9E71-8829C577024F}"/>
              </a:ext>
            </a:extLst>
          </p:cNvPr>
          <p:cNvCxnSpPr>
            <a:cxnSpLocks noChangeShapeType="1"/>
            <a:stCxn id="92" idx="3"/>
            <a:endCxn id="90" idx="5"/>
          </p:cNvCxnSpPr>
          <p:nvPr/>
        </p:nvCxnSpPr>
        <p:spPr bwMode="auto">
          <a:xfrm rot="5400000">
            <a:off x="5523228" y="4442552"/>
            <a:ext cx="12700" cy="1109823"/>
          </a:xfrm>
          <a:prstGeom prst="curvedConnector3">
            <a:avLst>
              <a:gd name="adj1" fmla="val 88400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AutoShape 20">
            <a:extLst>
              <a:ext uri="{FF2B5EF4-FFF2-40B4-BE49-F238E27FC236}">
                <a16:creationId xmlns:a16="http://schemas.microsoft.com/office/drawing/2014/main" id="{B9D3A4AD-0ADD-4A99-92E3-364B4EEB9050}"/>
              </a:ext>
            </a:extLst>
          </p:cNvPr>
          <p:cNvCxnSpPr>
            <a:cxnSpLocks noChangeShapeType="1"/>
            <a:stCxn id="87" idx="7"/>
            <a:endCxn id="89" idx="1"/>
          </p:cNvCxnSpPr>
          <p:nvPr/>
        </p:nvCxnSpPr>
        <p:spPr bwMode="auto">
          <a:xfrm rot="5400000" flipH="1" flipV="1">
            <a:off x="2978697" y="4292133"/>
            <a:ext cx="12700" cy="1109823"/>
          </a:xfrm>
          <a:prstGeom prst="curvedConnector3">
            <a:avLst>
              <a:gd name="adj1" fmla="val 41948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20">
            <a:extLst>
              <a:ext uri="{FF2B5EF4-FFF2-40B4-BE49-F238E27FC236}">
                <a16:creationId xmlns:a16="http://schemas.microsoft.com/office/drawing/2014/main" id="{3D0360DB-CA66-479A-9EDB-3676126E30D0}"/>
              </a:ext>
            </a:extLst>
          </p:cNvPr>
          <p:cNvCxnSpPr>
            <a:cxnSpLocks noChangeShapeType="1"/>
            <a:stCxn id="89" idx="7"/>
            <a:endCxn id="90" idx="1"/>
          </p:cNvCxnSpPr>
          <p:nvPr/>
        </p:nvCxnSpPr>
        <p:spPr bwMode="auto">
          <a:xfrm rot="5400000" flipH="1" flipV="1">
            <a:off x="4250962" y="4280110"/>
            <a:ext cx="12700" cy="1133869"/>
          </a:xfrm>
          <a:prstGeom prst="curvedConnector3">
            <a:avLst>
              <a:gd name="adj1" fmla="val 53560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AutoShape 20">
            <a:extLst>
              <a:ext uri="{FF2B5EF4-FFF2-40B4-BE49-F238E27FC236}">
                <a16:creationId xmlns:a16="http://schemas.microsoft.com/office/drawing/2014/main" id="{420AAABD-1CAD-4BFF-8CA2-2B72905F522D}"/>
              </a:ext>
            </a:extLst>
          </p:cNvPr>
          <p:cNvCxnSpPr>
            <a:cxnSpLocks noChangeShapeType="1"/>
            <a:stCxn id="90" idx="7"/>
            <a:endCxn id="92" idx="1"/>
          </p:cNvCxnSpPr>
          <p:nvPr/>
        </p:nvCxnSpPr>
        <p:spPr bwMode="auto">
          <a:xfrm rot="5400000" flipH="1" flipV="1">
            <a:off x="5523227" y="4292133"/>
            <a:ext cx="12700" cy="1109823"/>
          </a:xfrm>
          <a:prstGeom prst="curvedConnector3">
            <a:avLst>
              <a:gd name="adj1" fmla="val 709795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AutoShape 20">
            <a:extLst>
              <a:ext uri="{FF2B5EF4-FFF2-40B4-BE49-F238E27FC236}">
                <a16:creationId xmlns:a16="http://schemas.microsoft.com/office/drawing/2014/main" id="{6A79B9D8-C791-4EF9-BFCE-ADFA0D11E5DD}"/>
              </a:ext>
            </a:extLst>
          </p:cNvPr>
          <p:cNvCxnSpPr>
            <a:cxnSpLocks noChangeShapeType="1"/>
            <a:stCxn id="97" idx="7"/>
            <a:endCxn id="99" idx="1"/>
          </p:cNvCxnSpPr>
          <p:nvPr/>
        </p:nvCxnSpPr>
        <p:spPr bwMode="auto">
          <a:xfrm rot="5400000" flipH="1" flipV="1">
            <a:off x="5523227" y="5608170"/>
            <a:ext cx="12700" cy="1109823"/>
          </a:xfrm>
          <a:prstGeom prst="curvedConnector3">
            <a:avLst>
              <a:gd name="adj1" fmla="val 88399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" name="AutoShape 20">
            <a:extLst>
              <a:ext uri="{FF2B5EF4-FFF2-40B4-BE49-F238E27FC236}">
                <a16:creationId xmlns:a16="http://schemas.microsoft.com/office/drawing/2014/main" id="{A02119C5-E6F7-42B8-AC0C-C35EEC601E28}"/>
              </a:ext>
            </a:extLst>
          </p:cNvPr>
          <p:cNvCxnSpPr>
            <a:cxnSpLocks noChangeShapeType="1"/>
            <a:stCxn id="96" idx="7"/>
            <a:endCxn id="97" idx="1"/>
          </p:cNvCxnSpPr>
          <p:nvPr/>
        </p:nvCxnSpPr>
        <p:spPr bwMode="auto">
          <a:xfrm rot="5400000" flipH="1" flipV="1">
            <a:off x="4250962" y="5596147"/>
            <a:ext cx="12700" cy="1133869"/>
          </a:xfrm>
          <a:prstGeom prst="curvedConnector3">
            <a:avLst>
              <a:gd name="adj1" fmla="val 129044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" name="AutoShape 20">
            <a:extLst>
              <a:ext uri="{FF2B5EF4-FFF2-40B4-BE49-F238E27FC236}">
                <a16:creationId xmlns:a16="http://schemas.microsoft.com/office/drawing/2014/main" id="{8F82B155-7DA5-4E3B-98C4-699A3871DA5A}"/>
              </a:ext>
            </a:extLst>
          </p:cNvPr>
          <p:cNvCxnSpPr>
            <a:cxnSpLocks noChangeShapeType="1"/>
            <a:stCxn id="94" idx="7"/>
            <a:endCxn id="96" idx="1"/>
          </p:cNvCxnSpPr>
          <p:nvPr/>
        </p:nvCxnSpPr>
        <p:spPr bwMode="auto">
          <a:xfrm rot="5400000" flipH="1" flipV="1">
            <a:off x="2978697" y="5608170"/>
            <a:ext cx="12700" cy="1109823"/>
          </a:xfrm>
          <a:prstGeom prst="curvedConnector3">
            <a:avLst>
              <a:gd name="adj1" fmla="val 146463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/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blipFill>
                <a:blip r:embed="rId5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&lt;0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blipFill>
                <a:blip r:embed="rId6"/>
                <a:stretch>
                  <a:fillRect t="-20455" r="-957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4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 (cont’d)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</p:spPr>
            <p:txBody>
              <a:bodyPr/>
              <a:lstStyle/>
              <a:p>
                <a:r>
                  <a:rPr lang="en-US" altLang="en-US" sz="2200" dirty="0"/>
                  <a:t>Consider min cut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 G’.  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/>
                  <a:t> = foreground.)</a:t>
                </a:r>
              </a:p>
              <a:p>
                <a:pPr lvl="1"/>
                <a:endParaRPr lang="en-US" altLang="en-US" sz="2200" dirty="0"/>
              </a:p>
              <a:p>
                <a:pPr lvl="1"/>
                <a:endParaRPr lang="en-US" altLang="en-US" sz="2200" dirty="0"/>
              </a:p>
              <a:p>
                <a:pPr lvl="1" indent="-742950"/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  <a:blipFill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/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bar>
                            <m:barPr>
                              <m:pos m:val="top"/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bar>
                            <m:barPr>
                              <m:pos m:val="top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bar>
                          <m:barPr>
                            <m:pos m:val="to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&gt;0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r>
                  <a:rPr lang="en-US" dirty="0"/>
                  <a:t> </a:t>
                </a:r>
              </a:p>
              <a:p>
                <a:pPr algn="l"/>
                <a:r>
                  <a:rPr lang="en-US" dirty="0"/>
                  <a:t>Precisely, what we want to minimize.</a:t>
                </a:r>
              </a:p>
              <a:p>
                <a:pPr algn="l"/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blipFill>
                <a:blip r:embed="rId4"/>
                <a:stretch>
                  <a:fillRect l="-1009" r="-70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05504" y="4268640"/>
            <a:ext cx="5610775" cy="2214710"/>
            <a:chOff x="591379" y="3481388"/>
            <a:chExt cx="7621297" cy="3008312"/>
          </a:xfrm>
        </p:grpSpPr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5AC4DDEA-CA84-470E-A783-7D8640A2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3481388"/>
              <a:ext cx="3502025" cy="3008312"/>
            </a:xfrm>
            <a:custGeom>
              <a:avLst/>
              <a:gdLst>
                <a:gd name="T0" fmla="*/ 2147483647 w 2206"/>
                <a:gd name="T1" fmla="*/ 2147483647 h 1895"/>
                <a:gd name="T2" fmla="*/ 2147483647 w 2206"/>
                <a:gd name="T3" fmla="*/ 2147483647 h 1895"/>
                <a:gd name="T4" fmla="*/ 2147483647 w 2206"/>
                <a:gd name="T5" fmla="*/ 2147483647 h 1895"/>
                <a:gd name="T6" fmla="*/ 2147483647 w 2206"/>
                <a:gd name="T7" fmla="*/ 2147483647 h 1895"/>
                <a:gd name="T8" fmla="*/ 2147483647 w 2206"/>
                <a:gd name="T9" fmla="*/ 2147483647 h 1895"/>
                <a:gd name="T10" fmla="*/ 2147483647 w 2206"/>
                <a:gd name="T11" fmla="*/ 2147483647 h 1895"/>
                <a:gd name="T12" fmla="*/ 2147483647 w 2206"/>
                <a:gd name="T13" fmla="*/ 2147483647 h 1895"/>
                <a:gd name="T14" fmla="*/ 2147483647 w 2206"/>
                <a:gd name="T15" fmla="*/ 2147483647 h 1895"/>
                <a:gd name="T16" fmla="*/ 2147483647 w 2206"/>
                <a:gd name="T17" fmla="*/ 2147483647 h 1895"/>
                <a:gd name="T18" fmla="*/ 2147483647 w 2206"/>
                <a:gd name="T19" fmla="*/ 2147483647 h 1895"/>
                <a:gd name="T20" fmla="*/ 2147483647 w 2206"/>
                <a:gd name="T21" fmla="*/ 2147483647 h 1895"/>
                <a:gd name="T22" fmla="*/ 2147483647 w 2206"/>
                <a:gd name="T23" fmla="*/ 2147483647 h 1895"/>
                <a:gd name="T24" fmla="*/ 2147483647 w 2206"/>
                <a:gd name="T25" fmla="*/ 2147483647 h 1895"/>
                <a:gd name="T26" fmla="*/ 2147483647 w 2206"/>
                <a:gd name="T27" fmla="*/ 2147483647 h 1895"/>
                <a:gd name="T28" fmla="*/ 2147483647 w 2206"/>
                <a:gd name="T29" fmla="*/ 2147483647 h 1895"/>
                <a:gd name="T30" fmla="*/ 2147483647 w 2206"/>
                <a:gd name="T31" fmla="*/ 2147483647 h 1895"/>
                <a:gd name="T32" fmla="*/ 2147483647 w 2206"/>
                <a:gd name="T33" fmla="*/ 2147483647 h 1895"/>
                <a:gd name="T34" fmla="*/ 2147483647 w 2206"/>
                <a:gd name="T35" fmla="*/ 2147483647 h 1895"/>
                <a:gd name="T36" fmla="*/ 2147483647 w 2206"/>
                <a:gd name="T37" fmla="*/ 2147483647 h 1895"/>
                <a:gd name="T38" fmla="*/ 2147483647 w 2206"/>
                <a:gd name="T39" fmla="*/ 2147483647 h 1895"/>
                <a:gd name="T40" fmla="*/ 2147483647 w 2206"/>
                <a:gd name="T41" fmla="*/ 2147483647 h 1895"/>
                <a:gd name="T42" fmla="*/ 2147483647 w 2206"/>
                <a:gd name="T43" fmla="*/ 2147483647 h 1895"/>
                <a:gd name="T44" fmla="*/ 2147483647 w 2206"/>
                <a:gd name="T45" fmla="*/ 2147483647 h 1895"/>
                <a:gd name="T46" fmla="*/ 2147483647 w 2206"/>
                <a:gd name="T47" fmla="*/ 2147483647 h 1895"/>
                <a:gd name="T48" fmla="*/ 2147483647 w 2206"/>
                <a:gd name="T49" fmla="*/ 2147483647 h 1895"/>
                <a:gd name="T50" fmla="*/ 2147483647 w 2206"/>
                <a:gd name="T51" fmla="*/ 2147483647 h 1895"/>
                <a:gd name="T52" fmla="*/ 2147483647 w 2206"/>
                <a:gd name="T53" fmla="*/ 2147483647 h 1895"/>
                <a:gd name="T54" fmla="*/ 2147483647 w 2206"/>
                <a:gd name="T55" fmla="*/ 2147483647 h 1895"/>
                <a:gd name="T56" fmla="*/ 2147483647 w 2206"/>
                <a:gd name="T57" fmla="*/ 2147483647 h 1895"/>
                <a:gd name="T58" fmla="*/ 2147483647 w 2206"/>
                <a:gd name="T59" fmla="*/ 2147483647 h 1895"/>
                <a:gd name="T60" fmla="*/ 2147483647 w 2206"/>
                <a:gd name="T61" fmla="*/ 2147483647 h 1895"/>
                <a:gd name="T62" fmla="*/ 2147483647 w 2206"/>
                <a:gd name="T63" fmla="*/ 2147483647 h 1895"/>
                <a:gd name="T64" fmla="*/ 2147483647 w 2206"/>
                <a:gd name="T65" fmla="*/ 2147483647 h 1895"/>
                <a:gd name="T66" fmla="*/ 2147483647 w 2206"/>
                <a:gd name="T67" fmla="*/ 2147483647 h 1895"/>
                <a:gd name="T68" fmla="*/ 2147483647 w 2206"/>
                <a:gd name="T69" fmla="*/ 2147483647 h 1895"/>
                <a:gd name="T70" fmla="*/ 2147483647 w 2206"/>
                <a:gd name="T71" fmla="*/ 2147483647 h 1895"/>
                <a:gd name="T72" fmla="*/ 2147483647 w 2206"/>
                <a:gd name="T73" fmla="*/ 2147483647 h 1895"/>
                <a:gd name="T74" fmla="*/ 2147483647 w 2206"/>
                <a:gd name="T75" fmla="*/ 2147483647 h 1895"/>
                <a:gd name="T76" fmla="*/ 2147483647 w 2206"/>
                <a:gd name="T77" fmla="*/ 2147483647 h 1895"/>
                <a:gd name="T78" fmla="*/ 2147483647 w 2206"/>
                <a:gd name="T79" fmla="*/ 2147483647 h 1895"/>
                <a:gd name="T80" fmla="*/ 2147483647 w 2206"/>
                <a:gd name="T81" fmla="*/ 2147483647 h 1895"/>
                <a:gd name="T82" fmla="*/ 2147483647 w 2206"/>
                <a:gd name="T83" fmla="*/ 2147483647 h 1895"/>
                <a:gd name="T84" fmla="*/ 2147483647 w 2206"/>
                <a:gd name="T85" fmla="*/ 2147483647 h 18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06"/>
                <a:gd name="T130" fmla="*/ 0 h 1895"/>
                <a:gd name="T131" fmla="*/ 2206 w 2206"/>
                <a:gd name="T132" fmla="*/ 1895 h 18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06" h="1895">
                  <a:moveTo>
                    <a:pt x="864" y="86"/>
                  </a:moveTo>
                  <a:cubicBezTo>
                    <a:pt x="967" y="83"/>
                    <a:pt x="1033" y="23"/>
                    <a:pt x="1136" y="18"/>
                  </a:cubicBezTo>
                  <a:cubicBezTo>
                    <a:pt x="1175" y="16"/>
                    <a:pt x="1275" y="18"/>
                    <a:pt x="1309" y="12"/>
                  </a:cubicBezTo>
                  <a:cubicBezTo>
                    <a:pt x="1383" y="0"/>
                    <a:pt x="1455" y="21"/>
                    <a:pt x="1529" y="13"/>
                  </a:cubicBezTo>
                  <a:cubicBezTo>
                    <a:pt x="1650" y="16"/>
                    <a:pt x="1772" y="16"/>
                    <a:pt x="1893" y="21"/>
                  </a:cubicBezTo>
                  <a:cubicBezTo>
                    <a:pt x="1979" y="30"/>
                    <a:pt x="1985" y="37"/>
                    <a:pt x="2034" y="49"/>
                  </a:cubicBezTo>
                  <a:cubicBezTo>
                    <a:pt x="2078" y="58"/>
                    <a:pt x="2094" y="101"/>
                    <a:pt x="2133" y="123"/>
                  </a:cubicBezTo>
                  <a:cubicBezTo>
                    <a:pt x="2162" y="172"/>
                    <a:pt x="2181" y="200"/>
                    <a:pt x="2189" y="315"/>
                  </a:cubicBezTo>
                  <a:cubicBezTo>
                    <a:pt x="2186" y="507"/>
                    <a:pt x="2206" y="514"/>
                    <a:pt x="2201" y="706"/>
                  </a:cubicBezTo>
                  <a:cubicBezTo>
                    <a:pt x="2200" y="756"/>
                    <a:pt x="2198" y="905"/>
                    <a:pt x="2183" y="953"/>
                  </a:cubicBezTo>
                  <a:cubicBezTo>
                    <a:pt x="2156" y="1014"/>
                    <a:pt x="2112" y="1092"/>
                    <a:pt x="2071" y="1158"/>
                  </a:cubicBezTo>
                  <a:cubicBezTo>
                    <a:pt x="2030" y="1224"/>
                    <a:pt x="1986" y="1296"/>
                    <a:pt x="1934" y="1350"/>
                  </a:cubicBezTo>
                  <a:cubicBezTo>
                    <a:pt x="1868" y="1372"/>
                    <a:pt x="1803" y="1428"/>
                    <a:pt x="1756" y="1480"/>
                  </a:cubicBezTo>
                  <a:cubicBezTo>
                    <a:pt x="1733" y="1506"/>
                    <a:pt x="1718" y="1532"/>
                    <a:pt x="1699" y="1561"/>
                  </a:cubicBezTo>
                  <a:cubicBezTo>
                    <a:pt x="1694" y="1569"/>
                    <a:pt x="1683" y="1585"/>
                    <a:pt x="1683" y="1585"/>
                  </a:cubicBezTo>
                  <a:cubicBezTo>
                    <a:pt x="1668" y="1633"/>
                    <a:pt x="1687" y="1589"/>
                    <a:pt x="1650" y="1626"/>
                  </a:cubicBezTo>
                  <a:cubicBezTo>
                    <a:pt x="1627" y="1648"/>
                    <a:pt x="1622" y="1665"/>
                    <a:pt x="1593" y="1683"/>
                  </a:cubicBezTo>
                  <a:cubicBezTo>
                    <a:pt x="1582" y="1699"/>
                    <a:pt x="1572" y="1715"/>
                    <a:pt x="1561" y="1731"/>
                  </a:cubicBezTo>
                  <a:cubicBezTo>
                    <a:pt x="1556" y="1739"/>
                    <a:pt x="1555" y="1754"/>
                    <a:pt x="1545" y="1756"/>
                  </a:cubicBezTo>
                  <a:cubicBezTo>
                    <a:pt x="1504" y="1766"/>
                    <a:pt x="1523" y="1760"/>
                    <a:pt x="1488" y="1772"/>
                  </a:cubicBezTo>
                  <a:cubicBezTo>
                    <a:pt x="1460" y="1800"/>
                    <a:pt x="1438" y="1845"/>
                    <a:pt x="1399" y="1861"/>
                  </a:cubicBezTo>
                  <a:cubicBezTo>
                    <a:pt x="1381" y="1869"/>
                    <a:pt x="1167" y="1893"/>
                    <a:pt x="1155" y="1895"/>
                  </a:cubicBezTo>
                  <a:cubicBezTo>
                    <a:pt x="951" y="1890"/>
                    <a:pt x="949" y="1861"/>
                    <a:pt x="758" y="1845"/>
                  </a:cubicBezTo>
                  <a:cubicBezTo>
                    <a:pt x="755" y="1844"/>
                    <a:pt x="702" y="1835"/>
                    <a:pt x="693" y="1829"/>
                  </a:cubicBezTo>
                  <a:cubicBezTo>
                    <a:pt x="660" y="1805"/>
                    <a:pt x="644" y="1765"/>
                    <a:pt x="612" y="1740"/>
                  </a:cubicBezTo>
                  <a:cubicBezTo>
                    <a:pt x="537" y="1682"/>
                    <a:pt x="464" y="1622"/>
                    <a:pt x="385" y="1569"/>
                  </a:cubicBezTo>
                  <a:cubicBezTo>
                    <a:pt x="372" y="1561"/>
                    <a:pt x="365" y="1547"/>
                    <a:pt x="353" y="1537"/>
                  </a:cubicBezTo>
                  <a:cubicBezTo>
                    <a:pt x="345" y="1531"/>
                    <a:pt x="336" y="1526"/>
                    <a:pt x="328" y="1521"/>
                  </a:cubicBezTo>
                  <a:cubicBezTo>
                    <a:pt x="288" y="1458"/>
                    <a:pt x="212" y="1412"/>
                    <a:pt x="158" y="1358"/>
                  </a:cubicBezTo>
                  <a:cubicBezTo>
                    <a:pt x="134" y="1334"/>
                    <a:pt x="87" y="1284"/>
                    <a:pt x="77" y="1253"/>
                  </a:cubicBezTo>
                  <a:cubicBezTo>
                    <a:pt x="67" y="1223"/>
                    <a:pt x="63" y="1198"/>
                    <a:pt x="45" y="1172"/>
                  </a:cubicBezTo>
                  <a:cubicBezTo>
                    <a:pt x="35" y="1131"/>
                    <a:pt x="14" y="1100"/>
                    <a:pt x="4" y="1058"/>
                  </a:cubicBezTo>
                  <a:cubicBezTo>
                    <a:pt x="6" y="1031"/>
                    <a:pt x="0" y="910"/>
                    <a:pt x="28" y="864"/>
                  </a:cubicBezTo>
                  <a:cubicBezTo>
                    <a:pt x="45" y="836"/>
                    <a:pt x="67" y="811"/>
                    <a:pt x="85" y="783"/>
                  </a:cubicBezTo>
                  <a:cubicBezTo>
                    <a:pt x="98" y="764"/>
                    <a:pt x="106" y="730"/>
                    <a:pt x="126" y="718"/>
                  </a:cubicBezTo>
                  <a:cubicBezTo>
                    <a:pt x="183" y="685"/>
                    <a:pt x="222" y="679"/>
                    <a:pt x="264" y="629"/>
                  </a:cubicBezTo>
                  <a:cubicBezTo>
                    <a:pt x="281" y="608"/>
                    <a:pt x="297" y="586"/>
                    <a:pt x="312" y="564"/>
                  </a:cubicBezTo>
                  <a:cubicBezTo>
                    <a:pt x="317" y="556"/>
                    <a:pt x="322" y="547"/>
                    <a:pt x="328" y="540"/>
                  </a:cubicBezTo>
                  <a:cubicBezTo>
                    <a:pt x="363" y="496"/>
                    <a:pt x="325" y="551"/>
                    <a:pt x="369" y="507"/>
                  </a:cubicBezTo>
                  <a:cubicBezTo>
                    <a:pt x="430" y="446"/>
                    <a:pt x="482" y="379"/>
                    <a:pt x="547" y="321"/>
                  </a:cubicBezTo>
                  <a:cubicBezTo>
                    <a:pt x="626" y="251"/>
                    <a:pt x="685" y="152"/>
                    <a:pt x="791" y="126"/>
                  </a:cubicBezTo>
                  <a:cubicBezTo>
                    <a:pt x="799" y="121"/>
                    <a:pt x="806" y="114"/>
                    <a:pt x="815" y="110"/>
                  </a:cubicBezTo>
                  <a:cubicBezTo>
                    <a:pt x="867" y="87"/>
                    <a:pt x="864" y="112"/>
                    <a:pt x="864" y="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049E4904-57C7-47B0-A18C-D42F0BB7F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0763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s</a:t>
              </a:r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27EA1BCD-9075-4139-8B2C-7DE452384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04150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69" name="AutoShape 13">
              <a:extLst>
                <a:ext uri="{FF2B5EF4-FFF2-40B4-BE49-F238E27FC236}">
                  <a16:creationId xmlns:a16="http://schemas.microsoft.com/office/drawing/2014/main" id="{43D9E2D5-706F-4392-9962-DCDD3E12377C}"/>
                </a:ext>
              </a:extLst>
            </p:cNvPr>
            <p:cNvCxnSpPr>
              <a:cxnSpLocks noChangeShapeType="1"/>
              <a:stCxn id="67" idx="7"/>
              <a:endCxn id="90" idx="1"/>
            </p:cNvCxnSpPr>
            <p:nvPr/>
          </p:nvCxnSpPr>
          <p:spPr bwMode="auto">
            <a:xfrm rot="16200000">
              <a:off x="3162301" y="2995612"/>
              <a:ext cx="42862" cy="3859213"/>
            </a:xfrm>
            <a:prstGeom prst="curvedConnector3">
              <a:avLst>
                <a:gd name="adj1" fmla="val 125184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24FA84DA-745C-4B92-9EAB-96E6E5D7FD99}"/>
                </a:ext>
              </a:extLst>
            </p:cNvPr>
            <p:cNvCxnSpPr>
              <a:cxnSpLocks noChangeShapeType="1"/>
              <a:stCxn id="89" idx="5"/>
              <a:endCxn id="68" idx="4"/>
            </p:cNvCxnSpPr>
            <p:nvPr/>
          </p:nvCxnSpPr>
          <p:spPr bwMode="auto">
            <a:xfrm rot="16200000" flipH="1">
              <a:off x="5895181" y="3136107"/>
              <a:ext cx="128587" cy="3962400"/>
            </a:xfrm>
            <a:prstGeom prst="curvedConnector3">
              <a:avLst>
                <a:gd name="adj1" fmla="val 432097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19">
              <a:extLst>
                <a:ext uri="{FF2B5EF4-FFF2-40B4-BE49-F238E27FC236}">
                  <a16:creationId xmlns:a16="http://schemas.microsoft.com/office/drawing/2014/main" id="{08C9F929-02D1-4589-980F-D515387886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C113319F-8F9C-44EC-8DED-EB8B75482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Oval 24">
              <a:extLst>
                <a:ext uri="{FF2B5EF4-FFF2-40B4-BE49-F238E27FC236}">
                  <a16:creationId xmlns:a16="http://schemas.microsoft.com/office/drawing/2014/main" id="{292B782D-9F6A-4740-BD79-0F8C0B46F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C7ABB253-1191-4AC5-86B5-745358A9B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922EA7E7-5503-488A-BBF1-686C235107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Oval 36">
              <a:extLst>
                <a:ext uri="{FF2B5EF4-FFF2-40B4-BE49-F238E27FC236}">
                  <a16:creationId xmlns:a16="http://schemas.microsoft.com/office/drawing/2014/main" id="{F0C48CCA-E7E5-45F9-ACB2-B110B50BC0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90" name="Oval 37">
              <a:extLst>
                <a:ext uri="{FF2B5EF4-FFF2-40B4-BE49-F238E27FC236}">
                  <a16:creationId xmlns:a16="http://schemas.microsoft.com/office/drawing/2014/main" id="{048DC108-A127-444E-A806-066958414D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  <p:sp>
          <p:nvSpPr>
            <p:cNvPr id="92" name="Oval 39">
              <a:extLst>
                <a:ext uri="{FF2B5EF4-FFF2-40B4-BE49-F238E27FC236}">
                  <a16:creationId xmlns:a16="http://schemas.microsoft.com/office/drawing/2014/main" id="{DCA0874B-BF02-4F3A-A4AF-EC939D06A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4" name="Oval 41">
              <a:extLst>
                <a:ext uri="{FF2B5EF4-FFF2-40B4-BE49-F238E27FC236}">
                  <a16:creationId xmlns:a16="http://schemas.microsoft.com/office/drawing/2014/main" id="{A8C29ABD-588E-4E85-B3BD-09070F222F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6" name="Oval 43">
              <a:extLst>
                <a:ext uri="{FF2B5EF4-FFF2-40B4-BE49-F238E27FC236}">
                  <a16:creationId xmlns:a16="http://schemas.microsoft.com/office/drawing/2014/main" id="{912B79DE-301A-426C-BC95-B3A386F031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7" name="Oval 44">
              <a:extLst>
                <a:ext uri="{FF2B5EF4-FFF2-40B4-BE49-F238E27FC236}">
                  <a16:creationId xmlns:a16="http://schemas.microsoft.com/office/drawing/2014/main" id="{8B57097C-FA96-4E3F-82BE-363622AC47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Oval 46">
              <a:extLst>
                <a:ext uri="{FF2B5EF4-FFF2-40B4-BE49-F238E27FC236}">
                  <a16:creationId xmlns:a16="http://schemas.microsoft.com/office/drawing/2014/main" id="{3074B231-1579-4E2F-AF4C-ED58A6806E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01" name="Text Box 48">
              <a:extLst>
                <a:ext uri="{FF2B5EF4-FFF2-40B4-BE49-F238E27FC236}">
                  <a16:creationId xmlns:a16="http://schemas.microsoft.com/office/drawing/2014/main" id="{0649DFC9-4E75-4704-95A0-985DB1913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569" y="3560268"/>
              <a:ext cx="296862" cy="282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p</a:t>
              </a:r>
              <a:r>
                <a:rPr kumimoji="1" lang="en-US" altLang="en-US" sz="16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ij</a:t>
              </a:r>
              <a:endPara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cxnSp>
          <p:nvCxnSpPr>
            <p:cNvPr id="104" name="AutoShape 20">
              <a:extLst>
                <a:ext uri="{FF2B5EF4-FFF2-40B4-BE49-F238E27FC236}">
                  <a16:creationId xmlns:a16="http://schemas.microsoft.com/office/drawing/2014/main" id="{82BA584F-7EC9-450A-99BD-0DAF1602C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273541" y="3121143"/>
              <a:ext cx="12700" cy="1109823"/>
            </a:xfrm>
            <a:prstGeom prst="curvedConnector3">
              <a:avLst>
                <a:gd name="adj1" fmla="val 94859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20">
              <a:extLst>
                <a:ext uri="{FF2B5EF4-FFF2-40B4-BE49-F238E27FC236}">
                  <a16:creationId xmlns:a16="http://schemas.microsoft.com/office/drawing/2014/main" id="{4E4680AB-A617-486D-B00D-0DE8E4CA9A21}"/>
                </a:ext>
              </a:extLst>
            </p:cNvPr>
            <p:cNvCxnSpPr>
              <a:cxnSpLocks noChangeShapeType="1"/>
              <a:stCxn id="73" idx="3"/>
              <a:endCxn id="71" idx="5"/>
            </p:cNvCxnSpPr>
            <p:nvPr/>
          </p:nvCxnSpPr>
          <p:spPr bwMode="auto">
            <a:xfrm rot="5400000">
              <a:off x="3273542" y="3271561"/>
              <a:ext cx="12700" cy="1109823"/>
            </a:xfrm>
            <a:prstGeom prst="curvedConnector3">
              <a:avLst>
                <a:gd name="adj1" fmla="val 100014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20">
              <a:extLst>
                <a:ext uri="{FF2B5EF4-FFF2-40B4-BE49-F238E27FC236}">
                  <a16:creationId xmlns:a16="http://schemas.microsoft.com/office/drawing/2014/main" id="{31AC683C-91E1-4B5E-8B48-9F94BD39C6EB}"/>
                </a:ext>
              </a:extLst>
            </p:cNvPr>
            <p:cNvCxnSpPr>
              <a:cxnSpLocks noChangeShapeType="1"/>
              <a:stCxn id="76" idx="3"/>
              <a:endCxn id="73" idx="5"/>
            </p:cNvCxnSpPr>
            <p:nvPr/>
          </p:nvCxnSpPr>
          <p:spPr bwMode="auto">
            <a:xfrm rot="5400000">
              <a:off x="4545807" y="3259538"/>
              <a:ext cx="12700" cy="1133869"/>
            </a:xfrm>
            <a:prstGeom prst="curvedConnector3">
              <a:avLst>
                <a:gd name="adj1" fmla="val 65174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20">
              <a:extLst>
                <a:ext uri="{FF2B5EF4-FFF2-40B4-BE49-F238E27FC236}">
                  <a16:creationId xmlns:a16="http://schemas.microsoft.com/office/drawing/2014/main" id="{D3491E1F-C75F-4919-9891-353D1DDFDA96}"/>
                </a:ext>
              </a:extLst>
            </p:cNvPr>
            <p:cNvCxnSpPr>
              <a:cxnSpLocks noChangeShapeType="1"/>
              <a:stCxn id="73" idx="7"/>
              <a:endCxn id="76" idx="1"/>
            </p:cNvCxnSpPr>
            <p:nvPr/>
          </p:nvCxnSpPr>
          <p:spPr bwMode="auto">
            <a:xfrm rot="5400000" flipH="1" flipV="1">
              <a:off x="4545806" y="3109119"/>
              <a:ext cx="12700" cy="1133869"/>
            </a:xfrm>
            <a:prstGeom prst="curvedConnector3">
              <a:avLst>
                <a:gd name="adj1" fmla="val 100012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20">
              <a:extLst>
                <a:ext uri="{FF2B5EF4-FFF2-40B4-BE49-F238E27FC236}">
                  <a16:creationId xmlns:a16="http://schemas.microsoft.com/office/drawing/2014/main" id="{C60C948C-897C-4FA8-93FB-E8087E657755}"/>
                </a:ext>
              </a:extLst>
            </p:cNvPr>
            <p:cNvCxnSpPr>
              <a:cxnSpLocks noChangeShapeType="1"/>
              <a:stCxn id="78" idx="3"/>
              <a:endCxn id="76" idx="5"/>
            </p:cNvCxnSpPr>
            <p:nvPr/>
          </p:nvCxnSpPr>
          <p:spPr bwMode="auto">
            <a:xfrm rot="5400000">
              <a:off x="5818072" y="3271561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20">
              <a:extLst>
                <a:ext uri="{FF2B5EF4-FFF2-40B4-BE49-F238E27FC236}">
                  <a16:creationId xmlns:a16="http://schemas.microsoft.com/office/drawing/2014/main" id="{6E4AC5F0-69A7-4A94-B8F0-F922A1B88423}"/>
                </a:ext>
              </a:extLst>
            </p:cNvPr>
            <p:cNvCxnSpPr>
              <a:cxnSpLocks noChangeShapeType="1"/>
              <a:stCxn id="76" idx="7"/>
              <a:endCxn id="78" idx="1"/>
            </p:cNvCxnSpPr>
            <p:nvPr/>
          </p:nvCxnSpPr>
          <p:spPr bwMode="auto">
            <a:xfrm rot="5400000" flipH="1" flipV="1">
              <a:off x="5818071" y="3121142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20">
              <a:extLst>
                <a:ext uri="{FF2B5EF4-FFF2-40B4-BE49-F238E27FC236}">
                  <a16:creationId xmlns:a16="http://schemas.microsoft.com/office/drawing/2014/main" id="{D663B39B-F7C7-4064-8AAA-7ED12245B050}"/>
                </a:ext>
              </a:extLst>
            </p:cNvPr>
            <p:cNvCxnSpPr>
              <a:cxnSpLocks noChangeShapeType="1"/>
              <a:stCxn id="92" idx="1"/>
              <a:endCxn id="78" idx="3"/>
            </p:cNvCxnSpPr>
            <p:nvPr/>
          </p:nvCxnSpPr>
          <p:spPr bwMode="auto">
            <a:xfrm rot="5400000" flipH="1" flipV="1">
              <a:off x="5834624" y="4364832"/>
              <a:ext cx="1076719" cy="12700"/>
            </a:xfrm>
            <a:prstGeom prst="curvedConnector3">
              <a:avLst>
                <a:gd name="adj1" fmla="val 4999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20">
              <a:extLst>
                <a:ext uri="{FF2B5EF4-FFF2-40B4-BE49-F238E27FC236}">
                  <a16:creationId xmlns:a16="http://schemas.microsoft.com/office/drawing/2014/main" id="{BD4383C0-6D04-4259-8171-E24F2546D29F}"/>
                </a:ext>
              </a:extLst>
            </p:cNvPr>
            <p:cNvCxnSpPr>
              <a:cxnSpLocks noChangeShapeType="1"/>
              <a:stCxn id="78" idx="5"/>
              <a:endCxn id="92" idx="7"/>
            </p:cNvCxnSpPr>
            <p:nvPr/>
          </p:nvCxnSpPr>
          <p:spPr bwMode="auto">
            <a:xfrm rot="5400000">
              <a:off x="5983921" y="4364831"/>
              <a:ext cx="1076719" cy="12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20">
              <a:extLst>
                <a:ext uri="{FF2B5EF4-FFF2-40B4-BE49-F238E27FC236}">
                  <a16:creationId xmlns:a16="http://schemas.microsoft.com/office/drawing/2014/main" id="{904C73EE-E2CF-44C3-A6B2-321A618CF9F6}"/>
                </a:ext>
              </a:extLst>
            </p:cNvPr>
            <p:cNvCxnSpPr>
              <a:cxnSpLocks noChangeShapeType="1"/>
              <a:stCxn id="99" idx="1"/>
              <a:endCxn id="92" idx="3"/>
            </p:cNvCxnSpPr>
            <p:nvPr/>
          </p:nvCxnSpPr>
          <p:spPr bwMode="auto">
            <a:xfrm flipV="1">
              <a:off x="637298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20">
              <a:extLst>
                <a:ext uri="{FF2B5EF4-FFF2-40B4-BE49-F238E27FC236}">
                  <a16:creationId xmlns:a16="http://schemas.microsoft.com/office/drawing/2014/main" id="{D02630EB-F7A7-463E-A8D4-BB4DC184C49B}"/>
                </a:ext>
              </a:extLst>
            </p:cNvPr>
            <p:cNvCxnSpPr>
              <a:cxnSpLocks noChangeShapeType="1"/>
              <a:stCxn id="92" idx="5"/>
              <a:endCxn id="99" idx="7"/>
            </p:cNvCxnSpPr>
            <p:nvPr/>
          </p:nvCxnSpPr>
          <p:spPr bwMode="auto">
            <a:xfrm>
              <a:off x="652228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20">
              <a:extLst>
                <a:ext uri="{FF2B5EF4-FFF2-40B4-BE49-F238E27FC236}">
                  <a16:creationId xmlns:a16="http://schemas.microsoft.com/office/drawing/2014/main" id="{826ED375-8C06-4BA3-AF14-4692121560A8}"/>
                </a:ext>
              </a:extLst>
            </p:cNvPr>
            <p:cNvCxnSpPr>
              <a:cxnSpLocks noChangeShapeType="1"/>
              <a:stCxn id="97" idx="1"/>
              <a:endCxn id="90" idx="3"/>
            </p:cNvCxnSpPr>
            <p:nvPr/>
          </p:nvCxnSpPr>
          <p:spPr bwMode="auto">
            <a:xfrm flipV="1">
              <a:off x="5112741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20">
              <a:extLst>
                <a:ext uri="{FF2B5EF4-FFF2-40B4-BE49-F238E27FC236}">
                  <a16:creationId xmlns:a16="http://schemas.microsoft.com/office/drawing/2014/main" id="{2FD48F79-DF63-4724-BCCC-8A44A3FA2A02}"/>
                </a:ext>
              </a:extLst>
            </p:cNvPr>
            <p:cNvCxnSpPr>
              <a:cxnSpLocks noChangeShapeType="1"/>
              <a:stCxn id="96" idx="1"/>
              <a:endCxn id="89" idx="3"/>
            </p:cNvCxnSpPr>
            <p:nvPr/>
          </p:nvCxnSpPr>
          <p:spPr bwMode="auto">
            <a:xfrm flipV="1">
              <a:off x="382845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20">
              <a:extLst>
                <a:ext uri="{FF2B5EF4-FFF2-40B4-BE49-F238E27FC236}">
                  <a16:creationId xmlns:a16="http://schemas.microsoft.com/office/drawing/2014/main" id="{BED184BE-18E5-4791-9C4F-26A123EECB30}"/>
                </a:ext>
              </a:extLst>
            </p:cNvPr>
            <p:cNvCxnSpPr>
              <a:cxnSpLocks noChangeShapeType="1"/>
              <a:stCxn id="90" idx="5"/>
              <a:endCxn id="97" idx="7"/>
            </p:cNvCxnSpPr>
            <p:nvPr/>
          </p:nvCxnSpPr>
          <p:spPr bwMode="auto">
            <a:xfrm>
              <a:off x="526316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20">
              <a:extLst>
                <a:ext uri="{FF2B5EF4-FFF2-40B4-BE49-F238E27FC236}">
                  <a16:creationId xmlns:a16="http://schemas.microsoft.com/office/drawing/2014/main" id="{CAE9DD6C-31DF-4CCE-A5E2-64543905C256}"/>
                </a:ext>
              </a:extLst>
            </p:cNvPr>
            <p:cNvCxnSpPr>
              <a:cxnSpLocks noChangeShapeType="1"/>
              <a:stCxn id="89" idx="5"/>
              <a:endCxn id="96" idx="7"/>
            </p:cNvCxnSpPr>
            <p:nvPr/>
          </p:nvCxnSpPr>
          <p:spPr bwMode="auto">
            <a:xfrm>
              <a:off x="3978872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20">
              <a:extLst>
                <a:ext uri="{FF2B5EF4-FFF2-40B4-BE49-F238E27FC236}">
                  <a16:creationId xmlns:a16="http://schemas.microsoft.com/office/drawing/2014/main" id="{00A536E5-5BDB-4215-ACE7-A46684B32DF9}"/>
                </a:ext>
              </a:extLst>
            </p:cNvPr>
            <p:cNvCxnSpPr>
              <a:cxnSpLocks noChangeShapeType="1"/>
              <a:stCxn id="87" idx="3"/>
              <a:endCxn id="94" idx="1"/>
            </p:cNvCxnSpPr>
            <p:nvPr/>
          </p:nvCxnSpPr>
          <p:spPr bwMode="auto">
            <a:xfrm>
              <a:off x="256933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20">
              <a:extLst>
                <a:ext uri="{FF2B5EF4-FFF2-40B4-BE49-F238E27FC236}">
                  <a16:creationId xmlns:a16="http://schemas.microsoft.com/office/drawing/2014/main" id="{899BEA8E-17D3-40A6-83C3-4A5C546EE0E3}"/>
                </a:ext>
              </a:extLst>
            </p:cNvPr>
            <p:cNvCxnSpPr>
              <a:cxnSpLocks noChangeShapeType="1"/>
              <a:stCxn id="71" idx="3"/>
              <a:endCxn id="87" idx="1"/>
            </p:cNvCxnSpPr>
            <p:nvPr/>
          </p:nvCxnSpPr>
          <p:spPr bwMode="auto">
            <a:xfrm>
              <a:off x="256933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20">
              <a:extLst>
                <a:ext uri="{FF2B5EF4-FFF2-40B4-BE49-F238E27FC236}">
                  <a16:creationId xmlns:a16="http://schemas.microsoft.com/office/drawing/2014/main" id="{2097D0BC-29A8-4260-ABF8-26B4C523AD9E}"/>
                </a:ext>
              </a:extLst>
            </p:cNvPr>
            <p:cNvCxnSpPr>
              <a:cxnSpLocks noChangeShapeType="1"/>
              <a:stCxn id="73" idx="3"/>
              <a:endCxn id="89" idx="1"/>
            </p:cNvCxnSpPr>
            <p:nvPr/>
          </p:nvCxnSpPr>
          <p:spPr bwMode="auto">
            <a:xfrm>
              <a:off x="382845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20">
              <a:extLst>
                <a:ext uri="{FF2B5EF4-FFF2-40B4-BE49-F238E27FC236}">
                  <a16:creationId xmlns:a16="http://schemas.microsoft.com/office/drawing/2014/main" id="{AFA3B69A-ECF8-4C5D-8F7E-6CCFC94EF8BB}"/>
                </a:ext>
              </a:extLst>
            </p:cNvPr>
            <p:cNvCxnSpPr>
              <a:cxnSpLocks noChangeShapeType="1"/>
              <a:stCxn id="76" idx="3"/>
              <a:endCxn id="90" idx="1"/>
            </p:cNvCxnSpPr>
            <p:nvPr/>
          </p:nvCxnSpPr>
          <p:spPr bwMode="auto">
            <a:xfrm>
              <a:off x="5112741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20">
              <a:extLst>
                <a:ext uri="{FF2B5EF4-FFF2-40B4-BE49-F238E27FC236}">
                  <a16:creationId xmlns:a16="http://schemas.microsoft.com/office/drawing/2014/main" id="{8CB4E80D-44D4-4297-9036-139E473EE0CD}"/>
                </a:ext>
              </a:extLst>
            </p:cNvPr>
            <p:cNvCxnSpPr>
              <a:cxnSpLocks noChangeShapeType="1"/>
              <a:stCxn id="87" idx="7"/>
              <a:endCxn id="71" idx="5"/>
            </p:cNvCxnSpPr>
            <p:nvPr/>
          </p:nvCxnSpPr>
          <p:spPr bwMode="auto">
            <a:xfrm flipV="1">
              <a:off x="271863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20">
              <a:extLst>
                <a:ext uri="{FF2B5EF4-FFF2-40B4-BE49-F238E27FC236}">
                  <a16:creationId xmlns:a16="http://schemas.microsoft.com/office/drawing/2014/main" id="{E3A32A2F-9BB6-4E1B-8C59-8597AC6CDD95}"/>
                </a:ext>
              </a:extLst>
            </p:cNvPr>
            <p:cNvCxnSpPr>
              <a:cxnSpLocks noChangeShapeType="1"/>
              <a:stCxn id="94" idx="7"/>
              <a:endCxn id="87" idx="5"/>
            </p:cNvCxnSpPr>
            <p:nvPr/>
          </p:nvCxnSpPr>
          <p:spPr bwMode="auto">
            <a:xfrm flipV="1">
              <a:off x="271863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20">
              <a:extLst>
                <a:ext uri="{FF2B5EF4-FFF2-40B4-BE49-F238E27FC236}">
                  <a16:creationId xmlns:a16="http://schemas.microsoft.com/office/drawing/2014/main" id="{F26C4E9E-CA2D-4634-9981-3DD4539D6ABB}"/>
                </a:ext>
              </a:extLst>
            </p:cNvPr>
            <p:cNvCxnSpPr>
              <a:cxnSpLocks noChangeShapeType="1"/>
              <a:stCxn id="89" idx="7"/>
              <a:endCxn id="73" idx="5"/>
            </p:cNvCxnSpPr>
            <p:nvPr/>
          </p:nvCxnSpPr>
          <p:spPr bwMode="auto">
            <a:xfrm flipV="1">
              <a:off x="3978872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20">
              <a:extLst>
                <a:ext uri="{FF2B5EF4-FFF2-40B4-BE49-F238E27FC236}">
                  <a16:creationId xmlns:a16="http://schemas.microsoft.com/office/drawing/2014/main" id="{259D5CC0-526D-42E9-90F3-391B105981E8}"/>
                </a:ext>
              </a:extLst>
            </p:cNvPr>
            <p:cNvCxnSpPr>
              <a:cxnSpLocks noChangeShapeType="1"/>
              <a:stCxn id="90" idx="7"/>
              <a:endCxn id="76" idx="5"/>
            </p:cNvCxnSpPr>
            <p:nvPr/>
          </p:nvCxnSpPr>
          <p:spPr bwMode="auto">
            <a:xfrm flipV="1">
              <a:off x="526316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AutoShape 20">
              <a:extLst>
                <a:ext uri="{FF2B5EF4-FFF2-40B4-BE49-F238E27FC236}">
                  <a16:creationId xmlns:a16="http://schemas.microsoft.com/office/drawing/2014/main" id="{017B5EB5-52FB-489D-8489-2A55F8DEE552}"/>
                </a:ext>
              </a:extLst>
            </p:cNvPr>
            <p:cNvCxnSpPr>
              <a:cxnSpLocks noChangeShapeType="1"/>
              <a:stCxn id="99" idx="3"/>
              <a:endCxn id="97" idx="5"/>
            </p:cNvCxnSpPr>
            <p:nvPr/>
          </p:nvCxnSpPr>
          <p:spPr bwMode="auto">
            <a:xfrm rot="5400000">
              <a:off x="5818072" y="5814736"/>
              <a:ext cx="12700" cy="1109823"/>
            </a:xfrm>
            <a:prstGeom prst="curvedConnector3">
              <a:avLst>
                <a:gd name="adj1" fmla="val 146466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20">
              <a:extLst>
                <a:ext uri="{FF2B5EF4-FFF2-40B4-BE49-F238E27FC236}">
                  <a16:creationId xmlns:a16="http://schemas.microsoft.com/office/drawing/2014/main" id="{B99C10AD-6FD5-4FB3-AA31-795C731C1AB2}"/>
                </a:ext>
              </a:extLst>
            </p:cNvPr>
            <p:cNvCxnSpPr>
              <a:cxnSpLocks noChangeShapeType="1"/>
              <a:stCxn id="97" idx="3"/>
              <a:endCxn id="96" idx="5"/>
            </p:cNvCxnSpPr>
            <p:nvPr/>
          </p:nvCxnSpPr>
          <p:spPr bwMode="auto">
            <a:xfrm rot="5400000">
              <a:off x="4545807" y="5802713"/>
              <a:ext cx="12700" cy="1133869"/>
            </a:xfrm>
            <a:prstGeom prst="curvedConnector3">
              <a:avLst>
                <a:gd name="adj1" fmla="val 129047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20">
              <a:extLst>
                <a:ext uri="{FF2B5EF4-FFF2-40B4-BE49-F238E27FC236}">
                  <a16:creationId xmlns:a16="http://schemas.microsoft.com/office/drawing/2014/main" id="{52ECD79C-17C0-4BA5-9C26-DEDC9CFB34C1}"/>
                </a:ext>
              </a:extLst>
            </p:cNvPr>
            <p:cNvCxnSpPr>
              <a:cxnSpLocks noChangeShapeType="1"/>
              <a:stCxn id="96" idx="3"/>
              <a:endCxn id="94" idx="5"/>
            </p:cNvCxnSpPr>
            <p:nvPr/>
          </p:nvCxnSpPr>
          <p:spPr bwMode="auto">
            <a:xfrm rot="5400000">
              <a:off x="3273542" y="5814736"/>
              <a:ext cx="12700" cy="1109823"/>
            </a:xfrm>
            <a:prstGeom prst="curvedConnector3">
              <a:avLst>
                <a:gd name="adj1" fmla="val 123240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20">
              <a:extLst>
                <a:ext uri="{FF2B5EF4-FFF2-40B4-BE49-F238E27FC236}">
                  <a16:creationId xmlns:a16="http://schemas.microsoft.com/office/drawing/2014/main" id="{77C17CFC-4933-4C4C-A92D-B24AAE7BB13E}"/>
                </a:ext>
              </a:extLst>
            </p:cNvPr>
            <p:cNvCxnSpPr>
              <a:cxnSpLocks noChangeShapeType="1"/>
              <a:stCxn id="89" idx="3"/>
              <a:endCxn id="87" idx="5"/>
            </p:cNvCxnSpPr>
            <p:nvPr/>
          </p:nvCxnSpPr>
          <p:spPr bwMode="auto">
            <a:xfrm rot="5400000">
              <a:off x="3273542" y="4498699"/>
              <a:ext cx="12700" cy="1109823"/>
            </a:xfrm>
            <a:prstGeom prst="curvedConnector3">
              <a:avLst>
                <a:gd name="adj1" fmla="val 942071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AutoShape 20">
              <a:extLst>
                <a:ext uri="{FF2B5EF4-FFF2-40B4-BE49-F238E27FC236}">
                  <a16:creationId xmlns:a16="http://schemas.microsoft.com/office/drawing/2014/main" id="{07CFEDCC-320C-4BF7-8C6B-0ABDE61D27E2}"/>
                </a:ext>
              </a:extLst>
            </p:cNvPr>
            <p:cNvCxnSpPr>
              <a:cxnSpLocks noChangeShapeType="1"/>
              <a:stCxn id="90" idx="3"/>
              <a:endCxn id="89" idx="5"/>
            </p:cNvCxnSpPr>
            <p:nvPr/>
          </p:nvCxnSpPr>
          <p:spPr bwMode="auto">
            <a:xfrm rot="5400000">
              <a:off x="4545807" y="4486676"/>
              <a:ext cx="12700" cy="1133869"/>
            </a:xfrm>
            <a:prstGeom prst="curvedConnector3">
              <a:avLst>
                <a:gd name="adj1" fmla="val 942087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AutoShape 20">
              <a:extLst>
                <a:ext uri="{FF2B5EF4-FFF2-40B4-BE49-F238E27FC236}">
                  <a16:creationId xmlns:a16="http://schemas.microsoft.com/office/drawing/2014/main" id="{05D43CDD-82BA-480F-9E71-8829C577024F}"/>
                </a:ext>
              </a:extLst>
            </p:cNvPr>
            <p:cNvCxnSpPr>
              <a:cxnSpLocks noChangeShapeType="1"/>
              <a:stCxn id="92" idx="3"/>
              <a:endCxn id="90" idx="5"/>
            </p:cNvCxnSpPr>
            <p:nvPr/>
          </p:nvCxnSpPr>
          <p:spPr bwMode="auto">
            <a:xfrm rot="5400000">
              <a:off x="5818072" y="4498699"/>
              <a:ext cx="12700" cy="1109823"/>
            </a:xfrm>
            <a:prstGeom prst="curvedConnector3">
              <a:avLst>
                <a:gd name="adj1" fmla="val 88400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AutoShape 20">
              <a:extLst>
                <a:ext uri="{FF2B5EF4-FFF2-40B4-BE49-F238E27FC236}">
                  <a16:creationId xmlns:a16="http://schemas.microsoft.com/office/drawing/2014/main" id="{B9D3A4AD-0ADD-4A99-92E3-364B4EEB9050}"/>
                </a:ext>
              </a:extLst>
            </p:cNvPr>
            <p:cNvCxnSpPr>
              <a:cxnSpLocks noChangeShapeType="1"/>
              <a:stCxn id="87" idx="7"/>
              <a:endCxn id="89" idx="1"/>
            </p:cNvCxnSpPr>
            <p:nvPr/>
          </p:nvCxnSpPr>
          <p:spPr bwMode="auto">
            <a:xfrm rot="5400000" flipH="1" flipV="1">
              <a:off x="3273541" y="4348280"/>
              <a:ext cx="12700" cy="1109823"/>
            </a:xfrm>
            <a:prstGeom prst="curvedConnector3">
              <a:avLst>
                <a:gd name="adj1" fmla="val 41948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AutoShape 20">
              <a:extLst>
                <a:ext uri="{FF2B5EF4-FFF2-40B4-BE49-F238E27FC236}">
                  <a16:creationId xmlns:a16="http://schemas.microsoft.com/office/drawing/2014/main" id="{3D0360DB-CA66-479A-9EDB-3676126E30D0}"/>
                </a:ext>
              </a:extLst>
            </p:cNvPr>
            <p:cNvCxnSpPr>
              <a:cxnSpLocks noChangeShapeType="1"/>
              <a:stCxn id="89" idx="7"/>
              <a:endCxn id="90" idx="1"/>
            </p:cNvCxnSpPr>
            <p:nvPr/>
          </p:nvCxnSpPr>
          <p:spPr bwMode="auto">
            <a:xfrm rot="5400000" flipH="1" flipV="1">
              <a:off x="4545806" y="4336257"/>
              <a:ext cx="12700" cy="1133869"/>
            </a:xfrm>
            <a:prstGeom prst="curvedConnector3">
              <a:avLst>
                <a:gd name="adj1" fmla="val 53560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20">
              <a:extLst>
                <a:ext uri="{FF2B5EF4-FFF2-40B4-BE49-F238E27FC236}">
                  <a16:creationId xmlns:a16="http://schemas.microsoft.com/office/drawing/2014/main" id="{420AAABD-1CAD-4BFF-8CA2-2B72905F522D}"/>
                </a:ext>
              </a:extLst>
            </p:cNvPr>
            <p:cNvCxnSpPr>
              <a:cxnSpLocks noChangeShapeType="1"/>
              <a:stCxn id="90" idx="7"/>
              <a:endCxn id="92" idx="1"/>
            </p:cNvCxnSpPr>
            <p:nvPr/>
          </p:nvCxnSpPr>
          <p:spPr bwMode="auto">
            <a:xfrm rot="5400000" flipH="1" flipV="1">
              <a:off x="5818071" y="4348280"/>
              <a:ext cx="12700" cy="1109823"/>
            </a:xfrm>
            <a:prstGeom prst="curvedConnector3">
              <a:avLst>
                <a:gd name="adj1" fmla="val 709795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20">
              <a:extLst>
                <a:ext uri="{FF2B5EF4-FFF2-40B4-BE49-F238E27FC236}">
                  <a16:creationId xmlns:a16="http://schemas.microsoft.com/office/drawing/2014/main" id="{6A79B9D8-C791-4EF9-BFCE-ADFA0D11E5DD}"/>
                </a:ext>
              </a:extLst>
            </p:cNvPr>
            <p:cNvCxnSpPr>
              <a:cxnSpLocks noChangeShapeType="1"/>
              <a:stCxn id="97" idx="7"/>
              <a:endCxn id="99" idx="1"/>
            </p:cNvCxnSpPr>
            <p:nvPr/>
          </p:nvCxnSpPr>
          <p:spPr bwMode="auto">
            <a:xfrm rot="5400000" flipH="1" flipV="1">
              <a:off x="5818071" y="5664317"/>
              <a:ext cx="12700" cy="1109823"/>
            </a:xfrm>
            <a:prstGeom prst="curvedConnector3">
              <a:avLst>
                <a:gd name="adj1" fmla="val 88399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AutoShape 20">
              <a:extLst>
                <a:ext uri="{FF2B5EF4-FFF2-40B4-BE49-F238E27FC236}">
                  <a16:creationId xmlns:a16="http://schemas.microsoft.com/office/drawing/2014/main" id="{A02119C5-E6F7-42B8-AC0C-C35EEC601E28}"/>
                </a:ext>
              </a:extLst>
            </p:cNvPr>
            <p:cNvCxnSpPr>
              <a:cxnSpLocks noChangeShapeType="1"/>
              <a:stCxn id="96" idx="7"/>
              <a:endCxn id="97" idx="1"/>
            </p:cNvCxnSpPr>
            <p:nvPr/>
          </p:nvCxnSpPr>
          <p:spPr bwMode="auto">
            <a:xfrm rot="5400000" flipH="1" flipV="1">
              <a:off x="4545806" y="5652294"/>
              <a:ext cx="12700" cy="1133869"/>
            </a:xfrm>
            <a:prstGeom prst="curvedConnector3">
              <a:avLst>
                <a:gd name="adj1" fmla="val 129044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20">
              <a:extLst>
                <a:ext uri="{FF2B5EF4-FFF2-40B4-BE49-F238E27FC236}">
                  <a16:creationId xmlns:a16="http://schemas.microsoft.com/office/drawing/2014/main" id="{8F82B155-7DA5-4E3B-98C4-699A3871DA5A}"/>
                </a:ext>
              </a:extLst>
            </p:cNvPr>
            <p:cNvCxnSpPr>
              <a:cxnSpLocks noChangeShapeType="1"/>
              <a:stCxn id="94" idx="7"/>
              <a:endCxn id="96" idx="1"/>
            </p:cNvCxnSpPr>
            <p:nvPr/>
          </p:nvCxnSpPr>
          <p:spPr bwMode="auto">
            <a:xfrm rot="5400000" flipH="1" flipV="1">
              <a:off x="3273541" y="5664317"/>
              <a:ext cx="12700" cy="1109823"/>
            </a:xfrm>
            <a:prstGeom prst="curvedConnector3">
              <a:avLst>
                <a:gd name="adj1" fmla="val 146463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/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8966" r="-1724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/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4583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&gt;0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blipFill>
                  <a:blip r:embed="rId7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&lt;0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 xmlns="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blipFill>
                  <a:blip r:embed="rId8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Reality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9188"/>
            <a:ext cx="8229600" cy="4797690"/>
          </a:xfrm>
        </p:spPr>
        <p:txBody>
          <a:bodyPr/>
          <a:lstStyle/>
          <a:p>
            <a:r>
              <a:rPr lang="en-US" altLang="en-US" sz="2200" dirty="0"/>
              <a:t>The main difficulty is to come up with a good model.</a:t>
            </a:r>
          </a:p>
          <a:p>
            <a:r>
              <a:rPr lang="en-US" altLang="en-US" sz="2200" dirty="0"/>
              <a:t>May want to have human interaction.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r>
              <a:rPr lang="en-US" altLang="en-US" sz="2200" dirty="0"/>
              <a:t>Segmentation may be real-valued instead of {0,1}.</a:t>
            </a:r>
          </a:p>
          <a:p>
            <a:r>
              <a:rPr lang="en-US" altLang="en-US" sz="2200" dirty="0"/>
              <a:t>There are many more than 1 objects.</a:t>
            </a:r>
          </a:p>
          <a:p>
            <a:r>
              <a:rPr lang="en-US" altLang="en-US" sz="2200" dirty="0"/>
              <a:t>May need labeling.</a:t>
            </a:r>
          </a:p>
          <a:p>
            <a:r>
              <a:rPr lang="en-US" altLang="en-US" sz="2200" dirty="0"/>
              <a:t>Augmenting path is not great for GPU.</a:t>
            </a:r>
          </a:p>
          <a:p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  <a:p>
            <a:pPr lvl="1"/>
            <a:endParaRPr lang="en-US" altLang="en-US" sz="2200" dirty="0"/>
          </a:p>
          <a:p>
            <a:pPr lvl="1"/>
            <a:endParaRPr lang="en-US" altLang="en-US" sz="2200" dirty="0"/>
          </a:p>
          <a:p>
            <a:pPr lvl="1" indent="-742950"/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569" r="40374"/>
          <a:stretch/>
        </p:blipFill>
        <p:spPr>
          <a:xfrm>
            <a:off x="4666167" y="1984377"/>
            <a:ext cx="4278730" cy="126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473"/>
          <a:stretch/>
        </p:blipFill>
        <p:spPr>
          <a:xfrm>
            <a:off x="7224680" y="12925"/>
            <a:ext cx="1849266" cy="123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692426"/>
            <a:ext cx="2270241" cy="24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ECEFB2-941E-4523-8136-F5152C59B14F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Project Selection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643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accent2"/>
                </a:solidFill>
              </a:rPr>
              <a:t>Given</a:t>
            </a:r>
            <a:r>
              <a:rPr lang="en-US" altLang="en-US" sz="2200" dirty="0"/>
              <a:t> a DAG </a:t>
            </a:r>
            <a:r>
              <a:rPr lang="en-US" altLang="en-US" sz="2200" b="1" dirty="0">
                <a:solidFill>
                  <a:srgbClr val="0033CC"/>
                </a:solidFill>
              </a:rPr>
              <a:t>G</a:t>
            </a:r>
            <a:r>
              <a:rPr lang="en-US" altLang="en-US" sz="2200" dirty="0">
                <a:solidFill>
                  <a:srgbClr val="0033CC"/>
                </a:solidFill>
              </a:rPr>
              <a:t>=(</a:t>
            </a:r>
            <a:r>
              <a:rPr lang="en-US" altLang="en-US" sz="2200" b="1" dirty="0">
                <a:solidFill>
                  <a:srgbClr val="0033CC"/>
                </a:solidFill>
              </a:rPr>
              <a:t>V</a:t>
            </a:r>
            <a:r>
              <a:rPr lang="en-US" altLang="en-US" sz="2200" dirty="0">
                <a:solidFill>
                  <a:srgbClr val="0033CC"/>
                </a:solidFill>
              </a:rPr>
              <a:t>,</a:t>
            </a:r>
            <a:r>
              <a:rPr lang="en-US" altLang="en-US" sz="2200" b="1" dirty="0">
                <a:solidFill>
                  <a:srgbClr val="0033CC"/>
                </a:solidFill>
              </a:rPr>
              <a:t>E</a:t>
            </a:r>
            <a:r>
              <a:rPr lang="en-US" altLang="en-US" sz="2200" dirty="0">
                <a:solidFill>
                  <a:srgbClr val="0033CC"/>
                </a:solidFill>
              </a:rPr>
              <a:t>)</a:t>
            </a:r>
            <a:r>
              <a:rPr lang="en-US" altLang="en-US" sz="2200" dirty="0"/>
              <a:t> representing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		precedence constraints on tasks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hlink"/>
                </a:solidFill>
              </a:rPr>
              <a:t>		(a task points to its </a:t>
            </a:r>
            <a:r>
              <a:rPr lang="en-US" altLang="en-US" sz="2200" b="1" dirty="0">
                <a:solidFill>
                  <a:schemeClr val="hlink"/>
                </a:solidFill>
              </a:rPr>
              <a:t>predecessors</a:t>
            </a:r>
            <a:r>
              <a:rPr lang="en-US" altLang="en-US" sz="2200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         a profit value </a:t>
            </a:r>
            <a:r>
              <a:rPr lang="en-US" altLang="en-US" sz="2200" b="1" dirty="0">
                <a:solidFill>
                  <a:srgbClr val="0033CC"/>
                </a:solidFill>
              </a:rPr>
              <a:t>p</a:t>
            </a:r>
            <a:r>
              <a:rPr lang="en-US" altLang="en-US" sz="2200" dirty="0">
                <a:solidFill>
                  <a:srgbClr val="0033CC"/>
                </a:solidFill>
              </a:rPr>
              <a:t>(</a:t>
            </a:r>
            <a:r>
              <a:rPr lang="en-US" altLang="en-US" sz="2200" b="1" dirty="0">
                <a:solidFill>
                  <a:srgbClr val="0033CC"/>
                </a:solidFill>
              </a:rPr>
              <a:t>v</a:t>
            </a:r>
            <a:r>
              <a:rPr lang="en-US" altLang="en-US" sz="2200" dirty="0">
                <a:solidFill>
                  <a:srgbClr val="0033CC"/>
                </a:solidFill>
              </a:rPr>
              <a:t>)</a:t>
            </a:r>
            <a:r>
              <a:rPr lang="en-US" altLang="en-US" sz="2200" dirty="0">
                <a:sym typeface="Symbol" panose="05050102010706020507" pitchFamily="18" charset="2"/>
              </a:rPr>
              <a:t> for each task </a:t>
            </a:r>
            <a:r>
              <a:rPr lang="en-US" altLang="en-US" sz="2200" b="1" dirty="0" err="1">
                <a:solidFill>
                  <a:srgbClr val="0033CC"/>
                </a:solidFill>
                <a:sym typeface="Symbol" panose="05050102010706020507" pitchFamily="18" charset="2"/>
              </a:rPr>
              <a:t>vV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sym typeface="Symbol" panose="05050102010706020507" pitchFamily="18" charset="2"/>
              </a:rPr>
              <a:t>			(may be positive or negative)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accent2"/>
                </a:solidFill>
                <a:sym typeface="Symbol" panose="05050102010706020507" pitchFamily="18" charset="2"/>
              </a:rPr>
              <a:t>Find</a:t>
            </a:r>
            <a:r>
              <a:rPr lang="en-US" altLang="en-US" sz="2200" dirty="0">
                <a:sym typeface="Symbol" panose="05050102010706020507" pitchFamily="18" charset="2"/>
              </a:rPr>
              <a:t> a set </a:t>
            </a:r>
            <a:r>
              <a:rPr lang="en-US" altLang="en-US" sz="2200" b="1" dirty="0">
                <a:solidFill>
                  <a:srgbClr val="0033CC"/>
                </a:solidFill>
                <a:sym typeface="Symbol" panose="05050102010706020507" pitchFamily="18" charset="2"/>
              </a:rPr>
              <a:t>AV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of tasks that is closed under predecessors,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Symbol" panose="05050102010706020507" pitchFamily="18" charset="2"/>
              </a:rPr>
              <a:t>		(i.e. if 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(</a:t>
            </a:r>
            <a:r>
              <a:rPr lang="en-US" altLang="en-US" sz="2200" b="1" dirty="0" err="1">
                <a:solidFill>
                  <a:srgbClr val="0033CC"/>
                </a:solidFill>
                <a:sym typeface="Symbol" panose="05050102010706020507" pitchFamily="18" charset="2"/>
              </a:rPr>
              <a:t>u</a:t>
            </a:r>
            <a:r>
              <a:rPr lang="en-US" altLang="en-US" sz="2200" dirty="0" err="1">
                <a:solidFill>
                  <a:srgbClr val="0033CC"/>
                </a:solidFill>
                <a:sym typeface="Symbol" panose="05050102010706020507" pitchFamily="18" charset="2"/>
              </a:rPr>
              <a:t>,</a:t>
            </a:r>
            <a:r>
              <a:rPr lang="en-US" altLang="en-US" sz="2200" b="1" dirty="0" err="1">
                <a:solidFill>
                  <a:srgbClr val="0033CC"/>
                </a:solidFill>
                <a:sym typeface="Symbol" panose="05050102010706020507" pitchFamily="18" charset="2"/>
              </a:rPr>
              <a:t>v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)</a:t>
            </a:r>
            <a:r>
              <a:rPr lang="en-US" altLang="en-US" sz="2200" b="1" dirty="0">
                <a:solidFill>
                  <a:srgbClr val="0033CC"/>
                </a:solidFill>
                <a:sym typeface="Symbol" panose="05050102010706020507" pitchFamily="18" charset="2"/>
              </a:rPr>
              <a:t>E</a:t>
            </a:r>
            <a:r>
              <a:rPr lang="en-US" altLang="en-US" sz="2200" dirty="0">
                <a:sym typeface="Symbol" panose="05050102010706020507" pitchFamily="18" charset="2"/>
              </a:rPr>
              <a:t> and </a:t>
            </a:r>
            <a:r>
              <a:rPr lang="en-US" altLang="en-US" sz="2200" b="1" dirty="0" err="1">
                <a:solidFill>
                  <a:srgbClr val="0033CC"/>
                </a:solidFill>
                <a:sym typeface="Symbol" panose="05050102010706020507" pitchFamily="18" charset="2"/>
              </a:rPr>
              <a:t>uA</a:t>
            </a:r>
            <a:r>
              <a:rPr lang="en-US" altLang="en-US" sz="2200" dirty="0">
                <a:sym typeface="Symbol" panose="05050102010706020507" pitchFamily="18" charset="2"/>
              </a:rPr>
              <a:t> then </a:t>
            </a:r>
            <a:r>
              <a:rPr lang="en-US" altLang="en-US" sz="2200" b="1" dirty="0" err="1">
                <a:solidFill>
                  <a:srgbClr val="0033CC"/>
                </a:solidFill>
                <a:sym typeface="Symbol" panose="05050102010706020507" pitchFamily="18" charset="2"/>
              </a:rPr>
              <a:t>vA</a:t>
            </a:r>
            <a:r>
              <a:rPr lang="en-US" altLang="en-US" sz="2200" dirty="0"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Symbol" panose="05050102010706020507" pitchFamily="18" charset="2"/>
              </a:rPr>
              <a:t>	that maximizes 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Profit(</a:t>
            </a:r>
            <a:r>
              <a:rPr lang="en-US" altLang="en-US" sz="2200" b="1" dirty="0">
                <a:solidFill>
                  <a:srgbClr val="0033CC"/>
                </a:solidFill>
                <a:sym typeface="Symbol" panose="05050102010706020507" pitchFamily="18" charset="2"/>
              </a:rPr>
              <a:t>A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200" b="1" dirty="0" err="1">
                <a:solidFill>
                  <a:srgbClr val="0033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altLang="en-US" sz="2200" b="1" baseline="-25000" dirty="0" err="1">
                <a:solidFill>
                  <a:srgbClr val="0033CC"/>
                </a:solidFill>
                <a:sym typeface="Symbol" panose="05050102010706020507" pitchFamily="18" charset="2"/>
              </a:rPr>
              <a:t>vA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00" b="1" dirty="0">
                <a:solidFill>
                  <a:srgbClr val="0033CC"/>
                </a:solidFill>
                <a:sym typeface="Symbol" panose="05050102010706020507" pitchFamily="18" charset="2"/>
              </a:rPr>
              <a:t>p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(</a:t>
            </a:r>
            <a:r>
              <a:rPr lang="en-US" altLang="en-US" sz="2200" b="1" dirty="0">
                <a:solidFill>
                  <a:srgbClr val="0033CC"/>
                </a:solidFill>
                <a:sym typeface="Symbol" panose="05050102010706020507" pitchFamily="18" charset="2"/>
              </a:rPr>
              <a:t>v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)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51222" y="3935054"/>
            <a:ext cx="3416960" cy="2684203"/>
            <a:chOff x="1464" y="1524"/>
            <a:chExt cx="2280" cy="1692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3105267" y="6262677"/>
            <a:ext cx="4818062" cy="4349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Each task points to its predecessor tasks</a:t>
            </a:r>
          </a:p>
        </p:txBody>
      </p:sp>
    </p:spTree>
    <p:extLst>
      <p:ext uri="{BB962C8B-B14F-4D97-AF65-F5344CB8AC3E}">
        <p14:creationId xmlns:p14="http://schemas.microsoft.com/office/powerpoint/2010/main" val="6088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9C9A0-549B-49E4-8F6F-A43364D2A5D5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</a:t>
            </a:r>
            <a:endParaRPr lang="en-US" altLang="en-US">
              <a:solidFill>
                <a:srgbClr val="0033CC"/>
              </a:solidFill>
            </a:endParaRP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0423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4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5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6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0427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8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9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0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1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0432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0433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4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5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6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57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1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43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8" name="Text Box 46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5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61449" name="Rectangle 47"/>
          <p:cNvSpPr>
            <a:spLocks noChangeArrowheads="1"/>
          </p:cNvSpPr>
          <p:nvPr/>
        </p:nvSpPr>
        <p:spPr bwMode="auto">
          <a:xfrm>
            <a:off x="4286250" y="1960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10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9" name="Text Box 61"/>
          <p:cNvSpPr txBox="1">
            <a:spLocks noChangeArrowheads="1"/>
          </p:cNvSpPr>
          <p:nvPr/>
        </p:nvSpPr>
        <p:spPr bwMode="auto">
          <a:xfrm>
            <a:off x="203200" y="1811338"/>
            <a:ext cx="2928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For each vertex 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</a:p>
          <a:p>
            <a:pPr algn="l"/>
            <a:r>
              <a:rPr lang="en-US" altLang="en-US"/>
              <a:t>If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</a:t>
            </a:r>
            <a:r>
              <a:rPr lang="en-US" altLang="en-US" b="1">
                <a:solidFill>
                  <a:srgbClr val="0033CC"/>
                </a:solidFill>
              </a:rPr>
              <a:t>0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/>
              <a:t>add 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s</a:t>
            </a:r>
            <a:r>
              <a:rPr lang="en-US" altLang="en-US">
                <a:solidFill>
                  <a:srgbClr val="0033CC"/>
                </a:solidFill>
              </a:rPr>
              <a:t>,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/>
              <a:t> edge </a:t>
            </a:r>
          </a:p>
          <a:p>
            <a:pPr algn="l"/>
            <a:r>
              <a:rPr lang="en-US" altLang="en-US"/>
              <a:t>        with capacity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</a:p>
          <a:p>
            <a:pPr algn="l"/>
            <a:r>
              <a:rPr lang="en-US" altLang="en-US">
                <a:solidFill>
                  <a:srgbClr val="0033CC"/>
                </a:solidFill>
              </a:rPr>
              <a:t>If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</a:t>
            </a:r>
            <a:r>
              <a:rPr lang="en-US" altLang="en-US" b="1">
                <a:solidFill>
                  <a:srgbClr val="0033CC"/>
                </a:solidFill>
              </a:rPr>
              <a:t>0</a:t>
            </a:r>
            <a:r>
              <a:rPr lang="en-US" altLang="en-US"/>
              <a:t> add 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,</a:t>
            </a:r>
            <a:r>
              <a:rPr lang="en-US" altLang="en-US" b="1">
                <a:solidFill>
                  <a:srgbClr val="0033CC"/>
                </a:solidFill>
              </a:rPr>
              <a:t>t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/>
              <a:t> edge </a:t>
            </a:r>
          </a:p>
          <a:p>
            <a:pPr algn="l"/>
            <a:r>
              <a:rPr lang="en-US" altLang="en-US"/>
              <a:t>        with capacity </a:t>
            </a:r>
            <a:r>
              <a:rPr lang="en-US" altLang="en-US" b="1">
                <a:solidFill>
                  <a:srgbClr val="0033CC"/>
                </a:solidFill>
              </a:rPr>
              <a:t>–p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66520" y="2912760"/>
              <a:ext cx="643680" cy="514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0680" y="2896920"/>
                <a:ext cx="67572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8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A2BFB-2AE4-4B93-97E4-F69076CCF09D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Want: </a:t>
                </a:r>
                <a:r>
                  <a:rPr lang="en-US" altLang="en-US" sz="2400" dirty="0"/>
                  <a:t>Set capacities on edges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so that </a:t>
                </a:r>
                <a:br>
                  <a:rPr lang="en-US" altLang="en-US" sz="2400" dirty="0"/>
                </a:br>
                <a:r>
                  <a:rPr lang="en-US" altLang="en-US" sz="2400" dirty="0"/>
                  <a:t>for minimum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/>
                  <a:t>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/>
                  <a:t>-cut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400" dirty="0"/>
                  <a:t>, the set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400" dirty="0"/>
                  <a:t> 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satisfies precedence constraints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has maximum possible profit in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G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Cut capacity with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={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400" dirty="0"/>
                  <a:t> is just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b="1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: p(v)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0033CC"/>
                    </a:solidFill>
                  </a:rPr>
                  <a:t>Profit(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) </a:t>
                </a:r>
                <a:r>
                  <a:rPr lang="en-US" altLang="en-US" sz="2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 </a:t>
                </a:r>
                <a:r>
                  <a:rPr lang="en-US" altLang="en-US" sz="2000" b="1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/>
                  <a:t>for any set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A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To satisfy constraints, don’t want any original edges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going forward across the minimum cut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/>
                  <a:t>That would correspond to a task in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000" dirty="0"/>
                  <a:t> that had a predecessor not in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Set capacity of each of the edges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2400" b="1" dirty="0">
                    <a:solidFill>
                      <a:srgbClr val="0033CC"/>
                    </a:solidFill>
                  </a:rPr>
                  <a:t>.</a:t>
                </a:r>
                <a:endParaRPr lang="en-US" alt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24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963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8A0A3-6DCF-419D-9ECE-168A72A4EDCB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3513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4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5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6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3517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8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9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0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1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3522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3523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4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5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6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3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5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6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47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3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5" name="Freeform 41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496" name="Text Box 42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5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63497" name="Rectangle 43"/>
          <p:cNvSpPr>
            <a:spLocks noChangeArrowheads="1"/>
          </p:cNvSpPr>
          <p:nvPr/>
        </p:nvSpPr>
        <p:spPr bwMode="auto">
          <a:xfrm>
            <a:off x="4286250" y="1960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10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63498" name="Freeform 44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499" name="Freeform 45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0" name="Freeform 46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1" name="Freeform 47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2" name="Freeform 48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3" name="Freeform 49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4" name="Freeform 50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5" name="Freeform 51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6" name="Freeform 52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7" name="Freeform 54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8" name="Freeform 56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9" name="Freeform 57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10" name="Freeform 58"/>
          <p:cNvSpPr>
            <a:spLocks/>
          </p:cNvSpPr>
          <p:nvPr/>
        </p:nvSpPr>
        <p:spPr bwMode="auto">
          <a:xfrm>
            <a:off x="2057400" y="1381125"/>
            <a:ext cx="3781425" cy="863600"/>
          </a:xfrm>
          <a:custGeom>
            <a:avLst/>
            <a:gdLst>
              <a:gd name="T0" fmla="*/ 0 w 2382"/>
              <a:gd name="T1" fmla="*/ 1149191250 h 544"/>
              <a:gd name="T2" fmla="*/ 2147483647 w 2382"/>
              <a:gd name="T3" fmla="*/ 1179433125 h 544"/>
              <a:gd name="T4" fmla="*/ 2147483647 w 2382"/>
              <a:gd name="T5" fmla="*/ 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82" h="544">
                <a:moveTo>
                  <a:pt x="0" y="456"/>
                </a:moveTo>
                <a:cubicBezTo>
                  <a:pt x="455" y="500"/>
                  <a:pt x="911" y="544"/>
                  <a:pt x="1308" y="468"/>
                </a:cubicBezTo>
                <a:cubicBezTo>
                  <a:pt x="1705" y="392"/>
                  <a:pt x="2043" y="196"/>
                  <a:pt x="2382" y="0"/>
                </a:cubicBezTo>
              </a:path>
            </a:pathLst>
          </a:custGeom>
          <a:noFill/>
          <a:ln w="571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11" name="Text Box 59"/>
          <p:cNvSpPr txBox="1">
            <a:spLocks noChangeArrowheads="1"/>
          </p:cNvSpPr>
          <p:nvPr/>
        </p:nvSpPr>
        <p:spPr bwMode="auto">
          <a:xfrm>
            <a:off x="5687428" y="889629"/>
            <a:ext cx="351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/>
              <a:t>Capacity </a:t>
            </a:r>
            <a:r>
              <a:rPr lang="en-US" altLang="en-US" sz="2400" b="1" dirty="0">
                <a:solidFill>
                  <a:srgbClr val="0033CC"/>
                </a:solidFill>
              </a:rPr>
              <a:t>C</a:t>
            </a:r>
            <a:r>
              <a:rPr lang="en-US" altLang="en-US" sz="2400" dirty="0">
                <a:solidFill>
                  <a:srgbClr val="0033CC"/>
                </a:solidFill>
              </a:rPr>
              <a:t>=</a:t>
            </a:r>
            <a:r>
              <a:rPr lang="en-US" altLang="en-US" sz="2400" b="1" dirty="0" err="1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="1" baseline="-25000" dirty="0" err="1">
                <a:solidFill>
                  <a:srgbClr val="0033CC"/>
                </a:solidFill>
              </a:rPr>
              <a:t>v</a:t>
            </a:r>
            <a:r>
              <a:rPr lang="en-US" altLang="en-US" sz="2400" b="1" baseline="-25000" dirty="0">
                <a:solidFill>
                  <a:srgbClr val="0033CC"/>
                </a:solidFill>
              </a:rPr>
              <a:t>: p(v)</a:t>
            </a:r>
            <a:r>
              <a:rPr lang="en-US" altLang="en-US" sz="2400" b="1" baseline="-25000" dirty="0">
                <a:solidFill>
                  <a:srgbClr val="0033CC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400" b="1" baseline="-25000" dirty="0">
                <a:solidFill>
                  <a:srgbClr val="0033CC"/>
                </a:solidFill>
              </a:rPr>
              <a:t>0</a:t>
            </a:r>
            <a:r>
              <a:rPr lang="en-US" altLang="en-US" sz="2400" baseline="-25000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>
                <a:solidFill>
                  <a:srgbClr val="0033CC"/>
                </a:solidFill>
              </a:rPr>
              <a:t>p</a:t>
            </a:r>
            <a:r>
              <a:rPr lang="en-US" altLang="en-US" sz="2400" dirty="0">
                <a:solidFill>
                  <a:srgbClr val="0033CC"/>
                </a:solidFill>
              </a:rPr>
              <a:t>(</a:t>
            </a:r>
            <a:r>
              <a:rPr lang="en-US" altLang="en-US" sz="2400" b="1" dirty="0">
                <a:solidFill>
                  <a:srgbClr val="0033CC"/>
                </a:solidFill>
              </a:rPr>
              <a:t>v</a:t>
            </a:r>
            <a:r>
              <a:rPr lang="en-US" altLang="en-US" sz="2400" dirty="0">
                <a:solidFill>
                  <a:srgbClr val="0033CC"/>
                </a:solidFill>
              </a:rPr>
              <a:t>)</a:t>
            </a:r>
          </a:p>
          <a:p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63512" name="Freeform 60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1FE48E-BC60-4900-AAFA-973FD466D17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4537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38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39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0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4541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2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3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4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5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4546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4547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8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9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50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2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3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4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5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3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4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5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6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7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8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9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0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71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7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8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9" name="Freeform 41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42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5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64521" name="Rectangle 43"/>
          <p:cNvSpPr>
            <a:spLocks noChangeArrowheads="1"/>
          </p:cNvSpPr>
          <p:nvPr/>
        </p:nvSpPr>
        <p:spPr bwMode="auto">
          <a:xfrm>
            <a:off x="4533900" y="1998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10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64522" name="Freeform 44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3" name="Freeform 45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4" name="Freeform 46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5" name="Freeform 47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6" name="Freeform 48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7" name="Freeform 49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8" name="Freeform 50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9" name="Freeform 51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0" name="Freeform 52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1" name="Freeform 54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2" name="Freeform 56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3" name="Freeform 57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4" name="Freeform 58"/>
          <p:cNvSpPr>
            <a:spLocks/>
          </p:cNvSpPr>
          <p:nvPr/>
        </p:nvSpPr>
        <p:spPr bwMode="auto">
          <a:xfrm>
            <a:off x="3638550" y="1419225"/>
            <a:ext cx="2390775" cy="5257800"/>
          </a:xfrm>
          <a:custGeom>
            <a:avLst/>
            <a:gdLst>
              <a:gd name="T0" fmla="*/ 2147483647 w 1506"/>
              <a:gd name="T1" fmla="*/ 0 h 3312"/>
              <a:gd name="T2" fmla="*/ 2011084688 w 1506"/>
              <a:gd name="T3" fmla="*/ 544353750 h 3312"/>
              <a:gd name="T4" fmla="*/ 1270158750 w 1506"/>
              <a:gd name="T5" fmla="*/ 1300400625 h 3312"/>
              <a:gd name="T6" fmla="*/ 1406247188 w 1506"/>
              <a:gd name="T7" fmla="*/ 2147483647 h 3312"/>
              <a:gd name="T8" fmla="*/ 1784270625 w 1506"/>
              <a:gd name="T9" fmla="*/ 2147483647 h 3312"/>
              <a:gd name="T10" fmla="*/ 0 w 1506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6" h="3312">
                <a:moveTo>
                  <a:pt x="1506" y="0"/>
                </a:moveTo>
                <a:cubicBezTo>
                  <a:pt x="1235" y="65"/>
                  <a:pt x="965" y="130"/>
                  <a:pt x="798" y="216"/>
                </a:cubicBezTo>
                <a:cubicBezTo>
                  <a:pt x="631" y="302"/>
                  <a:pt x="544" y="378"/>
                  <a:pt x="504" y="516"/>
                </a:cubicBezTo>
                <a:cubicBezTo>
                  <a:pt x="464" y="654"/>
                  <a:pt x="524" y="779"/>
                  <a:pt x="558" y="1044"/>
                </a:cubicBezTo>
                <a:cubicBezTo>
                  <a:pt x="592" y="1309"/>
                  <a:pt x="801" y="1728"/>
                  <a:pt x="708" y="2106"/>
                </a:cubicBezTo>
                <a:cubicBezTo>
                  <a:pt x="615" y="2484"/>
                  <a:pt x="307" y="2898"/>
                  <a:pt x="0" y="3312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5" name="Freeform 60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6" name="Text Box 61"/>
          <p:cNvSpPr txBox="1">
            <a:spLocks noChangeArrowheads="1"/>
          </p:cNvSpPr>
          <p:nvPr/>
        </p:nvSpPr>
        <p:spPr bwMode="auto">
          <a:xfrm>
            <a:off x="403225" y="2154238"/>
            <a:ext cx="2643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Cut value </a:t>
            </a:r>
          </a:p>
          <a:p>
            <a:pPr algn="l"/>
            <a:r>
              <a:rPr lang="en-US" altLang="en-US"/>
              <a:t>=</a:t>
            </a:r>
            <a:r>
              <a:rPr lang="en-US" altLang="en-US" b="1">
                <a:solidFill>
                  <a:srgbClr val="0033CC"/>
                </a:solidFill>
              </a:rPr>
              <a:t>13</a:t>
            </a:r>
            <a:r>
              <a:rPr lang="en-US" altLang="en-US">
                <a:solidFill>
                  <a:srgbClr val="0033CC"/>
                </a:solidFill>
              </a:rPr>
              <a:t>+</a:t>
            </a:r>
            <a:r>
              <a:rPr lang="en-US" altLang="en-US" b="1">
                <a:solidFill>
                  <a:srgbClr val="0033CC"/>
                </a:solidFill>
              </a:rPr>
              <a:t>3</a:t>
            </a:r>
            <a:r>
              <a:rPr lang="en-US" altLang="en-US"/>
              <a:t>+</a:t>
            </a:r>
            <a:r>
              <a:rPr lang="en-US" altLang="en-US" b="1">
                <a:solidFill>
                  <a:schemeClr val="hlink"/>
                </a:solidFill>
              </a:rPr>
              <a:t>2</a:t>
            </a:r>
            <a:r>
              <a:rPr lang="en-US" altLang="en-US">
                <a:solidFill>
                  <a:schemeClr val="hlink"/>
                </a:solidFill>
              </a:rPr>
              <a:t>+</a:t>
            </a:r>
            <a:r>
              <a:rPr lang="en-US" altLang="en-US" b="1">
                <a:solidFill>
                  <a:schemeClr val="hlink"/>
                </a:solidFill>
              </a:rPr>
              <a:t>3</a:t>
            </a:r>
            <a:r>
              <a:rPr lang="en-US" altLang="en-US">
                <a:solidFill>
                  <a:schemeClr val="hlink"/>
                </a:solidFill>
              </a:rPr>
              <a:t>+</a:t>
            </a:r>
            <a:r>
              <a:rPr lang="en-US" altLang="en-US" b="1">
                <a:solidFill>
                  <a:schemeClr val="hlink"/>
                </a:solidFill>
              </a:rPr>
              <a:t>4</a:t>
            </a:r>
          </a:p>
          <a:p>
            <a:pPr algn="l"/>
            <a:r>
              <a:rPr lang="en-US" altLang="en-US">
                <a:solidFill>
                  <a:schemeClr val="hlink"/>
                </a:solidFill>
              </a:rPr>
              <a:t>=</a:t>
            </a:r>
            <a:r>
              <a:rPr lang="en-US" altLang="en-US" b="1">
                <a:solidFill>
                  <a:srgbClr val="0033CC"/>
                </a:solidFill>
              </a:rPr>
              <a:t>13</a:t>
            </a:r>
            <a:r>
              <a:rPr lang="en-US" altLang="en-US">
                <a:solidFill>
                  <a:srgbClr val="0033CC"/>
                </a:solidFill>
              </a:rPr>
              <a:t>+</a:t>
            </a:r>
            <a:r>
              <a:rPr lang="en-US" altLang="en-US" b="1">
                <a:solidFill>
                  <a:srgbClr val="0033CC"/>
                </a:solidFill>
              </a:rPr>
              <a:t>3</a:t>
            </a:r>
          </a:p>
          <a:p>
            <a:pPr algn="l"/>
            <a:r>
              <a:rPr lang="en-US" altLang="en-US">
                <a:solidFill>
                  <a:schemeClr val="hlink"/>
                </a:solidFill>
              </a:rPr>
              <a:t>   </a:t>
            </a:r>
            <a:r>
              <a:rPr lang="en-US" altLang="en-US"/>
              <a:t>+</a:t>
            </a:r>
            <a:r>
              <a:rPr lang="en-US" altLang="en-US" b="1">
                <a:solidFill>
                  <a:schemeClr val="hlink"/>
                </a:solidFill>
              </a:rPr>
              <a:t>C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4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8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11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12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422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3BA976-CDF4-4EF1-81AE-C51228EEE4A3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4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b="1" dirty="0">
                    <a:solidFill>
                      <a:schemeClr val="accent2"/>
                    </a:solidFill>
                  </a:rPr>
                  <a:t>Claim</a:t>
                </a:r>
                <a:r>
                  <a:rPr lang="en-US" altLang="en-US" sz="2200" dirty="0"/>
                  <a:t>  Any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/>
                  <a:t>-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200" dirty="0"/>
                  <a:t>-cut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dirty="0"/>
                  <a:t> such that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200" dirty="0"/>
                  <a:t> satisfies </a:t>
                </a:r>
              </a:p>
              <a:p>
                <a:pPr lvl="1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precedence constraints and</a:t>
                </a:r>
              </a:p>
              <a:p>
                <a:pPr lvl="1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/>
                  <a:t>has capacity  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c(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)=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 - </a:t>
                </a:r>
                <a:r>
                  <a:rPr lang="en-US" altLang="en-US" sz="2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) =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 - Profit(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b="1" dirty="0">
                    <a:solidFill>
                      <a:schemeClr val="accent2"/>
                    </a:solidFill>
                  </a:rPr>
                  <a:t>Corollary</a:t>
                </a:r>
                <a:r>
                  <a:rPr lang="en-US" altLang="en-US" sz="2200" dirty="0"/>
                  <a:t> A minimum cut </a:t>
                </a:r>
                <a14:m>
                  <m:oMath xmlns:m="http://schemas.openxmlformats.org/officeDocument/2006/math">
                    <m:r>
                      <a:rPr lang="en-US" altLang="en-US" sz="22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dirty="0"/>
                  <a:t> yields an optimal solution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200" dirty="0"/>
                  <a:t> to the project selection problem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b="1" dirty="0">
                    <a:solidFill>
                      <a:schemeClr val="accent2"/>
                    </a:solidFill>
                  </a:rPr>
                  <a:t>Algorithm</a:t>
                </a:r>
                <a:r>
                  <a:rPr lang="en-US" altLang="en-US" sz="2200" dirty="0"/>
                  <a:t> Compute maximum flow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f</a:t>
                </a:r>
                <a:r>
                  <a:rPr lang="en-US" altLang="en-US" sz="2200" dirty="0"/>
                  <a:t>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dirty="0"/>
                  <a:t>, find the set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/>
                  <a:t> of nodes reachable from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/>
                  <a:t> in </a:t>
                </a:r>
                <a:r>
                  <a:rPr lang="en-US" altLang="en-US" sz="2200" b="1" dirty="0" err="1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</a:rPr>
                  <a:t>f</a:t>
                </a:r>
                <a:r>
                  <a:rPr lang="en-US" altLang="en-US" sz="2200" dirty="0"/>
                  <a:t> and return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655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2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B99EC-672A-48AD-A563-D7BE41EEC384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Proof of 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b="1" dirty="0">
                    <a:solidFill>
                      <a:srgbClr val="0033CC"/>
                    </a:solidFill>
                  </a:rPr>
                  <a:t>A=S-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{</a:t>
                </a:r>
                <a:r>
                  <a:rPr lang="en-US" altLang="en-US" sz="28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800" dirty="0"/>
                  <a:t> satisfies precedence constraints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No edge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crosses forward out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/>
                  <a:t> since those edges have capacity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2400" b="1" dirty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Only forward edges cut are of the form </a:t>
                </a:r>
              </a:p>
              <a:p>
                <a:pPr lvl="1" algn="ctr" eaLnBrk="1" hangingPunct="1"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/>
                  <a:t> for 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A</a:t>
                </a:r>
                <a:r>
                  <a:rPr lang="en-US" altLang="en-US" sz="2400" dirty="0"/>
                  <a:t> or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(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/>
                  <a:t> for 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A</a:t>
                </a:r>
                <a:endParaRPr lang="en-US" altLang="en-US" sz="2400" b="1" dirty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/>
                  <a:t> edges for 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A</a:t>
                </a:r>
                <a:r>
                  <a:rPr lang="en-US" altLang="en-US" sz="2400" dirty="0"/>
                  <a:t> contribute                		   	</a:t>
                </a:r>
                <a:r>
                  <a:rPr lang="en-US" altLang="en-US" sz="3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A:p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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= - </a:t>
                </a:r>
                <a:r>
                  <a:rPr lang="en-US" altLang="en-US" sz="3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A:p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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/>
                  <a:t> edges for 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A</a:t>
                </a:r>
                <a:r>
                  <a:rPr lang="en-US" altLang="en-US" sz="2400" dirty="0"/>
                  <a:t> contribute                   	   		</a:t>
                </a:r>
                <a:r>
                  <a:rPr lang="en-US" altLang="en-US" sz="3200" b="1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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: p(v)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)=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C</a:t>
                </a:r>
                <a:r>
                  <a:rPr lang="en-US" altLang="en-US" dirty="0" err="1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3200" b="1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: p(v)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Therefore the total capacity of the cut is          	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=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=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Profit(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665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33" t="-2426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3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79951</TotalTime>
  <Words>473</Words>
  <Application>Microsoft Office PowerPoint</Application>
  <PresentationFormat>On-screen Show (4:3)</PresentationFormat>
  <Paragraphs>229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Custom Design</vt:lpstr>
      <vt:lpstr>CSE 421</vt:lpstr>
      <vt:lpstr>Project Selection</vt:lpstr>
      <vt:lpstr>Extended Graph</vt:lpstr>
      <vt:lpstr>Extended Graph G’</vt:lpstr>
      <vt:lpstr>Extended Graph G’</vt:lpstr>
      <vt:lpstr>Extended Graph G’</vt:lpstr>
      <vt:lpstr>Extended Graph G’</vt:lpstr>
      <vt:lpstr>Project Selection</vt:lpstr>
      <vt:lpstr>Proof of Claim</vt:lpstr>
      <vt:lpstr>Image Segmentation</vt:lpstr>
      <vt:lpstr>Foreground / background segmentation</vt:lpstr>
      <vt:lpstr>Min cut Formulation</vt:lpstr>
      <vt:lpstr>Min cut Formulation (cont’d)</vt:lpstr>
      <vt:lpstr>Reality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594</cp:revision>
  <cp:lastPrinted>2000-07-01T21:41:59Z</cp:lastPrinted>
  <dcterms:created xsi:type="dcterms:W3CDTF">1998-04-21T02:39:18Z</dcterms:created>
  <dcterms:modified xsi:type="dcterms:W3CDTF">2018-11-26T20:45:31Z</dcterms:modified>
</cp:coreProperties>
</file>