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369" r:id="rId2"/>
    <p:sldId id="529" r:id="rId3"/>
    <p:sldId id="587" r:id="rId4"/>
    <p:sldId id="540" r:id="rId5"/>
    <p:sldId id="589" r:id="rId6"/>
    <p:sldId id="588" r:id="rId7"/>
    <p:sldId id="542" r:id="rId8"/>
    <p:sldId id="585" r:id="rId9"/>
    <p:sldId id="570" r:id="rId10"/>
    <p:sldId id="543" r:id="rId11"/>
    <p:sldId id="544" r:id="rId12"/>
    <p:sldId id="545" r:id="rId13"/>
    <p:sldId id="546" r:id="rId14"/>
    <p:sldId id="547" r:id="rId15"/>
    <p:sldId id="584" r:id="rId16"/>
    <p:sldId id="592" r:id="rId17"/>
  </p:sldIdLst>
  <p:sldSz cx="9144000" cy="6858000" type="screen4x3"/>
  <p:notesSz cx="7315200" cy="9601200"/>
  <p:embeddedFontLst>
    <p:embeddedFont>
      <p:font typeface="Tahoma" panose="020B0604030504040204" pitchFamily="34" charset="0"/>
      <p:regular r:id="rId20"/>
      <p:bold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Arial Black" panose="020B0A04020102020204" pitchFamily="34" charset="0"/>
      <p:bold r:id="rId27"/>
    </p:embeddedFont>
    <p:embeddedFont>
      <p:font typeface="Helvetica" panose="020B0604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006600"/>
    <a:srgbClr val="3399FF"/>
    <a:srgbClr val="669900"/>
    <a:srgbClr val="FF00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4" autoAdjust="0"/>
    <p:restoredTop sz="88946" autoAdjust="0"/>
  </p:normalViewPr>
  <p:slideViewPr>
    <p:cSldViewPr snapToGrid="0">
      <p:cViewPr varScale="1">
        <p:scale>
          <a:sx n="184" d="100"/>
          <a:sy n="184" d="100"/>
        </p:scale>
        <p:origin x="1950" y="15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34978E-6C03-4CE0-A437-6C70BBC79E95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71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139DF5-C6D5-4040-AF19-B45505FBAB8F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099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19DF4-B42E-4D6D-9705-A226A3701D8C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62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760EE-A278-43B6-9E4B-78FED6E0E93F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27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906DD7-BAA6-4C0C-AAEC-34EEB81BCDE7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55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297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760EE-A278-43B6-9E4B-78FED6E0E93F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27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3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34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70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92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1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5004C4-9A56-4CBC-A87C-D8BA01CB9B1F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71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E19DC4-9DA2-4945-903E-B15981B7EA0F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17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57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liddit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Stable Matching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Yin-Tat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Understanding the Solution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Q.</a:t>
            </a:r>
            <a:r>
              <a:rPr lang="en-US" altLang="en-US" sz="2400" dirty="0"/>
              <a:t>  For a given problem instance, there may be several stable matchings. Do all executions of Gale-Shapley yield the same stable matching? If so, which one?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400" dirty="0"/>
              <a:t>An instance with two stable matchings: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CC"/>
                </a:solidFill>
              </a:rPr>
              <a:t>A-X, B-Y.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CC"/>
                </a:solidFill>
              </a:rPr>
              <a:t>A-Y, B-X.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5014A-FF65-4928-8E67-33FFAA2F73B1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78B31B-BB41-4F03-99EA-7126AED80F75}"/>
              </a:ext>
            </a:extLst>
          </p:cNvPr>
          <p:cNvGrpSpPr/>
          <p:nvPr/>
        </p:nvGrpSpPr>
        <p:grpSpPr>
          <a:xfrm>
            <a:off x="1035170" y="4905375"/>
            <a:ext cx="2590382" cy="1265387"/>
            <a:chOff x="1304626" y="4905375"/>
            <a:chExt cx="2320926" cy="1055687"/>
          </a:xfrm>
        </p:grpSpPr>
        <p:sp>
          <p:nvSpPr>
            <p:cNvPr id="20489" name="Rectangle 5"/>
            <p:cNvSpPr>
              <a:spLocks noChangeArrowheads="1"/>
            </p:cNvSpPr>
            <p:nvPr/>
          </p:nvSpPr>
          <p:spPr bwMode="auto">
            <a:xfrm>
              <a:off x="1304626" y="5608637"/>
              <a:ext cx="914400" cy="3524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Y</a:t>
              </a:r>
            </a:p>
          </p:txBody>
        </p:sp>
        <p:sp>
          <p:nvSpPr>
            <p:cNvPr id="20490" name="Rectangle 6"/>
            <p:cNvSpPr>
              <a:spLocks noChangeArrowheads="1"/>
            </p:cNvSpPr>
            <p:nvPr/>
          </p:nvSpPr>
          <p:spPr bwMode="auto">
            <a:xfrm>
              <a:off x="1304626" y="5257800"/>
              <a:ext cx="914400" cy="3508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20492" name="Rectangle 8"/>
            <p:cNvSpPr>
              <a:spLocks noChangeArrowheads="1"/>
            </p:cNvSpPr>
            <p:nvPr/>
          </p:nvSpPr>
          <p:spPr bwMode="auto">
            <a:xfrm>
              <a:off x="2219026" y="5608637"/>
              <a:ext cx="703263" cy="352425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20493" name="Rectangle 9"/>
            <p:cNvSpPr>
              <a:spLocks noChangeArrowheads="1"/>
            </p:cNvSpPr>
            <p:nvPr/>
          </p:nvSpPr>
          <p:spPr bwMode="auto">
            <a:xfrm>
              <a:off x="2219026" y="5257800"/>
              <a:ext cx="703263" cy="350837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0494" name="Rectangle 10"/>
            <p:cNvSpPr>
              <a:spLocks noChangeArrowheads="1"/>
            </p:cNvSpPr>
            <p:nvPr/>
          </p:nvSpPr>
          <p:spPr bwMode="auto">
            <a:xfrm>
              <a:off x="2219026" y="4905375"/>
              <a:ext cx="703263" cy="3524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</a:p>
          </p:txBody>
        </p:sp>
        <p:sp>
          <p:nvSpPr>
            <p:cNvPr id="20496" name="Rectangle 12"/>
            <p:cNvSpPr>
              <a:spLocks noChangeArrowheads="1"/>
            </p:cNvSpPr>
            <p:nvPr/>
          </p:nvSpPr>
          <p:spPr bwMode="auto">
            <a:xfrm>
              <a:off x="2922289" y="5608637"/>
              <a:ext cx="703263" cy="352425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0497" name="Rectangle 13"/>
            <p:cNvSpPr>
              <a:spLocks noChangeArrowheads="1"/>
            </p:cNvSpPr>
            <p:nvPr/>
          </p:nvSpPr>
          <p:spPr bwMode="auto">
            <a:xfrm>
              <a:off x="2922289" y="5257800"/>
              <a:ext cx="703263" cy="350837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20498" name="Rectangle 14"/>
            <p:cNvSpPr>
              <a:spLocks noChangeArrowheads="1"/>
            </p:cNvSpPr>
            <p:nvPr/>
          </p:nvSpPr>
          <p:spPr bwMode="auto">
            <a:xfrm>
              <a:off x="2922289" y="4905375"/>
              <a:ext cx="703263" cy="3524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nd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AA18FE7-6F30-46D0-B694-5DE192DA8072}"/>
              </a:ext>
            </a:extLst>
          </p:cNvPr>
          <p:cNvGrpSpPr/>
          <p:nvPr/>
        </p:nvGrpSpPr>
        <p:grpSpPr>
          <a:xfrm>
            <a:off x="4990233" y="4886626"/>
            <a:ext cx="2609430" cy="1279794"/>
            <a:chOff x="4895551" y="4905375"/>
            <a:chExt cx="2320926" cy="1055687"/>
          </a:xfrm>
        </p:grpSpPr>
        <p:sp>
          <p:nvSpPr>
            <p:cNvPr id="20487" name="Rectangle 23"/>
            <p:cNvSpPr>
              <a:spLocks noChangeArrowheads="1"/>
            </p:cNvSpPr>
            <p:nvPr/>
          </p:nvSpPr>
          <p:spPr bwMode="auto">
            <a:xfrm>
              <a:off x="5809951" y="5608637"/>
              <a:ext cx="703263" cy="352425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20502" name="Rectangle 20"/>
            <p:cNvSpPr>
              <a:spLocks noChangeArrowheads="1"/>
            </p:cNvSpPr>
            <p:nvPr/>
          </p:nvSpPr>
          <p:spPr bwMode="auto">
            <a:xfrm>
              <a:off x="4895551" y="5608637"/>
              <a:ext cx="914400" cy="3524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20503" name="Rectangle 21"/>
            <p:cNvSpPr>
              <a:spLocks noChangeArrowheads="1"/>
            </p:cNvSpPr>
            <p:nvPr/>
          </p:nvSpPr>
          <p:spPr bwMode="auto">
            <a:xfrm>
              <a:off x="4895551" y="5257800"/>
              <a:ext cx="914400" cy="3508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0505" name="Rectangle 24"/>
            <p:cNvSpPr>
              <a:spLocks noChangeArrowheads="1"/>
            </p:cNvSpPr>
            <p:nvPr/>
          </p:nvSpPr>
          <p:spPr bwMode="auto">
            <a:xfrm>
              <a:off x="5809951" y="5257800"/>
              <a:ext cx="703263" cy="350837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Y</a:t>
              </a:r>
            </a:p>
          </p:txBody>
        </p:sp>
        <p:sp>
          <p:nvSpPr>
            <p:cNvPr id="20506" name="Rectangle 25"/>
            <p:cNvSpPr>
              <a:spLocks noChangeArrowheads="1"/>
            </p:cNvSpPr>
            <p:nvPr/>
          </p:nvSpPr>
          <p:spPr bwMode="auto">
            <a:xfrm>
              <a:off x="5809951" y="4905375"/>
              <a:ext cx="703263" cy="3524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</a:p>
          </p:txBody>
        </p:sp>
        <p:sp>
          <p:nvSpPr>
            <p:cNvPr id="20508" name="Rectangle 27"/>
            <p:cNvSpPr>
              <a:spLocks noChangeArrowheads="1"/>
            </p:cNvSpPr>
            <p:nvPr/>
          </p:nvSpPr>
          <p:spPr bwMode="auto">
            <a:xfrm>
              <a:off x="6513214" y="5608637"/>
              <a:ext cx="703263" cy="352425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Y</a:t>
              </a:r>
            </a:p>
          </p:txBody>
        </p:sp>
        <p:sp>
          <p:nvSpPr>
            <p:cNvPr id="20509" name="Rectangle 28"/>
            <p:cNvSpPr>
              <a:spLocks noChangeArrowheads="1"/>
            </p:cNvSpPr>
            <p:nvPr/>
          </p:nvSpPr>
          <p:spPr bwMode="auto">
            <a:xfrm>
              <a:off x="6513214" y="5257800"/>
              <a:ext cx="703263" cy="350837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20510" name="Rectangle 29"/>
            <p:cNvSpPr>
              <a:spLocks noChangeArrowheads="1"/>
            </p:cNvSpPr>
            <p:nvPr/>
          </p:nvSpPr>
          <p:spPr bwMode="auto">
            <a:xfrm>
              <a:off x="6513214" y="4905375"/>
              <a:ext cx="703263" cy="3524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nd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36370" y="3743864"/>
            <a:ext cx="265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(man optimal)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36369" y="4171501"/>
            <a:ext cx="265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(woman optimal)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uiExpand="1" build="p"/>
      <p:bldP spid="4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Man Optimal Assignments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4566"/>
            <a:ext cx="8229600" cy="508065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Definition:</a:t>
            </a:r>
            <a:r>
              <a:rPr lang="en-US" altLang="en-US" sz="2400" dirty="0"/>
              <a:t>  Man </a:t>
            </a:r>
            <a:r>
              <a:rPr lang="en-US" altLang="en-US" sz="2400" b="1" dirty="0">
                <a:solidFill>
                  <a:srgbClr val="0033CC"/>
                </a:solidFill>
              </a:rPr>
              <a:t>m</a:t>
            </a:r>
            <a:r>
              <a:rPr lang="en-US" altLang="en-US" sz="2400" dirty="0"/>
              <a:t> is a </a:t>
            </a:r>
            <a:r>
              <a:rPr lang="en-US" altLang="en-US" sz="2400" dirty="0">
                <a:solidFill>
                  <a:srgbClr val="FF0000"/>
                </a:solidFill>
              </a:rPr>
              <a:t>valid partner</a:t>
            </a:r>
            <a:r>
              <a:rPr lang="en-US" altLang="en-US" sz="2400" dirty="0"/>
              <a:t> of woman </a:t>
            </a:r>
            <a:r>
              <a:rPr lang="en-US" altLang="en-US" sz="2400" b="1" dirty="0">
                <a:solidFill>
                  <a:srgbClr val="0033CC"/>
                </a:solidFill>
              </a:rPr>
              <a:t>w</a:t>
            </a:r>
            <a:r>
              <a:rPr lang="en-US" altLang="en-US" sz="2400" dirty="0"/>
              <a:t> if there exists some stable matching in which they are matched.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Man-optimal matching:</a:t>
            </a:r>
            <a:r>
              <a:rPr lang="en-US" altLang="en-US" sz="2400" dirty="0"/>
              <a:t>  Each man receives the </a:t>
            </a:r>
            <a:r>
              <a:rPr lang="en-US" altLang="en-US" sz="2400" dirty="0">
                <a:solidFill>
                  <a:srgbClr val="FF0000"/>
                </a:solidFill>
              </a:rPr>
              <a:t>best</a:t>
            </a:r>
            <a:r>
              <a:rPr lang="en-US" altLang="en-US" sz="2400" dirty="0"/>
              <a:t> valid partner (according to his preferences).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Simultaneously best for each and every man.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Claim: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rgbClr val="FF0000"/>
                </a:solidFill>
              </a:rPr>
              <a:t>All</a:t>
            </a:r>
            <a:r>
              <a:rPr lang="en-US" altLang="en-US" sz="2400" dirty="0"/>
              <a:t> executions of GS yield a man-optimal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matching, which is a stable matching!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No reason a priori to believe that man-optimal matching is perfect, let alone stable.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98C32-A8DD-4EB1-9B99-148079E8F8AD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9729" y="2001344"/>
            <a:ext cx="7282426" cy="1354874"/>
            <a:chOff x="629729" y="1828816"/>
            <a:chExt cx="7282426" cy="1354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78B31B-BB41-4F03-99EA-7126AED80F75}"/>
                </a:ext>
              </a:extLst>
            </p:cNvPr>
            <p:cNvGrpSpPr/>
            <p:nvPr/>
          </p:nvGrpSpPr>
          <p:grpSpPr>
            <a:xfrm>
              <a:off x="629729" y="1860251"/>
              <a:ext cx="2182482" cy="1066130"/>
              <a:chOff x="1304626" y="4905375"/>
              <a:chExt cx="2320926" cy="1055687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304626" y="5608637"/>
                <a:ext cx="914400" cy="3524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304626" y="5257800"/>
                <a:ext cx="914400" cy="35083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2219026" y="5608637"/>
                <a:ext cx="703263" cy="352425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2219026" y="5257800"/>
                <a:ext cx="703263" cy="350837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2219026" y="4905375"/>
                <a:ext cx="703263" cy="3524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altLang="en-US" sz="14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st</a:t>
                </a:r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2922289" y="5608637"/>
                <a:ext cx="703263" cy="352425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2922289" y="5257800"/>
                <a:ext cx="703263" cy="350837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2922289" y="4905375"/>
                <a:ext cx="703263" cy="3524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altLang="en-US" sz="14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nd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A18FE7-6F30-46D0-B694-5DE192DA8072}"/>
                </a:ext>
              </a:extLst>
            </p:cNvPr>
            <p:cNvGrpSpPr/>
            <p:nvPr/>
          </p:nvGrpSpPr>
          <p:grpSpPr>
            <a:xfrm>
              <a:off x="3010754" y="1828816"/>
              <a:ext cx="2198531" cy="1078269"/>
              <a:chOff x="4895551" y="4905375"/>
              <a:chExt cx="2320926" cy="1055687"/>
            </a:xfrm>
          </p:grpSpPr>
          <p:sp>
            <p:nvSpPr>
              <p:cNvPr id="15" name="Rectangle 23"/>
              <p:cNvSpPr>
                <a:spLocks noChangeArrowheads="1"/>
              </p:cNvSpPr>
              <p:nvPr/>
            </p:nvSpPr>
            <p:spPr bwMode="auto">
              <a:xfrm>
                <a:off x="5809951" y="5608637"/>
                <a:ext cx="703263" cy="352425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4895551" y="5608637"/>
                <a:ext cx="914400" cy="3524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4895551" y="5257800"/>
                <a:ext cx="914400" cy="35083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18" name="Rectangle 24"/>
              <p:cNvSpPr>
                <a:spLocks noChangeArrowheads="1"/>
              </p:cNvSpPr>
              <p:nvPr/>
            </p:nvSpPr>
            <p:spPr bwMode="auto">
              <a:xfrm>
                <a:off x="5809951" y="5257800"/>
                <a:ext cx="703263" cy="350837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5809951" y="4905375"/>
                <a:ext cx="703263" cy="3524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US" altLang="en-US" sz="14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st</a:t>
                </a:r>
              </a:p>
            </p:txBody>
          </p:sp>
          <p:sp>
            <p:nvSpPr>
              <p:cNvPr id="20" name="Rectangle 27"/>
              <p:cNvSpPr>
                <a:spLocks noChangeArrowheads="1"/>
              </p:cNvSpPr>
              <p:nvPr/>
            </p:nvSpPr>
            <p:spPr bwMode="auto">
              <a:xfrm>
                <a:off x="6513214" y="5608637"/>
                <a:ext cx="703263" cy="352425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>
                    <a:latin typeface="Comic Sans MS" panose="030F0702030302020204" pitchFamily="66" charset="0"/>
                  </a:rPr>
                  <a:t>Y</a:t>
                </a:r>
              </a:p>
            </p:txBody>
          </p:sp>
          <p:sp>
            <p:nvSpPr>
              <p:cNvPr id="21" name="Rectangle 28"/>
              <p:cNvSpPr>
                <a:spLocks noChangeArrowheads="1"/>
              </p:cNvSpPr>
              <p:nvPr/>
            </p:nvSpPr>
            <p:spPr bwMode="auto">
              <a:xfrm>
                <a:off x="6513214" y="5257800"/>
                <a:ext cx="703263" cy="350837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altLang="en-US" sz="1400">
                    <a:latin typeface="Comic Sans MS" panose="030F0702030302020204" pitchFamily="66" charset="0"/>
                  </a:rPr>
                  <a:t>X</a:t>
                </a:r>
              </a:p>
            </p:txBody>
          </p:sp>
          <p:sp>
            <p:nvSpPr>
              <p:cNvPr id="22" name="Rectangle 29"/>
              <p:cNvSpPr>
                <a:spLocks noChangeArrowheads="1"/>
              </p:cNvSpPr>
              <p:nvPr/>
            </p:nvSpPr>
            <p:spPr bwMode="auto">
              <a:xfrm>
                <a:off x="6513214" y="4905375"/>
                <a:ext cx="703263" cy="3524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altLang="en-US" sz="1400" baseline="300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nd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263673" y="1860251"/>
              <a:ext cx="264848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eaLnBrk="1" hangingPunct="1">
                <a:buNone/>
              </a:pPr>
              <a:r>
                <a:rPr lang="en-US" altLang="en-US" dirty="0"/>
                <a:t>two stable matchings:</a:t>
              </a:r>
            </a:p>
            <a:p>
              <a:pPr marL="800100" lvl="1" indent="-342900" eaLnBrk="1" hangingPunct="1">
                <a:buFont typeface="Arial" panose="020B0604020202020204" pitchFamily="34" charset="0"/>
                <a:buChar char="•"/>
              </a:pPr>
              <a:r>
                <a:rPr lang="en-US" altLang="en-US" dirty="0">
                  <a:solidFill>
                    <a:srgbClr val="0033CC"/>
                  </a:solidFill>
                </a:rPr>
                <a:t>A-X, B-Y.</a:t>
              </a:r>
            </a:p>
            <a:p>
              <a:pPr marL="800100" lvl="1" indent="-342900" eaLnBrk="1" hangingPunct="1">
                <a:buFont typeface="Arial" panose="020B0604020202020204" pitchFamily="34" charset="0"/>
                <a:buChar char="•"/>
              </a:pPr>
              <a:r>
                <a:rPr lang="en-US" altLang="en-US" dirty="0">
                  <a:solidFill>
                    <a:srgbClr val="0033CC"/>
                  </a:solidFill>
                </a:rPr>
                <a:t>A-Y, B-X.</a:t>
              </a:r>
            </a:p>
            <a:p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Man Optimality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30702"/>
            <a:ext cx="8229600" cy="489546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Claim:</a:t>
            </a:r>
            <a:r>
              <a:rPr lang="en-US" altLang="en-US" sz="2400" dirty="0"/>
              <a:t>  GS matching </a:t>
            </a:r>
            <a:r>
              <a:rPr lang="en-US" altLang="en-US" sz="2400" b="1" dirty="0">
                <a:solidFill>
                  <a:srgbClr val="0033CC"/>
                </a:solidFill>
              </a:rPr>
              <a:t>S*</a:t>
            </a:r>
            <a:r>
              <a:rPr lang="en-US" altLang="en-US" sz="2400" dirty="0"/>
              <a:t> is man-optimal.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Proof: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(by contradiction)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Suppose some man is paired with someone other than his best partner.  Men propose in decreasing order of preference </a:t>
            </a:r>
            <a:r>
              <a:rPr lang="en-US" altLang="en-US" sz="2000" dirty="0">
                <a:sym typeface="Symbol" panose="05050102010706020507" pitchFamily="18" charset="2"/>
              </a:rPr>
              <a:t></a:t>
            </a:r>
            <a:r>
              <a:rPr lang="en-US" altLang="en-US" sz="2000" dirty="0"/>
              <a:t> some man is rejected by a valid partner.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8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Let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be the man who is the </a:t>
            </a:r>
            <a:r>
              <a:rPr lang="en-US" altLang="en-US" sz="2000" dirty="0">
                <a:solidFill>
                  <a:schemeClr val="folHlink"/>
                </a:solidFill>
              </a:rPr>
              <a:t>first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rejected by </a:t>
            </a:r>
            <a:r>
              <a:rPr lang="en-US" altLang="en-US" sz="2000" smtClean="0"/>
              <a:t>a valid partner, </a:t>
            </a:r>
            <a:r>
              <a:rPr lang="en-US" altLang="en-US" sz="2000" dirty="0"/>
              <a:t>and let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be the women who is </a:t>
            </a:r>
            <a:r>
              <a:rPr lang="en-US" altLang="en-US" sz="2000" dirty="0">
                <a:solidFill>
                  <a:schemeClr val="folHlink"/>
                </a:solidFill>
              </a:rPr>
              <a:t>first</a:t>
            </a:r>
            <a:r>
              <a:rPr lang="en-US" altLang="en-US" sz="2000" dirty="0"/>
              <a:t> valid partner that rejects him.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8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Let </a:t>
            </a:r>
            <a:r>
              <a:rPr lang="en-US" altLang="en-US" sz="2000" b="1" dirty="0">
                <a:solidFill>
                  <a:srgbClr val="0033CC"/>
                </a:solidFill>
              </a:rPr>
              <a:t>S</a:t>
            </a:r>
            <a:r>
              <a:rPr lang="en-US" altLang="en-US" sz="2000" dirty="0"/>
              <a:t> be a stable matching where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and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are matched.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In building </a:t>
            </a:r>
            <a:r>
              <a:rPr lang="en-US" altLang="en-US" sz="2000" b="1" dirty="0">
                <a:solidFill>
                  <a:srgbClr val="0033CC"/>
                </a:solidFill>
              </a:rPr>
              <a:t>S*</a:t>
            </a:r>
            <a:r>
              <a:rPr lang="en-US" altLang="en-US" sz="2000" b="1" dirty="0"/>
              <a:t>,</a:t>
            </a:r>
            <a:r>
              <a:rPr lang="en-US" altLang="en-US" sz="2000" dirty="0"/>
              <a:t> when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is rejected,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forms (or reaffirms)</a:t>
            </a:r>
            <a:br>
              <a:rPr lang="en-US" altLang="en-US" sz="2000" dirty="0"/>
            </a:br>
            <a:r>
              <a:rPr lang="en-US" altLang="en-US" sz="2000" dirty="0"/>
              <a:t>engagement with a man, say 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, whom she prefers to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8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Let </a:t>
            </a:r>
            <a:r>
              <a:rPr lang="en-US" altLang="en-US" sz="2000" b="1" dirty="0">
                <a:solidFill>
                  <a:srgbClr val="0033CC"/>
                </a:solidFill>
              </a:rPr>
              <a:t>w’</a:t>
            </a:r>
            <a:r>
              <a:rPr lang="en-US" altLang="en-US" sz="2000" dirty="0"/>
              <a:t> be the partner of 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 in </a:t>
            </a:r>
            <a:r>
              <a:rPr lang="en-US" altLang="en-US" sz="2000" b="1" dirty="0">
                <a:solidFill>
                  <a:srgbClr val="0033CC"/>
                </a:solidFill>
              </a:rPr>
              <a:t>S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In building</a:t>
            </a:r>
            <a:r>
              <a:rPr lang="en-US" altLang="en-US" sz="2000" b="1" dirty="0">
                <a:solidFill>
                  <a:srgbClr val="0033CC"/>
                </a:solidFill>
              </a:rPr>
              <a:t> S*</a:t>
            </a:r>
            <a:r>
              <a:rPr lang="en-US" altLang="en-US" sz="2000" b="1" dirty="0"/>
              <a:t>,</a:t>
            </a:r>
            <a:r>
              <a:rPr lang="en-US" altLang="en-US" sz="2000" b="1" dirty="0">
                <a:solidFill>
                  <a:srgbClr val="0033CC"/>
                </a:solidFill>
              </a:rPr>
              <a:t> m’</a:t>
            </a:r>
            <a:r>
              <a:rPr lang="en-US" altLang="en-US" sz="2000" dirty="0"/>
              <a:t> is not rejected by any valid partner at the point when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is rejected by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. Thus, 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 prefers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to </a:t>
            </a:r>
            <a:r>
              <a:rPr lang="en-US" altLang="en-US" sz="2000" b="1" dirty="0">
                <a:solidFill>
                  <a:srgbClr val="0033CC"/>
                </a:solidFill>
              </a:rPr>
              <a:t>w’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8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But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prefers 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 to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Thus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>
                <a:solidFill>
                  <a:srgbClr val="0033CC"/>
                </a:solidFill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 is unstable in </a:t>
            </a:r>
            <a:r>
              <a:rPr lang="en-US" altLang="en-US" sz="2000" b="1" dirty="0">
                <a:solidFill>
                  <a:srgbClr val="0033CC"/>
                </a:solidFill>
              </a:rPr>
              <a:t>S</a:t>
            </a:r>
            <a:r>
              <a:rPr lang="en-US" altLang="en-US" sz="2000" dirty="0"/>
              <a:t>. 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C1F824-0AD5-4751-BE22-F01EAC9CD71C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45450" name="Group 10"/>
          <p:cNvGrpSpPr>
            <a:grpSpLocks/>
          </p:cNvGrpSpPr>
          <p:nvPr/>
        </p:nvGrpSpPr>
        <p:grpSpPr bwMode="auto">
          <a:xfrm>
            <a:off x="7362825" y="384594"/>
            <a:ext cx="1600200" cy="1524000"/>
            <a:chOff x="4572" y="1536"/>
            <a:chExt cx="1008" cy="960"/>
          </a:xfrm>
        </p:grpSpPr>
        <p:sp>
          <p:nvSpPr>
            <p:cNvPr id="22541" name="Rectangle 4"/>
            <p:cNvSpPr>
              <a:spLocks noChangeArrowheads="1"/>
            </p:cNvSpPr>
            <p:nvPr/>
          </p:nvSpPr>
          <p:spPr bwMode="auto">
            <a:xfrm>
              <a:off x="4572" y="2016"/>
              <a:ext cx="1008" cy="240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 dirty="0">
                  <a:latin typeface="Comic Sans MS" panose="030F0702030302020204" pitchFamily="66" charset="0"/>
                </a:rPr>
                <a:t>m’-w’</a:t>
              </a:r>
            </a:p>
          </p:txBody>
        </p:sp>
        <p:sp>
          <p:nvSpPr>
            <p:cNvPr id="22542" name="Rectangle 5"/>
            <p:cNvSpPr>
              <a:spLocks noChangeArrowheads="1"/>
            </p:cNvSpPr>
            <p:nvPr/>
          </p:nvSpPr>
          <p:spPr bwMode="auto">
            <a:xfrm>
              <a:off x="4572" y="1776"/>
              <a:ext cx="1008" cy="240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 dirty="0">
                  <a:latin typeface="Comic Sans MS" panose="030F0702030302020204" pitchFamily="66" charset="0"/>
                </a:rPr>
                <a:t>m-w</a:t>
              </a:r>
            </a:p>
          </p:txBody>
        </p:sp>
        <p:sp>
          <p:nvSpPr>
            <p:cNvPr id="22543" name="Rectangle 6"/>
            <p:cNvSpPr>
              <a:spLocks noChangeArrowheads="1"/>
            </p:cNvSpPr>
            <p:nvPr/>
          </p:nvSpPr>
          <p:spPr bwMode="auto">
            <a:xfrm>
              <a:off x="4572" y="1536"/>
              <a:ext cx="1008" cy="2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kumimoji="1" lang="en-US" b="1" dirty="0">
                  <a:solidFill>
                    <a:srgbClr val="0033CC"/>
                  </a:solidFill>
                  <a:latin typeface="+mn-lt"/>
                </a:rPr>
                <a:t>S</a:t>
              </a:r>
            </a:p>
          </p:txBody>
        </p:sp>
        <p:sp>
          <p:nvSpPr>
            <p:cNvPr id="22544" name="Rectangle 7"/>
            <p:cNvSpPr>
              <a:spLocks noChangeArrowheads="1"/>
            </p:cNvSpPr>
            <p:nvPr/>
          </p:nvSpPr>
          <p:spPr bwMode="auto">
            <a:xfrm>
              <a:off x="4572" y="2256"/>
              <a:ext cx="1008" cy="240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. . .</a:t>
              </a:r>
            </a:p>
          </p:txBody>
        </p:sp>
      </p:grpSp>
      <p:grpSp>
        <p:nvGrpSpPr>
          <p:cNvPr id="445452" name="Group 12"/>
          <p:cNvGrpSpPr>
            <a:grpSpLocks/>
          </p:cNvGrpSpPr>
          <p:nvPr/>
        </p:nvGrpSpPr>
        <p:grpSpPr bwMode="auto">
          <a:xfrm>
            <a:off x="4865508" y="5351733"/>
            <a:ext cx="3775075" cy="779462"/>
            <a:chOff x="3083" y="3231"/>
            <a:chExt cx="2378" cy="491"/>
          </a:xfrm>
        </p:grpSpPr>
        <p:sp>
          <p:nvSpPr>
            <p:cNvPr id="22539" name="Rectangle 8"/>
            <p:cNvSpPr>
              <a:spLocks noChangeArrowheads="1"/>
            </p:cNvSpPr>
            <p:nvPr/>
          </p:nvSpPr>
          <p:spPr bwMode="auto">
            <a:xfrm>
              <a:off x="3479" y="3350"/>
              <a:ext cx="198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since this is the </a:t>
              </a:r>
              <a:r>
                <a:rPr kumimoji="1" lang="en-US" altLang="en-US" sz="16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first</a:t>
              </a:r>
              <a:r>
                <a:rPr kumimoji="1" lang="en-US" altLang="en-US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rejection</a:t>
              </a:r>
              <a:br>
                <a:rPr kumimoji="1" lang="en-US" altLang="en-US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</a:br>
              <a:r>
                <a:rPr kumimoji="1" lang="en-US" altLang="en-US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by a valid partner</a:t>
              </a:r>
            </a:p>
          </p:txBody>
        </p:sp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 flipH="1" flipV="1">
              <a:off x="3083" y="3231"/>
              <a:ext cx="384" cy="14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0B1A58D-7A05-457E-BC7E-29E28505E544}"/>
              </a:ext>
            </a:extLst>
          </p:cNvPr>
          <p:cNvSpPr>
            <a:spLocks noChangeAspect="1"/>
          </p:cNvSpPr>
          <p:nvPr/>
        </p:nvSpPr>
        <p:spPr bwMode="auto">
          <a:xfrm>
            <a:off x="8328453" y="5911374"/>
            <a:ext cx="182880" cy="18288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Man Optimality Summary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Man-optimality</a:t>
            </a:r>
            <a:r>
              <a:rPr lang="en-US" altLang="en-US" sz="2400" dirty="0">
                <a:solidFill>
                  <a:schemeClr val="accent2"/>
                </a:solidFill>
              </a:rPr>
              <a:t>: </a:t>
            </a:r>
            <a:r>
              <a:rPr lang="en-US" altLang="en-US" sz="2400" dirty="0"/>
              <a:t> In version of GS where men propose, each man receives the best </a:t>
            </a:r>
            <a:r>
              <a:rPr lang="en-US" altLang="en-US" sz="2400" dirty="0">
                <a:solidFill>
                  <a:srgbClr val="FF0000"/>
                </a:solidFill>
              </a:rPr>
              <a:t>valid</a:t>
            </a:r>
            <a:r>
              <a:rPr lang="en-US" altLang="en-US" sz="2400" dirty="0"/>
              <a:t> partner.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 Does man-optimality come at the expense of the women?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E2AB7E-7817-42B6-BE9E-64673DE1CC71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823527" y="3209747"/>
            <a:ext cx="5065489" cy="70852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b="1" dirty="0">
                <a:solidFill>
                  <a:srgbClr val="0033CC"/>
                </a:solidFill>
                <a:latin typeface="+mj-lt"/>
              </a:rPr>
              <a:t>w</a:t>
            </a:r>
            <a:r>
              <a:rPr kumimoji="1" lang="en-US" altLang="en-US" dirty="0">
                <a:solidFill>
                  <a:schemeClr val="hlink"/>
                </a:solidFill>
                <a:latin typeface="+mj-lt"/>
              </a:rPr>
              <a:t> </a:t>
            </a:r>
            <a:r>
              <a:rPr kumimoji="1" lang="en-US" altLang="en-US" dirty="0">
                <a:latin typeface="+mj-lt"/>
              </a:rPr>
              <a:t>is a valid partner of</a:t>
            </a:r>
            <a:r>
              <a:rPr kumimoji="1" lang="en-US" altLang="en-US" dirty="0">
                <a:solidFill>
                  <a:schemeClr val="hlink"/>
                </a:solidFill>
                <a:latin typeface="+mj-lt"/>
              </a:rPr>
              <a:t> </a:t>
            </a:r>
            <a:r>
              <a:rPr kumimoji="1" lang="en-US" altLang="en-US" b="1" dirty="0">
                <a:solidFill>
                  <a:srgbClr val="0033CC"/>
                </a:solidFill>
                <a:latin typeface="+mj-lt"/>
              </a:rPr>
              <a:t>m</a:t>
            </a:r>
            <a:r>
              <a:rPr kumimoji="1" lang="en-US" altLang="en-US" dirty="0">
                <a:latin typeface="+mj-lt"/>
              </a:rPr>
              <a:t> if there exist some</a:t>
            </a:r>
            <a:br>
              <a:rPr kumimoji="1" lang="en-US" altLang="en-US" dirty="0">
                <a:latin typeface="+mj-lt"/>
              </a:rPr>
            </a:br>
            <a:r>
              <a:rPr kumimoji="1" lang="en-US" altLang="en-US" dirty="0">
                <a:latin typeface="+mj-lt"/>
              </a:rPr>
              <a:t>stable matching where</a:t>
            </a:r>
            <a:r>
              <a:rPr kumimoji="1" lang="en-US" altLang="en-US" dirty="0">
                <a:solidFill>
                  <a:schemeClr val="hlink"/>
                </a:solidFill>
                <a:latin typeface="+mj-lt"/>
              </a:rPr>
              <a:t> </a:t>
            </a:r>
            <a:r>
              <a:rPr kumimoji="1" lang="en-US" altLang="en-US" b="1" dirty="0">
                <a:solidFill>
                  <a:srgbClr val="0033CC"/>
                </a:solidFill>
                <a:latin typeface="+mj-lt"/>
              </a:rPr>
              <a:t>m</a:t>
            </a:r>
            <a:r>
              <a:rPr kumimoji="1" lang="en-US" altLang="en-US" dirty="0">
                <a:latin typeface="+mj-lt"/>
              </a:rPr>
              <a:t> and </a:t>
            </a:r>
            <a:r>
              <a:rPr kumimoji="1" lang="en-US" altLang="en-US" b="1" dirty="0">
                <a:solidFill>
                  <a:srgbClr val="0033CC"/>
                </a:solidFill>
                <a:latin typeface="+mj-lt"/>
              </a:rPr>
              <a:t>w</a:t>
            </a:r>
            <a:r>
              <a:rPr kumimoji="1" lang="en-US" altLang="en-US" dirty="0">
                <a:solidFill>
                  <a:schemeClr val="hlink"/>
                </a:solidFill>
                <a:latin typeface="+mj-lt"/>
              </a:rPr>
              <a:t> </a:t>
            </a:r>
            <a:r>
              <a:rPr kumimoji="1" lang="en-US" altLang="en-US" dirty="0">
                <a:latin typeface="+mj-lt"/>
              </a:rPr>
              <a:t>are paired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Woman </a:t>
            </a:r>
            <a:r>
              <a:rPr lang="en-US" altLang="en-US" dirty="0" err="1"/>
              <a:t>Pessimality</a:t>
            </a:r>
            <a:endParaRPr lang="en-US" altLang="en-US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Woman-</a:t>
            </a:r>
            <a:r>
              <a:rPr lang="en-US" altLang="en-US" sz="2400" dirty="0" err="1">
                <a:solidFill>
                  <a:srgbClr val="0070C0"/>
                </a:solidFill>
              </a:rPr>
              <a:t>pessimal</a:t>
            </a:r>
            <a:r>
              <a:rPr lang="en-US" altLang="en-US" sz="2400" dirty="0">
                <a:solidFill>
                  <a:srgbClr val="0070C0"/>
                </a:solidFill>
              </a:rPr>
              <a:t> assignment:</a:t>
            </a:r>
            <a:r>
              <a:rPr lang="en-US" altLang="en-US" sz="2400" dirty="0"/>
              <a:t>  Each woman receives the worst valid partner.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Claim.</a:t>
            </a:r>
            <a:r>
              <a:rPr lang="en-US" altLang="en-US" sz="2400" dirty="0"/>
              <a:t> GS finds </a:t>
            </a:r>
            <a:r>
              <a:rPr lang="en-US" altLang="en-US" sz="2400" dirty="0">
                <a:solidFill>
                  <a:srgbClr val="FF0000"/>
                </a:solidFill>
              </a:rPr>
              <a:t>woman-</a:t>
            </a:r>
            <a:r>
              <a:rPr lang="en-US" altLang="en-US" sz="2400" dirty="0" err="1">
                <a:solidFill>
                  <a:srgbClr val="FF0000"/>
                </a:solidFill>
              </a:rPr>
              <a:t>pessimal</a:t>
            </a:r>
            <a:r>
              <a:rPr lang="en-US" altLang="en-US" sz="2400" dirty="0"/>
              <a:t> stable matching </a:t>
            </a:r>
            <a:r>
              <a:rPr lang="en-US" altLang="en-US" sz="2400" b="1" dirty="0">
                <a:solidFill>
                  <a:srgbClr val="0033CC"/>
                </a:solidFill>
              </a:rPr>
              <a:t>S*</a:t>
            </a:r>
            <a:r>
              <a:rPr lang="en-US" altLang="en-US" sz="2400" dirty="0"/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Proof.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Suppose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>
                <a:solidFill>
                  <a:srgbClr val="0033CC"/>
                </a:solidFill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matched in </a:t>
            </a:r>
            <a:r>
              <a:rPr lang="en-US" altLang="en-US" sz="2000" b="1" dirty="0">
                <a:solidFill>
                  <a:srgbClr val="0033CC"/>
                </a:solidFill>
              </a:rPr>
              <a:t>S*</a:t>
            </a:r>
            <a:r>
              <a:rPr lang="en-US" altLang="en-US" sz="2000" dirty="0"/>
              <a:t>, but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is not worst valid partner for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There exists stable matching </a:t>
            </a:r>
            <a:r>
              <a:rPr lang="en-US" altLang="en-US" sz="2000" b="1" dirty="0">
                <a:solidFill>
                  <a:srgbClr val="0033CC"/>
                </a:solidFill>
              </a:rPr>
              <a:t>S</a:t>
            </a:r>
            <a:r>
              <a:rPr lang="en-US" altLang="en-US" sz="2000" dirty="0"/>
              <a:t> in which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is paired with a man, say 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, whom she likes less than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Let </a:t>
            </a:r>
            <a:r>
              <a:rPr lang="en-US" altLang="en-US" sz="2000" b="1" dirty="0">
                <a:solidFill>
                  <a:srgbClr val="0033CC"/>
                </a:solidFill>
              </a:rPr>
              <a:t>w’</a:t>
            </a:r>
            <a:r>
              <a:rPr lang="en-US" altLang="en-US" sz="2000" dirty="0"/>
              <a:t> be the partner of 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in </a:t>
            </a:r>
            <a:r>
              <a:rPr lang="en-US" altLang="en-US" sz="2000" b="1" dirty="0">
                <a:solidFill>
                  <a:srgbClr val="0033CC"/>
                </a:solidFill>
              </a:rPr>
              <a:t>S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prefers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to </a:t>
            </a:r>
            <a:r>
              <a:rPr lang="en-US" altLang="en-US" sz="2000" b="1" dirty="0">
                <a:solidFill>
                  <a:srgbClr val="0033CC"/>
                </a:solidFill>
              </a:rPr>
              <a:t>w’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Thus,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>
                <a:solidFill>
                  <a:srgbClr val="0033CC"/>
                </a:solidFill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is an unstable in </a:t>
            </a:r>
            <a:r>
              <a:rPr lang="en-US" altLang="en-US" sz="2000" b="1" dirty="0">
                <a:solidFill>
                  <a:srgbClr val="0033CC"/>
                </a:solidFill>
              </a:rPr>
              <a:t>S</a:t>
            </a:r>
            <a:r>
              <a:rPr lang="en-US" altLang="en-US" sz="2000" dirty="0"/>
              <a:t>. 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29AE2A-C094-4BFD-A258-0F97009321FD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4587" name="Rectangle 8"/>
          <p:cNvSpPr>
            <a:spLocks noChangeArrowheads="1"/>
          </p:cNvSpPr>
          <p:nvPr/>
        </p:nvSpPr>
        <p:spPr bwMode="auto">
          <a:xfrm>
            <a:off x="3970737" y="5133273"/>
            <a:ext cx="2638543" cy="400752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dirty="0">
                <a:solidFill>
                  <a:srgbClr val="FF0000"/>
                </a:solidFill>
                <a:latin typeface="Comic Sans MS" pitchFamily="66" charset="0"/>
              </a:rPr>
              <a:t>man-optimality of </a:t>
            </a:r>
            <a:r>
              <a:rPr kumimoji="1" lang="en-US" b="1" dirty="0">
                <a:solidFill>
                  <a:srgbClr val="FF0000"/>
                </a:solidFill>
                <a:latin typeface="+mn-lt"/>
              </a:rPr>
              <a:t>S*</a:t>
            </a:r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 flipH="1">
            <a:off x="3303417" y="5314949"/>
            <a:ext cx="667320" cy="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485536-8027-4506-8D14-31D50536335A}"/>
              </a:ext>
            </a:extLst>
          </p:cNvPr>
          <p:cNvSpPr>
            <a:spLocks noChangeAspect="1"/>
          </p:cNvSpPr>
          <p:nvPr/>
        </p:nvSpPr>
        <p:spPr bwMode="auto">
          <a:xfrm>
            <a:off x="8328453" y="5911374"/>
            <a:ext cx="182880" cy="18288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 uiExpand="1" build="p"/>
      <p:bldP spid="24587" grpId="0"/>
      <p:bldP spid="24588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Questions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39478" y="1600200"/>
            <a:ext cx="860193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/>
              <a:t> How to implement GS algorithm efficiently?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       We can implement GS algorithm in </a:t>
            </a:r>
            <a:r>
              <a:rPr lang="en-US" altLang="en-US" sz="2400" b="1" dirty="0">
                <a:solidFill>
                  <a:srgbClr val="0033CC"/>
                </a:solidFill>
              </a:rPr>
              <a:t>O</a:t>
            </a:r>
            <a:r>
              <a:rPr lang="en-US" altLang="en-US" sz="2400" dirty="0">
                <a:solidFill>
                  <a:srgbClr val="0033CC"/>
                </a:solidFill>
              </a:rPr>
              <a:t>(</a:t>
            </a:r>
            <a:r>
              <a:rPr lang="en-US" altLang="en-US" sz="2400" b="1" dirty="0">
                <a:solidFill>
                  <a:srgbClr val="0033CC"/>
                </a:solidFill>
              </a:rPr>
              <a:t>n</a:t>
            </a:r>
            <a:r>
              <a:rPr lang="en-US" altLang="en-US" sz="2400" b="1" baseline="30000" dirty="0">
                <a:solidFill>
                  <a:srgbClr val="0033CC"/>
                </a:solidFill>
              </a:rPr>
              <a:t>2</a:t>
            </a:r>
            <a:r>
              <a:rPr lang="en-US" altLang="en-US" sz="2400" dirty="0">
                <a:solidFill>
                  <a:srgbClr val="0033CC"/>
                </a:solidFill>
              </a:rPr>
              <a:t>)</a:t>
            </a:r>
            <a:r>
              <a:rPr lang="en-US" altLang="en-US" sz="2400" dirty="0"/>
              <a:t> time.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If there are multiple stable matchings, which one does GS find?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 It finds the man-optimal woman-</a:t>
            </a:r>
            <a:r>
              <a:rPr lang="en-US" altLang="en-US" sz="2400" dirty="0" err="1"/>
              <a:t>pessimal</a:t>
            </a:r>
            <a:r>
              <a:rPr lang="en-US" altLang="en-US" sz="2400" dirty="0"/>
              <a:t> matching.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A9B82-1187-4567-84D7-E8F5CC5A3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98" y="2363638"/>
            <a:ext cx="741707" cy="687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B8A38C-C384-44ED-8C87-9948A9C2F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68" y="4256403"/>
            <a:ext cx="741707" cy="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2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Fairness Issue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Proposers get a better result.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Be proactive!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The G-S algorithm looks innocent, turns out to be bloody biased.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To design an algorithm, speed is not everything!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Efficiency (every one get matched)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Fairness (do not bias on one-sided)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Truthfulness (lying on your preference does not help)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Example: </a:t>
            </a:r>
            <a:r>
              <a:rPr lang="en-US" altLang="en-US" sz="2400" dirty="0">
                <a:hlinkClick r:id="rId3"/>
              </a:rPr>
              <a:t>http://www.spliddit.org/</a:t>
            </a: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E2AB7E-7817-42B6-BE9E-64673DE1CC71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2060"/>
                </a:solidFill>
              </a:rPr>
              <a:t>Administrativia</a:t>
            </a:r>
            <a:r>
              <a:rPr lang="en-US" altLang="en-US" sz="3600" dirty="0">
                <a:solidFill>
                  <a:srgbClr val="002060"/>
                </a:solidFill>
              </a:rPr>
              <a:t> Stuffs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01845"/>
            <a:ext cx="8893835" cy="561963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Please submit to Canvas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How to submit</a:t>
            </a:r>
            <a:r>
              <a:rPr lang="en-US" altLang="en-US" sz="2000" dirty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Submit a </a:t>
            </a:r>
            <a:r>
              <a:rPr lang="en-US" altLang="en-US" sz="2000" dirty="0">
                <a:solidFill>
                  <a:srgbClr val="FF0000"/>
                </a:solidFill>
              </a:rPr>
              <a:t>separate </a:t>
            </a:r>
            <a:r>
              <a:rPr lang="en-US" altLang="en-US" sz="2000" dirty="0"/>
              <a:t>file for each problem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000" dirty="0">
                <a:solidFill>
                  <a:srgbClr val="FF0000"/>
                </a:solidFill>
              </a:rPr>
              <a:t>Double check </a:t>
            </a:r>
            <a:r>
              <a:rPr lang="en-US" altLang="en-US" sz="2000" dirty="0"/>
              <a:t>your submission before the deadline!!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For hand written solutions, take a picture, turn it into pdf and submit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Guidelines</a:t>
            </a:r>
            <a:r>
              <a:rPr lang="en-US" altLang="en-US" sz="2000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Always prove your algorithm halts and outputs correct answer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You can collaborate, but you must write solutions on your own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You CANNOT search the solution online.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Tips</a:t>
            </a:r>
            <a:r>
              <a:rPr lang="en-US" altLang="en-US" sz="2000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Rewrite your proof. (I often rewrite my proof many times.)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Explain </a:t>
            </a:r>
            <a:r>
              <a:rPr lang="en-US" altLang="en-US" sz="2000" dirty="0" err="1"/>
              <a:t>sol’n</a:t>
            </a:r>
            <a:r>
              <a:rPr lang="en-US" altLang="en-US" sz="2000" dirty="0"/>
              <a:t> to a friend. Let him be an adversary to ask you questions.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Sanity Check: Make sure you use assumptions of the problem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Don’t write full program. Use pseudo code.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B47FA-1953-4D2A-BD0D-07B1A3D08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04" y="863391"/>
            <a:ext cx="2030049" cy="1457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Suggested Guideline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01845"/>
            <a:ext cx="8893835" cy="561963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Algorithm: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😃😃😃😃😃😃😃😃😃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😃😃😃😃😃😃😃😃😃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😃😃😃😃😃😃😃😃😃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😃😃😃😃😃😃😃😃😃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Runtime: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😃😃😃😃😃😃😃😃😃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Correctness: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😃😃😃😃😃😃😃😃😃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😃😃😃😃😃😃😃😃😃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😃😃😃😃😃😃😃😃😃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9378" y="1422506"/>
            <a:ext cx="55095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If you can reduce the question into a solved problem,</a:t>
            </a:r>
            <a:br>
              <a:rPr lang="en-US" sz="1600" dirty="0"/>
            </a:br>
            <a:r>
              <a:rPr lang="en-US" sz="1600" dirty="0"/>
              <a:t>Just use it. (It prevents mistakes and saves time.)</a:t>
            </a:r>
            <a:br>
              <a:rPr lang="en-US" sz="1600" dirty="0"/>
            </a:br>
            <a:r>
              <a:rPr lang="en-US" sz="1600" dirty="0"/>
              <a:t>For example, for stable matching, explain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What “man” and “woman” are corresponding to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What their preference are.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How convert the stable matching to what we asked in the question.</a:t>
            </a:r>
          </a:p>
          <a:p>
            <a:pPr algn="l"/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If the algorithm is similar to algorithm we teach in class</a:t>
            </a:r>
            <a:br>
              <a:rPr lang="en-US" sz="1600" dirty="0"/>
            </a:br>
            <a:r>
              <a:rPr lang="en-US" sz="1600" dirty="0"/>
              <a:t>You can simply explain what is the difference.</a:t>
            </a:r>
            <a:br>
              <a:rPr lang="en-US" sz="1600" dirty="0"/>
            </a:br>
            <a:r>
              <a:rPr lang="en-US" sz="1600" dirty="0"/>
              <a:t>Make sure your description is not ambiguous.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Make sure the answer is concise.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Okay to use a bullet format like my proof.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4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Last Lecture (summary)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Stable matching problem:</a:t>
                </a:r>
                <a:r>
                  <a:rPr lang="en-US" altLang="en-US" sz="2400" dirty="0"/>
                  <a:t>  Given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men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women, and their preferences, find a stable matching.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Gale-Shapley algorithm:</a:t>
                </a:r>
                <a:r>
                  <a:rPr lang="en-US" altLang="en-US" sz="2400" dirty="0"/>
                  <a:t>  Guarantees always finds a stable matching by running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/>
                  <a:t> proposals.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Main properties</a:t>
                </a:r>
                <a:r>
                  <a:rPr lang="en-US" altLang="en-US" sz="2400" dirty="0"/>
                  <a:t>: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Men go down their lists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Women trade up!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256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8A28CD-C939-4120-A81C-2DDF59AE1C41}"/>
                  </a:ext>
                </a:extLst>
              </p:cNvPr>
              <p:cNvSpPr txBox="1"/>
              <p:nvPr/>
            </p:nvSpPr>
            <p:spPr>
              <a:xfrm>
                <a:off x="1126635" y="2478656"/>
                <a:ext cx="70536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a perfect matching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, a pair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>
                    <a:solidFill>
                      <a:srgbClr val="0033CC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b="1" dirty="0">
                    <a:solidFill>
                      <a:srgbClr val="0033CC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FF0000"/>
                    </a:solidFill>
                  </a:rPr>
                  <a:t>unstable </a:t>
                </a:r>
              </a:p>
              <a:p>
                <a:r>
                  <a:rPr lang="en-US" dirty="0"/>
                  <a:t>if they prefer each other to their match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srgbClr val="0033CC"/>
                    </a:solidFill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8A28CD-C939-4120-A81C-2DDF59AE1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35" y="2478656"/>
                <a:ext cx="7053685" cy="707886"/>
              </a:xfrm>
              <a:prstGeom prst="rect">
                <a:avLst/>
              </a:prstGeom>
              <a:blipFill>
                <a:blip r:embed="rId4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Questions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/>
              <a:t> How to implement GS algorithm efficiently?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If there are multiple stable matchings, which one does GS find?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4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1819" y="991528"/>
            <a:ext cx="8001000" cy="3397250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Initialize each person to be free.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(</a:t>
            </a:r>
            <a:r>
              <a:rPr lang="en-US" altLang="en-US" sz="1600" b="1" dirty="0">
                <a:latin typeface="Courier New" panose="02070309020205020404" pitchFamily="49" charset="0"/>
              </a:rPr>
              <a:t>some man is free and hasn't proposed to every woman) {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    Choose such a man 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= 1</a:t>
            </a:r>
            <a:r>
              <a:rPr kumimoji="1" lang="en-US" altLang="en-US" sz="1600" b="1" baseline="30000" dirty="0">
                <a:latin typeface="Courier New" panose="02070309020205020404" pitchFamily="49" charset="0"/>
              </a:rPr>
              <a:t>st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woman on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's list to whom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has not yet proposed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is free)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 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prefers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her fiancé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,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free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    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rejects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39023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kern="0">
                <a:solidFill>
                  <a:srgbClr val="002060"/>
                </a:solidFill>
              </a:rPr>
              <a:t>Propose-And-Reject Algorithm</a:t>
            </a:r>
            <a:r>
              <a:rPr lang="en-US" altLang="en-US" sz="4000" kern="0">
                <a:solidFill>
                  <a:srgbClr val="002060"/>
                </a:solidFill>
              </a:rPr>
              <a:t> </a:t>
            </a:r>
            <a:r>
              <a:rPr lang="en-US" altLang="en-US" sz="2400" kern="0">
                <a:solidFill>
                  <a:schemeClr val="hlink"/>
                </a:solidFill>
              </a:rPr>
              <a:t>[Gale-Shapley’62]</a:t>
            </a:r>
            <a:endParaRPr lang="en-US" altLang="en-US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A Preprocessing Idea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Women rejecting/accepting.</a:t>
            </a:r>
          </a:p>
          <a:p>
            <a:pPr lvl="1" eaLnBrk="1" hangingPunct="1"/>
            <a:r>
              <a:rPr lang="en-US" altLang="en-US" sz="1800" dirty="0"/>
              <a:t>Does woman </a:t>
            </a:r>
            <a:r>
              <a:rPr lang="en-US" altLang="en-US" sz="1600" b="1" dirty="0">
                <a:solidFill>
                  <a:srgbClr val="0033CC"/>
                </a:solidFill>
              </a:rPr>
              <a:t>w</a:t>
            </a:r>
            <a:r>
              <a:rPr lang="en-US" altLang="en-US" sz="1800" dirty="0"/>
              <a:t> prefer man 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  <a:r>
              <a:rPr lang="en-US" altLang="en-US" sz="1800" dirty="0"/>
              <a:t> to man</a:t>
            </a:r>
            <a:r>
              <a:rPr lang="en-US" altLang="en-US" sz="1800" b="1" dirty="0">
                <a:solidFill>
                  <a:srgbClr val="0033CC"/>
                </a:solidFill>
              </a:rPr>
              <a:t> </a:t>
            </a:r>
            <a:r>
              <a:rPr lang="en-US" altLang="en-US" sz="1600" b="1" dirty="0">
                <a:solidFill>
                  <a:srgbClr val="0033CC"/>
                </a:solidFill>
              </a:rPr>
              <a:t>m'</a:t>
            </a:r>
            <a:r>
              <a:rPr lang="en-US" altLang="en-US" sz="1800" dirty="0"/>
              <a:t>?</a:t>
            </a:r>
          </a:p>
          <a:p>
            <a:pPr lvl="1" eaLnBrk="1" hangingPunct="1"/>
            <a:r>
              <a:rPr lang="en-US" altLang="en-US" sz="1800" dirty="0"/>
              <a:t>For each woman, create </a:t>
            </a:r>
            <a:r>
              <a:rPr lang="en-US" altLang="en-US" sz="1800" dirty="0">
                <a:solidFill>
                  <a:srgbClr val="FF0000"/>
                </a:solidFill>
              </a:rPr>
              <a:t>inverse</a:t>
            </a:r>
            <a:r>
              <a:rPr lang="en-US" altLang="en-US" sz="1800" dirty="0"/>
              <a:t> of preference list of men.</a:t>
            </a:r>
          </a:p>
          <a:p>
            <a:pPr lvl="1" eaLnBrk="1" hangingPunct="1"/>
            <a:r>
              <a:rPr lang="en-US" altLang="en-US" sz="1800" dirty="0"/>
              <a:t>Constant time access for each query after </a:t>
            </a:r>
            <a:r>
              <a:rPr lang="en-US" altLang="en-US" sz="1800" b="1" dirty="0">
                <a:solidFill>
                  <a:srgbClr val="0033CC"/>
                </a:solidFill>
              </a:rPr>
              <a:t>O</a:t>
            </a:r>
            <a:r>
              <a:rPr lang="en-US" altLang="en-US" sz="1800" dirty="0">
                <a:solidFill>
                  <a:srgbClr val="0033CC"/>
                </a:solidFill>
              </a:rPr>
              <a:t>(</a:t>
            </a:r>
            <a:r>
              <a:rPr lang="en-US" altLang="en-US" sz="1800" b="1" dirty="0">
                <a:solidFill>
                  <a:srgbClr val="0033CC"/>
                </a:solidFill>
              </a:rPr>
              <a:t>n</a:t>
            </a:r>
            <a:r>
              <a:rPr lang="en-US" altLang="en-US" sz="1800" dirty="0">
                <a:solidFill>
                  <a:srgbClr val="0033CC"/>
                </a:solidFill>
              </a:rPr>
              <a:t>)</a:t>
            </a:r>
            <a:r>
              <a:rPr lang="en-US" altLang="en-US" sz="1800" dirty="0"/>
              <a:t> preprocessing per woman.  </a:t>
            </a:r>
            <a:r>
              <a:rPr lang="en-US" altLang="en-US" sz="1800" b="1" dirty="0">
                <a:solidFill>
                  <a:srgbClr val="0033CC"/>
                </a:solidFill>
              </a:rPr>
              <a:t>O</a:t>
            </a:r>
            <a:r>
              <a:rPr lang="en-US" altLang="en-US" sz="1800" dirty="0">
                <a:solidFill>
                  <a:srgbClr val="0033CC"/>
                </a:solidFill>
              </a:rPr>
              <a:t>(</a:t>
            </a:r>
            <a:r>
              <a:rPr lang="en-US" altLang="en-US" sz="1800" b="1" dirty="0">
                <a:solidFill>
                  <a:srgbClr val="0033CC"/>
                </a:solidFill>
              </a:rPr>
              <a:t>n</a:t>
            </a:r>
            <a:r>
              <a:rPr lang="en-US" altLang="en-US" sz="1800" b="1" baseline="30000" dirty="0">
                <a:solidFill>
                  <a:srgbClr val="0033CC"/>
                </a:solidFill>
              </a:rPr>
              <a:t>2</a:t>
            </a:r>
            <a:r>
              <a:rPr lang="en-US" altLang="en-US" sz="1800" dirty="0">
                <a:solidFill>
                  <a:srgbClr val="0033CC"/>
                </a:solidFill>
              </a:rPr>
              <a:t>)</a:t>
            </a:r>
            <a:r>
              <a:rPr lang="en-US" altLang="en-US" sz="1800" dirty="0"/>
              <a:t> total reprocessing cost.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FB006E-3A80-4A23-BFAB-C00E9629816F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331913" y="5148263"/>
            <a:ext cx="3290887" cy="692150"/>
          </a:xfrm>
          <a:prstGeom prst="rect">
            <a:avLst/>
          </a:prstGeom>
          <a:solidFill>
            <a:srgbClr val="FFCF01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>
                <a:solidFill>
                  <a:schemeClr val="bg2"/>
                </a:solidFill>
                <a:latin typeface="Courier New" panose="02070309020205020404" pitchFamily="49" charset="0"/>
              </a:rPr>
              <a:t> i = 1 to n</a:t>
            </a:r>
          </a:p>
          <a:p>
            <a:pPr algn="l">
              <a:lnSpc>
                <a:spcPts val="2000"/>
              </a:lnSpc>
            </a:pPr>
            <a:r>
              <a:rPr lang="en-US" altLang="en-US" sz="1600" b="1">
                <a:solidFill>
                  <a:schemeClr val="bg2"/>
                </a:solidFill>
                <a:latin typeface="Courier New" panose="02070309020205020404" pitchFamily="49" charset="0"/>
              </a:rPr>
              <a:t>   inverse[pref[i]] = i</a:t>
            </a:r>
            <a:endParaRPr kumimoji="1" lang="en-US" altLang="en-US" sz="1600" b="1">
              <a:latin typeface="Courier New" panose="02070309020205020404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70423" y="3384550"/>
            <a:ext cx="5232027" cy="658906"/>
            <a:chOff x="1670423" y="3384550"/>
            <a:chExt cx="5232027" cy="658906"/>
          </a:xfrm>
        </p:grpSpPr>
        <p:sp>
          <p:nvSpPr>
            <p:cNvPr id="19464" name="Rectangle 6"/>
            <p:cNvSpPr>
              <a:spLocks noChangeArrowheads="1"/>
            </p:cNvSpPr>
            <p:nvPr/>
          </p:nvSpPr>
          <p:spPr bwMode="auto">
            <a:xfrm>
              <a:off x="1671768" y="3715348"/>
              <a:ext cx="1019243" cy="32810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Pref</a:t>
              </a:r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2691011" y="3385895"/>
              <a:ext cx="527102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2691011" y="3715348"/>
              <a:ext cx="527102" cy="328108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9467" name="Rectangle 9"/>
            <p:cNvSpPr>
              <a:spLocks noChangeArrowheads="1"/>
            </p:cNvSpPr>
            <p:nvPr/>
          </p:nvSpPr>
          <p:spPr bwMode="auto">
            <a:xfrm>
              <a:off x="3218114" y="3385895"/>
              <a:ext cx="524413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nd</a:t>
              </a:r>
            </a:p>
          </p:txBody>
        </p:sp>
        <p:sp>
          <p:nvSpPr>
            <p:cNvPr id="19468" name="Rectangle 10"/>
            <p:cNvSpPr>
              <a:spLocks noChangeArrowheads="1"/>
            </p:cNvSpPr>
            <p:nvPr/>
          </p:nvSpPr>
          <p:spPr bwMode="auto">
            <a:xfrm>
              <a:off x="3742526" y="3715348"/>
              <a:ext cx="527102" cy="328108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9469" name="Rectangle 11"/>
            <p:cNvSpPr>
              <a:spLocks noChangeArrowheads="1"/>
            </p:cNvSpPr>
            <p:nvPr/>
          </p:nvSpPr>
          <p:spPr bwMode="auto">
            <a:xfrm>
              <a:off x="3742526" y="3385895"/>
              <a:ext cx="527102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rd</a:t>
              </a:r>
            </a:p>
          </p:txBody>
        </p:sp>
        <p:sp>
          <p:nvSpPr>
            <p:cNvPr id="19470" name="Rectangle 12"/>
            <p:cNvSpPr>
              <a:spLocks noChangeArrowheads="1"/>
            </p:cNvSpPr>
            <p:nvPr/>
          </p:nvSpPr>
          <p:spPr bwMode="auto">
            <a:xfrm>
              <a:off x="3218114" y="3715348"/>
              <a:ext cx="524413" cy="32810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9471" name="Rectangle 13"/>
            <p:cNvSpPr>
              <a:spLocks noChangeArrowheads="1"/>
            </p:cNvSpPr>
            <p:nvPr/>
          </p:nvSpPr>
          <p:spPr bwMode="auto">
            <a:xfrm>
              <a:off x="4269629" y="3385895"/>
              <a:ext cx="525758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72" name="Rectangle 14"/>
            <p:cNvSpPr>
              <a:spLocks noChangeArrowheads="1"/>
            </p:cNvSpPr>
            <p:nvPr/>
          </p:nvSpPr>
          <p:spPr bwMode="auto">
            <a:xfrm>
              <a:off x="4795386" y="3715348"/>
              <a:ext cx="527102" cy="328108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9473" name="Rectangle 15"/>
            <p:cNvSpPr>
              <a:spLocks noChangeArrowheads="1"/>
            </p:cNvSpPr>
            <p:nvPr/>
          </p:nvSpPr>
          <p:spPr bwMode="auto">
            <a:xfrm>
              <a:off x="4795386" y="3385895"/>
              <a:ext cx="527102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74" name="Rectangle 16"/>
            <p:cNvSpPr>
              <a:spLocks noChangeArrowheads="1"/>
            </p:cNvSpPr>
            <p:nvPr/>
          </p:nvSpPr>
          <p:spPr bwMode="auto">
            <a:xfrm>
              <a:off x="4269629" y="3715348"/>
              <a:ext cx="525758" cy="328108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9475" name="Rectangle 17"/>
            <p:cNvSpPr>
              <a:spLocks noChangeArrowheads="1"/>
            </p:cNvSpPr>
            <p:nvPr/>
          </p:nvSpPr>
          <p:spPr bwMode="auto">
            <a:xfrm>
              <a:off x="5323833" y="3714003"/>
              <a:ext cx="527102" cy="328108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9476" name="Rectangle 18"/>
            <p:cNvSpPr>
              <a:spLocks noChangeArrowheads="1"/>
            </p:cNvSpPr>
            <p:nvPr/>
          </p:nvSpPr>
          <p:spPr bwMode="auto">
            <a:xfrm>
              <a:off x="6375348" y="3714003"/>
              <a:ext cx="527102" cy="328108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9477" name="Rectangle 19"/>
            <p:cNvSpPr>
              <a:spLocks noChangeArrowheads="1"/>
            </p:cNvSpPr>
            <p:nvPr/>
          </p:nvSpPr>
          <p:spPr bwMode="auto">
            <a:xfrm>
              <a:off x="5850935" y="3714003"/>
              <a:ext cx="524413" cy="32810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9478" name="Rectangle 20"/>
            <p:cNvSpPr>
              <a:spLocks noChangeArrowheads="1"/>
            </p:cNvSpPr>
            <p:nvPr/>
          </p:nvSpPr>
          <p:spPr bwMode="auto">
            <a:xfrm>
              <a:off x="5322488" y="3384550"/>
              <a:ext cx="527102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79" name="Rectangle 21"/>
            <p:cNvSpPr>
              <a:spLocks noChangeArrowheads="1"/>
            </p:cNvSpPr>
            <p:nvPr/>
          </p:nvSpPr>
          <p:spPr bwMode="auto">
            <a:xfrm>
              <a:off x="5849590" y="3384550"/>
              <a:ext cx="524413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7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80" name="Rectangle 22"/>
            <p:cNvSpPr>
              <a:spLocks noChangeArrowheads="1"/>
            </p:cNvSpPr>
            <p:nvPr/>
          </p:nvSpPr>
          <p:spPr bwMode="auto">
            <a:xfrm>
              <a:off x="6374003" y="3384550"/>
              <a:ext cx="527102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8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98" name="Rectangle 40"/>
            <p:cNvSpPr>
              <a:spLocks noChangeArrowheads="1"/>
            </p:cNvSpPr>
            <p:nvPr/>
          </p:nvSpPr>
          <p:spPr bwMode="auto">
            <a:xfrm>
              <a:off x="1670423" y="3387239"/>
              <a:ext cx="1019243" cy="3281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Amy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63700" y="4440144"/>
            <a:ext cx="5230682" cy="658906"/>
            <a:chOff x="1663700" y="4440144"/>
            <a:chExt cx="5230682" cy="658906"/>
          </a:xfrm>
        </p:grpSpPr>
        <p:sp>
          <p:nvSpPr>
            <p:cNvPr id="19481" name="Rectangle 23"/>
            <p:cNvSpPr>
              <a:spLocks noChangeArrowheads="1"/>
            </p:cNvSpPr>
            <p:nvPr/>
          </p:nvSpPr>
          <p:spPr bwMode="auto">
            <a:xfrm>
              <a:off x="1663700" y="4770942"/>
              <a:ext cx="1019243" cy="32810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Inverse</a:t>
              </a:r>
            </a:p>
          </p:txBody>
        </p:sp>
        <p:sp>
          <p:nvSpPr>
            <p:cNvPr id="19482" name="Rectangle 24"/>
            <p:cNvSpPr>
              <a:spLocks noChangeArrowheads="1"/>
            </p:cNvSpPr>
            <p:nvPr/>
          </p:nvSpPr>
          <p:spPr bwMode="auto">
            <a:xfrm>
              <a:off x="2682943" y="4770942"/>
              <a:ext cx="527102" cy="328108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4</a:t>
              </a:r>
              <a:r>
                <a:rPr kumimoji="1" lang="en-US" altLang="en-US" sz="1400" baseline="30000">
                  <a:latin typeface="Comic Sans MS" panose="030F0702030302020204" pitchFamily="66" charset="0"/>
                </a:rPr>
                <a:t>th</a:t>
              </a:r>
              <a:endParaRPr kumimoji="1" lang="en-US" altLang="en-US" sz="1400">
                <a:latin typeface="Comic Sans MS" panose="030F0702030302020204" pitchFamily="66" charset="0"/>
              </a:endParaRPr>
            </a:p>
          </p:txBody>
        </p:sp>
        <p:sp>
          <p:nvSpPr>
            <p:cNvPr id="19483" name="Rectangle 25"/>
            <p:cNvSpPr>
              <a:spLocks noChangeArrowheads="1"/>
            </p:cNvSpPr>
            <p:nvPr/>
          </p:nvSpPr>
          <p:spPr bwMode="auto">
            <a:xfrm>
              <a:off x="3734458" y="4770942"/>
              <a:ext cx="527102" cy="32810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kumimoji="1"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nd</a:t>
              </a:r>
            </a:p>
          </p:txBody>
        </p:sp>
        <p:sp>
          <p:nvSpPr>
            <p:cNvPr id="19484" name="Rectangle 26"/>
            <p:cNvSpPr>
              <a:spLocks noChangeArrowheads="1"/>
            </p:cNvSpPr>
            <p:nvPr/>
          </p:nvSpPr>
          <p:spPr bwMode="auto">
            <a:xfrm>
              <a:off x="3210046" y="4770942"/>
              <a:ext cx="524413" cy="328108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8</a:t>
              </a:r>
              <a:r>
                <a:rPr kumimoji="1" lang="en-US" altLang="en-US" sz="1400" baseline="30000"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85" name="Rectangle 27"/>
            <p:cNvSpPr>
              <a:spLocks noChangeArrowheads="1"/>
            </p:cNvSpPr>
            <p:nvPr/>
          </p:nvSpPr>
          <p:spPr bwMode="auto">
            <a:xfrm>
              <a:off x="4787318" y="4770942"/>
              <a:ext cx="527102" cy="328108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6</a:t>
              </a:r>
              <a:r>
                <a:rPr kumimoji="1" lang="en-US" altLang="en-US" sz="1400" baseline="30000"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86" name="Rectangle 28"/>
            <p:cNvSpPr>
              <a:spLocks noChangeArrowheads="1"/>
            </p:cNvSpPr>
            <p:nvPr/>
          </p:nvSpPr>
          <p:spPr bwMode="auto">
            <a:xfrm>
              <a:off x="4261561" y="4770942"/>
              <a:ext cx="525758" cy="328108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5</a:t>
              </a:r>
              <a:r>
                <a:rPr kumimoji="1" lang="en-US" altLang="en-US" sz="1400" baseline="30000"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87" name="Rectangle 29"/>
            <p:cNvSpPr>
              <a:spLocks noChangeArrowheads="1"/>
            </p:cNvSpPr>
            <p:nvPr/>
          </p:nvSpPr>
          <p:spPr bwMode="auto">
            <a:xfrm>
              <a:off x="5315765" y="4769597"/>
              <a:ext cx="527102" cy="32810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7</a:t>
              </a:r>
              <a:r>
                <a:rPr kumimoji="1"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88" name="Rectangle 30"/>
            <p:cNvSpPr>
              <a:spLocks noChangeArrowheads="1"/>
            </p:cNvSpPr>
            <p:nvPr/>
          </p:nvSpPr>
          <p:spPr bwMode="auto">
            <a:xfrm>
              <a:off x="6367280" y="4769597"/>
              <a:ext cx="527102" cy="328108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1</a:t>
              </a:r>
              <a:r>
                <a:rPr kumimoji="1" lang="en-US" altLang="en-US" sz="1400" baseline="30000">
                  <a:latin typeface="Comic Sans MS" panose="030F0702030302020204" pitchFamily="66" charset="0"/>
                </a:rPr>
                <a:t>st</a:t>
              </a:r>
            </a:p>
          </p:txBody>
        </p:sp>
        <p:sp>
          <p:nvSpPr>
            <p:cNvPr id="19489" name="Rectangle 31"/>
            <p:cNvSpPr>
              <a:spLocks noChangeArrowheads="1"/>
            </p:cNvSpPr>
            <p:nvPr/>
          </p:nvSpPr>
          <p:spPr bwMode="auto">
            <a:xfrm>
              <a:off x="5842867" y="4769597"/>
              <a:ext cx="524413" cy="328108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3</a:t>
              </a:r>
              <a:r>
                <a:rPr kumimoji="1" lang="en-US" altLang="en-US" sz="1400" baseline="30000">
                  <a:latin typeface="Comic Sans MS" panose="030F0702030302020204" pitchFamily="66" charset="0"/>
                </a:rPr>
                <a:t>rd</a:t>
              </a:r>
            </a:p>
          </p:txBody>
        </p:sp>
        <p:sp>
          <p:nvSpPr>
            <p:cNvPr id="19490" name="Rectangle 32"/>
            <p:cNvSpPr>
              <a:spLocks noChangeArrowheads="1"/>
            </p:cNvSpPr>
            <p:nvPr/>
          </p:nvSpPr>
          <p:spPr bwMode="auto">
            <a:xfrm>
              <a:off x="2684288" y="4441489"/>
              <a:ext cx="527102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1" name="Rectangle 33"/>
            <p:cNvSpPr>
              <a:spLocks noChangeArrowheads="1"/>
            </p:cNvSpPr>
            <p:nvPr/>
          </p:nvSpPr>
          <p:spPr bwMode="auto">
            <a:xfrm>
              <a:off x="3211390" y="4441489"/>
              <a:ext cx="524413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2" name="Rectangle 34"/>
            <p:cNvSpPr>
              <a:spLocks noChangeArrowheads="1"/>
            </p:cNvSpPr>
            <p:nvPr/>
          </p:nvSpPr>
          <p:spPr bwMode="auto">
            <a:xfrm>
              <a:off x="3735803" y="4441489"/>
              <a:ext cx="527102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>
              <a:off x="4262905" y="4441489"/>
              <a:ext cx="525758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4" name="Rectangle 36"/>
            <p:cNvSpPr>
              <a:spLocks noChangeArrowheads="1"/>
            </p:cNvSpPr>
            <p:nvPr/>
          </p:nvSpPr>
          <p:spPr bwMode="auto">
            <a:xfrm>
              <a:off x="4788663" y="4441489"/>
              <a:ext cx="527102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5" name="Rectangle 37"/>
            <p:cNvSpPr>
              <a:spLocks noChangeArrowheads="1"/>
            </p:cNvSpPr>
            <p:nvPr/>
          </p:nvSpPr>
          <p:spPr bwMode="auto">
            <a:xfrm>
              <a:off x="5315765" y="4440144"/>
              <a:ext cx="527102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6" name="Rectangle 38"/>
            <p:cNvSpPr>
              <a:spLocks noChangeArrowheads="1"/>
            </p:cNvSpPr>
            <p:nvPr/>
          </p:nvSpPr>
          <p:spPr bwMode="auto">
            <a:xfrm>
              <a:off x="5842867" y="4440144"/>
              <a:ext cx="524413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7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7" name="Rectangle 39"/>
            <p:cNvSpPr>
              <a:spLocks noChangeArrowheads="1"/>
            </p:cNvSpPr>
            <p:nvPr/>
          </p:nvSpPr>
          <p:spPr bwMode="auto">
            <a:xfrm>
              <a:off x="6367280" y="4440144"/>
              <a:ext cx="527102" cy="3294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8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9" name="Rectangle 41"/>
            <p:cNvSpPr>
              <a:spLocks noChangeArrowheads="1"/>
            </p:cNvSpPr>
            <p:nvPr/>
          </p:nvSpPr>
          <p:spPr bwMode="auto">
            <a:xfrm>
              <a:off x="1665045" y="4445523"/>
              <a:ext cx="1019243" cy="328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Amy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9338" name="Rectangle 42"/>
              <p:cNvSpPr>
                <a:spLocks noChangeArrowheads="1"/>
              </p:cNvSpPr>
              <p:nvPr/>
            </p:nvSpPr>
            <p:spPr bwMode="auto">
              <a:xfrm>
                <a:off x="4914900" y="5224463"/>
                <a:ext cx="4043864" cy="585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kumimoji="1" lang="en-US" altLang="en-US" sz="1600" dirty="0">
                    <a:latin typeface="Comic Sans MS" panose="030F0702030302020204" pitchFamily="66" charset="0"/>
                  </a:rPr>
                  <a:t>Amy prefers man </a:t>
                </a:r>
                <a:r>
                  <a:rPr kumimoji="1" lang="en-US" altLang="en-US" sz="1600" b="1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kumimoji="1" lang="en-US" altLang="en-US" sz="1600" dirty="0">
                    <a:latin typeface="Comic Sans MS" panose="030F0702030302020204" pitchFamily="66" charset="0"/>
                  </a:rPr>
                  <a:t> to </a:t>
                </a:r>
                <a:r>
                  <a:rPr kumimoji="1" lang="en-US" altLang="en-US" sz="1600" b="1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kumimoji="1" lang="en-US" altLang="en-US" sz="1600" dirty="0">
                    <a:latin typeface="Comic Sans MS" panose="030F0702030302020204" pitchFamily="66" charset="0"/>
                  </a:rPr>
                  <a:t/>
                </a:r>
                <a:br>
                  <a:rPr kumimoji="1" lang="en-US" altLang="en-US" sz="1600" dirty="0">
                    <a:latin typeface="Comic Sans MS" panose="030F0702030302020204" pitchFamily="66" charset="0"/>
                  </a:rPr>
                </a:br>
                <a:r>
                  <a:rPr kumimoji="1" lang="en-US" altLang="en-US" sz="1600" dirty="0"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kumimoji="1" lang="en-US" altLang="en-US" sz="1600" b="1" i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𝐢𝐧𝐯𝐞𝐫𝐬𝐞</m:t>
                    </m:r>
                    <m:r>
                      <a:rPr kumimoji="1" lang="en-US" altLang="en-US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en-US" sz="16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1" lang="en-US" altLang="en-US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en-US" altLang="en-US" sz="18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en-US" sz="16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1" lang="en-US" altLang="en-US" sz="1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r>
                      <a:rPr kumimoji="1" lang="en-US" altLang="en-US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en-US" sz="16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kumimoji="1" lang="en-US" altLang="en-US" sz="1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en-US" sz="1600" b="1" i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𝐢𝐧𝐯𝐞𝐫𝐬𝐞</m:t>
                    </m:r>
                    <m:r>
                      <a:rPr kumimoji="1" lang="en-US" altLang="en-US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en-US" sz="16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1" lang="en-US" altLang="en-US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en-US" sz="1800" dirty="0">
                  <a:solidFill>
                    <a:srgbClr val="0033CC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9338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4900" y="5224463"/>
                <a:ext cx="4043864" cy="585418"/>
              </a:xfrm>
              <a:prstGeom prst="rect">
                <a:avLst/>
              </a:prstGeom>
              <a:blipFill>
                <a:blip r:embed="rId3"/>
                <a:stretch>
                  <a:fillRect l="-753" t="-2083" b="-13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439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90238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Propose-And-Reject Algorithm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[Gale-Shapley’62]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9219" y="6486028"/>
            <a:ext cx="2133600" cy="31011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02D9DF-657A-4814-B316-53CFC1BF5BE8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51819" y="1802411"/>
            <a:ext cx="8001000" cy="4608954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Initialize each person to be free.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(</a:t>
            </a:r>
            <a:r>
              <a:rPr lang="en-US" altLang="en-US" sz="1600" b="1" dirty="0">
                <a:latin typeface="Courier New" panose="02070309020205020404" pitchFamily="49" charset="0"/>
              </a:rPr>
              <a:t>some man is free and hasn't proposed to every woman) {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    Choose such a man 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= 1</a:t>
            </a:r>
            <a:r>
              <a:rPr kumimoji="1" lang="en-US" altLang="en-US" sz="1600" b="1" baseline="30000" dirty="0">
                <a:latin typeface="Courier New" panose="02070309020205020404" pitchFamily="49" charset="0"/>
              </a:rPr>
              <a:t>st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woman on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's list to whom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has not yet proposed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is free)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 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prefers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her fiancé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)</a:t>
            </a:r>
          </a:p>
          <a:p>
            <a:pPr algn="l">
              <a:lnSpc>
                <a:spcPts val="2300"/>
              </a:lnSpc>
            </a:pPr>
            <a:endParaRPr kumimoji="1" lang="en-US" altLang="en-US" sz="1600" b="1" dirty="0">
              <a:latin typeface="Courier New" panose="02070309020205020404" pitchFamily="49" charset="0"/>
            </a:endParaRPr>
          </a:p>
          <a:p>
            <a:pPr algn="l">
              <a:lnSpc>
                <a:spcPts val="2300"/>
              </a:lnSpc>
            </a:pPr>
            <a:endParaRPr kumimoji="1" lang="en-US" altLang="en-US" sz="1600" b="1" dirty="0">
              <a:latin typeface="Courier New" panose="02070309020205020404" pitchFamily="49" charset="0"/>
            </a:endParaRP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,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free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    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rejects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}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726611" y="2346385"/>
            <a:ext cx="4218317" cy="862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 bwMode="auto">
          <a:xfrm>
            <a:off x="5020383" y="1417638"/>
            <a:ext cx="3425083" cy="442674"/>
          </a:xfrm>
          <a:prstGeom prst="wedgeRoundRectCallout">
            <a:avLst>
              <a:gd name="adj1" fmla="val -39471"/>
              <a:gd name="adj2" fmla="val 134602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Explained this is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not needed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50435" y="1116701"/>
            <a:ext cx="4167976" cy="442674"/>
          </a:xfrm>
          <a:prstGeom prst="wedgeRoundRectCallout">
            <a:avLst>
              <a:gd name="adj1" fmla="val 14871"/>
              <a:gd name="adj2" fmla="val 204756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Have a linked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list to store free man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 bwMode="auto">
              <a:xfrm>
                <a:off x="3311473" y="3150862"/>
                <a:ext cx="5465535" cy="442674"/>
              </a:xfrm>
              <a:prstGeom prst="wedgeRoundRectCallout">
                <a:avLst>
                  <a:gd name="adj1" fmla="val -12563"/>
                  <a:gd name="adj2" fmla="val 33271"/>
                  <a:gd name="adj3" fmla="val 1666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𝐶𝑜𝑢𝑛𝑡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store how</a:t>
                </a: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many women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proposed</a:t>
                </a:r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1473" y="3150862"/>
                <a:ext cx="5465535" cy="442674"/>
              </a:xfrm>
              <a:prstGeom prst="wedgeRoundRectCallout">
                <a:avLst>
                  <a:gd name="adj1" fmla="val -12563"/>
                  <a:gd name="adj2" fmla="val 33271"/>
                  <a:gd name="adj3" fmla="val 16667"/>
                </a:avLst>
              </a:prstGeom>
              <a:blipFill>
                <a:blip r:embed="rId3"/>
                <a:stretch>
                  <a:fillRect r="-111" b="-15385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/>
              <p:cNvSpPr/>
              <p:nvPr/>
            </p:nvSpPr>
            <p:spPr bwMode="auto">
              <a:xfrm>
                <a:off x="3148901" y="4597802"/>
                <a:ext cx="5967852" cy="442674"/>
              </a:xfrm>
              <a:prstGeom prst="wedgeRoundRectCallout">
                <a:avLst>
                  <a:gd name="adj1" fmla="val -12563"/>
                  <a:gd name="adj2" fmla="val 33271"/>
                  <a:gd name="adj3" fmla="val 1666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store the rank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preference list</a:t>
                </a:r>
              </a:p>
            </p:txBody>
          </p:sp>
        </mc:Choice>
        <mc:Fallback xmlns="">
          <p:sp>
            <p:nvSpPr>
              <p:cNvPr id="11" name="Rounded 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8901" y="4597802"/>
                <a:ext cx="5967852" cy="442674"/>
              </a:xfrm>
              <a:prstGeom prst="wedgeRoundRectCallout">
                <a:avLst>
                  <a:gd name="adj1" fmla="val -12563"/>
                  <a:gd name="adj2" fmla="val 33271"/>
                  <a:gd name="adj3" fmla="val 16667"/>
                </a:avLst>
              </a:prstGeom>
              <a:blipFill>
                <a:blip r:embed="rId4"/>
                <a:stretch>
                  <a:fillRect r="-305" b="-15190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 bwMode="auto">
          <a:xfrm>
            <a:off x="854016" y="2536880"/>
            <a:ext cx="232913" cy="3140015"/>
          </a:xfrm>
          <a:prstGeom prst="leftBrac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122" y="3768333"/>
                <a:ext cx="10584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600" dirty="0"/>
                  <a:t> time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122" y="3768333"/>
                <a:ext cx="1058495" cy="338554"/>
              </a:xfrm>
              <a:prstGeom prst="rect">
                <a:avLst/>
              </a:prstGeom>
              <a:blipFill>
                <a:blip r:embed="rId5"/>
                <a:stretch>
                  <a:fillRect t="-5357" r="-172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55547" y="4095792"/>
                <a:ext cx="10577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iter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547" y="4095792"/>
                <a:ext cx="1057726" cy="338554"/>
              </a:xfrm>
              <a:prstGeom prst="rect">
                <a:avLst/>
              </a:prstGeom>
              <a:blipFill>
                <a:blip r:embed="rId6"/>
                <a:stretch>
                  <a:fillRect t="-5455" r="-1734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2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6" grpId="0" animBg="1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Questions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/>
              <a:t> How to implement GS algorithm efficiently?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If there are multiple stable matchings, which one does GS find?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A9B82-1187-4567-84D7-E8F5CC5A3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98" y="2363638"/>
            <a:ext cx="741707" cy="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164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54975</TotalTime>
  <Words>1196</Words>
  <Application>Microsoft Office PowerPoint</Application>
  <PresentationFormat>On-screen Show (4:3)</PresentationFormat>
  <Paragraphs>311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Tahoma</vt:lpstr>
      <vt:lpstr>Comic Sans MS</vt:lpstr>
      <vt:lpstr>Cambria Math</vt:lpstr>
      <vt:lpstr>Arial Black</vt:lpstr>
      <vt:lpstr>Helvetica</vt:lpstr>
      <vt:lpstr>Times New Roman</vt:lpstr>
      <vt:lpstr>Courier New</vt:lpstr>
      <vt:lpstr>Arial</vt:lpstr>
      <vt:lpstr>Symbol</vt:lpstr>
      <vt:lpstr>Wingdings</vt:lpstr>
      <vt:lpstr>Custom Design</vt:lpstr>
      <vt:lpstr>CSE 421:  Introduction to Algorithms</vt:lpstr>
      <vt:lpstr>Administrativia Stuffs</vt:lpstr>
      <vt:lpstr>Suggested Guideline</vt:lpstr>
      <vt:lpstr>Last Lecture (summary)</vt:lpstr>
      <vt:lpstr>Questions</vt:lpstr>
      <vt:lpstr>PowerPoint Presentation</vt:lpstr>
      <vt:lpstr>A Preprocessing Idea</vt:lpstr>
      <vt:lpstr>Propose-And-Reject Algorithm [Gale-Shapley’62]</vt:lpstr>
      <vt:lpstr>Questions</vt:lpstr>
      <vt:lpstr>Understanding the Solution</vt:lpstr>
      <vt:lpstr>Man Optimal Assignments</vt:lpstr>
      <vt:lpstr>Man Optimality</vt:lpstr>
      <vt:lpstr>Man Optimality Summary</vt:lpstr>
      <vt:lpstr>Woman Pessimality</vt:lpstr>
      <vt:lpstr>Questions</vt:lpstr>
      <vt:lpstr>Fairness Issue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217</cp:revision>
  <cp:lastPrinted>2000-07-01T21:41:59Z</cp:lastPrinted>
  <dcterms:created xsi:type="dcterms:W3CDTF">1998-04-21T02:39:18Z</dcterms:created>
  <dcterms:modified xsi:type="dcterms:W3CDTF">2018-10-02T23:58:27Z</dcterms:modified>
</cp:coreProperties>
</file>