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69" r:id="rId2"/>
    <p:sldId id="729" r:id="rId3"/>
    <p:sldId id="730" r:id="rId4"/>
    <p:sldId id="709" r:id="rId5"/>
    <p:sldId id="728" r:id="rId6"/>
    <p:sldId id="711" r:id="rId7"/>
    <p:sldId id="727" r:id="rId8"/>
    <p:sldId id="713" r:id="rId9"/>
    <p:sldId id="712" r:id="rId10"/>
    <p:sldId id="714" r:id="rId11"/>
    <p:sldId id="715" r:id="rId12"/>
    <p:sldId id="716" r:id="rId13"/>
    <p:sldId id="731" r:id="rId14"/>
    <p:sldId id="717" r:id="rId15"/>
    <p:sldId id="718" r:id="rId16"/>
    <p:sldId id="720" r:id="rId17"/>
    <p:sldId id="719" r:id="rId18"/>
    <p:sldId id="721" r:id="rId19"/>
    <p:sldId id="735" r:id="rId20"/>
    <p:sldId id="732" r:id="rId21"/>
    <p:sldId id="733" r:id="rId22"/>
    <p:sldId id="734" r:id="rId23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ＭＳ Ｐゴシック" panose="020B0600070205080204" pitchFamily="34" charset="-128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  <a:srgbClr val="FF0000"/>
    <a:srgbClr val="FF33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821" autoAdjust="0"/>
  </p:normalViewPr>
  <p:slideViewPr>
    <p:cSldViewPr snapToGrid="0">
      <p:cViewPr varScale="1">
        <p:scale>
          <a:sx n="196" d="100"/>
          <a:sy n="196" d="100"/>
        </p:scale>
        <p:origin x="1224" y="15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0:30:54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20141 6522 748 0,'0'0'67'0,"0"0"-54"0,0 0-13 0,0 0 0 15,0 0 220-15,0 0 42 0,5 7 8 0,3 4 2 16,-4 0-120-16,-4 0-23 0,4 0-5 0,-4 7 0 16,0 1-96-16,0-1-18 0,-4 4-10 0,0 0 10 15,-4-4-10-15,-1 0 0 0,1-3 9 0,0 3-9 16,-5 1 0-16,5-5 0 0,0-6 0 0,-4-1 0 16,-1 4 0-16,1-7 0 0,4-4 0 0,-5 0 0 0,1 0 0 0,4-4 16 15,-1-3-3-15,1-1 0 0,0-3 8 16,4 0 2-16,0 0 0 0,4-3 0 0,4-8-12 15,4 0-3-15,4-4 0 0,1 1 0 16,7-5 0-16,1 1 0 0,4-4 0 0,4 7 0 0,-9 4 4 16,5 4 0-16,-5 0 0 0,1 3 0 0,0 8 16 15,-9-4 4-15,-8 7 1 0,-4 4 0 0,0 0-18 0,4 15-4 16,9 3-1-16,-9 4 0 0,-4 11 9 0,-4 4 1 16,-9 3 1-16,1 0 0 0,-9 0 7 0,1-3 2 15,-1 0 0-15,1-1 0 0,-1-3-11 0,0-3-3 16,9-5 0-16,0-10 0 0,-5-8-16 0,9-3 8 15,-4 0-8-15,-1-1 0 0,5-6 0 0,0-1 0 16,4 0 0-16,-5-7 0 0,9-3 0 0,0-5-9 16,0-3 1-16,4-3 0 0,5-12-3 0,-1 0 0 15,0 1 0-15,5-4 0 16,3-1-17-16,0 8-3 0,-3 0-1 0,3 8 0 16,-3 3-145-16,-1 11-30 0,0 3-5 0,-12 8-747 0</inkml:trace>
  <inkml:trace contextRef="#ctx0" brushRef="#br0" timeOffset="359.2817">20166 6536 864 0,'-16'8'38'0,"7"-1"8"0,5-3-37 0,4-4-9 16,0 0 0-16,0 0 0 0,0 0 399 0,0 0 77 16,9 7 16-16,7-7 4 0,5 0-346 0,3-4-69 15,5-3-13-15,12-4-4 0,9 4-51 0,7-8-13 16,9 0 0-16,13 1 0 0,-1-1 0 0,8 4-16 16,13-7 3-16,13 3 1 0,-1 4 12 0,0 0 0 15,4 0 0-15,21 8-9 0,-8-5 9 0,4 1 0 16,0 7 0-16,12-4 0 0,-12 4 0 0,-4 0 0 15,-5-3 0-15,9 3 8 0,-12-4-8 0,-1 4 0 16,-8-7-8-16,0 7 8 0,-16-4 0 0,-8 4 19 16,-5-4-3-16,-8 4-1 15,-16-3-61-15,-4 3-12 0,-9-4-2 0,-4 4-1 16,-8-4-124-16,-8 1-25 0,-13 3-5 0,-4 0-443 0,1-4-89 16</inkml:trace>
  <inkml:trace contextRef="#ctx0" brushRef="#br0" timeOffset="796.6792">23462 6097 2188 0,'0'0'97'0,"0"0"20"0,-12 0-93 0,12 0-24 0,0 0 0 0,0 0 0 16,0 0 107-16,0 0 17 0,0 0 3 0,0 0 1 15,0 0-52-15,0 0-9 0,0 0-3 0,0 0 0 16,8 11-51-16,0 0-13 0,-8 7 0 0,4 4 0 15,-4 0 12-15,0 7-1 0,0 1 0 0,-4 3 0 16,-4 0-11-16,4-4 0 0,4 0 0 0,0 1 8 16,-8-8-8-16,-5-1 0 0,5 1 0 0,-4-7 0 0,4-4-14 0,-5 0 2 15,-3 0 0-15,-1-4 0 0,5-7-5 0,-5 4-1 16,1-4 0-16,4-4 0 0,-1 1-2 0,1-5-1 16,8 1 0-16,-5-8 0 0,5 4-3 0,0-7 0 15,8 0 0-15,5-8 0 0,-1 1 40 0,4-5 7 16,5 5 1-16,3-8 1 0,5 0-4 0,-4 3-1 15,-5-3 0-15,5 4 0 0,7 4 5 0,-3 6 1 16,-4 8 0-16,-5 4 0 0,5 3-26 0,-5 4 0 16,-3 4-12-16,-5 7 12 0,0 4 0 0,-4 7 0 15,-4 0 0-15,-4 7 0 0,-8 0 8 0,-1 4 8 0,1-4 3 16,-4 4 0-16,-1-3-31 0,1-1-5 16,3-7-2-16,-3 0 0 0,-5-4 35 0,1 0 6 0,-5 1 2 15,4-8 0-15,1-4-39 0,3-3-7 0,5-1-2 16,0-3 0-1,-1-3-83-15,9-5-17 0,4-3-3 0,0-3-649 0,4-8-131 0</inkml:trace>
  <inkml:trace contextRef="#ctx0" brushRef="#br0" timeOffset="1405.911">23409 6291 230 0,'0'0'20'0,"0"0"-20"0,0 0 0 0,-9 4 0 16,1-1 384-16,8-3 72 0,-4 8 14 0,0 3 3 16,4 3-320-16,-4 5-64 0,0-1-13 0,4 11-2 15,-4 4 11-15,-1 11 3 0,-3 7 0 0,4 19 0 16,-4-1-33-16,0 16-7 0,-1 3 0 0,5 18-1 15,-4 4-11-15,4 3-1 0,0 8-1 0,-4 14 0 16,8-3-16-16,-5-4-3 0,1 1-1 0,4 6 0 16,-4-14-14-16,4 0 9 0,-4-4-9 0,4 0 8 0,-4-14 0 15,0-8 0-15,4 0 0 0,-4-3 0 0,-5-8-8 16,5-11 0-16,0-7 9 0,-4-8-9 0,4-3 0 16,-4-11 9-16,-1-7-9 0,-3-4 0 15,4-7-78-15,-5-4-22 0,-3-8-5 16,4-3-698-16,-5-7-139 0</inkml:trace>
  <inkml:trace contextRef="#ctx0" brushRef="#br0" timeOffset="1983.8981">23087 9052 921 0,'0'0'82'0,"0"0"-66"0,0 0-16 0,0 0 0 16,0 0 298-16,0 0 56 0,13 0 11 0,-1 0 3 15,0 0-217-15,1 0-43 0,-1 0-9 0,5 0-2 16,3-4-42-16,-3 4-9 0,3-3-2 0,5 6 0 16,-4 1-32-16,3 0-12 0,1 3 9 0,0 0-9 15,-9 4 30-15,1 4 1 0,-9-4 0 0,-8 7 0 16,-4-3-31-16,4 3 0 0,8 0 0 0,0 1 0 16,-4 3-45-1,-4 0-15-15,0-4-4 0,-12 4 0 0,-4-4 77 0,-1 1 15 0,-4-1 4 0,1-4 0 16,-5-3-16-16,0 0-2 0,1-3-1 0,-1 3 0 15,0-8 18-15,1 1 3 0,3 0 1 0,-4-8 0 16,5 0-3-16,3-7-1 0,1 0 0 0,3-3 0 16,5-5-19-16,0-2-4 0,4 2-8 0,0-6 12 0,8-1-12 15,0-3 0-15,4-1 0 0,0-3-10 0,5 4 10 16,3 0 0-16,1 3-9 0,-1 1 9 0,1-1 0 0,-1 4-11 16,9 4 11-16,-5 3-8 0,1 4 8 0,0 4 0 15,-1-1-9-15,1 8 9 0,4 4-8 0,-9 3 8 16,5 1-10-16,-5 6 10 0,-4 8 0 0,-3 0 0 15,-5 0-8-15,0 8 8 0,-8 2 0 0,-4 1 12 16,-5 0-3-16,1 4 0 0,-5-4-1 0,1-4-8 16,-9 1 12-16,5-1-4 0,-1-4 4 0,-4 1 1 15,5-8 0-15,-1 1 0 0,0-8-13 0,5 3 11 16,-5-6-11-16,5-1 10 0,-1-3-10 0,5-8 0 16,4 4 9-16,0-11-9 0,3 4 0 0,5-8 0 15,-4-7-12-15,8 0 4 0,1-7-6 0,-1 0-1 16,8-4 0-16,-4-4 0 0,5 0 6 0,3 1 1 0,1 6 0 15,-1-3 0-15,1 4 8 0,-5 4-12 0,4 6 12 16,1 5-12 0,-1 3-11-16,1 3-2 0,-5 5-1 0,1 3 0 15,3 3-12-15,-4 5-2 0,-3 6-1 0,-1 5 0 16,-8 6-18-16,4 4-3 0,-8 4-1 0,0-3 0 16,-9 3-147-16,1 0-30 0</inkml:trace>
  <inkml:trace contextRef="#ctx0" brushRef="#br0" timeOffset="4092.7867">20290 6837 1490 0,'0'0'66'0,"0"0"14"0,0 0-64 0,0 0-16 0,0 0 0 0,0 0 0 16,0 0 108-16,8 7 20 0,4 0 3 0,5 4 1 15,-1 8-34-15,5-5-6 0,-1-6-2 0,5 10 0 16,8 11-40-16,4 0-8 0,0-10-2 0,9 10 0 15,3 11-5-15,5 4-2 0,7 11 0 0,18 15 0 16,3-4 12-16,1 7 3 0,7 7 0 0,9 19 0 16,-4 0-4-16,12 11 0 0,-4-11 0 0,12 14 0 15,-20-10 0-15,0-1-1 0,-9 1 0 0,17 3 0 16,4-11-11-16,-8-3-1 0,-4-4-1 0,4 7 0 16,-12-18-13-16,7 3-2 0,-11-6-1 0,7-5 0 15,-3-3 5-15,-17-11 1 0,0-7 0 0,-4 3 0 16,-8-11 3-16,-5-3 1 0,-8-4 0 0,5-4 0 15,-9-7-11-15,-4-4-1 0,-4 1-1 0,-4-8 0 0,-8-4-11 16,-5 0 0-16,-4-3 0 0,1 0 0 16,-13-4-88-16,0 0-14 0,0 0-2 0,0 0-1 15,-8-11-165-15,-5 3-33 0</inkml:trace>
  <inkml:trace contextRef="#ctx0" brushRef="#br0" timeOffset="5857.9836">20261 5540 1605 0,'0'0'71'0,"0"0"15"0,0 0-69 0,0 0-17 16,0 0 0-16,0 0 0 0,0 0 148 0,0 0 25 15,0 0 6-15,0 0 1 0,0 0-96 0,0 0-18 16,4 8-4-16,0-1-1 0,-4 4-9 0,4 4-3 16,-4 3 0-16,8 0 0 15,-8 4-63-15,0 0-13 0,0 15-2 0,-4-8-1 0,0-14 30 0,4 3 0 16,-8 0 0-16,0-3 10 0,4-4-10 0,0-4 12 15,4 4-12-15,0-11 12 0,-9 0 5 0,1 0 2 16,-4 0 0-16,3-7 0 0,-3-4-19 0,0-4 0 16,-1 1 0-16,5-5 0 0,0-3 0 0,0 4-9 15,4-4 9-15,-5-3 0 0,9 3 0 0,0 0-8 16,0 0 8-16,4 3 0 0,5 1 0 0,-5 3-10 16,4-3 10-16,0 7 0 0,0 4 0 0,1 3 9 15,3 0 1-15,0 4 0 0,5 0-10 0,-9 8-9 16,-8-8 9-16,8 7-13 0,5 4 13 0,-1-4 8 15,-4 4 0-15,1 4-8 0,3 3 0 0,-8-3 0 16,0 0 0-16,0-1-9 0,0-3 9 0,1 8 11 0,-10-5-3 16,1 1 0-16,-4-1 0 0,4-3 0 0,-4 0 0 15,-5 0 0-15,-3 0-8 0,8-3-16 0,8-8 4 0,0 0 1 16,-9 7 27-16,9-7 4 0,-8 4 2 0,0-1 0 16,-4-3-22-16,3 0 0 0,1-3 0 0,0-1 0 15,4 0-13-15,-5-3-7 0,1 0-2 0,0-1 0 16,4 1 22-16,-4 0 0 0,4 3 0 0,-5 0 0 15,9 4 38-15,-4-7 12 0,0 3 2 0,4 4 1 16,0 0-28-16,0 0-5 0,0 0-2 0,0 0 0 0,0 0-2 16,0 0 0-16,0 0 0 0,4-3 0 0,4-1-7 15,1 1-1-15,3-1-8 0,0 0 12 0,1 4-12 16,3-3 0-16,5-1 0 0,8 4 0 0,4-7 0 0,8 3 9 16,8 0-9-16,1 1 8 0,-1-5-8 0,5 5 0 15,3 3 0-15,9-4 0 0,8 4 0 0,5 4 0 16,15-1 0-16,5-3 0 15,0 4-25-15,4 0-7 0,8-1-2 0,17 1 0 0,-12 0 50 16,-1 3 11-16,4-3 1 0,13-1 1 0,-12-3 5 0,-1 0 1 16,-8 0 0-16,5 0 0 15,-17 4-79-15,4-4-16 0,-4 0-4 0,-1 0 0 0,-15 0 77 0,-13 0 15 16,-4-4 4-16,-4 4 0 0,-9 4-24 0,-3-4-8 16,-13 0 0-16,-4 0 0 0,-13 4 30 0,1-4 0 15,-9 3 0-15,-3-3 0 0,-9 0-30 0,0 0 0 0,0 0 0 16,0 0 0-16,0 0 57 0,0 0 6 0,0 0 1 0,-13 0 0 15,5 4-64-15,0-4 0 0,8 0-9 0,0 0 0 16,0 0-2-16,-13 3 0 0,13-3 0 0,0 0 0 31,0 0-23-31,0 0-5 0,-8-3-1 0,8 3 0 0,0 0-124 16,0 0-26-16,0 0-5 0,0 0-1 0,0 0-55 16,-4-7-11-16,-4-8-2 0,8 15-1 0</inkml:trace>
  <inkml:trace contextRef="#ctx0" brushRef="#br0" timeOffset="6264.1382">23310 5588 403 0,'0'0'17'0,"0"0"5"0,-8-4-22 0,8 4 0 16,0 0 0-16,0 0 0 0,0 0 378 0,0 0 71 15,0 0 15-15,0 0 2 0,8-7-298 0,-4 3-60 16,4-3-12-16,0 3-3 0,5 1-23 0,-1 3-5 16,-4 0-1-16,5 0 0 0,-5 0-51 0,0 7-13 15,-8-7 0-15,4 7 0 0,-4-7 9 0,4 11-1 16,-4 0 0-16,5 4 0 0,3 0 4 0,-8-1 1 15,-4-3 0-15,0-3 0 0,-9 3 24 0,1 0 5 16,-9 0 1-16,5-1 0 0,-1 1-35 0,1-3-8 16,-5 3 0-16,-4-8 0 0,5 1 0 0,-1 0 0 15,1-1 0-15,-1 1 0 0,0-8 0 0,5 1 0 16,8-1 0-16,-1 0 0 0,-3 1 0 0,4-8 0 16,8 0 0-16,4-4 0 0,0-3 0 0,8 0 0 15,-3-4 0-15,7 0 0 0,5-8 0 0,3-3 0 16,-3 4 0-16,4 0 0 0,4 3 0 0,0 4 0 0,-5 0 0 15,1 4 0-15,-13 7 0 0,5 4 0 0,-9 3 0 16,0 8 8-16,1 7 3 0,-5 7 0 0,4 0 0 16,-4 8 0-16,-12 3-2 0,8 4 0 0,4 0 0 15,-8-4 0-15,0 4 0 0,-9-3 0 0,1-1 0 0,-5 0 0 16,1-3-1-16,-1-8-8 0,-3 0 12 0,3 1-4 16,-7-8-36-1,3-4-8-15,-4-3-2 0,1-4 0 0,-5-4-21 16,0-7-4-16,4 0-1 0,5-4-1152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0:36:36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10682 8111 460 0,'0'0'41'0,"0"0"-33"15,0 0-8-15,0 0 0 0,-4-7 232 0,4-1 45 16,-5 5 9-16,5 3 2 0,0 0-128 0,0 0-26 15,0-11-5-15,0 11-1 0,0 0-23 0,0-8-5 16,0 1 0-16,0 7-1 0,0 0-56 0,0 0-11 0,0 0-3 16,5-7 0-16,-5 3 28 0,0 4 6 0,0 0 1 15,8-4 0-15,-8 4-20 0,8 0-3 0,4-3-1 0,1 6 0 16,-5-3-15-16,4 4-3 0,1 0-1 0,-5-1 0 16,-4 1-7-16,8 7-2 0,1 0 0 0,3 4 0 15,1-1 4-15,3 1 1 0,-3 3 0 0,8 4 0 16,-1 0 17-16,1 4 3 0,0 3 1 0,4-3 0 15,-5 3-30-15,9 4-8 0,-4 3 0 0,4 5 0 16,0-1 0-16,8 0-10 0,0 4 10 0,-8-11-13 16,4 4 13-16,1 7 8 0,-1-4 0 15,4 11-8-15,-4 8 12 0,8 3-12 0,-4 4 12 0,21 22-12 16,-4-11 10-16,-9 0-10 0,-3 3 8 0,11 15-8 0,5 1 0 16,-4-1 8-16,-17-4-8 0,8 19 0 0,1-11 0 15,-1 15 8-15,5 6-8 0,-1 12 0 0,-11-15 0 16,-1 12-17-16,4 13 2 0,0 16 1 0,-3-23 38 0,-5 8 8 15,4 11 2-15,8 14 0 0,-7-21-14 0,-5 3-4 16,-8 15 0-16,4 18 0 0,-1-22-6 0,-3 4-2 16,-8 10 0-16,0 27 0 0,-5-23-8 0,-4-3 12 15,-3 3-12-15,-9 30 12 0,-5-22-12 0,-3 3 0 16,0 4 0-16,-13 30 0 0,-3-41 11 0,3 7 0 16,0 4 0-16,-3 22 0 0,3-40-11 0,-8 25-16 15,0-3 4-15,5-11 1 0,3-8 11 0,-4-10 0 0,-3-4 0 16,-1-4 0-16,8-8 24 0,-4-2 8 0,-3-9 0 0,-10-2 1 15,6-12-20-15,3 0-4 0,-4 4-1 0,-8-12 0 16,-13-6-8-16,5-8 0 0,16-3 0 0,-9-1 8 16,-3-3-8-16,-4-4 0 0,7-14 9 0,5-4-9 15,0-8 0-15,4-6 0 0,-4-9 0 0,4-6 0 16,9-8-9-16,3-3 9 0,-4-8-10 0,0-7 10 16,9 0-10-16,0-7 10 0,3-1-10 0,1-6 10 15,-9 3-9-15,9-8 9 0,12-3-8 0,0 0 8 16,-21 4-9-16,9 0 9 0,4-1-10 0,8-3 10 15,0 0-118-15,0 0-18 16,-13-3-3-16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1:11:29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10105 13757 806 0,'-4'-15'72'0,"4"4"-58"16,-4 0-14-16,-1-3 0 0,1-1 201 0,0 0 38 16,-4-3 7-16,-4 4 2 0,-1-1-39 0,-7 0-7 0,-1 1-2 0,-4-1 0 15,5 0-57-15,-9 4-12 0,-4-3-3 0,-4-1 0 16,0 4-57-16,-9-4-12 0,-3 1-3 0,-9-1 0 16,5 0-11-16,-5 1-2 15,-8 3-1-15,0 0 0 0,0 4-24 0,-8-4-5 0,-4-8-1 16,-13 1 0-16,5 0-12 0,-1 3 9 15,-8 0-9-15,-3 1 8 0,-1 3 5 0,-4 0 1 16,-4 0 0-16,-5 3 0 0,5 1-14 0,-4 3-8 0,-4 8 8 0,-9 7-13 16,13 7 13-16,4 8 0 0,0 7 12 0,-13 11-12 15,13 3 8-15,4 5-8 0,4-1 0 0,0 11 0 16,13 0 0-16,7 1 0 0,5 6 0 0,0 8 0 16,16 0 0-16,9 0 0 0,8-4 0 0,8 15 0 15,12 0 0-15,17 7-9 0,12 8 9 0,17 10 0 16,4 1 0-16,12 7 0 0,4 18 0 0,17 18 11 0,0-14-11 15,8 0 0-15,8 3 0 0,9 4 0 0,-9-18 0 16,0-11 0-16,-3 0 0 0,15 3 0 0,-7-21 0 0,7-4-16 16,1-11 4-16,12-1 1 0,-8-10 11 15,3-11 0-15,5-3 0 0,21-1 0 0,-13-11 0 0,13-11 0 16,0-10 0-16,16-1-8 0,-9-11 8 0,-3-7 0 16,4-7 0-16,12-11 0 0,-4-4 0 0,-4-4 0 15,0-7 0-15,8-11 0 0,-8 0 0 0,-4-11 0 16,0 0 0-16,8-14 0 0,-12-1 13 0,-5-7-1 15,1-14-1-15,8-12 0 0,-17-3-11 0,-3 0 0 16,-9-1 0-16,4-10 0 0,-4 4 11 0,-21 3 6 16,-16 4 2-16,-12 7 0 0,-9 0-19 0,-8-4 0 15,-8 4 8-15,-13 1-8 0,-16-1 8 0,0 3-8 16,-12 1 9-16,-13-7-9 0,-24-1 18 0,-5-3-2 0,-3-4-1 16,-9 4 0-16,-4 0-4 0,-17-4-1 15,-8-4 0-15,-8 4 0 0,-4-7-10 0,0 0 8 0,4 4-8 0,0-1 8 16,-12 0-8-16,8 5 0 0,-1-1 0 0,10 7 8 15,7 4-8-15,0 8 0 0,1 7-10 0,-5 7 10 16,8 7 0-16,-3 8 0 0,-1 7 0 0,-4 7 0 16,-4 12 8-16,-12 17-8 0,-8 12 0 0,-17 14 0 15,-4 12 0-15,-5 6 0 0,-15 12-13 0,-1 10 5 16,0 8-1-16,5 4 0 0,-1-4 0 0,13 3 0 16,8-3-35-16,17-4-6 15,-1-10-2-15,21-1 0 0,13-3-124 0,16-1-24 0,12-3-6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1:15:20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5898 11967 2455 0,'0'0'108'0,"0"0"24"0,0 0-106 0,0 0-26 16,0 0 0-16,0 0 0 0,-8 0 88 0,0 0 13 16,-5-4 3-16,1-3 0 0,-4-1-4 0,3 1 0 15,-7-8 0-15,3 4 0 0,-3 0-36 0,-5-3-7 16,-4-1-1-16,0 0-1 0,-8 1-23 0,4 3-4 15,-12-8 0-15,-5 5-1 0,-3 3-15 0,-9 0-4 16,-8 0 0-16,-25 3 0 0,9 1-8 0,-5 0 0 16,-8 3-12-16,-16-3 12 15,-1 3-34-15,1-3 1 0,4 7 0 0,-21-7 0 0,21-1 33 0,4 5 0 16,-5-5 0-16,5 8 0 0,17-3 0 0,7-5 0 0,-3 8 0 16,11-3 0-16,5 3 0 0,13 3 0 0,7-3 0 0,9 4 0 15,4 0 8-15,8-1-8 0,9 1 0 0,7 7 0 16,1 0 0-16,12 3 0 0,0 8 0 0,4 8 0 15,12 6 0-15,5 19 0 0,-4 11 0 0,7 22-10 16,5 7 10-16,-8 19 0 0,-1 7 0 0,1 21 0 16,-5-6 0-16,5-1 0 0,-9 8 0 0,1 11 0 0,3-15 0 15,-8-11 0-15,5-3 0 0,-1 10 8 16,1-18-8-16,-1-3-16 0,0-12 4 0,-4-3 0 16,1-14-22-16,3-9-5 0,-8-6-1 15,4-4 0-15,-8-15 10 0,9-7 2 0,-9-4 0 0,8-10 0 16,-8-8 20-16,12-4 8 0,-3-3 0 0,11-8-9 0,-8-3 9 0,17-4-8 15,0-4 8-15,4 0-8 0,17-10 8 0,7-5 0 16,-3-3 0-16,20-3 0 0,-4-5 13 0,12-3 2 16,9-3 0-16,12-4 0 0,0-4 0 0,4 3 0 0,0-3 0 0,13-3 0 0,-9 7-15 15,0 3 8-15,-4 0-8 0,1 4 0 0,-10 4 8 16,-3 3-8-16,-4 1 0 0,4-1 9 0,-13 1-9 16,-4 6 0-16,-4-3 9 0,-4 0-9 0,-12 4 8 15,-4 0-8-15,-5-4 10 0,-4 0-10 0,-12-4 22 0,0 0-2 16,-12-3 0-16,0-4 0 0,-9-7-9 0,-8-8-3 15,-12-7 0-15,-5-14 0 0,-7-8 21 0,-1-11 4 16,-8-11 1-16,-4-25 0 0,-4-1-26 0,4-7-8 16,-4-3 0-16,0-15 0 0,0 11 0 0,0 3 0 15,8 4 0-15,0-3 0 16,5 25-25-16,7 11-3 0,1 15 0 0,12 14 0 16,4 23-160-16,4 17-32 0</inkml:trace>
  <inkml:trace contextRef="#ctx0" brushRef="#br0" timeOffset="1271.3586">21262 12010 403 0,'4'26'17'0,"-4"-26"5"0,0 0-22 0,0 0 0 15,0 0 0-15,0 0 0 16,0 0 394-16,0 0 74 0,0 0 16 0,0 0 2 16,0 0-259-16,0 0-52 0,-4 11-11 0,-4-4-1 15,-5-3-59-15,1 0-11 0,-4-4-2 0,-5-4-1 16,-4 0-34-16,-8 1-8 0,-8-1 0 0,-8-3-1 15,3-1-23-15,-11-3-4 0,-5-3 0 0,-8-5-1 16,0 5-11-16,-4-1-8 0,-13-3 12 0,-8 0-12 16,9-4 8-16,-5 3-8 0,1-3 0 0,-9 4 0 15,4 3 0-15,0-3 0 0,0 3 0 0,-8-7 0 16,9 8 0-16,3-5 0 0,4-2 0 0,1 2 0 16,4-3 0-16,3 4 0 0,13-4 0 0,0 4 0 0,9-1 0 15,7 5 0-15,5-1 0 0,8 4 0 0,4 0 0 16,4 7 0-16,8 1 0 0,1 6-9 0,3 5 9 15,5-1 0-15,0 4-9 0,8 4 9 0,-5 7-8 16,5 11 8-16,4 7-10 0,4 11 10 0,0 4-11 0,5 7 11 16,3 12-12-16,5-16 12 15,-1 12-8-15,0-1 8 0,5 5 0 0,4 6 0 0,-9 12 0 16,1 6-8-16,-1 9 8 0,-3 35 0 0,-9-17 0 0,-13-4 0 16,-3 7 0-16,-13 7 0 0,1-17 0 0,-5 6-10 15,-8 1 10-15,-9 6-12 0,5-13-4 0,0-9-2 16,-4-13 0-16,4-5 0 0,8-18 2 0,16-18 0 15,9-3 0-15,8-12 0 0,8-4 16 0,9-10 17 16,7-4-3-16,5-7-1 0,4-4-13 0,21-4 0 0,3-3-12 16,13-4 12-16,9-8-9 0,-1 1 9 0,8 0 0 15,13-8-9-15,-4 0 9 0,12 1 0 0,4-1 10 0,9-3-10 16,4 0 12-16,-5-1-3 0,1 1-1 0,15-4 0 16,-7 0-8-16,0 0 12 0,0-4-12 0,8 1 12 15,-13 6-12-15,-12 1 8 0,-8-4-8 0,-8-3 8 16,-17-1 2-16,-7 0 0 0,-10-3 0 0,-7-4 0 15,-9-4 6-15,-8-3 0 0,-4-11 1 0,-8-8 0 16,-4 1 7-16,-13-12 0 0,0-7 1 0,-4-14 0 16,-4-5-12-16,0-2-2 0,-4-9-1 0,0-10 0 15,0 4-10-15,4 3 0 0,-4-4 0 0,0-3 0 16,4 15 0-16,0 7 0 0,0 3 0 0,0 8 0 16,0 18-35-16,0 7-12 0,0 8-2 15,4 18-1-15,0 4-182 0,0-1-36 0,8-32-7 16,1 37-1-16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7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15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94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7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5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8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4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377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36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6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808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615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64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3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9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97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56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71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1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3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Minimum Spanning Tree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 Property: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Cycle property</a:t>
                </a:r>
                <a:r>
                  <a:rPr lang="en-US" altLang="en-US" sz="2200" dirty="0"/>
                  <a:t>: 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be any cycle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be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max</a:t>
                </a:r>
                <a:r>
                  <a:rPr lang="en-US" altLang="en-US" sz="2200" dirty="0"/>
                  <a:t> cost edge belonging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.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/>
                  <a:t> does not contain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/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  By contradiction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belongs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Deleting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into two connected components.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 exists another edge, say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that is in the cycle and connects the components.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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 − {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200" dirty="0"/>
                  <a:t>is also a spanning tree.</a:t>
                </a:r>
              </a:p>
              <a:p>
                <a:pPr lvl="1"/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lvl="1"/>
                <a:r>
                  <a:rPr lang="en-US" altLang="en-US" sz="2200" dirty="0"/>
                  <a:t>This is a contradiction.   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DCA93B3-6A36-477E-83A5-29BB72B045F2}"/>
              </a:ext>
            </a:extLst>
          </p:cNvPr>
          <p:cNvSpPr>
            <a:spLocks/>
          </p:cNvSpPr>
          <p:nvPr/>
        </p:nvSpPr>
        <p:spPr bwMode="auto">
          <a:xfrm>
            <a:off x="7094538" y="4953000"/>
            <a:ext cx="1897062" cy="1620838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8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3 h 1021"/>
              <a:gd name="T10" fmla="*/ 1539875 w 1195"/>
              <a:gd name="T11" fmla="*/ 1560513 h 1021"/>
              <a:gd name="T12" fmla="*/ 1460500 w 1195"/>
              <a:gd name="T13" fmla="*/ 1620838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8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8 h 1021"/>
              <a:gd name="T28" fmla="*/ 179387 w 1195"/>
              <a:gd name="T29" fmla="*/ 1233488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3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3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3 h 1021"/>
              <a:gd name="T50" fmla="*/ 1023937 w 1195"/>
              <a:gd name="T51" fmla="*/ 438150 h 1021"/>
              <a:gd name="T52" fmla="*/ 1152525 w 1195"/>
              <a:gd name="T53" fmla="*/ 268288 h 1021"/>
              <a:gd name="T54" fmla="*/ 1292225 w 1195"/>
              <a:gd name="T55" fmla="*/ 149225 h 1021"/>
              <a:gd name="T56" fmla="*/ 1322387 w 1195"/>
              <a:gd name="T57" fmla="*/ 119063 h 1021"/>
              <a:gd name="T58" fmla="*/ 1352550 w 1195"/>
              <a:gd name="T59" fmla="*/ 100013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E61D9D4-2537-4E80-B223-82D441F4C7AD}"/>
              </a:ext>
            </a:extLst>
          </p:cNvPr>
          <p:cNvSpPr>
            <a:spLocks/>
          </p:cNvSpPr>
          <p:nvPr/>
        </p:nvSpPr>
        <p:spPr bwMode="auto">
          <a:xfrm>
            <a:off x="5394325" y="5056188"/>
            <a:ext cx="1387475" cy="1487487"/>
          </a:xfrm>
          <a:custGeom>
            <a:avLst/>
            <a:gdLst>
              <a:gd name="T0" fmla="*/ 193675 w 874"/>
              <a:gd name="T1" fmla="*/ 223837 h 937"/>
              <a:gd name="T2" fmla="*/ 374650 w 874"/>
              <a:gd name="T3" fmla="*/ 176212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7 h 937"/>
              <a:gd name="T10" fmla="*/ 1309688 w 874"/>
              <a:gd name="T11" fmla="*/ 176212 h 937"/>
              <a:gd name="T12" fmla="*/ 1349375 w 874"/>
              <a:gd name="T13" fmla="*/ 295275 h 937"/>
              <a:gd name="T14" fmla="*/ 1328738 w 874"/>
              <a:gd name="T15" fmla="*/ 881062 h 937"/>
              <a:gd name="T16" fmla="*/ 1338263 w 874"/>
              <a:gd name="T17" fmla="*/ 969962 h 937"/>
              <a:gd name="T18" fmla="*/ 1179513 w 874"/>
              <a:gd name="T19" fmla="*/ 1338262 h 937"/>
              <a:gd name="T20" fmla="*/ 1050925 w 874"/>
              <a:gd name="T21" fmla="*/ 1487487 h 937"/>
              <a:gd name="T22" fmla="*/ 822325 w 874"/>
              <a:gd name="T23" fmla="*/ 1447800 h 937"/>
              <a:gd name="T24" fmla="*/ 762000 w 874"/>
              <a:gd name="T25" fmla="*/ 1408112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7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7 h 937"/>
              <a:gd name="T40" fmla="*/ 393700 w 874"/>
              <a:gd name="T41" fmla="*/ 1055687 h 937"/>
              <a:gd name="T42" fmla="*/ 323850 w 874"/>
              <a:gd name="T43" fmla="*/ 955675 h 937"/>
              <a:gd name="T44" fmla="*/ 239713 w 874"/>
              <a:gd name="T45" fmla="*/ 909637 h 937"/>
              <a:gd name="T46" fmla="*/ 209550 w 874"/>
              <a:gd name="T47" fmla="*/ 855662 h 937"/>
              <a:gd name="T48" fmla="*/ 109538 w 874"/>
              <a:gd name="T49" fmla="*/ 762000 h 937"/>
              <a:gd name="T50" fmla="*/ 9525 w 874"/>
              <a:gd name="T51" fmla="*/ 531812 h 937"/>
              <a:gd name="T52" fmla="*/ 47625 w 874"/>
              <a:gd name="T53" fmla="*/ 347662 h 937"/>
              <a:gd name="T54" fmla="*/ 193675 w 874"/>
              <a:gd name="T55" fmla="*/ 223837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B8E39C-B2C1-4478-BC35-9AC789EDA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2788" y="537210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E37DD2-181B-484B-8548-03D6FDE0F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5" y="520382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2BBA5B-E36C-43FD-849C-96CC02F0B2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0888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0BD44A-B3FB-4E31-AEF8-FB63EF001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2225" y="5203825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B4B570-791E-4CBE-B814-DF62130B1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25" y="5614988"/>
            <a:ext cx="179388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05D767-2623-4A28-8BA0-D2E5862EA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5EAFC9-CDB3-4815-8696-203E777B6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2600" y="5735638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8E6CAC-5EBA-46A3-9CB1-82F034BE86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5663" y="58769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39" name="AutoShape 38">
            <a:extLst>
              <a:ext uri="{FF2B5EF4-FFF2-40B4-BE49-F238E27FC236}">
                <a16:creationId xmlns:a16="http://schemas.microsoft.com/office/drawing/2014/main" id="{C64E55E8-FD86-4DBD-ABFB-1E94FE6A1BBC}"/>
              </a:ext>
            </a:extLst>
          </p:cNvPr>
          <p:cNvCxnSpPr>
            <a:cxnSpLocks noChangeShapeType="1"/>
            <a:stCxn id="31" idx="6"/>
            <a:endCxn id="34" idx="3"/>
          </p:cNvCxnSpPr>
          <p:nvPr/>
        </p:nvCxnSpPr>
        <p:spPr bwMode="auto">
          <a:xfrm flipV="1">
            <a:off x="5972175" y="5346700"/>
            <a:ext cx="427038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39">
            <a:extLst>
              <a:ext uri="{FF2B5EF4-FFF2-40B4-BE49-F238E27FC236}">
                <a16:creationId xmlns:a16="http://schemas.microsoft.com/office/drawing/2014/main" id="{A5F92F35-70F3-4978-B8C2-D352B377D8CA}"/>
              </a:ext>
            </a:extLst>
          </p:cNvPr>
          <p:cNvCxnSpPr>
            <a:cxnSpLocks noChangeShapeType="1"/>
            <a:stCxn id="31" idx="5"/>
            <a:endCxn id="35" idx="2"/>
          </p:cNvCxnSpPr>
          <p:nvPr/>
        </p:nvCxnSpPr>
        <p:spPr bwMode="auto">
          <a:xfrm>
            <a:off x="5945188" y="5514975"/>
            <a:ext cx="503237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40">
            <a:extLst>
              <a:ext uri="{FF2B5EF4-FFF2-40B4-BE49-F238E27FC236}">
                <a16:creationId xmlns:a16="http://schemas.microsoft.com/office/drawing/2014/main" id="{0CDB581A-66A4-4343-B759-0AD72EEDE100}"/>
              </a:ext>
            </a:extLst>
          </p:cNvPr>
          <p:cNvCxnSpPr>
            <a:cxnSpLocks noChangeShapeType="1"/>
            <a:stCxn id="36" idx="1"/>
            <a:endCxn id="31" idx="4"/>
          </p:cNvCxnSpPr>
          <p:nvPr/>
        </p:nvCxnSpPr>
        <p:spPr bwMode="auto">
          <a:xfrm flipH="1" flipV="1">
            <a:off x="5883275" y="5540375"/>
            <a:ext cx="434975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AutoShape 41">
            <a:extLst>
              <a:ext uri="{FF2B5EF4-FFF2-40B4-BE49-F238E27FC236}">
                <a16:creationId xmlns:a16="http://schemas.microsoft.com/office/drawing/2014/main" id="{994C1177-5DCC-4B30-948F-3B22CBAEB977}"/>
              </a:ext>
            </a:extLst>
          </p:cNvPr>
          <p:cNvCxnSpPr>
            <a:cxnSpLocks noChangeShapeType="1"/>
            <a:stCxn id="32" idx="3"/>
            <a:endCxn id="37" idx="7"/>
          </p:cNvCxnSpPr>
          <p:nvPr/>
        </p:nvCxnSpPr>
        <p:spPr bwMode="auto">
          <a:xfrm flipH="1">
            <a:off x="8255000" y="5346700"/>
            <a:ext cx="328613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AutoShape 42">
            <a:extLst>
              <a:ext uri="{FF2B5EF4-FFF2-40B4-BE49-F238E27FC236}">
                <a16:creationId xmlns:a16="http://schemas.microsoft.com/office/drawing/2014/main" id="{E122D5F7-3739-4C5C-A6B3-F5448229BD92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 flipV="1">
            <a:off x="7385050" y="5821363"/>
            <a:ext cx="7175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AutoShape 43">
            <a:extLst>
              <a:ext uri="{FF2B5EF4-FFF2-40B4-BE49-F238E27FC236}">
                <a16:creationId xmlns:a16="http://schemas.microsoft.com/office/drawing/2014/main" id="{C5B901F0-B5C4-44AD-AC72-2B341AEDF2D6}"/>
              </a:ext>
            </a:extLst>
          </p:cNvPr>
          <p:cNvCxnSpPr>
            <a:cxnSpLocks noChangeShapeType="1"/>
            <a:stCxn id="32" idx="4"/>
            <a:endCxn id="33" idx="0"/>
          </p:cNvCxnSpPr>
          <p:nvPr/>
        </p:nvCxnSpPr>
        <p:spPr bwMode="auto">
          <a:xfrm flipH="1">
            <a:off x="8461375" y="5372100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44">
            <a:extLst>
              <a:ext uri="{FF2B5EF4-FFF2-40B4-BE49-F238E27FC236}">
                <a16:creationId xmlns:a16="http://schemas.microsoft.com/office/drawing/2014/main" id="{39C86502-CFD0-4E8E-99FC-3653B4D50E1D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>
            <a:off x="6470650" y="6334125"/>
            <a:ext cx="1900238" cy="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45">
            <a:extLst>
              <a:ext uri="{FF2B5EF4-FFF2-40B4-BE49-F238E27FC236}">
                <a16:creationId xmlns:a16="http://schemas.microsoft.com/office/drawing/2014/main" id="{5B895A39-96D8-4D04-AC64-12244FF1DC7E}"/>
              </a:ext>
            </a:extLst>
          </p:cNvPr>
          <p:cNvCxnSpPr>
            <a:cxnSpLocks noChangeShapeType="1"/>
            <a:stCxn id="34" idx="6"/>
            <a:endCxn id="32" idx="1"/>
          </p:cNvCxnSpPr>
          <p:nvPr/>
        </p:nvCxnSpPr>
        <p:spPr bwMode="auto">
          <a:xfrm flipV="1">
            <a:off x="6551613" y="5229225"/>
            <a:ext cx="2032000" cy="587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" name="Text Box 46">
            <a:extLst>
              <a:ext uri="{FF2B5EF4-FFF2-40B4-BE49-F238E27FC236}">
                <a16:creationId xmlns:a16="http://schemas.microsoft.com/office/drawing/2014/main" id="{62545C48-2E4C-4738-B179-FFBA7C89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5165725"/>
            <a:ext cx="2349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 </a:t>
            </a:r>
          </a:p>
        </p:txBody>
      </p:sp>
      <p:sp>
        <p:nvSpPr>
          <p:cNvPr id="48" name="Text Box 47">
            <a:extLst>
              <a:ext uri="{FF2B5EF4-FFF2-40B4-BE49-F238E27FC236}">
                <a16:creationId xmlns:a16="http://schemas.microsoft.com/office/drawing/2014/main" id="{2A668E0E-0B50-4E0C-925F-AC39FB52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0"/>
            <a:ext cx="533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 T*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D1249AC3-CA1E-4018-891E-E101A7F9D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99188"/>
            <a:ext cx="1587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E76BC0-02AF-4C79-BC63-B00156CB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5435600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9B62190-045F-4248-99A3-4257AC51E82A}"/>
                  </a:ext>
                </a:extLst>
              </p:cNvPr>
              <p:cNvSpPr/>
              <p:nvPr/>
            </p:nvSpPr>
            <p:spPr bwMode="auto">
              <a:xfrm>
                <a:off x="4683166" y="2623608"/>
                <a:ext cx="4211409" cy="584775"/>
              </a:xfrm>
              <a:prstGeom prst="wedgeRectCallout">
                <a:avLst>
                  <a:gd name="adj1" fmla="val -39597"/>
                  <a:gd name="adj2" fmla="val 98382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Every connected graph has a spanning tree.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Hence it has at least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edges.</a:t>
                </a: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9B62190-045F-4248-99A3-4257AC51E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66" y="2623608"/>
                <a:ext cx="4211409" cy="584775"/>
              </a:xfrm>
              <a:prstGeom prst="wedgeRectCallout">
                <a:avLst>
                  <a:gd name="adj1" fmla="val -39597"/>
                  <a:gd name="adj2" fmla="val 98382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0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 (</a:t>
            </a:r>
            <a:r>
              <a:rPr lang="en-US" altLang="en-US" sz="3600" dirty="0" err="1" smtClean="0">
                <a:solidFill>
                  <a:srgbClr val="002060"/>
                </a:solidFill>
              </a:rPr>
              <a:t>Kruskal</a:t>
            </a:r>
            <a:r>
              <a:rPr lang="en-US" altLang="en-US" sz="3600" dirty="0">
                <a:solidFill>
                  <a:srgbClr val="00206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114300" lvl="1" indent="0">
                  <a:defRPr/>
                </a:pPr>
                <a:r>
                  <a:rPr lang="en-US" sz="2200" dirty="0"/>
                  <a:t>Consider edges in ascending order of weight.</a:t>
                </a:r>
              </a:p>
              <a:p>
                <a:pPr marL="11430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200" dirty="0"/>
                  <a:t>: adding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creates a cycle, </a:t>
                </a:r>
              </a:p>
              <a:p>
                <a:pPr marL="114300" lvl="1" indent="0">
                  <a:defRPr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the maximum weight edge in that cycle.</a:t>
                </a:r>
              </a:p>
              <a:p>
                <a:pPr marL="114300" lvl="1" indent="0">
                  <a:defRPr/>
                </a:pPr>
                <a:r>
                  <a:rPr lang="en-US" sz="2200" dirty="0"/>
                  <a:t>cycle property show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not in any minimum spanning tree.</a:t>
                </a:r>
              </a:p>
              <a:p>
                <a:pPr marL="11430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the minimum weight edge in the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the set of nodes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’s connected component.</a:t>
                </a:r>
              </a:p>
              <a:p>
                <a:pPr marL="114300" lvl="1" indent="0"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in all minimum spanning tree. 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026026" y="3775596"/>
            <a:ext cx="3325812" cy="2570195"/>
            <a:chOff x="5026026" y="3775596"/>
            <a:chExt cx="3325812" cy="2570195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14B5E0B-34C6-41D8-9E79-139F4676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3775596"/>
              <a:ext cx="2001837" cy="2422525"/>
            </a:xfrm>
            <a:custGeom>
              <a:avLst/>
              <a:gdLst>
                <a:gd name="T0" fmla="*/ 130175 w 1261"/>
                <a:gd name="T1" fmla="*/ 1317625 h 1526"/>
                <a:gd name="T2" fmla="*/ 230187 w 1261"/>
                <a:gd name="T3" fmla="*/ 1047750 h 1526"/>
                <a:gd name="T4" fmla="*/ 407987 w 1261"/>
                <a:gd name="T5" fmla="*/ 833438 h 1526"/>
                <a:gd name="T6" fmla="*/ 554037 w 1261"/>
                <a:gd name="T7" fmla="*/ 655638 h 1526"/>
                <a:gd name="T8" fmla="*/ 700087 w 1261"/>
                <a:gd name="T9" fmla="*/ 455613 h 1526"/>
                <a:gd name="T10" fmla="*/ 808037 w 1261"/>
                <a:gd name="T11" fmla="*/ 325438 h 1526"/>
                <a:gd name="T12" fmla="*/ 954087 w 1261"/>
                <a:gd name="T13" fmla="*/ 201613 h 1526"/>
                <a:gd name="T14" fmla="*/ 1084262 w 1261"/>
                <a:gd name="T15" fmla="*/ 117475 h 1526"/>
                <a:gd name="T16" fmla="*/ 1184275 w 1261"/>
                <a:gd name="T17" fmla="*/ 71438 h 1526"/>
                <a:gd name="T18" fmla="*/ 1330325 w 1261"/>
                <a:gd name="T19" fmla="*/ 31750 h 1526"/>
                <a:gd name="T20" fmla="*/ 1778000 w 1261"/>
                <a:gd name="T21" fmla="*/ 77788 h 1526"/>
                <a:gd name="T22" fmla="*/ 1816100 w 1261"/>
                <a:gd name="T23" fmla="*/ 117475 h 1526"/>
                <a:gd name="T24" fmla="*/ 1824037 w 1261"/>
                <a:gd name="T25" fmla="*/ 139700 h 1526"/>
                <a:gd name="T26" fmla="*/ 1916112 w 1261"/>
                <a:gd name="T27" fmla="*/ 271463 h 1526"/>
                <a:gd name="T28" fmla="*/ 1938337 w 1261"/>
                <a:gd name="T29" fmla="*/ 317500 h 1526"/>
                <a:gd name="T30" fmla="*/ 1970087 w 1261"/>
                <a:gd name="T31" fmla="*/ 377825 h 1526"/>
                <a:gd name="T32" fmla="*/ 1924050 w 1261"/>
                <a:gd name="T33" fmla="*/ 917575 h 1526"/>
                <a:gd name="T34" fmla="*/ 1854200 w 1261"/>
                <a:gd name="T35" fmla="*/ 1425575 h 1526"/>
                <a:gd name="T36" fmla="*/ 1724025 w 1261"/>
                <a:gd name="T37" fmla="*/ 2049463 h 1526"/>
                <a:gd name="T38" fmla="*/ 1684337 w 1261"/>
                <a:gd name="T39" fmla="*/ 2149475 h 1526"/>
                <a:gd name="T40" fmla="*/ 1608137 w 1261"/>
                <a:gd name="T41" fmla="*/ 2279650 h 1526"/>
                <a:gd name="T42" fmla="*/ 930275 w 1261"/>
                <a:gd name="T43" fmla="*/ 2379663 h 1526"/>
                <a:gd name="T44" fmla="*/ 722312 w 1261"/>
                <a:gd name="T45" fmla="*/ 2325688 h 1526"/>
                <a:gd name="T46" fmla="*/ 592137 w 1261"/>
                <a:gd name="T47" fmla="*/ 2241550 h 1526"/>
                <a:gd name="T48" fmla="*/ 222250 w 1261"/>
                <a:gd name="T49" fmla="*/ 1995488 h 1526"/>
                <a:gd name="T50" fmla="*/ 84137 w 1261"/>
                <a:gd name="T51" fmla="*/ 1887538 h 1526"/>
                <a:gd name="T52" fmla="*/ 14287 w 1261"/>
                <a:gd name="T53" fmla="*/ 1779588 h 1526"/>
                <a:gd name="T54" fmla="*/ 0 w 1261"/>
                <a:gd name="T55" fmla="*/ 1579563 h 1526"/>
                <a:gd name="T56" fmla="*/ 130175 w 1261"/>
                <a:gd name="T57" fmla="*/ 1317625 h 15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61" h="1526">
                  <a:moveTo>
                    <a:pt x="82" y="830"/>
                  </a:moveTo>
                  <a:cubicBezTo>
                    <a:pt x="98" y="779"/>
                    <a:pt x="111" y="702"/>
                    <a:pt x="145" y="660"/>
                  </a:cubicBezTo>
                  <a:cubicBezTo>
                    <a:pt x="181" y="613"/>
                    <a:pt x="219" y="569"/>
                    <a:pt x="257" y="525"/>
                  </a:cubicBezTo>
                  <a:cubicBezTo>
                    <a:pt x="290" y="485"/>
                    <a:pt x="306" y="444"/>
                    <a:pt x="349" y="413"/>
                  </a:cubicBezTo>
                  <a:cubicBezTo>
                    <a:pt x="362" y="373"/>
                    <a:pt x="412" y="323"/>
                    <a:pt x="441" y="287"/>
                  </a:cubicBezTo>
                  <a:cubicBezTo>
                    <a:pt x="450" y="259"/>
                    <a:pt x="484" y="219"/>
                    <a:pt x="509" y="205"/>
                  </a:cubicBezTo>
                  <a:cubicBezTo>
                    <a:pt x="527" y="174"/>
                    <a:pt x="570" y="147"/>
                    <a:pt x="601" y="127"/>
                  </a:cubicBezTo>
                  <a:cubicBezTo>
                    <a:pt x="617" y="101"/>
                    <a:pt x="653" y="82"/>
                    <a:pt x="683" y="74"/>
                  </a:cubicBezTo>
                  <a:cubicBezTo>
                    <a:pt x="705" y="57"/>
                    <a:pt x="718" y="49"/>
                    <a:pt x="746" y="45"/>
                  </a:cubicBezTo>
                  <a:cubicBezTo>
                    <a:pt x="774" y="25"/>
                    <a:pt x="803" y="23"/>
                    <a:pt x="838" y="20"/>
                  </a:cubicBezTo>
                  <a:cubicBezTo>
                    <a:pt x="938" y="22"/>
                    <a:pt x="1033" y="0"/>
                    <a:pt x="1120" y="49"/>
                  </a:cubicBezTo>
                  <a:cubicBezTo>
                    <a:pt x="1154" y="105"/>
                    <a:pt x="1101" y="22"/>
                    <a:pt x="1144" y="74"/>
                  </a:cubicBezTo>
                  <a:cubicBezTo>
                    <a:pt x="1147" y="77"/>
                    <a:pt x="1146" y="83"/>
                    <a:pt x="1149" y="88"/>
                  </a:cubicBezTo>
                  <a:cubicBezTo>
                    <a:pt x="1168" y="119"/>
                    <a:pt x="1189" y="136"/>
                    <a:pt x="1207" y="171"/>
                  </a:cubicBezTo>
                  <a:cubicBezTo>
                    <a:pt x="1211" y="180"/>
                    <a:pt x="1216" y="190"/>
                    <a:pt x="1221" y="200"/>
                  </a:cubicBezTo>
                  <a:cubicBezTo>
                    <a:pt x="1227" y="212"/>
                    <a:pt x="1241" y="238"/>
                    <a:pt x="1241" y="238"/>
                  </a:cubicBezTo>
                  <a:cubicBezTo>
                    <a:pt x="1247" y="359"/>
                    <a:pt x="1261" y="468"/>
                    <a:pt x="1212" y="578"/>
                  </a:cubicBezTo>
                  <a:cubicBezTo>
                    <a:pt x="1192" y="682"/>
                    <a:pt x="1193" y="795"/>
                    <a:pt x="1168" y="898"/>
                  </a:cubicBezTo>
                  <a:cubicBezTo>
                    <a:pt x="1163" y="1027"/>
                    <a:pt x="1164" y="1180"/>
                    <a:pt x="1086" y="1291"/>
                  </a:cubicBezTo>
                  <a:cubicBezTo>
                    <a:pt x="1078" y="1313"/>
                    <a:pt x="1074" y="1334"/>
                    <a:pt x="1061" y="1354"/>
                  </a:cubicBezTo>
                  <a:cubicBezTo>
                    <a:pt x="1055" y="1387"/>
                    <a:pt x="1041" y="1415"/>
                    <a:pt x="1013" y="1436"/>
                  </a:cubicBezTo>
                  <a:cubicBezTo>
                    <a:pt x="952" y="1526"/>
                    <a:pt x="604" y="1498"/>
                    <a:pt x="586" y="1499"/>
                  </a:cubicBezTo>
                  <a:cubicBezTo>
                    <a:pt x="538" y="1490"/>
                    <a:pt x="500" y="1480"/>
                    <a:pt x="455" y="1465"/>
                  </a:cubicBezTo>
                  <a:cubicBezTo>
                    <a:pt x="428" y="1446"/>
                    <a:pt x="398" y="1431"/>
                    <a:pt x="373" y="1412"/>
                  </a:cubicBezTo>
                  <a:cubicBezTo>
                    <a:pt x="298" y="1353"/>
                    <a:pt x="228" y="1296"/>
                    <a:pt x="140" y="1257"/>
                  </a:cubicBezTo>
                  <a:cubicBezTo>
                    <a:pt x="117" y="1232"/>
                    <a:pt x="70" y="1215"/>
                    <a:pt x="53" y="1189"/>
                  </a:cubicBezTo>
                  <a:cubicBezTo>
                    <a:pt x="38" y="1166"/>
                    <a:pt x="25" y="1142"/>
                    <a:pt x="9" y="1121"/>
                  </a:cubicBezTo>
                  <a:cubicBezTo>
                    <a:pt x="6" y="1079"/>
                    <a:pt x="5" y="1036"/>
                    <a:pt x="0" y="995"/>
                  </a:cubicBezTo>
                  <a:cubicBezTo>
                    <a:pt x="12" y="947"/>
                    <a:pt x="58" y="886"/>
                    <a:pt x="82" y="83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" name="AutoShape 30">
              <a:extLst>
                <a:ext uri="{FF2B5EF4-FFF2-40B4-BE49-F238E27FC236}">
                  <a16:creationId xmlns:a16="http://schemas.microsoft.com/office/drawing/2014/main" id="{17A167E5-1A79-4DDE-A37B-73B53E623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38" y="5193234"/>
              <a:ext cx="200025" cy="33337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7" name="Oval 32">
              <a:extLst>
                <a:ext uri="{FF2B5EF4-FFF2-40B4-BE49-F238E27FC236}">
                  <a16:creationId xmlns:a16="http://schemas.microsoft.com/office/drawing/2014/main" id="{4EFC5FB2-77DB-4293-AA6B-DEDC1E8A3B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92713" y="4189934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8" name="Oval 33">
              <a:extLst>
                <a:ext uri="{FF2B5EF4-FFF2-40B4-BE49-F238E27FC236}">
                  <a16:creationId xmlns:a16="http://schemas.microsoft.com/office/drawing/2014/main" id="{D1287BE9-DBBC-4328-87C0-C132376A84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1776" y="3924821"/>
              <a:ext cx="179387" cy="1793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9" name="Oval 34">
              <a:extLst>
                <a:ext uri="{FF2B5EF4-FFF2-40B4-BE49-F238E27FC236}">
                  <a16:creationId xmlns:a16="http://schemas.microsoft.com/office/drawing/2014/main" id="{4C786FF9-C28A-43DD-A55E-7CC011FB76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3351" y="5720284"/>
              <a:ext cx="177800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0" name="Oval 35">
              <a:extLst>
                <a:ext uri="{FF2B5EF4-FFF2-40B4-BE49-F238E27FC236}">
                  <a16:creationId xmlns:a16="http://schemas.microsoft.com/office/drawing/2014/main" id="{6C205E46-E9A5-481E-A3BF-76BFFE581D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57863" y="3958159"/>
              <a:ext cx="177800" cy="177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" name="Oval 36">
              <a:extLst>
                <a:ext uri="{FF2B5EF4-FFF2-40B4-BE49-F238E27FC236}">
                  <a16:creationId xmlns:a16="http://schemas.microsoft.com/office/drawing/2014/main" id="{7D713DC5-A352-4E93-A9F6-D28A1A0141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57838" y="4721746"/>
              <a:ext cx="179388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0" lang="en-US" sz="1000">
                  <a:latin typeface="Comic Sans MS" charset="0"/>
                  <a:ea typeface="ＭＳ Ｐゴシック" charset="0"/>
                </a:rPr>
                <a:t>v</a:t>
              </a:r>
            </a:p>
          </p:txBody>
        </p:sp>
        <p:sp>
          <p:nvSpPr>
            <p:cNvPr id="82" name="Oval 37">
              <a:extLst>
                <a:ext uri="{FF2B5EF4-FFF2-40B4-BE49-F238E27FC236}">
                  <a16:creationId xmlns:a16="http://schemas.microsoft.com/office/drawing/2014/main" id="{F1C7FCDE-AF37-4B9A-B8B6-A4EEAF1A6A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6026" y="5952059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3" name="Oval 38">
              <a:extLst>
                <a:ext uri="{FF2B5EF4-FFF2-40B4-BE49-F238E27FC236}">
                  <a16:creationId xmlns:a16="http://schemas.microsoft.com/office/drawing/2014/main" id="{A82D95DC-E4D0-4DCF-947A-F1055906B9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86638" y="4821759"/>
              <a:ext cx="179388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" name="Oval 39">
              <a:extLst>
                <a:ext uri="{FF2B5EF4-FFF2-40B4-BE49-F238E27FC236}">
                  <a16:creationId xmlns:a16="http://schemas.microsoft.com/office/drawing/2014/main" id="{ACBEE4D6-CA9F-4C28-B109-094E75269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2726" y="5393259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0" lang="en-US" sz="1000">
                  <a:latin typeface="Comic Sans MS" charset="0"/>
                  <a:ea typeface="ＭＳ Ｐゴシック" charset="0"/>
                </a:rPr>
                <a:t>u</a:t>
              </a:r>
            </a:p>
          </p:txBody>
        </p:sp>
        <p:cxnSp>
          <p:nvCxnSpPr>
            <p:cNvPr id="85" name="AutoShape 40">
              <a:extLst>
                <a:ext uri="{FF2B5EF4-FFF2-40B4-BE49-F238E27FC236}">
                  <a16:creationId xmlns:a16="http://schemas.microsoft.com/office/drawing/2014/main" id="{3D487944-077B-468A-B26A-744876BA825D}"/>
                </a:ext>
              </a:extLst>
            </p:cNvPr>
            <p:cNvCxnSpPr>
              <a:cxnSpLocks noChangeShapeType="1"/>
              <a:stCxn id="77" idx="7"/>
              <a:endCxn id="80" idx="2"/>
            </p:cNvCxnSpPr>
            <p:nvPr/>
          </p:nvCxnSpPr>
          <p:spPr bwMode="auto">
            <a:xfrm flipV="1">
              <a:off x="5345830" y="4047059"/>
              <a:ext cx="412033" cy="169146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41">
              <a:extLst>
                <a:ext uri="{FF2B5EF4-FFF2-40B4-BE49-F238E27FC236}">
                  <a16:creationId xmlns:a16="http://schemas.microsoft.com/office/drawing/2014/main" id="{269AB2D5-3B4B-450A-8996-B8E4CB8546B3}"/>
                </a:ext>
              </a:extLst>
            </p:cNvPr>
            <p:cNvCxnSpPr>
              <a:cxnSpLocks noChangeShapeType="1"/>
              <a:stCxn id="77" idx="5"/>
              <a:endCxn id="81" idx="1"/>
            </p:cNvCxnSpPr>
            <p:nvPr/>
          </p:nvCxnSpPr>
          <p:spPr bwMode="auto">
            <a:xfrm>
              <a:off x="5345830" y="4343050"/>
              <a:ext cx="238279" cy="405199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42">
              <a:extLst>
                <a:ext uri="{FF2B5EF4-FFF2-40B4-BE49-F238E27FC236}">
                  <a16:creationId xmlns:a16="http://schemas.microsoft.com/office/drawing/2014/main" id="{11284959-59B5-4AFF-8E6A-1F75A39D9DC0}"/>
                </a:ext>
              </a:extLst>
            </p:cNvPr>
            <p:cNvCxnSpPr>
              <a:cxnSpLocks noChangeShapeType="1"/>
              <a:stCxn id="77" idx="4"/>
              <a:endCxn id="82" idx="0"/>
            </p:cNvCxnSpPr>
            <p:nvPr/>
          </p:nvCxnSpPr>
          <p:spPr bwMode="auto">
            <a:xfrm flipH="1">
              <a:off x="5116513" y="4377259"/>
              <a:ext cx="166688" cy="156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43">
              <a:extLst>
                <a:ext uri="{FF2B5EF4-FFF2-40B4-BE49-F238E27FC236}">
                  <a16:creationId xmlns:a16="http://schemas.microsoft.com/office/drawing/2014/main" id="{1C2E749D-143D-47C4-B754-6C04265C51F8}"/>
                </a:ext>
              </a:extLst>
            </p:cNvPr>
            <p:cNvCxnSpPr>
              <a:cxnSpLocks noChangeShapeType="1"/>
              <a:stCxn id="81" idx="7"/>
              <a:endCxn id="78" idx="2"/>
            </p:cNvCxnSpPr>
            <p:nvPr/>
          </p:nvCxnSpPr>
          <p:spPr bwMode="auto">
            <a:xfrm flipV="1">
              <a:off x="5711826" y="4015309"/>
              <a:ext cx="2133600" cy="727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44">
              <a:extLst>
                <a:ext uri="{FF2B5EF4-FFF2-40B4-BE49-F238E27FC236}">
                  <a16:creationId xmlns:a16="http://schemas.microsoft.com/office/drawing/2014/main" id="{5D853E36-D6AD-4040-BF5C-B56D3612A3D2}"/>
                </a:ext>
              </a:extLst>
            </p:cNvPr>
            <p:cNvCxnSpPr>
              <a:cxnSpLocks noChangeShapeType="1"/>
              <a:stCxn id="83" idx="7"/>
              <a:endCxn id="78" idx="4"/>
            </p:cNvCxnSpPr>
            <p:nvPr/>
          </p:nvCxnSpPr>
          <p:spPr bwMode="auto">
            <a:xfrm flipV="1">
              <a:off x="7539755" y="4104209"/>
              <a:ext cx="401715" cy="744053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5">
              <a:extLst>
                <a:ext uri="{FF2B5EF4-FFF2-40B4-BE49-F238E27FC236}">
                  <a16:creationId xmlns:a16="http://schemas.microsoft.com/office/drawing/2014/main" id="{411DADC5-F77A-4752-9BDA-CFE5AF7FD5D0}"/>
                </a:ext>
              </a:extLst>
            </p:cNvPr>
            <p:cNvCxnSpPr>
              <a:cxnSpLocks noChangeShapeType="1"/>
              <a:stCxn id="81" idx="5"/>
              <a:endCxn id="84" idx="1"/>
            </p:cNvCxnSpPr>
            <p:nvPr/>
          </p:nvCxnSpPr>
          <p:spPr bwMode="auto">
            <a:xfrm>
              <a:off x="5711826" y="4883671"/>
              <a:ext cx="876300" cy="528638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46">
              <a:extLst>
                <a:ext uri="{FF2B5EF4-FFF2-40B4-BE49-F238E27FC236}">
                  <a16:creationId xmlns:a16="http://schemas.microsoft.com/office/drawing/2014/main" id="{FB70B9B8-46C7-4A81-A08A-7EA3C7C281D5}"/>
                </a:ext>
              </a:extLst>
            </p:cNvPr>
            <p:cNvCxnSpPr>
              <a:cxnSpLocks noChangeShapeType="1"/>
              <a:stCxn id="81" idx="5"/>
              <a:endCxn id="84" idx="1"/>
            </p:cNvCxnSpPr>
            <p:nvPr/>
          </p:nvCxnSpPr>
          <p:spPr bwMode="auto">
            <a:xfrm>
              <a:off x="5710238" y="4875734"/>
              <a:ext cx="879475" cy="544512"/>
            </a:xfrm>
            <a:prstGeom prst="straightConnector1">
              <a:avLst/>
            </a:prstGeom>
            <a:noFill/>
            <a:ln w="412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7">
              <a:extLst>
                <a:ext uri="{FF2B5EF4-FFF2-40B4-BE49-F238E27FC236}">
                  <a16:creationId xmlns:a16="http://schemas.microsoft.com/office/drawing/2014/main" id="{EB29BFAD-CC1F-40CF-B478-99A3CEC6032B}"/>
                </a:ext>
              </a:extLst>
            </p:cNvPr>
            <p:cNvCxnSpPr>
              <a:cxnSpLocks noChangeShapeType="1"/>
              <a:stCxn id="84" idx="7"/>
              <a:endCxn id="83" idx="3"/>
            </p:cNvCxnSpPr>
            <p:nvPr/>
          </p:nvCxnSpPr>
          <p:spPr bwMode="auto">
            <a:xfrm flipV="1">
              <a:off x="6715126" y="4983684"/>
              <a:ext cx="698500" cy="4286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8">
              <a:extLst>
                <a:ext uri="{FF2B5EF4-FFF2-40B4-BE49-F238E27FC236}">
                  <a16:creationId xmlns:a16="http://schemas.microsoft.com/office/drawing/2014/main" id="{C38CE60E-763E-4235-95D9-F69D55240EA5}"/>
                </a:ext>
              </a:extLst>
            </p:cNvPr>
            <p:cNvCxnSpPr>
              <a:cxnSpLocks noChangeShapeType="1"/>
              <a:stCxn id="83" idx="4"/>
              <a:endCxn id="79" idx="0"/>
            </p:cNvCxnSpPr>
            <p:nvPr/>
          </p:nvCxnSpPr>
          <p:spPr bwMode="auto">
            <a:xfrm>
              <a:off x="7475538" y="5007496"/>
              <a:ext cx="366713" cy="706438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9">
              <a:extLst>
                <a:ext uri="{FF2B5EF4-FFF2-40B4-BE49-F238E27FC236}">
                  <a16:creationId xmlns:a16="http://schemas.microsoft.com/office/drawing/2014/main" id="{418CF8B7-97A0-43EC-8932-8126444D6422}"/>
                </a:ext>
              </a:extLst>
            </p:cNvPr>
            <p:cNvCxnSpPr>
              <a:cxnSpLocks noChangeShapeType="1"/>
              <a:stCxn id="78" idx="3"/>
              <a:endCxn id="84" idx="0"/>
            </p:cNvCxnSpPr>
            <p:nvPr/>
          </p:nvCxnSpPr>
          <p:spPr bwMode="auto">
            <a:xfrm flipH="1">
              <a:off x="6653213" y="4085159"/>
              <a:ext cx="1225550" cy="1301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50">
              <a:extLst>
                <a:ext uri="{FF2B5EF4-FFF2-40B4-BE49-F238E27FC236}">
                  <a16:creationId xmlns:a16="http://schemas.microsoft.com/office/drawing/2014/main" id="{6A027B4B-A879-499C-86E9-47F0E025F70D}"/>
                </a:ext>
              </a:extLst>
            </p:cNvPr>
            <p:cNvCxnSpPr>
              <a:cxnSpLocks noChangeShapeType="1"/>
              <a:stCxn id="81" idx="4"/>
              <a:endCxn id="82" idx="7"/>
            </p:cNvCxnSpPr>
            <p:nvPr/>
          </p:nvCxnSpPr>
          <p:spPr bwMode="auto">
            <a:xfrm flipH="1">
              <a:off x="5180013" y="4907484"/>
              <a:ext cx="468313" cy="106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51">
              <a:extLst>
                <a:ext uri="{FF2B5EF4-FFF2-40B4-BE49-F238E27FC236}">
                  <a16:creationId xmlns:a16="http://schemas.microsoft.com/office/drawing/2014/main" id="{C44A01D3-60CC-4C36-8CF1-35924E25840B}"/>
                </a:ext>
              </a:extLst>
            </p:cNvPr>
            <p:cNvCxnSpPr>
              <a:cxnSpLocks noChangeShapeType="1"/>
              <a:stCxn id="82" idx="6"/>
              <a:endCxn id="84" idx="2"/>
            </p:cNvCxnSpPr>
            <p:nvPr/>
          </p:nvCxnSpPr>
          <p:spPr bwMode="auto">
            <a:xfrm flipV="1">
              <a:off x="5213351" y="5483746"/>
              <a:ext cx="1341437" cy="558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52">
              <a:extLst>
                <a:ext uri="{FF2B5EF4-FFF2-40B4-BE49-F238E27FC236}">
                  <a16:creationId xmlns:a16="http://schemas.microsoft.com/office/drawing/2014/main" id="{15A2AB7C-4736-47F3-ACCE-D725FA3E54B3}"/>
                </a:ext>
              </a:extLst>
            </p:cNvPr>
            <p:cNvCxnSpPr>
              <a:cxnSpLocks noChangeShapeType="1"/>
              <a:stCxn id="80" idx="6"/>
              <a:endCxn id="78" idx="1"/>
            </p:cNvCxnSpPr>
            <p:nvPr/>
          </p:nvCxnSpPr>
          <p:spPr bwMode="auto">
            <a:xfrm flipV="1">
              <a:off x="5943601" y="3945459"/>
              <a:ext cx="1935162" cy="103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3">
              <a:extLst>
                <a:ext uri="{FF2B5EF4-FFF2-40B4-BE49-F238E27FC236}">
                  <a16:creationId xmlns:a16="http://schemas.microsoft.com/office/drawing/2014/main" id="{98D4CD14-7B99-4C2D-B682-87D19D5B6B78}"/>
                </a:ext>
              </a:extLst>
            </p:cNvPr>
            <p:cNvCxnSpPr>
              <a:cxnSpLocks noChangeShapeType="1"/>
              <a:stCxn id="82" idx="5"/>
              <a:endCxn id="79" idx="3"/>
            </p:cNvCxnSpPr>
            <p:nvPr/>
          </p:nvCxnSpPr>
          <p:spPr bwMode="auto">
            <a:xfrm flipV="1">
              <a:off x="5180013" y="5879034"/>
              <a:ext cx="2598738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9" name="Rectangle 54">
              <a:extLst>
                <a:ext uri="{FF2B5EF4-FFF2-40B4-BE49-F238E27FC236}">
                  <a16:creationId xmlns:a16="http://schemas.microsoft.com/office/drawing/2014/main" id="{24271C95-744A-4C50-BC97-047AE18E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6012416"/>
              <a:ext cx="1668462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 dirty="0">
                  <a:latin typeface="Comic Sans MS" charset="0"/>
                  <a:ea typeface="ＭＳ Ｐゴシック" charset="0"/>
                </a:rPr>
                <a:t>Case 2</a:t>
              </a:r>
            </a:p>
          </p:txBody>
        </p:sp>
        <p:sp>
          <p:nvSpPr>
            <p:cNvPr id="101" name="Text Box 61">
              <a:extLst>
                <a:ext uri="{FF2B5EF4-FFF2-40B4-BE49-F238E27FC236}">
                  <a16:creationId xmlns:a16="http://schemas.microsoft.com/office/drawing/2014/main" id="{A9F42BC2-5AA8-4952-AD32-EC38DFF54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763" y="4807471"/>
              <a:ext cx="295275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102" name="Rectangle 63">
              <a:extLst>
                <a:ext uri="{FF2B5EF4-FFF2-40B4-BE49-F238E27FC236}">
                  <a16:creationId xmlns:a16="http://schemas.microsoft.com/office/drawing/2014/main" id="{97E85D30-D1F9-484E-9EDD-C113A172B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6" y="4689996"/>
              <a:ext cx="3079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8382" y="3952543"/>
            <a:ext cx="3005138" cy="2475766"/>
            <a:chOff x="1018382" y="3952543"/>
            <a:chExt cx="3005138" cy="2475766"/>
          </a:xfrm>
        </p:grpSpPr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94AE9F01-B0B3-46C2-92FF-D9FFDE72CE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3482" y="421765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76B7A99B-33E1-4E9A-B40B-ADF2D7196A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132" y="3952543"/>
              <a:ext cx="179388" cy="1793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B31A4381-6201-4513-B7BF-4CAFE56462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4120" y="5748006"/>
              <a:ext cx="177800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76A8FCF2-48AE-4A47-9829-791D58FCD6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0220" y="3985881"/>
              <a:ext cx="177800" cy="177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id="{522B97EC-0EFB-492D-AD9B-B1E1320324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0195" y="4749468"/>
              <a:ext cx="179387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Oval 10">
              <a:extLst>
                <a:ext uri="{FF2B5EF4-FFF2-40B4-BE49-F238E27FC236}">
                  <a16:creationId xmlns:a16="http://schemas.microsoft.com/office/drawing/2014/main" id="{924B08D8-111C-49DE-9FE8-519D06CCFE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8382" y="5979781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7955AE3E-A21F-4BD1-9057-5A2B0C0363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8995" y="4849481"/>
              <a:ext cx="179387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A8520AA7-F758-4D55-B7A4-E1B0C1B40D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53495" y="5420981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0EF41E44-E129-4550-B599-4F4701E73B0A}"/>
                </a:ext>
              </a:extLst>
            </p:cNvPr>
            <p:cNvCxnSpPr>
              <a:cxnSpLocks noChangeShapeType="1"/>
              <a:stCxn id="51" idx="6"/>
              <a:endCxn id="54" idx="3"/>
            </p:cNvCxnSpPr>
            <p:nvPr/>
          </p:nvCxnSpPr>
          <p:spPr bwMode="auto">
            <a:xfrm flipV="1">
              <a:off x="1370807" y="4144631"/>
              <a:ext cx="406400" cy="163512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4">
              <a:extLst>
                <a:ext uri="{FF2B5EF4-FFF2-40B4-BE49-F238E27FC236}">
                  <a16:creationId xmlns:a16="http://schemas.microsoft.com/office/drawing/2014/main" id="{A8C506AA-FD87-44E3-BC6B-DCAD7CF08A9D}"/>
                </a:ext>
              </a:extLst>
            </p:cNvPr>
            <p:cNvCxnSpPr>
              <a:cxnSpLocks noChangeShapeType="1"/>
              <a:stCxn id="51" idx="5"/>
              <a:endCxn id="55" idx="0"/>
            </p:cNvCxnSpPr>
            <p:nvPr/>
          </p:nvCxnSpPr>
          <p:spPr bwMode="auto">
            <a:xfrm>
              <a:off x="1337470" y="4377993"/>
              <a:ext cx="303212" cy="3651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5">
              <a:extLst>
                <a:ext uri="{FF2B5EF4-FFF2-40B4-BE49-F238E27FC236}">
                  <a16:creationId xmlns:a16="http://schemas.microsoft.com/office/drawing/2014/main" id="{3B3534C3-004C-4378-8E9F-DCB9A7AD2BFA}"/>
                </a:ext>
              </a:extLst>
            </p:cNvPr>
            <p:cNvCxnSpPr>
              <a:cxnSpLocks noChangeShapeType="1"/>
              <a:stCxn id="51" idx="4"/>
              <a:endCxn id="56" idx="0"/>
            </p:cNvCxnSpPr>
            <p:nvPr/>
          </p:nvCxnSpPr>
          <p:spPr bwMode="auto">
            <a:xfrm flipH="1">
              <a:off x="1108870" y="4404981"/>
              <a:ext cx="165100" cy="156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6">
              <a:extLst>
                <a:ext uri="{FF2B5EF4-FFF2-40B4-BE49-F238E27FC236}">
                  <a16:creationId xmlns:a16="http://schemas.microsoft.com/office/drawing/2014/main" id="{AF0D4384-F507-4F04-947E-D92E2EAABFEB}"/>
                </a:ext>
              </a:extLst>
            </p:cNvPr>
            <p:cNvCxnSpPr>
              <a:cxnSpLocks noChangeShapeType="1"/>
              <a:stCxn id="55" idx="7"/>
              <a:endCxn id="52" idx="2"/>
            </p:cNvCxnSpPr>
            <p:nvPr/>
          </p:nvCxnSpPr>
          <p:spPr bwMode="auto">
            <a:xfrm flipV="1">
              <a:off x="1702595" y="4043031"/>
              <a:ext cx="2133600" cy="727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17">
              <a:extLst>
                <a:ext uri="{FF2B5EF4-FFF2-40B4-BE49-F238E27FC236}">
                  <a16:creationId xmlns:a16="http://schemas.microsoft.com/office/drawing/2014/main" id="{3954A18B-D4BB-4C20-8438-DF84FE8B1420}"/>
                </a:ext>
              </a:extLst>
            </p:cNvPr>
            <p:cNvCxnSpPr>
              <a:cxnSpLocks noChangeShapeType="1"/>
              <a:stCxn id="57" idx="0"/>
              <a:endCxn id="52" idx="4"/>
            </p:cNvCxnSpPr>
            <p:nvPr/>
          </p:nvCxnSpPr>
          <p:spPr bwMode="auto">
            <a:xfrm flipV="1">
              <a:off x="3467895" y="4138281"/>
              <a:ext cx="465137" cy="706437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8">
              <a:extLst>
                <a:ext uri="{FF2B5EF4-FFF2-40B4-BE49-F238E27FC236}">
                  <a16:creationId xmlns:a16="http://schemas.microsoft.com/office/drawing/2014/main" id="{765D34C5-E0AC-4D69-8B6A-A5FC2413E46B}"/>
                </a:ext>
              </a:extLst>
            </p:cNvPr>
            <p:cNvCxnSpPr>
              <a:cxnSpLocks noChangeShapeType="1"/>
              <a:stCxn id="55" idx="5"/>
              <a:endCxn id="58" idx="1"/>
            </p:cNvCxnSpPr>
            <p:nvPr/>
          </p:nvCxnSpPr>
          <p:spPr bwMode="auto">
            <a:xfrm>
              <a:off x="1702595" y="4911393"/>
              <a:ext cx="877887" cy="528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19">
              <a:extLst>
                <a:ext uri="{FF2B5EF4-FFF2-40B4-BE49-F238E27FC236}">
                  <a16:creationId xmlns:a16="http://schemas.microsoft.com/office/drawing/2014/main" id="{5E863AB2-D0EE-4D07-940F-77D8C80C6391}"/>
                </a:ext>
              </a:extLst>
            </p:cNvPr>
            <p:cNvCxnSpPr>
              <a:cxnSpLocks noChangeShapeType="1"/>
              <a:stCxn id="58" idx="5"/>
              <a:endCxn id="53" idx="2"/>
            </p:cNvCxnSpPr>
            <p:nvPr/>
          </p:nvCxnSpPr>
          <p:spPr bwMode="auto">
            <a:xfrm>
              <a:off x="2707482" y="5581318"/>
              <a:ext cx="1030288" cy="257175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20">
              <a:extLst>
                <a:ext uri="{FF2B5EF4-FFF2-40B4-BE49-F238E27FC236}">
                  <a16:creationId xmlns:a16="http://schemas.microsoft.com/office/drawing/2014/main" id="{D2EEED27-5D42-476E-B92E-11C2138D3FC7}"/>
                </a:ext>
              </a:extLst>
            </p:cNvPr>
            <p:cNvCxnSpPr>
              <a:cxnSpLocks noChangeShapeType="1"/>
              <a:stCxn id="58" idx="7"/>
              <a:endCxn id="57" idx="3"/>
            </p:cNvCxnSpPr>
            <p:nvPr/>
          </p:nvCxnSpPr>
          <p:spPr bwMode="auto">
            <a:xfrm flipV="1">
              <a:off x="2707482" y="5011406"/>
              <a:ext cx="698500" cy="4286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1">
              <a:extLst>
                <a:ext uri="{FF2B5EF4-FFF2-40B4-BE49-F238E27FC236}">
                  <a16:creationId xmlns:a16="http://schemas.microsoft.com/office/drawing/2014/main" id="{510F4D4C-7A54-462E-AB62-A68F0A8D742B}"/>
                </a:ext>
              </a:extLst>
            </p:cNvPr>
            <p:cNvCxnSpPr>
              <a:cxnSpLocks noChangeShapeType="1"/>
              <a:stCxn id="57" idx="4"/>
              <a:endCxn id="53" idx="0"/>
            </p:cNvCxnSpPr>
            <p:nvPr/>
          </p:nvCxnSpPr>
          <p:spPr bwMode="auto">
            <a:xfrm>
              <a:off x="3467895" y="5035218"/>
              <a:ext cx="365125" cy="706438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2">
              <a:extLst>
                <a:ext uri="{FF2B5EF4-FFF2-40B4-BE49-F238E27FC236}">
                  <a16:creationId xmlns:a16="http://schemas.microsoft.com/office/drawing/2014/main" id="{E243B117-84CC-45DA-8C0D-D5FDDBB3BA49}"/>
                </a:ext>
              </a:extLst>
            </p:cNvPr>
            <p:cNvCxnSpPr>
              <a:cxnSpLocks noChangeShapeType="1"/>
              <a:stCxn id="52" idx="3"/>
              <a:endCxn id="58" idx="0"/>
            </p:cNvCxnSpPr>
            <p:nvPr/>
          </p:nvCxnSpPr>
          <p:spPr bwMode="auto">
            <a:xfrm flipH="1">
              <a:off x="2643982" y="4112881"/>
              <a:ext cx="1225550" cy="1301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23">
              <a:extLst>
                <a:ext uri="{FF2B5EF4-FFF2-40B4-BE49-F238E27FC236}">
                  <a16:creationId xmlns:a16="http://schemas.microsoft.com/office/drawing/2014/main" id="{70F646CB-3489-4DE4-ACD0-DAB30382F243}"/>
                </a:ext>
              </a:extLst>
            </p:cNvPr>
            <p:cNvCxnSpPr>
              <a:cxnSpLocks noChangeShapeType="1"/>
              <a:stCxn id="55" idx="4"/>
              <a:endCxn id="56" idx="7"/>
            </p:cNvCxnSpPr>
            <p:nvPr/>
          </p:nvCxnSpPr>
          <p:spPr bwMode="auto">
            <a:xfrm flipH="1">
              <a:off x="1170782" y="4935206"/>
              <a:ext cx="469900" cy="106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4">
              <a:extLst>
                <a:ext uri="{FF2B5EF4-FFF2-40B4-BE49-F238E27FC236}">
                  <a16:creationId xmlns:a16="http://schemas.microsoft.com/office/drawing/2014/main" id="{7A0D6C28-BD5C-423F-8795-03CAB31506ED}"/>
                </a:ext>
              </a:extLst>
            </p:cNvPr>
            <p:cNvCxnSpPr>
              <a:cxnSpLocks noChangeShapeType="1"/>
              <a:stCxn id="56" idx="6"/>
              <a:endCxn id="58" idx="2"/>
            </p:cNvCxnSpPr>
            <p:nvPr/>
          </p:nvCxnSpPr>
          <p:spPr bwMode="auto">
            <a:xfrm flipV="1">
              <a:off x="1204120" y="5511468"/>
              <a:ext cx="1343025" cy="558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25">
              <a:extLst>
                <a:ext uri="{FF2B5EF4-FFF2-40B4-BE49-F238E27FC236}">
                  <a16:creationId xmlns:a16="http://schemas.microsoft.com/office/drawing/2014/main" id="{48B5E57F-27FA-4756-A802-DFC421A7F6D5}"/>
                </a:ext>
              </a:extLst>
            </p:cNvPr>
            <p:cNvCxnSpPr>
              <a:cxnSpLocks noChangeShapeType="1"/>
              <a:stCxn id="54" idx="6"/>
              <a:endCxn id="52" idx="1"/>
            </p:cNvCxnSpPr>
            <p:nvPr/>
          </p:nvCxnSpPr>
          <p:spPr bwMode="auto">
            <a:xfrm flipV="1">
              <a:off x="1934370" y="3973181"/>
              <a:ext cx="1935162" cy="103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26">
              <a:extLst>
                <a:ext uri="{FF2B5EF4-FFF2-40B4-BE49-F238E27FC236}">
                  <a16:creationId xmlns:a16="http://schemas.microsoft.com/office/drawing/2014/main" id="{3B55E541-C27D-4C6C-A5D6-C8147EA68EAB}"/>
                </a:ext>
              </a:extLst>
            </p:cNvPr>
            <p:cNvCxnSpPr>
              <a:cxnSpLocks noChangeShapeType="1"/>
              <a:stCxn id="56" idx="5"/>
              <a:endCxn id="53" idx="3"/>
            </p:cNvCxnSpPr>
            <p:nvPr/>
          </p:nvCxnSpPr>
          <p:spPr bwMode="auto">
            <a:xfrm flipV="1">
              <a:off x="1170782" y="5906756"/>
              <a:ext cx="2598738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4" name="AutoShape 27">
              <a:extLst>
                <a:ext uri="{FF2B5EF4-FFF2-40B4-BE49-F238E27FC236}">
                  <a16:creationId xmlns:a16="http://schemas.microsoft.com/office/drawing/2014/main" id="{B83AF425-9960-4AA1-A54C-B3965EE8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807" y="5754356"/>
              <a:ext cx="200025" cy="334962"/>
            </a:xfrm>
            <a:prstGeom prst="upArrow">
              <a:avLst>
                <a:gd name="adj1" fmla="val 50000"/>
                <a:gd name="adj2" fmla="val 418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242213F7-CA84-4ABC-81FC-D098807F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220" y="6094934"/>
              <a:ext cx="1668462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 dirty="0">
                  <a:latin typeface="Comic Sans MS" charset="0"/>
                  <a:ea typeface="ＭＳ Ｐゴシック" charset="0"/>
                </a:rPr>
                <a:t>Case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60">
                  <a:extLst>
                    <a:ext uri="{FF2B5EF4-FFF2-40B4-BE49-F238E27FC236}">
                      <a16:creationId xmlns:a16="http://schemas.microsoft.com/office/drawing/2014/main" id="{0AF62FD2-9106-41A5-9B1A-ECBE05F75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633" y="5368593"/>
                  <a:ext cx="395173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oMath>
                    </m:oMathPara>
                  </a14:m>
                  <a:endParaRPr lang="en-US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00" name="Text Box 60">
                  <a:extLst>
                    <a:ext uri="{FF2B5EF4-FFF2-40B4-BE49-F238E27FC236}">
                      <a16:creationId xmlns:a16="http://schemas.microsoft.com/office/drawing/2014/main" id="{0AF62FD2-9106-41A5-9B1A-ECBE05F75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49633" y="5368593"/>
                  <a:ext cx="395173" cy="4007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AutoShape 46">
              <a:extLst>
                <a:ext uri="{FF2B5EF4-FFF2-40B4-BE49-F238E27FC236}">
                  <a16:creationId xmlns:a16="http://schemas.microsoft.com/office/drawing/2014/main" id="{D051388C-E527-4F44-9BA9-DF61E1B9E559}"/>
                </a:ext>
              </a:extLst>
            </p:cNvPr>
            <p:cNvCxnSpPr>
              <a:cxnSpLocks noChangeShapeType="1"/>
              <a:stCxn id="58" idx="5"/>
              <a:endCxn id="53" idx="2"/>
            </p:cNvCxnSpPr>
            <p:nvPr/>
          </p:nvCxnSpPr>
          <p:spPr bwMode="auto">
            <a:xfrm>
              <a:off x="2705895" y="5573381"/>
              <a:ext cx="1038225" cy="265112"/>
            </a:xfrm>
            <a:prstGeom prst="straightConnector1">
              <a:avLst/>
            </a:prstGeom>
            <a:noFill/>
            <a:ln w="412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" name="Rectangle 3"/>
          <p:cNvSpPr/>
          <p:nvPr/>
        </p:nvSpPr>
        <p:spPr bwMode="auto">
          <a:xfrm>
            <a:off x="1812737" y="6391796"/>
            <a:ext cx="5736057" cy="40011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proves MST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unique if weights are distinct.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342880" y="4632120"/>
              <a:ext cx="1843920" cy="1497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7760" y="4615920"/>
                <a:ext cx="1874880" cy="15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1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Implementation: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/>
                  <a:t>Implementation.  Use the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union-find</a:t>
                </a:r>
                <a:r>
                  <a:rPr lang="en-US" sz="2200" dirty="0"/>
                  <a:t> data structure.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Build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edges in the MST.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Maintain a set for each connected component.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O(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) for sorting and  O(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log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⁡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𝑛</m:t>
                    </m:r>
                  </m:oMath>
                </a14:m>
                <a:r>
                  <a:rPr lang="en-US" sz="2200" dirty="0"/>
                  <a:t>) for union-find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dirty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6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Union Find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The goal is to have a data structure </a:t>
                </a:r>
                <a:r>
                  <a:rPr lang="en-US" sz="2200" dirty="0"/>
                  <a:t>to tracks a set of elements partitioned into </a:t>
                </a:r>
                <a:r>
                  <a:rPr lang="en-US" sz="2200" dirty="0" smtClean="0"/>
                  <a:t>disjoint subsets.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Initially, we have {{1},{2},{3},{4},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200" dirty="0" smtClean="0"/>
                  <a:t>}.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 smtClean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We need two operations:</a:t>
                </a:r>
              </a:p>
              <a:p>
                <a:pPr>
                  <a:defRPr/>
                </a:pPr>
                <a:r>
                  <a:rPr lang="en-US" sz="2200" dirty="0" smtClean="0"/>
                  <a:t>Union(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: Merge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into one.</a:t>
                </a:r>
              </a:p>
              <a:p>
                <a:pPr>
                  <a:defRPr/>
                </a:pPr>
                <a:r>
                  <a:rPr lang="en-US" sz="2200" dirty="0" smtClean="0"/>
                  <a:t>Find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: Output the subset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Find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Each set is represented as a tree of pointers, where every vertex is labeled with longest path ending at the vertex</a:t>
            </a:r>
          </a:p>
          <a:p>
            <a:pPr marL="0" indent="0">
              <a:buFont typeface="Monotype Sorts" charset="0"/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To </a:t>
            </a:r>
            <a:r>
              <a:rPr lang="en-US" sz="2200" dirty="0">
                <a:solidFill>
                  <a:srgbClr val="0070C0"/>
                </a:solidFill>
              </a:rPr>
              <a:t>check</a:t>
            </a:r>
            <a:r>
              <a:rPr lang="en-US" sz="2200" dirty="0"/>
              <a:t> whether A,Q are in same connected component, follow pointers and check if root is the same. </a:t>
            </a:r>
          </a:p>
          <a:p>
            <a:pPr marL="0" indent="0">
              <a:buFont typeface="Monotype Sorts" charset="0"/>
              <a:buNone/>
              <a:defRPr/>
            </a:pPr>
            <a:endParaRPr lang="en-US" sz="2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CD0ADD-0A7D-4AEF-8DC9-BF483F7704CD}"/>
              </a:ext>
            </a:extLst>
          </p:cNvPr>
          <p:cNvGrpSpPr/>
          <p:nvPr/>
        </p:nvGrpSpPr>
        <p:grpSpPr>
          <a:xfrm>
            <a:off x="2081212" y="3235325"/>
            <a:ext cx="731520" cy="731520"/>
            <a:chOff x="2081212" y="3235325"/>
            <a:chExt cx="731520" cy="731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9746C9-1CF9-4111-B93E-8B8F56A9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1212" y="3235325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41475D8-EDE2-490C-9374-AACA1983A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165" y="3395662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D,2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AB2FE-7A02-4D38-AA92-426750882A66}"/>
              </a:ext>
            </a:extLst>
          </p:cNvPr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1770697" y="3859716"/>
            <a:ext cx="417644" cy="4900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CB4B2-6C28-4770-892F-26638919B4FD}"/>
              </a:ext>
            </a:extLst>
          </p:cNvPr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1154747" y="4974141"/>
            <a:ext cx="357319" cy="5122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94E2CF-16B4-4B81-B26D-AF01842BF0BE}"/>
              </a:ext>
            </a:extLst>
          </p:cNvPr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2705603" y="3859716"/>
            <a:ext cx="308107" cy="5027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172A191-136D-44F2-98CF-DF86F1105F5E}"/>
              </a:ext>
            </a:extLst>
          </p:cNvPr>
          <p:cNvGrpSpPr/>
          <p:nvPr/>
        </p:nvGrpSpPr>
        <p:grpSpPr>
          <a:xfrm>
            <a:off x="1404937" y="4349750"/>
            <a:ext cx="731520" cy="731520"/>
            <a:chOff x="1404937" y="4349750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4D80B6-C109-4A69-885D-C163D8699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4937" y="43497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4FA248-4E18-4693-9C8E-D3EA82DAC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728" y="4495800"/>
              <a:ext cx="53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A,1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228102-7A99-4E86-9B19-65EA40214076}"/>
              </a:ext>
            </a:extLst>
          </p:cNvPr>
          <p:cNvGrpSpPr/>
          <p:nvPr/>
        </p:nvGrpSpPr>
        <p:grpSpPr>
          <a:xfrm>
            <a:off x="2647950" y="4362450"/>
            <a:ext cx="731520" cy="731520"/>
            <a:chOff x="2647950" y="4362450"/>
            <a:chExt cx="731520" cy="7315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3B78A-4100-4570-A8B7-CD0CAA985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7950" y="43624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03806C71-9B24-41B1-A19C-66D1D5377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86" y="4530725"/>
              <a:ext cx="535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B,0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83E65-0A07-49CC-8E14-4D95ECAFC3BC}"/>
              </a:ext>
            </a:extLst>
          </p:cNvPr>
          <p:cNvGrpSpPr/>
          <p:nvPr/>
        </p:nvGrpSpPr>
        <p:grpSpPr>
          <a:xfrm>
            <a:off x="788987" y="5486400"/>
            <a:ext cx="731520" cy="731520"/>
            <a:chOff x="788987" y="5486400"/>
            <a:chExt cx="731520" cy="7315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443CAD-EE7B-460B-8C2A-3987F89477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8987" y="548640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EB3F45DD-B995-4E98-AA6A-03D5C08FF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44" y="5646737"/>
              <a:ext cx="5437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C,0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E7AB03-6945-4B9C-AEEE-BC9D0D101C76}"/>
              </a:ext>
            </a:extLst>
          </p:cNvPr>
          <p:cNvGrpSpPr/>
          <p:nvPr/>
        </p:nvGrpSpPr>
        <p:grpSpPr>
          <a:xfrm>
            <a:off x="6182493" y="3209832"/>
            <a:ext cx="731520" cy="731520"/>
            <a:chOff x="6182493" y="3209832"/>
            <a:chExt cx="731520" cy="7315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990C81-CEED-42FF-B379-6A27ACD00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2493" y="3209832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1F12723C-8E88-4AE2-892D-D468E2C8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629" y="3394075"/>
              <a:ext cx="593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W,1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E86AA5-D9D6-4A12-A4F1-0B8DB3A0E5BD}"/>
              </a:ext>
            </a:extLst>
          </p:cNvPr>
          <p:cNvCxnSpPr>
            <a:cxnSpLocks noChangeShapeType="1"/>
            <a:stCxn id="18" idx="0"/>
            <a:endCxn id="16" idx="3"/>
          </p:cNvCxnSpPr>
          <p:nvPr/>
        </p:nvCxnSpPr>
        <p:spPr bwMode="auto">
          <a:xfrm flipV="1">
            <a:off x="5764849" y="3834223"/>
            <a:ext cx="524773" cy="5139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33A33-9028-4AC8-A04E-E51614CFD876}"/>
              </a:ext>
            </a:extLst>
          </p:cNvPr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6806884" y="3834223"/>
            <a:ext cx="482875" cy="4804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7CE8E1-4E4F-4451-9E04-B7FB3542A288}"/>
              </a:ext>
            </a:extLst>
          </p:cNvPr>
          <p:cNvGrpSpPr/>
          <p:nvPr/>
        </p:nvGrpSpPr>
        <p:grpSpPr>
          <a:xfrm>
            <a:off x="5399089" y="4348163"/>
            <a:ext cx="731520" cy="731520"/>
            <a:chOff x="5399089" y="4348163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4B7F99-C384-49F5-8B70-3CAFFCCB7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089" y="4348163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087E43D4-62E6-498B-802D-2A3CFFEA4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483" y="4495800"/>
              <a:ext cx="5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P,0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1CFD3B-10F7-4089-A04E-61930F2F31C2}"/>
              </a:ext>
            </a:extLst>
          </p:cNvPr>
          <p:cNvGrpSpPr/>
          <p:nvPr/>
        </p:nvGrpSpPr>
        <p:grpSpPr>
          <a:xfrm>
            <a:off x="6923999" y="4314706"/>
            <a:ext cx="731520" cy="731520"/>
            <a:chOff x="6923999" y="4314706"/>
            <a:chExt cx="731520" cy="7315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8F005-CDA8-4E05-A155-7CF9878C6D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23999" y="4314706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4C6BC1A8-A3B5-43E5-8C70-86F7F4DD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477" y="4485343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Q,0</a:t>
              </a:r>
            </a:p>
          </p:txBody>
        </p:sp>
      </p:grpSp>
      <p:sp>
        <p:nvSpPr>
          <p:cNvPr id="24" name="TextBox 32">
            <a:extLst>
              <a:ext uri="{FF2B5EF4-FFF2-40B4-BE49-F238E27FC236}">
                <a16:creationId xmlns:a16="http://schemas.microsoft.com/office/drawing/2014/main" id="{1164B886-CB69-48A9-865A-6D947562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638" y="5852160"/>
            <a:ext cx="1055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{A,B,C,D}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8DF24862-FA8B-4D8F-9EC9-4AA76577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593" y="5762450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{W,P,Q}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2957155" y="6281629"/>
                <a:ext cx="5916877" cy="442674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So, the cost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of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:r>
                  <a:rPr lang="en-US" dirty="0" smtClean="0">
                    <a:latin typeface="Arial" charset="0"/>
                  </a:rPr>
                  <a:t>is at most height of the set.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155" y="6281629"/>
                <a:ext cx="5916877" cy="442674"/>
              </a:xfrm>
              <a:prstGeom prst="roundRect">
                <a:avLst/>
              </a:prstGeom>
              <a:blipFill>
                <a:blip r:embed="rId3"/>
                <a:stretch>
                  <a:fillRect l="-307" r="-205" b="-15190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80080" y="4140360"/>
              <a:ext cx="6556320" cy="110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4600" y="4126320"/>
                <a:ext cx="6583320" cy="11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9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Union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Union</a:t>
                </a:r>
                <a:r>
                  <a:rPr lang="en-US" sz="2200" dirty="0" smtClean="0"/>
                  <a:t>: </a:t>
                </a:r>
                <a:r>
                  <a:rPr lang="en-US" sz="2200" dirty="0"/>
                  <a:t>To merge two connected components, make the root with the smaller label point to the root with the bigger label (adjusting labels if necessary). Runs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time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3CD0ADD-0A7D-4AEF-8DC9-BF483F7704CD}"/>
              </a:ext>
            </a:extLst>
          </p:cNvPr>
          <p:cNvGrpSpPr/>
          <p:nvPr/>
        </p:nvGrpSpPr>
        <p:grpSpPr>
          <a:xfrm>
            <a:off x="1513632" y="2391835"/>
            <a:ext cx="548640" cy="548640"/>
            <a:chOff x="2081212" y="3235325"/>
            <a:chExt cx="731520" cy="731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9746C9-1CF9-4111-B93E-8B8F56A9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1212" y="3235325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41475D8-EDE2-490C-9374-AACA1983A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165" y="3395662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D,2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AB2FE-7A02-4D38-AA92-426750882A66}"/>
              </a:ext>
            </a:extLst>
          </p:cNvPr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1367263" y="2860129"/>
            <a:ext cx="226715" cy="36782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CB4B2-6C28-4770-892F-26638919B4FD}"/>
              </a:ext>
            </a:extLst>
          </p:cNvPr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950106" y="3696252"/>
            <a:ext cx="223183" cy="37300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94E2CF-16B4-4B81-B26D-AF01842BF0BE}"/>
              </a:ext>
            </a:extLst>
          </p:cNvPr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1981926" y="2860129"/>
            <a:ext cx="219409" cy="357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172A191-136D-44F2-98CF-DF86F1105F5E}"/>
              </a:ext>
            </a:extLst>
          </p:cNvPr>
          <p:cNvGrpSpPr/>
          <p:nvPr/>
        </p:nvGrpSpPr>
        <p:grpSpPr>
          <a:xfrm>
            <a:off x="1092943" y="3227958"/>
            <a:ext cx="548640" cy="548640"/>
            <a:chOff x="1404937" y="4349750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4D80B6-C109-4A69-885D-C163D8699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4937" y="43497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4FA248-4E18-4693-9C8E-D3EA82DAC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728" y="4450361"/>
              <a:ext cx="53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A,1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228102-7A99-4E86-9B19-65EA40214076}"/>
              </a:ext>
            </a:extLst>
          </p:cNvPr>
          <p:cNvGrpSpPr/>
          <p:nvPr/>
        </p:nvGrpSpPr>
        <p:grpSpPr>
          <a:xfrm>
            <a:off x="1927015" y="3217942"/>
            <a:ext cx="548640" cy="548640"/>
            <a:chOff x="2647950" y="4362450"/>
            <a:chExt cx="731520" cy="7315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3B78A-4100-4570-A8B7-CD0CAA985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7950" y="43624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03806C71-9B24-41B1-A19C-66D1D5377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86" y="4485285"/>
              <a:ext cx="535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B,0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83E65-0A07-49CC-8E14-4D95ECAFC3BC}"/>
              </a:ext>
            </a:extLst>
          </p:cNvPr>
          <p:cNvGrpSpPr/>
          <p:nvPr/>
        </p:nvGrpSpPr>
        <p:grpSpPr>
          <a:xfrm>
            <a:off x="675786" y="4069261"/>
            <a:ext cx="548640" cy="548640"/>
            <a:chOff x="788987" y="5486400"/>
            <a:chExt cx="731520" cy="7315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443CAD-EE7B-460B-8C2A-3987F89477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8987" y="548640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EB3F45DD-B995-4E98-AA6A-03D5C08FF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44" y="5646737"/>
              <a:ext cx="5437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C,0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E7AB03-6945-4B9C-AEEE-BC9D0D101C76}"/>
              </a:ext>
            </a:extLst>
          </p:cNvPr>
          <p:cNvGrpSpPr/>
          <p:nvPr/>
        </p:nvGrpSpPr>
        <p:grpSpPr>
          <a:xfrm>
            <a:off x="3554191" y="2707048"/>
            <a:ext cx="548640" cy="548640"/>
            <a:chOff x="6182493" y="3209832"/>
            <a:chExt cx="731520" cy="7315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990C81-CEED-42FF-B379-6A27ACD00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2493" y="3209832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1F12723C-8E88-4AE2-892D-D468E2C8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629" y="3394075"/>
              <a:ext cx="593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W,1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E86AA5-D9D6-4A12-A4F1-0B8DB3A0E5BD}"/>
              </a:ext>
            </a:extLst>
          </p:cNvPr>
          <p:cNvCxnSpPr>
            <a:cxnSpLocks noChangeShapeType="1"/>
            <a:stCxn id="18" idx="0"/>
            <a:endCxn id="16" idx="3"/>
          </p:cNvCxnSpPr>
          <p:nvPr/>
        </p:nvCxnSpPr>
        <p:spPr bwMode="auto">
          <a:xfrm flipV="1">
            <a:off x="3374534" y="3175342"/>
            <a:ext cx="260003" cy="3576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33A33-9028-4AC8-A04E-E51614CFD876}"/>
              </a:ext>
            </a:extLst>
          </p:cNvPr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4022485" y="3175342"/>
            <a:ext cx="246510" cy="33555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7CE8E1-4E4F-4451-9E04-B7FB3542A288}"/>
              </a:ext>
            </a:extLst>
          </p:cNvPr>
          <p:cNvGrpSpPr/>
          <p:nvPr/>
        </p:nvGrpSpPr>
        <p:grpSpPr>
          <a:xfrm>
            <a:off x="3100214" y="3532989"/>
            <a:ext cx="548640" cy="548640"/>
            <a:chOff x="5399089" y="4348163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4B7F99-C384-49F5-8B70-3CAFFCCB7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089" y="4348163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087E43D4-62E6-498B-802D-2A3CFFEA4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046" y="4442790"/>
              <a:ext cx="5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P,0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1CFD3B-10F7-4089-A04E-61930F2F31C2}"/>
              </a:ext>
            </a:extLst>
          </p:cNvPr>
          <p:cNvGrpSpPr/>
          <p:nvPr/>
        </p:nvGrpSpPr>
        <p:grpSpPr>
          <a:xfrm>
            <a:off x="3994675" y="3510900"/>
            <a:ext cx="548640" cy="548640"/>
            <a:chOff x="6923999" y="4314706"/>
            <a:chExt cx="731520" cy="7315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8F005-CDA8-4E05-A155-7CF9878C6D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23999" y="4314706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4C6BC1A8-A3B5-43E5-8C70-86F7F4DD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478" y="4424757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Q,0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D26A6DE0-2A32-43E3-84CC-B8795608DA54}"/>
              </a:ext>
            </a:extLst>
          </p:cNvPr>
          <p:cNvSpPr/>
          <p:nvPr/>
        </p:nvSpPr>
        <p:spPr bwMode="auto">
          <a:xfrm>
            <a:off x="4706069" y="3050962"/>
            <a:ext cx="65327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6DEFE502-53A7-4AD5-A4B8-94E4F63E4004}"/>
              </a:ext>
            </a:extLst>
          </p:cNvPr>
          <p:cNvGrpSpPr/>
          <p:nvPr/>
        </p:nvGrpSpPr>
        <p:grpSpPr>
          <a:xfrm>
            <a:off x="5816032" y="2315542"/>
            <a:ext cx="2652182" cy="2282864"/>
            <a:chOff x="5816032" y="2375302"/>
            <a:chExt cx="2652182" cy="228286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6E931B9-80BE-43CE-8AC1-0503E53522B1}"/>
                </a:ext>
              </a:extLst>
            </p:cNvPr>
            <p:cNvGrpSpPr/>
            <p:nvPr/>
          </p:nvGrpSpPr>
          <p:grpSpPr>
            <a:xfrm>
              <a:off x="6475269" y="2375302"/>
              <a:ext cx="548640" cy="548640"/>
              <a:chOff x="2081212" y="3235325"/>
              <a:chExt cx="731520" cy="7315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2AB5ED1-F579-4340-BE19-D6083617B1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FFF5AFFC-3B71-49DB-81B9-F8BE8A1AF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165" y="3395662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D,2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7AC8FBD-6DDB-42B8-9EAD-991F6128B88A}"/>
                </a:ext>
              </a:extLst>
            </p:cNvPr>
            <p:cNvCxnSpPr>
              <a:cxnSpLocks noChangeShapeType="1"/>
              <a:stCxn id="73" idx="0"/>
              <a:endCxn id="67" idx="3"/>
            </p:cNvCxnSpPr>
            <p:nvPr/>
          </p:nvCxnSpPr>
          <p:spPr bwMode="auto">
            <a:xfrm flipV="1">
              <a:off x="6090352" y="2843596"/>
              <a:ext cx="465263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C3640F-4F2A-4D83-AD32-CE540181D7CE}"/>
                </a:ext>
              </a:extLst>
            </p:cNvPr>
            <p:cNvCxnSpPr>
              <a:cxnSpLocks noChangeShapeType="1"/>
              <a:stCxn id="79" idx="0"/>
              <a:endCxn id="73" idx="4"/>
            </p:cNvCxnSpPr>
            <p:nvPr/>
          </p:nvCxnSpPr>
          <p:spPr bwMode="auto">
            <a:xfrm flipH="1" flipV="1">
              <a:off x="6090352" y="3760065"/>
              <a:ext cx="8829" cy="3494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1E64185-69D8-4C2A-9041-42ED4232A1AB}"/>
                </a:ext>
              </a:extLst>
            </p:cNvPr>
            <p:cNvCxnSpPr>
              <a:cxnSpLocks noChangeShapeType="1"/>
              <a:stCxn id="76" idx="0"/>
              <a:endCxn id="67" idx="4"/>
            </p:cNvCxnSpPr>
            <p:nvPr/>
          </p:nvCxnSpPr>
          <p:spPr bwMode="auto">
            <a:xfrm flipH="1" flipV="1">
              <a:off x="6749589" y="2923942"/>
              <a:ext cx="10131" cy="4648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2AE2FCE-BDD5-47DA-8BC3-BFCB80E93CC5}"/>
                </a:ext>
              </a:extLst>
            </p:cNvPr>
            <p:cNvGrpSpPr/>
            <p:nvPr/>
          </p:nvGrpSpPr>
          <p:grpSpPr>
            <a:xfrm>
              <a:off x="5816032" y="3211425"/>
              <a:ext cx="548640" cy="548640"/>
              <a:chOff x="1404937" y="4349750"/>
              <a:chExt cx="731520" cy="73152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CE1578-C433-4F33-BC36-7B63774E97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5C89C5D9-BFE8-4B7E-ACB1-2D687D164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728" y="4450361"/>
                <a:ext cx="530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45334D2-7B24-49A6-B7FC-B68197E835F6}"/>
                </a:ext>
              </a:extLst>
            </p:cNvPr>
            <p:cNvGrpSpPr/>
            <p:nvPr/>
          </p:nvGrpSpPr>
          <p:grpSpPr>
            <a:xfrm>
              <a:off x="6485400" y="3388839"/>
              <a:ext cx="548640" cy="548640"/>
              <a:chOff x="2647950" y="4362450"/>
              <a:chExt cx="731520" cy="73152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8F3452C-C0AE-4975-8183-F96910530B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7950" y="43624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7" name="TextBox 19">
                <a:extLst>
                  <a:ext uri="{FF2B5EF4-FFF2-40B4-BE49-F238E27FC236}">
                    <a16:creationId xmlns:a16="http://schemas.microsoft.com/office/drawing/2014/main" id="{F9AAF506-793B-4689-85C6-F24CCCDD9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286" y="4485285"/>
                <a:ext cx="535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B,0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1232D09-7889-4080-BCCA-5A7FF4573144}"/>
                </a:ext>
              </a:extLst>
            </p:cNvPr>
            <p:cNvGrpSpPr/>
            <p:nvPr/>
          </p:nvGrpSpPr>
          <p:grpSpPr>
            <a:xfrm>
              <a:off x="5824861" y="4109526"/>
              <a:ext cx="548640" cy="548640"/>
              <a:chOff x="788987" y="5486400"/>
              <a:chExt cx="731520" cy="73152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FE13E24-E275-427D-B645-9FC8F5B0BE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8987" y="548640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id="{5A96EFB0-A238-4E7F-AE53-E9FDC90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44" y="5646737"/>
                <a:ext cx="543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C,0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13B8090-C40F-4388-8C0D-4FD96006C635}"/>
                </a:ext>
              </a:extLst>
            </p:cNvPr>
            <p:cNvGrpSpPr/>
            <p:nvPr/>
          </p:nvGrpSpPr>
          <p:grpSpPr>
            <a:xfrm>
              <a:off x="7435572" y="3184455"/>
              <a:ext cx="548640" cy="548640"/>
              <a:chOff x="6182493" y="3209832"/>
              <a:chExt cx="731520" cy="73152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2DF480-A4DA-4EE6-AFEC-867C003FE9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FA97EE6C-030C-4762-A773-8B24EE293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D1818DE-30D6-4253-891C-006271DDE587}"/>
                </a:ext>
              </a:extLst>
            </p:cNvPr>
            <p:cNvCxnSpPr>
              <a:cxnSpLocks noChangeShapeType="1"/>
              <a:stCxn id="87" idx="0"/>
              <a:endCxn id="82" idx="3"/>
            </p:cNvCxnSpPr>
            <p:nvPr/>
          </p:nvCxnSpPr>
          <p:spPr bwMode="auto">
            <a:xfrm flipV="1">
              <a:off x="7321879" y="3652749"/>
              <a:ext cx="194039" cy="357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C82C57A-6999-4287-B048-835717C532BD}"/>
                </a:ext>
              </a:extLst>
            </p:cNvPr>
            <p:cNvCxnSpPr>
              <a:cxnSpLocks noChangeShapeType="1"/>
              <a:stCxn id="90" idx="0"/>
              <a:endCxn id="82" idx="5"/>
            </p:cNvCxnSpPr>
            <p:nvPr/>
          </p:nvCxnSpPr>
          <p:spPr bwMode="auto">
            <a:xfrm flipH="1" flipV="1">
              <a:off x="7903866" y="3652749"/>
              <a:ext cx="290028" cy="3361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B85A65-7EE6-4C5F-A83B-8F0659FC98FE}"/>
                </a:ext>
              </a:extLst>
            </p:cNvPr>
            <p:cNvGrpSpPr/>
            <p:nvPr/>
          </p:nvGrpSpPr>
          <p:grpSpPr>
            <a:xfrm>
              <a:off x="7047559" y="4010648"/>
              <a:ext cx="548640" cy="548640"/>
              <a:chOff x="5399089" y="4348163"/>
              <a:chExt cx="731520" cy="73152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99F75EF-626C-4CFA-8354-161618E1A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99089" y="434816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TextBox 28">
                <a:extLst>
                  <a:ext uri="{FF2B5EF4-FFF2-40B4-BE49-F238E27FC236}">
                    <a16:creationId xmlns:a16="http://schemas.microsoft.com/office/drawing/2014/main" id="{80AC6332-6CF8-4EF1-BD9A-0AD256536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1046" y="4442790"/>
                <a:ext cx="5100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P,0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FCA587-698A-4B35-91CF-87616D17AA6A}"/>
                </a:ext>
              </a:extLst>
            </p:cNvPr>
            <p:cNvGrpSpPr/>
            <p:nvPr/>
          </p:nvGrpSpPr>
          <p:grpSpPr>
            <a:xfrm>
              <a:off x="7919574" y="3988923"/>
              <a:ext cx="548640" cy="548640"/>
              <a:chOff x="6923999" y="4314706"/>
              <a:chExt cx="731520" cy="73152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2479781-376C-4D38-942A-43ABB280BC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C1299D60-55A5-473B-8E8B-3DFD58663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F5C319-26F8-41FA-B664-DC538E94418E}"/>
                </a:ext>
              </a:extLst>
            </p:cNvPr>
            <p:cNvCxnSpPr>
              <a:cxnSpLocks noChangeShapeType="1"/>
              <a:stCxn id="82" idx="0"/>
              <a:endCxn id="67" idx="6"/>
            </p:cNvCxnSpPr>
            <p:nvPr/>
          </p:nvCxnSpPr>
          <p:spPr bwMode="auto">
            <a:xfrm flipH="1" flipV="1">
              <a:off x="7023909" y="2649622"/>
              <a:ext cx="685983" cy="53483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76770644-7293-46FB-B463-88462F8581C6}"/>
              </a:ext>
            </a:extLst>
          </p:cNvPr>
          <p:cNvGrpSpPr/>
          <p:nvPr/>
        </p:nvGrpSpPr>
        <p:grpSpPr>
          <a:xfrm>
            <a:off x="1012597" y="5017073"/>
            <a:ext cx="2636257" cy="1384763"/>
            <a:chOff x="1012597" y="5017073"/>
            <a:chExt cx="2636257" cy="138476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8977068-23C3-42BE-8591-37D7E5D3A22A}"/>
                </a:ext>
              </a:extLst>
            </p:cNvPr>
            <p:cNvGrpSpPr/>
            <p:nvPr/>
          </p:nvGrpSpPr>
          <p:grpSpPr>
            <a:xfrm>
              <a:off x="2659730" y="5028884"/>
              <a:ext cx="548640" cy="548640"/>
              <a:chOff x="6182493" y="3209832"/>
              <a:chExt cx="731520" cy="73152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3A9BC2E-4222-4499-9C26-8F6660656B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A3BBB6B2-3D37-4BDB-9DA3-687049C54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13DA2AC-7499-4B4E-ACC6-102DC418BD64}"/>
                </a:ext>
              </a:extLst>
            </p:cNvPr>
            <p:cNvCxnSpPr>
              <a:cxnSpLocks noChangeShapeType="1"/>
              <a:stCxn id="102" idx="0"/>
              <a:endCxn id="94" idx="5"/>
            </p:cNvCxnSpPr>
            <p:nvPr/>
          </p:nvCxnSpPr>
          <p:spPr bwMode="auto">
            <a:xfrm flipH="1" flipV="1">
              <a:off x="3128024" y="5497178"/>
              <a:ext cx="246510" cy="335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873FAF6-404F-47B5-894C-534ABCD918B0}"/>
                </a:ext>
              </a:extLst>
            </p:cNvPr>
            <p:cNvGrpSpPr/>
            <p:nvPr/>
          </p:nvGrpSpPr>
          <p:grpSpPr>
            <a:xfrm>
              <a:off x="3100214" y="5832736"/>
              <a:ext cx="548640" cy="548640"/>
              <a:chOff x="6923999" y="4314706"/>
              <a:chExt cx="731520" cy="7315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8A294ED-6769-4213-BE23-F5855F08D1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3" name="TextBox 29">
                <a:extLst>
                  <a:ext uri="{FF2B5EF4-FFF2-40B4-BE49-F238E27FC236}">
                    <a16:creationId xmlns:a16="http://schemas.microsoft.com/office/drawing/2014/main" id="{1F3B8762-A83C-4802-9273-D51C6D504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1ADA7-62F2-4537-86AA-66793D966640}"/>
                </a:ext>
              </a:extLst>
            </p:cNvPr>
            <p:cNvGrpSpPr/>
            <p:nvPr/>
          </p:nvGrpSpPr>
          <p:grpSpPr>
            <a:xfrm>
              <a:off x="1421094" y="5017073"/>
              <a:ext cx="560833" cy="548640"/>
              <a:chOff x="2064955" y="3235325"/>
              <a:chExt cx="747777" cy="73152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A5015B0-9C9F-4600-9FF1-2022925097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" name="TextBox 8">
                <a:extLst>
                  <a:ext uri="{FF2B5EF4-FFF2-40B4-BE49-F238E27FC236}">
                    <a16:creationId xmlns:a16="http://schemas.microsoft.com/office/drawing/2014/main" id="{04963F1C-4D81-4982-A0B4-E7B0898D1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955" y="3395662"/>
                <a:ext cx="72498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D,1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B8BCA53-FA90-4EA5-B989-62371001C99D}"/>
                </a:ext>
              </a:extLst>
            </p:cNvPr>
            <p:cNvCxnSpPr>
              <a:cxnSpLocks noChangeShapeType="1"/>
              <a:stCxn id="110" idx="0"/>
              <a:endCxn id="105" idx="3"/>
            </p:cNvCxnSpPr>
            <p:nvPr/>
          </p:nvCxnSpPr>
          <p:spPr bwMode="auto">
            <a:xfrm flipV="1">
              <a:off x="1286917" y="5485367"/>
              <a:ext cx="226715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8CC96A4-1364-4E9F-9B3C-5021669CC4CF}"/>
                </a:ext>
              </a:extLst>
            </p:cNvPr>
            <p:cNvGrpSpPr/>
            <p:nvPr/>
          </p:nvGrpSpPr>
          <p:grpSpPr>
            <a:xfrm>
              <a:off x="1012597" y="5853196"/>
              <a:ext cx="548640" cy="548640"/>
              <a:chOff x="1404937" y="4349750"/>
              <a:chExt cx="731520" cy="73152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CFAD601-267A-4D6C-83A2-2961920EA1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1" name="TextBox 18">
                <a:extLst>
                  <a:ext uri="{FF2B5EF4-FFF2-40B4-BE49-F238E27FC236}">
                    <a16:creationId xmlns:a16="http://schemas.microsoft.com/office/drawing/2014/main" id="{A62D6607-0A60-40C9-BDBD-A45F25CBF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242" y="4450361"/>
                <a:ext cx="7078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A,0</a:t>
                </a:r>
              </a:p>
            </p:txBody>
          </p:sp>
        </p:grpSp>
      </p:grp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7CC33806-F9A9-4619-958E-9EC1675AE270}"/>
              </a:ext>
            </a:extLst>
          </p:cNvPr>
          <p:cNvSpPr/>
          <p:nvPr/>
        </p:nvSpPr>
        <p:spPr bwMode="auto">
          <a:xfrm>
            <a:off x="4270752" y="5323397"/>
            <a:ext cx="65327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CBA9517-2F42-438E-A1FF-A372296E4207}"/>
              </a:ext>
            </a:extLst>
          </p:cNvPr>
          <p:cNvGrpSpPr/>
          <p:nvPr/>
        </p:nvGrpSpPr>
        <p:grpSpPr>
          <a:xfrm>
            <a:off x="5775134" y="4739450"/>
            <a:ext cx="1929739" cy="1939915"/>
            <a:chOff x="5775134" y="4739450"/>
            <a:chExt cx="1929739" cy="193991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4975086-984D-4013-B529-A5B460D3B310}"/>
                </a:ext>
              </a:extLst>
            </p:cNvPr>
            <p:cNvGrpSpPr/>
            <p:nvPr/>
          </p:nvGrpSpPr>
          <p:grpSpPr>
            <a:xfrm>
              <a:off x="6755529" y="4739450"/>
              <a:ext cx="582275" cy="548640"/>
              <a:chOff x="6172162" y="3209832"/>
              <a:chExt cx="776367" cy="73152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7BB0DA-F273-47CD-B9A0-FCF77CB20C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" name="TextBox 22">
                <a:extLst>
                  <a:ext uri="{FF2B5EF4-FFF2-40B4-BE49-F238E27FC236}">
                    <a16:creationId xmlns:a16="http://schemas.microsoft.com/office/drawing/2014/main" id="{E6F471D0-696D-48E2-A51B-D4E6BA476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162" y="3394075"/>
                <a:ext cx="77636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</a:t>
                </a:r>
                <a:r>
                  <a:rPr lang="en-US" altLang="en-US" sz="1800" dirty="0">
                    <a:solidFill>
                      <a:srgbClr val="FF0000"/>
                    </a:solidFill>
                    <a:latin typeface="+mj-lt"/>
                  </a:rPr>
                  <a:t>2</a:t>
                </a:r>
              </a:p>
            </p:txBody>
          </p: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EE86099-0AB6-4FB2-BDFD-AE8550285E32}"/>
                </a:ext>
              </a:extLst>
            </p:cNvPr>
            <p:cNvCxnSpPr>
              <a:cxnSpLocks noChangeShapeType="1"/>
              <a:stCxn id="118" idx="0"/>
              <a:endCxn id="114" idx="5"/>
            </p:cNvCxnSpPr>
            <p:nvPr/>
          </p:nvCxnSpPr>
          <p:spPr bwMode="auto">
            <a:xfrm flipH="1" flipV="1">
              <a:off x="7231573" y="5207744"/>
              <a:ext cx="198980" cy="331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0E9BA89-047E-4C43-8E80-C0C5F2182E58}"/>
                </a:ext>
              </a:extLst>
            </p:cNvPr>
            <p:cNvGrpSpPr/>
            <p:nvPr/>
          </p:nvGrpSpPr>
          <p:grpSpPr>
            <a:xfrm>
              <a:off x="7156233" y="5539472"/>
              <a:ext cx="548640" cy="548640"/>
              <a:chOff x="6923999" y="4314706"/>
              <a:chExt cx="731520" cy="73152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114370C-F969-474F-BB88-F307A9B9F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" name="TextBox 29">
                <a:extLst>
                  <a:ext uri="{FF2B5EF4-FFF2-40B4-BE49-F238E27FC236}">
                    <a16:creationId xmlns:a16="http://schemas.microsoft.com/office/drawing/2014/main" id="{86ACD8A0-0074-422D-8382-7D001BAC7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C75E9D2-27CC-4F85-8452-6E423AE49DD7}"/>
                </a:ext>
              </a:extLst>
            </p:cNvPr>
            <p:cNvGrpSpPr/>
            <p:nvPr/>
          </p:nvGrpSpPr>
          <p:grpSpPr>
            <a:xfrm>
              <a:off x="6188761" y="5384679"/>
              <a:ext cx="560833" cy="548640"/>
              <a:chOff x="2064955" y="3235325"/>
              <a:chExt cx="747777" cy="73152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0587572-9C3A-43D8-BEA1-D8317E3C03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" name="TextBox 8">
                <a:extLst>
                  <a:ext uri="{FF2B5EF4-FFF2-40B4-BE49-F238E27FC236}">
                    <a16:creationId xmlns:a16="http://schemas.microsoft.com/office/drawing/2014/main" id="{E114F51D-2DA4-4F06-9248-0AE401E32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955" y="3395662"/>
                <a:ext cx="72498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D,1</a:t>
                </a: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460B677-A6D5-4C5B-BC9D-F69E09D1CC7A}"/>
                </a:ext>
              </a:extLst>
            </p:cNvPr>
            <p:cNvCxnSpPr>
              <a:cxnSpLocks noChangeShapeType="1"/>
              <a:stCxn id="125" idx="0"/>
              <a:endCxn id="121" idx="3"/>
            </p:cNvCxnSpPr>
            <p:nvPr/>
          </p:nvCxnSpPr>
          <p:spPr bwMode="auto">
            <a:xfrm flipV="1">
              <a:off x="6049454" y="5852973"/>
              <a:ext cx="231845" cy="2777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3F0C7C6-F1A6-4DF0-BE6E-BFE813649EA0}"/>
                </a:ext>
              </a:extLst>
            </p:cNvPr>
            <p:cNvGrpSpPr/>
            <p:nvPr/>
          </p:nvGrpSpPr>
          <p:grpSpPr>
            <a:xfrm>
              <a:off x="5775134" y="6130725"/>
              <a:ext cx="548640" cy="548640"/>
              <a:chOff x="1404937" y="4349750"/>
              <a:chExt cx="731520" cy="73152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A2337D6-DD41-443F-825A-C8529A7514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" name="TextBox 18">
                <a:extLst>
                  <a:ext uri="{FF2B5EF4-FFF2-40B4-BE49-F238E27FC236}">
                    <a16:creationId xmlns:a16="http://schemas.microsoft.com/office/drawing/2014/main" id="{A999007A-5E9F-47D7-9B09-1F477E0A3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242" y="4450361"/>
                <a:ext cx="7078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A,0</a:t>
                </a: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7087707-CFA3-42D2-9BFA-88E548244066}"/>
                </a:ext>
              </a:extLst>
            </p:cNvPr>
            <p:cNvCxnSpPr>
              <a:cxnSpLocks noChangeShapeType="1"/>
              <a:stCxn id="121" idx="7"/>
              <a:endCxn id="114" idx="3"/>
            </p:cNvCxnSpPr>
            <p:nvPr/>
          </p:nvCxnSpPr>
          <p:spPr bwMode="auto">
            <a:xfrm flipV="1">
              <a:off x="6669247" y="5207744"/>
              <a:ext cx="174376" cy="25728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12676" name="TextBox 412675">
            <a:extLst>
              <a:ext uri="{FF2B5EF4-FFF2-40B4-BE49-F238E27FC236}">
                <a16:creationId xmlns:a16="http://schemas.microsoft.com/office/drawing/2014/main" id="{8CB9720C-BC48-4C19-A38E-D1C6A2DA5CBE}"/>
              </a:ext>
            </a:extLst>
          </p:cNvPr>
          <p:cNvSpPr txBox="1"/>
          <p:nvPr/>
        </p:nvSpPr>
        <p:spPr>
          <a:xfrm>
            <a:off x="3611823" y="4398190"/>
            <a:ext cx="196720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At most one label</a:t>
            </a:r>
          </a:p>
          <a:p>
            <a:r>
              <a:rPr lang="en-US" sz="1800" dirty="0"/>
              <a:t>must be adjusted</a:t>
            </a:r>
          </a:p>
        </p:txBody>
      </p:sp>
      <p:sp>
        <p:nvSpPr>
          <p:cNvPr id="96" name="Rounded Rectangle 95"/>
          <p:cNvSpPr/>
          <p:nvPr/>
        </p:nvSpPr>
        <p:spPr bwMode="auto">
          <a:xfrm>
            <a:off x="5825959" y="127826"/>
            <a:ext cx="3023689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You can get the same result by “Union by size”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" grpId="0" animBg="1"/>
      <p:bldP spid="412676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vs Size: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200" dirty="0"/>
                  <a:t> If the label of a root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 elements in the set. </a:t>
                </a:r>
              </a:p>
              <a:p>
                <a:pPr marL="0" indent="0">
                  <a:buNone/>
                  <a:defRPr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: By induction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Base Case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): this is true. The set has size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Inductive Step: If we merge roots with labels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the number of vertices only increases while the </a:t>
                </a:r>
                <a:r>
                  <a:rPr lang="en-US" sz="2200" dirty="0" smtClean="0"/>
                  <a:t>label (height) </a:t>
                </a:r>
                <a:r>
                  <a:rPr lang="en-US" sz="2200" dirty="0"/>
                  <a:t>stays the same.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the merged tree has </a:t>
                </a:r>
                <a:r>
                  <a:rPr lang="en-US" sz="2200" dirty="0" smtClean="0"/>
                  <a:t>label (height)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,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and by induction, it has at least </a:t>
                </a: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200" baseline="300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elements.</a:t>
                </a:r>
                <a:endParaRPr lang="en-US" sz="2200" baseline="300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604"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1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vs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200" dirty="0"/>
                  <a:t> If the label of a root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 elements in the set.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Therefore, the depth of any tree in algorithm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we can check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are in the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same component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6DEFE502-53A7-4AD5-A4B8-94E4F63E4004}"/>
              </a:ext>
            </a:extLst>
          </p:cNvPr>
          <p:cNvGrpSpPr/>
          <p:nvPr/>
        </p:nvGrpSpPr>
        <p:grpSpPr>
          <a:xfrm>
            <a:off x="5549095" y="2582478"/>
            <a:ext cx="2652182" cy="2282864"/>
            <a:chOff x="5816032" y="2375302"/>
            <a:chExt cx="2652182" cy="228286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6E931B9-80BE-43CE-8AC1-0503E53522B1}"/>
                </a:ext>
              </a:extLst>
            </p:cNvPr>
            <p:cNvGrpSpPr/>
            <p:nvPr/>
          </p:nvGrpSpPr>
          <p:grpSpPr>
            <a:xfrm>
              <a:off x="6475269" y="2375302"/>
              <a:ext cx="548640" cy="548640"/>
              <a:chOff x="2081212" y="3235325"/>
              <a:chExt cx="731520" cy="7315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2AB5ED1-F579-4340-BE19-D6083617B1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FFF5AFFC-3B71-49DB-81B9-F8BE8A1AF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165" y="3395662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D,2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7AC8FBD-6DDB-42B8-9EAD-991F6128B88A}"/>
                </a:ext>
              </a:extLst>
            </p:cNvPr>
            <p:cNvCxnSpPr>
              <a:cxnSpLocks noChangeShapeType="1"/>
              <a:stCxn id="73" idx="0"/>
              <a:endCxn id="67" idx="3"/>
            </p:cNvCxnSpPr>
            <p:nvPr/>
          </p:nvCxnSpPr>
          <p:spPr bwMode="auto">
            <a:xfrm flipV="1">
              <a:off x="6090352" y="2843596"/>
              <a:ext cx="465263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C3640F-4F2A-4D83-AD32-CE540181D7CE}"/>
                </a:ext>
              </a:extLst>
            </p:cNvPr>
            <p:cNvCxnSpPr>
              <a:cxnSpLocks noChangeShapeType="1"/>
              <a:stCxn id="79" idx="0"/>
              <a:endCxn id="73" idx="4"/>
            </p:cNvCxnSpPr>
            <p:nvPr/>
          </p:nvCxnSpPr>
          <p:spPr bwMode="auto">
            <a:xfrm flipH="1" flipV="1">
              <a:off x="6090352" y="3760065"/>
              <a:ext cx="8829" cy="3494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1E64185-69D8-4C2A-9041-42ED4232A1AB}"/>
                </a:ext>
              </a:extLst>
            </p:cNvPr>
            <p:cNvCxnSpPr>
              <a:cxnSpLocks noChangeShapeType="1"/>
              <a:stCxn id="76" idx="0"/>
              <a:endCxn id="67" idx="4"/>
            </p:cNvCxnSpPr>
            <p:nvPr/>
          </p:nvCxnSpPr>
          <p:spPr bwMode="auto">
            <a:xfrm flipH="1" flipV="1">
              <a:off x="6749589" y="2923942"/>
              <a:ext cx="10131" cy="4648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2AE2FCE-BDD5-47DA-8BC3-BFCB80E93CC5}"/>
                </a:ext>
              </a:extLst>
            </p:cNvPr>
            <p:cNvGrpSpPr/>
            <p:nvPr/>
          </p:nvGrpSpPr>
          <p:grpSpPr>
            <a:xfrm>
              <a:off x="5816032" y="3211425"/>
              <a:ext cx="548640" cy="548640"/>
              <a:chOff x="1404937" y="4349750"/>
              <a:chExt cx="731520" cy="73152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CE1578-C433-4F33-BC36-7B63774E97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5C89C5D9-BFE8-4B7E-ACB1-2D687D164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728" y="4450361"/>
                <a:ext cx="530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45334D2-7B24-49A6-B7FC-B68197E835F6}"/>
                </a:ext>
              </a:extLst>
            </p:cNvPr>
            <p:cNvGrpSpPr/>
            <p:nvPr/>
          </p:nvGrpSpPr>
          <p:grpSpPr>
            <a:xfrm>
              <a:off x="6485400" y="3388839"/>
              <a:ext cx="548640" cy="548640"/>
              <a:chOff x="2647950" y="4362450"/>
              <a:chExt cx="731520" cy="73152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8F3452C-C0AE-4975-8183-F96910530B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7950" y="43624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7" name="TextBox 19">
                <a:extLst>
                  <a:ext uri="{FF2B5EF4-FFF2-40B4-BE49-F238E27FC236}">
                    <a16:creationId xmlns:a16="http://schemas.microsoft.com/office/drawing/2014/main" id="{F9AAF506-793B-4689-85C6-F24CCCDD9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286" y="4485285"/>
                <a:ext cx="535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B,0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1232D09-7889-4080-BCCA-5A7FF4573144}"/>
                </a:ext>
              </a:extLst>
            </p:cNvPr>
            <p:cNvGrpSpPr/>
            <p:nvPr/>
          </p:nvGrpSpPr>
          <p:grpSpPr>
            <a:xfrm>
              <a:off x="5824861" y="4109526"/>
              <a:ext cx="548640" cy="548640"/>
              <a:chOff x="788987" y="5486400"/>
              <a:chExt cx="731520" cy="73152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FE13E24-E275-427D-B645-9FC8F5B0BE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8987" y="548640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id="{5A96EFB0-A238-4E7F-AE53-E9FDC90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44" y="5646737"/>
                <a:ext cx="543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C,0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13B8090-C40F-4388-8C0D-4FD96006C635}"/>
                </a:ext>
              </a:extLst>
            </p:cNvPr>
            <p:cNvGrpSpPr/>
            <p:nvPr/>
          </p:nvGrpSpPr>
          <p:grpSpPr>
            <a:xfrm>
              <a:off x="7435572" y="3184455"/>
              <a:ext cx="548640" cy="548640"/>
              <a:chOff x="6182493" y="3209832"/>
              <a:chExt cx="731520" cy="73152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2DF480-A4DA-4EE6-AFEC-867C003FE9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FA97EE6C-030C-4762-A773-8B24EE293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D1818DE-30D6-4253-891C-006271DDE587}"/>
                </a:ext>
              </a:extLst>
            </p:cNvPr>
            <p:cNvCxnSpPr>
              <a:cxnSpLocks noChangeShapeType="1"/>
              <a:stCxn id="87" idx="0"/>
              <a:endCxn id="82" idx="3"/>
            </p:cNvCxnSpPr>
            <p:nvPr/>
          </p:nvCxnSpPr>
          <p:spPr bwMode="auto">
            <a:xfrm flipV="1">
              <a:off x="7321879" y="3652749"/>
              <a:ext cx="194039" cy="357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C82C57A-6999-4287-B048-835717C532BD}"/>
                </a:ext>
              </a:extLst>
            </p:cNvPr>
            <p:cNvCxnSpPr>
              <a:cxnSpLocks noChangeShapeType="1"/>
              <a:stCxn id="90" idx="0"/>
              <a:endCxn id="82" idx="5"/>
            </p:cNvCxnSpPr>
            <p:nvPr/>
          </p:nvCxnSpPr>
          <p:spPr bwMode="auto">
            <a:xfrm flipH="1" flipV="1">
              <a:off x="7903866" y="3652749"/>
              <a:ext cx="290028" cy="3361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B85A65-7EE6-4C5F-A83B-8F0659FC98FE}"/>
                </a:ext>
              </a:extLst>
            </p:cNvPr>
            <p:cNvGrpSpPr/>
            <p:nvPr/>
          </p:nvGrpSpPr>
          <p:grpSpPr>
            <a:xfrm>
              <a:off x="7047559" y="4010648"/>
              <a:ext cx="548640" cy="548640"/>
              <a:chOff x="5399089" y="4348163"/>
              <a:chExt cx="731520" cy="73152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99F75EF-626C-4CFA-8354-161618E1A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99089" y="434816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TextBox 28">
                <a:extLst>
                  <a:ext uri="{FF2B5EF4-FFF2-40B4-BE49-F238E27FC236}">
                    <a16:creationId xmlns:a16="http://schemas.microsoft.com/office/drawing/2014/main" id="{80AC6332-6CF8-4EF1-BD9A-0AD256536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1046" y="4442790"/>
                <a:ext cx="5100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P,0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FCA587-698A-4B35-91CF-87616D17AA6A}"/>
                </a:ext>
              </a:extLst>
            </p:cNvPr>
            <p:cNvGrpSpPr/>
            <p:nvPr/>
          </p:nvGrpSpPr>
          <p:grpSpPr>
            <a:xfrm>
              <a:off x="7919574" y="3988923"/>
              <a:ext cx="548640" cy="548640"/>
              <a:chOff x="6923999" y="4314706"/>
              <a:chExt cx="731520" cy="73152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2479781-376C-4D38-942A-43ABB280BC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C1299D60-55A5-473B-8E8B-3DFD58663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F5C319-26F8-41FA-B664-DC538E94418E}"/>
                </a:ext>
              </a:extLst>
            </p:cNvPr>
            <p:cNvCxnSpPr>
              <a:cxnSpLocks noChangeShapeType="1"/>
              <a:stCxn id="82" idx="0"/>
              <a:endCxn id="67" idx="6"/>
            </p:cNvCxnSpPr>
            <p:nvPr/>
          </p:nvCxnSpPr>
          <p:spPr bwMode="auto">
            <a:xfrm flipH="1" flipV="1">
              <a:off x="7023909" y="2649622"/>
              <a:ext cx="685983" cy="5348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77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Kruskal’s Algorithm with Union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/>
                  <a:t>Implementation.  Use the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union-find</a:t>
                </a:r>
                <a:r>
                  <a:rPr lang="en-US" sz="2200" dirty="0"/>
                  <a:t> data structure.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Build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edges in the MST.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Maintain a set for each connected component.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O(m log n) for sorting and  O(m </a:t>
                </a:r>
                <a:r>
                  <a:rPr lang="en-US" sz="2200" dirty="0">
                    <a:sym typeface="Symbol" charset="0"/>
                  </a:rPr>
                  <a:t>log n</a:t>
                </a:r>
                <a:r>
                  <a:rPr lang="en-US" sz="2200" dirty="0"/>
                  <a:t>) for union-find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dirty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>
            <a:extLst>
              <a:ext uri="{FF2B5EF4-FFF2-40B4-BE49-F238E27FC236}">
                <a16:creationId xmlns:a16="http://schemas.microsoft.com/office/drawing/2014/main" id="{FE8F3875-CA99-4066-9916-27477866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18" y="4518903"/>
            <a:ext cx="235320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Find roots and compare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5281DEB-8D94-4675-95B2-646F3BB1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29" y="5896493"/>
            <a:ext cx="185467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Merge at the roots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1F6B1B-1742-4789-B719-A3236878D604}"/>
              </a:ext>
            </a:extLst>
          </p:cNvPr>
          <p:cNvCxnSpPr/>
          <p:nvPr/>
        </p:nvCxnSpPr>
        <p:spPr bwMode="auto">
          <a:xfrm flipH="1" flipV="1">
            <a:off x="2368353" y="5810132"/>
            <a:ext cx="369167" cy="141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D75599-785D-4CF0-AED4-B673FBBEDC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986" y="4858099"/>
            <a:ext cx="403246" cy="2136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64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HW3 Extra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297631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 smtClean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 smtClean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 smtClean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 smtClean="0"/>
                  <a:t> be all edges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>
                  <a:defRPr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 smtClean="0"/>
                  <a:t> be the collection of subsets of edges without cycles.</a:t>
                </a:r>
              </a:p>
              <a:p>
                <a:pPr>
                  <a:defRPr/>
                </a:pPr>
                <a:r>
                  <a:rPr lang="en-US" sz="2200" dirty="0" smtClean="0"/>
                  <a:t>Any nice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 smtClean="0"/>
                  <a:t> is a forest.</a:t>
                </a:r>
              </a:p>
              <a:p>
                <a:pPr>
                  <a:defRPr/>
                </a:pPr>
                <a:r>
                  <a:rPr lang="en-US" sz="2200" dirty="0" smtClean="0"/>
                  <a:t>Maximum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over nice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 smtClean="0"/>
                  <a:t> is same as </a:t>
                </a:r>
                <a:br>
                  <a:rPr lang="en-US" sz="2200" dirty="0" smtClean="0"/>
                </a:br>
                <a:r>
                  <a:rPr lang="en-US" sz="2200" dirty="0" smtClean="0"/>
                  <a:t>finding maximum spanning tree.</a:t>
                </a:r>
              </a:p>
              <a:p>
                <a:pPr>
                  <a:defRPr/>
                </a:pPr>
                <a:r>
                  <a:rPr lang="en-US" sz="2200" dirty="0" smtClean="0"/>
                  <a:t>The answer for this question is basically </a:t>
                </a:r>
                <a:r>
                  <a:rPr lang="en-US" sz="2200" dirty="0" err="1" smtClean="0"/>
                  <a:t>Kruskal’s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Algorithm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297631"/>
              </a:xfrm>
              <a:blipFill>
                <a:blip r:embed="rId3"/>
                <a:stretch>
                  <a:fillRect l="-804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34" y="846138"/>
            <a:ext cx="7487682" cy="3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Given a connected undirected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We 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spanning 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if</a:t>
                </a:r>
              </a:p>
              <a:p>
                <a:r>
                  <a:rPr lang="en-US" sz="2400" dirty="0"/>
                  <a:t>All edges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are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includes all of the vertices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</a:t>
                </a: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1096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F8EDDCC-2B20-4309-8A43-7C83088F6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120148"/>
            <a:ext cx="3619500" cy="2905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398458-60A0-4BA5-BB58-6AA9564A35AF}"/>
                  </a:ext>
                </a:extLst>
              </p:cNvPr>
              <p:cNvSpPr txBox="1"/>
              <p:nvPr/>
            </p:nvSpPr>
            <p:spPr>
              <a:xfrm>
                <a:off x="6311524" y="3268579"/>
                <a:ext cx="413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398458-60A0-4BA5-BB58-6AA9564A3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24" y="3268579"/>
                <a:ext cx="4131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081508-F211-42E1-BBE8-AD65C0FB9172}"/>
                  </a:ext>
                </a:extLst>
              </p:cNvPr>
              <p:cNvSpPr txBox="1"/>
              <p:nvPr/>
            </p:nvSpPr>
            <p:spPr>
              <a:xfrm>
                <a:off x="5401526" y="4467725"/>
                <a:ext cx="428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081508-F211-42E1-BBE8-AD65C0FB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526" y="4467725"/>
                <a:ext cx="42838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193160" y="1937880"/>
              <a:ext cx="1292040" cy="1486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1640" y="1924200"/>
                <a:ext cx="1317240" cy="15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0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Find: Path Compression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After finding the root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 smtClean="0"/>
                  <a:t> of the tree containing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,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Change the parent points of all nodes along the path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 smtClean="0"/>
                  <a:t> directly.</a:t>
                </a: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5446" y="2028519"/>
                <a:ext cx="4293108" cy="141577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 smtClean="0">
                    <a:latin typeface="Courier New" charset="0"/>
                    <a:ea typeface="ＭＳ Ｐゴシック" charset="0"/>
                  </a:rPr>
                  <a:t>Find(x) 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smtClean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If</a:t>
                </a:r>
                <a:r>
                  <a:rPr lang="en-US" sz="1600" b="1" dirty="0" smtClean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≠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𝒑𝒂𝒓𝒆𝒏𝒕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600" b="1" dirty="0" smtClean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</a:t>
                </a:r>
                <a:r>
                  <a:rPr lang="en-US" sz="1600" b="1" dirty="0" smtClean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𝒑𝒂𝒓𝒆𝒏𝒕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)←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𝑭𝒊𝒏𝒅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𝒑𝒂𝒓𝒆𝒏𝒕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 smtClean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𝒑𝒂𝒓𝒆𝒏𝒕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 smtClean="0">
                    <a:latin typeface="Courier New" charset="0"/>
                    <a:ea typeface="ＭＳ Ｐゴシック" charset="0"/>
                  </a:rPr>
                  <a:t>}</a:t>
                </a:r>
                <a:endParaRPr lang="en-US" sz="1600" b="1" dirty="0">
                  <a:latin typeface="Courier New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5446" y="2028519"/>
                <a:ext cx="4293108" cy="1415772"/>
              </a:xfrm>
              <a:prstGeom prst="rect">
                <a:avLst/>
              </a:prstGeom>
              <a:blipFill>
                <a:blip r:embed="rId4"/>
                <a:stretch>
                  <a:fillRect b="-129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86" y="3756279"/>
            <a:ext cx="7234428" cy="27207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46" y="25985"/>
            <a:ext cx="587808" cy="579971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Union by height/size + Path Compression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In 1972, Fischer proved this it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time to do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find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 smtClean="0"/>
                  <a:t> union.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In 1973, Hopcroft-Ullman improve the bound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In 1975, </a:t>
                </a:r>
                <a:r>
                  <a:rPr lang="en-US" sz="2200" dirty="0" err="1" smtClean="0"/>
                  <a:t>Tarjan</a:t>
                </a:r>
                <a:r>
                  <a:rPr lang="en-US" sz="2200" dirty="0" smtClean="0"/>
                  <a:t> improved the bound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 smtClean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Finally, in 1989, </a:t>
                </a:r>
                <a:r>
                  <a:rPr lang="en-US" sz="2200" dirty="0" err="1" smtClean="0"/>
                  <a:t>Fredman</a:t>
                </a:r>
                <a:r>
                  <a:rPr lang="en-US" sz="2200" dirty="0" smtClean="0"/>
                  <a:t>-Saks proved this is optimal.</a:t>
                </a: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65273" b="8353"/>
          <a:stretch/>
        </p:blipFill>
        <p:spPr>
          <a:xfrm>
            <a:off x="2365187" y="1852999"/>
            <a:ext cx="4524375" cy="45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62936"/>
          <a:stretch/>
        </p:blipFill>
        <p:spPr>
          <a:xfrm>
            <a:off x="2620475" y="2779611"/>
            <a:ext cx="3903048" cy="404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691" y="3602635"/>
            <a:ext cx="3184615" cy="600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273" y="4782052"/>
            <a:ext cx="7029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600" dirty="0" smtClean="0">
                    <a:solidFill>
                      <a:srgbClr val="00206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 smtClean="0">
                    <a:solidFill>
                      <a:srgbClr val="002060"/>
                    </a:solidFill>
                  </a:rPr>
                  <a:t>?</a:t>
                </a:r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Inverse Ackermann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 smtClean="0"/>
                  <a:t>Define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200" dirty="0" smtClean="0"/>
                  <a:t>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200" dirty="0" smtClean="0"/>
                  <a:t> of times we divide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 by two until we reach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200" dirty="0"/>
                  <a:t> of times we </a:t>
                </a:r>
                <a:r>
                  <a:rPr lang="en-US" sz="2200" dirty="0" smtClean="0"/>
                  <a:t>apply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𝑙𝑔</m:t>
                    </m:r>
                  </m:oMath>
                </a14:m>
                <a:r>
                  <a:rPr lang="en-US" sz="2200" dirty="0" smtClean="0"/>
                  <a:t> until </a:t>
                </a:r>
                <a:r>
                  <a:rPr lang="en-US" sz="2200" dirty="0"/>
                  <a:t>we reach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200" dirty="0"/>
                  <a:t> of times we </a:t>
                </a:r>
                <a:r>
                  <a:rPr lang="en-US" sz="2200" dirty="0" smtClean="0"/>
                  <a:t>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until </a:t>
                </a:r>
                <a:r>
                  <a:rPr lang="en-US" sz="2200" dirty="0"/>
                  <a:t>we reach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endParaRPr lang="en-US" sz="2200" dirty="0" smtClean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950" t="-725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77" y="4056146"/>
            <a:ext cx="8608596" cy="2585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4892842" y="1377795"/>
                <a:ext cx="4199399" cy="1123712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≤3}</m:t>
                        </m:r>
                      </m:e>
                    </m:func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</a:p>
              <a:p>
                <a:r>
                  <a:rPr lang="en-US" dirty="0" smtClean="0">
                    <a:latin typeface="Arial" charset="0"/>
                  </a:rPr>
                  <a:t>Any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Arial" charset="0"/>
                  </a:rPr>
                  <a:t> I can write down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842" y="1377795"/>
                <a:ext cx="4199399" cy="1123712"/>
              </a:xfrm>
              <a:prstGeom prst="roundRect">
                <a:avLst/>
              </a:prstGeom>
              <a:blipFill>
                <a:blip r:embed="rId7"/>
                <a:stretch>
                  <a:fillRect b="-315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09742" y="2152521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spanning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Many problems is easy for tree.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General framework:</a:t>
                </a:r>
              </a:p>
              <a:p>
                <a:r>
                  <a:rPr lang="en-US" sz="2000" dirty="0"/>
                  <a:t>Approximate the graph by a tree.</a:t>
                </a:r>
              </a:p>
              <a:p>
                <a:r>
                  <a:rPr lang="en-US" sz="2000" dirty="0"/>
                  <a:t>Solve the problem on a tree.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have covered different tree:</a:t>
                </a:r>
              </a:p>
              <a:p>
                <a:r>
                  <a:rPr lang="en-US" sz="2000" dirty="0"/>
                  <a:t>BFS tree / Dijkstra tree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Remember all shortest paths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DFS </a:t>
                </a:r>
                <a:r>
                  <a:rPr lang="en-US" sz="2000" dirty="0" smtClean="0"/>
                  <a:t>tree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Compute lowest common ancestor.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/>
                  <a:t>There are many other different trees depending on applications.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73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Given a connected undirected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An </a:t>
                </a:r>
                <a:r>
                  <a:rPr lang="en-US" sz="2400" dirty="0"/>
                  <a:t>MST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spanning tree whose sum of edge weights is minimized.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1096" t="-889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D34957-668B-4AD0-B522-5F99AB685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138" y="3793415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9B8778-C447-47E8-98D5-FD4CC1CFC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0176" y="35489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C13012-AFE1-4457-888B-5FB0BF2BE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4588" y="5185652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AC1177-E6CD-4D81-85B7-549B9EFDB5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1888" y="3548940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3C70CB-806B-4B65-9B95-6AC1627DA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1" y="4249027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00A9C4-0443-4507-BE53-344789BB60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51" y="51618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1639CA-FBB7-4F38-82EE-347614506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6288" y="4423652"/>
            <a:ext cx="182563" cy="184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0C05BB-61E4-412E-9119-5E2C01120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5976" y="4630027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2C762D36-727A-4B53-9C00-802ACDEED80F}"/>
              </a:ext>
            </a:extLst>
          </p:cNvPr>
          <p:cNvCxnSpPr>
            <a:cxnSpLocks noChangeShapeType="1"/>
            <a:stCxn id="5" idx="7"/>
            <a:endCxn id="8" idx="2"/>
          </p:cNvCxnSpPr>
          <p:nvPr/>
        </p:nvCxnSpPr>
        <p:spPr bwMode="auto">
          <a:xfrm flipV="1">
            <a:off x="493713" y="3641015"/>
            <a:ext cx="638175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1F7D90A0-C3D7-4C83-984D-86CFD7EC9C04}"/>
              </a:ext>
            </a:extLst>
          </p:cNvPr>
          <p:cNvCxnSpPr>
            <a:cxnSpLocks noChangeShapeType="1"/>
            <a:stCxn id="5" idx="5"/>
            <a:endCxn id="9" idx="2"/>
          </p:cNvCxnSpPr>
          <p:nvPr/>
        </p:nvCxnSpPr>
        <p:spPr bwMode="auto">
          <a:xfrm>
            <a:off x="493713" y="3948990"/>
            <a:ext cx="744538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13F44973-99B0-46FB-969D-33FA6F27F207}"/>
              </a:ext>
            </a:extLst>
          </p:cNvPr>
          <p:cNvCxnSpPr>
            <a:cxnSpLocks noChangeShapeType="1"/>
            <a:stCxn id="5" idx="4"/>
            <a:endCxn id="10" idx="0"/>
          </p:cNvCxnSpPr>
          <p:nvPr/>
        </p:nvCxnSpPr>
        <p:spPr bwMode="auto">
          <a:xfrm>
            <a:off x="430213" y="3975977"/>
            <a:ext cx="684213" cy="1185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14F64F1-999D-4FCA-9E9E-8C51A89BAF45}"/>
              </a:ext>
            </a:extLst>
          </p:cNvPr>
          <p:cNvCxnSpPr>
            <a:cxnSpLocks noChangeShapeType="1"/>
            <a:stCxn id="9" idx="6"/>
            <a:endCxn id="6" idx="2"/>
          </p:cNvCxnSpPr>
          <p:nvPr/>
        </p:nvCxnSpPr>
        <p:spPr bwMode="auto">
          <a:xfrm flipV="1">
            <a:off x="1420813" y="3641015"/>
            <a:ext cx="2519363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BF940E60-7C68-4535-B1BD-A002F76AA238}"/>
              </a:ext>
            </a:extLst>
          </p:cNvPr>
          <p:cNvCxnSpPr>
            <a:cxnSpLocks noChangeShapeType="1"/>
            <a:stCxn id="11" idx="7"/>
            <a:endCxn id="6" idx="4"/>
          </p:cNvCxnSpPr>
          <p:nvPr/>
        </p:nvCxnSpPr>
        <p:spPr bwMode="auto">
          <a:xfrm flipV="1">
            <a:off x="3471863" y="3731502"/>
            <a:ext cx="560388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BF80F3E4-6963-49FD-9CB6-ABF91D855108}"/>
              </a:ext>
            </a:extLst>
          </p:cNvPr>
          <p:cNvCxnSpPr>
            <a:cxnSpLocks noChangeShapeType="1"/>
            <a:stCxn id="9" idx="5"/>
            <a:endCxn id="12" idx="1"/>
          </p:cNvCxnSpPr>
          <p:nvPr/>
        </p:nvCxnSpPr>
        <p:spPr bwMode="auto">
          <a:xfrm>
            <a:off x="1393826" y="4404602"/>
            <a:ext cx="719137" cy="252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3B2588B9-7F9C-40D0-AD30-BADC0D9005F9}"/>
              </a:ext>
            </a:extLst>
          </p:cNvPr>
          <p:cNvCxnSpPr>
            <a:cxnSpLocks noChangeShapeType="1"/>
            <a:stCxn id="12" idx="5"/>
            <a:endCxn id="7" idx="2"/>
          </p:cNvCxnSpPr>
          <p:nvPr/>
        </p:nvCxnSpPr>
        <p:spPr bwMode="auto">
          <a:xfrm>
            <a:off x="2241551" y="4785602"/>
            <a:ext cx="1443037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FAA5C147-FA3B-4431-9240-180AE8A9989B}"/>
              </a:ext>
            </a:extLst>
          </p:cNvPr>
          <p:cNvCxnSpPr>
            <a:cxnSpLocks noChangeShapeType="1"/>
            <a:stCxn id="12" idx="6"/>
            <a:endCxn id="11" idx="2"/>
          </p:cNvCxnSpPr>
          <p:nvPr/>
        </p:nvCxnSpPr>
        <p:spPr bwMode="auto">
          <a:xfrm flipV="1">
            <a:off x="2268538" y="4515727"/>
            <a:ext cx="104775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BD2A9D74-A8FD-4617-AD75-0213750DEF09}"/>
              </a:ext>
            </a:extLst>
          </p:cNvPr>
          <p:cNvCxnSpPr>
            <a:cxnSpLocks noChangeShapeType="1"/>
            <a:stCxn id="11" idx="5"/>
            <a:endCxn id="7" idx="0"/>
          </p:cNvCxnSpPr>
          <p:nvPr/>
        </p:nvCxnSpPr>
        <p:spPr bwMode="auto">
          <a:xfrm>
            <a:off x="3471863" y="4580815"/>
            <a:ext cx="304800" cy="604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3D0B3AF9-9B75-4431-BF9F-F941543CC3A4}"/>
              </a:ext>
            </a:extLst>
          </p:cNvPr>
          <p:cNvCxnSpPr>
            <a:cxnSpLocks noChangeShapeType="1"/>
            <a:stCxn id="6" idx="3"/>
            <a:endCxn id="12" idx="7"/>
          </p:cNvCxnSpPr>
          <p:nvPr/>
        </p:nvCxnSpPr>
        <p:spPr bwMode="auto">
          <a:xfrm flipH="1">
            <a:off x="2241551" y="3704515"/>
            <a:ext cx="1725612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2">
            <a:extLst>
              <a:ext uri="{FF2B5EF4-FFF2-40B4-BE49-F238E27FC236}">
                <a16:creationId xmlns:a16="http://schemas.microsoft.com/office/drawing/2014/main" id="{9B521B13-6670-42C9-9B03-944781B0F264}"/>
              </a:ext>
            </a:extLst>
          </p:cNvPr>
          <p:cNvCxnSpPr>
            <a:cxnSpLocks noChangeShapeType="1"/>
            <a:stCxn id="9" idx="4"/>
            <a:endCxn id="10" idx="7"/>
          </p:cNvCxnSpPr>
          <p:nvPr/>
        </p:nvCxnSpPr>
        <p:spPr bwMode="auto">
          <a:xfrm flipH="1">
            <a:off x="1177926" y="4431590"/>
            <a:ext cx="15240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23">
            <a:extLst>
              <a:ext uri="{FF2B5EF4-FFF2-40B4-BE49-F238E27FC236}">
                <a16:creationId xmlns:a16="http://schemas.microsoft.com/office/drawing/2014/main" id="{E6681215-725C-4FC3-926F-4E44D1058F17}"/>
              </a:ext>
            </a:extLst>
          </p:cNvPr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1204913" y="4785602"/>
            <a:ext cx="908050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AutoShape 24">
            <a:extLst>
              <a:ext uri="{FF2B5EF4-FFF2-40B4-BE49-F238E27FC236}">
                <a16:creationId xmlns:a16="http://schemas.microsoft.com/office/drawing/2014/main" id="{33324BF8-75C2-4226-A326-01BCF351F4BC}"/>
              </a:ext>
            </a:extLst>
          </p:cNvPr>
          <p:cNvCxnSpPr>
            <a:cxnSpLocks noChangeShapeType="1"/>
            <a:stCxn id="8" idx="6"/>
            <a:endCxn id="6" idx="1"/>
          </p:cNvCxnSpPr>
          <p:nvPr/>
        </p:nvCxnSpPr>
        <p:spPr bwMode="auto">
          <a:xfrm flipV="1">
            <a:off x="1314451" y="3575927"/>
            <a:ext cx="2652712" cy="65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AutoShape 25">
            <a:extLst>
              <a:ext uri="{FF2B5EF4-FFF2-40B4-BE49-F238E27FC236}">
                <a16:creationId xmlns:a16="http://schemas.microsoft.com/office/drawing/2014/main" id="{74A21612-60EF-4A2E-A5F3-5FE6DD23391A}"/>
              </a:ext>
            </a:extLst>
          </p:cNvPr>
          <p:cNvCxnSpPr>
            <a:cxnSpLocks noChangeShapeType="1"/>
            <a:stCxn id="10" idx="6"/>
            <a:endCxn id="7" idx="3"/>
          </p:cNvCxnSpPr>
          <p:nvPr/>
        </p:nvCxnSpPr>
        <p:spPr bwMode="auto">
          <a:xfrm>
            <a:off x="1204913" y="5253915"/>
            <a:ext cx="2506663" cy="8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 Box 26">
            <a:extLst>
              <a:ext uri="{FF2B5EF4-FFF2-40B4-BE49-F238E27FC236}">
                <a16:creationId xmlns:a16="http://schemas.microsoft.com/office/drawing/2014/main" id="{27748F4F-EA43-49CF-BD6B-1BCBE5F7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444290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9DD289FF-CE75-4CE1-9362-B08176C2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39823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23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BC93B305-0E12-4556-B2EE-C78BA1CB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972927"/>
            <a:ext cx="254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07114A6B-2337-4615-92BC-BCE3F7B6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5223752"/>
            <a:ext cx="2667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21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ACE8644B-7595-4039-9A06-14B04DE9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9253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14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544AAEB-8894-4044-90EA-C3B27DAA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3556877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24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3220924-3CBC-43A9-8722-7CBBD0F9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585577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16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6CB45F48-ADF5-439D-913D-ADDD29DF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115677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F2CB41AB-3392-40CE-B242-BADBEBE3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6299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197AA754-42C5-4FF8-9AE5-8211E8F4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1982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18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A374B812-CA4C-4D66-86C0-CFB8AD42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40585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F3F594E2-FDF1-41E8-BC84-5DD33E59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1" y="4830052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29CA1604-1EDE-4DBC-A2AC-749214BF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6" y="4525252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A5858ACE-F14A-4FA7-83E9-D235F14D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6" y="4717340"/>
            <a:ext cx="21748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69">
                <a:extLst>
                  <a:ext uri="{FF2B5EF4-FFF2-40B4-BE49-F238E27FC236}">
                    <a16:creationId xmlns:a16="http://schemas.microsoft.com/office/drawing/2014/main" id="{85AEDDCC-14F7-468F-83AC-CCFFC97CF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7313" y="5555540"/>
                <a:ext cx="1571625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 =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" name="Text Box 69">
                <a:extLst>
                  <a:ext uri="{FF2B5EF4-FFF2-40B4-BE49-F238E27FC236}">
                    <a16:creationId xmlns:a16="http://schemas.microsoft.com/office/drawing/2014/main" id="{85AEDDCC-14F7-468F-83AC-CCFFC97C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313" y="5555540"/>
                <a:ext cx="1571625" cy="40075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0">
            <a:extLst>
              <a:ext uri="{FF2B5EF4-FFF2-40B4-BE49-F238E27FC236}">
                <a16:creationId xmlns:a16="http://schemas.microsoft.com/office/drawing/2014/main" id="{AA2C0D67-6F87-4F63-BBAB-C40A84400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4588" y="3702927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5" name="Oval 41">
            <a:extLst>
              <a:ext uri="{FF2B5EF4-FFF2-40B4-BE49-F238E27FC236}">
                <a16:creationId xmlns:a16="http://schemas.microsoft.com/office/drawing/2014/main" id="{86B28868-E64D-4EAA-937B-BC5F7626D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6" y="3382252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6" name="Oval 42">
            <a:extLst>
              <a:ext uri="{FF2B5EF4-FFF2-40B4-BE49-F238E27FC236}">
                <a16:creationId xmlns:a16="http://schemas.microsoft.com/office/drawing/2014/main" id="{59F348EF-F044-4736-8C45-0FBFE2B0D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1038" y="5095165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7" name="Oval 43">
            <a:extLst>
              <a:ext uri="{FF2B5EF4-FFF2-40B4-BE49-F238E27FC236}">
                <a16:creationId xmlns:a16="http://schemas.microsoft.com/office/drawing/2014/main" id="{CC59B713-5007-4481-B596-ADECDC6D3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8338" y="3458452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id="{0FB6A2B3-889E-4E8B-80A1-210C1E066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1" y="41585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9" name="Oval 45">
            <a:extLst>
              <a:ext uri="{FF2B5EF4-FFF2-40B4-BE49-F238E27FC236}">
                <a16:creationId xmlns:a16="http://schemas.microsoft.com/office/drawing/2014/main" id="{67429E05-04E7-449F-B92A-F5C0941E0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1" y="5071352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0" name="Oval 46">
            <a:extLst>
              <a:ext uri="{FF2B5EF4-FFF2-40B4-BE49-F238E27FC236}">
                <a16:creationId xmlns:a16="http://schemas.microsoft.com/office/drawing/2014/main" id="{56547BAE-EEC7-47ED-9447-73F5FF9EAB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2738" y="4333165"/>
            <a:ext cx="182563" cy="184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1" name="Oval 47">
            <a:extLst>
              <a:ext uri="{FF2B5EF4-FFF2-40B4-BE49-F238E27FC236}">
                <a16:creationId xmlns:a16="http://schemas.microsoft.com/office/drawing/2014/main" id="{496A7D1D-C757-4E28-83FE-26F326730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426" y="45395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52" name="AutoShape 48">
            <a:extLst>
              <a:ext uri="{FF2B5EF4-FFF2-40B4-BE49-F238E27FC236}">
                <a16:creationId xmlns:a16="http://schemas.microsoft.com/office/drawing/2014/main" id="{F3291F7A-DF62-426E-8A02-52D3F267C534}"/>
              </a:ext>
            </a:extLst>
          </p:cNvPr>
          <p:cNvCxnSpPr>
            <a:cxnSpLocks noChangeShapeType="1"/>
            <a:stCxn id="44" idx="7"/>
            <a:endCxn id="47" idx="2"/>
          </p:cNvCxnSpPr>
          <p:nvPr/>
        </p:nvCxnSpPr>
        <p:spPr bwMode="auto">
          <a:xfrm flipV="1">
            <a:off x="5110163" y="3550527"/>
            <a:ext cx="638175" cy="1793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49">
            <a:extLst>
              <a:ext uri="{FF2B5EF4-FFF2-40B4-BE49-F238E27FC236}">
                <a16:creationId xmlns:a16="http://schemas.microsoft.com/office/drawing/2014/main" id="{A15F8422-066C-457C-B254-98BE86374FE7}"/>
              </a:ext>
            </a:extLst>
          </p:cNvPr>
          <p:cNvCxnSpPr>
            <a:cxnSpLocks noChangeShapeType="1"/>
            <a:stCxn id="44" idx="5"/>
            <a:endCxn id="48" idx="2"/>
          </p:cNvCxnSpPr>
          <p:nvPr/>
        </p:nvCxnSpPr>
        <p:spPr bwMode="auto">
          <a:xfrm>
            <a:off x="5110163" y="3858502"/>
            <a:ext cx="744538" cy="3921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52">
            <a:extLst>
              <a:ext uri="{FF2B5EF4-FFF2-40B4-BE49-F238E27FC236}">
                <a16:creationId xmlns:a16="http://schemas.microsoft.com/office/drawing/2014/main" id="{4233318D-E286-4DDE-979D-347CB3E90E31}"/>
              </a:ext>
            </a:extLst>
          </p:cNvPr>
          <p:cNvCxnSpPr>
            <a:cxnSpLocks noChangeShapeType="1"/>
            <a:stCxn id="50" idx="7"/>
            <a:endCxn id="45" idx="4"/>
          </p:cNvCxnSpPr>
          <p:nvPr/>
        </p:nvCxnSpPr>
        <p:spPr bwMode="auto">
          <a:xfrm flipV="1">
            <a:off x="8088313" y="3564815"/>
            <a:ext cx="560388" cy="7953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53">
            <a:extLst>
              <a:ext uri="{FF2B5EF4-FFF2-40B4-BE49-F238E27FC236}">
                <a16:creationId xmlns:a16="http://schemas.microsoft.com/office/drawing/2014/main" id="{66E3745C-7646-4C23-8629-C573455F28A3}"/>
              </a:ext>
            </a:extLst>
          </p:cNvPr>
          <p:cNvCxnSpPr>
            <a:cxnSpLocks noChangeShapeType="1"/>
            <a:stCxn id="48" idx="5"/>
            <a:endCxn id="51" idx="1"/>
          </p:cNvCxnSpPr>
          <p:nvPr/>
        </p:nvCxnSpPr>
        <p:spPr bwMode="auto">
          <a:xfrm>
            <a:off x="6010276" y="4314115"/>
            <a:ext cx="719137" cy="2524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55">
            <a:extLst>
              <a:ext uri="{FF2B5EF4-FFF2-40B4-BE49-F238E27FC236}">
                <a16:creationId xmlns:a16="http://schemas.microsoft.com/office/drawing/2014/main" id="{3D6CBD61-1338-467C-AB10-6892CF0C1E8B}"/>
              </a:ext>
            </a:extLst>
          </p:cNvPr>
          <p:cNvCxnSpPr>
            <a:cxnSpLocks noChangeShapeType="1"/>
            <a:stCxn id="51" idx="6"/>
            <a:endCxn id="50" idx="2"/>
          </p:cNvCxnSpPr>
          <p:nvPr/>
        </p:nvCxnSpPr>
        <p:spPr bwMode="auto">
          <a:xfrm flipV="1">
            <a:off x="6884988" y="4425240"/>
            <a:ext cx="1047750" cy="2063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56">
            <a:extLst>
              <a:ext uri="{FF2B5EF4-FFF2-40B4-BE49-F238E27FC236}">
                <a16:creationId xmlns:a16="http://schemas.microsoft.com/office/drawing/2014/main" id="{CC9341AE-59F3-4A23-9765-1C248230ABC5}"/>
              </a:ext>
            </a:extLst>
          </p:cNvPr>
          <p:cNvCxnSpPr>
            <a:cxnSpLocks noChangeShapeType="1"/>
            <a:stCxn id="50" idx="5"/>
            <a:endCxn id="46" idx="0"/>
          </p:cNvCxnSpPr>
          <p:nvPr/>
        </p:nvCxnSpPr>
        <p:spPr bwMode="auto">
          <a:xfrm>
            <a:off x="8088313" y="4490327"/>
            <a:ext cx="304800" cy="6048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2" name="AutoShape 58">
            <a:extLst>
              <a:ext uri="{FF2B5EF4-FFF2-40B4-BE49-F238E27FC236}">
                <a16:creationId xmlns:a16="http://schemas.microsoft.com/office/drawing/2014/main" id="{68687CF5-CF1D-4C5D-8A95-7FB43CFDDBCB}"/>
              </a:ext>
            </a:extLst>
          </p:cNvPr>
          <p:cNvCxnSpPr>
            <a:cxnSpLocks noChangeShapeType="1"/>
            <a:stCxn id="48" idx="4"/>
            <a:endCxn id="49" idx="7"/>
          </p:cNvCxnSpPr>
          <p:nvPr/>
        </p:nvCxnSpPr>
        <p:spPr bwMode="auto">
          <a:xfrm flipH="1">
            <a:off x="5794376" y="4341102"/>
            <a:ext cx="152400" cy="7572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Text Box 62">
            <a:extLst>
              <a:ext uri="{FF2B5EF4-FFF2-40B4-BE49-F238E27FC236}">
                <a16:creationId xmlns:a16="http://schemas.microsoft.com/office/drawing/2014/main" id="{EF9D2326-566E-4CC1-A763-AF7A4EAD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43538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67" name="Text Box 63">
            <a:extLst>
              <a:ext uri="{FF2B5EF4-FFF2-40B4-BE49-F238E27FC236}">
                <a16:creationId xmlns:a16="http://schemas.microsoft.com/office/drawing/2014/main" id="{92641AA2-5DA1-49AD-BA78-77350F76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025190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68" name="Text Box 64">
            <a:extLst>
              <a:ext uri="{FF2B5EF4-FFF2-40B4-BE49-F238E27FC236}">
                <a16:creationId xmlns:a16="http://schemas.microsoft.com/office/drawing/2014/main" id="{0AED939D-6FD0-4F47-B73B-746BAECC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539415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69" name="Text Box 65">
            <a:extLst>
              <a:ext uri="{FF2B5EF4-FFF2-40B4-BE49-F238E27FC236}">
                <a16:creationId xmlns:a16="http://schemas.microsoft.com/office/drawing/2014/main" id="{FB117C7A-9107-4946-81AB-833A0376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968040"/>
            <a:ext cx="2778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70" name="Text Box 66">
            <a:extLst>
              <a:ext uri="{FF2B5EF4-FFF2-40B4-BE49-F238E27FC236}">
                <a16:creationId xmlns:a16="http://schemas.microsoft.com/office/drawing/2014/main" id="{CDDE6FAC-8982-45C6-8042-95C2ECCD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1" y="4739565"/>
            <a:ext cx="27781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71" name="Text Box 67">
            <a:extLst>
              <a:ext uri="{FF2B5EF4-FFF2-40B4-BE49-F238E27FC236}">
                <a16:creationId xmlns:a16="http://schemas.microsoft.com/office/drawing/2014/main" id="{D63A1FB9-BDCE-4FC3-B366-A3D8B65C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6" y="4434765"/>
            <a:ext cx="27781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6ECE3D0F-3283-453F-B551-255BCD66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462685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70">
                <a:extLst>
                  <a:ext uri="{FF2B5EF4-FFF2-40B4-BE49-F238E27FC236}">
                    <a16:creationId xmlns:a16="http://schemas.microsoft.com/office/drawing/2014/main" id="{D41555C5-5BFC-4C1B-923E-DA655FF41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802" y="5460290"/>
                <a:ext cx="2322511" cy="839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=50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3" name="Text Box 70">
                <a:extLst>
                  <a:ext uri="{FF2B5EF4-FFF2-40B4-BE49-F238E27FC236}">
                    <a16:creationId xmlns:a16="http://schemas.microsoft.com/office/drawing/2014/main" id="{D41555C5-5BFC-4C1B-923E-DA655FF41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5802" y="5460290"/>
                <a:ext cx="2322511" cy="839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1DBE5772-2854-4634-8747-0F212D513673}"/>
              </a:ext>
            </a:extLst>
          </p:cNvPr>
          <p:cNvSpPr/>
          <p:nvPr/>
        </p:nvSpPr>
        <p:spPr bwMode="auto">
          <a:xfrm>
            <a:off x="4155099" y="4089483"/>
            <a:ext cx="907440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FA28B-E77C-47CB-8FB4-CB306C1FBCC8}"/>
              </a:ext>
            </a:extLst>
          </p:cNvPr>
          <p:cNvSpPr txBox="1"/>
          <p:nvPr/>
        </p:nvSpPr>
        <p:spPr>
          <a:xfrm>
            <a:off x="338138" y="6392151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Applications: Network </a:t>
            </a:r>
            <a:r>
              <a:rPr lang="en-US" dirty="0" smtClean="0"/>
              <a:t>design,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Kruskal’s Algorithm [1956]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sz="2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862859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862859"/>
                <a:ext cx="8001000" cy="363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b/bb/KruskalDemo.gif/220px-KruskalDem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0869"/>
            <a:ext cx="2095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319" y="4463189"/>
            <a:ext cx="104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Kruskal</a:t>
            </a:r>
            <a:endParaRPr lang="en-US" dirty="0"/>
          </a:p>
        </p:txBody>
      </p:sp>
      <p:pic>
        <p:nvPicPr>
          <p:cNvPr id="1028" name="Picture 4" descr="https://upload.wikimedia.org/wikipedia/commons/thumb/9/9b/PrimAlgDemo.gif/200px-PrimAlgDem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3" y="4710869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009900" y="5288449"/>
            <a:ext cx="2027793" cy="73866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charset="0"/>
              </a:rPr>
              <a:t>Sort </a:t>
            </a:r>
            <a:r>
              <a:rPr lang="en-US" sz="1400" dirty="0" smtClean="0">
                <a:latin typeface="Arial" charset="0"/>
              </a:rPr>
              <a:t>edges weight</a:t>
            </a:r>
            <a:r>
              <a:rPr lang="en-US" sz="1400" dirty="0">
                <a:latin typeface="Arial" charset="0"/>
              </a:rPr>
              <a:t>.</a:t>
            </a:r>
          </a:p>
          <a:p>
            <a:r>
              <a:rPr lang="en-US" sz="1400" dirty="0">
                <a:latin typeface="Arial" charset="0"/>
              </a:rPr>
              <a:t>Add edges whenever it </a:t>
            </a:r>
            <a:r>
              <a:rPr lang="en-US" sz="1400" dirty="0" smtClean="0">
                <a:latin typeface="Arial" charset="0"/>
              </a:rPr>
              <a:t>does not create cycle.</a:t>
            </a:r>
            <a:endParaRPr lang="en-US" sz="140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63873" y="5288449"/>
            <a:ext cx="2027793" cy="73866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Arial" charset="0"/>
              </a:rPr>
              <a:t>add </a:t>
            </a:r>
            <a:r>
              <a:rPr lang="en-US" sz="1400" dirty="0">
                <a:latin typeface="Arial" charset="0"/>
              </a:rPr>
              <a:t>the cheapest </a:t>
            </a:r>
            <a:r>
              <a:rPr lang="en-US" sz="1400" dirty="0" smtClean="0">
                <a:latin typeface="Arial" charset="0"/>
              </a:rPr>
              <a:t>edge </a:t>
            </a:r>
            <a:r>
              <a:rPr lang="en-US" sz="1400" dirty="0">
                <a:latin typeface="Arial" charset="0"/>
              </a:rPr>
              <a:t>from the tree to another vertex</a:t>
            </a:r>
            <a:r>
              <a:rPr lang="en-US" sz="1400" dirty="0" smtClean="0">
                <a:latin typeface="Arial" charset="0"/>
              </a:rPr>
              <a:t>.</a:t>
            </a:r>
            <a:endParaRPr lang="en-US" sz="1400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0144" y="44810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216171" y="2827285"/>
            <a:ext cx="2307107" cy="919401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Question: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How to find maximum spanning tree?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In a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=(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, a cut is a </a:t>
                </a: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Lucida Grande" charset="0"/>
                  </a:rPr>
                  <a:t>bipartition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of V into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disjoint sets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We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write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it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.</a:t>
                </a:r>
                <a:endParaRPr lang="en-US" sz="2200" dirty="0">
                  <a:solidFill>
                    <a:schemeClr val="tx1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1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={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is in the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if exactly one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𝑢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𝑣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6A137-4393-4E0D-BC85-742631361536}"/>
              </a:ext>
            </a:extLst>
          </p:cNvPr>
          <p:cNvSpPr/>
          <p:nvPr/>
        </p:nvSpPr>
        <p:spPr bwMode="auto">
          <a:xfrm>
            <a:off x="2098577" y="3555369"/>
            <a:ext cx="1652735" cy="235699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0D2157-6D6E-48C4-9D9B-1B5B9E2E6C95}"/>
              </a:ext>
            </a:extLst>
          </p:cNvPr>
          <p:cNvSpPr/>
          <p:nvPr/>
        </p:nvSpPr>
        <p:spPr bwMode="auto">
          <a:xfrm>
            <a:off x="5392688" y="3421900"/>
            <a:ext cx="1652735" cy="235699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29">
            <a:extLst>
              <a:ext uri="{FF2B5EF4-FFF2-40B4-BE49-F238E27FC236}">
                <a16:creationId xmlns:a16="http://schemas.microsoft.com/office/drawing/2014/main" id="{3E923B70-1541-488C-A2CB-404A2DE55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2908" y="4364039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8" name="Oval 30">
            <a:extLst>
              <a:ext uri="{FF2B5EF4-FFF2-40B4-BE49-F238E27FC236}">
                <a16:creationId xmlns:a16="http://schemas.microsoft.com/office/drawing/2014/main" id="{D64E2B24-B6E5-455A-9582-410B73A16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5675" y="4532314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59" name="AutoShape 55">
            <a:extLst>
              <a:ext uri="{FF2B5EF4-FFF2-40B4-BE49-F238E27FC236}">
                <a16:creationId xmlns:a16="http://schemas.microsoft.com/office/drawing/2014/main" id="{582B0BE3-C0EF-41D7-83D4-8A5119F028BA}"/>
              </a:ext>
            </a:extLst>
          </p:cNvPr>
          <p:cNvCxnSpPr>
            <a:cxnSpLocks noChangeShapeType="1"/>
            <a:stCxn id="57" idx="2"/>
            <a:endCxn id="58" idx="6"/>
          </p:cNvCxnSpPr>
          <p:nvPr/>
        </p:nvCxnSpPr>
        <p:spPr bwMode="auto">
          <a:xfrm flipH="1">
            <a:off x="3095062" y="4448177"/>
            <a:ext cx="2857846" cy="1690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B5F04BF-ECE5-4CF2-88FC-87A45BAA214D}"/>
              </a:ext>
            </a:extLst>
          </p:cNvPr>
          <p:cNvSpPr txBox="1"/>
          <p:nvPr/>
        </p:nvSpPr>
        <p:spPr>
          <a:xfrm>
            <a:off x="1817922" y="529952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146AE1-E3D9-4CEB-9833-521869AB9BE4}"/>
              </a:ext>
            </a:extLst>
          </p:cNvPr>
          <p:cNvSpPr txBox="1"/>
          <p:nvPr/>
        </p:nvSpPr>
        <p:spPr>
          <a:xfrm>
            <a:off x="6824432" y="5258806"/>
            <a:ext cx="59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V-S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E9F8E1-7FB0-443B-BB4A-A82ECF327313}"/>
              </a:ext>
            </a:extLst>
          </p:cNvPr>
          <p:cNvSpPr txBox="1"/>
          <p:nvPr/>
        </p:nvSpPr>
        <p:spPr>
          <a:xfrm>
            <a:off x="2663608" y="4583165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FE038D-DB16-4FEA-A102-10A1E44FF8FF}"/>
              </a:ext>
            </a:extLst>
          </p:cNvPr>
          <p:cNvSpPr txBox="1"/>
          <p:nvPr/>
        </p:nvSpPr>
        <p:spPr>
          <a:xfrm>
            <a:off x="6052821" y="4364039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69" name="Oval 30">
            <a:extLst>
              <a:ext uri="{FF2B5EF4-FFF2-40B4-BE49-F238E27FC236}">
                <a16:creationId xmlns:a16="http://schemas.microsoft.com/office/drawing/2014/main" id="{EDACC6EA-4275-46B8-A444-1DBDA9E43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3222" y="3872535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70" name="AutoShape 55">
            <a:extLst>
              <a:ext uri="{FF2B5EF4-FFF2-40B4-BE49-F238E27FC236}">
                <a16:creationId xmlns:a16="http://schemas.microsoft.com/office/drawing/2014/main" id="{591DFFEE-C2A1-46F7-8838-0AD5FB4352DA}"/>
              </a:ext>
            </a:extLst>
          </p:cNvPr>
          <p:cNvCxnSpPr>
            <a:cxnSpLocks noChangeShapeType="1"/>
            <a:stCxn id="58" idx="0"/>
            <a:endCxn id="69" idx="5"/>
          </p:cNvCxnSpPr>
          <p:nvPr/>
        </p:nvCxnSpPr>
        <p:spPr bwMode="auto">
          <a:xfrm flipH="1" flipV="1">
            <a:off x="2846338" y="4017521"/>
            <a:ext cx="159031" cy="514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A4C26E6-101F-4349-9BD9-0B9C8B4CFC92}"/>
              </a:ext>
            </a:extLst>
          </p:cNvPr>
          <p:cNvSpPr txBox="1"/>
          <p:nvPr/>
        </p:nvSpPr>
        <p:spPr>
          <a:xfrm>
            <a:off x="2441154" y="3849553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3980" y="219011"/>
            <a:ext cx="2822823" cy="1198627"/>
            <a:chOff x="5253119" y="-119521"/>
            <a:chExt cx="3817145" cy="1620840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42E38028-8511-4716-8977-4197EBF2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81" y="-119521"/>
              <a:ext cx="1897062" cy="1620840"/>
            </a:xfrm>
            <a:custGeom>
              <a:avLst/>
              <a:gdLst>
                <a:gd name="T0" fmla="*/ 1539875 w 1195"/>
                <a:gd name="T1" fmla="*/ 0 h 1021"/>
                <a:gd name="T2" fmla="*/ 1719262 w 1195"/>
                <a:gd name="T3" fmla="*/ 90487 h 1021"/>
                <a:gd name="T4" fmla="*/ 1779587 w 1195"/>
                <a:gd name="T5" fmla="*/ 130175 h 1021"/>
                <a:gd name="T6" fmla="*/ 1728787 w 1195"/>
                <a:gd name="T7" fmla="*/ 1073150 h 1021"/>
                <a:gd name="T8" fmla="*/ 1689100 w 1195"/>
                <a:gd name="T9" fmla="*/ 1262062 h 1021"/>
                <a:gd name="T10" fmla="*/ 1539875 w 1195"/>
                <a:gd name="T11" fmla="*/ 1560512 h 1021"/>
                <a:gd name="T12" fmla="*/ 1460500 w 1195"/>
                <a:gd name="T13" fmla="*/ 1620837 h 1021"/>
                <a:gd name="T14" fmla="*/ 1182687 w 1195"/>
                <a:gd name="T15" fmla="*/ 1609725 h 1021"/>
                <a:gd name="T16" fmla="*/ 1123950 w 1195"/>
                <a:gd name="T17" fmla="*/ 1590675 h 1021"/>
                <a:gd name="T18" fmla="*/ 1063625 w 1195"/>
                <a:gd name="T19" fmla="*/ 1550987 h 1021"/>
                <a:gd name="T20" fmla="*/ 1042987 w 1195"/>
                <a:gd name="T21" fmla="*/ 1520825 h 1021"/>
                <a:gd name="T22" fmla="*/ 923925 w 1195"/>
                <a:gd name="T23" fmla="*/ 1431925 h 1021"/>
                <a:gd name="T24" fmla="*/ 865187 w 1195"/>
                <a:gd name="T25" fmla="*/ 1381125 h 1021"/>
                <a:gd name="T26" fmla="*/ 238125 w 1195"/>
                <a:gd name="T27" fmla="*/ 1252537 h 1021"/>
                <a:gd name="T28" fmla="*/ 179387 w 1195"/>
                <a:gd name="T29" fmla="*/ 1233487 h 1021"/>
                <a:gd name="T30" fmla="*/ 149225 w 1195"/>
                <a:gd name="T31" fmla="*/ 1222375 h 1021"/>
                <a:gd name="T32" fmla="*/ 88900 w 1195"/>
                <a:gd name="T33" fmla="*/ 1203325 h 1021"/>
                <a:gd name="T34" fmla="*/ 60325 w 1195"/>
                <a:gd name="T35" fmla="*/ 1193800 h 1021"/>
                <a:gd name="T36" fmla="*/ 0 w 1195"/>
                <a:gd name="T37" fmla="*/ 1103312 h 1021"/>
                <a:gd name="T38" fmla="*/ 60325 w 1195"/>
                <a:gd name="T39" fmla="*/ 895350 h 1021"/>
                <a:gd name="T40" fmla="*/ 128587 w 1195"/>
                <a:gd name="T41" fmla="*/ 825500 h 1021"/>
                <a:gd name="T42" fmla="*/ 347662 w 1195"/>
                <a:gd name="T43" fmla="*/ 785812 h 1021"/>
                <a:gd name="T44" fmla="*/ 566737 w 1195"/>
                <a:gd name="T45" fmla="*/ 755650 h 1021"/>
                <a:gd name="T46" fmla="*/ 814387 w 1195"/>
                <a:gd name="T47" fmla="*/ 685800 h 1021"/>
                <a:gd name="T48" fmla="*/ 935037 w 1195"/>
                <a:gd name="T49" fmla="*/ 557212 h 1021"/>
                <a:gd name="T50" fmla="*/ 1023937 w 1195"/>
                <a:gd name="T51" fmla="*/ 438150 h 1021"/>
                <a:gd name="T52" fmla="*/ 1152525 w 1195"/>
                <a:gd name="T53" fmla="*/ 268287 h 1021"/>
                <a:gd name="T54" fmla="*/ 1292225 w 1195"/>
                <a:gd name="T55" fmla="*/ 149225 h 1021"/>
                <a:gd name="T56" fmla="*/ 1322387 w 1195"/>
                <a:gd name="T57" fmla="*/ 119062 h 1021"/>
                <a:gd name="T58" fmla="*/ 1352550 w 1195"/>
                <a:gd name="T59" fmla="*/ 100012 h 1021"/>
                <a:gd name="T60" fmla="*/ 1539875 w 1195"/>
                <a:gd name="T61" fmla="*/ 0 h 10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6268C2D-99E1-4156-B605-7DF01138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19" y="-16334"/>
              <a:ext cx="1387474" cy="1487491"/>
            </a:xfrm>
            <a:custGeom>
              <a:avLst/>
              <a:gdLst>
                <a:gd name="T0" fmla="*/ 193675 w 874"/>
                <a:gd name="T1" fmla="*/ 223838 h 937"/>
                <a:gd name="T2" fmla="*/ 374650 w 874"/>
                <a:gd name="T3" fmla="*/ 176213 h 937"/>
                <a:gd name="T4" fmla="*/ 554038 w 874"/>
                <a:gd name="T5" fmla="*/ 76200 h 937"/>
                <a:gd name="T6" fmla="*/ 822325 w 874"/>
                <a:gd name="T7" fmla="*/ 15875 h 937"/>
                <a:gd name="T8" fmla="*/ 1258888 w 874"/>
                <a:gd name="T9" fmla="*/ 46038 h 937"/>
                <a:gd name="T10" fmla="*/ 1309688 w 874"/>
                <a:gd name="T11" fmla="*/ 176213 h 937"/>
                <a:gd name="T12" fmla="*/ 1349375 w 874"/>
                <a:gd name="T13" fmla="*/ 295275 h 937"/>
                <a:gd name="T14" fmla="*/ 1328738 w 874"/>
                <a:gd name="T15" fmla="*/ 881063 h 937"/>
                <a:gd name="T16" fmla="*/ 1338263 w 874"/>
                <a:gd name="T17" fmla="*/ 969963 h 937"/>
                <a:gd name="T18" fmla="*/ 1179513 w 874"/>
                <a:gd name="T19" fmla="*/ 1338263 h 937"/>
                <a:gd name="T20" fmla="*/ 1050925 w 874"/>
                <a:gd name="T21" fmla="*/ 1487488 h 937"/>
                <a:gd name="T22" fmla="*/ 822325 w 874"/>
                <a:gd name="T23" fmla="*/ 1447800 h 937"/>
                <a:gd name="T24" fmla="*/ 762000 w 874"/>
                <a:gd name="T25" fmla="*/ 1408113 h 937"/>
                <a:gd name="T26" fmla="*/ 742950 w 874"/>
                <a:gd name="T27" fmla="*/ 1377950 h 937"/>
                <a:gd name="T28" fmla="*/ 712788 w 874"/>
                <a:gd name="T29" fmla="*/ 1358900 h 937"/>
                <a:gd name="T30" fmla="*/ 612775 w 874"/>
                <a:gd name="T31" fmla="*/ 1258888 h 937"/>
                <a:gd name="T32" fmla="*/ 593725 w 874"/>
                <a:gd name="T33" fmla="*/ 1228725 h 937"/>
                <a:gd name="T34" fmla="*/ 563563 w 874"/>
                <a:gd name="T35" fmla="*/ 1209675 h 937"/>
                <a:gd name="T36" fmla="*/ 523875 w 874"/>
                <a:gd name="T37" fmla="*/ 1149350 h 937"/>
                <a:gd name="T38" fmla="*/ 493713 w 874"/>
                <a:gd name="T39" fmla="*/ 1119188 h 937"/>
                <a:gd name="T40" fmla="*/ 393700 w 874"/>
                <a:gd name="T41" fmla="*/ 1055688 h 937"/>
                <a:gd name="T42" fmla="*/ 323850 w 874"/>
                <a:gd name="T43" fmla="*/ 955675 h 937"/>
                <a:gd name="T44" fmla="*/ 239713 w 874"/>
                <a:gd name="T45" fmla="*/ 909638 h 937"/>
                <a:gd name="T46" fmla="*/ 209550 w 874"/>
                <a:gd name="T47" fmla="*/ 855663 h 937"/>
                <a:gd name="T48" fmla="*/ 109538 w 874"/>
                <a:gd name="T49" fmla="*/ 762000 h 937"/>
                <a:gd name="T50" fmla="*/ 9525 w 874"/>
                <a:gd name="T51" fmla="*/ 531813 h 937"/>
                <a:gd name="T52" fmla="*/ 47625 w 874"/>
                <a:gd name="T53" fmla="*/ 347663 h 937"/>
                <a:gd name="T54" fmla="*/ 193675 w 874"/>
                <a:gd name="T55" fmla="*/ 223838 h 9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E9505748-1180-45ED-BE87-05AE6D81F8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1582" y="299579"/>
              <a:ext cx="179387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F18F9EE6-39B6-4C85-8180-590572A45B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15417" y="131304"/>
              <a:ext cx="180975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CE31D42E-6667-4EF4-B570-7EB6F19841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29681" y="1175881"/>
              <a:ext cx="179387" cy="1698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517200FD-8523-439F-B318-583D3AC3CC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31018" y="131304"/>
              <a:ext cx="179387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D045F77-9CAC-4A87-B024-12046FD8BF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7219" y="542467"/>
              <a:ext cx="179387" cy="16986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5BDC9260-B350-4E6C-A14B-582DA0C122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50057" y="1175882"/>
              <a:ext cx="179387" cy="1698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BD0A23B9-1B7A-45A3-B70F-D53819D905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61393" y="663117"/>
              <a:ext cx="179387" cy="1714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Oval 35">
              <a:extLst>
                <a:ext uri="{FF2B5EF4-FFF2-40B4-BE49-F238E27FC236}">
                  <a16:creationId xmlns:a16="http://schemas.microsoft.com/office/drawing/2014/main" id="{DE921423-882E-4137-9866-C88E8D7979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02581" y="780592"/>
              <a:ext cx="179387" cy="16986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7" name="AutoShape 42">
              <a:extLst>
                <a:ext uri="{FF2B5EF4-FFF2-40B4-BE49-F238E27FC236}">
                  <a16:creationId xmlns:a16="http://schemas.microsoft.com/office/drawing/2014/main" id="{0508C7F4-6F4A-4F23-A3FF-7035F89D1C78}"/>
                </a:ext>
              </a:extLst>
            </p:cNvPr>
            <p:cNvCxnSpPr>
              <a:cxnSpLocks noChangeShapeType="1"/>
              <a:stCxn id="21" idx="2"/>
              <a:endCxn id="24" idx="6"/>
            </p:cNvCxnSpPr>
            <p:nvPr/>
          </p:nvCxnSpPr>
          <p:spPr bwMode="auto">
            <a:xfrm flipH="1">
              <a:off x="6329443" y="1261606"/>
              <a:ext cx="1900237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3">
              <a:extLst>
                <a:ext uri="{FF2B5EF4-FFF2-40B4-BE49-F238E27FC236}">
                  <a16:creationId xmlns:a16="http://schemas.microsoft.com/office/drawing/2014/main" id="{FC9011A4-27D7-4611-A03D-4D79C84528B8}"/>
                </a:ext>
              </a:extLst>
            </p:cNvPr>
            <p:cNvCxnSpPr>
              <a:cxnSpLocks noChangeShapeType="1"/>
              <a:stCxn id="22" idx="6"/>
              <a:endCxn id="20" idx="1"/>
            </p:cNvCxnSpPr>
            <p:nvPr/>
          </p:nvCxnSpPr>
          <p:spPr bwMode="auto">
            <a:xfrm flipV="1">
              <a:off x="6410406" y="156703"/>
              <a:ext cx="2031999" cy="58738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9" name="Rectangle 47">
              <a:extLst>
                <a:ext uri="{FF2B5EF4-FFF2-40B4-BE49-F238E27FC236}">
                  <a16:creationId xmlns:a16="http://schemas.microsoft.com/office/drawing/2014/main" id="{CBF5BF8D-FDA6-4DB9-8915-3936DEB3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067" y="363079"/>
              <a:ext cx="325438" cy="37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cxnSp>
          <p:nvCxnSpPr>
            <p:cNvPr id="30" name="AutoShape 48">
              <a:extLst>
                <a:ext uri="{FF2B5EF4-FFF2-40B4-BE49-F238E27FC236}">
                  <a16:creationId xmlns:a16="http://schemas.microsoft.com/office/drawing/2014/main" id="{C1C4A4A6-8076-4197-9911-72680F86205E}"/>
                </a:ext>
              </a:extLst>
            </p:cNvPr>
            <p:cNvCxnSpPr>
              <a:cxnSpLocks noChangeShapeType="1"/>
              <a:stCxn id="23" idx="6"/>
              <a:endCxn id="26" idx="2"/>
            </p:cNvCxnSpPr>
            <p:nvPr/>
          </p:nvCxnSpPr>
          <p:spPr bwMode="auto">
            <a:xfrm>
              <a:off x="6486605" y="628191"/>
              <a:ext cx="815975" cy="238125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51">
              <a:extLst>
                <a:ext uri="{FF2B5EF4-FFF2-40B4-BE49-F238E27FC236}">
                  <a16:creationId xmlns:a16="http://schemas.microsoft.com/office/drawing/2014/main" id="{7CC29679-ACFC-4085-9421-8FAF979BFF29}"/>
                </a:ext>
              </a:extLst>
            </p:cNvPr>
            <p:cNvCxnSpPr>
              <a:cxnSpLocks noChangeShapeType="1"/>
              <a:stCxn id="19" idx="6"/>
              <a:endCxn id="23" idx="1"/>
            </p:cNvCxnSpPr>
            <p:nvPr/>
          </p:nvCxnSpPr>
          <p:spPr bwMode="auto">
            <a:xfrm>
              <a:off x="5830968" y="383716"/>
              <a:ext cx="503238" cy="184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52">
              <a:extLst>
                <a:ext uri="{FF2B5EF4-FFF2-40B4-BE49-F238E27FC236}">
                  <a16:creationId xmlns:a16="http://schemas.microsoft.com/office/drawing/2014/main" id="{722B1A59-F890-4172-9A1D-B97A0B1B085B}"/>
                </a:ext>
              </a:extLst>
            </p:cNvPr>
            <p:cNvCxnSpPr>
              <a:cxnSpLocks noChangeShapeType="1"/>
              <a:stCxn id="19" idx="5"/>
              <a:endCxn id="24" idx="1"/>
            </p:cNvCxnSpPr>
            <p:nvPr/>
          </p:nvCxnSpPr>
          <p:spPr bwMode="auto">
            <a:xfrm>
              <a:off x="5803980" y="442455"/>
              <a:ext cx="373062" cy="7588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3">
              <a:extLst>
                <a:ext uri="{FF2B5EF4-FFF2-40B4-BE49-F238E27FC236}">
                  <a16:creationId xmlns:a16="http://schemas.microsoft.com/office/drawing/2014/main" id="{F3BF592C-F1D1-4D5D-8B57-450C1453847E}"/>
                </a:ext>
              </a:extLst>
            </p:cNvPr>
            <p:cNvCxnSpPr>
              <a:cxnSpLocks noChangeShapeType="1"/>
              <a:stCxn id="22" idx="4"/>
              <a:endCxn id="23" idx="0"/>
            </p:cNvCxnSpPr>
            <p:nvPr/>
          </p:nvCxnSpPr>
          <p:spPr bwMode="auto">
            <a:xfrm>
              <a:off x="6321506" y="299579"/>
              <a:ext cx="76200" cy="242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4">
              <a:extLst>
                <a:ext uri="{FF2B5EF4-FFF2-40B4-BE49-F238E27FC236}">
                  <a16:creationId xmlns:a16="http://schemas.microsoft.com/office/drawing/2014/main" id="{BC93AB3B-E960-4A64-9180-8E569F9ECE2F}"/>
                </a:ext>
              </a:extLst>
            </p:cNvPr>
            <p:cNvCxnSpPr>
              <a:cxnSpLocks noChangeShapeType="1"/>
              <a:stCxn id="23" idx="4"/>
              <a:endCxn id="24" idx="0"/>
            </p:cNvCxnSpPr>
            <p:nvPr/>
          </p:nvCxnSpPr>
          <p:spPr bwMode="auto">
            <a:xfrm flipH="1">
              <a:off x="6240544" y="712329"/>
              <a:ext cx="157163" cy="463550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55">
              <a:extLst>
                <a:ext uri="{FF2B5EF4-FFF2-40B4-BE49-F238E27FC236}">
                  <a16:creationId xmlns:a16="http://schemas.microsoft.com/office/drawing/2014/main" id="{3A36BF7E-08C3-4F09-A17E-416B0D8C4100}"/>
                </a:ext>
              </a:extLst>
            </p:cNvPr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 flipH="1">
              <a:off x="8320168" y="299579"/>
              <a:ext cx="185737" cy="876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56">
              <a:extLst>
                <a:ext uri="{FF2B5EF4-FFF2-40B4-BE49-F238E27FC236}">
                  <a16:creationId xmlns:a16="http://schemas.microsoft.com/office/drawing/2014/main" id="{3CF29AC1-BFA9-4114-A0FD-FD6A4C66E043}"/>
                </a:ext>
              </a:extLst>
            </p:cNvPr>
            <p:cNvCxnSpPr>
              <a:cxnSpLocks noChangeShapeType="1"/>
              <a:stCxn id="25" idx="2"/>
              <a:endCxn id="26" idx="6"/>
            </p:cNvCxnSpPr>
            <p:nvPr/>
          </p:nvCxnSpPr>
          <p:spPr bwMode="auto">
            <a:xfrm flipH="1">
              <a:off x="7481967" y="748841"/>
              <a:ext cx="479424" cy="117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0" name="Rectangle 47">
              <a:extLst>
                <a:ext uri="{FF2B5EF4-FFF2-40B4-BE49-F238E27FC236}">
                  <a16:creationId xmlns:a16="http://schemas.microsoft.com/office/drawing/2014/main" id="{90EEA570-DCF8-4919-8574-1072ECF43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270" y="457325"/>
              <a:ext cx="637994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V-S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42280" y="2897640"/>
              <a:ext cx="780840" cy="3861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760" y="2884680"/>
                <a:ext cx="807840" cy="38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5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60" grpId="0"/>
      <p:bldP spid="64" grpId="0"/>
      <p:bldP spid="66" grpId="0"/>
      <p:bldP spid="67" grpId="0"/>
      <p:bldP spid="69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the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Cut property</a:t>
                </a:r>
                <a:r>
                  <a:rPr lang="en-US" sz="2200" dirty="0"/>
                  <a:t>: 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be any subset of nodes (called a cut),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be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min</a:t>
                </a:r>
                <a:r>
                  <a:rPr lang="en-US" sz="2200" dirty="0"/>
                  <a:t> cost edge with exactly one endpoint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 T</a:t>
                </a:r>
                <a:r>
                  <a:rPr lang="en-US" sz="2200" dirty="0">
                    <a:sym typeface="Symbol" charset="0"/>
                  </a:rPr>
                  <a:t>hen </a:t>
                </a:r>
                <a:r>
                  <a:rPr lang="en-US" sz="2200" dirty="0">
                    <a:solidFill>
                      <a:srgbClr val="FF0000"/>
                    </a:solidFill>
                    <a:sym typeface="Symbol" charset="0"/>
                  </a:rPr>
                  <a:t>every</a:t>
                </a:r>
                <a:r>
                  <a:rPr lang="en-US" sz="2200" dirty="0">
                    <a:sym typeface="Symbol" charset="0"/>
                  </a:rPr>
                  <a:t> MST contains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Symbol" charset="0"/>
                      </a:rPr>
                      <m:t>𝑒</m:t>
                    </m:r>
                  </m:oMath>
                </a14:m>
                <a:r>
                  <a:rPr lang="en-US" sz="2200" dirty="0">
                    <a:sym typeface="Symbol" charset="0"/>
                  </a:rPr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Cycle property</a:t>
                </a:r>
                <a:r>
                  <a:rPr lang="en-US" sz="2200" dirty="0"/>
                  <a:t>. 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be any cycle,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be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max</a:t>
                </a:r>
                <a:r>
                  <a:rPr lang="en-US" sz="2200" dirty="0"/>
                  <a:t> cost edge belonging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  Then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</a:t>
                </a:r>
                <a:r>
                  <a:rPr lang="en-US" sz="2200" dirty="0"/>
                  <a:t> MST contains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  <a:endParaRPr lang="en-US" sz="2200" dirty="0">
                  <a:sym typeface="Symbol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31BF2A5-A92D-4127-84B0-8A49D6B8C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2913" y="450215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32D187C-A8DC-40DE-91EF-64F53BADFE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6750" y="433387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1B9E574E-ECA9-4926-BFD1-A05DB1186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6388" y="537845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0AA0E27D-7453-456B-BCC0-FEB44FC5D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2350" y="4310063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8CA07C8F-447A-4080-BF13-8F37CF287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4600" y="4737100"/>
            <a:ext cx="179388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61BC4912-14E0-4BD4-8D4B-C6B89D6AC8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5888" y="537845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B947ECC-618C-491E-8A61-D3DE46414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10488" y="4695825"/>
            <a:ext cx="179387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B4199190-4FAF-446A-A4A3-D5E2EDAC8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788" y="500697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A037B5BE-87E2-46A3-B2DF-8FD6BEAB5350}"/>
              </a:ext>
            </a:extLst>
          </p:cNvPr>
          <p:cNvCxnSpPr>
            <a:cxnSpLocks noChangeShapeType="1"/>
            <a:stCxn id="5" idx="6"/>
            <a:endCxn id="8" idx="3"/>
          </p:cNvCxnSpPr>
          <p:nvPr/>
        </p:nvCxnSpPr>
        <p:spPr bwMode="auto">
          <a:xfrm flipV="1">
            <a:off x="5702300" y="4452938"/>
            <a:ext cx="427038" cy="13335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784C82D1-0795-41CD-BB1D-381483C2ADA6}"/>
              </a:ext>
            </a:extLst>
          </p:cNvPr>
          <p:cNvCxnSpPr>
            <a:cxnSpLocks noChangeShapeType="1"/>
            <a:stCxn id="10" idx="1"/>
            <a:endCxn id="5" idx="4"/>
          </p:cNvCxnSpPr>
          <p:nvPr/>
        </p:nvCxnSpPr>
        <p:spPr bwMode="auto">
          <a:xfrm flipH="1" flipV="1">
            <a:off x="5613400" y="4670425"/>
            <a:ext cx="879475" cy="73342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9">
            <a:extLst>
              <a:ext uri="{FF2B5EF4-FFF2-40B4-BE49-F238E27FC236}">
                <a16:creationId xmlns:a16="http://schemas.microsoft.com/office/drawing/2014/main" id="{CB332FBE-9399-49C4-9C51-0B630250C887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 flipH="1">
            <a:off x="8016875" y="4502150"/>
            <a:ext cx="360363" cy="87630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20">
            <a:extLst>
              <a:ext uri="{FF2B5EF4-FFF2-40B4-BE49-F238E27FC236}">
                <a16:creationId xmlns:a16="http://schemas.microsoft.com/office/drawing/2014/main" id="{40BE4C22-9391-4479-ADBD-6C3D812BB816}"/>
              </a:ext>
            </a:extLst>
          </p:cNvPr>
          <p:cNvCxnSpPr>
            <a:cxnSpLocks noChangeShapeType="1"/>
            <a:stCxn id="7" idx="2"/>
            <a:endCxn id="10" idx="6"/>
          </p:cNvCxnSpPr>
          <p:nvPr/>
        </p:nvCxnSpPr>
        <p:spPr bwMode="auto">
          <a:xfrm flipH="1">
            <a:off x="6645275" y="5464175"/>
            <a:ext cx="1281113" cy="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21">
            <a:extLst>
              <a:ext uri="{FF2B5EF4-FFF2-40B4-BE49-F238E27FC236}">
                <a16:creationId xmlns:a16="http://schemas.microsoft.com/office/drawing/2014/main" id="{FCF699E5-25B0-440A-9FDF-ED638ED5C962}"/>
              </a:ext>
            </a:extLst>
          </p:cNvPr>
          <p:cNvCxnSpPr>
            <a:cxnSpLocks noChangeShapeType="1"/>
            <a:stCxn id="8" idx="6"/>
            <a:endCxn id="6" idx="1"/>
          </p:cNvCxnSpPr>
          <p:nvPr/>
        </p:nvCxnSpPr>
        <p:spPr bwMode="auto">
          <a:xfrm flipV="1">
            <a:off x="6281738" y="4359275"/>
            <a:ext cx="2032000" cy="3492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 Box 22">
            <a:extLst>
              <a:ext uri="{FF2B5EF4-FFF2-40B4-BE49-F238E27FC236}">
                <a16:creationId xmlns:a16="http://schemas.microsoft.com/office/drawing/2014/main" id="{B23ACE1E-9ADF-45AD-8241-A386A0AE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4257675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10 </a:t>
            </a: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2E38028-8511-4716-8977-4197EBF28657}"/>
              </a:ext>
            </a:extLst>
          </p:cNvPr>
          <p:cNvSpPr>
            <a:spLocks/>
          </p:cNvSpPr>
          <p:nvPr/>
        </p:nvSpPr>
        <p:spPr bwMode="auto">
          <a:xfrm>
            <a:off x="2557463" y="4113213"/>
            <a:ext cx="1897062" cy="1620837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7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2 h 1021"/>
              <a:gd name="T10" fmla="*/ 1539875 w 1195"/>
              <a:gd name="T11" fmla="*/ 1560512 h 1021"/>
              <a:gd name="T12" fmla="*/ 1460500 w 1195"/>
              <a:gd name="T13" fmla="*/ 1620837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7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7 h 1021"/>
              <a:gd name="T28" fmla="*/ 179387 w 1195"/>
              <a:gd name="T29" fmla="*/ 1233487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2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2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2 h 1021"/>
              <a:gd name="T50" fmla="*/ 1023937 w 1195"/>
              <a:gd name="T51" fmla="*/ 438150 h 1021"/>
              <a:gd name="T52" fmla="*/ 1152525 w 1195"/>
              <a:gd name="T53" fmla="*/ 268287 h 1021"/>
              <a:gd name="T54" fmla="*/ 1292225 w 1195"/>
              <a:gd name="T55" fmla="*/ 149225 h 1021"/>
              <a:gd name="T56" fmla="*/ 1322387 w 1195"/>
              <a:gd name="T57" fmla="*/ 119062 h 1021"/>
              <a:gd name="T58" fmla="*/ 1352550 w 1195"/>
              <a:gd name="T59" fmla="*/ 100012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F6268C2D-99E1-4156-B605-7DF01138C8E7}"/>
              </a:ext>
            </a:extLst>
          </p:cNvPr>
          <p:cNvSpPr>
            <a:spLocks/>
          </p:cNvSpPr>
          <p:nvPr/>
        </p:nvSpPr>
        <p:spPr bwMode="auto">
          <a:xfrm>
            <a:off x="825500" y="4216400"/>
            <a:ext cx="1387475" cy="1487488"/>
          </a:xfrm>
          <a:custGeom>
            <a:avLst/>
            <a:gdLst>
              <a:gd name="T0" fmla="*/ 193675 w 874"/>
              <a:gd name="T1" fmla="*/ 223838 h 937"/>
              <a:gd name="T2" fmla="*/ 374650 w 874"/>
              <a:gd name="T3" fmla="*/ 176213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8 h 937"/>
              <a:gd name="T10" fmla="*/ 1309688 w 874"/>
              <a:gd name="T11" fmla="*/ 176213 h 937"/>
              <a:gd name="T12" fmla="*/ 1349375 w 874"/>
              <a:gd name="T13" fmla="*/ 295275 h 937"/>
              <a:gd name="T14" fmla="*/ 1328738 w 874"/>
              <a:gd name="T15" fmla="*/ 881063 h 937"/>
              <a:gd name="T16" fmla="*/ 1338263 w 874"/>
              <a:gd name="T17" fmla="*/ 969963 h 937"/>
              <a:gd name="T18" fmla="*/ 1179513 w 874"/>
              <a:gd name="T19" fmla="*/ 1338263 h 937"/>
              <a:gd name="T20" fmla="*/ 1050925 w 874"/>
              <a:gd name="T21" fmla="*/ 1487488 h 937"/>
              <a:gd name="T22" fmla="*/ 822325 w 874"/>
              <a:gd name="T23" fmla="*/ 1447800 h 937"/>
              <a:gd name="T24" fmla="*/ 762000 w 874"/>
              <a:gd name="T25" fmla="*/ 1408113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8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8 h 937"/>
              <a:gd name="T40" fmla="*/ 393700 w 874"/>
              <a:gd name="T41" fmla="*/ 1055688 h 937"/>
              <a:gd name="T42" fmla="*/ 323850 w 874"/>
              <a:gd name="T43" fmla="*/ 955675 h 937"/>
              <a:gd name="T44" fmla="*/ 239713 w 874"/>
              <a:gd name="T45" fmla="*/ 909638 h 937"/>
              <a:gd name="T46" fmla="*/ 209550 w 874"/>
              <a:gd name="T47" fmla="*/ 855663 h 937"/>
              <a:gd name="T48" fmla="*/ 109538 w 874"/>
              <a:gd name="T49" fmla="*/ 762000 h 937"/>
              <a:gd name="T50" fmla="*/ 9525 w 874"/>
              <a:gd name="T51" fmla="*/ 531813 h 937"/>
              <a:gd name="T52" fmla="*/ 47625 w 874"/>
              <a:gd name="T53" fmla="*/ 347663 h 937"/>
              <a:gd name="T54" fmla="*/ 193675 w 874"/>
              <a:gd name="T55" fmla="*/ 223838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Oval 28">
            <a:extLst>
              <a:ext uri="{FF2B5EF4-FFF2-40B4-BE49-F238E27FC236}">
                <a16:creationId xmlns:a16="http://schemas.microsoft.com/office/drawing/2014/main" id="{E9505748-1180-45ED-BE87-05AE6D81F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3963" y="4532313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F18F9EE6-39B6-4C85-8180-590572A45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4364038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30">
            <a:extLst>
              <a:ext uri="{FF2B5EF4-FFF2-40B4-BE49-F238E27FC236}">
                <a16:creationId xmlns:a16="http://schemas.microsoft.com/office/drawing/2014/main" id="{CE31D42E-6667-4EF4-B570-7EB6F1984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2063" y="5408613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31">
            <a:extLst>
              <a:ext uri="{FF2B5EF4-FFF2-40B4-BE49-F238E27FC236}">
                <a16:creationId xmlns:a16="http://schemas.microsoft.com/office/drawing/2014/main" id="{517200FD-8523-439F-B318-583D3AC3C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3400" y="4364038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5" name="Oval 32">
            <a:extLst>
              <a:ext uri="{FF2B5EF4-FFF2-40B4-BE49-F238E27FC236}">
                <a16:creationId xmlns:a16="http://schemas.microsoft.com/office/drawing/2014/main" id="{ED045F77-9CAC-4A87-B024-12046FD8B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9600" y="4775200"/>
            <a:ext cx="179388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5BDC9260-B350-4E6C-A14B-582DA0C12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38" y="5408613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id="{BD0A23B9-1B7A-45A3-B70F-D53819D90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3775" y="4895850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DE921423-882E-4137-9866-C88E8D797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4963" y="50133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29" name="AutoShape 42">
            <a:extLst>
              <a:ext uri="{FF2B5EF4-FFF2-40B4-BE49-F238E27FC236}">
                <a16:creationId xmlns:a16="http://schemas.microsoft.com/office/drawing/2014/main" id="{0508C7F4-6F4A-4F23-A3FF-7035F89D1C78}"/>
              </a:ext>
            </a:extLst>
          </p:cNvPr>
          <p:cNvCxnSpPr>
            <a:cxnSpLocks noChangeShapeType="1"/>
            <a:stCxn id="23" idx="2"/>
            <a:endCxn id="26" idx="6"/>
          </p:cNvCxnSpPr>
          <p:nvPr/>
        </p:nvCxnSpPr>
        <p:spPr bwMode="auto">
          <a:xfrm flipH="1">
            <a:off x="1901825" y="5494338"/>
            <a:ext cx="1900238" cy="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43">
            <a:extLst>
              <a:ext uri="{FF2B5EF4-FFF2-40B4-BE49-F238E27FC236}">
                <a16:creationId xmlns:a16="http://schemas.microsoft.com/office/drawing/2014/main" id="{FC9011A4-27D7-4611-A03D-4D79C84528B8}"/>
              </a:ext>
            </a:extLst>
          </p:cNvPr>
          <p:cNvCxnSpPr>
            <a:cxnSpLocks noChangeShapeType="1"/>
            <a:stCxn id="24" idx="6"/>
            <a:endCxn id="22" idx="1"/>
          </p:cNvCxnSpPr>
          <p:nvPr/>
        </p:nvCxnSpPr>
        <p:spPr bwMode="auto">
          <a:xfrm flipV="1">
            <a:off x="1982788" y="4389438"/>
            <a:ext cx="2032000" cy="5873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" name="Rectangle 47">
            <a:extLst>
              <a:ext uri="{FF2B5EF4-FFF2-40B4-BE49-F238E27FC236}">
                <a16:creationId xmlns:a16="http://schemas.microsoft.com/office/drawing/2014/main" id="{CBF5BF8D-FDA6-4DB9-8915-3936DEB3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4595813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S</a:t>
            </a:r>
          </a:p>
        </p:txBody>
      </p:sp>
      <p:cxnSp>
        <p:nvCxnSpPr>
          <p:cNvPr id="32" name="AutoShape 48">
            <a:extLst>
              <a:ext uri="{FF2B5EF4-FFF2-40B4-BE49-F238E27FC236}">
                <a16:creationId xmlns:a16="http://schemas.microsoft.com/office/drawing/2014/main" id="{C1C4A4A6-8076-4197-9911-72680F86205E}"/>
              </a:ext>
            </a:extLst>
          </p:cNvPr>
          <p:cNvCxnSpPr>
            <a:cxnSpLocks noChangeShapeType="1"/>
            <a:stCxn id="25" idx="6"/>
            <a:endCxn id="28" idx="2"/>
          </p:cNvCxnSpPr>
          <p:nvPr/>
        </p:nvCxnSpPr>
        <p:spPr bwMode="auto">
          <a:xfrm>
            <a:off x="2058988" y="4860925"/>
            <a:ext cx="815975" cy="2381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3" name="Rectangle 49">
            <a:extLst>
              <a:ext uri="{FF2B5EF4-FFF2-40B4-BE49-F238E27FC236}">
                <a16:creationId xmlns:a16="http://schemas.microsoft.com/office/drawing/2014/main" id="{BFDDEB05-47A6-4977-B64D-B7C934CD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618" y="5897563"/>
            <a:ext cx="298479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red edge</a:t>
            </a:r>
            <a:r>
              <a:rPr lang="en-US" dirty="0">
                <a:latin typeface="Comic Sans MS" charset="0"/>
                <a:ea typeface="ＭＳ Ｐゴシック" charset="0"/>
              </a:rPr>
              <a:t> is in the MST</a:t>
            </a:r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id="{E5FC51F6-C928-427F-B69C-94A0DAF1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620" y="5915025"/>
            <a:ext cx="371255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mic Sans MS" charset="0"/>
                <a:ea typeface="ＭＳ Ｐゴシック" charset="0"/>
              </a:rPr>
              <a:t>Green edge</a:t>
            </a:r>
            <a:r>
              <a:rPr lang="en-US" dirty="0">
                <a:latin typeface="Comic Sans MS" charset="0"/>
                <a:ea typeface="ＭＳ Ｐゴシック" charset="0"/>
              </a:rPr>
              <a:t> is not in the MST</a:t>
            </a:r>
          </a:p>
        </p:txBody>
      </p:sp>
      <p:cxnSp>
        <p:nvCxnSpPr>
          <p:cNvPr id="36" name="AutoShape 51">
            <a:extLst>
              <a:ext uri="{FF2B5EF4-FFF2-40B4-BE49-F238E27FC236}">
                <a16:creationId xmlns:a16="http://schemas.microsoft.com/office/drawing/2014/main" id="{7CC29679-ACFC-4085-9421-8FAF979BFF29}"/>
              </a:ext>
            </a:extLst>
          </p:cNvPr>
          <p:cNvCxnSpPr>
            <a:cxnSpLocks noChangeShapeType="1"/>
            <a:stCxn id="21" idx="6"/>
            <a:endCxn id="25" idx="1"/>
          </p:cNvCxnSpPr>
          <p:nvPr/>
        </p:nvCxnSpPr>
        <p:spPr bwMode="auto">
          <a:xfrm>
            <a:off x="1403350" y="4616450"/>
            <a:ext cx="50323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52">
            <a:extLst>
              <a:ext uri="{FF2B5EF4-FFF2-40B4-BE49-F238E27FC236}">
                <a16:creationId xmlns:a16="http://schemas.microsoft.com/office/drawing/2014/main" id="{722B1A59-F890-4172-9A1D-B97A0B1B085B}"/>
              </a:ext>
            </a:extLst>
          </p:cNvPr>
          <p:cNvCxnSpPr>
            <a:cxnSpLocks noChangeShapeType="1"/>
            <a:stCxn id="21" idx="5"/>
            <a:endCxn id="26" idx="1"/>
          </p:cNvCxnSpPr>
          <p:nvPr/>
        </p:nvCxnSpPr>
        <p:spPr bwMode="auto">
          <a:xfrm>
            <a:off x="1376363" y="4675188"/>
            <a:ext cx="373062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53">
            <a:extLst>
              <a:ext uri="{FF2B5EF4-FFF2-40B4-BE49-F238E27FC236}">
                <a16:creationId xmlns:a16="http://schemas.microsoft.com/office/drawing/2014/main" id="{F3BF592C-F1D1-4D5D-8B57-450C1453847E}"/>
              </a:ext>
            </a:extLst>
          </p:cNvPr>
          <p:cNvCxnSpPr>
            <a:cxnSpLocks noChangeShapeType="1"/>
            <a:stCxn id="24" idx="4"/>
            <a:endCxn id="25" idx="0"/>
          </p:cNvCxnSpPr>
          <p:nvPr/>
        </p:nvCxnSpPr>
        <p:spPr bwMode="auto">
          <a:xfrm>
            <a:off x="1893888" y="4532313"/>
            <a:ext cx="76200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54">
            <a:extLst>
              <a:ext uri="{FF2B5EF4-FFF2-40B4-BE49-F238E27FC236}">
                <a16:creationId xmlns:a16="http://schemas.microsoft.com/office/drawing/2014/main" id="{BC93AB3B-E960-4A64-9180-8E569F9ECE2F}"/>
              </a:ext>
            </a:extLst>
          </p:cNvPr>
          <p:cNvCxnSpPr>
            <a:cxnSpLocks noChangeShapeType="1"/>
            <a:stCxn id="25" idx="4"/>
            <a:endCxn id="26" idx="0"/>
          </p:cNvCxnSpPr>
          <p:nvPr/>
        </p:nvCxnSpPr>
        <p:spPr bwMode="auto">
          <a:xfrm flipH="1">
            <a:off x="1812925" y="4945063"/>
            <a:ext cx="157163" cy="46355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55">
            <a:extLst>
              <a:ext uri="{FF2B5EF4-FFF2-40B4-BE49-F238E27FC236}">
                <a16:creationId xmlns:a16="http://schemas.microsoft.com/office/drawing/2014/main" id="{3A36BF7E-08C3-4F09-A17E-416B0D8C4100}"/>
              </a:ext>
            </a:extLst>
          </p:cNvPr>
          <p:cNvCxnSpPr>
            <a:cxnSpLocks noChangeShapeType="1"/>
            <a:stCxn id="22" idx="4"/>
            <a:endCxn id="23" idx="0"/>
          </p:cNvCxnSpPr>
          <p:nvPr/>
        </p:nvCxnSpPr>
        <p:spPr bwMode="auto">
          <a:xfrm flipH="1">
            <a:off x="3892550" y="4532313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56">
            <a:extLst>
              <a:ext uri="{FF2B5EF4-FFF2-40B4-BE49-F238E27FC236}">
                <a16:creationId xmlns:a16="http://schemas.microsoft.com/office/drawing/2014/main" id="{3CF29AC1-BFA9-4114-A0FD-FD6A4C66E043}"/>
              </a:ext>
            </a:extLst>
          </p:cNvPr>
          <p:cNvCxnSpPr>
            <a:cxnSpLocks noChangeShapeType="1"/>
            <a:stCxn id="27" idx="2"/>
            <a:endCxn id="28" idx="6"/>
          </p:cNvCxnSpPr>
          <p:nvPr/>
        </p:nvCxnSpPr>
        <p:spPr bwMode="auto">
          <a:xfrm flipH="1">
            <a:off x="3054350" y="4981575"/>
            <a:ext cx="479425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AutoShape 57">
            <a:extLst>
              <a:ext uri="{FF2B5EF4-FFF2-40B4-BE49-F238E27FC236}">
                <a16:creationId xmlns:a16="http://schemas.microsoft.com/office/drawing/2014/main" id="{701357AA-230F-4E2E-97E9-7BC1F6852D6F}"/>
              </a:ext>
            </a:extLst>
          </p:cNvPr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6254750" y="4452938"/>
            <a:ext cx="96838" cy="30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AutoShape 58">
            <a:extLst>
              <a:ext uri="{FF2B5EF4-FFF2-40B4-BE49-F238E27FC236}">
                <a16:creationId xmlns:a16="http://schemas.microsoft.com/office/drawing/2014/main" id="{9FA6C8A2-8A55-45D8-B44A-4B13DB5DB917}"/>
              </a:ext>
            </a:extLst>
          </p:cNvPr>
          <p:cNvCxnSpPr>
            <a:cxnSpLocks noChangeShapeType="1"/>
            <a:stCxn id="6" idx="2"/>
            <a:endCxn id="9" idx="6"/>
          </p:cNvCxnSpPr>
          <p:nvPr/>
        </p:nvCxnSpPr>
        <p:spPr bwMode="auto">
          <a:xfrm flipH="1">
            <a:off x="6503988" y="4418013"/>
            <a:ext cx="1782762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AutoShape 59">
            <a:extLst>
              <a:ext uri="{FF2B5EF4-FFF2-40B4-BE49-F238E27FC236}">
                <a16:creationId xmlns:a16="http://schemas.microsoft.com/office/drawing/2014/main" id="{FBF15B65-1DAD-43CD-A90F-7FF5867D66C4}"/>
              </a:ext>
            </a:extLst>
          </p:cNvPr>
          <p:cNvCxnSpPr>
            <a:cxnSpLocks noChangeShapeType="1"/>
            <a:stCxn id="12" idx="2"/>
            <a:endCxn id="9" idx="5"/>
          </p:cNvCxnSpPr>
          <p:nvPr/>
        </p:nvCxnSpPr>
        <p:spPr bwMode="auto">
          <a:xfrm flipH="1" flipV="1">
            <a:off x="6477000" y="4881563"/>
            <a:ext cx="458788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60">
            <a:extLst>
              <a:ext uri="{FF2B5EF4-FFF2-40B4-BE49-F238E27FC236}">
                <a16:creationId xmlns:a16="http://schemas.microsoft.com/office/drawing/2014/main" id="{08096382-2E19-45E1-94ED-C0838078CA5F}"/>
              </a:ext>
            </a:extLst>
          </p:cNvPr>
          <p:cNvCxnSpPr>
            <a:cxnSpLocks noChangeShapeType="1"/>
            <a:stCxn id="12" idx="3"/>
            <a:endCxn id="10" idx="7"/>
          </p:cNvCxnSpPr>
          <p:nvPr/>
        </p:nvCxnSpPr>
        <p:spPr bwMode="auto">
          <a:xfrm flipH="1">
            <a:off x="6618288" y="5151438"/>
            <a:ext cx="344487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61">
            <a:extLst>
              <a:ext uri="{FF2B5EF4-FFF2-40B4-BE49-F238E27FC236}">
                <a16:creationId xmlns:a16="http://schemas.microsoft.com/office/drawing/2014/main" id="{B5CFC6B6-B278-45CA-BBD9-AAA0BB6207C5}"/>
              </a:ext>
            </a:extLst>
          </p:cNvPr>
          <p:cNvCxnSpPr>
            <a:cxnSpLocks noChangeShapeType="1"/>
            <a:stCxn id="7" idx="1"/>
            <a:endCxn id="12" idx="5"/>
          </p:cNvCxnSpPr>
          <p:nvPr/>
        </p:nvCxnSpPr>
        <p:spPr bwMode="auto">
          <a:xfrm flipH="1" flipV="1">
            <a:off x="7088188" y="5151438"/>
            <a:ext cx="865187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62">
            <a:extLst>
              <a:ext uri="{FF2B5EF4-FFF2-40B4-BE49-F238E27FC236}">
                <a16:creationId xmlns:a16="http://schemas.microsoft.com/office/drawing/2014/main" id="{F04851BB-33C5-4ED8-AE19-FEBCAA7BB6B3}"/>
              </a:ext>
            </a:extLst>
          </p:cNvPr>
          <p:cNvCxnSpPr>
            <a:cxnSpLocks noChangeShapeType="1"/>
            <a:stCxn id="11" idx="3"/>
            <a:endCxn id="12" idx="6"/>
          </p:cNvCxnSpPr>
          <p:nvPr/>
        </p:nvCxnSpPr>
        <p:spPr bwMode="auto">
          <a:xfrm flipH="1">
            <a:off x="7115175" y="4841875"/>
            <a:ext cx="62230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AutoShape 63">
            <a:extLst>
              <a:ext uri="{FF2B5EF4-FFF2-40B4-BE49-F238E27FC236}">
                <a16:creationId xmlns:a16="http://schemas.microsoft.com/office/drawing/2014/main" id="{3E17D3BA-128F-4676-B2EA-02F346B25CF7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75313" y="4645025"/>
            <a:ext cx="649287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9" name="Text Box 46">
            <a:extLst>
              <a:ext uri="{FF2B5EF4-FFF2-40B4-BE49-F238E27FC236}">
                <a16:creationId xmlns:a16="http://schemas.microsoft.com/office/drawing/2014/main" id="{00AB6988-6614-4103-9D34-9BE2BE8D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476" y="5415053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0" name="Text Box 46">
            <a:extLst>
              <a:ext uri="{FF2B5EF4-FFF2-40B4-BE49-F238E27FC236}">
                <a16:creationId xmlns:a16="http://schemas.microsoft.com/office/drawing/2014/main" id="{D6F468FB-1C3E-4FDD-A6A5-E28CDD1C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00" y="4313219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51" name="Text Box 46">
            <a:extLst>
              <a:ext uri="{FF2B5EF4-FFF2-40B4-BE49-F238E27FC236}">
                <a16:creationId xmlns:a16="http://schemas.microsoft.com/office/drawing/2014/main" id="{75738626-A446-4EE0-9E48-312B9E9E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82" y="4892532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6500F5E9-D2A2-426B-8A05-CBFDD1C4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184" y="4779251"/>
            <a:ext cx="2349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panose="030F0702030302020204" pitchFamily="66" charset="0"/>
                <a:ea typeface="ＭＳ Ｐゴシック" charset="0"/>
              </a:rPr>
              <a:t>3</a:t>
            </a:r>
            <a:r>
              <a:rPr lang="en-US" sz="1800" dirty="0">
                <a:latin typeface="+mj-lt"/>
                <a:ea typeface="ＭＳ Ｐゴシック" charset="0"/>
              </a:rPr>
              <a:t> 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39541E55-CBCB-4148-8F7C-70888891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029" y="5380336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2C662824-5C88-4987-9565-DE61C872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337" y="4987490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4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B9E242E7-D392-4044-9961-6B6BD4E8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791" y="4407222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90EEA570-DCF8-4919-8574-1072ECF4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648" y="4690059"/>
            <a:ext cx="63799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V-S</a:t>
            </a:r>
          </a:p>
        </p:txBody>
      </p:sp>
    </p:spTree>
    <p:extLst>
      <p:ext uri="{BB962C8B-B14F-4D97-AF65-F5344CB8AC3E}">
        <p14:creationId xmlns:p14="http://schemas.microsoft.com/office/powerpoint/2010/main" val="39268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3" grpId="0"/>
      <p:bldP spid="35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and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.  A cycle crosses a cut (from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 an even number of times.</a:t>
                </a:r>
              </a:p>
              <a:p>
                <a:pPr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>
                  <a:buFont typeface="Monotype Sorts" charset="0"/>
                  <a:buNone/>
                  <a:defRPr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400" dirty="0"/>
                  <a:t>.  (by picture)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0015" y="3615132"/>
            <a:ext cx="6205537" cy="2163762"/>
            <a:chOff x="1240015" y="3615132"/>
            <a:chExt cx="6205537" cy="216376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ECF335-F750-469D-AFE5-51C84DCC2F1C}"/>
                </a:ext>
              </a:extLst>
            </p:cNvPr>
            <p:cNvSpPr txBox="1"/>
            <p:nvPr/>
          </p:nvSpPr>
          <p:spPr>
            <a:xfrm>
              <a:off x="6008682" y="5351827"/>
              <a:ext cx="301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827BD1C2-0DCE-4CBE-BCD9-3FA01814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252" y="3615132"/>
              <a:ext cx="2654300" cy="2163762"/>
            </a:xfrm>
            <a:custGeom>
              <a:avLst/>
              <a:gdLst>
                <a:gd name="T0" fmla="*/ 852488 w 1672"/>
                <a:gd name="T1" fmla="*/ 0 h 1363"/>
                <a:gd name="T2" fmla="*/ 1200150 w 1672"/>
                <a:gd name="T3" fmla="*/ 46037 h 1363"/>
                <a:gd name="T4" fmla="*/ 1352550 w 1672"/>
                <a:gd name="T5" fmla="*/ 107950 h 1363"/>
                <a:gd name="T6" fmla="*/ 1676400 w 1672"/>
                <a:gd name="T7" fmla="*/ 200025 h 1363"/>
                <a:gd name="T8" fmla="*/ 2000250 w 1672"/>
                <a:gd name="T9" fmla="*/ 292100 h 1363"/>
                <a:gd name="T10" fmla="*/ 2238375 w 1672"/>
                <a:gd name="T11" fmla="*/ 461962 h 1363"/>
                <a:gd name="T12" fmla="*/ 2476500 w 1672"/>
                <a:gd name="T13" fmla="*/ 654050 h 1363"/>
                <a:gd name="T14" fmla="*/ 2508250 w 1672"/>
                <a:gd name="T15" fmla="*/ 700087 h 1363"/>
                <a:gd name="T16" fmla="*/ 2530475 w 1672"/>
                <a:gd name="T17" fmla="*/ 731837 h 1363"/>
                <a:gd name="T18" fmla="*/ 2630488 w 1672"/>
                <a:gd name="T19" fmla="*/ 1000125 h 1363"/>
                <a:gd name="T20" fmla="*/ 2638425 w 1672"/>
                <a:gd name="T21" fmla="*/ 1039812 h 1363"/>
                <a:gd name="T22" fmla="*/ 2654300 w 1672"/>
                <a:gd name="T23" fmla="*/ 1062037 h 1363"/>
                <a:gd name="T24" fmla="*/ 2454275 w 1672"/>
                <a:gd name="T25" fmla="*/ 1524000 h 1363"/>
                <a:gd name="T26" fmla="*/ 2330450 w 1672"/>
                <a:gd name="T27" fmla="*/ 1677987 h 1363"/>
                <a:gd name="T28" fmla="*/ 2268538 w 1672"/>
                <a:gd name="T29" fmla="*/ 1724025 h 1363"/>
                <a:gd name="T30" fmla="*/ 2208213 w 1672"/>
                <a:gd name="T31" fmla="*/ 1778000 h 1363"/>
                <a:gd name="T32" fmla="*/ 2192338 w 1672"/>
                <a:gd name="T33" fmla="*/ 1801812 h 1363"/>
                <a:gd name="T34" fmla="*/ 2162175 w 1672"/>
                <a:gd name="T35" fmla="*/ 1831975 h 1363"/>
                <a:gd name="T36" fmla="*/ 1900238 w 1672"/>
                <a:gd name="T37" fmla="*/ 2008187 h 1363"/>
                <a:gd name="T38" fmla="*/ 1746250 w 1672"/>
                <a:gd name="T39" fmla="*/ 2062162 h 1363"/>
                <a:gd name="T40" fmla="*/ 1546225 w 1672"/>
                <a:gd name="T41" fmla="*/ 2139950 h 1363"/>
                <a:gd name="T42" fmla="*/ 760413 w 1672"/>
                <a:gd name="T43" fmla="*/ 2116137 h 1363"/>
                <a:gd name="T44" fmla="*/ 538163 w 1672"/>
                <a:gd name="T45" fmla="*/ 1993900 h 1363"/>
                <a:gd name="T46" fmla="*/ 460375 w 1672"/>
                <a:gd name="T47" fmla="*/ 1962150 h 1363"/>
                <a:gd name="T48" fmla="*/ 376238 w 1672"/>
                <a:gd name="T49" fmla="*/ 1908175 h 1363"/>
                <a:gd name="T50" fmla="*/ 230188 w 1672"/>
                <a:gd name="T51" fmla="*/ 1747837 h 1363"/>
                <a:gd name="T52" fmla="*/ 82550 w 1672"/>
                <a:gd name="T53" fmla="*/ 1570037 h 1363"/>
                <a:gd name="T54" fmla="*/ 30163 w 1672"/>
                <a:gd name="T55" fmla="*/ 1423987 h 1363"/>
                <a:gd name="T56" fmla="*/ 98425 w 1672"/>
                <a:gd name="T57" fmla="*/ 969962 h 1363"/>
                <a:gd name="T58" fmla="*/ 252413 w 1672"/>
                <a:gd name="T59" fmla="*/ 754062 h 1363"/>
                <a:gd name="T60" fmla="*/ 352425 w 1672"/>
                <a:gd name="T61" fmla="*/ 600075 h 1363"/>
                <a:gd name="T62" fmla="*/ 452438 w 1672"/>
                <a:gd name="T63" fmla="*/ 461962 h 1363"/>
                <a:gd name="T64" fmla="*/ 568325 w 1672"/>
                <a:gd name="T65" fmla="*/ 338137 h 1363"/>
                <a:gd name="T66" fmla="*/ 706438 w 1672"/>
                <a:gd name="T67" fmla="*/ 153987 h 1363"/>
                <a:gd name="T68" fmla="*/ 784225 w 1672"/>
                <a:gd name="T69" fmla="*/ 76200 h 1363"/>
                <a:gd name="T70" fmla="*/ 852488 w 1672"/>
                <a:gd name="T71" fmla="*/ 0 h 1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72" h="1363">
                  <a:moveTo>
                    <a:pt x="537" y="0"/>
                  </a:moveTo>
                  <a:cubicBezTo>
                    <a:pt x="626" y="9"/>
                    <a:pt x="683" y="4"/>
                    <a:pt x="756" y="29"/>
                  </a:cubicBezTo>
                  <a:cubicBezTo>
                    <a:pt x="788" y="55"/>
                    <a:pt x="811" y="61"/>
                    <a:pt x="852" y="68"/>
                  </a:cubicBezTo>
                  <a:cubicBezTo>
                    <a:pt x="918" y="96"/>
                    <a:pt x="986" y="107"/>
                    <a:pt x="1056" y="126"/>
                  </a:cubicBezTo>
                  <a:cubicBezTo>
                    <a:pt x="1116" y="163"/>
                    <a:pt x="1198" y="140"/>
                    <a:pt x="1260" y="184"/>
                  </a:cubicBezTo>
                  <a:cubicBezTo>
                    <a:pt x="1284" y="201"/>
                    <a:pt x="1398" y="280"/>
                    <a:pt x="1410" y="291"/>
                  </a:cubicBezTo>
                  <a:cubicBezTo>
                    <a:pt x="1456" y="334"/>
                    <a:pt x="1507" y="374"/>
                    <a:pt x="1560" y="412"/>
                  </a:cubicBezTo>
                  <a:cubicBezTo>
                    <a:pt x="1566" y="421"/>
                    <a:pt x="1573" y="431"/>
                    <a:pt x="1580" y="441"/>
                  </a:cubicBezTo>
                  <a:cubicBezTo>
                    <a:pt x="1584" y="447"/>
                    <a:pt x="1594" y="461"/>
                    <a:pt x="1594" y="461"/>
                  </a:cubicBezTo>
                  <a:cubicBezTo>
                    <a:pt x="1603" y="522"/>
                    <a:pt x="1625" y="576"/>
                    <a:pt x="1657" y="630"/>
                  </a:cubicBezTo>
                  <a:cubicBezTo>
                    <a:pt x="1658" y="638"/>
                    <a:pt x="1658" y="647"/>
                    <a:pt x="1662" y="655"/>
                  </a:cubicBezTo>
                  <a:cubicBezTo>
                    <a:pt x="1664" y="660"/>
                    <a:pt x="1672" y="663"/>
                    <a:pt x="1672" y="669"/>
                  </a:cubicBezTo>
                  <a:cubicBezTo>
                    <a:pt x="1672" y="794"/>
                    <a:pt x="1612" y="865"/>
                    <a:pt x="1546" y="960"/>
                  </a:cubicBezTo>
                  <a:cubicBezTo>
                    <a:pt x="1522" y="993"/>
                    <a:pt x="1498" y="1029"/>
                    <a:pt x="1468" y="1057"/>
                  </a:cubicBezTo>
                  <a:cubicBezTo>
                    <a:pt x="1455" y="1067"/>
                    <a:pt x="1429" y="1086"/>
                    <a:pt x="1429" y="1086"/>
                  </a:cubicBezTo>
                  <a:cubicBezTo>
                    <a:pt x="1409" y="1118"/>
                    <a:pt x="1434" y="1082"/>
                    <a:pt x="1391" y="1120"/>
                  </a:cubicBezTo>
                  <a:cubicBezTo>
                    <a:pt x="1386" y="1123"/>
                    <a:pt x="1384" y="1130"/>
                    <a:pt x="1381" y="1135"/>
                  </a:cubicBezTo>
                  <a:cubicBezTo>
                    <a:pt x="1375" y="1141"/>
                    <a:pt x="1369" y="1148"/>
                    <a:pt x="1362" y="1154"/>
                  </a:cubicBezTo>
                  <a:cubicBezTo>
                    <a:pt x="1320" y="1185"/>
                    <a:pt x="1243" y="1251"/>
                    <a:pt x="1197" y="1265"/>
                  </a:cubicBezTo>
                  <a:cubicBezTo>
                    <a:pt x="1167" y="1284"/>
                    <a:pt x="1134" y="1291"/>
                    <a:pt x="1100" y="1299"/>
                  </a:cubicBezTo>
                  <a:cubicBezTo>
                    <a:pt x="1066" y="1321"/>
                    <a:pt x="1013" y="1337"/>
                    <a:pt x="974" y="1348"/>
                  </a:cubicBezTo>
                  <a:cubicBezTo>
                    <a:pt x="815" y="1346"/>
                    <a:pt x="640" y="1363"/>
                    <a:pt x="479" y="1333"/>
                  </a:cubicBezTo>
                  <a:cubicBezTo>
                    <a:pt x="421" y="1322"/>
                    <a:pt x="389" y="1281"/>
                    <a:pt x="339" y="1256"/>
                  </a:cubicBezTo>
                  <a:cubicBezTo>
                    <a:pt x="323" y="1248"/>
                    <a:pt x="290" y="1236"/>
                    <a:pt x="290" y="1236"/>
                  </a:cubicBezTo>
                  <a:cubicBezTo>
                    <a:pt x="250" y="1207"/>
                    <a:pt x="268" y="1218"/>
                    <a:pt x="237" y="1202"/>
                  </a:cubicBezTo>
                  <a:cubicBezTo>
                    <a:pt x="210" y="1165"/>
                    <a:pt x="172" y="1137"/>
                    <a:pt x="145" y="1101"/>
                  </a:cubicBezTo>
                  <a:cubicBezTo>
                    <a:pt x="125" y="1074"/>
                    <a:pt x="80" y="1007"/>
                    <a:pt x="52" y="989"/>
                  </a:cubicBezTo>
                  <a:cubicBezTo>
                    <a:pt x="41" y="956"/>
                    <a:pt x="31" y="928"/>
                    <a:pt x="19" y="897"/>
                  </a:cubicBezTo>
                  <a:cubicBezTo>
                    <a:pt x="7" y="804"/>
                    <a:pt x="0" y="688"/>
                    <a:pt x="62" y="611"/>
                  </a:cubicBezTo>
                  <a:cubicBezTo>
                    <a:pt x="79" y="558"/>
                    <a:pt x="124" y="516"/>
                    <a:pt x="159" y="475"/>
                  </a:cubicBezTo>
                  <a:cubicBezTo>
                    <a:pt x="183" y="445"/>
                    <a:pt x="199" y="408"/>
                    <a:pt x="222" y="378"/>
                  </a:cubicBezTo>
                  <a:cubicBezTo>
                    <a:pt x="243" y="349"/>
                    <a:pt x="264" y="321"/>
                    <a:pt x="285" y="291"/>
                  </a:cubicBezTo>
                  <a:cubicBezTo>
                    <a:pt x="301" y="266"/>
                    <a:pt x="330" y="222"/>
                    <a:pt x="358" y="213"/>
                  </a:cubicBezTo>
                  <a:cubicBezTo>
                    <a:pt x="386" y="177"/>
                    <a:pt x="412" y="129"/>
                    <a:pt x="445" y="97"/>
                  </a:cubicBezTo>
                  <a:cubicBezTo>
                    <a:pt x="462" y="79"/>
                    <a:pt x="478" y="66"/>
                    <a:pt x="494" y="48"/>
                  </a:cubicBezTo>
                  <a:cubicBezTo>
                    <a:pt x="501" y="38"/>
                    <a:pt x="537" y="4"/>
                    <a:pt x="537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E3A9FF6B-81AC-4F75-8705-65D65B21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015" y="3753244"/>
              <a:ext cx="2919412" cy="1865313"/>
            </a:xfrm>
            <a:custGeom>
              <a:avLst/>
              <a:gdLst>
                <a:gd name="T0" fmla="*/ 255587 w 1839"/>
                <a:gd name="T1" fmla="*/ 307975 h 1175"/>
                <a:gd name="T2" fmla="*/ 417512 w 1839"/>
                <a:gd name="T3" fmla="*/ 239713 h 1175"/>
                <a:gd name="T4" fmla="*/ 647700 w 1839"/>
                <a:gd name="T5" fmla="*/ 207963 h 1175"/>
                <a:gd name="T6" fmla="*/ 833437 w 1839"/>
                <a:gd name="T7" fmla="*/ 153988 h 1175"/>
                <a:gd name="T8" fmla="*/ 925512 w 1839"/>
                <a:gd name="T9" fmla="*/ 100013 h 1175"/>
                <a:gd name="T10" fmla="*/ 1217612 w 1839"/>
                <a:gd name="T11" fmla="*/ 0 h 1175"/>
                <a:gd name="T12" fmla="*/ 1779587 w 1839"/>
                <a:gd name="T13" fmla="*/ 46038 h 1175"/>
                <a:gd name="T14" fmla="*/ 2109787 w 1839"/>
                <a:gd name="T15" fmla="*/ 23813 h 1175"/>
                <a:gd name="T16" fmla="*/ 2549525 w 1839"/>
                <a:gd name="T17" fmla="*/ 69850 h 1175"/>
                <a:gd name="T18" fmla="*/ 2757487 w 1839"/>
                <a:gd name="T19" fmla="*/ 307975 h 1175"/>
                <a:gd name="T20" fmla="*/ 2825750 w 1839"/>
                <a:gd name="T21" fmla="*/ 423863 h 1175"/>
                <a:gd name="T22" fmla="*/ 2841625 w 1839"/>
                <a:gd name="T23" fmla="*/ 446088 h 1175"/>
                <a:gd name="T24" fmla="*/ 2895600 w 1839"/>
                <a:gd name="T25" fmla="*/ 608013 h 1175"/>
                <a:gd name="T26" fmla="*/ 2849562 w 1839"/>
                <a:gd name="T27" fmla="*/ 962025 h 1175"/>
                <a:gd name="T28" fmla="*/ 2811462 w 1839"/>
                <a:gd name="T29" fmla="*/ 1054100 h 1175"/>
                <a:gd name="T30" fmla="*/ 2771775 w 1839"/>
                <a:gd name="T31" fmla="*/ 1193800 h 1175"/>
                <a:gd name="T32" fmla="*/ 2757487 w 1839"/>
                <a:gd name="T33" fmla="*/ 1270000 h 1175"/>
                <a:gd name="T34" fmla="*/ 2679700 w 1839"/>
                <a:gd name="T35" fmla="*/ 1355725 h 1175"/>
                <a:gd name="T36" fmla="*/ 2517775 w 1839"/>
                <a:gd name="T37" fmla="*/ 1539875 h 1175"/>
                <a:gd name="T38" fmla="*/ 2411412 w 1839"/>
                <a:gd name="T39" fmla="*/ 1647825 h 1175"/>
                <a:gd name="T40" fmla="*/ 2195512 w 1839"/>
                <a:gd name="T41" fmla="*/ 1793875 h 1175"/>
                <a:gd name="T42" fmla="*/ 1809750 w 1839"/>
                <a:gd name="T43" fmla="*/ 1863725 h 1175"/>
                <a:gd name="T44" fmla="*/ 1133475 w 1839"/>
                <a:gd name="T45" fmla="*/ 1855788 h 1175"/>
                <a:gd name="T46" fmla="*/ 1047750 w 1839"/>
                <a:gd name="T47" fmla="*/ 1816100 h 1175"/>
                <a:gd name="T48" fmla="*/ 817562 w 1839"/>
                <a:gd name="T49" fmla="*/ 1755775 h 1175"/>
                <a:gd name="T50" fmla="*/ 733425 w 1839"/>
                <a:gd name="T51" fmla="*/ 1716088 h 1175"/>
                <a:gd name="T52" fmla="*/ 563562 w 1839"/>
                <a:gd name="T53" fmla="*/ 1639888 h 1175"/>
                <a:gd name="T54" fmla="*/ 463550 w 1839"/>
                <a:gd name="T55" fmla="*/ 1593850 h 1175"/>
                <a:gd name="T56" fmla="*/ 255587 w 1839"/>
                <a:gd name="T57" fmla="*/ 1485900 h 1175"/>
                <a:gd name="T58" fmla="*/ 201612 w 1839"/>
                <a:gd name="T59" fmla="*/ 1462088 h 1175"/>
                <a:gd name="T60" fmla="*/ 147637 w 1839"/>
                <a:gd name="T61" fmla="*/ 1416050 h 1175"/>
                <a:gd name="T62" fmla="*/ 109537 w 1839"/>
                <a:gd name="T63" fmla="*/ 1355725 h 1175"/>
                <a:gd name="T64" fmla="*/ 77787 w 1839"/>
                <a:gd name="T65" fmla="*/ 1308100 h 1175"/>
                <a:gd name="T66" fmla="*/ 25400 w 1839"/>
                <a:gd name="T67" fmla="*/ 1185863 h 1175"/>
                <a:gd name="T68" fmla="*/ 85725 w 1839"/>
                <a:gd name="T69" fmla="*/ 554038 h 1175"/>
                <a:gd name="T70" fmla="*/ 179387 w 1839"/>
                <a:gd name="T71" fmla="*/ 361950 h 1175"/>
                <a:gd name="T72" fmla="*/ 255587 w 1839"/>
                <a:gd name="T73" fmla="*/ 307975 h 1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175">
                  <a:moveTo>
                    <a:pt x="161" y="194"/>
                  </a:moveTo>
                  <a:cubicBezTo>
                    <a:pt x="196" y="182"/>
                    <a:pt x="227" y="161"/>
                    <a:pt x="263" y="151"/>
                  </a:cubicBezTo>
                  <a:cubicBezTo>
                    <a:pt x="313" y="135"/>
                    <a:pt x="351" y="136"/>
                    <a:pt x="408" y="131"/>
                  </a:cubicBezTo>
                  <a:cubicBezTo>
                    <a:pt x="476" y="115"/>
                    <a:pt x="462" y="121"/>
                    <a:pt x="525" y="97"/>
                  </a:cubicBezTo>
                  <a:cubicBezTo>
                    <a:pt x="546" y="88"/>
                    <a:pt x="560" y="70"/>
                    <a:pt x="583" y="63"/>
                  </a:cubicBezTo>
                  <a:cubicBezTo>
                    <a:pt x="645" y="42"/>
                    <a:pt x="706" y="25"/>
                    <a:pt x="767" y="0"/>
                  </a:cubicBezTo>
                  <a:cubicBezTo>
                    <a:pt x="907" y="5"/>
                    <a:pt x="995" y="20"/>
                    <a:pt x="1121" y="29"/>
                  </a:cubicBezTo>
                  <a:cubicBezTo>
                    <a:pt x="1190" y="21"/>
                    <a:pt x="1261" y="32"/>
                    <a:pt x="1329" y="15"/>
                  </a:cubicBezTo>
                  <a:cubicBezTo>
                    <a:pt x="1420" y="24"/>
                    <a:pt x="1519" y="14"/>
                    <a:pt x="1606" y="44"/>
                  </a:cubicBezTo>
                  <a:cubicBezTo>
                    <a:pt x="1659" y="83"/>
                    <a:pt x="1701" y="136"/>
                    <a:pt x="1737" y="194"/>
                  </a:cubicBezTo>
                  <a:cubicBezTo>
                    <a:pt x="1752" y="219"/>
                    <a:pt x="1762" y="242"/>
                    <a:pt x="1780" y="267"/>
                  </a:cubicBezTo>
                  <a:cubicBezTo>
                    <a:pt x="1783" y="271"/>
                    <a:pt x="1790" y="281"/>
                    <a:pt x="1790" y="281"/>
                  </a:cubicBezTo>
                  <a:cubicBezTo>
                    <a:pt x="1801" y="316"/>
                    <a:pt x="1814" y="346"/>
                    <a:pt x="1824" y="383"/>
                  </a:cubicBezTo>
                  <a:cubicBezTo>
                    <a:pt x="1821" y="453"/>
                    <a:pt x="1839" y="543"/>
                    <a:pt x="1795" y="606"/>
                  </a:cubicBezTo>
                  <a:cubicBezTo>
                    <a:pt x="1778" y="655"/>
                    <a:pt x="1788" y="636"/>
                    <a:pt x="1771" y="664"/>
                  </a:cubicBezTo>
                  <a:cubicBezTo>
                    <a:pt x="1762" y="693"/>
                    <a:pt x="1762" y="726"/>
                    <a:pt x="1746" y="752"/>
                  </a:cubicBezTo>
                  <a:cubicBezTo>
                    <a:pt x="1745" y="755"/>
                    <a:pt x="1738" y="796"/>
                    <a:pt x="1737" y="800"/>
                  </a:cubicBezTo>
                  <a:cubicBezTo>
                    <a:pt x="1724" y="820"/>
                    <a:pt x="1701" y="833"/>
                    <a:pt x="1688" y="854"/>
                  </a:cubicBezTo>
                  <a:cubicBezTo>
                    <a:pt x="1659" y="895"/>
                    <a:pt x="1628" y="941"/>
                    <a:pt x="1586" y="970"/>
                  </a:cubicBezTo>
                  <a:cubicBezTo>
                    <a:pt x="1568" y="996"/>
                    <a:pt x="1541" y="1015"/>
                    <a:pt x="1519" y="1038"/>
                  </a:cubicBezTo>
                  <a:cubicBezTo>
                    <a:pt x="1482" y="1074"/>
                    <a:pt x="1434" y="1116"/>
                    <a:pt x="1383" y="1130"/>
                  </a:cubicBezTo>
                  <a:cubicBezTo>
                    <a:pt x="1318" y="1175"/>
                    <a:pt x="1208" y="1169"/>
                    <a:pt x="1140" y="1174"/>
                  </a:cubicBezTo>
                  <a:cubicBezTo>
                    <a:pt x="998" y="1172"/>
                    <a:pt x="855" y="1172"/>
                    <a:pt x="714" y="1169"/>
                  </a:cubicBezTo>
                  <a:cubicBezTo>
                    <a:pt x="694" y="1168"/>
                    <a:pt x="678" y="1150"/>
                    <a:pt x="660" y="1144"/>
                  </a:cubicBezTo>
                  <a:cubicBezTo>
                    <a:pt x="609" y="1125"/>
                    <a:pt x="565" y="1119"/>
                    <a:pt x="515" y="1106"/>
                  </a:cubicBezTo>
                  <a:cubicBezTo>
                    <a:pt x="497" y="1094"/>
                    <a:pt x="479" y="1091"/>
                    <a:pt x="462" y="1081"/>
                  </a:cubicBezTo>
                  <a:cubicBezTo>
                    <a:pt x="423" y="1057"/>
                    <a:pt x="400" y="1046"/>
                    <a:pt x="355" y="1033"/>
                  </a:cubicBezTo>
                  <a:cubicBezTo>
                    <a:pt x="276" y="981"/>
                    <a:pt x="377" y="1044"/>
                    <a:pt x="292" y="1004"/>
                  </a:cubicBezTo>
                  <a:cubicBezTo>
                    <a:pt x="247" y="983"/>
                    <a:pt x="206" y="955"/>
                    <a:pt x="161" y="936"/>
                  </a:cubicBezTo>
                  <a:cubicBezTo>
                    <a:pt x="144" y="928"/>
                    <a:pt x="143" y="933"/>
                    <a:pt x="127" y="921"/>
                  </a:cubicBezTo>
                  <a:cubicBezTo>
                    <a:pt x="46" y="859"/>
                    <a:pt x="153" y="932"/>
                    <a:pt x="93" y="892"/>
                  </a:cubicBezTo>
                  <a:cubicBezTo>
                    <a:pt x="83" y="865"/>
                    <a:pt x="92" y="887"/>
                    <a:pt x="69" y="854"/>
                  </a:cubicBezTo>
                  <a:cubicBezTo>
                    <a:pt x="61" y="844"/>
                    <a:pt x="49" y="824"/>
                    <a:pt x="49" y="824"/>
                  </a:cubicBezTo>
                  <a:cubicBezTo>
                    <a:pt x="42" y="793"/>
                    <a:pt x="35" y="772"/>
                    <a:pt x="16" y="747"/>
                  </a:cubicBezTo>
                  <a:cubicBezTo>
                    <a:pt x="16" y="737"/>
                    <a:pt x="0" y="458"/>
                    <a:pt x="54" y="349"/>
                  </a:cubicBezTo>
                  <a:cubicBezTo>
                    <a:pt x="73" y="308"/>
                    <a:pt x="89" y="266"/>
                    <a:pt x="113" y="228"/>
                  </a:cubicBezTo>
                  <a:cubicBezTo>
                    <a:pt x="124" y="209"/>
                    <a:pt x="134" y="180"/>
                    <a:pt x="161" y="194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C4576220-7DF1-4086-B187-DD74EF4CC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002" y="39564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DFDA036A-E4F5-4C93-93EF-90C72A6C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802" y="40961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C5E7E708-4516-4BB2-BAC5-03CDAB3F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152" y="53153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BD174C42-4A88-4B8B-BDB3-3CB1F86DB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502" y="52645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1B2A63D5-8A27-4784-89C9-03EE9C266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02" y="46295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EC9EDBA1-8DE3-48BE-AA20-73FD4335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202" y="4526357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38" name="AutoShape 12">
              <a:extLst>
                <a:ext uri="{FF2B5EF4-FFF2-40B4-BE49-F238E27FC236}">
                  <a16:creationId xmlns:a16="http://schemas.microsoft.com/office/drawing/2014/main" id="{0C24C1DD-D9D9-4522-9305-D8744910B636}"/>
                </a:ext>
              </a:extLst>
            </p:cNvPr>
            <p:cNvCxnSpPr>
              <a:cxnSpLocks noChangeShapeType="1"/>
              <a:stCxn id="33" idx="6"/>
              <a:endCxn id="32" idx="2"/>
            </p:cNvCxnSpPr>
            <p:nvPr/>
          </p:nvCxnSpPr>
          <p:spPr bwMode="auto">
            <a:xfrm flipV="1">
              <a:off x="3565702" y="3994544"/>
              <a:ext cx="2387600" cy="139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3">
              <a:extLst>
                <a:ext uri="{FF2B5EF4-FFF2-40B4-BE49-F238E27FC236}">
                  <a16:creationId xmlns:a16="http://schemas.microsoft.com/office/drawing/2014/main" id="{AA81B5A3-91A4-4FB4-A8C2-3C342F4A77B5}"/>
                </a:ext>
              </a:extLst>
            </p:cNvPr>
            <p:cNvCxnSpPr>
              <a:cxnSpLocks noChangeShapeType="1"/>
              <a:stCxn id="36" idx="6"/>
              <a:endCxn id="37" idx="3"/>
            </p:cNvCxnSpPr>
            <p:nvPr/>
          </p:nvCxnSpPr>
          <p:spPr bwMode="auto">
            <a:xfrm flipV="1">
              <a:off x="3718102" y="4604144"/>
              <a:ext cx="2081213" cy="635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4">
              <a:extLst>
                <a:ext uri="{FF2B5EF4-FFF2-40B4-BE49-F238E27FC236}">
                  <a16:creationId xmlns:a16="http://schemas.microsoft.com/office/drawing/2014/main" id="{208028E6-C915-49EC-B2B2-FF5D69DAE05E}"/>
                </a:ext>
              </a:extLst>
            </p:cNvPr>
            <p:cNvCxnSpPr>
              <a:cxnSpLocks noChangeShapeType="1"/>
              <a:stCxn id="35" idx="2"/>
              <a:endCxn id="34" idx="6"/>
            </p:cNvCxnSpPr>
            <p:nvPr/>
          </p:nvCxnSpPr>
          <p:spPr bwMode="auto">
            <a:xfrm flipH="1">
              <a:off x="2683052" y="5302644"/>
              <a:ext cx="2698750" cy="50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7E8E163D-ED89-446D-A523-75EFADDA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602" y="49978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B1EE71A3-C5F5-4FDF-B353-247B310F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002" y="48200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D24F5CF1-AFA6-43D1-9F58-C6EF0B400C1C}"/>
                </a:ext>
              </a:extLst>
            </p:cNvPr>
            <p:cNvCxnSpPr>
              <a:cxnSpLocks noChangeShapeType="1"/>
              <a:stCxn id="42" idx="2"/>
              <a:endCxn id="41" idx="6"/>
            </p:cNvCxnSpPr>
            <p:nvPr/>
          </p:nvCxnSpPr>
          <p:spPr bwMode="auto">
            <a:xfrm flipH="1">
              <a:off x="3489502" y="4858144"/>
              <a:ext cx="1574800" cy="177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4" name="Text Box 40">
              <a:extLst>
                <a:ext uri="{FF2B5EF4-FFF2-40B4-BE49-F238E27FC236}">
                  <a16:creationId xmlns:a16="http://schemas.microsoft.com/office/drawing/2014/main" id="{28783F5F-84F1-41DE-B5CF-4033F2882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227" y="4194569"/>
              <a:ext cx="3810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F8C9FA62-940E-4B4D-8CE7-B9222A7A9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3015" y="4940694"/>
              <a:ext cx="8382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V - S</a:t>
              </a:r>
            </a:p>
          </p:txBody>
        </p:sp>
        <p:sp>
          <p:nvSpPr>
            <p:cNvPr id="46" name="Text Box 42">
              <a:extLst>
                <a:ext uri="{FF2B5EF4-FFF2-40B4-BE49-F238E27FC236}">
                  <a16:creationId xmlns:a16="http://schemas.microsoft.com/office/drawing/2014/main" id="{D2D51373-CB68-4FBC-9CEB-19B116D5F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602" y="3638944"/>
              <a:ext cx="3810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0354B0D-4B49-43EE-B6C0-B5CD8D066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702" y="3943744"/>
              <a:ext cx="1816100" cy="1447800"/>
            </a:xfrm>
            <a:custGeom>
              <a:avLst/>
              <a:gdLst>
                <a:gd name="T0" fmla="*/ 977900 w 1144"/>
                <a:gd name="T1" fmla="*/ 1447800 h 912"/>
                <a:gd name="T2" fmla="*/ 901700 w 1144"/>
                <a:gd name="T3" fmla="*/ 1371600 h 912"/>
                <a:gd name="T4" fmla="*/ 444500 w 1144"/>
                <a:gd name="T5" fmla="*/ 1371600 h 912"/>
                <a:gd name="T6" fmla="*/ 63500 w 1144"/>
                <a:gd name="T7" fmla="*/ 914400 h 912"/>
                <a:gd name="T8" fmla="*/ 825500 w 1144"/>
                <a:gd name="T9" fmla="*/ 685800 h 912"/>
                <a:gd name="T10" fmla="*/ 749300 w 1144"/>
                <a:gd name="T11" fmla="*/ 152400 h 912"/>
                <a:gd name="T12" fmla="*/ 1435100 w 1144"/>
                <a:gd name="T13" fmla="*/ 0 h 912"/>
                <a:gd name="T14" fmla="*/ 1816100 w 1144"/>
                <a:gd name="T15" fmla="*/ 152400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4" h="912">
                  <a:moveTo>
                    <a:pt x="616" y="912"/>
                  </a:moveTo>
                  <a:cubicBezTo>
                    <a:pt x="620" y="892"/>
                    <a:pt x="624" y="872"/>
                    <a:pt x="568" y="864"/>
                  </a:cubicBezTo>
                  <a:cubicBezTo>
                    <a:pt x="512" y="856"/>
                    <a:pt x="368" y="912"/>
                    <a:pt x="280" y="864"/>
                  </a:cubicBezTo>
                  <a:cubicBezTo>
                    <a:pt x="192" y="816"/>
                    <a:pt x="0" y="648"/>
                    <a:pt x="40" y="576"/>
                  </a:cubicBezTo>
                  <a:cubicBezTo>
                    <a:pt x="80" y="504"/>
                    <a:pt x="448" y="512"/>
                    <a:pt x="520" y="432"/>
                  </a:cubicBezTo>
                  <a:cubicBezTo>
                    <a:pt x="592" y="352"/>
                    <a:pt x="408" y="168"/>
                    <a:pt x="472" y="96"/>
                  </a:cubicBezTo>
                  <a:cubicBezTo>
                    <a:pt x="536" y="24"/>
                    <a:pt x="792" y="0"/>
                    <a:pt x="904" y="0"/>
                  </a:cubicBezTo>
                  <a:cubicBezTo>
                    <a:pt x="1016" y="0"/>
                    <a:pt x="1096" y="80"/>
                    <a:pt x="1144" y="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3927C4E0-87BB-43D9-821E-642D7537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502" y="4464444"/>
              <a:ext cx="1028700" cy="596900"/>
            </a:xfrm>
            <a:custGeom>
              <a:avLst/>
              <a:gdLst>
                <a:gd name="T0" fmla="*/ 876300 w 648"/>
                <a:gd name="T1" fmla="*/ 546100 h 376"/>
                <a:gd name="T2" fmla="*/ 114300 w 648"/>
                <a:gd name="T3" fmla="*/ 546100 h 376"/>
                <a:gd name="T4" fmla="*/ 190500 w 648"/>
                <a:gd name="T5" fmla="*/ 241300 h 376"/>
                <a:gd name="T6" fmla="*/ 571500 w 648"/>
                <a:gd name="T7" fmla="*/ 12700 h 376"/>
                <a:gd name="T8" fmla="*/ 800100 w 648"/>
                <a:gd name="T9" fmla="*/ 317500 h 376"/>
                <a:gd name="T10" fmla="*/ 1028700 w 648"/>
                <a:gd name="T11" fmla="*/ 241300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8" h="376">
                  <a:moveTo>
                    <a:pt x="552" y="344"/>
                  </a:moveTo>
                  <a:cubicBezTo>
                    <a:pt x="348" y="360"/>
                    <a:pt x="144" y="376"/>
                    <a:pt x="72" y="344"/>
                  </a:cubicBezTo>
                  <a:cubicBezTo>
                    <a:pt x="0" y="312"/>
                    <a:pt x="72" y="208"/>
                    <a:pt x="120" y="152"/>
                  </a:cubicBezTo>
                  <a:cubicBezTo>
                    <a:pt x="168" y="96"/>
                    <a:pt x="296" y="0"/>
                    <a:pt x="360" y="8"/>
                  </a:cubicBezTo>
                  <a:cubicBezTo>
                    <a:pt x="424" y="16"/>
                    <a:pt x="456" y="176"/>
                    <a:pt x="504" y="200"/>
                  </a:cubicBezTo>
                  <a:cubicBezTo>
                    <a:pt x="552" y="224"/>
                    <a:pt x="600" y="188"/>
                    <a:pt x="648" y="152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F79FDEA1-B184-4C8B-A081-95E71B3E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02" y="3994544"/>
              <a:ext cx="1028700" cy="863600"/>
            </a:xfrm>
            <a:custGeom>
              <a:avLst/>
              <a:gdLst>
                <a:gd name="T0" fmla="*/ 0 w 648"/>
                <a:gd name="T1" fmla="*/ 533400 h 544"/>
                <a:gd name="T2" fmla="*/ 76200 w 648"/>
                <a:gd name="T3" fmla="*/ 609600 h 544"/>
                <a:gd name="T4" fmla="*/ 304800 w 648"/>
                <a:gd name="T5" fmla="*/ 685800 h 544"/>
                <a:gd name="T6" fmla="*/ 838200 w 648"/>
                <a:gd name="T7" fmla="*/ 838200 h 544"/>
                <a:gd name="T8" fmla="*/ 990600 w 648"/>
                <a:gd name="T9" fmla="*/ 533400 h 544"/>
                <a:gd name="T10" fmla="*/ 609600 w 648"/>
                <a:gd name="T11" fmla="*/ 381000 h 544"/>
                <a:gd name="T12" fmla="*/ 609600 w 648"/>
                <a:gd name="T13" fmla="*/ 152400 h 544"/>
                <a:gd name="T14" fmla="*/ 228600 w 648"/>
                <a:gd name="T15" fmla="*/ 0 h 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8" h="544">
                  <a:moveTo>
                    <a:pt x="0" y="336"/>
                  </a:moveTo>
                  <a:cubicBezTo>
                    <a:pt x="8" y="352"/>
                    <a:pt x="16" y="368"/>
                    <a:pt x="48" y="384"/>
                  </a:cubicBezTo>
                  <a:cubicBezTo>
                    <a:pt x="80" y="400"/>
                    <a:pt x="112" y="408"/>
                    <a:pt x="192" y="432"/>
                  </a:cubicBezTo>
                  <a:cubicBezTo>
                    <a:pt x="272" y="456"/>
                    <a:pt x="456" y="544"/>
                    <a:pt x="528" y="528"/>
                  </a:cubicBezTo>
                  <a:cubicBezTo>
                    <a:pt x="600" y="512"/>
                    <a:pt x="648" y="384"/>
                    <a:pt x="624" y="336"/>
                  </a:cubicBezTo>
                  <a:cubicBezTo>
                    <a:pt x="600" y="288"/>
                    <a:pt x="424" y="280"/>
                    <a:pt x="384" y="240"/>
                  </a:cubicBezTo>
                  <a:cubicBezTo>
                    <a:pt x="344" y="200"/>
                    <a:pt x="424" y="136"/>
                    <a:pt x="384" y="96"/>
                  </a:cubicBezTo>
                  <a:cubicBezTo>
                    <a:pt x="344" y="56"/>
                    <a:pt x="244" y="2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D961769-90DC-4005-AC1C-3274C035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002" y="4769244"/>
              <a:ext cx="1092200" cy="800100"/>
            </a:xfrm>
            <a:custGeom>
              <a:avLst/>
              <a:gdLst>
                <a:gd name="T0" fmla="*/ 0 w 688"/>
                <a:gd name="T1" fmla="*/ 88900 h 504"/>
                <a:gd name="T2" fmla="*/ 457200 w 688"/>
                <a:gd name="T3" fmla="*/ 12700 h 504"/>
                <a:gd name="T4" fmla="*/ 990600 w 688"/>
                <a:gd name="T5" fmla="*/ 165100 h 504"/>
                <a:gd name="T6" fmla="*/ 914400 w 688"/>
                <a:gd name="T7" fmla="*/ 393700 h 504"/>
                <a:gd name="T8" fmla="*/ 1066800 w 688"/>
                <a:gd name="T9" fmla="*/ 546100 h 504"/>
                <a:gd name="T10" fmla="*/ 990600 w 688"/>
                <a:gd name="T11" fmla="*/ 774700 h 504"/>
                <a:gd name="T12" fmla="*/ 457200 w 688"/>
                <a:gd name="T13" fmla="*/ 698500 h 504"/>
                <a:gd name="T14" fmla="*/ 381000 w 688"/>
                <a:gd name="T15" fmla="*/ 54610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8" h="504">
                  <a:moveTo>
                    <a:pt x="0" y="56"/>
                  </a:moveTo>
                  <a:cubicBezTo>
                    <a:pt x="92" y="28"/>
                    <a:pt x="184" y="0"/>
                    <a:pt x="288" y="8"/>
                  </a:cubicBezTo>
                  <a:cubicBezTo>
                    <a:pt x="392" y="16"/>
                    <a:pt x="576" y="64"/>
                    <a:pt x="624" y="104"/>
                  </a:cubicBezTo>
                  <a:cubicBezTo>
                    <a:pt x="672" y="144"/>
                    <a:pt x="568" y="208"/>
                    <a:pt x="576" y="248"/>
                  </a:cubicBezTo>
                  <a:cubicBezTo>
                    <a:pt x="584" y="288"/>
                    <a:pt x="664" y="304"/>
                    <a:pt x="672" y="344"/>
                  </a:cubicBezTo>
                  <a:cubicBezTo>
                    <a:pt x="680" y="384"/>
                    <a:pt x="688" y="472"/>
                    <a:pt x="624" y="488"/>
                  </a:cubicBezTo>
                  <a:cubicBezTo>
                    <a:pt x="560" y="504"/>
                    <a:pt x="352" y="464"/>
                    <a:pt x="288" y="440"/>
                  </a:cubicBezTo>
                  <a:cubicBezTo>
                    <a:pt x="224" y="416"/>
                    <a:pt x="232" y="38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B6A92-2E14-48BB-9CDA-8BE9EB23CBA7}"/>
                  </a:ext>
                </a:extLst>
              </p:cNvPr>
              <p:cNvSpPr txBox="1"/>
              <p:nvPr/>
            </p:nvSpPr>
            <p:spPr>
              <a:xfrm>
                <a:off x="182914" y="5951902"/>
                <a:ext cx="877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Every time the cycle crosses a cut, it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B6A92-2E14-48BB-9CDA-8BE9EB23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4" y="5951902"/>
                <a:ext cx="8778172" cy="400110"/>
              </a:xfrm>
              <a:prstGeom prst="rect">
                <a:avLst/>
              </a:prstGeom>
              <a:blipFill>
                <a:blip r:embed="rId4"/>
                <a:stretch>
                  <a:fillRect l="-625" t="-6061" r="-69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7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Cut Property: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  <a:endParaRPr lang="en-US" sz="1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Cut property</a:t>
                </a:r>
                <a:r>
                  <a:rPr lang="en-US" altLang="en-US" sz="2200" dirty="0"/>
                  <a:t>. 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be any subset of nodes, 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200" dirty="0"/>
                  <a:t> be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min</a:t>
                </a:r>
                <a:r>
                  <a:rPr lang="en-US" altLang="en-US" sz="2200" dirty="0"/>
                  <a:t> cost edge with exactly one endpoint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 Then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  By contradiction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{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does not belong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Adding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creates a cycle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 is a path from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 there exists another edge, say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that leaves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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− {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is also a spanning tree.</a:t>
                </a:r>
              </a:p>
              <a:p>
                <a:pPr lvl="1"/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lvl="1"/>
                <a:r>
                  <a:rPr lang="en-US" altLang="en-US" sz="2200" dirty="0"/>
                  <a:t>This is a contradiction.   </a:t>
                </a: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2FF099B1-F544-477E-BEDF-6BB3CE56D5AC}"/>
              </a:ext>
            </a:extLst>
          </p:cNvPr>
          <p:cNvSpPr>
            <a:spLocks/>
          </p:cNvSpPr>
          <p:nvPr/>
        </p:nvSpPr>
        <p:spPr bwMode="auto">
          <a:xfrm>
            <a:off x="7094538" y="4953000"/>
            <a:ext cx="1897062" cy="1620838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8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3 h 1021"/>
              <a:gd name="T10" fmla="*/ 1539875 w 1195"/>
              <a:gd name="T11" fmla="*/ 1560513 h 1021"/>
              <a:gd name="T12" fmla="*/ 1460500 w 1195"/>
              <a:gd name="T13" fmla="*/ 1620838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8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8 h 1021"/>
              <a:gd name="T28" fmla="*/ 179387 w 1195"/>
              <a:gd name="T29" fmla="*/ 1233488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3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3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3 h 1021"/>
              <a:gd name="T50" fmla="*/ 1023937 w 1195"/>
              <a:gd name="T51" fmla="*/ 438150 h 1021"/>
              <a:gd name="T52" fmla="*/ 1152525 w 1195"/>
              <a:gd name="T53" fmla="*/ 268288 h 1021"/>
              <a:gd name="T54" fmla="*/ 1292225 w 1195"/>
              <a:gd name="T55" fmla="*/ 149225 h 1021"/>
              <a:gd name="T56" fmla="*/ 1322387 w 1195"/>
              <a:gd name="T57" fmla="*/ 119063 h 1021"/>
              <a:gd name="T58" fmla="*/ 1352550 w 1195"/>
              <a:gd name="T59" fmla="*/ 100013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F2E29520-4204-4AE1-8827-F92B965531FD}"/>
              </a:ext>
            </a:extLst>
          </p:cNvPr>
          <p:cNvSpPr>
            <a:spLocks/>
          </p:cNvSpPr>
          <p:nvPr/>
        </p:nvSpPr>
        <p:spPr bwMode="auto">
          <a:xfrm>
            <a:off x="5394325" y="5056188"/>
            <a:ext cx="1387475" cy="1487487"/>
          </a:xfrm>
          <a:custGeom>
            <a:avLst/>
            <a:gdLst>
              <a:gd name="T0" fmla="*/ 193675 w 874"/>
              <a:gd name="T1" fmla="*/ 223837 h 937"/>
              <a:gd name="T2" fmla="*/ 374650 w 874"/>
              <a:gd name="T3" fmla="*/ 176212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7 h 937"/>
              <a:gd name="T10" fmla="*/ 1309688 w 874"/>
              <a:gd name="T11" fmla="*/ 176212 h 937"/>
              <a:gd name="T12" fmla="*/ 1349375 w 874"/>
              <a:gd name="T13" fmla="*/ 295275 h 937"/>
              <a:gd name="T14" fmla="*/ 1328738 w 874"/>
              <a:gd name="T15" fmla="*/ 881062 h 937"/>
              <a:gd name="T16" fmla="*/ 1338263 w 874"/>
              <a:gd name="T17" fmla="*/ 969962 h 937"/>
              <a:gd name="T18" fmla="*/ 1179513 w 874"/>
              <a:gd name="T19" fmla="*/ 1338262 h 937"/>
              <a:gd name="T20" fmla="*/ 1050925 w 874"/>
              <a:gd name="T21" fmla="*/ 1487487 h 937"/>
              <a:gd name="T22" fmla="*/ 822325 w 874"/>
              <a:gd name="T23" fmla="*/ 1447800 h 937"/>
              <a:gd name="T24" fmla="*/ 762000 w 874"/>
              <a:gd name="T25" fmla="*/ 1408112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7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7 h 937"/>
              <a:gd name="T40" fmla="*/ 393700 w 874"/>
              <a:gd name="T41" fmla="*/ 1055687 h 937"/>
              <a:gd name="T42" fmla="*/ 323850 w 874"/>
              <a:gd name="T43" fmla="*/ 955675 h 937"/>
              <a:gd name="T44" fmla="*/ 239713 w 874"/>
              <a:gd name="T45" fmla="*/ 909637 h 937"/>
              <a:gd name="T46" fmla="*/ 209550 w 874"/>
              <a:gd name="T47" fmla="*/ 855662 h 937"/>
              <a:gd name="T48" fmla="*/ 109538 w 874"/>
              <a:gd name="T49" fmla="*/ 762000 h 937"/>
              <a:gd name="T50" fmla="*/ 9525 w 874"/>
              <a:gd name="T51" fmla="*/ 531812 h 937"/>
              <a:gd name="T52" fmla="*/ 47625 w 874"/>
              <a:gd name="T53" fmla="*/ 347662 h 937"/>
              <a:gd name="T54" fmla="*/ 193675 w 874"/>
              <a:gd name="T55" fmla="*/ 223837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8" name="Oval 30">
            <a:extLst>
              <a:ext uri="{FF2B5EF4-FFF2-40B4-BE49-F238E27FC236}">
                <a16:creationId xmlns:a16="http://schemas.microsoft.com/office/drawing/2014/main" id="{78736196-BA3E-41C1-A9F3-9500DEC451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2788" y="537210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A0D84ED9-0EBC-434C-90CF-E26D5265E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5" y="520382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0" name="Oval 32">
            <a:extLst>
              <a:ext uri="{FF2B5EF4-FFF2-40B4-BE49-F238E27FC236}">
                <a16:creationId xmlns:a16="http://schemas.microsoft.com/office/drawing/2014/main" id="{98633F6A-C918-4635-AE8F-9DB828A0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0888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D516373B-3829-4682-9AAE-C92840FBE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2225" y="5203825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2" name="Oval 34">
            <a:extLst>
              <a:ext uri="{FF2B5EF4-FFF2-40B4-BE49-F238E27FC236}">
                <a16:creationId xmlns:a16="http://schemas.microsoft.com/office/drawing/2014/main" id="{FFBF2A1E-B1CB-4D42-9CEB-D7123861B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25" y="5614988"/>
            <a:ext cx="179388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C70F334D-AB72-42B4-858E-89CF06CD9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4" name="Oval 36">
            <a:extLst>
              <a:ext uri="{FF2B5EF4-FFF2-40B4-BE49-F238E27FC236}">
                <a16:creationId xmlns:a16="http://schemas.microsoft.com/office/drawing/2014/main" id="{13AC5A24-1F5E-45CB-882F-5582A9D10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2600" y="5735638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id="{DB95BF62-53DC-43A6-A80A-B0A42E3A0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5663" y="58769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34C91142-500A-4BBB-B54C-9F9970A431EC}"/>
              </a:ext>
            </a:extLst>
          </p:cNvPr>
          <p:cNvCxnSpPr>
            <a:cxnSpLocks noChangeShapeType="1"/>
            <a:stCxn id="58" idx="6"/>
            <a:endCxn id="61" idx="3"/>
          </p:cNvCxnSpPr>
          <p:nvPr/>
        </p:nvCxnSpPr>
        <p:spPr bwMode="auto">
          <a:xfrm flipV="1">
            <a:off x="5972175" y="5346700"/>
            <a:ext cx="427038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E0882FA4-E4F9-41CA-9867-04D7D77D88A2}"/>
              </a:ext>
            </a:extLst>
          </p:cNvPr>
          <p:cNvCxnSpPr>
            <a:cxnSpLocks noChangeShapeType="1"/>
            <a:stCxn id="58" idx="5"/>
            <a:endCxn id="62" idx="2"/>
          </p:cNvCxnSpPr>
          <p:nvPr/>
        </p:nvCxnSpPr>
        <p:spPr bwMode="auto">
          <a:xfrm>
            <a:off x="5945188" y="5514975"/>
            <a:ext cx="503237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E0379309-DD11-41E1-AC4E-8BEAC681EA8A}"/>
              </a:ext>
            </a:extLst>
          </p:cNvPr>
          <p:cNvCxnSpPr>
            <a:cxnSpLocks noChangeShapeType="1"/>
            <a:stCxn id="63" idx="1"/>
            <a:endCxn id="58" idx="4"/>
          </p:cNvCxnSpPr>
          <p:nvPr/>
        </p:nvCxnSpPr>
        <p:spPr bwMode="auto">
          <a:xfrm flipH="1" flipV="1">
            <a:off x="5883275" y="5540375"/>
            <a:ext cx="434975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63069032-66FB-47AA-AD6F-54C46EDFE35E}"/>
              </a:ext>
            </a:extLst>
          </p:cNvPr>
          <p:cNvCxnSpPr>
            <a:cxnSpLocks noChangeShapeType="1"/>
            <a:stCxn id="59" idx="3"/>
            <a:endCxn id="64" idx="7"/>
          </p:cNvCxnSpPr>
          <p:nvPr/>
        </p:nvCxnSpPr>
        <p:spPr bwMode="auto">
          <a:xfrm flipH="1">
            <a:off x="8255000" y="5346700"/>
            <a:ext cx="328613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E32F4A37-BE7B-4466-84BC-D10C56CC8993}"/>
              </a:ext>
            </a:extLst>
          </p:cNvPr>
          <p:cNvCxnSpPr>
            <a:cxnSpLocks noChangeShapeType="1"/>
            <a:stCxn id="65" idx="6"/>
            <a:endCxn id="64" idx="2"/>
          </p:cNvCxnSpPr>
          <p:nvPr/>
        </p:nvCxnSpPr>
        <p:spPr bwMode="auto">
          <a:xfrm flipV="1">
            <a:off x="7385050" y="5821363"/>
            <a:ext cx="7175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BE9000A1-01D0-4A5F-9470-377A44E31D66}"/>
              </a:ext>
            </a:extLst>
          </p:cNvPr>
          <p:cNvCxnSpPr>
            <a:cxnSpLocks noChangeShapeType="1"/>
            <a:stCxn id="59" idx="4"/>
            <a:endCxn id="60" idx="0"/>
          </p:cNvCxnSpPr>
          <p:nvPr/>
        </p:nvCxnSpPr>
        <p:spPr bwMode="auto">
          <a:xfrm flipH="1">
            <a:off x="8461375" y="5372100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" name="AutoShape 44">
            <a:extLst>
              <a:ext uri="{FF2B5EF4-FFF2-40B4-BE49-F238E27FC236}">
                <a16:creationId xmlns:a16="http://schemas.microsoft.com/office/drawing/2014/main" id="{BD2F6F8B-CC94-4E9F-8F7E-B16427EE56DA}"/>
              </a:ext>
            </a:extLst>
          </p:cNvPr>
          <p:cNvCxnSpPr>
            <a:cxnSpLocks noChangeShapeType="1"/>
            <a:stCxn id="60" idx="2"/>
            <a:endCxn id="63" idx="6"/>
          </p:cNvCxnSpPr>
          <p:nvPr/>
        </p:nvCxnSpPr>
        <p:spPr bwMode="auto">
          <a:xfrm flipH="1">
            <a:off x="6470650" y="6334125"/>
            <a:ext cx="1900238" cy="0"/>
          </a:xfrm>
          <a:prstGeom prst="straightConnector1">
            <a:avLst/>
          </a:prstGeom>
          <a:noFill/>
          <a:ln w="476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" name="AutoShape 45">
            <a:extLst>
              <a:ext uri="{FF2B5EF4-FFF2-40B4-BE49-F238E27FC236}">
                <a16:creationId xmlns:a16="http://schemas.microsoft.com/office/drawing/2014/main" id="{07438B3D-A751-4045-B70F-B69460812D68}"/>
              </a:ext>
            </a:extLst>
          </p:cNvPr>
          <p:cNvCxnSpPr>
            <a:cxnSpLocks noChangeShapeType="1"/>
            <a:stCxn id="61" idx="6"/>
            <a:endCxn id="59" idx="1"/>
          </p:cNvCxnSpPr>
          <p:nvPr/>
        </p:nvCxnSpPr>
        <p:spPr bwMode="auto">
          <a:xfrm flipV="1">
            <a:off x="6551613" y="5229225"/>
            <a:ext cx="2032000" cy="58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4" name="Text Box 46">
            <a:extLst>
              <a:ext uri="{FF2B5EF4-FFF2-40B4-BE49-F238E27FC236}">
                <a16:creationId xmlns:a16="http://schemas.microsoft.com/office/drawing/2014/main" id="{1A6520AA-BA9E-4DAA-AFBB-877D3DC5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5165725"/>
            <a:ext cx="2349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f </a:t>
            </a: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id="{FC50C41C-00B6-4F5E-8E3C-64DC8276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0"/>
            <a:ext cx="533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 T*</a:t>
            </a:r>
          </a:p>
        </p:txBody>
      </p:sp>
      <p:sp>
        <p:nvSpPr>
          <p:cNvPr id="76" name="Text Box 48">
            <a:extLst>
              <a:ext uri="{FF2B5EF4-FFF2-40B4-BE49-F238E27FC236}">
                <a16:creationId xmlns:a16="http://schemas.microsoft.com/office/drawing/2014/main" id="{6EB64CF9-17DF-4EF0-9209-37C43B15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99188"/>
            <a:ext cx="1587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77" name="Rectangle 49">
            <a:extLst>
              <a:ext uri="{FF2B5EF4-FFF2-40B4-BE49-F238E27FC236}">
                <a16:creationId xmlns:a16="http://schemas.microsoft.com/office/drawing/2014/main" id="{DF4947D2-1E8E-45FE-85A7-1B1699B43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5435600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CF335-F750-469D-AFE5-51C84DCC2F1C}"/>
              </a:ext>
            </a:extLst>
          </p:cNvPr>
          <p:cNvSpPr txBox="1"/>
          <p:nvPr/>
        </p:nvSpPr>
        <p:spPr>
          <a:xfrm>
            <a:off x="6037080" y="6208683"/>
            <a:ext cx="3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27B20-22F7-4EB9-B011-A9E4C4E13D4A}"/>
              </a:ext>
            </a:extLst>
          </p:cNvPr>
          <p:cNvSpPr txBox="1"/>
          <p:nvPr/>
        </p:nvSpPr>
        <p:spPr>
          <a:xfrm>
            <a:off x="8536293" y="6139714"/>
            <a:ext cx="3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0A764-982F-4A1A-8C43-C42AE267617C}"/>
                  </a:ext>
                </a:extLst>
              </p:cNvPr>
              <p:cNvSpPr txBox="1"/>
              <p:nvPr/>
            </p:nvSpPr>
            <p:spPr>
              <a:xfrm>
                <a:off x="5446335" y="3028890"/>
                <a:ext cx="35186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(coz all 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0A764-982F-4A1A-8C43-C42AE2676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335" y="3028890"/>
                <a:ext cx="3518656" cy="400110"/>
              </a:xfrm>
              <a:prstGeom prst="rect">
                <a:avLst/>
              </a:prstGeom>
              <a:blipFill>
                <a:blip r:embed="rId4"/>
                <a:stretch>
                  <a:fillRect l="-1211" t="-7576" r="-12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68296</TotalTime>
  <Words>1060</Words>
  <Application>Microsoft Office PowerPoint</Application>
  <PresentationFormat>On-screen Show (4:3)</PresentationFormat>
  <Paragraphs>352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Lucida Grande</vt:lpstr>
      <vt:lpstr>ＭＳ Ｐゴシック</vt:lpstr>
      <vt:lpstr>Tahoma</vt:lpstr>
      <vt:lpstr>Comic Sans MS</vt:lpstr>
      <vt:lpstr>Monotype Sorts</vt:lpstr>
      <vt:lpstr>Custom Design</vt:lpstr>
      <vt:lpstr>CSE 421</vt:lpstr>
      <vt:lpstr>Spanning Tree</vt:lpstr>
      <vt:lpstr>Why spanning tree?</vt:lpstr>
      <vt:lpstr>Minimum Spanning Tree (MST)</vt:lpstr>
      <vt:lpstr>Kruskal’s Algorithm [1956]</vt:lpstr>
      <vt:lpstr>Cuts</vt:lpstr>
      <vt:lpstr>Properties of the OPT</vt:lpstr>
      <vt:lpstr>Cycles and Cuts</vt:lpstr>
      <vt:lpstr>Cut Property: Proof</vt:lpstr>
      <vt:lpstr>Cycle Property: Proof</vt:lpstr>
      <vt:lpstr>Proof of Correctness (Kruskal)</vt:lpstr>
      <vt:lpstr>Implementation: Kruskal’s Algorithm</vt:lpstr>
      <vt:lpstr>Union Find Data Structure</vt:lpstr>
      <vt:lpstr>Find</vt:lpstr>
      <vt:lpstr>Union</vt:lpstr>
      <vt:lpstr>Depth vs Size: Correctness</vt:lpstr>
      <vt:lpstr>Depth vs Size</vt:lpstr>
      <vt:lpstr>Kruskal’s Algorithm with Union Find</vt:lpstr>
      <vt:lpstr>HW3 Extra</vt:lpstr>
      <vt:lpstr>Find: Path Compression</vt:lpstr>
      <vt:lpstr>Union by height/size + Path Compression</vt:lpstr>
      <vt:lpstr>What is α(n)?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352</cp:revision>
  <cp:lastPrinted>2000-07-01T21:41:59Z</cp:lastPrinted>
  <dcterms:created xsi:type="dcterms:W3CDTF">1998-04-21T02:39:18Z</dcterms:created>
  <dcterms:modified xsi:type="dcterms:W3CDTF">2018-10-17T21:33:31Z</dcterms:modified>
</cp:coreProperties>
</file>