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24"/>
  </p:notesMasterIdLst>
  <p:handoutMasterIdLst>
    <p:handoutMasterId r:id="rId25"/>
  </p:handoutMasterIdLst>
  <p:sldIdLst>
    <p:sldId id="369" r:id="rId2"/>
    <p:sldId id="584" r:id="rId3"/>
    <p:sldId id="570" r:id="rId4"/>
    <p:sldId id="572" r:id="rId5"/>
    <p:sldId id="573" r:id="rId6"/>
    <p:sldId id="530" r:id="rId7"/>
    <p:sldId id="575" r:id="rId8"/>
    <p:sldId id="531" r:id="rId9"/>
    <p:sldId id="532" r:id="rId10"/>
    <p:sldId id="533" r:id="rId11"/>
    <p:sldId id="534" r:id="rId12"/>
    <p:sldId id="535" r:id="rId13"/>
    <p:sldId id="536" r:id="rId14"/>
    <p:sldId id="578" r:id="rId15"/>
    <p:sldId id="576" r:id="rId16"/>
    <p:sldId id="537" r:id="rId17"/>
    <p:sldId id="538" r:id="rId18"/>
    <p:sldId id="539" r:id="rId19"/>
    <p:sldId id="540" r:id="rId20"/>
    <p:sldId id="580" r:id="rId21"/>
    <p:sldId id="583" r:id="rId22"/>
    <p:sldId id="581" r:id="rId23"/>
  </p:sldIdLst>
  <p:sldSz cx="9144000" cy="6858000" type="screen4x3"/>
  <p:notesSz cx="7315200" cy="9601200"/>
  <p:embeddedFontLst>
    <p:embeddedFont>
      <p:font typeface="Tahoma" panose="020B0604030504040204" pitchFamily="34" charset="0"/>
      <p:regular r:id="rId26"/>
      <p:bold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Arial Black" panose="020B0A04020102020204" pitchFamily="34" charset="0"/>
      <p:bold r:id="rId33"/>
    </p:embeddedFont>
    <p:embeddedFont>
      <p:font typeface="Helvetica" panose="020B060402020202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3300"/>
    <a:srgbClr val="0033CC"/>
    <a:srgbClr val="006600"/>
    <a:srgbClr val="669900"/>
    <a:srgbClr val="FF00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75214" autoAdjust="0"/>
  </p:normalViewPr>
  <p:slideViewPr>
    <p:cSldViewPr snapToGrid="0">
      <p:cViewPr varScale="1">
        <p:scale>
          <a:sx n="94" d="100"/>
          <a:sy n="94" d="100"/>
        </p:scale>
        <p:origin x="2130" y="9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AB09C2-4F8F-4951-B284-0EA8E0A4A7C0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089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0A7DF3-FC50-4FCF-A3C8-6D762008651C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531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B577E6-829A-41A8-AAE3-6AEFE968E05A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Suffixes to check all 3 possible matchings: {A-B, C-D}, {A-C, B-D}, {A-D, B-C}</a:t>
            </a:r>
          </a:p>
        </p:txBody>
      </p:sp>
    </p:spTree>
    <p:extLst>
      <p:ext uri="{BB962C8B-B14F-4D97-AF65-F5344CB8AC3E}">
        <p14:creationId xmlns:p14="http://schemas.microsoft.com/office/powerpoint/2010/main" val="2718616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E19DC4-9DA2-4945-903E-B15981B7EA0F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175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818BA-CB09-4C95-8738-7BD685F6DFB8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Ob1:</a:t>
            </a:r>
            <a:r>
              <a:rPr lang="en-US" altLang="en-US" baseline="0" dirty="0" smtClean="0"/>
              <a:t> If men get rejected. They will propose to the next one (less favorable one) in the list.</a:t>
            </a:r>
          </a:p>
          <a:p>
            <a:pPr eaLnBrk="1" hangingPunct="1"/>
            <a:endParaRPr lang="en-US" altLang="en-US" baseline="0" dirty="0" smtClean="0"/>
          </a:p>
          <a:p>
            <a:pPr eaLnBrk="1" hangingPunct="1"/>
            <a:r>
              <a:rPr lang="en-US" altLang="en-US" baseline="0" dirty="0" smtClean="0"/>
              <a:t>Ob2: In the algorithm, woman only switches partner when she get a better proposal.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8473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818BA-CB09-4C95-8738-7BD685F6DFB8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Termination: For</a:t>
            </a:r>
            <a:r>
              <a:rPr lang="en-US" altLang="en-US" baseline="0" dirty="0" smtClean="0"/>
              <a:t> each step, there is a man m proposed to woman w.</a:t>
            </a:r>
          </a:p>
          <a:p>
            <a:pPr eaLnBrk="1" hangingPunct="1"/>
            <a:r>
              <a:rPr lang="en-US" altLang="en-US" baseline="0" dirty="0" smtClean="0"/>
              <a:t>Note that m will not proposed to w anymore.</a:t>
            </a:r>
          </a:p>
          <a:p>
            <a:pPr eaLnBrk="1" hangingPunct="1"/>
            <a:r>
              <a:rPr lang="en-US" altLang="en-US" baseline="0" dirty="0" smtClean="0"/>
              <a:t>There are n^2 pair of (</a:t>
            </a:r>
            <a:r>
              <a:rPr lang="en-US" altLang="en-US" baseline="0" dirty="0" err="1" smtClean="0"/>
              <a:t>m,w</a:t>
            </a:r>
            <a:r>
              <a:rPr lang="en-US" altLang="en-US" baseline="0" dirty="0" smtClean="0"/>
              <a:t>).</a:t>
            </a:r>
          </a:p>
          <a:p>
            <a:pPr eaLnBrk="1" hangingPunct="1"/>
            <a:r>
              <a:rPr lang="en-US" altLang="en-US" baseline="0" dirty="0" smtClean="0"/>
              <a:t>Hence, it takes at most n^2 steps.</a:t>
            </a:r>
          </a:p>
          <a:p>
            <a:pPr eaLnBrk="1" hangingPunct="1"/>
            <a:endParaRPr lang="en-US" altLang="en-US" baseline="0" dirty="0" smtClean="0"/>
          </a:p>
          <a:p>
            <a:pPr eaLnBrk="1" hangingPunct="1"/>
            <a:r>
              <a:rPr lang="en-US" altLang="en-US" baseline="0" dirty="0" smtClean="0"/>
              <a:t>Perfectness: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1637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818BA-CB09-4C95-8738-7BD685F6DFB8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4562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C63540-07EA-47C7-98D8-DC56BF6D72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931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C2E84F-2ECE-49FD-8A36-9FB9A28936FB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787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070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779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9505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https://forward.com/news/breaking-news/164327/alvin-roth-transformed-kidney-donation-system/</a:t>
            </a:r>
          </a:p>
        </p:txBody>
      </p:sp>
    </p:spTree>
    <p:extLst>
      <p:ext uri="{BB962C8B-B14F-4D97-AF65-F5344CB8AC3E}">
        <p14:creationId xmlns:p14="http://schemas.microsoft.com/office/powerpoint/2010/main" val="3805100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kumimoji="1" lang="en-US" altLang="en-US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611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65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74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571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7B70DD-3D98-4203-9350-159EF23DE1DF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818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87FCE-F047-4AE0-9D0D-DCE3F0E25EFD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1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87FCE-F047-4AE0-9D0D-DCE3F0E25EFD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78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22E97F-EFBF-4042-BB42-620811933696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79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421:  Introduction to Algorithms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Stable Matching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Yin-Tat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489075"/>
            <a:ext cx="7772400" cy="20288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Question.</a:t>
            </a:r>
            <a:r>
              <a:rPr lang="en-US" altLang="en-US" sz="2600" dirty="0"/>
              <a:t> </a:t>
            </a:r>
            <a:r>
              <a:rPr lang="en-US" altLang="en-US" sz="2600" dirty="0" smtClean="0"/>
              <a:t>Is </a:t>
            </a:r>
            <a:r>
              <a:rPr lang="en-US" altLang="en-US" sz="2600" dirty="0"/>
              <a:t>assignment </a:t>
            </a:r>
            <a:r>
              <a:rPr lang="en-US" altLang="en-US" sz="2600" dirty="0">
                <a:solidFill>
                  <a:srgbClr val="0033CC"/>
                </a:solidFill>
              </a:rPr>
              <a:t>X-C</a:t>
            </a:r>
            <a:r>
              <a:rPr lang="en-US" altLang="en-US" sz="2600" dirty="0"/>
              <a:t>, </a:t>
            </a:r>
            <a:r>
              <a:rPr lang="en-US" altLang="en-US" sz="2600" dirty="0">
                <a:solidFill>
                  <a:srgbClr val="0033CC"/>
                </a:solidFill>
              </a:rPr>
              <a:t>Y-B</a:t>
            </a:r>
            <a:r>
              <a:rPr lang="en-US" altLang="en-US" sz="2600" dirty="0"/>
              <a:t>, </a:t>
            </a:r>
            <a:r>
              <a:rPr lang="en-US" altLang="en-US" sz="2600" dirty="0">
                <a:solidFill>
                  <a:srgbClr val="0033CC"/>
                </a:solidFill>
              </a:rPr>
              <a:t>Z-A</a:t>
            </a:r>
            <a:r>
              <a:rPr lang="en-US" altLang="en-US" sz="2600" dirty="0"/>
              <a:t> stable?</a:t>
            </a:r>
          </a:p>
          <a:p>
            <a:pPr mar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Answer.</a:t>
            </a:r>
            <a:r>
              <a:rPr lang="en-US" altLang="en-US" sz="2600" dirty="0"/>
              <a:t>  No.  Brenda and Xavier will hook up.</a:t>
            </a:r>
          </a:p>
          <a:p>
            <a:pPr eaLnBrk="1" hangingPunct="1"/>
            <a:endParaRPr lang="en-US" altLang="en-US" sz="2600" dirty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5E9965-17DA-43AA-BB2E-F5E26DD6A319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221" name="Rectangle 4"/>
          <p:cNvSpPr>
            <a:spLocks noChangeAspect="1" noChangeArrowheads="1"/>
          </p:cNvSpPr>
          <p:nvPr/>
        </p:nvSpPr>
        <p:spPr bwMode="auto">
          <a:xfrm>
            <a:off x="3190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9222" name="Rectangle 5"/>
          <p:cNvSpPr>
            <a:spLocks noChangeAspect="1" noChangeArrowheads="1"/>
          </p:cNvSpPr>
          <p:nvPr/>
        </p:nvSpPr>
        <p:spPr bwMode="auto">
          <a:xfrm>
            <a:off x="1311275" y="4854575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9223" name="Rectangle 6"/>
          <p:cNvSpPr>
            <a:spLocks noChangeAspect="1" noChangeArrowheads="1"/>
          </p:cNvSpPr>
          <p:nvPr/>
        </p:nvSpPr>
        <p:spPr bwMode="auto">
          <a:xfrm>
            <a:off x="3295650" y="485457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9224" name="Rectangle 7"/>
          <p:cNvSpPr>
            <a:spLocks noChangeAspect="1" noChangeArrowheads="1"/>
          </p:cNvSpPr>
          <p:nvPr/>
        </p:nvSpPr>
        <p:spPr bwMode="auto">
          <a:xfrm>
            <a:off x="23034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9225" name="Rectangle 8"/>
          <p:cNvSpPr>
            <a:spLocks noChangeAspect="1" noChangeArrowheads="1"/>
          </p:cNvSpPr>
          <p:nvPr/>
        </p:nvSpPr>
        <p:spPr bwMode="auto">
          <a:xfrm>
            <a:off x="3190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9226" name="Rectangle 9"/>
          <p:cNvSpPr>
            <a:spLocks noChangeAspect="1" noChangeArrowheads="1"/>
          </p:cNvSpPr>
          <p:nvPr/>
        </p:nvSpPr>
        <p:spPr bwMode="auto">
          <a:xfrm>
            <a:off x="1311275" y="4440238"/>
            <a:ext cx="992188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9227" name="Rectangle 10"/>
          <p:cNvSpPr>
            <a:spLocks noChangeAspect="1" noChangeArrowheads="1"/>
          </p:cNvSpPr>
          <p:nvPr/>
        </p:nvSpPr>
        <p:spPr bwMode="auto">
          <a:xfrm>
            <a:off x="32956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9228" name="Rectangle 11"/>
          <p:cNvSpPr>
            <a:spLocks noChangeAspect="1" noChangeArrowheads="1"/>
          </p:cNvSpPr>
          <p:nvPr/>
        </p:nvSpPr>
        <p:spPr bwMode="auto">
          <a:xfrm>
            <a:off x="2303463" y="4440238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9229" name="Rectangle 12"/>
          <p:cNvSpPr>
            <a:spLocks noChangeAspect="1" noChangeArrowheads="1"/>
          </p:cNvSpPr>
          <p:nvPr/>
        </p:nvSpPr>
        <p:spPr bwMode="auto">
          <a:xfrm>
            <a:off x="3190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9230" name="Rectangle 13"/>
          <p:cNvSpPr>
            <a:spLocks noChangeAspect="1" noChangeArrowheads="1"/>
          </p:cNvSpPr>
          <p:nvPr/>
        </p:nvSpPr>
        <p:spPr bwMode="auto">
          <a:xfrm>
            <a:off x="13112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9231" name="Rectangle 14"/>
          <p:cNvSpPr>
            <a:spLocks noChangeAspect="1" noChangeArrowheads="1"/>
          </p:cNvSpPr>
          <p:nvPr/>
        </p:nvSpPr>
        <p:spPr bwMode="auto">
          <a:xfrm>
            <a:off x="3295650" y="4025900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9232" name="Rectangle 15"/>
          <p:cNvSpPr>
            <a:spLocks noChangeAspect="1" noChangeArrowheads="1"/>
          </p:cNvSpPr>
          <p:nvPr/>
        </p:nvSpPr>
        <p:spPr bwMode="auto">
          <a:xfrm>
            <a:off x="23034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9233" name="Rectangle 16"/>
          <p:cNvSpPr>
            <a:spLocks noChangeAspect="1" noChangeArrowheads="1"/>
          </p:cNvSpPr>
          <p:nvPr/>
        </p:nvSpPr>
        <p:spPr bwMode="auto">
          <a:xfrm>
            <a:off x="47386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9234" name="Rectangle 17"/>
          <p:cNvSpPr>
            <a:spLocks noChangeAspect="1" noChangeArrowheads="1"/>
          </p:cNvSpPr>
          <p:nvPr/>
        </p:nvSpPr>
        <p:spPr bwMode="auto">
          <a:xfrm>
            <a:off x="5730875" y="4854575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9235" name="Rectangle 18"/>
          <p:cNvSpPr>
            <a:spLocks noChangeAspect="1" noChangeArrowheads="1"/>
          </p:cNvSpPr>
          <p:nvPr/>
        </p:nvSpPr>
        <p:spPr bwMode="auto">
          <a:xfrm>
            <a:off x="7715250" y="485457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9236" name="Rectangle 19"/>
          <p:cNvSpPr>
            <a:spLocks noChangeAspect="1" noChangeArrowheads="1"/>
          </p:cNvSpPr>
          <p:nvPr/>
        </p:nvSpPr>
        <p:spPr bwMode="auto">
          <a:xfrm>
            <a:off x="67230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9237" name="Rectangle 20"/>
          <p:cNvSpPr>
            <a:spLocks noChangeAspect="1" noChangeArrowheads="1"/>
          </p:cNvSpPr>
          <p:nvPr/>
        </p:nvSpPr>
        <p:spPr bwMode="auto">
          <a:xfrm>
            <a:off x="47386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9238" name="Rectangle 21"/>
          <p:cNvSpPr>
            <a:spLocks noChangeAspect="1" noChangeArrowheads="1"/>
          </p:cNvSpPr>
          <p:nvPr/>
        </p:nvSpPr>
        <p:spPr bwMode="auto">
          <a:xfrm>
            <a:off x="5730875" y="4440238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9239" name="Rectangle 22"/>
          <p:cNvSpPr>
            <a:spLocks noChangeAspect="1" noChangeArrowheads="1"/>
          </p:cNvSpPr>
          <p:nvPr/>
        </p:nvSpPr>
        <p:spPr bwMode="auto">
          <a:xfrm>
            <a:off x="77152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9240" name="Rectangle 23"/>
          <p:cNvSpPr>
            <a:spLocks noChangeAspect="1" noChangeArrowheads="1"/>
          </p:cNvSpPr>
          <p:nvPr/>
        </p:nvSpPr>
        <p:spPr bwMode="auto">
          <a:xfrm>
            <a:off x="6723063" y="4440238"/>
            <a:ext cx="992187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9241" name="Rectangle 24"/>
          <p:cNvSpPr>
            <a:spLocks noChangeAspect="1" noChangeArrowheads="1"/>
          </p:cNvSpPr>
          <p:nvPr/>
        </p:nvSpPr>
        <p:spPr bwMode="auto">
          <a:xfrm>
            <a:off x="47386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9242" name="Rectangle 25"/>
          <p:cNvSpPr>
            <a:spLocks noChangeAspect="1" noChangeArrowheads="1"/>
          </p:cNvSpPr>
          <p:nvPr/>
        </p:nvSpPr>
        <p:spPr bwMode="auto">
          <a:xfrm>
            <a:off x="57308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9243" name="Rectangle 26"/>
          <p:cNvSpPr>
            <a:spLocks noChangeAspect="1" noChangeArrowheads="1"/>
          </p:cNvSpPr>
          <p:nvPr/>
        </p:nvSpPr>
        <p:spPr bwMode="auto">
          <a:xfrm>
            <a:off x="7715250" y="4025900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9244" name="Rectangle 27"/>
          <p:cNvSpPr>
            <a:spLocks noChangeAspect="1" noChangeArrowheads="1"/>
          </p:cNvSpPr>
          <p:nvPr/>
        </p:nvSpPr>
        <p:spPr bwMode="auto">
          <a:xfrm>
            <a:off x="67230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9245" name="Rectangle 28"/>
          <p:cNvSpPr>
            <a:spLocks noChangeAspect="1" noChangeArrowheads="1"/>
          </p:cNvSpPr>
          <p:nvPr/>
        </p:nvSpPr>
        <p:spPr bwMode="auto">
          <a:xfrm>
            <a:off x="13112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9246" name="Rectangle 29"/>
          <p:cNvSpPr>
            <a:spLocks noChangeAspect="1" noChangeArrowheads="1"/>
          </p:cNvSpPr>
          <p:nvPr/>
        </p:nvSpPr>
        <p:spPr bwMode="auto">
          <a:xfrm>
            <a:off x="23034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9247" name="Rectangle 30"/>
          <p:cNvSpPr>
            <a:spLocks noChangeAspect="1" noChangeArrowheads="1"/>
          </p:cNvSpPr>
          <p:nvPr/>
        </p:nvSpPr>
        <p:spPr bwMode="auto">
          <a:xfrm>
            <a:off x="32956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9248" name="Rectangle 31"/>
          <p:cNvSpPr>
            <a:spLocks noChangeAspect="1" noChangeArrowheads="1"/>
          </p:cNvSpPr>
          <p:nvPr/>
        </p:nvSpPr>
        <p:spPr bwMode="auto">
          <a:xfrm>
            <a:off x="57308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9249" name="Rectangle 32"/>
          <p:cNvSpPr>
            <a:spLocks noChangeAspect="1" noChangeArrowheads="1"/>
          </p:cNvSpPr>
          <p:nvPr/>
        </p:nvSpPr>
        <p:spPr bwMode="auto">
          <a:xfrm>
            <a:off x="67230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9250" name="Rectangle 33"/>
          <p:cNvSpPr>
            <a:spLocks noChangeAspect="1" noChangeArrowheads="1"/>
          </p:cNvSpPr>
          <p:nvPr/>
        </p:nvSpPr>
        <p:spPr bwMode="auto">
          <a:xfrm>
            <a:off x="77152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9251" name="Text Box 34"/>
          <p:cNvSpPr txBox="1">
            <a:spLocks noChangeArrowheads="1"/>
          </p:cNvSpPr>
          <p:nvPr/>
        </p:nvSpPr>
        <p:spPr bwMode="auto">
          <a:xfrm>
            <a:off x="15573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 dirty="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9252" name="Text Box 35"/>
          <p:cNvSpPr txBox="1">
            <a:spLocks noChangeArrowheads="1"/>
          </p:cNvSpPr>
          <p:nvPr/>
        </p:nvSpPr>
        <p:spPr bwMode="auto">
          <a:xfrm>
            <a:off x="3373438" y="3124200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9253" name="Text Box 36"/>
          <p:cNvSpPr txBox="1">
            <a:spLocks noChangeArrowheads="1"/>
          </p:cNvSpPr>
          <p:nvPr/>
        </p:nvSpPr>
        <p:spPr bwMode="auto">
          <a:xfrm>
            <a:off x="59769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9254" name="Line 37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9255" name="Line 38"/>
          <p:cNvSpPr>
            <a:spLocks noChangeShapeType="1"/>
          </p:cNvSpPr>
          <p:nvPr/>
        </p:nvSpPr>
        <p:spPr bwMode="auto">
          <a:xfrm>
            <a:off x="3830638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9256" name="Line 39"/>
          <p:cNvSpPr>
            <a:spLocks noChangeShapeType="1"/>
          </p:cNvSpPr>
          <p:nvPr/>
        </p:nvSpPr>
        <p:spPr bwMode="auto">
          <a:xfrm>
            <a:off x="18288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9257" name="Text Box 40"/>
          <p:cNvSpPr txBox="1">
            <a:spLocks noChangeArrowheads="1"/>
          </p:cNvSpPr>
          <p:nvPr/>
        </p:nvSpPr>
        <p:spPr bwMode="auto">
          <a:xfrm>
            <a:off x="7751763" y="3121025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9258" name="Line 41"/>
          <p:cNvSpPr>
            <a:spLocks noChangeShapeType="1"/>
          </p:cNvSpPr>
          <p:nvPr/>
        </p:nvSpPr>
        <p:spPr bwMode="auto">
          <a:xfrm>
            <a:off x="8208963" y="3349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9259" name="Rectangle 42"/>
          <p:cNvSpPr>
            <a:spLocks noChangeAspect="1" noChangeArrowheads="1"/>
          </p:cNvSpPr>
          <p:nvPr/>
        </p:nvSpPr>
        <p:spPr bwMode="auto">
          <a:xfrm>
            <a:off x="3048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260" name="Rectangle 43"/>
          <p:cNvSpPr>
            <a:spLocks noChangeAspect="1" noChangeArrowheads="1"/>
          </p:cNvSpPr>
          <p:nvPr/>
        </p:nvSpPr>
        <p:spPr bwMode="auto">
          <a:xfrm>
            <a:off x="47244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Women’s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 (cont’d)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489075"/>
            <a:ext cx="7772400" cy="20288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Question:</a:t>
            </a:r>
            <a:r>
              <a:rPr lang="en-US" altLang="en-US" sz="2600" dirty="0"/>
              <a:t>  Is assignment </a:t>
            </a:r>
            <a:r>
              <a:rPr lang="en-US" altLang="en-US" sz="2600" dirty="0">
                <a:solidFill>
                  <a:srgbClr val="0033CC"/>
                </a:solidFill>
              </a:rPr>
              <a:t>X-A, Y-B, Z-C</a:t>
            </a:r>
            <a:r>
              <a:rPr lang="en-US" altLang="en-US" sz="2600" dirty="0"/>
              <a:t> stable?</a:t>
            </a:r>
          </a:p>
          <a:p>
            <a:pPr mar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Answer:</a:t>
            </a:r>
            <a:r>
              <a:rPr lang="en-US" altLang="en-US" sz="2600" dirty="0"/>
              <a:t>  Yes</a:t>
            </a:r>
            <a:r>
              <a:rPr lang="en-US" altLang="en-US" sz="2600" dirty="0" smtClean="0"/>
              <a:t>. (X, Y are happy. No one want Z.)</a:t>
            </a:r>
            <a:endParaRPr lang="en-US" altLang="en-US" sz="2600" dirty="0"/>
          </a:p>
          <a:p>
            <a:pPr eaLnBrk="1" hangingPunct="1"/>
            <a:endParaRPr lang="en-US" altLang="en-US" sz="2600" dirty="0"/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D229A3-0143-4B4A-9533-94AE4B3F69B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0245" name="Rectangle 4"/>
          <p:cNvSpPr>
            <a:spLocks noChangeAspect="1" noChangeArrowheads="1"/>
          </p:cNvSpPr>
          <p:nvPr/>
        </p:nvSpPr>
        <p:spPr bwMode="auto">
          <a:xfrm>
            <a:off x="3190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10246" name="Rectangle 5"/>
          <p:cNvSpPr>
            <a:spLocks noChangeAspect="1" noChangeArrowheads="1"/>
          </p:cNvSpPr>
          <p:nvPr/>
        </p:nvSpPr>
        <p:spPr bwMode="auto">
          <a:xfrm>
            <a:off x="1311275" y="4854575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10247" name="Rectangle 6"/>
          <p:cNvSpPr>
            <a:spLocks noChangeAspect="1" noChangeArrowheads="1"/>
          </p:cNvSpPr>
          <p:nvPr/>
        </p:nvSpPr>
        <p:spPr bwMode="auto">
          <a:xfrm>
            <a:off x="3295650" y="4854575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10248" name="Rectangle 7"/>
          <p:cNvSpPr>
            <a:spLocks noChangeAspect="1" noChangeArrowheads="1"/>
          </p:cNvSpPr>
          <p:nvPr/>
        </p:nvSpPr>
        <p:spPr bwMode="auto">
          <a:xfrm>
            <a:off x="23034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10249" name="Rectangle 8"/>
          <p:cNvSpPr>
            <a:spLocks noChangeAspect="1" noChangeArrowheads="1"/>
          </p:cNvSpPr>
          <p:nvPr/>
        </p:nvSpPr>
        <p:spPr bwMode="auto">
          <a:xfrm>
            <a:off x="3190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10250" name="Rectangle 9"/>
          <p:cNvSpPr>
            <a:spLocks noChangeAspect="1" noChangeArrowheads="1"/>
          </p:cNvSpPr>
          <p:nvPr/>
        </p:nvSpPr>
        <p:spPr bwMode="auto">
          <a:xfrm>
            <a:off x="1311275" y="4440238"/>
            <a:ext cx="992188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10251" name="Rectangle 10"/>
          <p:cNvSpPr>
            <a:spLocks noChangeAspect="1" noChangeArrowheads="1"/>
          </p:cNvSpPr>
          <p:nvPr/>
        </p:nvSpPr>
        <p:spPr bwMode="auto">
          <a:xfrm>
            <a:off x="32956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10252" name="Rectangle 11"/>
          <p:cNvSpPr>
            <a:spLocks noChangeAspect="1" noChangeArrowheads="1"/>
          </p:cNvSpPr>
          <p:nvPr/>
        </p:nvSpPr>
        <p:spPr bwMode="auto">
          <a:xfrm>
            <a:off x="2303463" y="4440238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10253" name="Rectangle 12"/>
          <p:cNvSpPr>
            <a:spLocks noChangeAspect="1" noChangeArrowheads="1"/>
          </p:cNvSpPr>
          <p:nvPr/>
        </p:nvSpPr>
        <p:spPr bwMode="auto">
          <a:xfrm>
            <a:off x="3190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10254" name="Rectangle 13"/>
          <p:cNvSpPr>
            <a:spLocks noChangeAspect="1" noChangeArrowheads="1"/>
          </p:cNvSpPr>
          <p:nvPr/>
        </p:nvSpPr>
        <p:spPr bwMode="auto">
          <a:xfrm>
            <a:off x="1311275" y="4025900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10255" name="Rectangle 14"/>
          <p:cNvSpPr>
            <a:spLocks noChangeAspect="1" noChangeArrowheads="1"/>
          </p:cNvSpPr>
          <p:nvPr/>
        </p:nvSpPr>
        <p:spPr bwMode="auto">
          <a:xfrm>
            <a:off x="3295650" y="4025900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10256" name="Rectangle 15"/>
          <p:cNvSpPr>
            <a:spLocks noChangeAspect="1" noChangeArrowheads="1"/>
          </p:cNvSpPr>
          <p:nvPr/>
        </p:nvSpPr>
        <p:spPr bwMode="auto">
          <a:xfrm>
            <a:off x="23034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10257" name="Rectangle 16"/>
          <p:cNvSpPr>
            <a:spLocks noChangeAspect="1" noChangeArrowheads="1"/>
          </p:cNvSpPr>
          <p:nvPr/>
        </p:nvSpPr>
        <p:spPr bwMode="auto">
          <a:xfrm>
            <a:off x="47386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10258" name="Rectangle 17"/>
          <p:cNvSpPr>
            <a:spLocks noChangeAspect="1" noChangeArrowheads="1"/>
          </p:cNvSpPr>
          <p:nvPr/>
        </p:nvSpPr>
        <p:spPr bwMode="auto">
          <a:xfrm>
            <a:off x="5730875" y="4854575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10259" name="Rectangle 18"/>
          <p:cNvSpPr>
            <a:spLocks noChangeAspect="1" noChangeArrowheads="1"/>
          </p:cNvSpPr>
          <p:nvPr/>
        </p:nvSpPr>
        <p:spPr bwMode="auto">
          <a:xfrm>
            <a:off x="7715250" y="4854575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10260" name="Rectangle 19"/>
          <p:cNvSpPr>
            <a:spLocks noChangeAspect="1" noChangeArrowheads="1"/>
          </p:cNvSpPr>
          <p:nvPr/>
        </p:nvSpPr>
        <p:spPr bwMode="auto">
          <a:xfrm>
            <a:off x="67230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10261" name="Rectangle 20"/>
          <p:cNvSpPr>
            <a:spLocks noChangeAspect="1" noChangeArrowheads="1"/>
          </p:cNvSpPr>
          <p:nvPr/>
        </p:nvSpPr>
        <p:spPr bwMode="auto">
          <a:xfrm>
            <a:off x="47386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10262" name="Rectangle 21"/>
          <p:cNvSpPr>
            <a:spLocks noChangeAspect="1" noChangeArrowheads="1"/>
          </p:cNvSpPr>
          <p:nvPr/>
        </p:nvSpPr>
        <p:spPr bwMode="auto">
          <a:xfrm>
            <a:off x="5730875" y="4440238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10263" name="Rectangle 22"/>
          <p:cNvSpPr>
            <a:spLocks noChangeAspect="1" noChangeArrowheads="1"/>
          </p:cNvSpPr>
          <p:nvPr/>
        </p:nvSpPr>
        <p:spPr bwMode="auto">
          <a:xfrm>
            <a:off x="77152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10264" name="Rectangle 23"/>
          <p:cNvSpPr>
            <a:spLocks noChangeAspect="1" noChangeArrowheads="1"/>
          </p:cNvSpPr>
          <p:nvPr/>
        </p:nvSpPr>
        <p:spPr bwMode="auto">
          <a:xfrm>
            <a:off x="6723063" y="4440238"/>
            <a:ext cx="992187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10265" name="Rectangle 24"/>
          <p:cNvSpPr>
            <a:spLocks noChangeAspect="1" noChangeArrowheads="1"/>
          </p:cNvSpPr>
          <p:nvPr/>
        </p:nvSpPr>
        <p:spPr bwMode="auto">
          <a:xfrm>
            <a:off x="47386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10266" name="Rectangle 25"/>
          <p:cNvSpPr>
            <a:spLocks noChangeAspect="1" noChangeArrowheads="1"/>
          </p:cNvSpPr>
          <p:nvPr/>
        </p:nvSpPr>
        <p:spPr bwMode="auto">
          <a:xfrm>
            <a:off x="57308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10267" name="Rectangle 26"/>
          <p:cNvSpPr>
            <a:spLocks noChangeAspect="1" noChangeArrowheads="1"/>
          </p:cNvSpPr>
          <p:nvPr/>
        </p:nvSpPr>
        <p:spPr bwMode="auto">
          <a:xfrm>
            <a:off x="7715250" y="4025900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10268" name="Rectangle 27"/>
          <p:cNvSpPr>
            <a:spLocks noChangeAspect="1" noChangeArrowheads="1"/>
          </p:cNvSpPr>
          <p:nvPr/>
        </p:nvSpPr>
        <p:spPr bwMode="auto">
          <a:xfrm>
            <a:off x="6723063" y="4025900"/>
            <a:ext cx="992187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10269" name="Rectangle 28"/>
          <p:cNvSpPr>
            <a:spLocks noChangeAspect="1" noChangeArrowheads="1"/>
          </p:cNvSpPr>
          <p:nvPr/>
        </p:nvSpPr>
        <p:spPr bwMode="auto">
          <a:xfrm>
            <a:off x="13112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10270" name="Rectangle 29"/>
          <p:cNvSpPr>
            <a:spLocks noChangeAspect="1" noChangeArrowheads="1"/>
          </p:cNvSpPr>
          <p:nvPr/>
        </p:nvSpPr>
        <p:spPr bwMode="auto">
          <a:xfrm>
            <a:off x="23034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10271" name="Rectangle 30"/>
          <p:cNvSpPr>
            <a:spLocks noChangeAspect="1" noChangeArrowheads="1"/>
          </p:cNvSpPr>
          <p:nvPr/>
        </p:nvSpPr>
        <p:spPr bwMode="auto">
          <a:xfrm>
            <a:off x="32956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10272" name="Rectangle 31"/>
          <p:cNvSpPr>
            <a:spLocks noChangeAspect="1" noChangeArrowheads="1"/>
          </p:cNvSpPr>
          <p:nvPr/>
        </p:nvSpPr>
        <p:spPr bwMode="auto">
          <a:xfrm>
            <a:off x="57308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10273" name="Rectangle 32"/>
          <p:cNvSpPr>
            <a:spLocks noChangeAspect="1" noChangeArrowheads="1"/>
          </p:cNvSpPr>
          <p:nvPr/>
        </p:nvSpPr>
        <p:spPr bwMode="auto">
          <a:xfrm>
            <a:off x="67230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10274" name="Rectangle 33"/>
          <p:cNvSpPr>
            <a:spLocks noChangeAspect="1" noChangeArrowheads="1"/>
          </p:cNvSpPr>
          <p:nvPr/>
        </p:nvSpPr>
        <p:spPr bwMode="auto">
          <a:xfrm>
            <a:off x="77152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10275" name="Text Box 34"/>
          <p:cNvSpPr txBox="1">
            <a:spLocks noChangeArrowheads="1"/>
          </p:cNvSpPr>
          <p:nvPr/>
        </p:nvSpPr>
        <p:spPr bwMode="auto">
          <a:xfrm>
            <a:off x="15573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10276" name="Text Box 35"/>
          <p:cNvSpPr txBox="1">
            <a:spLocks noChangeArrowheads="1"/>
          </p:cNvSpPr>
          <p:nvPr/>
        </p:nvSpPr>
        <p:spPr bwMode="auto">
          <a:xfrm>
            <a:off x="3373438" y="3124200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10277" name="Text Box 36"/>
          <p:cNvSpPr txBox="1">
            <a:spLocks noChangeArrowheads="1"/>
          </p:cNvSpPr>
          <p:nvPr/>
        </p:nvSpPr>
        <p:spPr bwMode="auto">
          <a:xfrm>
            <a:off x="59769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10278" name="Line 37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279" name="Line 38"/>
          <p:cNvSpPr>
            <a:spLocks noChangeShapeType="1"/>
          </p:cNvSpPr>
          <p:nvPr/>
        </p:nvSpPr>
        <p:spPr bwMode="auto">
          <a:xfrm>
            <a:off x="3830638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280" name="Line 39"/>
          <p:cNvSpPr>
            <a:spLocks noChangeShapeType="1"/>
          </p:cNvSpPr>
          <p:nvPr/>
        </p:nvSpPr>
        <p:spPr bwMode="auto">
          <a:xfrm>
            <a:off x="18288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281" name="Text Box 40"/>
          <p:cNvSpPr txBox="1">
            <a:spLocks noChangeArrowheads="1"/>
          </p:cNvSpPr>
          <p:nvPr/>
        </p:nvSpPr>
        <p:spPr bwMode="auto">
          <a:xfrm>
            <a:off x="7751763" y="3121025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10282" name="Line 41"/>
          <p:cNvSpPr>
            <a:spLocks noChangeShapeType="1"/>
          </p:cNvSpPr>
          <p:nvPr/>
        </p:nvSpPr>
        <p:spPr bwMode="auto">
          <a:xfrm>
            <a:off x="8208963" y="3349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283" name="Rectangle 42"/>
          <p:cNvSpPr>
            <a:spLocks noChangeAspect="1" noChangeArrowheads="1"/>
          </p:cNvSpPr>
          <p:nvPr/>
        </p:nvSpPr>
        <p:spPr bwMode="auto">
          <a:xfrm>
            <a:off x="3048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284" name="Rectangle 43"/>
          <p:cNvSpPr>
            <a:spLocks noChangeAspect="1" noChangeArrowheads="1"/>
          </p:cNvSpPr>
          <p:nvPr/>
        </p:nvSpPr>
        <p:spPr bwMode="auto">
          <a:xfrm>
            <a:off x="47244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Women’s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Existence of Stable Matchings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Question.</a:t>
            </a:r>
            <a:r>
              <a:rPr lang="en-US" altLang="en-US" sz="2400" dirty="0"/>
              <a:t>  Do stable matchings always exist?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Answer. </a:t>
            </a:r>
            <a:r>
              <a:rPr lang="en-US" altLang="en-US" sz="2400" dirty="0"/>
              <a:t> Yes, but not obvious.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Stable roommate problem: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b="1" dirty="0">
                <a:solidFill>
                  <a:srgbClr val="0033CC"/>
                </a:solidFill>
              </a:rPr>
              <a:t>2n</a:t>
            </a:r>
            <a:r>
              <a:rPr lang="en-US" altLang="en-US" sz="2200" dirty="0"/>
              <a:t> people; each person ranks others from </a:t>
            </a:r>
            <a:r>
              <a:rPr lang="en-US" altLang="en-US" sz="2200" b="1" dirty="0">
                <a:solidFill>
                  <a:srgbClr val="0033CC"/>
                </a:solidFill>
              </a:rPr>
              <a:t>1</a:t>
            </a:r>
            <a:r>
              <a:rPr lang="en-US" altLang="en-US" sz="2200" dirty="0"/>
              <a:t> to </a:t>
            </a:r>
            <a:r>
              <a:rPr lang="en-US" altLang="en-US" sz="2200" b="1" dirty="0">
                <a:solidFill>
                  <a:srgbClr val="0033CC"/>
                </a:solidFill>
              </a:rPr>
              <a:t>2n-1</a:t>
            </a:r>
            <a:r>
              <a:rPr lang="en-US" altLang="en-US" sz="2200" dirty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Assign roommate pairs so that no unstable pairs.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 smtClean="0"/>
              <a:t>Stable </a:t>
            </a:r>
            <a:r>
              <a:rPr lang="en-US" altLang="en-US" sz="2200" dirty="0"/>
              <a:t>matchings do not always exist for stable roommate problem.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F3E309-8A3D-41BC-9526-6C14E199594C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24986" name="Group 26"/>
          <p:cNvGrpSpPr>
            <a:grpSpLocks/>
          </p:cNvGrpSpPr>
          <p:nvPr/>
        </p:nvGrpSpPr>
        <p:grpSpPr bwMode="auto">
          <a:xfrm>
            <a:off x="2057400" y="3631725"/>
            <a:ext cx="3733800" cy="1903413"/>
            <a:chOff x="1296" y="2016"/>
            <a:chExt cx="2352" cy="1199"/>
          </a:xfrm>
        </p:grpSpPr>
        <p:sp>
          <p:nvSpPr>
            <p:cNvPr id="11271" name="Rectangle 4"/>
            <p:cNvSpPr>
              <a:spLocks noChangeArrowheads="1"/>
            </p:cNvSpPr>
            <p:nvPr/>
          </p:nvSpPr>
          <p:spPr bwMode="auto">
            <a:xfrm>
              <a:off x="1920" y="2257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11272" name="Rectangle 5"/>
            <p:cNvSpPr>
              <a:spLocks noChangeArrowheads="1"/>
            </p:cNvSpPr>
            <p:nvPr/>
          </p:nvSpPr>
          <p:spPr bwMode="auto">
            <a:xfrm>
              <a:off x="1296" y="2496"/>
              <a:ext cx="624" cy="2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latin typeface="Comic Sans MS" panose="030F0702030302020204" pitchFamily="66" charset="0"/>
                </a:rPr>
                <a:t>Bob</a:t>
              </a:r>
            </a:p>
          </p:txBody>
        </p:sp>
        <p:sp>
          <p:nvSpPr>
            <p:cNvPr id="11273" name="Rectangle 6"/>
            <p:cNvSpPr>
              <a:spLocks noChangeArrowheads="1"/>
            </p:cNvSpPr>
            <p:nvPr/>
          </p:nvSpPr>
          <p:spPr bwMode="auto">
            <a:xfrm>
              <a:off x="1296" y="2736"/>
              <a:ext cx="624" cy="2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latin typeface="Comic Sans MS" panose="030F0702030302020204" pitchFamily="66" charset="0"/>
                </a:rPr>
                <a:t>Chris</a:t>
              </a:r>
            </a:p>
          </p:txBody>
        </p:sp>
        <p:sp>
          <p:nvSpPr>
            <p:cNvPr id="11274" name="Rectangle 7"/>
            <p:cNvSpPr>
              <a:spLocks noChangeArrowheads="1"/>
            </p:cNvSpPr>
            <p:nvPr/>
          </p:nvSpPr>
          <p:spPr bwMode="auto">
            <a:xfrm>
              <a:off x="1296" y="2257"/>
              <a:ext cx="624" cy="2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latin typeface="Comic Sans MS" panose="030F0702030302020204" pitchFamily="66" charset="0"/>
                </a:rPr>
                <a:t>Adam</a:t>
              </a:r>
            </a:p>
          </p:txBody>
        </p:sp>
        <p:sp>
          <p:nvSpPr>
            <p:cNvPr id="11275" name="Rectangle 8"/>
            <p:cNvSpPr>
              <a:spLocks noChangeArrowheads="1"/>
            </p:cNvSpPr>
            <p:nvPr/>
          </p:nvSpPr>
          <p:spPr bwMode="auto">
            <a:xfrm>
              <a:off x="2496" y="2257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11276" name="Rectangle 9"/>
            <p:cNvSpPr>
              <a:spLocks noChangeArrowheads="1"/>
            </p:cNvSpPr>
            <p:nvPr/>
          </p:nvSpPr>
          <p:spPr bwMode="auto">
            <a:xfrm>
              <a:off x="2496" y="2496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11277" name="Rectangle 10"/>
            <p:cNvSpPr>
              <a:spLocks noChangeArrowheads="1"/>
            </p:cNvSpPr>
            <p:nvPr/>
          </p:nvSpPr>
          <p:spPr bwMode="auto">
            <a:xfrm>
              <a:off x="2496" y="2736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11278" name="Rectangle 11"/>
            <p:cNvSpPr>
              <a:spLocks noChangeArrowheads="1"/>
            </p:cNvSpPr>
            <p:nvPr/>
          </p:nvSpPr>
          <p:spPr bwMode="auto">
            <a:xfrm>
              <a:off x="3072" y="2496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D</a:t>
              </a:r>
            </a:p>
          </p:txBody>
        </p:sp>
        <p:sp>
          <p:nvSpPr>
            <p:cNvPr id="11279" name="Rectangle 12"/>
            <p:cNvSpPr>
              <a:spLocks noChangeArrowheads="1"/>
            </p:cNvSpPr>
            <p:nvPr/>
          </p:nvSpPr>
          <p:spPr bwMode="auto">
            <a:xfrm>
              <a:off x="3072" y="2736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D</a:t>
              </a:r>
            </a:p>
          </p:txBody>
        </p:sp>
        <p:sp>
          <p:nvSpPr>
            <p:cNvPr id="11280" name="Rectangle 13"/>
            <p:cNvSpPr>
              <a:spLocks noChangeArrowheads="1"/>
            </p:cNvSpPr>
            <p:nvPr/>
          </p:nvSpPr>
          <p:spPr bwMode="auto">
            <a:xfrm>
              <a:off x="1296" y="2976"/>
              <a:ext cx="624" cy="2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latin typeface="Comic Sans MS" panose="030F0702030302020204" pitchFamily="66" charset="0"/>
                </a:rPr>
                <a:t>David</a:t>
              </a:r>
            </a:p>
          </p:txBody>
        </p:sp>
        <p:sp>
          <p:nvSpPr>
            <p:cNvPr id="11281" name="Rectangle 14"/>
            <p:cNvSpPr>
              <a:spLocks noChangeArrowheads="1"/>
            </p:cNvSpPr>
            <p:nvPr/>
          </p:nvSpPr>
          <p:spPr bwMode="auto">
            <a:xfrm>
              <a:off x="1920" y="2976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11282" name="Rectangle 15"/>
            <p:cNvSpPr>
              <a:spLocks noChangeArrowheads="1"/>
            </p:cNvSpPr>
            <p:nvPr/>
          </p:nvSpPr>
          <p:spPr bwMode="auto">
            <a:xfrm>
              <a:off x="2496" y="2976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11283" name="Rectangle 16"/>
            <p:cNvSpPr>
              <a:spLocks noChangeArrowheads="1"/>
            </p:cNvSpPr>
            <p:nvPr/>
          </p:nvSpPr>
          <p:spPr bwMode="auto">
            <a:xfrm>
              <a:off x="3072" y="2976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11284" name="Rectangle 17"/>
            <p:cNvSpPr>
              <a:spLocks noChangeArrowheads="1"/>
            </p:cNvSpPr>
            <p:nvPr/>
          </p:nvSpPr>
          <p:spPr bwMode="auto">
            <a:xfrm>
              <a:off x="3072" y="2257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D</a:t>
              </a:r>
            </a:p>
          </p:txBody>
        </p:sp>
        <p:sp>
          <p:nvSpPr>
            <p:cNvPr id="11285" name="Rectangle 18"/>
            <p:cNvSpPr>
              <a:spLocks noChangeArrowheads="1"/>
            </p:cNvSpPr>
            <p:nvPr/>
          </p:nvSpPr>
          <p:spPr bwMode="auto">
            <a:xfrm>
              <a:off x="1920" y="2496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11286" name="Rectangle 19"/>
            <p:cNvSpPr>
              <a:spLocks noChangeArrowheads="1"/>
            </p:cNvSpPr>
            <p:nvPr/>
          </p:nvSpPr>
          <p:spPr bwMode="auto">
            <a:xfrm>
              <a:off x="1920" y="2735"/>
              <a:ext cx="576" cy="2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11287" name="Rectangle 20"/>
            <p:cNvSpPr>
              <a:spLocks noChangeArrowheads="1"/>
            </p:cNvSpPr>
            <p:nvPr/>
          </p:nvSpPr>
          <p:spPr bwMode="auto">
            <a:xfrm>
              <a:off x="1920" y="2016"/>
              <a:ext cx="576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latin typeface="Comic Sans MS" panose="030F0702030302020204" pitchFamily="66" charset="0"/>
                </a:rPr>
                <a:t>1</a:t>
              </a:r>
              <a:r>
                <a:rPr lang="en-US" altLang="en-US" sz="1400" i="1" baseline="30000">
                  <a:latin typeface="Comic Sans MS" panose="030F0702030302020204" pitchFamily="66" charset="0"/>
                </a:rPr>
                <a:t>st</a:t>
              </a:r>
            </a:p>
          </p:txBody>
        </p:sp>
        <p:sp>
          <p:nvSpPr>
            <p:cNvPr id="11288" name="Rectangle 21"/>
            <p:cNvSpPr>
              <a:spLocks noChangeArrowheads="1"/>
            </p:cNvSpPr>
            <p:nvPr/>
          </p:nvSpPr>
          <p:spPr bwMode="auto">
            <a:xfrm>
              <a:off x="2496" y="2016"/>
              <a:ext cx="576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latin typeface="Comic Sans MS" panose="030F0702030302020204" pitchFamily="66" charset="0"/>
                </a:rPr>
                <a:t>2</a:t>
              </a:r>
              <a:r>
                <a:rPr lang="en-US" altLang="en-US" sz="1400" i="1" baseline="30000">
                  <a:latin typeface="Comic Sans MS" panose="030F0702030302020204" pitchFamily="66" charset="0"/>
                </a:rPr>
                <a:t>nd</a:t>
              </a:r>
            </a:p>
          </p:txBody>
        </p:sp>
        <p:sp>
          <p:nvSpPr>
            <p:cNvPr id="11289" name="Rectangle 22"/>
            <p:cNvSpPr>
              <a:spLocks noChangeArrowheads="1"/>
            </p:cNvSpPr>
            <p:nvPr/>
          </p:nvSpPr>
          <p:spPr bwMode="auto">
            <a:xfrm>
              <a:off x="3072" y="2016"/>
              <a:ext cx="576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latin typeface="Comic Sans MS" panose="030F0702030302020204" pitchFamily="66" charset="0"/>
                </a:rPr>
                <a:t>3</a:t>
              </a:r>
              <a:r>
                <a:rPr lang="en-US" altLang="en-US" sz="1400" i="1" baseline="30000">
                  <a:latin typeface="Comic Sans MS" panose="030F0702030302020204" pitchFamily="66" charset="0"/>
                </a:rPr>
                <a:t>rd</a:t>
              </a:r>
            </a:p>
          </p:txBody>
        </p:sp>
      </p:grpSp>
      <p:sp>
        <p:nvSpPr>
          <p:cNvPr id="424983" name="Rectangle 23"/>
          <p:cNvSpPr>
            <a:spLocks noChangeArrowheads="1"/>
          </p:cNvSpPr>
          <p:nvPr/>
        </p:nvSpPr>
        <p:spPr bwMode="auto">
          <a:xfrm>
            <a:off x="6208471" y="4255613"/>
            <a:ext cx="24479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A-B, C-D	</a:t>
            </a:r>
            <a:r>
              <a:rPr kumimoji="1" lang="en-US" altLang="en-US" sz="1400" dirty="0">
                <a:latin typeface="Comic Sans MS" panose="030F0702030302020204" pitchFamily="66" charset="0"/>
                <a:sym typeface="Symbol" panose="05050102010706020507" pitchFamily="18" charset="2"/>
              </a:rPr>
              <a:t></a:t>
            </a:r>
            <a:r>
              <a:rPr kumimoji="1" lang="en-US" altLang="en-US" sz="1400" dirty="0">
                <a:latin typeface="Comic Sans MS" panose="030F0702030302020204" pitchFamily="66" charset="0"/>
              </a:rPr>
              <a:t>  B-C unstable</a:t>
            </a:r>
            <a:br>
              <a:rPr kumimoji="1" lang="en-US" altLang="en-US" sz="1400" dirty="0">
                <a:latin typeface="Comic Sans MS" panose="030F0702030302020204" pitchFamily="66" charset="0"/>
              </a:rPr>
            </a:br>
            <a:r>
              <a:rPr kumimoji="1" lang="en-US" altLang="en-US" sz="1400" dirty="0">
                <a:latin typeface="Comic Sans MS" panose="030F0702030302020204" pitchFamily="66" charset="0"/>
              </a:rPr>
              <a:t>A-C, B-D	</a:t>
            </a:r>
            <a:r>
              <a:rPr kumimoji="1" lang="en-US" altLang="en-US" sz="1400" dirty="0">
                <a:latin typeface="Comic Sans MS" panose="030F0702030302020204" pitchFamily="66" charset="0"/>
                <a:sym typeface="Symbol" panose="05050102010706020507" pitchFamily="18" charset="2"/>
              </a:rPr>
              <a:t></a:t>
            </a:r>
            <a:r>
              <a:rPr kumimoji="1" lang="en-US" altLang="en-US" sz="1400" dirty="0">
                <a:latin typeface="Comic Sans MS" panose="030F0702030302020204" pitchFamily="66" charset="0"/>
              </a:rPr>
              <a:t>  A-B unstable</a:t>
            </a:r>
            <a:br>
              <a:rPr kumimoji="1" lang="en-US" altLang="en-US" sz="1400" dirty="0">
                <a:latin typeface="Comic Sans MS" panose="030F0702030302020204" pitchFamily="66" charset="0"/>
              </a:rPr>
            </a:br>
            <a:r>
              <a:rPr kumimoji="1" lang="en-US" altLang="en-US" sz="1400" dirty="0">
                <a:latin typeface="Comic Sans MS" panose="030F0702030302020204" pitchFamily="66" charset="0"/>
              </a:rPr>
              <a:t>A-D, B-C	</a:t>
            </a:r>
            <a:r>
              <a:rPr kumimoji="1" lang="en-US" altLang="en-US" sz="1400" dirty="0">
                <a:latin typeface="Comic Sans MS" panose="030F0702030302020204" pitchFamily="66" charset="0"/>
                <a:sym typeface="Symbol" panose="05050102010706020507" pitchFamily="18" charset="2"/>
              </a:rPr>
              <a:t> </a:t>
            </a:r>
            <a:r>
              <a:rPr kumimoji="1" lang="en-US" altLang="en-US" sz="1400" dirty="0">
                <a:latin typeface="Comic Sans MS" panose="030F0702030302020204" pitchFamily="66" charset="0"/>
              </a:rPr>
              <a:t> A-C unstable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90238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Propose-And-Reject Algorithm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2400" dirty="0">
                <a:solidFill>
                  <a:schemeClr val="hlink"/>
                </a:solidFill>
              </a:rPr>
              <a:t>[Gale-Shapley’62]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02D9DF-657A-4814-B316-53CFC1BF5BE8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38175" y="1940434"/>
            <a:ext cx="8001000" cy="3397250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00"/>
              </a:lnSpc>
            </a:pPr>
            <a:r>
              <a:rPr lang="en-US" altLang="en-US" sz="1600" b="1" dirty="0">
                <a:latin typeface="Courier New" panose="02070309020205020404" pitchFamily="49" charset="0"/>
              </a:rPr>
              <a:t>Initialize each person to be free.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 (</a:t>
            </a:r>
            <a:r>
              <a:rPr lang="en-US" altLang="en-US" sz="1600" b="1" dirty="0">
                <a:latin typeface="Courier New" panose="02070309020205020404" pitchFamily="49" charset="0"/>
              </a:rPr>
              <a:t>some man is free and hasn't proposed to every woman) {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latin typeface="Courier New" panose="02070309020205020404" pitchFamily="49" charset="0"/>
              </a:rPr>
              <a:t>    Choose such a man </a:t>
            </a:r>
            <a:r>
              <a:rPr lang="en-US" altLang="en-US" sz="1600" b="1" dirty="0">
                <a:solidFill>
                  <a:srgbClr val="0033CC"/>
                </a:solidFill>
              </a:rPr>
              <a:t>m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= 1</a:t>
            </a:r>
            <a:r>
              <a:rPr kumimoji="1" lang="en-US" altLang="en-US" sz="1600" b="1" baseline="30000" dirty="0">
                <a:latin typeface="Courier New" panose="02070309020205020404" pitchFamily="49" charset="0"/>
              </a:rPr>
              <a:t>st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woman on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's list to whom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has not yet proposed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if</a:t>
            </a: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(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is free)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    assign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engaged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else if</a:t>
            </a: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(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prefers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her fiancé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m'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)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    assign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engaged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,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m'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free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else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    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rejects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22890B-27DF-45F1-91E6-50D8EC785BA9}"/>
              </a:ext>
            </a:extLst>
          </p:cNvPr>
          <p:cNvSpPr txBox="1"/>
          <p:nvPr/>
        </p:nvSpPr>
        <p:spPr>
          <a:xfrm>
            <a:off x="565470" y="5776302"/>
            <a:ext cx="3629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Switch the pdf for an example.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Main Properties of the algorithm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>
          <a:xfrm>
            <a:off x="552450" y="1294067"/>
            <a:ext cx="8134350" cy="437052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Observation 1:</a:t>
            </a:r>
            <a:r>
              <a:rPr lang="en-US" altLang="en-US" sz="2200" dirty="0"/>
              <a:t>  Men propose to women in decreasing order of preference.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Observation 2:</a:t>
            </a:r>
            <a:r>
              <a:rPr lang="en-US" altLang="en-US" sz="2200" dirty="0"/>
              <a:t>  Once a woman is matched, she never becomes unmatched; she only "trades up."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 dirty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B64BC7-A792-40AB-992A-24459A53C9E2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708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Tips: When stuck, try to list out properties of the algorithms.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2759" y="6245225"/>
            <a:ext cx="124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Poll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9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uiExpand="1" build="p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What do we need to prove?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>
          <a:xfrm>
            <a:off x="552449" y="1294068"/>
            <a:ext cx="8229599" cy="296043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dirty="0"/>
              <a:t>The algorithm ends.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How many iterations it takes?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/>
              <a:t>The output is correct.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It find a </a:t>
            </a:r>
            <a:r>
              <a:rPr lang="en-US" altLang="en-US" sz="1800" dirty="0">
                <a:solidFill>
                  <a:srgbClr val="FF0000"/>
                </a:solidFill>
              </a:rPr>
              <a:t>perfect</a:t>
            </a:r>
            <a:r>
              <a:rPr lang="en-US" altLang="en-US" sz="1800" dirty="0"/>
              <a:t> matching that is </a:t>
            </a:r>
            <a:r>
              <a:rPr lang="en-US" altLang="en-US" sz="1800" dirty="0">
                <a:solidFill>
                  <a:srgbClr val="FF0000"/>
                </a:solidFill>
              </a:rPr>
              <a:t>stable</a:t>
            </a:r>
            <a:r>
              <a:rPr lang="en-US" altLang="en-US" sz="1800" dirty="0"/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B64BC7-A792-40AB-992A-24459A53C9E2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Proof of Correctness:  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9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449" y="1294068"/>
                <a:ext cx="8229599" cy="1512632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Each step, a man proposed to a new woman.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There are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200" dirty="0"/>
                  <a:t> possible man-to-woman proposals. </a:t>
                </a:r>
                <a:endParaRPr lang="en-US" altLang="en-US" sz="1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Therefore, it takes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200" dirty="0"/>
                  <a:t> iterations.</a:t>
                </a:r>
              </a:p>
            </p:txBody>
          </p:sp>
        </mc:Choice>
        <mc:Fallback xmlns="">
          <p:sp>
            <p:nvSpPr>
              <p:cNvPr id="429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449" y="1294068"/>
                <a:ext cx="8229599" cy="1512632"/>
              </a:xfrm>
              <a:blipFill>
                <a:blip r:embed="rId3"/>
                <a:stretch>
                  <a:fillRect l="-963" t="-6452" b="-2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B64BC7-A792-40AB-992A-24459A53C9E2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29133" name="Group 77"/>
          <p:cNvGrpSpPr>
            <a:grpSpLocks/>
          </p:cNvGrpSpPr>
          <p:nvPr/>
        </p:nvGrpSpPr>
        <p:grpSpPr bwMode="auto">
          <a:xfrm>
            <a:off x="1271585" y="3586956"/>
            <a:ext cx="6791325" cy="2538413"/>
            <a:chOff x="816" y="2514"/>
            <a:chExt cx="4278" cy="1599"/>
          </a:xfrm>
        </p:grpSpPr>
        <p:grpSp>
          <p:nvGrpSpPr>
            <p:cNvPr id="13318" name="Group 76"/>
            <p:cNvGrpSpPr>
              <a:grpSpLocks/>
            </p:cNvGrpSpPr>
            <p:nvPr/>
          </p:nvGrpSpPr>
          <p:grpSpPr bwMode="auto">
            <a:xfrm>
              <a:off x="816" y="2514"/>
              <a:ext cx="4278" cy="1354"/>
              <a:chOff x="816" y="2724"/>
              <a:chExt cx="4032" cy="1090"/>
            </a:xfrm>
          </p:grpSpPr>
          <p:sp>
            <p:nvSpPr>
              <p:cNvPr id="13320" name="Rectangle 5"/>
              <p:cNvSpPr>
                <a:spLocks noChangeArrowheads="1"/>
              </p:cNvSpPr>
              <p:nvPr/>
            </p:nvSpPr>
            <p:spPr bwMode="auto">
              <a:xfrm>
                <a:off x="816" y="3087"/>
                <a:ext cx="472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Walter</a:t>
                </a:r>
              </a:p>
            </p:txBody>
          </p:sp>
          <p:sp>
            <p:nvSpPr>
              <p:cNvPr id="13321" name="Rectangle 6"/>
              <p:cNvSpPr>
                <a:spLocks noChangeArrowheads="1"/>
              </p:cNvSpPr>
              <p:nvPr/>
            </p:nvSpPr>
            <p:spPr bwMode="auto">
              <a:xfrm>
                <a:off x="816" y="2906"/>
                <a:ext cx="472" cy="18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Victor</a:t>
                </a:r>
              </a:p>
            </p:txBody>
          </p:sp>
          <p:sp>
            <p:nvSpPr>
              <p:cNvPr id="13322" name="Rectangle 7"/>
              <p:cNvSpPr>
                <a:spLocks noChangeArrowheads="1"/>
              </p:cNvSpPr>
              <p:nvPr/>
            </p:nvSpPr>
            <p:spPr bwMode="auto">
              <a:xfrm>
                <a:off x="1288" y="2724"/>
                <a:ext cx="291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st</a:t>
                </a:r>
              </a:p>
            </p:txBody>
          </p:sp>
          <p:sp>
            <p:nvSpPr>
              <p:cNvPr id="13323" name="Rectangle 8"/>
              <p:cNvSpPr>
                <a:spLocks noChangeArrowheads="1"/>
              </p:cNvSpPr>
              <p:nvPr/>
            </p:nvSpPr>
            <p:spPr bwMode="auto">
              <a:xfrm>
                <a:off x="1288" y="2906"/>
                <a:ext cx="291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13324" name="Rectangle 9"/>
              <p:cNvSpPr>
                <a:spLocks noChangeArrowheads="1"/>
              </p:cNvSpPr>
              <p:nvPr/>
            </p:nvSpPr>
            <p:spPr bwMode="auto">
              <a:xfrm>
                <a:off x="1288" y="3087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13325" name="Rectangle 10"/>
              <p:cNvSpPr>
                <a:spLocks noChangeArrowheads="1"/>
              </p:cNvSpPr>
              <p:nvPr/>
            </p:nvSpPr>
            <p:spPr bwMode="auto">
              <a:xfrm>
                <a:off x="1579" y="2724"/>
                <a:ext cx="290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nd</a:t>
                </a:r>
              </a:p>
            </p:txBody>
          </p:sp>
          <p:sp>
            <p:nvSpPr>
              <p:cNvPr id="13326" name="Rectangle 11"/>
              <p:cNvSpPr>
                <a:spLocks noChangeArrowheads="1"/>
              </p:cNvSpPr>
              <p:nvPr/>
            </p:nvSpPr>
            <p:spPr bwMode="auto">
              <a:xfrm>
                <a:off x="1869" y="2906"/>
                <a:ext cx="291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C</a:t>
                </a:r>
              </a:p>
            </p:txBody>
          </p:sp>
          <p:sp>
            <p:nvSpPr>
              <p:cNvPr id="13327" name="Rectangle 12"/>
              <p:cNvSpPr>
                <a:spLocks noChangeArrowheads="1"/>
              </p:cNvSpPr>
              <p:nvPr/>
            </p:nvSpPr>
            <p:spPr bwMode="auto">
              <a:xfrm>
                <a:off x="1869" y="3087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D</a:t>
                </a:r>
              </a:p>
            </p:txBody>
          </p:sp>
          <p:sp>
            <p:nvSpPr>
              <p:cNvPr id="13328" name="Rectangle 13"/>
              <p:cNvSpPr>
                <a:spLocks noChangeArrowheads="1"/>
              </p:cNvSpPr>
              <p:nvPr/>
            </p:nvSpPr>
            <p:spPr bwMode="auto">
              <a:xfrm>
                <a:off x="1869" y="2724"/>
                <a:ext cx="291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3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rd</a:t>
                </a:r>
              </a:p>
            </p:txBody>
          </p:sp>
          <p:sp>
            <p:nvSpPr>
              <p:cNvPr id="13329" name="Rectangle 14"/>
              <p:cNvSpPr>
                <a:spLocks noChangeArrowheads="1"/>
              </p:cNvSpPr>
              <p:nvPr/>
            </p:nvSpPr>
            <p:spPr bwMode="auto">
              <a:xfrm>
                <a:off x="1579" y="3087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C</a:t>
                </a:r>
              </a:p>
            </p:txBody>
          </p:sp>
          <p:sp>
            <p:nvSpPr>
              <p:cNvPr id="13330" name="Rectangle 15"/>
              <p:cNvSpPr>
                <a:spLocks noChangeArrowheads="1"/>
              </p:cNvSpPr>
              <p:nvPr/>
            </p:nvSpPr>
            <p:spPr bwMode="auto">
              <a:xfrm>
                <a:off x="1579" y="2906"/>
                <a:ext cx="290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13331" name="Rectangle 16"/>
              <p:cNvSpPr>
                <a:spLocks noChangeArrowheads="1"/>
              </p:cNvSpPr>
              <p:nvPr/>
            </p:nvSpPr>
            <p:spPr bwMode="auto">
              <a:xfrm>
                <a:off x="1288" y="3632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13332" name="Rectangle 17"/>
              <p:cNvSpPr>
                <a:spLocks noChangeArrowheads="1"/>
              </p:cNvSpPr>
              <p:nvPr/>
            </p:nvSpPr>
            <p:spPr bwMode="auto">
              <a:xfrm>
                <a:off x="816" y="3632"/>
                <a:ext cx="472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Zoran</a:t>
                </a:r>
              </a:p>
            </p:txBody>
          </p:sp>
          <p:sp>
            <p:nvSpPr>
              <p:cNvPr id="13333" name="Rectangle 18"/>
              <p:cNvSpPr>
                <a:spLocks noChangeArrowheads="1"/>
              </p:cNvSpPr>
              <p:nvPr/>
            </p:nvSpPr>
            <p:spPr bwMode="auto">
              <a:xfrm>
                <a:off x="816" y="3451"/>
                <a:ext cx="472" cy="18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Yuri</a:t>
                </a:r>
              </a:p>
            </p:txBody>
          </p:sp>
          <p:sp>
            <p:nvSpPr>
              <p:cNvPr id="13334" name="Rectangle 19"/>
              <p:cNvSpPr>
                <a:spLocks noChangeArrowheads="1"/>
              </p:cNvSpPr>
              <p:nvPr/>
            </p:nvSpPr>
            <p:spPr bwMode="auto">
              <a:xfrm>
                <a:off x="816" y="3269"/>
                <a:ext cx="472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Xavier</a:t>
                </a:r>
              </a:p>
            </p:txBody>
          </p:sp>
          <p:sp>
            <p:nvSpPr>
              <p:cNvPr id="13335" name="Rectangle 20"/>
              <p:cNvSpPr>
                <a:spLocks noChangeArrowheads="1"/>
              </p:cNvSpPr>
              <p:nvPr/>
            </p:nvSpPr>
            <p:spPr bwMode="auto">
              <a:xfrm>
                <a:off x="1288" y="3269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C</a:t>
                </a:r>
              </a:p>
            </p:txBody>
          </p:sp>
          <p:sp>
            <p:nvSpPr>
              <p:cNvPr id="13336" name="Rectangle 21"/>
              <p:cNvSpPr>
                <a:spLocks noChangeArrowheads="1"/>
              </p:cNvSpPr>
              <p:nvPr/>
            </p:nvSpPr>
            <p:spPr bwMode="auto">
              <a:xfrm>
                <a:off x="1288" y="3451"/>
                <a:ext cx="291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D</a:t>
                </a:r>
              </a:p>
            </p:txBody>
          </p:sp>
          <p:sp>
            <p:nvSpPr>
              <p:cNvPr id="13337" name="Rectangle 22"/>
              <p:cNvSpPr>
                <a:spLocks noChangeArrowheads="1"/>
              </p:cNvSpPr>
              <p:nvPr/>
            </p:nvSpPr>
            <p:spPr bwMode="auto">
              <a:xfrm>
                <a:off x="1869" y="3269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13338" name="Rectangle 23"/>
              <p:cNvSpPr>
                <a:spLocks noChangeArrowheads="1"/>
              </p:cNvSpPr>
              <p:nvPr/>
            </p:nvSpPr>
            <p:spPr bwMode="auto">
              <a:xfrm>
                <a:off x="1869" y="3451"/>
                <a:ext cx="291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13339" name="Rectangle 24"/>
              <p:cNvSpPr>
                <a:spLocks noChangeArrowheads="1"/>
              </p:cNvSpPr>
              <p:nvPr/>
            </p:nvSpPr>
            <p:spPr bwMode="auto">
              <a:xfrm>
                <a:off x="1579" y="3632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13340" name="Rectangle 25"/>
              <p:cNvSpPr>
                <a:spLocks noChangeArrowheads="1"/>
              </p:cNvSpPr>
              <p:nvPr/>
            </p:nvSpPr>
            <p:spPr bwMode="auto">
              <a:xfrm>
                <a:off x="1579" y="3451"/>
                <a:ext cx="290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13341" name="Rectangle 26"/>
              <p:cNvSpPr>
                <a:spLocks noChangeArrowheads="1"/>
              </p:cNvSpPr>
              <p:nvPr/>
            </p:nvSpPr>
            <p:spPr bwMode="auto">
              <a:xfrm>
                <a:off x="1579" y="3269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D</a:t>
                </a:r>
              </a:p>
            </p:txBody>
          </p:sp>
          <p:sp>
            <p:nvSpPr>
              <p:cNvPr id="13342" name="Rectangle 27"/>
              <p:cNvSpPr>
                <a:spLocks noChangeArrowheads="1"/>
              </p:cNvSpPr>
              <p:nvPr/>
            </p:nvSpPr>
            <p:spPr bwMode="auto">
              <a:xfrm>
                <a:off x="1869" y="3632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C</a:t>
                </a:r>
              </a:p>
            </p:txBody>
          </p:sp>
          <p:sp>
            <p:nvSpPr>
              <p:cNvPr id="13343" name="Rectangle 28"/>
              <p:cNvSpPr>
                <a:spLocks noChangeArrowheads="1"/>
              </p:cNvSpPr>
              <p:nvPr/>
            </p:nvSpPr>
            <p:spPr bwMode="auto">
              <a:xfrm>
                <a:off x="2160" y="2724"/>
                <a:ext cx="291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th</a:t>
                </a:r>
              </a:p>
            </p:txBody>
          </p:sp>
          <p:sp>
            <p:nvSpPr>
              <p:cNvPr id="13344" name="Rectangle 29"/>
              <p:cNvSpPr>
                <a:spLocks noChangeArrowheads="1"/>
              </p:cNvSpPr>
              <p:nvPr/>
            </p:nvSpPr>
            <p:spPr bwMode="auto">
              <a:xfrm>
                <a:off x="2451" y="2906"/>
                <a:ext cx="290" cy="18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E</a:t>
                </a:r>
              </a:p>
            </p:txBody>
          </p:sp>
          <p:sp>
            <p:nvSpPr>
              <p:cNvPr id="13345" name="Rectangle 30"/>
              <p:cNvSpPr>
                <a:spLocks noChangeArrowheads="1"/>
              </p:cNvSpPr>
              <p:nvPr/>
            </p:nvSpPr>
            <p:spPr bwMode="auto">
              <a:xfrm>
                <a:off x="2451" y="3087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E</a:t>
                </a:r>
              </a:p>
            </p:txBody>
          </p:sp>
          <p:sp>
            <p:nvSpPr>
              <p:cNvPr id="13346" name="Rectangle 31"/>
              <p:cNvSpPr>
                <a:spLocks noChangeArrowheads="1"/>
              </p:cNvSpPr>
              <p:nvPr/>
            </p:nvSpPr>
            <p:spPr bwMode="auto">
              <a:xfrm>
                <a:off x="2451" y="2724"/>
                <a:ext cx="290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th</a:t>
                </a:r>
              </a:p>
            </p:txBody>
          </p:sp>
          <p:sp>
            <p:nvSpPr>
              <p:cNvPr id="13347" name="Rectangle 32"/>
              <p:cNvSpPr>
                <a:spLocks noChangeArrowheads="1"/>
              </p:cNvSpPr>
              <p:nvPr/>
            </p:nvSpPr>
            <p:spPr bwMode="auto">
              <a:xfrm>
                <a:off x="2160" y="3087"/>
                <a:ext cx="291" cy="18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13348" name="Rectangle 33"/>
              <p:cNvSpPr>
                <a:spLocks noChangeArrowheads="1"/>
              </p:cNvSpPr>
              <p:nvPr/>
            </p:nvSpPr>
            <p:spPr bwMode="auto">
              <a:xfrm>
                <a:off x="2160" y="2906"/>
                <a:ext cx="291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D</a:t>
                </a:r>
              </a:p>
            </p:txBody>
          </p:sp>
          <p:sp>
            <p:nvSpPr>
              <p:cNvPr id="13349" name="Rectangle 34"/>
              <p:cNvSpPr>
                <a:spLocks noChangeArrowheads="1"/>
              </p:cNvSpPr>
              <p:nvPr/>
            </p:nvSpPr>
            <p:spPr bwMode="auto">
              <a:xfrm>
                <a:off x="2451" y="3269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E</a:t>
                </a:r>
              </a:p>
            </p:txBody>
          </p:sp>
          <p:sp>
            <p:nvSpPr>
              <p:cNvPr id="13350" name="Rectangle 35"/>
              <p:cNvSpPr>
                <a:spLocks noChangeArrowheads="1"/>
              </p:cNvSpPr>
              <p:nvPr/>
            </p:nvSpPr>
            <p:spPr bwMode="auto">
              <a:xfrm>
                <a:off x="2451" y="3451"/>
                <a:ext cx="290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E</a:t>
                </a:r>
              </a:p>
            </p:txBody>
          </p:sp>
          <p:sp>
            <p:nvSpPr>
              <p:cNvPr id="13351" name="Rectangle 36"/>
              <p:cNvSpPr>
                <a:spLocks noChangeArrowheads="1"/>
              </p:cNvSpPr>
              <p:nvPr/>
            </p:nvSpPr>
            <p:spPr bwMode="auto">
              <a:xfrm>
                <a:off x="2160" y="3632"/>
                <a:ext cx="291" cy="18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D</a:t>
                </a:r>
              </a:p>
            </p:txBody>
          </p:sp>
          <p:sp>
            <p:nvSpPr>
              <p:cNvPr id="13352" name="Rectangle 37"/>
              <p:cNvSpPr>
                <a:spLocks noChangeArrowheads="1"/>
              </p:cNvSpPr>
              <p:nvPr/>
            </p:nvSpPr>
            <p:spPr bwMode="auto">
              <a:xfrm>
                <a:off x="2160" y="3451"/>
                <a:ext cx="291" cy="18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C</a:t>
                </a:r>
              </a:p>
            </p:txBody>
          </p:sp>
          <p:sp>
            <p:nvSpPr>
              <p:cNvPr id="13353" name="Rectangle 38"/>
              <p:cNvSpPr>
                <a:spLocks noChangeArrowheads="1"/>
              </p:cNvSpPr>
              <p:nvPr/>
            </p:nvSpPr>
            <p:spPr bwMode="auto">
              <a:xfrm>
                <a:off x="2160" y="3269"/>
                <a:ext cx="291" cy="18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13354" name="Rectangle 39"/>
              <p:cNvSpPr>
                <a:spLocks noChangeArrowheads="1"/>
              </p:cNvSpPr>
              <p:nvPr/>
            </p:nvSpPr>
            <p:spPr bwMode="auto">
              <a:xfrm>
                <a:off x="2451" y="3632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E</a:t>
                </a:r>
              </a:p>
            </p:txBody>
          </p:sp>
          <p:sp>
            <p:nvSpPr>
              <p:cNvPr id="13355" name="Rectangle 40"/>
              <p:cNvSpPr>
                <a:spLocks noChangeArrowheads="1"/>
              </p:cNvSpPr>
              <p:nvPr/>
            </p:nvSpPr>
            <p:spPr bwMode="auto">
              <a:xfrm>
                <a:off x="2923" y="3087"/>
                <a:ext cx="472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Brenda</a:t>
                </a:r>
              </a:p>
            </p:txBody>
          </p:sp>
          <p:sp>
            <p:nvSpPr>
              <p:cNvPr id="13356" name="Rectangle 41"/>
              <p:cNvSpPr>
                <a:spLocks noChangeArrowheads="1"/>
              </p:cNvSpPr>
              <p:nvPr/>
            </p:nvSpPr>
            <p:spPr bwMode="auto">
              <a:xfrm>
                <a:off x="2923" y="2906"/>
                <a:ext cx="472" cy="18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Amy</a:t>
                </a:r>
              </a:p>
            </p:txBody>
          </p:sp>
          <p:sp>
            <p:nvSpPr>
              <p:cNvPr id="13357" name="Rectangle 42"/>
              <p:cNvSpPr>
                <a:spLocks noChangeArrowheads="1"/>
              </p:cNvSpPr>
              <p:nvPr/>
            </p:nvSpPr>
            <p:spPr bwMode="auto">
              <a:xfrm>
                <a:off x="3395" y="2724"/>
                <a:ext cx="291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st</a:t>
                </a:r>
              </a:p>
            </p:txBody>
          </p:sp>
          <p:sp>
            <p:nvSpPr>
              <p:cNvPr id="13358" name="Rectangle 43"/>
              <p:cNvSpPr>
                <a:spLocks noChangeArrowheads="1"/>
              </p:cNvSpPr>
              <p:nvPr/>
            </p:nvSpPr>
            <p:spPr bwMode="auto">
              <a:xfrm>
                <a:off x="3395" y="2906"/>
                <a:ext cx="291" cy="18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W</a:t>
                </a:r>
              </a:p>
            </p:txBody>
          </p:sp>
          <p:sp>
            <p:nvSpPr>
              <p:cNvPr id="13359" name="Rectangle 44"/>
              <p:cNvSpPr>
                <a:spLocks noChangeArrowheads="1"/>
              </p:cNvSpPr>
              <p:nvPr/>
            </p:nvSpPr>
            <p:spPr bwMode="auto">
              <a:xfrm>
                <a:off x="3395" y="3087"/>
                <a:ext cx="291" cy="18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X</a:t>
                </a:r>
              </a:p>
            </p:txBody>
          </p:sp>
          <p:sp>
            <p:nvSpPr>
              <p:cNvPr id="13360" name="Rectangle 45"/>
              <p:cNvSpPr>
                <a:spLocks noChangeArrowheads="1"/>
              </p:cNvSpPr>
              <p:nvPr/>
            </p:nvSpPr>
            <p:spPr bwMode="auto">
              <a:xfrm>
                <a:off x="3686" y="2724"/>
                <a:ext cx="290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nd</a:t>
                </a:r>
              </a:p>
            </p:txBody>
          </p:sp>
          <p:sp>
            <p:nvSpPr>
              <p:cNvPr id="13361" name="Rectangle 46"/>
              <p:cNvSpPr>
                <a:spLocks noChangeArrowheads="1"/>
              </p:cNvSpPr>
              <p:nvPr/>
            </p:nvSpPr>
            <p:spPr bwMode="auto">
              <a:xfrm>
                <a:off x="3976" y="2906"/>
                <a:ext cx="291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Y</a:t>
                </a:r>
              </a:p>
            </p:txBody>
          </p:sp>
          <p:sp>
            <p:nvSpPr>
              <p:cNvPr id="13362" name="Rectangle 47"/>
              <p:cNvSpPr>
                <a:spLocks noChangeArrowheads="1"/>
              </p:cNvSpPr>
              <p:nvPr/>
            </p:nvSpPr>
            <p:spPr bwMode="auto">
              <a:xfrm>
                <a:off x="3976" y="3087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Z</a:t>
                </a:r>
              </a:p>
            </p:txBody>
          </p:sp>
          <p:sp>
            <p:nvSpPr>
              <p:cNvPr id="13363" name="Rectangle 48"/>
              <p:cNvSpPr>
                <a:spLocks noChangeArrowheads="1"/>
              </p:cNvSpPr>
              <p:nvPr/>
            </p:nvSpPr>
            <p:spPr bwMode="auto">
              <a:xfrm>
                <a:off x="3976" y="2724"/>
                <a:ext cx="291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3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rd</a:t>
                </a:r>
              </a:p>
            </p:txBody>
          </p:sp>
          <p:sp>
            <p:nvSpPr>
              <p:cNvPr id="13364" name="Rectangle 49"/>
              <p:cNvSpPr>
                <a:spLocks noChangeArrowheads="1"/>
              </p:cNvSpPr>
              <p:nvPr/>
            </p:nvSpPr>
            <p:spPr bwMode="auto">
              <a:xfrm>
                <a:off x="3686" y="3087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Y</a:t>
                </a:r>
              </a:p>
            </p:txBody>
          </p:sp>
          <p:sp>
            <p:nvSpPr>
              <p:cNvPr id="13365" name="Rectangle 50"/>
              <p:cNvSpPr>
                <a:spLocks noChangeArrowheads="1"/>
              </p:cNvSpPr>
              <p:nvPr/>
            </p:nvSpPr>
            <p:spPr bwMode="auto">
              <a:xfrm>
                <a:off x="3686" y="2906"/>
                <a:ext cx="290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X</a:t>
                </a:r>
              </a:p>
            </p:txBody>
          </p:sp>
          <p:sp>
            <p:nvSpPr>
              <p:cNvPr id="13366" name="Rectangle 51"/>
              <p:cNvSpPr>
                <a:spLocks noChangeArrowheads="1"/>
              </p:cNvSpPr>
              <p:nvPr/>
            </p:nvSpPr>
            <p:spPr bwMode="auto">
              <a:xfrm>
                <a:off x="3395" y="3632"/>
                <a:ext cx="291" cy="18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V</a:t>
                </a:r>
              </a:p>
            </p:txBody>
          </p:sp>
          <p:sp>
            <p:nvSpPr>
              <p:cNvPr id="13367" name="Rectangle 52"/>
              <p:cNvSpPr>
                <a:spLocks noChangeArrowheads="1"/>
              </p:cNvSpPr>
              <p:nvPr/>
            </p:nvSpPr>
            <p:spPr bwMode="auto">
              <a:xfrm>
                <a:off x="2923" y="3632"/>
                <a:ext cx="472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Erika</a:t>
                </a:r>
              </a:p>
            </p:txBody>
          </p:sp>
          <p:sp>
            <p:nvSpPr>
              <p:cNvPr id="13368" name="Rectangle 53"/>
              <p:cNvSpPr>
                <a:spLocks noChangeArrowheads="1"/>
              </p:cNvSpPr>
              <p:nvPr/>
            </p:nvSpPr>
            <p:spPr bwMode="auto">
              <a:xfrm>
                <a:off x="2923" y="3451"/>
                <a:ext cx="472" cy="18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Diane</a:t>
                </a:r>
              </a:p>
            </p:txBody>
          </p:sp>
          <p:sp>
            <p:nvSpPr>
              <p:cNvPr id="13369" name="Rectangle 54"/>
              <p:cNvSpPr>
                <a:spLocks noChangeArrowheads="1"/>
              </p:cNvSpPr>
              <p:nvPr/>
            </p:nvSpPr>
            <p:spPr bwMode="auto">
              <a:xfrm>
                <a:off x="2923" y="3269"/>
                <a:ext cx="472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Claire</a:t>
                </a:r>
              </a:p>
            </p:txBody>
          </p:sp>
          <p:sp>
            <p:nvSpPr>
              <p:cNvPr id="13370" name="Rectangle 55"/>
              <p:cNvSpPr>
                <a:spLocks noChangeArrowheads="1"/>
              </p:cNvSpPr>
              <p:nvPr/>
            </p:nvSpPr>
            <p:spPr bwMode="auto">
              <a:xfrm>
                <a:off x="3395" y="3269"/>
                <a:ext cx="291" cy="18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Y</a:t>
                </a:r>
              </a:p>
            </p:txBody>
          </p:sp>
          <p:sp>
            <p:nvSpPr>
              <p:cNvPr id="13371" name="Rectangle 56"/>
              <p:cNvSpPr>
                <a:spLocks noChangeArrowheads="1"/>
              </p:cNvSpPr>
              <p:nvPr/>
            </p:nvSpPr>
            <p:spPr bwMode="auto">
              <a:xfrm>
                <a:off x="3395" y="3451"/>
                <a:ext cx="291" cy="18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Z</a:t>
                </a:r>
              </a:p>
            </p:txBody>
          </p:sp>
          <p:sp>
            <p:nvSpPr>
              <p:cNvPr id="13372" name="Rectangle 57"/>
              <p:cNvSpPr>
                <a:spLocks noChangeArrowheads="1"/>
              </p:cNvSpPr>
              <p:nvPr/>
            </p:nvSpPr>
            <p:spPr bwMode="auto">
              <a:xfrm>
                <a:off x="3976" y="3269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V</a:t>
                </a:r>
              </a:p>
            </p:txBody>
          </p:sp>
          <p:sp>
            <p:nvSpPr>
              <p:cNvPr id="13373" name="Rectangle 58"/>
              <p:cNvSpPr>
                <a:spLocks noChangeArrowheads="1"/>
              </p:cNvSpPr>
              <p:nvPr/>
            </p:nvSpPr>
            <p:spPr bwMode="auto">
              <a:xfrm>
                <a:off x="3976" y="3451"/>
                <a:ext cx="291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W</a:t>
                </a:r>
              </a:p>
            </p:txBody>
          </p:sp>
          <p:sp>
            <p:nvSpPr>
              <p:cNvPr id="13374" name="Rectangle 59"/>
              <p:cNvSpPr>
                <a:spLocks noChangeArrowheads="1"/>
              </p:cNvSpPr>
              <p:nvPr/>
            </p:nvSpPr>
            <p:spPr bwMode="auto">
              <a:xfrm>
                <a:off x="3686" y="3632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W</a:t>
                </a:r>
              </a:p>
            </p:txBody>
          </p:sp>
          <p:sp>
            <p:nvSpPr>
              <p:cNvPr id="13375" name="Rectangle 60"/>
              <p:cNvSpPr>
                <a:spLocks noChangeArrowheads="1"/>
              </p:cNvSpPr>
              <p:nvPr/>
            </p:nvSpPr>
            <p:spPr bwMode="auto">
              <a:xfrm>
                <a:off x="3686" y="3451"/>
                <a:ext cx="290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V</a:t>
                </a:r>
              </a:p>
            </p:txBody>
          </p:sp>
          <p:sp>
            <p:nvSpPr>
              <p:cNvPr id="13376" name="Rectangle 61"/>
              <p:cNvSpPr>
                <a:spLocks noChangeArrowheads="1"/>
              </p:cNvSpPr>
              <p:nvPr/>
            </p:nvSpPr>
            <p:spPr bwMode="auto">
              <a:xfrm>
                <a:off x="3686" y="3269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 dirty="0">
                    <a:latin typeface="Comic Sans MS" panose="030F0702030302020204" pitchFamily="66" charset="0"/>
                  </a:rPr>
                  <a:t>Z</a:t>
                </a:r>
              </a:p>
            </p:txBody>
          </p:sp>
          <p:sp>
            <p:nvSpPr>
              <p:cNvPr id="13377" name="Rectangle 62"/>
              <p:cNvSpPr>
                <a:spLocks noChangeArrowheads="1"/>
              </p:cNvSpPr>
              <p:nvPr/>
            </p:nvSpPr>
            <p:spPr bwMode="auto">
              <a:xfrm>
                <a:off x="3976" y="3632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X</a:t>
                </a:r>
              </a:p>
            </p:txBody>
          </p:sp>
          <p:sp>
            <p:nvSpPr>
              <p:cNvPr id="13378" name="Rectangle 63"/>
              <p:cNvSpPr>
                <a:spLocks noChangeArrowheads="1"/>
              </p:cNvSpPr>
              <p:nvPr/>
            </p:nvSpPr>
            <p:spPr bwMode="auto">
              <a:xfrm>
                <a:off x="4267" y="2724"/>
                <a:ext cx="290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th</a:t>
                </a:r>
              </a:p>
            </p:txBody>
          </p:sp>
          <p:sp>
            <p:nvSpPr>
              <p:cNvPr id="13379" name="Rectangle 64"/>
              <p:cNvSpPr>
                <a:spLocks noChangeArrowheads="1"/>
              </p:cNvSpPr>
              <p:nvPr/>
            </p:nvSpPr>
            <p:spPr bwMode="auto">
              <a:xfrm>
                <a:off x="4557" y="2906"/>
                <a:ext cx="291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V</a:t>
                </a:r>
              </a:p>
            </p:txBody>
          </p:sp>
          <p:sp>
            <p:nvSpPr>
              <p:cNvPr id="13380" name="Rectangle 65"/>
              <p:cNvSpPr>
                <a:spLocks noChangeArrowheads="1"/>
              </p:cNvSpPr>
              <p:nvPr/>
            </p:nvSpPr>
            <p:spPr bwMode="auto">
              <a:xfrm>
                <a:off x="4557" y="3087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W</a:t>
                </a:r>
              </a:p>
            </p:txBody>
          </p:sp>
          <p:sp>
            <p:nvSpPr>
              <p:cNvPr id="13381" name="Rectangle 66"/>
              <p:cNvSpPr>
                <a:spLocks noChangeArrowheads="1"/>
              </p:cNvSpPr>
              <p:nvPr/>
            </p:nvSpPr>
            <p:spPr bwMode="auto">
              <a:xfrm>
                <a:off x="4557" y="2724"/>
                <a:ext cx="291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th</a:t>
                </a:r>
              </a:p>
            </p:txBody>
          </p:sp>
          <p:sp>
            <p:nvSpPr>
              <p:cNvPr id="13382" name="Rectangle 67"/>
              <p:cNvSpPr>
                <a:spLocks noChangeArrowheads="1"/>
              </p:cNvSpPr>
              <p:nvPr/>
            </p:nvSpPr>
            <p:spPr bwMode="auto">
              <a:xfrm>
                <a:off x="4267" y="3087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V</a:t>
                </a:r>
              </a:p>
            </p:txBody>
          </p:sp>
          <p:sp>
            <p:nvSpPr>
              <p:cNvPr id="13383" name="Rectangle 68"/>
              <p:cNvSpPr>
                <a:spLocks noChangeArrowheads="1"/>
              </p:cNvSpPr>
              <p:nvPr/>
            </p:nvSpPr>
            <p:spPr bwMode="auto">
              <a:xfrm>
                <a:off x="4267" y="2906"/>
                <a:ext cx="290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Z</a:t>
                </a:r>
              </a:p>
            </p:txBody>
          </p:sp>
          <p:sp>
            <p:nvSpPr>
              <p:cNvPr id="13384" name="Rectangle 69"/>
              <p:cNvSpPr>
                <a:spLocks noChangeArrowheads="1"/>
              </p:cNvSpPr>
              <p:nvPr/>
            </p:nvSpPr>
            <p:spPr bwMode="auto">
              <a:xfrm>
                <a:off x="4557" y="3269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X</a:t>
                </a:r>
              </a:p>
            </p:txBody>
          </p:sp>
          <p:sp>
            <p:nvSpPr>
              <p:cNvPr id="13385" name="Rectangle 70"/>
              <p:cNvSpPr>
                <a:spLocks noChangeArrowheads="1"/>
              </p:cNvSpPr>
              <p:nvPr/>
            </p:nvSpPr>
            <p:spPr bwMode="auto">
              <a:xfrm>
                <a:off x="4557" y="3451"/>
                <a:ext cx="291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Y</a:t>
                </a:r>
              </a:p>
            </p:txBody>
          </p:sp>
          <p:sp>
            <p:nvSpPr>
              <p:cNvPr id="13386" name="Rectangle 71"/>
              <p:cNvSpPr>
                <a:spLocks noChangeArrowheads="1"/>
              </p:cNvSpPr>
              <p:nvPr/>
            </p:nvSpPr>
            <p:spPr bwMode="auto">
              <a:xfrm>
                <a:off x="4267" y="3632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Y</a:t>
                </a:r>
              </a:p>
            </p:txBody>
          </p:sp>
          <p:sp>
            <p:nvSpPr>
              <p:cNvPr id="13387" name="Rectangle 72"/>
              <p:cNvSpPr>
                <a:spLocks noChangeArrowheads="1"/>
              </p:cNvSpPr>
              <p:nvPr/>
            </p:nvSpPr>
            <p:spPr bwMode="auto">
              <a:xfrm>
                <a:off x="4267" y="3451"/>
                <a:ext cx="290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X</a:t>
                </a:r>
              </a:p>
            </p:txBody>
          </p:sp>
          <p:sp>
            <p:nvSpPr>
              <p:cNvPr id="13388" name="Rectangle 73"/>
              <p:cNvSpPr>
                <a:spLocks noChangeArrowheads="1"/>
              </p:cNvSpPr>
              <p:nvPr/>
            </p:nvSpPr>
            <p:spPr bwMode="auto">
              <a:xfrm>
                <a:off x="4267" y="3269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W</a:t>
                </a:r>
              </a:p>
            </p:txBody>
          </p:sp>
          <p:sp>
            <p:nvSpPr>
              <p:cNvPr id="13389" name="Rectangle 74"/>
              <p:cNvSpPr>
                <a:spLocks noChangeArrowheads="1"/>
              </p:cNvSpPr>
              <p:nvPr/>
            </p:nvSpPr>
            <p:spPr bwMode="auto">
              <a:xfrm>
                <a:off x="4557" y="3632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Z</a:t>
                </a:r>
              </a:p>
            </p:txBody>
          </p:sp>
        </p:grpSp>
        <p:sp>
          <p:nvSpPr>
            <p:cNvPr id="13319" name="Rectangle 75"/>
            <p:cNvSpPr>
              <a:spLocks noChangeArrowheads="1"/>
            </p:cNvSpPr>
            <p:nvPr/>
          </p:nvSpPr>
          <p:spPr bwMode="auto">
            <a:xfrm>
              <a:off x="2304" y="3921"/>
              <a:ext cx="16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 b="1">
                  <a:solidFill>
                    <a:srgbClr val="0033CC"/>
                  </a:solidFill>
                </a:rPr>
                <a:t>n(n-1) + 1</a:t>
              </a:r>
              <a:r>
                <a:rPr kumimoji="1" lang="en-US" altLang="en-US" sz="1400">
                  <a:latin typeface="Comic Sans MS" panose="030F0702030302020204" pitchFamily="66" charset="0"/>
                </a:rPr>
                <a:t> proposals required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Proof of Correctness:  Perfection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59458"/>
            <a:ext cx="8229600" cy="486670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Claim.</a:t>
            </a:r>
            <a:r>
              <a:rPr lang="en-US" altLang="en-US" sz="2400" dirty="0"/>
              <a:t> All men and women get matched.</a:t>
            </a:r>
          </a:p>
          <a:p>
            <a:pPr marL="0" indent="0" eaLnBrk="1" hangingPunct="1">
              <a:buNone/>
            </a:pPr>
            <a:endParaRPr lang="en-US" altLang="en-US" sz="1200" dirty="0"/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Proof.</a:t>
            </a:r>
            <a:r>
              <a:rPr lang="en-US" altLang="en-US" sz="2400" dirty="0">
                <a:solidFill>
                  <a:schemeClr val="bg2"/>
                </a:solidFill>
              </a:rPr>
              <a:t> </a:t>
            </a:r>
            <a:r>
              <a:rPr lang="en-US" altLang="en-US" sz="2400" dirty="0">
                <a:solidFill>
                  <a:srgbClr val="FF3300"/>
                </a:solidFill>
              </a:rPr>
              <a:t>(by contradiction)</a:t>
            </a:r>
          </a:p>
          <a:p>
            <a:pPr lvl="1" eaLnBrk="1" hangingPunct="1"/>
            <a:r>
              <a:rPr lang="en-US" altLang="en-US" sz="2400" dirty="0"/>
              <a:t>Suppose, for sake of contradiction, that</a:t>
            </a:r>
            <a:r>
              <a:rPr lang="en-US" altLang="en-US" sz="2400" dirty="0">
                <a:solidFill>
                  <a:schemeClr val="bg2"/>
                </a:solidFill>
              </a:rPr>
              <a:t> </a:t>
            </a:r>
            <a:r>
              <a:rPr lang="en-US" altLang="en-US" sz="2400" dirty="0">
                <a:solidFill>
                  <a:srgbClr val="0033CC"/>
                </a:solidFill>
              </a:rPr>
              <a:t>Zoran</a:t>
            </a:r>
            <a:r>
              <a:rPr lang="en-US" altLang="en-US" sz="2400" dirty="0">
                <a:solidFill>
                  <a:schemeClr val="bg2"/>
                </a:solidFill>
              </a:rPr>
              <a:t> </a:t>
            </a:r>
            <a:r>
              <a:rPr lang="en-US" altLang="en-US" sz="2400" dirty="0"/>
              <a:t>is not matched upon termination of algorithm.</a:t>
            </a:r>
          </a:p>
          <a:p>
            <a:pPr lvl="1" eaLnBrk="1" hangingPunct="1"/>
            <a:r>
              <a:rPr lang="en-US" altLang="en-US" sz="2400" dirty="0"/>
              <a:t>Then some woman, say </a:t>
            </a:r>
            <a:r>
              <a:rPr lang="en-US" altLang="en-US" sz="2400" dirty="0">
                <a:solidFill>
                  <a:srgbClr val="0033CC"/>
                </a:solidFill>
              </a:rPr>
              <a:t>Amy</a:t>
            </a:r>
            <a:r>
              <a:rPr lang="en-US" altLang="en-US" sz="2400" dirty="0"/>
              <a:t>, is not matched upon termination.</a:t>
            </a:r>
          </a:p>
          <a:p>
            <a:pPr lvl="1" eaLnBrk="1" hangingPunct="1"/>
            <a:r>
              <a:rPr lang="en-US" altLang="en-US" sz="2400" dirty="0"/>
              <a:t>(Observation 2: once women matched, they never becoming unmatched.) </a:t>
            </a:r>
            <a:r>
              <a:rPr lang="en-US" altLang="en-US" sz="2400" dirty="0">
                <a:solidFill>
                  <a:srgbClr val="0033CC"/>
                </a:solidFill>
              </a:rPr>
              <a:t>Amy</a:t>
            </a:r>
            <a:r>
              <a:rPr lang="en-US" altLang="en-US" sz="2400" dirty="0"/>
              <a:t> was never proposed to. </a:t>
            </a:r>
          </a:p>
          <a:p>
            <a:pPr lvl="1" eaLnBrk="1" hangingPunct="1"/>
            <a:r>
              <a:rPr lang="en-US" altLang="en-US" sz="2400" dirty="0"/>
              <a:t>But, </a:t>
            </a:r>
            <a:r>
              <a:rPr lang="en-US" altLang="en-US" sz="2400" dirty="0">
                <a:solidFill>
                  <a:srgbClr val="0033CC"/>
                </a:solidFill>
              </a:rPr>
              <a:t>Zoran</a:t>
            </a:r>
            <a:r>
              <a:rPr lang="en-US" altLang="en-US" sz="2400" dirty="0"/>
              <a:t> proposes to everyone, since he ends up unmatched.  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282AE6-7652-4168-8C06-15D47C970ABA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EFC366-A99E-48EC-80BC-305F465C6722}"/>
              </a:ext>
            </a:extLst>
          </p:cNvPr>
          <p:cNvSpPr>
            <a:spLocks noChangeAspect="1"/>
          </p:cNvSpPr>
          <p:nvPr/>
        </p:nvSpPr>
        <p:spPr bwMode="auto">
          <a:xfrm>
            <a:off x="8328453" y="5911374"/>
            <a:ext cx="182880" cy="18288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Proof of Correctness:  Stability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62974"/>
            <a:ext cx="8229600" cy="4763189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Claim.</a:t>
            </a:r>
            <a:r>
              <a:rPr lang="en-US" altLang="en-US" sz="2400" dirty="0"/>
              <a:t>  No unstable pairs.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Proof.</a:t>
            </a:r>
            <a:r>
              <a:rPr lang="en-US" altLang="en-US" sz="2400" dirty="0">
                <a:solidFill>
                  <a:schemeClr val="bg2"/>
                </a:solidFill>
              </a:rPr>
              <a:t>  </a:t>
            </a:r>
            <a:r>
              <a:rPr lang="en-US" altLang="en-US" sz="2400" dirty="0">
                <a:solidFill>
                  <a:schemeClr val="hlink"/>
                </a:solidFill>
              </a:rPr>
              <a:t>(by contradiction)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Suppose </a:t>
            </a:r>
            <a:r>
              <a:rPr lang="en-US" altLang="en-US" sz="2000" b="1" dirty="0">
                <a:solidFill>
                  <a:srgbClr val="0033CC"/>
                </a:solidFill>
              </a:rPr>
              <a:t>A</a:t>
            </a:r>
            <a:r>
              <a:rPr lang="en-US" altLang="en-US" sz="2000" dirty="0">
                <a:solidFill>
                  <a:srgbClr val="0033CC"/>
                </a:solidFill>
              </a:rPr>
              <a:t>-</a:t>
            </a:r>
            <a:r>
              <a:rPr lang="en-US" altLang="en-US" sz="2000" b="1" dirty="0">
                <a:solidFill>
                  <a:srgbClr val="0033CC"/>
                </a:solidFill>
              </a:rPr>
              <a:t>Z</a:t>
            </a:r>
            <a:r>
              <a:rPr lang="en-US" altLang="en-US" sz="2000" dirty="0"/>
              <a:t> is an unstable pair:  each prefers each other to the partner in Gale-Shapley matching.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70C0"/>
                </a:solidFill>
              </a:rPr>
              <a:t>Case 1:</a:t>
            </a:r>
            <a:r>
              <a:rPr lang="en-US" altLang="en-US" sz="2000" dirty="0"/>
              <a:t>  </a:t>
            </a:r>
            <a:r>
              <a:rPr lang="en-US" altLang="en-US" sz="2000" b="1" dirty="0">
                <a:solidFill>
                  <a:srgbClr val="0033CC"/>
                </a:solidFill>
              </a:rPr>
              <a:t>Z</a:t>
            </a:r>
            <a:r>
              <a:rPr lang="en-US" altLang="en-US" sz="2000" dirty="0"/>
              <a:t> never proposed to </a:t>
            </a:r>
            <a:r>
              <a:rPr lang="en-US" altLang="en-US" sz="2000" b="1" dirty="0">
                <a:solidFill>
                  <a:srgbClr val="0033CC"/>
                </a:solidFill>
              </a:rPr>
              <a:t>A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        </a:t>
            </a:r>
            <a:r>
              <a:rPr lang="en-US" altLang="en-US" sz="2000" b="1" dirty="0">
                <a:solidFill>
                  <a:srgbClr val="0033CC"/>
                </a:solidFill>
              </a:rPr>
              <a:t>Z</a:t>
            </a:r>
            <a:r>
              <a:rPr lang="en-US" altLang="en-US" sz="2000" dirty="0"/>
              <a:t> prefers his GS partner to </a:t>
            </a:r>
            <a:r>
              <a:rPr lang="en-US" altLang="en-US" sz="2000" b="1" dirty="0">
                <a:solidFill>
                  <a:srgbClr val="0033CC"/>
                </a:solidFill>
              </a:rPr>
              <a:t>A</a:t>
            </a:r>
            <a:r>
              <a:rPr lang="en-US" altLang="en-US" sz="2000" dirty="0"/>
              <a:t>.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        </a:t>
            </a:r>
            <a:r>
              <a:rPr lang="en-US" altLang="en-US" sz="2000" b="1" dirty="0">
                <a:solidFill>
                  <a:srgbClr val="0033CC"/>
                </a:solidFill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solidFill>
                  <a:srgbClr val="0033CC"/>
                </a:solidFill>
                <a:sym typeface="Symbol" panose="05050102010706020507" pitchFamily="18" charset="2"/>
              </a:rPr>
              <a:t>-</a:t>
            </a:r>
            <a:r>
              <a:rPr lang="en-US" altLang="en-US" sz="2000" b="1" dirty="0">
                <a:solidFill>
                  <a:srgbClr val="0033CC"/>
                </a:solidFill>
                <a:sym typeface="Symbol" panose="05050102010706020507" pitchFamily="18" charset="2"/>
              </a:rPr>
              <a:t>Z</a:t>
            </a:r>
            <a:r>
              <a:rPr lang="en-US" altLang="en-US" sz="2000" dirty="0"/>
              <a:t> is stable.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70C0"/>
                </a:solidFill>
              </a:rPr>
              <a:t>Case 2:</a:t>
            </a:r>
            <a:r>
              <a:rPr lang="en-US" altLang="en-US" sz="2000" dirty="0"/>
              <a:t>  </a:t>
            </a:r>
            <a:r>
              <a:rPr lang="en-US" altLang="en-US" sz="2000" b="1" dirty="0">
                <a:solidFill>
                  <a:srgbClr val="0033CC"/>
                </a:solidFill>
              </a:rPr>
              <a:t>Z</a:t>
            </a:r>
            <a:r>
              <a:rPr lang="en-US" altLang="en-US" sz="2000" dirty="0"/>
              <a:t> proposed to </a:t>
            </a:r>
            <a:r>
              <a:rPr lang="en-US" altLang="en-US" sz="2000" b="1" dirty="0">
                <a:solidFill>
                  <a:srgbClr val="0033CC"/>
                </a:solidFill>
              </a:rPr>
              <a:t>A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      </a:t>
            </a:r>
            <a:r>
              <a:rPr lang="en-US" altLang="en-US" sz="2000" dirty="0">
                <a:sym typeface="Symbol" panose="05050102010706020507" pitchFamily="18" charset="2"/>
              </a:rPr>
              <a:t></a:t>
            </a:r>
            <a:r>
              <a:rPr lang="en-US" altLang="en-US" sz="2000" dirty="0"/>
              <a:t>  </a:t>
            </a:r>
            <a:r>
              <a:rPr lang="en-US" altLang="en-US" sz="2000" b="1" dirty="0">
                <a:solidFill>
                  <a:srgbClr val="0033CC"/>
                </a:solidFill>
              </a:rPr>
              <a:t>A</a:t>
            </a:r>
            <a:r>
              <a:rPr lang="en-US" altLang="en-US" sz="2000" dirty="0"/>
              <a:t> rejected </a:t>
            </a:r>
            <a:r>
              <a:rPr lang="en-US" altLang="en-US" sz="2000" b="1" dirty="0">
                <a:solidFill>
                  <a:srgbClr val="0033CC"/>
                </a:solidFill>
              </a:rPr>
              <a:t>Z</a:t>
            </a:r>
            <a:r>
              <a:rPr lang="en-US" altLang="en-US" sz="2000" dirty="0"/>
              <a:t> (right away or later)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	  </a:t>
            </a:r>
            <a:r>
              <a:rPr lang="en-US" altLang="en-US" sz="2000" dirty="0"/>
              <a:t>  </a:t>
            </a:r>
            <a:r>
              <a:rPr lang="en-US" altLang="en-US" sz="2000" b="1" dirty="0">
                <a:solidFill>
                  <a:srgbClr val="0033CC"/>
                </a:solidFill>
              </a:rPr>
              <a:t>A</a:t>
            </a:r>
            <a:r>
              <a:rPr lang="en-US" altLang="en-US" sz="2000" dirty="0"/>
              <a:t> prefers her GS partner to </a:t>
            </a:r>
            <a:r>
              <a:rPr lang="en-US" altLang="en-US" sz="2000" b="1" dirty="0">
                <a:solidFill>
                  <a:srgbClr val="0033CC"/>
                </a:solidFill>
              </a:rPr>
              <a:t>Z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      </a:t>
            </a:r>
            <a:r>
              <a:rPr lang="en-US" altLang="en-US" sz="2000" dirty="0"/>
              <a:t>  </a:t>
            </a:r>
            <a:r>
              <a:rPr lang="en-US" altLang="en-US" sz="2000" b="1" dirty="0">
                <a:solidFill>
                  <a:srgbClr val="0033CC"/>
                </a:solidFill>
              </a:rPr>
              <a:t>A</a:t>
            </a:r>
            <a:r>
              <a:rPr lang="en-US" altLang="en-US" sz="2000" dirty="0">
                <a:solidFill>
                  <a:srgbClr val="0033CC"/>
                </a:solidFill>
              </a:rPr>
              <a:t>-</a:t>
            </a:r>
            <a:r>
              <a:rPr lang="en-US" altLang="en-US" sz="2000" b="1" dirty="0">
                <a:solidFill>
                  <a:srgbClr val="0033CC"/>
                </a:solidFill>
              </a:rPr>
              <a:t>Z</a:t>
            </a:r>
            <a:r>
              <a:rPr lang="en-US" altLang="en-US" sz="2000" dirty="0"/>
              <a:t> is stable.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>
              <a:solidFill>
                <a:srgbClr val="990033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In either case </a:t>
            </a:r>
            <a:r>
              <a:rPr lang="en-US" altLang="en-US" sz="2000" b="1" dirty="0">
                <a:solidFill>
                  <a:srgbClr val="0033CC"/>
                </a:solidFill>
              </a:rPr>
              <a:t>A</a:t>
            </a:r>
            <a:r>
              <a:rPr lang="en-US" altLang="en-US" sz="2000" dirty="0">
                <a:solidFill>
                  <a:srgbClr val="0033CC"/>
                </a:solidFill>
              </a:rPr>
              <a:t>-</a:t>
            </a:r>
            <a:r>
              <a:rPr lang="en-US" altLang="en-US" sz="2000" b="1" dirty="0">
                <a:solidFill>
                  <a:srgbClr val="0033CC"/>
                </a:solidFill>
              </a:rPr>
              <a:t>Z</a:t>
            </a:r>
            <a:r>
              <a:rPr lang="en-US" altLang="en-US" sz="2000" dirty="0"/>
              <a:t> is stable, a contradiction.  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1AAF29-FA8B-4D6C-9EB5-DBE9F4E3811A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33160" name="Text Box 8"/>
          <p:cNvSpPr txBox="1">
            <a:spLocks noChangeArrowheads="1"/>
          </p:cNvSpPr>
          <p:nvPr/>
        </p:nvSpPr>
        <p:spPr bwMode="auto">
          <a:xfrm>
            <a:off x="5641975" y="2906713"/>
            <a:ext cx="281327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men propose in decreasing</a:t>
            </a:r>
            <a:br>
              <a:rPr kumimoji="1" lang="en-US" alt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kumimoji="1" lang="en-US" alt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order of preference</a:t>
            </a:r>
          </a:p>
        </p:txBody>
      </p:sp>
      <p:sp>
        <p:nvSpPr>
          <p:cNvPr id="433161" name="Line 9"/>
          <p:cNvSpPr>
            <a:spLocks noChangeShapeType="1"/>
          </p:cNvSpPr>
          <p:nvPr/>
        </p:nvSpPr>
        <p:spPr bwMode="auto">
          <a:xfrm flipH="1">
            <a:off x="5170098" y="3181349"/>
            <a:ext cx="411552" cy="27936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433162" name="Text Box 10"/>
          <p:cNvSpPr txBox="1">
            <a:spLocks noChangeArrowheads="1"/>
          </p:cNvSpPr>
          <p:nvPr/>
        </p:nvSpPr>
        <p:spPr bwMode="auto">
          <a:xfrm>
            <a:off x="5721350" y="5070475"/>
            <a:ext cx="21832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women only trade up</a:t>
            </a:r>
          </a:p>
        </p:txBody>
      </p:sp>
      <p:sp>
        <p:nvSpPr>
          <p:cNvPr id="433163" name="Line 11"/>
          <p:cNvSpPr>
            <a:spLocks noChangeShapeType="1"/>
          </p:cNvSpPr>
          <p:nvPr/>
        </p:nvSpPr>
        <p:spPr bwMode="auto">
          <a:xfrm flipH="1" flipV="1">
            <a:off x="5454650" y="4970463"/>
            <a:ext cx="222250" cy="1746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C5F93C-B23D-464A-A8E7-66A573A7A96B}"/>
              </a:ext>
            </a:extLst>
          </p:cNvPr>
          <p:cNvSpPr>
            <a:spLocks noChangeAspect="1"/>
          </p:cNvSpPr>
          <p:nvPr/>
        </p:nvSpPr>
        <p:spPr bwMode="auto">
          <a:xfrm>
            <a:off x="8328453" y="5911374"/>
            <a:ext cx="182880" cy="18288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uiExpand="1" build="p"/>
      <p:bldP spid="433160" grpId="0" uiExpand="1"/>
      <p:bldP spid="433161" grpId="0" uiExpand="1" animBg="1"/>
      <p:bldP spid="433162" grpId="0" uiExpand="1"/>
      <p:bldP spid="433163" grpId="0" uiExpand="1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Stable matching problem:</a:t>
            </a:r>
            <a:r>
              <a:rPr lang="en-US" altLang="en-US" sz="2400" dirty="0"/>
              <a:t>  Given </a:t>
            </a:r>
            <a:r>
              <a:rPr lang="en-US" altLang="en-US" sz="2400" b="1" dirty="0">
                <a:solidFill>
                  <a:srgbClr val="0033CC"/>
                </a:solidFill>
              </a:rPr>
              <a:t>n</a:t>
            </a:r>
            <a:r>
              <a:rPr lang="en-US" altLang="en-US" sz="2400" dirty="0"/>
              <a:t> men and </a:t>
            </a:r>
            <a:r>
              <a:rPr lang="en-US" altLang="en-US" sz="2400" b="1" dirty="0">
                <a:solidFill>
                  <a:srgbClr val="0033CC"/>
                </a:solidFill>
              </a:rPr>
              <a:t>n</a:t>
            </a:r>
            <a:r>
              <a:rPr lang="en-US" altLang="en-US" sz="2400" dirty="0"/>
              <a:t> women, and their preferences, find a stable matching.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Gale-Shapley algorithm:</a:t>
            </a:r>
            <a:r>
              <a:rPr lang="en-US" altLang="en-US" sz="2400" dirty="0"/>
              <a:t>  Guarantees to find a stable matching for </a:t>
            </a:r>
            <a:r>
              <a:rPr lang="en-US" altLang="en-US" sz="2400" dirty="0">
                <a:solidFill>
                  <a:schemeClr val="hlink"/>
                </a:solidFill>
              </a:rPr>
              <a:t>any</a:t>
            </a:r>
            <a:r>
              <a:rPr lang="en-US" altLang="en-US" sz="2400" dirty="0"/>
              <a:t> problem instance.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/>
              <a:t> How to implement GS algorithm efficiently?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/>
              <a:t>If there are multiple stable matchings, which one does GS find?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Quiz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39969"/>
                <a:ext cx="8229600" cy="5300527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b="1" dirty="0" smtClean="0">
                    <a:solidFill>
                      <a:schemeClr val="accent2"/>
                    </a:solidFill>
                  </a:rPr>
                  <a:t>Input:</a:t>
                </a:r>
                <a:r>
                  <a:rPr lang="en-US" altLang="en-US" sz="2000" dirty="0" smtClean="0"/>
                  <a:t> two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 smtClean="0"/>
                  <a:t>-bit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.</a:t>
                </a:r>
              </a:p>
              <a:p>
                <a:pPr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𝐴𝐺𝐺𝐶𝑇𝐴𝐶𝐶</m:t>
                    </m:r>
                  </m:oMath>
                </a14:m>
                <a:endParaRPr lang="en-US" altLang="en-US" sz="2000" dirty="0" smtClean="0"/>
              </a:p>
              <a:p>
                <a:pPr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𝐶𝐴𝐺𝐺𝐶𝑇𝐴𝐶</m:t>
                    </m:r>
                  </m:oMath>
                </a14:m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 smtClean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b="1" dirty="0" smtClean="0">
                    <a:solidFill>
                      <a:schemeClr val="accent2"/>
                    </a:solidFill>
                  </a:rPr>
                  <a:t>Output: </a:t>
                </a:r>
                <a:r>
                  <a:rPr lang="en-US" altLang="en-US" sz="2000" dirty="0" smtClean="0"/>
                  <a:t>minimum number of insertions/deletions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b="1" dirty="0" smtClean="0">
                    <a:solidFill>
                      <a:schemeClr val="accent2"/>
                    </a:solidFill>
                  </a:rPr>
                  <a:t>Algorithm: </a:t>
                </a:r>
                <a:r>
                  <a:rPr lang="en-US" altLang="en-US" sz="2000" dirty="0" smtClean="0"/>
                  <a:t>????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 smtClean="0"/>
                  <a:t>Even if the objective is precisely defined, we are often not ready to start coding right away!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 smtClean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 smtClean="0"/>
                  <a:t>After this quarter, you should able to solve it by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 smtClean="0"/>
                  <a:t> time.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 smtClean="0"/>
                  <a:t>Open problem: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1.999</m:t>
                        </m:r>
                      </m:sup>
                    </m:sSup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 smtClean="0"/>
                  <a:t> possible? (Probably not due to Strong ETH)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 smtClean="0"/>
                  <a:t>Message: Don’t be discouraged if it takes 30 years to solve a problem.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9969"/>
                <a:ext cx="8229600" cy="5300527"/>
              </a:xfrm>
              <a:blipFill>
                <a:blip r:embed="rId3"/>
                <a:stretch>
                  <a:fillRect l="-741" t="-172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62504" y="49174"/>
            <a:ext cx="3743260" cy="2244442"/>
            <a:chOff x="5162504" y="49174"/>
            <a:chExt cx="3743260" cy="2244442"/>
          </a:xfrm>
        </p:grpSpPr>
        <p:grpSp>
          <p:nvGrpSpPr>
            <p:cNvPr id="7" name="Group 6"/>
            <p:cNvGrpSpPr/>
            <p:nvPr/>
          </p:nvGrpSpPr>
          <p:grpSpPr>
            <a:xfrm>
              <a:off x="5162504" y="49174"/>
              <a:ext cx="3743260" cy="2007420"/>
              <a:chOff x="5153626" y="207139"/>
              <a:chExt cx="3743260" cy="200742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3626" y="227256"/>
                <a:ext cx="3743260" cy="1987303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330428" y="207139"/>
                <a:ext cx="33563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Best paper on FOCS 2018</a:t>
                </a:r>
                <a:endParaRPr lang="en-US" sz="18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522127" y="1955062"/>
              <a:ext cx="30240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See arXiv:1804.04178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740" y="6174470"/>
            <a:ext cx="6905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However, limit your time of each homework to just 10 years. There are 8 homework.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6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002060"/>
                </a:solidFill>
              </a:rPr>
              <a:t>Why this problem is important?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712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In 1962, Gale and Shapley published the paper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400" dirty="0"/>
              <a:t>“College Admissions and the Stability of Marriage”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400" dirty="0"/>
              <a:t>To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400" dirty="0"/>
              <a:t>“The American Mathematical Monthly”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1026" name="Picture 2" descr="https://cdn-images-1.medium.com/max/1500/1*KyXDDH007fDh2pZ0GA81Tw.jpeg">
            <a:extLst>
              <a:ext uri="{FF2B5EF4-FFF2-40B4-BE49-F238E27FC236}">
                <a16:creationId xmlns:a16="http://schemas.microsoft.com/office/drawing/2014/main" id="{65E6AD2D-805F-46E3-9A66-DF61CB1D3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83" y="3519158"/>
            <a:ext cx="3527954" cy="23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14651E-B595-4C0F-9872-9D0946B59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91" y="3561343"/>
            <a:ext cx="3641127" cy="21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002060"/>
                </a:solidFill>
              </a:rPr>
              <a:t>Why this problem is important?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dirty="0"/>
              <a:t>Alvin Roth modified the Gale-Shapley algorithm and apply it to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National Residency Match Program (NRMP), a system that assigns new doctors to hospitals around the country. (90s)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Public high school assignment process (00s)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Helping transplant patients find a match (2004)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dirty="0"/>
              <a:t>(Saved &gt;1,000 people every year!)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200" dirty="0"/>
              <a:t>Reference: </a:t>
            </a:r>
            <a:r>
              <a:rPr lang="en-US" sz="1200" dirty="0"/>
              <a:t>https://medium.com/@UofCalifornia/how-a-matchmaking-algorithm-saved-lives-2a65ac448698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050" name="Picture 2" descr="https://cdn-images-1.medium.com/max/900/1*CG9GPE_JNo95clfIIoNKpw.png">
            <a:extLst>
              <a:ext uri="{FF2B5EF4-FFF2-40B4-BE49-F238E27FC236}">
                <a16:creationId xmlns:a16="http://schemas.microsoft.com/office/drawing/2014/main" id="{091D64D5-52F0-4761-870A-C6119DC95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945" y="136525"/>
            <a:ext cx="1324501" cy="171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4B78FD-C653-430F-A5EF-BA49EDCA7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516" y="2174904"/>
            <a:ext cx="1267361" cy="1054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D78FCE-425E-4C3C-BDAE-9405191458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32" y="2189361"/>
            <a:ext cx="856832" cy="949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678A1B-3356-4597-8F1A-AF7C42B19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7419" y="3321760"/>
            <a:ext cx="1772064" cy="1280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ADFB6-A1C9-4320-981F-C6B4D0E5E1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11" y="4602709"/>
            <a:ext cx="1913671" cy="170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002060"/>
                </a:solidFill>
              </a:rPr>
              <a:t>Why this problem is important?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052" name="Picture 4" descr="https://cdn-images-1.medium.com/max/1200/1*E_o_2SAyqmoX73d-KpuVXA.jpeg">
            <a:extLst>
              <a:ext uri="{FF2B5EF4-FFF2-40B4-BE49-F238E27FC236}">
                <a16:creationId xmlns:a16="http://schemas.microsoft.com/office/drawing/2014/main" id="{8DF4E14B-C909-4960-8997-C9269448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46" y="1417638"/>
            <a:ext cx="3335250" cy="332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30ECFF-65D2-45B2-A16C-5D88B9F112C1}"/>
              </a:ext>
            </a:extLst>
          </p:cNvPr>
          <p:cNvSpPr txBox="1"/>
          <p:nvPr/>
        </p:nvSpPr>
        <p:spPr>
          <a:xfrm>
            <a:off x="1239045" y="5166812"/>
            <a:ext cx="6894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Shapley and Roth got the Nobel Prize (Economic) in 2012.</a:t>
            </a:r>
          </a:p>
          <a:p>
            <a:r>
              <a:rPr lang="en-US" dirty="0"/>
              <a:t>(David Gale passed away in 2008.)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D363F27-C5D0-41F3-8F59-474A18E679F8}"/>
              </a:ext>
            </a:extLst>
          </p:cNvPr>
          <p:cNvSpPr/>
          <p:nvPr/>
        </p:nvSpPr>
        <p:spPr bwMode="auto">
          <a:xfrm>
            <a:off x="5273040" y="1053307"/>
            <a:ext cx="3680461" cy="1464231"/>
          </a:xfrm>
          <a:prstGeom prst="wedgeRoundRectCallout">
            <a:avLst>
              <a:gd name="adj1" fmla="val -115038"/>
              <a:gd name="adj2" fmla="val 28044"/>
              <a:gd name="adj3" fmla="val 16667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latin typeface="Arial" charset="0"/>
              </a:rPr>
              <a:t>Some of the problems in this course may seem obscure or </a:t>
            </a:r>
            <a:r>
              <a:rPr lang="en-US" sz="1600" dirty="0" smtClean="0">
                <a:latin typeface="Arial" charset="0"/>
              </a:rPr>
              <a:t>pointless.</a:t>
            </a:r>
          </a:p>
          <a:p>
            <a:pPr algn="l"/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algn="l"/>
            <a:r>
              <a:rPr lang="en-US" sz="1600" dirty="0">
                <a:latin typeface="Arial" charset="0"/>
              </a:rPr>
              <a:t>But their abstraction allows for variety of applications.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This Course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9970"/>
            <a:ext cx="8229600" cy="478619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 smtClean="0"/>
              <a:t>How </a:t>
            </a:r>
            <a:r>
              <a:rPr lang="en-US" altLang="en-US" sz="2000" dirty="0"/>
              <a:t>to solve problems using computers, aka, algorithms.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Goal: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Learn some </a:t>
            </a:r>
            <a:r>
              <a:rPr lang="en-US" altLang="en-US" sz="2000" dirty="0"/>
              <a:t>techniques to design algorithms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How to analyze the runtime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Understand some problems are difficult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Grading Scheme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Homework ~ 50%</a:t>
            </a:r>
            <a:br>
              <a:rPr lang="en-US" altLang="en-US" sz="2000" dirty="0"/>
            </a:br>
            <a:r>
              <a:rPr lang="en-US" altLang="en-US" sz="1600" dirty="0"/>
              <a:t>Weekly homework due on Wed before the class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Midterm ~ 15-20%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Final ~ 30-35%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 smtClean="0"/>
              <a:t>HW 1 is already out! Due next Wed before class!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 smtClean="0"/>
              <a:t>Feel free to eat in classroom.</a:t>
            </a: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2BE4A4-4CF2-4BAE-AD81-FCAA3E3FA007}"/>
              </a:ext>
            </a:extLst>
          </p:cNvPr>
          <p:cNvGrpSpPr/>
          <p:nvPr/>
        </p:nvGrpSpPr>
        <p:grpSpPr>
          <a:xfrm>
            <a:off x="6636239" y="3496042"/>
            <a:ext cx="2050561" cy="2630121"/>
            <a:chOff x="6636239" y="3496042"/>
            <a:chExt cx="2050561" cy="26301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EE7BDF2-4A9A-4470-A7F1-033383F97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118" y="3496042"/>
              <a:ext cx="1900801" cy="217048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6DEDDB-2D08-42E6-A557-CABF952924C2}"/>
                </a:ext>
              </a:extLst>
            </p:cNvPr>
            <p:cNvSpPr txBox="1"/>
            <p:nvPr/>
          </p:nvSpPr>
          <p:spPr>
            <a:xfrm>
              <a:off x="6636239" y="5726053"/>
              <a:ext cx="2050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Course textbook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5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Where to get help?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9970"/>
            <a:ext cx="8229600" cy="53402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Ask questions in the class!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Read the textbook!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Piazza: </a:t>
            </a:r>
            <a:r>
              <a:rPr lang="en-US" altLang="en-US" sz="2000" dirty="0"/>
              <a:t>Online discussion forum.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Office hours: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Myself: M </a:t>
            </a:r>
            <a:r>
              <a:rPr lang="en-US" altLang="en-US" sz="2000" dirty="0" smtClean="0"/>
              <a:t>2:30-3:30, </a:t>
            </a:r>
            <a:r>
              <a:rPr lang="en-US" altLang="en-US" sz="2000" dirty="0" err="1" smtClean="0"/>
              <a:t>Tu</a:t>
            </a:r>
            <a:r>
              <a:rPr lang="en-US" altLang="en-US" sz="2000" dirty="0" smtClean="0"/>
              <a:t> 4:30-5:30 </a:t>
            </a:r>
            <a:r>
              <a:rPr lang="en-US" altLang="en-US" sz="2000" dirty="0"/>
              <a:t>in CSE 562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2D8555-555D-4C24-9F39-E5D93555E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51" y="828630"/>
            <a:ext cx="1031649" cy="11780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5F9094-5DE9-4C0E-9B07-5D4871034250}"/>
              </a:ext>
            </a:extLst>
          </p:cNvPr>
          <p:cNvSpPr txBox="1"/>
          <p:nvPr/>
        </p:nvSpPr>
        <p:spPr>
          <a:xfrm>
            <a:off x="4973981" y="5726053"/>
            <a:ext cx="3916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Website: </a:t>
            </a:r>
            <a:r>
              <a:rPr lang="en-US" dirty="0">
                <a:solidFill>
                  <a:srgbClr val="0070C0"/>
                </a:solidFill>
              </a:rPr>
              <a:t>cs.washington.edu/421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53" y="4064070"/>
            <a:ext cx="3374846" cy="20620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0351B8-0C42-47EA-A2B8-80903B9E2BBB}"/>
              </a:ext>
            </a:extLst>
          </p:cNvPr>
          <p:cNvSpPr txBox="1"/>
          <p:nvPr/>
        </p:nvSpPr>
        <p:spPr>
          <a:xfrm>
            <a:off x="2771581" y="6031845"/>
            <a:ext cx="3313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CSE 007</a:t>
            </a:r>
          </a:p>
          <a:p>
            <a:r>
              <a:rPr lang="en-US" dirty="0"/>
              <a:t>(starting from </a:t>
            </a:r>
            <a:r>
              <a:rPr lang="en-US" dirty="0" smtClean="0"/>
              <a:t>next Monday)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849" y="3914890"/>
            <a:ext cx="3634951" cy="1601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5808" y="2206695"/>
            <a:ext cx="363495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Last year we used Canvas. Students said Piazza is better.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7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Yin-Tat’s Research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9970"/>
            <a:ext cx="8229600" cy="478619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 smtClean="0"/>
              <a:t>Study theoretical </a:t>
            </a:r>
            <a:r>
              <a:rPr lang="en-US" altLang="en-US" sz="2000" dirty="0"/>
              <a:t>computer science.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Among others, I gave the </a:t>
            </a:r>
            <a:r>
              <a:rPr lang="en-US" altLang="en-US" sz="2000" dirty="0" smtClean="0"/>
              <a:t>(theoretically</a:t>
            </a:r>
            <a:r>
              <a:rPr lang="en-US" altLang="en-US" sz="2000" dirty="0"/>
              <a:t>) fastest algorithms for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Linear Programs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Network flow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Two topics that we will discuss in this course.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Some problems in this course are still a hot area of research!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9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1341" y="244906"/>
            <a:ext cx="8174509" cy="94773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Stable Matching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1341" y="1464361"/>
                <a:ext cx="8174509" cy="2578552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b="1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men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women, find a “stable matching”.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We know the preference of all people.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341" y="1464361"/>
                <a:ext cx="8174509" cy="2578552"/>
              </a:xfrm>
              <a:blipFill>
                <a:blip r:embed="rId3"/>
                <a:stretch>
                  <a:fillRect l="-1119" t="-4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5124510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689F4D-C19A-4EDB-8AFA-E091EE740201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149" name="Rectangle 4"/>
          <p:cNvSpPr>
            <a:spLocks noChangeAspect="1" noChangeArrowheads="1"/>
          </p:cNvSpPr>
          <p:nvPr/>
        </p:nvSpPr>
        <p:spPr bwMode="auto">
          <a:xfrm>
            <a:off x="280988" y="431463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6150" name="Rectangle 5"/>
          <p:cNvSpPr>
            <a:spLocks noChangeAspect="1" noChangeArrowheads="1"/>
          </p:cNvSpPr>
          <p:nvPr/>
        </p:nvSpPr>
        <p:spPr bwMode="auto">
          <a:xfrm>
            <a:off x="1273175" y="431463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6151" name="Rectangle 6"/>
          <p:cNvSpPr>
            <a:spLocks noChangeAspect="1" noChangeArrowheads="1"/>
          </p:cNvSpPr>
          <p:nvPr/>
        </p:nvSpPr>
        <p:spPr bwMode="auto">
          <a:xfrm>
            <a:off x="3257550" y="4314630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6152" name="Rectangle 7"/>
          <p:cNvSpPr>
            <a:spLocks noChangeAspect="1" noChangeArrowheads="1"/>
          </p:cNvSpPr>
          <p:nvPr/>
        </p:nvSpPr>
        <p:spPr bwMode="auto">
          <a:xfrm>
            <a:off x="2265363" y="431463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6153" name="Rectangle 8"/>
          <p:cNvSpPr>
            <a:spLocks noChangeAspect="1" noChangeArrowheads="1"/>
          </p:cNvSpPr>
          <p:nvPr/>
        </p:nvSpPr>
        <p:spPr bwMode="auto">
          <a:xfrm>
            <a:off x="280988" y="3900293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6154" name="Rectangle 9"/>
          <p:cNvSpPr>
            <a:spLocks noChangeAspect="1" noChangeArrowheads="1"/>
          </p:cNvSpPr>
          <p:nvPr/>
        </p:nvSpPr>
        <p:spPr bwMode="auto">
          <a:xfrm>
            <a:off x="1273175" y="3900293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6155" name="Rectangle 10"/>
          <p:cNvSpPr>
            <a:spLocks noChangeAspect="1" noChangeArrowheads="1"/>
          </p:cNvSpPr>
          <p:nvPr/>
        </p:nvSpPr>
        <p:spPr bwMode="auto">
          <a:xfrm>
            <a:off x="3257550" y="3900293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6156" name="Rectangle 11"/>
          <p:cNvSpPr>
            <a:spLocks noChangeAspect="1" noChangeArrowheads="1"/>
          </p:cNvSpPr>
          <p:nvPr/>
        </p:nvSpPr>
        <p:spPr bwMode="auto">
          <a:xfrm>
            <a:off x="2265363" y="3900293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6157" name="Rectangle 12"/>
          <p:cNvSpPr>
            <a:spLocks noChangeAspect="1" noChangeArrowheads="1"/>
          </p:cNvSpPr>
          <p:nvPr/>
        </p:nvSpPr>
        <p:spPr bwMode="auto">
          <a:xfrm>
            <a:off x="280988" y="348595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6158" name="Rectangle 13"/>
          <p:cNvSpPr>
            <a:spLocks noChangeAspect="1" noChangeArrowheads="1"/>
          </p:cNvSpPr>
          <p:nvPr/>
        </p:nvSpPr>
        <p:spPr bwMode="auto">
          <a:xfrm>
            <a:off x="1273175" y="3485955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6159" name="Rectangle 14"/>
          <p:cNvSpPr>
            <a:spLocks noChangeAspect="1" noChangeArrowheads="1"/>
          </p:cNvSpPr>
          <p:nvPr/>
        </p:nvSpPr>
        <p:spPr bwMode="auto">
          <a:xfrm>
            <a:off x="3257550" y="348595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6160" name="Rectangle 15"/>
          <p:cNvSpPr>
            <a:spLocks noChangeAspect="1" noChangeArrowheads="1"/>
          </p:cNvSpPr>
          <p:nvPr/>
        </p:nvSpPr>
        <p:spPr bwMode="auto">
          <a:xfrm>
            <a:off x="2265363" y="348595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6161" name="Rectangle 16"/>
          <p:cNvSpPr>
            <a:spLocks noChangeAspect="1" noChangeArrowheads="1"/>
          </p:cNvSpPr>
          <p:nvPr/>
        </p:nvSpPr>
        <p:spPr bwMode="auto">
          <a:xfrm>
            <a:off x="1273175" y="3074793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6162" name="Rectangle 17"/>
          <p:cNvSpPr>
            <a:spLocks noChangeAspect="1" noChangeArrowheads="1"/>
          </p:cNvSpPr>
          <p:nvPr/>
        </p:nvSpPr>
        <p:spPr bwMode="auto">
          <a:xfrm>
            <a:off x="2265363" y="3074793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6163" name="Rectangle 18"/>
          <p:cNvSpPr>
            <a:spLocks noChangeAspect="1" noChangeArrowheads="1"/>
          </p:cNvSpPr>
          <p:nvPr/>
        </p:nvSpPr>
        <p:spPr bwMode="auto">
          <a:xfrm>
            <a:off x="3257550" y="3074793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6164" name="Rectangle 19"/>
          <p:cNvSpPr>
            <a:spLocks noChangeAspect="1" noChangeArrowheads="1"/>
          </p:cNvSpPr>
          <p:nvPr/>
        </p:nvSpPr>
        <p:spPr bwMode="auto">
          <a:xfrm>
            <a:off x="266700" y="4717855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167" name="Rectangle 22"/>
          <p:cNvSpPr>
            <a:spLocks noChangeAspect="1" noChangeArrowheads="1"/>
          </p:cNvSpPr>
          <p:nvPr/>
        </p:nvSpPr>
        <p:spPr bwMode="auto">
          <a:xfrm>
            <a:off x="4700588" y="431463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6168" name="Rectangle 23"/>
          <p:cNvSpPr>
            <a:spLocks noChangeAspect="1" noChangeArrowheads="1"/>
          </p:cNvSpPr>
          <p:nvPr/>
        </p:nvSpPr>
        <p:spPr bwMode="auto">
          <a:xfrm>
            <a:off x="5692775" y="431463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6169" name="Rectangle 24"/>
          <p:cNvSpPr>
            <a:spLocks noChangeAspect="1" noChangeArrowheads="1"/>
          </p:cNvSpPr>
          <p:nvPr/>
        </p:nvSpPr>
        <p:spPr bwMode="auto">
          <a:xfrm>
            <a:off x="7677150" y="4314630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6170" name="Rectangle 25"/>
          <p:cNvSpPr>
            <a:spLocks noChangeAspect="1" noChangeArrowheads="1"/>
          </p:cNvSpPr>
          <p:nvPr/>
        </p:nvSpPr>
        <p:spPr bwMode="auto">
          <a:xfrm>
            <a:off x="6684963" y="431463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6171" name="Rectangle 26"/>
          <p:cNvSpPr>
            <a:spLocks noChangeAspect="1" noChangeArrowheads="1"/>
          </p:cNvSpPr>
          <p:nvPr/>
        </p:nvSpPr>
        <p:spPr bwMode="auto">
          <a:xfrm>
            <a:off x="4700588" y="3900293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6172" name="Rectangle 27"/>
          <p:cNvSpPr>
            <a:spLocks noChangeAspect="1" noChangeArrowheads="1"/>
          </p:cNvSpPr>
          <p:nvPr/>
        </p:nvSpPr>
        <p:spPr bwMode="auto">
          <a:xfrm>
            <a:off x="5692775" y="3900293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6173" name="Rectangle 28"/>
          <p:cNvSpPr>
            <a:spLocks noChangeAspect="1" noChangeArrowheads="1"/>
          </p:cNvSpPr>
          <p:nvPr/>
        </p:nvSpPr>
        <p:spPr bwMode="auto">
          <a:xfrm>
            <a:off x="7677150" y="3900293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6174" name="Rectangle 29"/>
          <p:cNvSpPr>
            <a:spLocks noChangeAspect="1" noChangeArrowheads="1"/>
          </p:cNvSpPr>
          <p:nvPr/>
        </p:nvSpPr>
        <p:spPr bwMode="auto">
          <a:xfrm>
            <a:off x="6684963" y="3900293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6175" name="Rectangle 30"/>
          <p:cNvSpPr>
            <a:spLocks noChangeAspect="1" noChangeArrowheads="1"/>
          </p:cNvSpPr>
          <p:nvPr/>
        </p:nvSpPr>
        <p:spPr bwMode="auto">
          <a:xfrm>
            <a:off x="4700588" y="348595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6176" name="Rectangle 31"/>
          <p:cNvSpPr>
            <a:spLocks noChangeAspect="1" noChangeArrowheads="1"/>
          </p:cNvSpPr>
          <p:nvPr/>
        </p:nvSpPr>
        <p:spPr bwMode="auto">
          <a:xfrm>
            <a:off x="5692775" y="3485955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6177" name="Rectangle 32"/>
          <p:cNvSpPr>
            <a:spLocks noChangeAspect="1" noChangeArrowheads="1"/>
          </p:cNvSpPr>
          <p:nvPr/>
        </p:nvSpPr>
        <p:spPr bwMode="auto">
          <a:xfrm>
            <a:off x="7677150" y="348595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6178" name="Rectangle 33"/>
          <p:cNvSpPr>
            <a:spLocks noChangeAspect="1" noChangeArrowheads="1"/>
          </p:cNvSpPr>
          <p:nvPr/>
        </p:nvSpPr>
        <p:spPr bwMode="auto">
          <a:xfrm>
            <a:off x="6684963" y="348595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6179" name="Rectangle 34"/>
          <p:cNvSpPr>
            <a:spLocks noChangeAspect="1" noChangeArrowheads="1"/>
          </p:cNvSpPr>
          <p:nvPr/>
        </p:nvSpPr>
        <p:spPr bwMode="auto">
          <a:xfrm>
            <a:off x="5692775" y="3074793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6180" name="Rectangle 35"/>
          <p:cNvSpPr>
            <a:spLocks noChangeAspect="1" noChangeArrowheads="1"/>
          </p:cNvSpPr>
          <p:nvPr/>
        </p:nvSpPr>
        <p:spPr bwMode="auto">
          <a:xfrm>
            <a:off x="6684963" y="3074793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6181" name="Rectangle 36"/>
          <p:cNvSpPr>
            <a:spLocks noChangeAspect="1" noChangeArrowheads="1"/>
          </p:cNvSpPr>
          <p:nvPr/>
        </p:nvSpPr>
        <p:spPr bwMode="auto">
          <a:xfrm>
            <a:off x="7677150" y="3074793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6182" name="Rectangle 37"/>
          <p:cNvSpPr>
            <a:spLocks noChangeAspect="1" noChangeArrowheads="1"/>
          </p:cNvSpPr>
          <p:nvPr/>
        </p:nvSpPr>
        <p:spPr bwMode="auto">
          <a:xfrm>
            <a:off x="4686300" y="4717855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Women’s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7005067-8076-4344-B256-EC1ED61F2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463" y="2762614"/>
            <a:ext cx="7822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600" dirty="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46" name="Text Box 21">
            <a:extLst>
              <a:ext uri="{FF2B5EF4-FFF2-40B4-BE49-F238E27FC236}">
                <a16:creationId xmlns:a16="http://schemas.microsoft.com/office/drawing/2014/main" id="{D2938354-1BC8-4957-B82C-990477740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420" y="2763710"/>
            <a:ext cx="13128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600" dirty="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47" name="Text Box 38">
            <a:extLst>
              <a:ext uri="{FF2B5EF4-FFF2-40B4-BE49-F238E27FC236}">
                <a16:creationId xmlns:a16="http://schemas.microsoft.com/office/drawing/2014/main" id="{77DBBF24-1B70-442D-94E7-177A7E8A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844" y="2763631"/>
            <a:ext cx="7822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600" dirty="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48" name="Text Box 39">
            <a:extLst>
              <a:ext uri="{FF2B5EF4-FFF2-40B4-BE49-F238E27FC236}">
                <a16:creationId xmlns:a16="http://schemas.microsoft.com/office/drawing/2014/main" id="{47C71AB5-9EF4-45DC-A67E-3A5BE51C1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020" y="2762614"/>
            <a:ext cx="13128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600" dirty="0">
                <a:latin typeface="Comic Sans MS" panose="030F0702030302020204" pitchFamily="66" charset="0"/>
              </a:rPr>
              <a:t>least favorite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Stable Matching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270958"/>
            <a:ext cx="7772400" cy="481551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Perfect matching</a:t>
            </a:r>
            <a:r>
              <a:rPr lang="en-US" altLang="en-US" sz="2200" dirty="0">
                <a:solidFill>
                  <a:schemeClr val="accent2"/>
                </a:solidFill>
              </a:rPr>
              <a:t>:</a:t>
            </a:r>
            <a:r>
              <a:rPr lang="en-US" altLang="en-US" sz="2200" dirty="0"/>
              <a:t>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Each man gets exactly one woman.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Each woman gets exactly one man.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Stability</a:t>
            </a:r>
            <a:r>
              <a:rPr lang="en-US" altLang="en-US" sz="2200" dirty="0">
                <a:solidFill>
                  <a:schemeClr val="accent2"/>
                </a:solidFill>
              </a:rPr>
              <a:t>:</a:t>
            </a:r>
            <a:r>
              <a:rPr lang="en-US" altLang="en-US" sz="2200" dirty="0"/>
              <a:t>  no incentive to exchange</a:t>
            </a:r>
          </a:p>
          <a:p>
            <a:pPr marL="400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an unmatched pair </a:t>
            </a:r>
            <a:r>
              <a:rPr lang="en-US" altLang="en-US" sz="2400" b="1" dirty="0">
                <a:solidFill>
                  <a:srgbClr val="0033CC"/>
                </a:solidFill>
              </a:rPr>
              <a:t>m</a:t>
            </a:r>
            <a:r>
              <a:rPr lang="en-US" altLang="en-US" sz="2400" dirty="0">
                <a:solidFill>
                  <a:srgbClr val="0033CC"/>
                </a:solidFill>
              </a:rPr>
              <a:t>-</a:t>
            </a:r>
            <a:r>
              <a:rPr lang="en-US" altLang="en-US" sz="2400" b="1" dirty="0">
                <a:solidFill>
                  <a:srgbClr val="0033CC"/>
                </a:solidFill>
              </a:rPr>
              <a:t>w</a:t>
            </a:r>
            <a:r>
              <a:rPr lang="en-US" altLang="en-US" sz="2400" dirty="0"/>
              <a:t> is </a:t>
            </a:r>
            <a:r>
              <a:rPr lang="en-US" altLang="en-US" sz="2400" dirty="0">
                <a:solidFill>
                  <a:srgbClr val="FF0000"/>
                </a:solidFill>
              </a:rPr>
              <a:t>unstable</a:t>
            </a:r>
            <a:r>
              <a:rPr lang="en-US" altLang="en-US" sz="2400" dirty="0"/>
              <a:t> </a:t>
            </a:r>
          </a:p>
          <a:p>
            <a:pPr marL="400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if man </a:t>
            </a:r>
            <a:r>
              <a:rPr lang="en-US" altLang="en-US" sz="2400" b="1" dirty="0">
                <a:solidFill>
                  <a:srgbClr val="0033CC"/>
                </a:solidFill>
              </a:rPr>
              <a:t>m</a:t>
            </a:r>
            <a:r>
              <a:rPr lang="en-US" altLang="en-US" sz="2400" dirty="0"/>
              <a:t> and woman </a:t>
            </a:r>
            <a:r>
              <a:rPr lang="en-US" altLang="en-US" sz="2400" b="1" dirty="0">
                <a:solidFill>
                  <a:srgbClr val="0033CC"/>
                </a:solidFill>
              </a:rPr>
              <a:t>w</a:t>
            </a:r>
            <a:r>
              <a:rPr lang="en-US" altLang="en-US" sz="2400" dirty="0"/>
              <a:t> prefer each other to current partners.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6D3AC9-9B53-4C83-9187-70CC216CE50B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1" name="Oval 1">
            <a:extLst>
              <a:ext uri="{FF2B5EF4-FFF2-40B4-BE49-F238E27FC236}">
                <a16:creationId xmlns:a16="http://schemas.microsoft.com/office/drawing/2014/main" id="{099153C8-A406-4BB4-A6F6-389FBDFE6DC8}"/>
              </a:ext>
            </a:extLst>
          </p:cNvPr>
          <p:cNvSpPr>
            <a:spLocks noChangeAspect="1"/>
          </p:cNvSpPr>
          <p:nvPr/>
        </p:nvSpPr>
        <p:spPr bwMode="auto">
          <a:xfrm>
            <a:off x="6748596" y="158422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9194F051-22AE-46B1-BB8D-392CCEC09E0C}"/>
              </a:ext>
            </a:extLst>
          </p:cNvPr>
          <p:cNvSpPr>
            <a:spLocks noChangeAspect="1"/>
          </p:cNvSpPr>
          <p:nvPr/>
        </p:nvSpPr>
        <p:spPr bwMode="auto">
          <a:xfrm>
            <a:off x="7545057" y="158422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508482D8-7B2A-4A9B-85BD-8C3C73F91CA3}"/>
              </a:ext>
            </a:extLst>
          </p:cNvPr>
          <p:cNvSpPr>
            <a:spLocks noChangeAspect="1"/>
          </p:cNvSpPr>
          <p:nvPr/>
        </p:nvSpPr>
        <p:spPr bwMode="auto">
          <a:xfrm>
            <a:off x="6748595" y="1929779"/>
            <a:ext cx="183086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5D3605AE-FB8D-4F3B-B53C-6FD942CCCE48}"/>
              </a:ext>
            </a:extLst>
          </p:cNvPr>
          <p:cNvSpPr>
            <a:spLocks noChangeAspect="1"/>
          </p:cNvSpPr>
          <p:nvPr/>
        </p:nvSpPr>
        <p:spPr bwMode="auto">
          <a:xfrm>
            <a:off x="7545056" y="1957199"/>
            <a:ext cx="183086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75E98717-7797-4913-9254-703BD769A88E}"/>
              </a:ext>
            </a:extLst>
          </p:cNvPr>
          <p:cNvSpPr>
            <a:spLocks noChangeAspect="1"/>
          </p:cNvSpPr>
          <p:nvPr/>
        </p:nvSpPr>
        <p:spPr bwMode="auto">
          <a:xfrm>
            <a:off x="6758381" y="229834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6755B72D-F05F-46C4-A412-0353A392F55A}"/>
              </a:ext>
            </a:extLst>
          </p:cNvPr>
          <p:cNvSpPr>
            <a:spLocks noChangeAspect="1"/>
          </p:cNvSpPr>
          <p:nvPr/>
        </p:nvSpPr>
        <p:spPr bwMode="auto">
          <a:xfrm>
            <a:off x="7540197" y="229834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28" name="Straight Connector 5">
            <a:extLst>
              <a:ext uri="{FF2B5EF4-FFF2-40B4-BE49-F238E27FC236}">
                <a16:creationId xmlns:a16="http://schemas.microsoft.com/office/drawing/2014/main" id="{308FA875-C2D5-4223-BD12-A40C73AA677C}"/>
              </a:ext>
            </a:extLst>
          </p:cNvPr>
          <p:cNvCxnSpPr>
            <a:cxnSpLocks noChangeShapeType="1"/>
            <a:stCxn id="21" idx="6"/>
            <a:endCxn id="23" idx="2"/>
          </p:cNvCxnSpPr>
          <p:nvPr/>
        </p:nvCxnSpPr>
        <p:spPr bwMode="auto">
          <a:xfrm>
            <a:off x="6931476" y="1675661"/>
            <a:ext cx="613581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12">
            <a:extLst>
              <a:ext uri="{FF2B5EF4-FFF2-40B4-BE49-F238E27FC236}">
                <a16:creationId xmlns:a16="http://schemas.microsoft.com/office/drawing/2014/main" id="{D0ABC310-906D-41F1-9D92-B9C4AAA8AF45}"/>
              </a:ext>
            </a:extLst>
          </p:cNvPr>
          <p:cNvCxnSpPr>
            <a:cxnSpLocks noChangeShapeType="1"/>
            <a:stCxn id="24" idx="5"/>
            <a:endCxn id="27" idx="1"/>
          </p:cNvCxnSpPr>
          <p:nvPr/>
        </p:nvCxnSpPr>
        <p:spPr bwMode="auto">
          <a:xfrm>
            <a:off x="6904869" y="2085877"/>
            <a:ext cx="662110" cy="23924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14">
            <a:extLst>
              <a:ext uri="{FF2B5EF4-FFF2-40B4-BE49-F238E27FC236}">
                <a16:creationId xmlns:a16="http://schemas.microsoft.com/office/drawing/2014/main" id="{C18E9782-DED7-4C9B-A0A3-8FB8172996C4}"/>
              </a:ext>
            </a:extLst>
          </p:cNvPr>
          <p:cNvCxnSpPr>
            <a:cxnSpLocks noChangeShapeType="1"/>
            <a:stCxn id="26" idx="7"/>
            <a:endCxn id="25" idx="3"/>
          </p:cNvCxnSpPr>
          <p:nvPr/>
        </p:nvCxnSpPr>
        <p:spPr bwMode="auto">
          <a:xfrm flipV="1">
            <a:off x="6914479" y="2113297"/>
            <a:ext cx="657389" cy="21182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C0D8632-2AEE-40B0-89E9-9BB06859D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68" y="3865601"/>
            <a:ext cx="2841625" cy="254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uiExpand="1" build="p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Stable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67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73100" y="1270958"/>
                <a:ext cx="7772400" cy="4815517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Perfect matching</a:t>
                </a:r>
                <a:r>
                  <a:rPr lang="en-US" altLang="en-US" sz="22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200" dirty="0"/>
                  <a:t> 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Each man gets exactly one woman.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Each woman gets exactly one man.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Stability</a:t>
                </a:r>
                <a:r>
                  <a:rPr lang="en-US" altLang="en-US" sz="22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200" dirty="0"/>
                  <a:t>  no incentive to exchange</a:t>
                </a:r>
              </a:p>
              <a:p>
                <a:pPr marL="40005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an unmatched pair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m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-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w</a:t>
                </a:r>
                <a:r>
                  <a:rPr lang="en-US" altLang="en-US" sz="2400" dirty="0"/>
                  <a:t> is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unstable</a:t>
                </a:r>
                <a:r>
                  <a:rPr lang="en-US" altLang="en-US" sz="2400" dirty="0"/>
                  <a:t> </a:t>
                </a:r>
              </a:p>
              <a:p>
                <a:pPr marL="40005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if man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m</a:t>
                </a:r>
                <a:r>
                  <a:rPr lang="en-US" altLang="en-US" sz="2400" dirty="0"/>
                  <a:t> and woman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w</a:t>
                </a:r>
                <a:r>
                  <a:rPr lang="en-US" altLang="en-US" sz="2400" dirty="0"/>
                  <a:t> prefer each other to current partners.</a:t>
                </a: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800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Stable matching</a:t>
                </a:r>
                <a:r>
                  <a:rPr lang="en-US" altLang="en-US" sz="22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200" dirty="0"/>
                  <a:t>  perfect matching with no unstable pairs.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Stable matching problem</a:t>
                </a:r>
                <a:r>
                  <a:rPr lang="en-US" altLang="en-US" sz="22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200" dirty="0"/>
                  <a:t>  Given the preference lists of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200" dirty="0"/>
                  <a:t> men and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200" dirty="0"/>
                  <a:t> women, find a stable matching if one exists.</a:t>
                </a:r>
                <a:endParaRPr lang="en-US" altLang="en-US" sz="2200" dirty="0">
                  <a:solidFill>
                    <a:schemeClr val="hlink"/>
                  </a:solidFill>
                </a:endParaRPr>
              </a:p>
            </p:txBody>
          </p:sp>
        </mc:Choice>
        <mc:Fallback xmlns="">
          <p:sp>
            <p:nvSpPr>
              <p:cNvPr id="416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3100" y="1270958"/>
                <a:ext cx="7772400" cy="4815517"/>
              </a:xfrm>
              <a:blipFill>
                <a:blip r:embed="rId3"/>
                <a:stretch>
                  <a:fillRect l="-1020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6D3AC9-9B53-4C83-9187-70CC216CE50B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76BBE7-6E7B-4792-94C4-95087830A6E1}"/>
              </a:ext>
            </a:extLst>
          </p:cNvPr>
          <p:cNvGrpSpPr/>
          <p:nvPr/>
        </p:nvGrpSpPr>
        <p:grpSpPr>
          <a:xfrm>
            <a:off x="8007437" y="3575469"/>
            <a:ext cx="1117426" cy="1549032"/>
            <a:chOff x="6758195" y="2775369"/>
            <a:chExt cx="1117426" cy="1549032"/>
          </a:xfrm>
        </p:grpSpPr>
        <p:sp>
          <p:nvSpPr>
            <p:cNvPr id="7177" name="Oval 1"/>
            <p:cNvSpPr>
              <a:spLocks noChangeAspect="1"/>
            </p:cNvSpPr>
            <p:nvPr/>
          </p:nvSpPr>
          <p:spPr bwMode="auto">
            <a:xfrm>
              <a:off x="6843489" y="315135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8" name="Oval 6"/>
            <p:cNvSpPr>
              <a:spLocks noChangeAspect="1"/>
            </p:cNvSpPr>
            <p:nvPr/>
          </p:nvSpPr>
          <p:spPr bwMode="auto">
            <a:xfrm>
              <a:off x="7639950" y="315135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9" name="Oval 7"/>
            <p:cNvSpPr>
              <a:spLocks noChangeAspect="1"/>
            </p:cNvSpPr>
            <p:nvPr/>
          </p:nvSpPr>
          <p:spPr bwMode="auto">
            <a:xfrm>
              <a:off x="6843488" y="3646437"/>
              <a:ext cx="183086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0" name="Oval 8"/>
            <p:cNvSpPr>
              <a:spLocks noChangeAspect="1"/>
            </p:cNvSpPr>
            <p:nvPr/>
          </p:nvSpPr>
          <p:spPr bwMode="auto">
            <a:xfrm>
              <a:off x="7639949" y="3673857"/>
              <a:ext cx="183086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1" name="Oval 9"/>
            <p:cNvSpPr>
              <a:spLocks noChangeAspect="1"/>
            </p:cNvSpPr>
            <p:nvPr/>
          </p:nvSpPr>
          <p:spPr bwMode="auto">
            <a:xfrm>
              <a:off x="6876278" y="414152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2" name="Oval 10"/>
            <p:cNvSpPr>
              <a:spLocks noChangeAspect="1"/>
            </p:cNvSpPr>
            <p:nvPr/>
          </p:nvSpPr>
          <p:spPr bwMode="auto">
            <a:xfrm>
              <a:off x="7617837" y="414152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7183" name="Straight Connector 5"/>
            <p:cNvCxnSpPr>
              <a:cxnSpLocks noChangeShapeType="1"/>
              <a:stCxn id="7177" idx="5"/>
              <a:endCxn id="7180" idx="2"/>
            </p:cNvCxnSpPr>
            <p:nvPr/>
          </p:nvCxnSpPr>
          <p:spPr bwMode="auto">
            <a:xfrm>
              <a:off x="6999587" y="3307451"/>
              <a:ext cx="640362" cy="457846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84" name="Straight Connector 12"/>
            <p:cNvCxnSpPr>
              <a:cxnSpLocks noChangeShapeType="1"/>
              <a:stCxn id="7179" idx="5"/>
              <a:endCxn id="7182" idx="1"/>
            </p:cNvCxnSpPr>
            <p:nvPr/>
          </p:nvCxnSpPr>
          <p:spPr bwMode="auto">
            <a:xfrm>
              <a:off x="6999762" y="3802535"/>
              <a:ext cx="644857" cy="365768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85" name="Straight Connector 14"/>
            <p:cNvCxnSpPr>
              <a:cxnSpLocks noChangeShapeType="1"/>
              <a:stCxn id="7181" idx="7"/>
              <a:endCxn id="7178" idx="3"/>
            </p:cNvCxnSpPr>
            <p:nvPr/>
          </p:nvCxnSpPr>
          <p:spPr bwMode="auto">
            <a:xfrm flipV="1">
              <a:off x="7032376" y="3307451"/>
              <a:ext cx="634356" cy="860852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>
              <a:cxnSpLocks noChangeShapeType="1"/>
              <a:stCxn id="7177" idx="6"/>
              <a:endCxn id="7178" idx="2"/>
            </p:cNvCxnSpPr>
            <p:nvPr/>
          </p:nvCxnSpPr>
          <p:spPr bwMode="auto">
            <a:xfrm>
              <a:off x="7026369" y="3242793"/>
              <a:ext cx="613581" cy="0"/>
            </a:xfrm>
            <a:prstGeom prst="line">
              <a:avLst/>
            </a:prstGeom>
            <a:noFill/>
            <a:ln w="444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6758195" y="2783223"/>
              <a:ext cx="3235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chemeClr val="accent4"/>
                  </a:solidFill>
                </a:rPr>
                <a:t>m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7529546" y="2775369"/>
              <a:ext cx="3460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chemeClr val="accent4"/>
                  </a:solidFill>
                </a:rPr>
                <a:t>w</a:t>
              </a:r>
            </a:p>
          </p:txBody>
        </p:sp>
      </p:grpSp>
      <p:sp>
        <p:nvSpPr>
          <p:cNvPr id="21" name="Oval 1">
            <a:extLst>
              <a:ext uri="{FF2B5EF4-FFF2-40B4-BE49-F238E27FC236}">
                <a16:creationId xmlns:a16="http://schemas.microsoft.com/office/drawing/2014/main" id="{099153C8-A406-4BB4-A6F6-389FBDFE6DC8}"/>
              </a:ext>
            </a:extLst>
          </p:cNvPr>
          <p:cNvSpPr>
            <a:spLocks noChangeAspect="1"/>
          </p:cNvSpPr>
          <p:nvPr/>
        </p:nvSpPr>
        <p:spPr bwMode="auto">
          <a:xfrm>
            <a:off x="6748596" y="158422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9194F051-22AE-46B1-BB8D-392CCEC09E0C}"/>
              </a:ext>
            </a:extLst>
          </p:cNvPr>
          <p:cNvSpPr>
            <a:spLocks noChangeAspect="1"/>
          </p:cNvSpPr>
          <p:nvPr/>
        </p:nvSpPr>
        <p:spPr bwMode="auto">
          <a:xfrm>
            <a:off x="7545057" y="158422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508482D8-7B2A-4A9B-85BD-8C3C73F91CA3}"/>
              </a:ext>
            </a:extLst>
          </p:cNvPr>
          <p:cNvSpPr>
            <a:spLocks noChangeAspect="1"/>
          </p:cNvSpPr>
          <p:nvPr/>
        </p:nvSpPr>
        <p:spPr bwMode="auto">
          <a:xfrm>
            <a:off x="6748595" y="1929779"/>
            <a:ext cx="183086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5D3605AE-FB8D-4F3B-B53C-6FD942CCCE48}"/>
              </a:ext>
            </a:extLst>
          </p:cNvPr>
          <p:cNvSpPr>
            <a:spLocks noChangeAspect="1"/>
          </p:cNvSpPr>
          <p:nvPr/>
        </p:nvSpPr>
        <p:spPr bwMode="auto">
          <a:xfrm>
            <a:off x="7545056" y="1957199"/>
            <a:ext cx="183086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75E98717-7797-4913-9254-703BD769A88E}"/>
              </a:ext>
            </a:extLst>
          </p:cNvPr>
          <p:cNvSpPr>
            <a:spLocks noChangeAspect="1"/>
          </p:cNvSpPr>
          <p:nvPr/>
        </p:nvSpPr>
        <p:spPr bwMode="auto">
          <a:xfrm>
            <a:off x="6758381" y="229834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6755B72D-F05F-46C4-A412-0353A392F55A}"/>
              </a:ext>
            </a:extLst>
          </p:cNvPr>
          <p:cNvSpPr>
            <a:spLocks noChangeAspect="1"/>
          </p:cNvSpPr>
          <p:nvPr/>
        </p:nvSpPr>
        <p:spPr bwMode="auto">
          <a:xfrm>
            <a:off x="7540197" y="229834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28" name="Straight Connector 5">
            <a:extLst>
              <a:ext uri="{FF2B5EF4-FFF2-40B4-BE49-F238E27FC236}">
                <a16:creationId xmlns:a16="http://schemas.microsoft.com/office/drawing/2014/main" id="{308FA875-C2D5-4223-BD12-A40C73AA677C}"/>
              </a:ext>
            </a:extLst>
          </p:cNvPr>
          <p:cNvCxnSpPr>
            <a:cxnSpLocks noChangeShapeType="1"/>
            <a:stCxn id="21" idx="6"/>
            <a:endCxn id="23" idx="2"/>
          </p:cNvCxnSpPr>
          <p:nvPr/>
        </p:nvCxnSpPr>
        <p:spPr bwMode="auto">
          <a:xfrm>
            <a:off x="6931476" y="1675661"/>
            <a:ext cx="613581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12">
            <a:extLst>
              <a:ext uri="{FF2B5EF4-FFF2-40B4-BE49-F238E27FC236}">
                <a16:creationId xmlns:a16="http://schemas.microsoft.com/office/drawing/2014/main" id="{D0ABC310-906D-41F1-9D92-B9C4AAA8AF45}"/>
              </a:ext>
            </a:extLst>
          </p:cNvPr>
          <p:cNvCxnSpPr>
            <a:cxnSpLocks noChangeShapeType="1"/>
            <a:stCxn id="24" idx="5"/>
            <a:endCxn id="27" idx="1"/>
          </p:cNvCxnSpPr>
          <p:nvPr/>
        </p:nvCxnSpPr>
        <p:spPr bwMode="auto">
          <a:xfrm>
            <a:off x="6904869" y="2085877"/>
            <a:ext cx="662110" cy="23924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14">
            <a:extLst>
              <a:ext uri="{FF2B5EF4-FFF2-40B4-BE49-F238E27FC236}">
                <a16:creationId xmlns:a16="http://schemas.microsoft.com/office/drawing/2014/main" id="{C18E9782-DED7-4C9B-A0A3-8FB8172996C4}"/>
              </a:ext>
            </a:extLst>
          </p:cNvPr>
          <p:cNvCxnSpPr>
            <a:cxnSpLocks noChangeShapeType="1"/>
            <a:stCxn id="26" idx="7"/>
            <a:endCxn id="25" idx="3"/>
          </p:cNvCxnSpPr>
          <p:nvPr/>
        </p:nvCxnSpPr>
        <p:spPr bwMode="auto">
          <a:xfrm flipV="1">
            <a:off x="6914479" y="2113297"/>
            <a:ext cx="657389" cy="21182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489075"/>
            <a:ext cx="7772400" cy="2028825"/>
          </a:xfrm>
        </p:spPr>
        <p:txBody>
          <a:bodyPr/>
          <a:lstStyle/>
          <a:p>
            <a:pPr marL="0" lv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Question.</a:t>
            </a:r>
            <a:r>
              <a:rPr lang="en-US" altLang="en-US" sz="2600" dirty="0">
                <a:solidFill>
                  <a:srgbClr val="000000"/>
                </a:solidFill>
              </a:rPr>
              <a:t> Is assignment </a:t>
            </a:r>
            <a:r>
              <a:rPr lang="en-US" altLang="en-US" sz="2600" dirty="0">
                <a:solidFill>
                  <a:srgbClr val="0033CC"/>
                </a:solidFill>
              </a:rPr>
              <a:t>X-C</a:t>
            </a:r>
            <a:r>
              <a:rPr lang="en-US" altLang="en-US" sz="2600" dirty="0">
                <a:solidFill>
                  <a:srgbClr val="000000"/>
                </a:solidFill>
              </a:rPr>
              <a:t>, </a:t>
            </a:r>
            <a:r>
              <a:rPr lang="en-US" altLang="en-US" sz="2600" dirty="0">
                <a:solidFill>
                  <a:srgbClr val="0033CC"/>
                </a:solidFill>
              </a:rPr>
              <a:t>Y-B</a:t>
            </a:r>
            <a:r>
              <a:rPr lang="en-US" altLang="en-US" sz="2600" dirty="0">
                <a:solidFill>
                  <a:srgbClr val="000000"/>
                </a:solidFill>
              </a:rPr>
              <a:t>, </a:t>
            </a:r>
            <a:r>
              <a:rPr lang="en-US" altLang="en-US" sz="2600" dirty="0">
                <a:solidFill>
                  <a:srgbClr val="0033CC"/>
                </a:solidFill>
              </a:rPr>
              <a:t>Z-A</a:t>
            </a:r>
            <a:r>
              <a:rPr lang="en-US" altLang="en-US" sz="2600" dirty="0">
                <a:solidFill>
                  <a:srgbClr val="000000"/>
                </a:solidFill>
              </a:rPr>
              <a:t> stable?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787060-86C9-4ADE-9EBF-4B311BC3E5FB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197" name="Rectangle 4"/>
          <p:cNvSpPr>
            <a:spLocks noChangeAspect="1" noChangeArrowheads="1"/>
          </p:cNvSpPr>
          <p:nvPr/>
        </p:nvSpPr>
        <p:spPr bwMode="auto">
          <a:xfrm>
            <a:off x="3190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8198" name="Rectangle 5"/>
          <p:cNvSpPr>
            <a:spLocks noChangeAspect="1" noChangeArrowheads="1"/>
          </p:cNvSpPr>
          <p:nvPr/>
        </p:nvSpPr>
        <p:spPr bwMode="auto">
          <a:xfrm>
            <a:off x="1311275" y="4854575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8199" name="Rectangle 6"/>
          <p:cNvSpPr>
            <a:spLocks noChangeAspect="1" noChangeArrowheads="1"/>
          </p:cNvSpPr>
          <p:nvPr/>
        </p:nvSpPr>
        <p:spPr bwMode="auto">
          <a:xfrm>
            <a:off x="3295650" y="485457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8200" name="Rectangle 7"/>
          <p:cNvSpPr>
            <a:spLocks noChangeAspect="1" noChangeArrowheads="1"/>
          </p:cNvSpPr>
          <p:nvPr/>
        </p:nvSpPr>
        <p:spPr bwMode="auto">
          <a:xfrm>
            <a:off x="23034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8201" name="Rectangle 8"/>
          <p:cNvSpPr>
            <a:spLocks noChangeAspect="1" noChangeArrowheads="1"/>
          </p:cNvSpPr>
          <p:nvPr/>
        </p:nvSpPr>
        <p:spPr bwMode="auto">
          <a:xfrm>
            <a:off x="3190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8202" name="Rectangle 9"/>
          <p:cNvSpPr>
            <a:spLocks noChangeAspect="1" noChangeArrowheads="1"/>
          </p:cNvSpPr>
          <p:nvPr/>
        </p:nvSpPr>
        <p:spPr bwMode="auto">
          <a:xfrm>
            <a:off x="1311275" y="4440238"/>
            <a:ext cx="992188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8203" name="Rectangle 10"/>
          <p:cNvSpPr>
            <a:spLocks noChangeAspect="1" noChangeArrowheads="1"/>
          </p:cNvSpPr>
          <p:nvPr/>
        </p:nvSpPr>
        <p:spPr bwMode="auto">
          <a:xfrm>
            <a:off x="32956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8204" name="Rectangle 11"/>
          <p:cNvSpPr>
            <a:spLocks noChangeAspect="1" noChangeArrowheads="1"/>
          </p:cNvSpPr>
          <p:nvPr/>
        </p:nvSpPr>
        <p:spPr bwMode="auto">
          <a:xfrm>
            <a:off x="2303463" y="4440238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8205" name="Rectangle 12"/>
          <p:cNvSpPr>
            <a:spLocks noChangeAspect="1" noChangeArrowheads="1"/>
          </p:cNvSpPr>
          <p:nvPr/>
        </p:nvSpPr>
        <p:spPr bwMode="auto">
          <a:xfrm>
            <a:off x="3190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8206" name="Rectangle 13"/>
          <p:cNvSpPr>
            <a:spLocks noChangeAspect="1" noChangeArrowheads="1"/>
          </p:cNvSpPr>
          <p:nvPr/>
        </p:nvSpPr>
        <p:spPr bwMode="auto">
          <a:xfrm>
            <a:off x="13112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8207" name="Rectangle 14"/>
          <p:cNvSpPr>
            <a:spLocks noChangeAspect="1" noChangeArrowheads="1"/>
          </p:cNvSpPr>
          <p:nvPr/>
        </p:nvSpPr>
        <p:spPr bwMode="auto">
          <a:xfrm>
            <a:off x="3295650" y="4025900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8208" name="Rectangle 15"/>
          <p:cNvSpPr>
            <a:spLocks noChangeAspect="1" noChangeArrowheads="1"/>
          </p:cNvSpPr>
          <p:nvPr/>
        </p:nvSpPr>
        <p:spPr bwMode="auto">
          <a:xfrm>
            <a:off x="23034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8209" name="Rectangle 16"/>
          <p:cNvSpPr>
            <a:spLocks noChangeAspect="1" noChangeArrowheads="1"/>
          </p:cNvSpPr>
          <p:nvPr/>
        </p:nvSpPr>
        <p:spPr bwMode="auto">
          <a:xfrm>
            <a:off x="13112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8210" name="Rectangle 17"/>
          <p:cNvSpPr>
            <a:spLocks noChangeAspect="1" noChangeArrowheads="1"/>
          </p:cNvSpPr>
          <p:nvPr/>
        </p:nvSpPr>
        <p:spPr bwMode="auto">
          <a:xfrm>
            <a:off x="23034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8211" name="Rectangle 18"/>
          <p:cNvSpPr>
            <a:spLocks noChangeAspect="1" noChangeArrowheads="1"/>
          </p:cNvSpPr>
          <p:nvPr/>
        </p:nvSpPr>
        <p:spPr bwMode="auto">
          <a:xfrm>
            <a:off x="32956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8212" name="Rectangle 19"/>
          <p:cNvSpPr>
            <a:spLocks noChangeAspect="1" noChangeArrowheads="1"/>
          </p:cNvSpPr>
          <p:nvPr/>
        </p:nvSpPr>
        <p:spPr bwMode="auto">
          <a:xfrm>
            <a:off x="3048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213" name="Rectangle 20"/>
          <p:cNvSpPr>
            <a:spLocks noChangeAspect="1" noChangeArrowheads="1"/>
          </p:cNvSpPr>
          <p:nvPr/>
        </p:nvSpPr>
        <p:spPr bwMode="auto">
          <a:xfrm>
            <a:off x="47386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8214" name="Rectangle 21"/>
          <p:cNvSpPr>
            <a:spLocks noChangeAspect="1" noChangeArrowheads="1"/>
          </p:cNvSpPr>
          <p:nvPr/>
        </p:nvSpPr>
        <p:spPr bwMode="auto">
          <a:xfrm>
            <a:off x="5730875" y="4854575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8215" name="Rectangle 22"/>
          <p:cNvSpPr>
            <a:spLocks noChangeAspect="1" noChangeArrowheads="1"/>
          </p:cNvSpPr>
          <p:nvPr/>
        </p:nvSpPr>
        <p:spPr bwMode="auto">
          <a:xfrm>
            <a:off x="7715250" y="485457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8216" name="Rectangle 23"/>
          <p:cNvSpPr>
            <a:spLocks noChangeAspect="1" noChangeArrowheads="1"/>
          </p:cNvSpPr>
          <p:nvPr/>
        </p:nvSpPr>
        <p:spPr bwMode="auto">
          <a:xfrm>
            <a:off x="67230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8217" name="Rectangle 24"/>
          <p:cNvSpPr>
            <a:spLocks noChangeAspect="1" noChangeArrowheads="1"/>
          </p:cNvSpPr>
          <p:nvPr/>
        </p:nvSpPr>
        <p:spPr bwMode="auto">
          <a:xfrm>
            <a:off x="47386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8218" name="Rectangle 25"/>
          <p:cNvSpPr>
            <a:spLocks noChangeAspect="1" noChangeArrowheads="1"/>
          </p:cNvSpPr>
          <p:nvPr/>
        </p:nvSpPr>
        <p:spPr bwMode="auto">
          <a:xfrm>
            <a:off x="5730875" y="4440238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8219" name="Rectangle 26"/>
          <p:cNvSpPr>
            <a:spLocks noChangeAspect="1" noChangeArrowheads="1"/>
          </p:cNvSpPr>
          <p:nvPr/>
        </p:nvSpPr>
        <p:spPr bwMode="auto">
          <a:xfrm>
            <a:off x="77152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8220" name="Rectangle 27"/>
          <p:cNvSpPr>
            <a:spLocks noChangeAspect="1" noChangeArrowheads="1"/>
          </p:cNvSpPr>
          <p:nvPr/>
        </p:nvSpPr>
        <p:spPr bwMode="auto">
          <a:xfrm>
            <a:off x="6723063" y="4440238"/>
            <a:ext cx="992187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8221" name="Rectangle 28"/>
          <p:cNvSpPr>
            <a:spLocks noChangeAspect="1" noChangeArrowheads="1"/>
          </p:cNvSpPr>
          <p:nvPr/>
        </p:nvSpPr>
        <p:spPr bwMode="auto">
          <a:xfrm>
            <a:off x="47386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8222" name="Rectangle 29"/>
          <p:cNvSpPr>
            <a:spLocks noChangeAspect="1" noChangeArrowheads="1"/>
          </p:cNvSpPr>
          <p:nvPr/>
        </p:nvSpPr>
        <p:spPr bwMode="auto">
          <a:xfrm>
            <a:off x="57308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8223" name="Rectangle 30"/>
          <p:cNvSpPr>
            <a:spLocks noChangeAspect="1" noChangeArrowheads="1"/>
          </p:cNvSpPr>
          <p:nvPr/>
        </p:nvSpPr>
        <p:spPr bwMode="auto">
          <a:xfrm>
            <a:off x="7715250" y="4025900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8224" name="Rectangle 31"/>
          <p:cNvSpPr>
            <a:spLocks noChangeAspect="1" noChangeArrowheads="1"/>
          </p:cNvSpPr>
          <p:nvPr/>
        </p:nvSpPr>
        <p:spPr bwMode="auto">
          <a:xfrm>
            <a:off x="67230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8225" name="Rectangle 32"/>
          <p:cNvSpPr>
            <a:spLocks noChangeAspect="1" noChangeArrowheads="1"/>
          </p:cNvSpPr>
          <p:nvPr/>
        </p:nvSpPr>
        <p:spPr bwMode="auto">
          <a:xfrm>
            <a:off x="57308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8226" name="Rectangle 33"/>
          <p:cNvSpPr>
            <a:spLocks noChangeAspect="1" noChangeArrowheads="1"/>
          </p:cNvSpPr>
          <p:nvPr/>
        </p:nvSpPr>
        <p:spPr bwMode="auto">
          <a:xfrm>
            <a:off x="67230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8227" name="Rectangle 34"/>
          <p:cNvSpPr>
            <a:spLocks noChangeAspect="1" noChangeArrowheads="1"/>
          </p:cNvSpPr>
          <p:nvPr/>
        </p:nvSpPr>
        <p:spPr bwMode="auto">
          <a:xfrm>
            <a:off x="77152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8228" name="Rectangle 35"/>
          <p:cNvSpPr>
            <a:spLocks noChangeAspect="1" noChangeArrowheads="1"/>
          </p:cNvSpPr>
          <p:nvPr/>
        </p:nvSpPr>
        <p:spPr bwMode="auto">
          <a:xfrm>
            <a:off x="47244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Women’s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229" name="Text Box 36"/>
          <p:cNvSpPr txBox="1">
            <a:spLocks noChangeArrowheads="1"/>
          </p:cNvSpPr>
          <p:nvPr/>
        </p:nvSpPr>
        <p:spPr bwMode="auto">
          <a:xfrm>
            <a:off x="15573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8230" name="Text Box 37"/>
          <p:cNvSpPr txBox="1">
            <a:spLocks noChangeArrowheads="1"/>
          </p:cNvSpPr>
          <p:nvPr/>
        </p:nvSpPr>
        <p:spPr bwMode="auto">
          <a:xfrm>
            <a:off x="3373438" y="3124200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8231" name="Text Box 38"/>
          <p:cNvSpPr txBox="1">
            <a:spLocks noChangeArrowheads="1"/>
          </p:cNvSpPr>
          <p:nvPr/>
        </p:nvSpPr>
        <p:spPr bwMode="auto">
          <a:xfrm>
            <a:off x="59769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8232" name="Line 39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233" name="Line 40"/>
          <p:cNvSpPr>
            <a:spLocks noChangeShapeType="1"/>
          </p:cNvSpPr>
          <p:nvPr/>
        </p:nvSpPr>
        <p:spPr bwMode="auto">
          <a:xfrm>
            <a:off x="3830638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234" name="Line 41"/>
          <p:cNvSpPr>
            <a:spLocks noChangeShapeType="1"/>
          </p:cNvSpPr>
          <p:nvPr/>
        </p:nvSpPr>
        <p:spPr bwMode="auto">
          <a:xfrm>
            <a:off x="18288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235" name="Text Box 42"/>
          <p:cNvSpPr txBox="1">
            <a:spLocks noChangeArrowheads="1"/>
          </p:cNvSpPr>
          <p:nvPr/>
        </p:nvSpPr>
        <p:spPr bwMode="auto">
          <a:xfrm>
            <a:off x="7751763" y="3121025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8236" name="Line 43"/>
          <p:cNvSpPr>
            <a:spLocks noChangeShapeType="1"/>
          </p:cNvSpPr>
          <p:nvPr/>
        </p:nvSpPr>
        <p:spPr bwMode="auto">
          <a:xfrm>
            <a:off x="8208963" y="3349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53797</TotalTime>
  <Words>1466</Words>
  <Application>Microsoft Office PowerPoint</Application>
  <PresentationFormat>On-screen Show (4:3)</PresentationFormat>
  <Paragraphs>521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Wingdings</vt:lpstr>
      <vt:lpstr>Tahoma</vt:lpstr>
      <vt:lpstr>Comic Sans MS</vt:lpstr>
      <vt:lpstr>Cambria Math</vt:lpstr>
      <vt:lpstr>Arial Black</vt:lpstr>
      <vt:lpstr>Helvetica</vt:lpstr>
      <vt:lpstr>Times New Roman</vt:lpstr>
      <vt:lpstr>Courier New</vt:lpstr>
      <vt:lpstr>Arial</vt:lpstr>
      <vt:lpstr>Symbol</vt:lpstr>
      <vt:lpstr>Custom Design</vt:lpstr>
      <vt:lpstr>CSE 421:  Introduction to Algorithms</vt:lpstr>
      <vt:lpstr>Quiz</vt:lpstr>
      <vt:lpstr>This Course</vt:lpstr>
      <vt:lpstr>Where to get help?</vt:lpstr>
      <vt:lpstr>Yin-Tat’s Research</vt:lpstr>
      <vt:lpstr>Stable Matching Problem</vt:lpstr>
      <vt:lpstr>Stable Matching</vt:lpstr>
      <vt:lpstr>Stable Matching</vt:lpstr>
      <vt:lpstr>Example</vt:lpstr>
      <vt:lpstr>Example</vt:lpstr>
      <vt:lpstr>Example (cont’d)</vt:lpstr>
      <vt:lpstr>Existence of Stable Matchings</vt:lpstr>
      <vt:lpstr>Propose-And-Reject Algorithm [Gale-Shapley’62]</vt:lpstr>
      <vt:lpstr>Main Properties of the algorithm</vt:lpstr>
      <vt:lpstr>What do we need to prove?</vt:lpstr>
      <vt:lpstr>Proof of Correctness:  Termination</vt:lpstr>
      <vt:lpstr>Proof of Correctness:  Perfection</vt:lpstr>
      <vt:lpstr>Proof of Correctness:  Stability</vt:lpstr>
      <vt:lpstr>Summary</vt:lpstr>
      <vt:lpstr>Why this problem is important?</vt:lpstr>
      <vt:lpstr>Why this problem is important? </vt:lpstr>
      <vt:lpstr>Why this problem is important? 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201</cp:revision>
  <cp:lastPrinted>2000-07-01T21:41:59Z</cp:lastPrinted>
  <dcterms:created xsi:type="dcterms:W3CDTF">1998-04-21T02:39:18Z</dcterms:created>
  <dcterms:modified xsi:type="dcterms:W3CDTF">2018-09-26T22:00:26Z</dcterms:modified>
</cp:coreProperties>
</file>