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0"/>
  </p:notesMasterIdLst>
  <p:handoutMasterIdLst>
    <p:handoutMasterId r:id="rId21"/>
  </p:handoutMasterIdLst>
  <p:sldIdLst>
    <p:sldId id="256" r:id="rId2"/>
    <p:sldId id="493" r:id="rId3"/>
    <p:sldId id="496" r:id="rId4"/>
    <p:sldId id="515" r:id="rId5"/>
    <p:sldId id="502" r:id="rId6"/>
    <p:sldId id="511" r:id="rId7"/>
    <p:sldId id="512" r:id="rId8"/>
    <p:sldId id="517" r:id="rId9"/>
    <p:sldId id="513" r:id="rId10"/>
    <p:sldId id="514" r:id="rId11"/>
    <p:sldId id="503" r:id="rId12"/>
    <p:sldId id="504" r:id="rId13"/>
    <p:sldId id="505" r:id="rId14"/>
    <p:sldId id="506" r:id="rId15"/>
    <p:sldId id="507" r:id="rId16"/>
    <p:sldId id="508" r:id="rId17"/>
    <p:sldId id="509" r:id="rId18"/>
    <p:sldId id="510" r:id="rId19"/>
  </p:sldIdLst>
  <p:sldSz cx="9144000" cy="6858000" type="screen4x3"/>
  <p:notesSz cx="7315200" cy="96012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99"/>
    <a:srgbClr val="66FF66"/>
    <a:srgbClr val="FF0000"/>
    <a:srgbClr val="CC9900"/>
    <a:srgbClr val="CCFF99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>
        <p:scale>
          <a:sx n="112" d="100"/>
          <a:sy n="112" d="100"/>
        </p:scale>
        <p:origin x="-810" y="-3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B73537A-BE46-4875-816D-7E3C979B8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6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B2ED40-FBB4-4059-8729-C340CDE56775}" type="datetimeFigureOut">
              <a:rPr lang="en-US"/>
              <a:pPr>
                <a:defRPr/>
              </a:pPr>
              <a:t>12/9/2016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820811-B9BD-4E85-A266-696F0EC7A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89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D86B5-AD6F-4711-995B-7084C1EF1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3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66F18-5A31-4D7E-8C0F-12CD844CF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4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F152-5B35-4E4A-B6C8-EC436DF50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4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2D15E-EDBE-4100-ACA1-325B941D4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9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533E3-04A8-47E4-B182-1D1DD8170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9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29630-65E6-4824-A284-DCE508D38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5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B76A6-694C-4A13-B688-4D1236E0A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5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017CC-BEDF-43D7-9C9C-DF9AA144C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8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9607D-C91A-439A-A81D-F6D7AB29D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9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FBE9-DD93-47EA-ADA5-CBC882E56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AC93-641E-4315-B17F-E052EF46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866F86-0F09-45A1-9712-295893CE9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frm=1&amp;source=images&amp;cd=&amp;cad=rja&amp;docid=XU9flIOrWmTaFM&amp;tbnid=W8hogqFNBI2XiM:&amp;ved=0CAUQjRw&amp;url=http://quashieart.blogspot.com/2010/05/on-beyond-zebra.html&amp;ei=EoE6UaLMHInIyAGKwoCQDw&amp;bvm=bv.43287494,d.aWc&amp;psig=AFQjCNGmkUZqRw9FnONlRkfysCIwmuKeTw&amp;ust=1362874997471973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2.xml"/><Relationship Id="rId9" Type="http://schemas.openxmlformats.org/officeDocument/2006/relationships/tags" Target="../tags/tag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Lecture 29</a:t>
            </a:r>
          </a:p>
          <a:p>
            <a:pPr eaLnBrk="1" hangingPunct="1"/>
            <a:r>
              <a:rPr lang="en-US" altLang="en-US" dirty="0" smtClean="0"/>
              <a:t>Complexity Theory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5985" y="393700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81010" y="2113023"/>
            <a:ext cx="1214437" cy="1165166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50785" y="558980"/>
            <a:ext cx="2200275" cy="120314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7250" y="938455"/>
            <a:ext cx="174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NP-Complete</a:t>
            </a:r>
          </a:p>
        </p:txBody>
      </p:sp>
      <p:sp>
        <p:nvSpPr>
          <p:cNvPr id="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309610" y="2898775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Coping with NP-Completeness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Search</a:t>
            </a:r>
          </a:p>
          <a:p>
            <a:pPr lvl="1"/>
            <a:r>
              <a:rPr lang="en-US" dirty="0" smtClean="0"/>
              <a:t>Modify solution until a local minimum is reached</a:t>
            </a:r>
          </a:p>
          <a:p>
            <a:pPr lvl="2"/>
            <a:r>
              <a:rPr lang="en-US" dirty="0" smtClean="0"/>
              <a:t>Interchange algorithm for TSP</a:t>
            </a:r>
          </a:p>
          <a:p>
            <a:pPr lvl="2"/>
            <a:r>
              <a:rPr lang="en-US" dirty="0" smtClean="0"/>
              <a:t>Recoloring algorithms</a:t>
            </a:r>
          </a:p>
          <a:p>
            <a:pPr lvl="1"/>
            <a:r>
              <a:rPr lang="en-US" dirty="0" smtClean="0"/>
              <a:t>Simulated annealing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2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Theory</a:t>
            </a:r>
          </a:p>
        </p:txBody>
      </p:sp>
      <p:sp>
        <p:nvSpPr>
          <p:cNvPr id="993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Computational requirements to recognize  languages</a:t>
            </a:r>
          </a:p>
          <a:p>
            <a:r>
              <a:rPr lang="en-US" dirty="0" smtClean="0"/>
              <a:t>Models of Computation</a:t>
            </a:r>
          </a:p>
          <a:p>
            <a:r>
              <a:rPr lang="en-US" dirty="0" smtClean="0"/>
              <a:t>Resources</a:t>
            </a:r>
          </a:p>
          <a:p>
            <a:r>
              <a:rPr lang="en-US" dirty="0" smtClean="0"/>
              <a:t>Hierarchies</a:t>
            </a:r>
          </a:p>
        </p:txBody>
      </p:sp>
      <p:sp>
        <p:nvSpPr>
          <p:cNvPr id="2" name="Oval 1"/>
          <p:cNvSpPr/>
          <p:nvPr/>
        </p:nvSpPr>
        <p:spPr>
          <a:xfrm>
            <a:off x="6019800" y="4343400"/>
            <a:ext cx="1600200" cy="1447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638800" y="3581400"/>
            <a:ext cx="2362200" cy="2667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358581" y="2895600"/>
            <a:ext cx="2947219" cy="3581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29981" y="2286000"/>
            <a:ext cx="3810000" cy="457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00800" y="4813238"/>
            <a:ext cx="1084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Regular Languages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210300" y="382018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Context Free Languages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247171" y="305818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Decidable Languages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6400800" y="237238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All Languages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081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P:  (Deterministic) Polynomial Time</a:t>
            </a:r>
          </a:p>
          <a:p>
            <a:r>
              <a:rPr lang="en-US" dirty="0" smtClean="0"/>
              <a:t>NP: Non-deterministic Polynomial Time</a:t>
            </a:r>
          </a:p>
          <a:p>
            <a:r>
              <a:rPr lang="en-US" dirty="0" smtClean="0"/>
              <a:t>EXP:  Exponential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54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Amount of Space (Exclusive of Input) </a:t>
            </a:r>
          </a:p>
          <a:p>
            <a:r>
              <a:rPr lang="en-US" dirty="0" smtClean="0"/>
              <a:t>L: </a:t>
            </a:r>
            <a:r>
              <a:rPr lang="en-US" dirty="0" err="1" smtClean="0"/>
              <a:t>Logspace</a:t>
            </a:r>
            <a:r>
              <a:rPr lang="en-US" dirty="0" smtClean="0"/>
              <a:t>,  problems that can be solved in O(log n) space for input of size </a:t>
            </a:r>
            <a:r>
              <a:rPr lang="en-US" dirty="0" smtClean="0"/>
              <a:t>n</a:t>
            </a:r>
          </a:p>
          <a:p>
            <a:pPr lvl="1"/>
            <a:r>
              <a:rPr lang="en-US" dirty="0" smtClean="0"/>
              <a:t>Related to Parallel Complexity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PSPACE,  problems that can be required in a polynomial amount of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35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is beyond NP?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3970" name="Picture 2" descr="http://1.bp.blogspot.com/_0Y-AYb-z8Bw/S--chJjH0JI/AAAAAAAAATU/QngzjH9rMa0/s1600/dr-seuss-on-beyond-zebr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111" y="1600200"/>
            <a:ext cx="3414289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248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 vs. Co-NP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Boolean formula, is it true for some choice of inputs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Given a Boolean formula, is it true for all choices of inputs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67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beyond NP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Exact TSP,  Given a graph with edge lengths and an integer K, does the minimum tour have length K</a:t>
            </a:r>
          </a:p>
          <a:p>
            <a:endParaRPr lang="en-US" dirty="0"/>
          </a:p>
          <a:p>
            <a:r>
              <a:rPr lang="en-US" dirty="0" smtClean="0"/>
              <a:t>Minimum circuit,  Given a circuit C, is it true that there is no smaller circuit that computes the same function a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96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Level 1</a:t>
            </a:r>
          </a:p>
          <a:p>
            <a:pPr lvl="1"/>
            <a:r>
              <a:rPr lang="en-US" dirty="0" smtClean="0">
                <a:sym typeface="Symbol"/>
              </a:rPr>
              <a:t>X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(X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),  X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(X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</a:t>
            </a:r>
          </a:p>
          <a:p>
            <a:r>
              <a:rPr lang="en-US" dirty="0" smtClean="0">
                <a:sym typeface="Symbol"/>
              </a:rPr>
              <a:t>Level 2</a:t>
            </a:r>
          </a:p>
          <a:p>
            <a:pPr lvl="1"/>
            <a:r>
              <a:rPr lang="en-US" dirty="0" smtClean="0">
                <a:sym typeface="Symbol"/>
              </a:rPr>
              <a:t>X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X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(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), X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X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</a:t>
            </a:r>
            <a:r>
              <a:rPr lang="en-US" dirty="0" smtClean="0">
                <a:sym typeface="Symbol"/>
              </a:rPr>
              <a:t>(X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</a:t>
            </a:r>
          </a:p>
          <a:p>
            <a:r>
              <a:rPr lang="en-US" dirty="0" smtClean="0">
                <a:sym typeface="Symbol"/>
              </a:rPr>
              <a:t>Level 3</a:t>
            </a:r>
          </a:p>
          <a:p>
            <a:pPr lvl="1"/>
            <a:r>
              <a:rPr lang="en-US" dirty="0">
                <a:sym typeface="Symbol"/>
              </a:rPr>
              <a:t>X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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X</a:t>
            </a:r>
            <a:r>
              <a:rPr lang="en-US" baseline="-25000" dirty="0" smtClean="0">
                <a:sym typeface="Symbol"/>
              </a:rPr>
              <a:t>3 </a:t>
            </a:r>
            <a:r>
              <a:rPr lang="en-US" dirty="0" smtClean="0">
                <a:sym typeface="Symbol"/>
              </a:rPr>
              <a:t></a:t>
            </a:r>
            <a:r>
              <a:rPr lang="en-US" dirty="0">
                <a:sym typeface="Symbol"/>
              </a:rPr>
              <a:t>(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), </a:t>
            </a:r>
            <a:r>
              <a:rPr lang="en-US" dirty="0">
                <a:sym typeface="Symbol"/>
              </a:rPr>
              <a:t>X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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X</a:t>
            </a:r>
            <a:r>
              <a:rPr lang="en-US" baseline="-25000" dirty="0" smtClean="0">
                <a:sym typeface="Symbol"/>
              </a:rPr>
              <a:t>3 </a:t>
            </a:r>
            <a:r>
              <a:rPr lang="en-US" dirty="0" smtClean="0">
                <a:sym typeface="Symbol"/>
              </a:rPr>
              <a:t></a:t>
            </a:r>
            <a:r>
              <a:rPr lang="en-US" dirty="0">
                <a:sym typeface="Symbol"/>
              </a:rPr>
              <a:t>(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)</a:t>
            </a:r>
            <a:endParaRPr lang="en-US" dirty="0">
              <a:sym typeface="Symbo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32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Quantified Boolean Expressions</a:t>
            </a:r>
          </a:p>
          <a:p>
            <a:pPr lvl="1"/>
            <a:r>
              <a:rPr lang="en-US" dirty="0">
                <a:sym typeface="Symbol"/>
              </a:rPr>
              <a:t>X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X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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...X</a:t>
            </a:r>
            <a:r>
              <a:rPr lang="en-US" baseline="-25000" dirty="0" smtClean="0">
                <a:sym typeface="Symbol"/>
              </a:rPr>
              <a:t>n-1</a:t>
            </a:r>
            <a:r>
              <a:rPr lang="en-US" dirty="0" smtClean="0">
                <a:sym typeface="Symbol"/>
              </a:rPr>
              <a:t>X</a:t>
            </a:r>
            <a:r>
              <a:rPr lang="en-US" baseline="-25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</a:t>
            </a:r>
            <a:r>
              <a:rPr lang="en-US" dirty="0">
                <a:sym typeface="Symbol"/>
              </a:rPr>
              <a:t>(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…X</a:t>
            </a:r>
            <a:r>
              <a:rPr lang="en-US" baseline="-25000" dirty="0" smtClean="0">
                <a:sym typeface="Symbol"/>
              </a:rPr>
              <a:t>n-1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</a:t>
            </a:r>
          </a:p>
          <a:p>
            <a:r>
              <a:rPr lang="en-US" dirty="0" smtClean="0">
                <a:sym typeface="Symbol"/>
              </a:rPr>
              <a:t>Space bounded games</a:t>
            </a:r>
          </a:p>
          <a:p>
            <a:pPr lvl="1"/>
            <a:r>
              <a:rPr lang="en-US" dirty="0" smtClean="0">
                <a:sym typeface="Symbol"/>
              </a:rPr>
              <a:t>Competitive Facility Location Problem</a:t>
            </a:r>
          </a:p>
          <a:p>
            <a:pPr lvl="1"/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Counting problems</a:t>
            </a:r>
          </a:p>
          <a:p>
            <a:pPr lvl="1"/>
            <a:r>
              <a:rPr lang="en-US" dirty="0" smtClean="0">
                <a:sym typeface="Symbol"/>
              </a:rPr>
              <a:t>The number of Hamiltonian Circuits in a graph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3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exam,  </a:t>
            </a:r>
          </a:p>
          <a:p>
            <a:pPr lvl="1"/>
            <a:r>
              <a:rPr lang="en-US" dirty="0" smtClean="0"/>
              <a:t>Monday, December 14, 2:30-4:20 pm</a:t>
            </a:r>
          </a:p>
          <a:p>
            <a:pPr lvl="1"/>
            <a:r>
              <a:rPr lang="en-US" dirty="0" smtClean="0"/>
              <a:t>Comprehensive (2/3 post midterm, 1/3 pre midterm)</a:t>
            </a:r>
          </a:p>
          <a:p>
            <a:r>
              <a:rPr lang="en-US" dirty="0" smtClean="0"/>
              <a:t>Review session</a:t>
            </a:r>
          </a:p>
          <a:p>
            <a:pPr lvl="1"/>
            <a:r>
              <a:rPr lang="en-US" dirty="0" smtClean="0"/>
              <a:t>Today, 2:30-4:30 pm</a:t>
            </a:r>
            <a:r>
              <a:rPr lang="en-US" dirty="0" smtClean="0"/>
              <a:t>.  </a:t>
            </a:r>
            <a:r>
              <a:rPr lang="en-US" dirty="0" smtClean="0"/>
              <a:t>Lowe 101</a:t>
            </a:r>
            <a:endParaRPr lang="en-US" dirty="0" smtClean="0"/>
          </a:p>
          <a:p>
            <a:r>
              <a:rPr lang="en-US" dirty="0" smtClean="0"/>
              <a:t>Online course evaluations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89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 Complete Problems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8154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Circuit Satisfiability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Formula Satisfiability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3-SAT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Graph Problems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Independent Set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Vertex Cover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Clique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Path Problems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Hamiltonian cycle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Hamiltonian path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Partition Problems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Three dimensional matching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Exact cover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Graph Coloring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Number problems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Subset sum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Integer linear programming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Scheduling with release times and deadlines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80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Karp’s 21 NP Complete Problems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074248" y="752546"/>
            <a:ext cx="4937760" cy="6469227"/>
          </a:xfrm>
          <a:prstGeom prst="rect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018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What we don’t know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222375"/>
          </a:xfrm>
        </p:spPr>
        <p:txBody>
          <a:bodyPr/>
          <a:lstStyle/>
          <a:p>
            <a:r>
              <a:rPr lang="en-US" smtClean="0"/>
              <a:t>P vs. NP</a:t>
            </a:r>
          </a:p>
        </p:txBody>
      </p:sp>
      <p:sp>
        <p:nvSpPr>
          <p:cNvPr id="1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80658" y="2518760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15683" y="4238083"/>
            <a:ext cx="1214437" cy="1165166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385458" y="2684040"/>
            <a:ext cx="2200275" cy="120314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11923" y="3063515"/>
            <a:ext cx="174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NP-Complete</a:t>
            </a: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44283" y="5023835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</a:t>
            </a:r>
          </a:p>
        </p:txBody>
      </p:sp>
      <p:sp>
        <p:nvSpPr>
          <p:cNvPr id="15" name="Oval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254883" y="2442365"/>
            <a:ext cx="2808287" cy="30353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710425" y="3028890"/>
            <a:ext cx="12133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 smtClean="0"/>
              <a:t>P = NP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6654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P != NP, is there anything in between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1543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Yes, Ladner [1975]</a:t>
            </a:r>
          </a:p>
          <a:p>
            <a:r>
              <a:rPr lang="en-US" dirty="0" smtClean="0"/>
              <a:t>Problems not known to be in P or NP Complete</a:t>
            </a:r>
          </a:p>
          <a:p>
            <a:pPr lvl="1"/>
            <a:r>
              <a:rPr lang="en-US" dirty="0" smtClean="0"/>
              <a:t>Factorization</a:t>
            </a:r>
          </a:p>
          <a:p>
            <a:pPr lvl="1"/>
            <a:r>
              <a:rPr lang="en-US" dirty="0" smtClean="0"/>
              <a:t>Discrete Log</a:t>
            </a:r>
          </a:p>
          <a:p>
            <a:pPr lvl="1"/>
            <a:r>
              <a:rPr lang="en-US" dirty="0" smtClean="0"/>
              <a:t>Graph Isomorphism</a:t>
            </a:r>
            <a:endParaRPr lang="en-US" dirty="0"/>
          </a:p>
        </p:txBody>
      </p:sp>
      <p:pic>
        <p:nvPicPr>
          <p:cNvPr id="1026" name="Picture 2" descr="https://www.sonoma.edu/users/f/fordb/M416S01/PS1Solutions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65" y="5013301"/>
            <a:ext cx="3278970" cy="1366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68420" y="3504895"/>
            <a:ext cx="30358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Solve </a:t>
            </a:r>
            <a:r>
              <a:rPr lang="en-US" dirty="0" err="1" smtClean="0"/>
              <a:t>g</a:t>
            </a:r>
            <a:r>
              <a:rPr lang="en-US" baseline="30000" dirty="0" err="1" smtClean="0"/>
              <a:t>k</a:t>
            </a:r>
            <a:r>
              <a:rPr lang="en-US" dirty="0" smtClean="0"/>
              <a:t> = b over a finite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15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Coping with NP Completeness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Approximation Algorithms</a:t>
            </a:r>
          </a:p>
          <a:p>
            <a:pPr lvl="1"/>
            <a:r>
              <a:rPr lang="en-US" dirty="0" err="1" smtClean="0"/>
              <a:t>Christofides</a:t>
            </a:r>
            <a:r>
              <a:rPr lang="en-US" dirty="0" smtClean="0"/>
              <a:t> algorithm for TSP (Undirected graphs satisfying triangle inequality)</a:t>
            </a:r>
          </a:p>
          <a:p>
            <a:r>
              <a:rPr lang="en-US" dirty="0" smtClean="0"/>
              <a:t>Solution guarantees on greedy algorithms</a:t>
            </a:r>
          </a:p>
          <a:p>
            <a:pPr lvl="1"/>
            <a:r>
              <a:rPr lang="en-US" dirty="0" smtClean="0"/>
              <a:t>Bin packing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98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6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Christofides</a:t>
            </a:r>
            <a:r>
              <a:rPr lang="en-US" dirty="0" smtClean="0"/>
              <a:t> Algorithm (simplified)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77052" y="1392271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77250" y="3312184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71671" y="2099694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88138" y="2409581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85991" y="1310742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763981" y="2632179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48866" y="3691659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85991" y="3198341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221181" y="1187124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5"/>
            <a:endCxn id="9" idx="1"/>
          </p:cNvCxnSpPr>
          <p:nvPr/>
        </p:nvCxnSpPr>
        <p:spPr>
          <a:xfrm>
            <a:off x="1471393" y="1586612"/>
            <a:ext cx="325932" cy="107891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4" idx="3"/>
            <a:endCxn id="7" idx="0"/>
          </p:cNvCxnSpPr>
          <p:nvPr/>
        </p:nvCxnSpPr>
        <p:spPr>
          <a:xfrm flipH="1">
            <a:off x="1001981" y="1586612"/>
            <a:ext cx="308415" cy="82296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6"/>
            <a:endCxn id="12" idx="2"/>
          </p:cNvCxnSpPr>
          <p:nvPr/>
        </p:nvCxnSpPr>
        <p:spPr>
          <a:xfrm flipV="1">
            <a:off x="1504737" y="1300967"/>
            <a:ext cx="716444" cy="20514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6"/>
            <a:endCxn id="8" idx="2"/>
          </p:cNvCxnSpPr>
          <p:nvPr/>
        </p:nvCxnSpPr>
        <p:spPr>
          <a:xfrm>
            <a:off x="2448866" y="1300967"/>
            <a:ext cx="1437125" cy="1236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2" idx="4"/>
            <a:endCxn id="6" idx="1"/>
          </p:cNvCxnSpPr>
          <p:nvPr/>
        </p:nvCxnSpPr>
        <p:spPr>
          <a:xfrm>
            <a:off x="2335024" y="1414809"/>
            <a:ext cx="369991" cy="71822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4"/>
            <a:endCxn id="6" idx="7"/>
          </p:cNvCxnSpPr>
          <p:nvPr/>
        </p:nvCxnSpPr>
        <p:spPr>
          <a:xfrm flipH="1">
            <a:off x="2866012" y="1538427"/>
            <a:ext cx="1133822" cy="59461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7"/>
            <a:endCxn id="6" idx="3"/>
          </p:cNvCxnSpPr>
          <p:nvPr/>
        </p:nvCxnSpPr>
        <p:spPr>
          <a:xfrm flipV="1">
            <a:off x="1958322" y="2294035"/>
            <a:ext cx="746693" cy="3714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5"/>
            <a:endCxn id="9" idx="2"/>
          </p:cNvCxnSpPr>
          <p:nvPr/>
        </p:nvCxnSpPr>
        <p:spPr>
          <a:xfrm>
            <a:off x="1082479" y="2603922"/>
            <a:ext cx="681502" cy="14210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4"/>
            <a:endCxn id="5" idx="0"/>
          </p:cNvCxnSpPr>
          <p:nvPr/>
        </p:nvCxnSpPr>
        <p:spPr>
          <a:xfrm flipH="1">
            <a:off x="891093" y="2637266"/>
            <a:ext cx="110888" cy="6749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7"/>
            <a:endCxn id="9" idx="2"/>
          </p:cNvCxnSpPr>
          <p:nvPr/>
        </p:nvCxnSpPr>
        <p:spPr>
          <a:xfrm flipV="1">
            <a:off x="971591" y="2746022"/>
            <a:ext cx="792390" cy="59950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4"/>
            <a:endCxn id="10" idx="0"/>
          </p:cNvCxnSpPr>
          <p:nvPr/>
        </p:nvCxnSpPr>
        <p:spPr>
          <a:xfrm flipH="1">
            <a:off x="2562709" y="2327379"/>
            <a:ext cx="222805" cy="136428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8" idx="4"/>
            <a:endCxn id="11" idx="0"/>
          </p:cNvCxnSpPr>
          <p:nvPr/>
        </p:nvCxnSpPr>
        <p:spPr>
          <a:xfrm>
            <a:off x="3999834" y="1538427"/>
            <a:ext cx="0" cy="165991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6" idx="5"/>
            <a:endCxn id="11" idx="1"/>
          </p:cNvCxnSpPr>
          <p:nvPr/>
        </p:nvCxnSpPr>
        <p:spPr>
          <a:xfrm>
            <a:off x="2866012" y="2294035"/>
            <a:ext cx="1053323" cy="93765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0" idx="6"/>
            <a:endCxn id="11" idx="2"/>
          </p:cNvCxnSpPr>
          <p:nvPr/>
        </p:nvCxnSpPr>
        <p:spPr>
          <a:xfrm flipV="1">
            <a:off x="2676551" y="3312184"/>
            <a:ext cx="1209440" cy="4933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9" idx="5"/>
            <a:endCxn id="10" idx="1"/>
          </p:cNvCxnSpPr>
          <p:nvPr/>
        </p:nvCxnSpPr>
        <p:spPr>
          <a:xfrm>
            <a:off x="1958322" y="2826520"/>
            <a:ext cx="523888" cy="898483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5" idx="5"/>
            <a:endCxn id="10" idx="2"/>
          </p:cNvCxnSpPr>
          <p:nvPr/>
        </p:nvCxnSpPr>
        <p:spPr>
          <a:xfrm>
            <a:off x="971591" y="3506525"/>
            <a:ext cx="1477275" cy="29897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902310" y="1076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999833" y="214639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132031" y="161995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327322" y="248796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264229" y="159202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634359" y="113168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586342" y="191641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58223" y="173025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03500" y="28265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473229" y="358079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127812" y="280544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071941" y="290053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480954" y="259358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281271" y="353986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150386" y="221927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256703" y="236838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5269594" y="1316376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769792" y="3236289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664213" y="2023799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880680" y="2333686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7878533" y="1234847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756523" y="2556284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441408" y="3615764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7878533" y="3122446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213723" y="1111229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>
            <a:stCxn id="45" idx="5"/>
            <a:endCxn id="50" idx="1"/>
          </p:cNvCxnSpPr>
          <p:nvPr/>
        </p:nvCxnSpPr>
        <p:spPr>
          <a:xfrm>
            <a:off x="5463935" y="1510717"/>
            <a:ext cx="325932" cy="107891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5" idx="3"/>
            <a:endCxn id="48" idx="0"/>
          </p:cNvCxnSpPr>
          <p:nvPr/>
        </p:nvCxnSpPr>
        <p:spPr>
          <a:xfrm flipH="1">
            <a:off x="4994523" y="1510717"/>
            <a:ext cx="308415" cy="82296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5" idx="6"/>
            <a:endCxn id="53" idx="2"/>
          </p:cNvCxnSpPr>
          <p:nvPr/>
        </p:nvCxnSpPr>
        <p:spPr>
          <a:xfrm flipV="1">
            <a:off x="5497279" y="1225072"/>
            <a:ext cx="716444" cy="20514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3" idx="6"/>
            <a:endCxn id="49" idx="2"/>
          </p:cNvCxnSpPr>
          <p:nvPr/>
        </p:nvCxnSpPr>
        <p:spPr>
          <a:xfrm>
            <a:off x="6441408" y="1225072"/>
            <a:ext cx="1437125" cy="1236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3" idx="4"/>
            <a:endCxn id="47" idx="1"/>
          </p:cNvCxnSpPr>
          <p:nvPr/>
        </p:nvCxnSpPr>
        <p:spPr>
          <a:xfrm>
            <a:off x="6327566" y="1338914"/>
            <a:ext cx="369991" cy="71822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49" idx="4"/>
            <a:endCxn id="47" idx="7"/>
          </p:cNvCxnSpPr>
          <p:nvPr/>
        </p:nvCxnSpPr>
        <p:spPr>
          <a:xfrm flipH="1">
            <a:off x="6858554" y="1462532"/>
            <a:ext cx="1133822" cy="59461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0" idx="7"/>
            <a:endCxn id="47" idx="3"/>
          </p:cNvCxnSpPr>
          <p:nvPr/>
        </p:nvCxnSpPr>
        <p:spPr>
          <a:xfrm flipV="1">
            <a:off x="5950864" y="2218140"/>
            <a:ext cx="746693" cy="3714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8" idx="5"/>
            <a:endCxn id="50" idx="2"/>
          </p:cNvCxnSpPr>
          <p:nvPr/>
        </p:nvCxnSpPr>
        <p:spPr>
          <a:xfrm>
            <a:off x="5075021" y="2528027"/>
            <a:ext cx="681502" cy="14210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48" idx="4"/>
            <a:endCxn id="46" idx="0"/>
          </p:cNvCxnSpPr>
          <p:nvPr/>
        </p:nvCxnSpPr>
        <p:spPr>
          <a:xfrm flipH="1">
            <a:off x="4883635" y="2561371"/>
            <a:ext cx="110888" cy="6749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46" idx="7"/>
            <a:endCxn id="50" idx="2"/>
          </p:cNvCxnSpPr>
          <p:nvPr/>
        </p:nvCxnSpPr>
        <p:spPr>
          <a:xfrm flipV="1">
            <a:off x="4964133" y="2670127"/>
            <a:ext cx="792390" cy="59950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7" idx="4"/>
            <a:endCxn id="51" idx="0"/>
          </p:cNvCxnSpPr>
          <p:nvPr/>
        </p:nvCxnSpPr>
        <p:spPr>
          <a:xfrm flipH="1">
            <a:off x="6555251" y="2251484"/>
            <a:ext cx="222805" cy="136428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49" idx="4"/>
            <a:endCxn id="52" idx="0"/>
          </p:cNvCxnSpPr>
          <p:nvPr/>
        </p:nvCxnSpPr>
        <p:spPr>
          <a:xfrm>
            <a:off x="7992376" y="1462532"/>
            <a:ext cx="0" cy="165991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47" idx="5"/>
            <a:endCxn id="52" idx="1"/>
          </p:cNvCxnSpPr>
          <p:nvPr/>
        </p:nvCxnSpPr>
        <p:spPr>
          <a:xfrm>
            <a:off x="6858554" y="2218140"/>
            <a:ext cx="1053323" cy="937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51" idx="6"/>
            <a:endCxn id="52" idx="2"/>
          </p:cNvCxnSpPr>
          <p:nvPr/>
        </p:nvCxnSpPr>
        <p:spPr>
          <a:xfrm flipV="1">
            <a:off x="6669093" y="3236289"/>
            <a:ext cx="1209440" cy="4933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50" idx="5"/>
            <a:endCxn id="51" idx="1"/>
          </p:cNvCxnSpPr>
          <p:nvPr/>
        </p:nvCxnSpPr>
        <p:spPr>
          <a:xfrm>
            <a:off x="5950864" y="2750625"/>
            <a:ext cx="523888" cy="89848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6" idx="5"/>
            <a:endCxn id="51" idx="2"/>
          </p:cNvCxnSpPr>
          <p:nvPr/>
        </p:nvCxnSpPr>
        <p:spPr>
          <a:xfrm>
            <a:off x="4964133" y="3430630"/>
            <a:ext cx="1477275" cy="29897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894852" y="100036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7992375" y="207050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7124573" y="154406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7319864" y="241207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6256771" y="151612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626901" y="105579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5578884" y="184051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950765" y="165436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4696042" y="275062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5465771" y="351924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5120354" y="272955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6064483" y="282464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6473496" y="251768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7273813" y="346397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6142928" y="214337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5249245" y="229248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6" name="Oval 85"/>
          <p:cNvSpPr/>
          <p:nvPr/>
        </p:nvSpPr>
        <p:spPr>
          <a:xfrm>
            <a:off x="1350802" y="4302853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851000" y="6222766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5421" y="5010276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961888" y="5320163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3959741" y="4221324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1837731" y="5542761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522616" y="6602241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959741" y="6108923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2294931" y="4097706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/>
          <p:cNvCxnSpPr>
            <a:stCxn id="86" idx="3"/>
            <a:endCxn id="89" idx="0"/>
          </p:cNvCxnSpPr>
          <p:nvPr/>
        </p:nvCxnSpPr>
        <p:spPr>
          <a:xfrm flipH="1">
            <a:off x="1075731" y="4497194"/>
            <a:ext cx="308415" cy="822969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2525594" y="4151338"/>
            <a:ext cx="1437125" cy="123618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H="1">
            <a:off x="2894446" y="4403190"/>
            <a:ext cx="1133822" cy="594611"/>
          </a:xfrm>
          <a:prstGeom prst="line">
            <a:avLst/>
          </a:prstGeom>
          <a:ln w="28575">
            <a:solidFill>
              <a:srgbClr val="FF0066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1998728" y="5162523"/>
            <a:ext cx="746693" cy="371488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H="1">
            <a:off x="896960" y="5534011"/>
            <a:ext cx="110888" cy="674918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87" idx="7"/>
            <a:endCxn id="91" idx="2"/>
          </p:cNvCxnSpPr>
          <p:nvPr/>
        </p:nvCxnSpPr>
        <p:spPr>
          <a:xfrm flipV="1">
            <a:off x="1045341" y="5656604"/>
            <a:ext cx="792390" cy="599506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2888952" y="5230532"/>
            <a:ext cx="1053323" cy="937650"/>
          </a:xfrm>
          <a:prstGeom prst="line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2006596" y="5773524"/>
            <a:ext cx="523888" cy="898483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Oval 140"/>
          <p:cNvSpPr/>
          <p:nvPr/>
        </p:nvSpPr>
        <p:spPr>
          <a:xfrm>
            <a:off x="5681916" y="4241307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5182114" y="6161220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7076535" y="4948730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5293002" y="5258617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8290855" y="4159778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6168845" y="5481215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6853730" y="6540695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8290855" y="6047377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6626045" y="4036160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0" name="Straight Connector 149"/>
          <p:cNvCxnSpPr>
            <a:stCxn id="141" idx="3"/>
            <a:endCxn id="144" idx="0"/>
          </p:cNvCxnSpPr>
          <p:nvPr/>
        </p:nvCxnSpPr>
        <p:spPr>
          <a:xfrm flipH="1">
            <a:off x="5406845" y="4435648"/>
            <a:ext cx="308415" cy="822969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49" idx="6"/>
            <a:endCxn id="145" idx="2"/>
          </p:cNvCxnSpPr>
          <p:nvPr/>
        </p:nvCxnSpPr>
        <p:spPr>
          <a:xfrm>
            <a:off x="6853730" y="4150003"/>
            <a:ext cx="1437125" cy="12361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8404698" y="4435648"/>
            <a:ext cx="0" cy="1578369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stCxn id="144" idx="4"/>
            <a:endCxn id="142" idx="0"/>
          </p:cNvCxnSpPr>
          <p:nvPr/>
        </p:nvCxnSpPr>
        <p:spPr>
          <a:xfrm flipH="1">
            <a:off x="5295957" y="5486302"/>
            <a:ext cx="110888" cy="67491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endCxn id="146" idx="3"/>
          </p:cNvCxnSpPr>
          <p:nvPr/>
        </p:nvCxnSpPr>
        <p:spPr>
          <a:xfrm flipV="1">
            <a:off x="5418834" y="5675556"/>
            <a:ext cx="783355" cy="58055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>
            <a:stCxn id="143" idx="5"/>
            <a:endCxn id="148" idx="1"/>
          </p:cNvCxnSpPr>
          <p:nvPr/>
        </p:nvCxnSpPr>
        <p:spPr>
          <a:xfrm>
            <a:off x="7270876" y="5143071"/>
            <a:ext cx="1053323" cy="93765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>
            <a:stCxn id="147" idx="1"/>
          </p:cNvCxnSpPr>
          <p:nvPr/>
        </p:nvCxnSpPr>
        <p:spPr>
          <a:xfrm flipH="1" flipV="1">
            <a:off x="6327566" y="5682526"/>
            <a:ext cx="559508" cy="891513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>
            <a:stCxn id="149" idx="2"/>
            <a:endCxn id="141" idx="7"/>
          </p:cNvCxnSpPr>
          <p:nvPr/>
        </p:nvCxnSpPr>
        <p:spPr>
          <a:xfrm flipH="1">
            <a:off x="5876257" y="4150003"/>
            <a:ext cx="749788" cy="12464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endCxn id="143" idx="4"/>
          </p:cNvCxnSpPr>
          <p:nvPr/>
        </p:nvCxnSpPr>
        <p:spPr>
          <a:xfrm flipV="1">
            <a:off x="7076535" y="5176415"/>
            <a:ext cx="113843" cy="148508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2518683" y="4238955"/>
            <a:ext cx="1437125" cy="123618"/>
          </a:xfrm>
          <a:prstGeom prst="line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H="1">
            <a:off x="1174890" y="4530568"/>
            <a:ext cx="308415" cy="822969"/>
          </a:xfrm>
          <a:prstGeom prst="line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flipH="1">
            <a:off x="997455" y="5521368"/>
            <a:ext cx="110888" cy="674918"/>
          </a:xfrm>
          <a:prstGeom prst="line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V="1">
            <a:off x="1070569" y="5770446"/>
            <a:ext cx="792390" cy="599506"/>
          </a:xfrm>
          <a:prstGeom prst="line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V="1">
            <a:off x="2040122" y="5258617"/>
            <a:ext cx="746693" cy="371488"/>
          </a:xfrm>
          <a:prstGeom prst="line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2073080" y="5711978"/>
            <a:ext cx="523888" cy="898483"/>
          </a:xfrm>
          <a:prstGeom prst="line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3013355" y="5198517"/>
            <a:ext cx="1053323" cy="93765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 flipH="1">
            <a:off x="2939761" y="4497194"/>
            <a:ext cx="1133822" cy="594611"/>
          </a:xfrm>
          <a:prstGeom prst="line">
            <a:avLst/>
          </a:prstGeom>
          <a:ln w="28575">
            <a:solidFill>
              <a:srgbClr val="FF006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4815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Coping with NP-Completeness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Branch and Bound</a:t>
            </a:r>
          </a:p>
          <a:p>
            <a:pPr lvl="1"/>
            <a:r>
              <a:rPr lang="en-US" dirty="0" smtClean="0"/>
              <a:t>Euclidean TSP</a:t>
            </a:r>
          </a:p>
          <a:p>
            <a:pPr lvl="1"/>
            <a:endParaRPr lang="en-US" dirty="0"/>
          </a:p>
        </p:txBody>
      </p:sp>
      <p:pic>
        <p:nvPicPr>
          <p:cNvPr id="2050" name="Picture 2" descr="Optimal Traveling Salesman Tour through US Capital Cit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55" y="3382772"/>
            <a:ext cx="2518579" cy="196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822" y="3049525"/>
            <a:ext cx="5464966" cy="3710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679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13377</TotalTime>
  <Words>496</Words>
  <Application>Microsoft Office PowerPoint</Application>
  <PresentationFormat>On-screen Show (4:3)</PresentationFormat>
  <Paragraphs>137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1_Default Design</vt:lpstr>
      <vt:lpstr>CSE 421 Algorithms</vt:lpstr>
      <vt:lpstr>Announcements</vt:lpstr>
      <vt:lpstr>NP Complete Problems</vt:lpstr>
      <vt:lpstr>Karp’s 21 NP Complete Problems</vt:lpstr>
      <vt:lpstr>What we don’t know</vt:lpstr>
      <vt:lpstr>If P != NP, is there anything in between</vt:lpstr>
      <vt:lpstr>Coping with NP Completeness </vt:lpstr>
      <vt:lpstr>Christofides Algorithm (simplified)</vt:lpstr>
      <vt:lpstr>Coping with NP-Completeness</vt:lpstr>
      <vt:lpstr>Coping with NP-Completeness</vt:lpstr>
      <vt:lpstr>Complexity Theory</vt:lpstr>
      <vt:lpstr>Time complexity</vt:lpstr>
      <vt:lpstr>Space Complexity</vt:lpstr>
      <vt:lpstr>So what is beyond NP?</vt:lpstr>
      <vt:lpstr>NP vs. Co-NP</vt:lpstr>
      <vt:lpstr>Problems beyond NP</vt:lpstr>
      <vt:lpstr>Polynomial Hierarchy</vt:lpstr>
      <vt:lpstr>Polynomial Space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148</cp:revision>
  <dcterms:created xsi:type="dcterms:W3CDTF">1601-01-01T00:00:00Z</dcterms:created>
  <dcterms:modified xsi:type="dcterms:W3CDTF">2016-12-09T19:43:16Z</dcterms:modified>
</cp:coreProperties>
</file>