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493" r:id="rId3"/>
    <p:sldId id="496" r:id="rId4"/>
    <p:sldId id="500" r:id="rId5"/>
    <p:sldId id="502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3" r:id="rId15"/>
    <p:sldId id="512" r:id="rId16"/>
    <p:sldId id="514" r:id="rId17"/>
    <p:sldId id="515" r:id="rId18"/>
    <p:sldId id="516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0000"/>
    <a:srgbClr val="FFFF99"/>
    <a:srgbClr val="FF0066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5" d="100"/>
          <a:sy n="10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gif"/><Relationship Id="rId4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317329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CSE 421</a:t>
            </a:r>
            <a:br>
              <a:rPr lang="en-US" altLang="en-US" dirty="0" smtClean="0"/>
            </a:br>
            <a:r>
              <a:rPr lang="en-US" alt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478809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28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Coping with NP-Completeness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9" name="Picture 4" descr="http://inf421.files.wordpress.com/2011/10/gj3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9" y="64658"/>
            <a:ext cx="4629595" cy="323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670" y="1621388"/>
            <a:ext cx="4038600" cy="4525963"/>
          </a:xfrm>
        </p:spPr>
        <p:txBody>
          <a:bodyPr/>
          <a:lstStyle/>
          <a:p>
            <a:r>
              <a:rPr lang="en-US" dirty="0" smtClean="0"/>
              <a:t>Unit execution tasks</a:t>
            </a:r>
          </a:p>
          <a:p>
            <a:r>
              <a:rPr lang="en-US" dirty="0" smtClean="0"/>
              <a:t>Precedence graph</a:t>
            </a:r>
          </a:p>
          <a:p>
            <a:r>
              <a:rPr lang="en-US" dirty="0" smtClean="0"/>
              <a:t>K-Processors</a:t>
            </a:r>
          </a:p>
          <a:p>
            <a:endParaRPr lang="en-US" dirty="0"/>
          </a:p>
          <a:p>
            <a:r>
              <a:rPr lang="en-US" dirty="0" smtClean="0"/>
              <a:t>Polynomial time for k=2</a:t>
            </a:r>
          </a:p>
          <a:p>
            <a:r>
              <a:rPr lang="en-US" dirty="0" smtClean="0"/>
              <a:t>Open for k = constant</a:t>
            </a:r>
          </a:p>
          <a:p>
            <a:r>
              <a:rPr lang="en-US" dirty="0" smtClean="0"/>
              <a:t>NP-complete is k is part of the problem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99685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274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169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274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5601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274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1496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8274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4885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5959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7033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885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1758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042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2149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5" idx="5"/>
            <a:endCxn id="9" idx="1"/>
          </p:cNvCxnSpPr>
          <p:nvPr/>
        </p:nvCxnSpPr>
        <p:spPr>
          <a:xfrm>
            <a:off x="4994026" y="2257231"/>
            <a:ext cx="522058" cy="597953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96582" y="2290575"/>
            <a:ext cx="0" cy="53126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710425" y="2257230"/>
            <a:ext cx="531265" cy="56461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</p:cNvCxnSpPr>
          <p:nvPr/>
        </p:nvCxnSpPr>
        <p:spPr>
          <a:xfrm flipH="1">
            <a:off x="5596582" y="3049525"/>
            <a:ext cx="1" cy="64804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0"/>
          </p:cNvCxnSpPr>
          <p:nvPr/>
        </p:nvCxnSpPr>
        <p:spPr>
          <a:xfrm>
            <a:off x="5596582" y="3884370"/>
            <a:ext cx="1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7"/>
          </p:cNvCxnSpPr>
          <p:nvPr/>
        </p:nvCxnSpPr>
        <p:spPr>
          <a:xfrm flipH="1">
            <a:off x="7043191" y="3050921"/>
            <a:ext cx="470640" cy="63910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>
            <a:off x="7644079" y="3049525"/>
            <a:ext cx="604225" cy="64050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9" idx="0"/>
          </p:cNvCxnSpPr>
          <p:nvPr/>
        </p:nvCxnSpPr>
        <p:spPr>
          <a:xfrm flipH="1">
            <a:off x="6431428" y="3843506"/>
            <a:ext cx="492020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5" idx="0"/>
          </p:cNvCxnSpPr>
          <p:nvPr/>
        </p:nvCxnSpPr>
        <p:spPr>
          <a:xfrm flipH="1">
            <a:off x="6962693" y="3884370"/>
            <a:ext cx="15653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0"/>
          </p:cNvCxnSpPr>
          <p:nvPr/>
        </p:nvCxnSpPr>
        <p:spPr>
          <a:xfrm>
            <a:off x="7043192" y="3843506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371161" y="3843505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1" idx="0"/>
          </p:cNvCxnSpPr>
          <p:nvPr/>
        </p:nvCxnSpPr>
        <p:spPr>
          <a:xfrm>
            <a:off x="8295459" y="3843504"/>
            <a:ext cx="33344" cy="72392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</p:cNvCxnSpPr>
          <p:nvPr/>
        </p:nvCxnSpPr>
        <p:spPr>
          <a:xfrm flipH="1">
            <a:off x="7884605" y="3851026"/>
            <a:ext cx="363699" cy="73307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47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level first is 2-Optimal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Choose k items on the highest level</a:t>
            </a:r>
          </a:p>
          <a:p>
            <a:pPr marL="0" indent="0">
              <a:buNone/>
            </a:pPr>
            <a:r>
              <a:rPr lang="en-US" dirty="0" smtClean="0"/>
              <a:t>Claim: number of rounds is at least twice the optimal.</a:t>
            </a:r>
          </a:p>
        </p:txBody>
      </p:sp>
    </p:spTree>
    <p:extLst>
      <p:ext uri="{BB962C8B-B14F-4D97-AF65-F5344CB8AC3E}">
        <p14:creationId xmlns:p14="http://schemas.microsoft.com/office/powerpoint/2010/main" val="177311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TSP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9325"/>
          </a:xfrm>
        </p:spPr>
        <p:txBody>
          <a:bodyPr/>
          <a:lstStyle/>
          <a:p>
            <a:r>
              <a:rPr lang="en-US" dirty="0" smtClean="0"/>
              <a:t>Undirected graph satisfying triangle inequality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348235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540227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418978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449966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340082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472226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528842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32772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5"/>
            <a:endCxn id="9" idx="1"/>
          </p:cNvCxnSpPr>
          <p:nvPr/>
        </p:nvCxnSpPr>
        <p:spPr>
          <a:xfrm>
            <a:off x="1471393" y="3676698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7" idx="0"/>
          </p:cNvCxnSpPr>
          <p:nvPr/>
        </p:nvCxnSpPr>
        <p:spPr>
          <a:xfrm flipH="1">
            <a:off x="1001981" y="3676698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12" idx="2"/>
          </p:cNvCxnSpPr>
          <p:nvPr/>
        </p:nvCxnSpPr>
        <p:spPr>
          <a:xfrm flipV="1">
            <a:off x="1504737" y="3391053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8" idx="2"/>
          </p:cNvCxnSpPr>
          <p:nvPr/>
        </p:nvCxnSpPr>
        <p:spPr>
          <a:xfrm>
            <a:off x="2448866" y="3391053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  <a:endCxn id="6" idx="1"/>
          </p:cNvCxnSpPr>
          <p:nvPr/>
        </p:nvCxnSpPr>
        <p:spPr>
          <a:xfrm>
            <a:off x="2335024" y="3504895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6" idx="7"/>
          </p:cNvCxnSpPr>
          <p:nvPr/>
        </p:nvCxnSpPr>
        <p:spPr>
          <a:xfrm flipH="1">
            <a:off x="2866012" y="3628513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7"/>
            <a:endCxn id="6" idx="3"/>
          </p:cNvCxnSpPr>
          <p:nvPr/>
        </p:nvCxnSpPr>
        <p:spPr>
          <a:xfrm flipV="1">
            <a:off x="1958322" y="4384121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5"/>
            <a:endCxn id="9" idx="2"/>
          </p:cNvCxnSpPr>
          <p:nvPr/>
        </p:nvCxnSpPr>
        <p:spPr>
          <a:xfrm>
            <a:off x="1082479" y="4694008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4"/>
            <a:endCxn id="5" idx="0"/>
          </p:cNvCxnSpPr>
          <p:nvPr/>
        </p:nvCxnSpPr>
        <p:spPr>
          <a:xfrm flipH="1">
            <a:off x="891093" y="4727352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7"/>
            <a:endCxn id="9" idx="2"/>
          </p:cNvCxnSpPr>
          <p:nvPr/>
        </p:nvCxnSpPr>
        <p:spPr>
          <a:xfrm flipV="1">
            <a:off x="971591" y="4836108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10" idx="0"/>
          </p:cNvCxnSpPr>
          <p:nvPr/>
        </p:nvCxnSpPr>
        <p:spPr>
          <a:xfrm flipH="1">
            <a:off x="2562709" y="4417465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11" idx="0"/>
          </p:cNvCxnSpPr>
          <p:nvPr/>
        </p:nvCxnSpPr>
        <p:spPr>
          <a:xfrm>
            <a:off x="3999834" y="3628513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5"/>
            <a:endCxn id="11" idx="1"/>
          </p:cNvCxnSpPr>
          <p:nvPr/>
        </p:nvCxnSpPr>
        <p:spPr>
          <a:xfrm>
            <a:off x="2866012" y="4384121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6"/>
            <a:endCxn id="11" idx="2"/>
          </p:cNvCxnSpPr>
          <p:nvPr/>
        </p:nvCxnSpPr>
        <p:spPr>
          <a:xfrm flipV="1">
            <a:off x="2676551" y="5402270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5"/>
            <a:endCxn id="10" idx="1"/>
          </p:cNvCxnSpPr>
          <p:nvPr/>
        </p:nvCxnSpPr>
        <p:spPr>
          <a:xfrm>
            <a:off x="1958322" y="4916606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5"/>
            <a:endCxn id="10" idx="2"/>
          </p:cNvCxnSpPr>
          <p:nvPr/>
        </p:nvCxnSpPr>
        <p:spPr>
          <a:xfrm>
            <a:off x="971591" y="5596611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02310" y="31663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999833" y="42364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132031" y="371004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27322" y="45780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64229" y="36821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34359" y="322177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86342" y="4006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58223" y="38203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3500" y="49166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73229" y="56852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127812" y="48955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071941" y="499062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80954" y="46836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81271" y="5629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150386" y="4309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256703" y="44584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79160" y="2670050"/>
            <a:ext cx="3718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Find MST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additional edges so that all vertices have even degree</a:t>
            </a:r>
          </a:p>
          <a:p>
            <a:pPr marL="342900" indent="-342900">
              <a:buAutoNum type="arabicPeriod"/>
            </a:pPr>
            <a:r>
              <a:rPr lang="en-US" dirty="0" smtClean="0"/>
              <a:t>Build Eulerian Tour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87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Christophies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139227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33121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209969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240958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1310742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263217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369165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31983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11871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5"/>
            <a:endCxn id="9" idx="1"/>
          </p:cNvCxnSpPr>
          <p:nvPr/>
        </p:nvCxnSpPr>
        <p:spPr>
          <a:xfrm>
            <a:off x="1471393" y="1586612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7" idx="0"/>
          </p:cNvCxnSpPr>
          <p:nvPr/>
        </p:nvCxnSpPr>
        <p:spPr>
          <a:xfrm flipH="1">
            <a:off x="1001981" y="1586612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12" idx="2"/>
          </p:cNvCxnSpPr>
          <p:nvPr/>
        </p:nvCxnSpPr>
        <p:spPr>
          <a:xfrm flipV="1">
            <a:off x="1504737" y="1300967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6"/>
            <a:endCxn id="8" idx="2"/>
          </p:cNvCxnSpPr>
          <p:nvPr/>
        </p:nvCxnSpPr>
        <p:spPr>
          <a:xfrm>
            <a:off x="2448866" y="1300967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4"/>
            <a:endCxn id="6" idx="1"/>
          </p:cNvCxnSpPr>
          <p:nvPr/>
        </p:nvCxnSpPr>
        <p:spPr>
          <a:xfrm>
            <a:off x="2335024" y="1414809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6" idx="7"/>
          </p:cNvCxnSpPr>
          <p:nvPr/>
        </p:nvCxnSpPr>
        <p:spPr>
          <a:xfrm flipH="1">
            <a:off x="2866012" y="1538427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7"/>
            <a:endCxn id="6" idx="3"/>
          </p:cNvCxnSpPr>
          <p:nvPr/>
        </p:nvCxnSpPr>
        <p:spPr>
          <a:xfrm flipV="1">
            <a:off x="1958322" y="2294035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9" idx="2"/>
          </p:cNvCxnSpPr>
          <p:nvPr/>
        </p:nvCxnSpPr>
        <p:spPr>
          <a:xfrm>
            <a:off x="1082479" y="2603922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5" idx="0"/>
          </p:cNvCxnSpPr>
          <p:nvPr/>
        </p:nvCxnSpPr>
        <p:spPr>
          <a:xfrm flipH="1">
            <a:off x="891093" y="2637266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7"/>
            <a:endCxn id="9" idx="2"/>
          </p:cNvCxnSpPr>
          <p:nvPr/>
        </p:nvCxnSpPr>
        <p:spPr>
          <a:xfrm flipV="1">
            <a:off x="971591" y="2746022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0" idx="0"/>
          </p:cNvCxnSpPr>
          <p:nvPr/>
        </p:nvCxnSpPr>
        <p:spPr>
          <a:xfrm flipH="1">
            <a:off x="2562709" y="2327379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11" idx="0"/>
          </p:cNvCxnSpPr>
          <p:nvPr/>
        </p:nvCxnSpPr>
        <p:spPr>
          <a:xfrm>
            <a:off x="3999834" y="1538427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5"/>
            <a:endCxn id="11" idx="1"/>
          </p:cNvCxnSpPr>
          <p:nvPr/>
        </p:nvCxnSpPr>
        <p:spPr>
          <a:xfrm>
            <a:off x="2866012" y="2294035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 flipV="1">
            <a:off x="2676551" y="3312184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  <a:endCxn id="10" idx="1"/>
          </p:cNvCxnSpPr>
          <p:nvPr/>
        </p:nvCxnSpPr>
        <p:spPr>
          <a:xfrm>
            <a:off x="1958322" y="2826520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5"/>
            <a:endCxn id="10" idx="2"/>
          </p:cNvCxnSpPr>
          <p:nvPr/>
        </p:nvCxnSpPr>
        <p:spPr>
          <a:xfrm>
            <a:off x="971591" y="3506525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02310" y="1076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99833" y="21463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32031" y="16199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27322" y="248796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64229" y="15920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34359" y="11316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586342" y="19164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8223" y="173025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3500" y="28265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73229" y="35807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7812" y="28054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071941" y="2900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80954" y="259358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81271" y="35398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50386" y="22192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56703" y="23683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269594" y="13163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69792" y="323628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64213" y="202379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80680" y="233368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878533" y="123484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56523" y="25562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41408" y="361576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878533" y="312244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13723" y="111122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5"/>
            <a:endCxn id="50" idx="1"/>
          </p:cNvCxnSpPr>
          <p:nvPr/>
        </p:nvCxnSpPr>
        <p:spPr>
          <a:xfrm>
            <a:off x="5463935" y="1510717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3"/>
            <a:endCxn id="48" idx="0"/>
          </p:cNvCxnSpPr>
          <p:nvPr/>
        </p:nvCxnSpPr>
        <p:spPr>
          <a:xfrm flipH="1">
            <a:off x="4994523" y="1510717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5" idx="6"/>
            <a:endCxn id="53" idx="2"/>
          </p:cNvCxnSpPr>
          <p:nvPr/>
        </p:nvCxnSpPr>
        <p:spPr>
          <a:xfrm flipV="1">
            <a:off x="5497279" y="1225072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3" idx="6"/>
            <a:endCxn id="49" idx="2"/>
          </p:cNvCxnSpPr>
          <p:nvPr/>
        </p:nvCxnSpPr>
        <p:spPr>
          <a:xfrm>
            <a:off x="6441408" y="1225072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3" idx="4"/>
            <a:endCxn id="47" idx="1"/>
          </p:cNvCxnSpPr>
          <p:nvPr/>
        </p:nvCxnSpPr>
        <p:spPr>
          <a:xfrm>
            <a:off x="6327566" y="1338914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4"/>
            <a:endCxn id="47" idx="7"/>
          </p:cNvCxnSpPr>
          <p:nvPr/>
        </p:nvCxnSpPr>
        <p:spPr>
          <a:xfrm flipH="1">
            <a:off x="6858554" y="1462532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7"/>
            <a:endCxn id="47" idx="3"/>
          </p:cNvCxnSpPr>
          <p:nvPr/>
        </p:nvCxnSpPr>
        <p:spPr>
          <a:xfrm flipV="1">
            <a:off x="5950864" y="2218140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0" idx="2"/>
          </p:cNvCxnSpPr>
          <p:nvPr/>
        </p:nvCxnSpPr>
        <p:spPr>
          <a:xfrm>
            <a:off x="5075021" y="2528027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4"/>
            <a:endCxn id="46" idx="0"/>
          </p:cNvCxnSpPr>
          <p:nvPr/>
        </p:nvCxnSpPr>
        <p:spPr>
          <a:xfrm flipH="1">
            <a:off x="4883635" y="2561371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6" idx="7"/>
            <a:endCxn id="50" idx="2"/>
          </p:cNvCxnSpPr>
          <p:nvPr/>
        </p:nvCxnSpPr>
        <p:spPr>
          <a:xfrm flipV="1">
            <a:off x="4964133" y="2670127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7" idx="4"/>
            <a:endCxn id="51" idx="0"/>
          </p:cNvCxnSpPr>
          <p:nvPr/>
        </p:nvCxnSpPr>
        <p:spPr>
          <a:xfrm flipH="1">
            <a:off x="6555251" y="2251484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9" idx="4"/>
            <a:endCxn id="52" idx="0"/>
          </p:cNvCxnSpPr>
          <p:nvPr/>
        </p:nvCxnSpPr>
        <p:spPr>
          <a:xfrm>
            <a:off x="7992376" y="1462532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7" idx="5"/>
            <a:endCxn id="52" idx="1"/>
          </p:cNvCxnSpPr>
          <p:nvPr/>
        </p:nvCxnSpPr>
        <p:spPr>
          <a:xfrm>
            <a:off x="6858554" y="2218140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6"/>
            <a:endCxn id="52" idx="2"/>
          </p:cNvCxnSpPr>
          <p:nvPr/>
        </p:nvCxnSpPr>
        <p:spPr>
          <a:xfrm flipV="1">
            <a:off x="6669093" y="3236289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0" idx="5"/>
            <a:endCxn id="51" idx="1"/>
          </p:cNvCxnSpPr>
          <p:nvPr/>
        </p:nvCxnSpPr>
        <p:spPr>
          <a:xfrm>
            <a:off x="5950864" y="2750625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5"/>
            <a:endCxn id="51" idx="2"/>
          </p:cNvCxnSpPr>
          <p:nvPr/>
        </p:nvCxnSpPr>
        <p:spPr>
          <a:xfrm>
            <a:off x="4964133" y="3430630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94852" y="1000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92375" y="207050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124573" y="15440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319864" y="24120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256771" y="151612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626901" y="10557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78884" y="18405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950765" y="165436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696042" y="27506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465771" y="35192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20354" y="27295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064483" y="28246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473496" y="251768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273813" y="34639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142928" y="21433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49245" y="22924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1350802" y="430285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51000" y="622276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5421" y="50102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961888" y="532016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959741" y="42213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837731" y="554276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522616" y="66022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959741" y="610892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94931" y="409770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86" idx="3"/>
            <a:endCxn id="89" idx="0"/>
          </p:cNvCxnSpPr>
          <p:nvPr/>
        </p:nvCxnSpPr>
        <p:spPr>
          <a:xfrm flipH="1">
            <a:off x="1075731" y="4497194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6"/>
            <a:endCxn id="90" idx="2"/>
          </p:cNvCxnSpPr>
          <p:nvPr/>
        </p:nvCxnSpPr>
        <p:spPr>
          <a:xfrm>
            <a:off x="2522616" y="4211549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0" idx="4"/>
            <a:endCxn id="88" idx="7"/>
          </p:cNvCxnSpPr>
          <p:nvPr/>
        </p:nvCxnSpPr>
        <p:spPr>
          <a:xfrm flipH="1">
            <a:off x="2939762" y="4449009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1" idx="7"/>
            <a:endCxn id="88" idx="3"/>
          </p:cNvCxnSpPr>
          <p:nvPr/>
        </p:nvCxnSpPr>
        <p:spPr>
          <a:xfrm flipV="1">
            <a:off x="2032072" y="5204617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9" idx="4"/>
            <a:endCxn id="87" idx="0"/>
          </p:cNvCxnSpPr>
          <p:nvPr/>
        </p:nvCxnSpPr>
        <p:spPr>
          <a:xfrm flipH="1">
            <a:off x="964843" y="5547848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7" idx="7"/>
            <a:endCxn id="91" idx="2"/>
          </p:cNvCxnSpPr>
          <p:nvPr/>
        </p:nvCxnSpPr>
        <p:spPr>
          <a:xfrm flipV="1">
            <a:off x="1045341" y="5656604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8" idx="5"/>
            <a:endCxn id="93" idx="1"/>
          </p:cNvCxnSpPr>
          <p:nvPr/>
        </p:nvCxnSpPr>
        <p:spPr>
          <a:xfrm>
            <a:off x="2939762" y="5204617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5"/>
            <a:endCxn id="92" idx="1"/>
          </p:cNvCxnSpPr>
          <p:nvPr/>
        </p:nvCxnSpPr>
        <p:spPr>
          <a:xfrm>
            <a:off x="2032072" y="5737102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02310" y="39868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205781" y="453053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401072" y="53985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031973" y="46408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77250" y="57371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201562" y="5716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145691" y="58111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2224136" y="51298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1536200" y="4491530"/>
            <a:ext cx="325932" cy="1078911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446940" y="4304566"/>
            <a:ext cx="369991" cy="718229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755400" y="6237115"/>
            <a:ext cx="1209440" cy="493318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135095" y="61612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612095" y="483603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2598730" y="44565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5681916" y="424130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182114" y="616122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076535" y="494873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293002" y="525861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8290855" y="415977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168845" y="548121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853730" y="654069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290855" y="604737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626045" y="403616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1" idx="3"/>
            <a:endCxn id="144" idx="0"/>
          </p:cNvCxnSpPr>
          <p:nvPr/>
        </p:nvCxnSpPr>
        <p:spPr>
          <a:xfrm flipH="1">
            <a:off x="5406845" y="4435648"/>
            <a:ext cx="308415" cy="82296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9" idx="6"/>
            <a:endCxn id="145" idx="2"/>
          </p:cNvCxnSpPr>
          <p:nvPr/>
        </p:nvCxnSpPr>
        <p:spPr>
          <a:xfrm>
            <a:off x="6853730" y="4150003"/>
            <a:ext cx="1437125" cy="12361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5" idx="4"/>
            <a:endCxn id="143" idx="7"/>
          </p:cNvCxnSpPr>
          <p:nvPr/>
        </p:nvCxnSpPr>
        <p:spPr>
          <a:xfrm flipH="1">
            <a:off x="7270876" y="4387463"/>
            <a:ext cx="1133822" cy="5946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4"/>
            <a:endCxn id="142" idx="0"/>
          </p:cNvCxnSpPr>
          <p:nvPr/>
        </p:nvCxnSpPr>
        <p:spPr>
          <a:xfrm flipH="1">
            <a:off x="5295957" y="5486302"/>
            <a:ext cx="110888" cy="6749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42" idx="7"/>
            <a:endCxn id="147" idx="2"/>
          </p:cNvCxnSpPr>
          <p:nvPr/>
        </p:nvCxnSpPr>
        <p:spPr>
          <a:xfrm>
            <a:off x="5376455" y="6194564"/>
            <a:ext cx="1477275" cy="4599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43" idx="5"/>
            <a:endCxn id="148" idx="1"/>
          </p:cNvCxnSpPr>
          <p:nvPr/>
        </p:nvCxnSpPr>
        <p:spPr>
          <a:xfrm>
            <a:off x="7270876" y="5143071"/>
            <a:ext cx="1053323" cy="93765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867314" y="4429984"/>
            <a:ext cx="325932" cy="10789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146" idx="0"/>
          </p:cNvCxnSpPr>
          <p:nvPr/>
        </p:nvCxnSpPr>
        <p:spPr>
          <a:xfrm flipH="1">
            <a:off x="6282688" y="4243020"/>
            <a:ext cx="495366" cy="12381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7086514" y="6175569"/>
            <a:ext cx="1209440" cy="4933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63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 Packing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N items with weight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pack the items into as few unit capacity bins as possible</a:t>
            </a:r>
          </a:p>
          <a:p>
            <a:r>
              <a:rPr lang="en-US" dirty="0" smtClean="0"/>
              <a:t>Example:  .3, .3, .3, .3, .4, 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Fit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Fit   </a:t>
            </a:r>
          </a:p>
          <a:p>
            <a:pPr lvl="1"/>
            <a:r>
              <a:rPr lang="en-US" dirty="0" smtClean="0"/>
              <a:t>Theorem:  FF(I) is at most 17/10 Opt(I) + 2</a:t>
            </a:r>
          </a:p>
          <a:p>
            <a:r>
              <a:rPr lang="en-US" dirty="0" smtClean="0"/>
              <a:t>First Fit Decreasing</a:t>
            </a:r>
          </a:p>
          <a:p>
            <a:pPr lvl="1"/>
            <a:r>
              <a:rPr lang="en-US" dirty="0" smtClean="0"/>
              <a:t>Theorem:  FFD(I) is at most 11/9 Opt (I)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06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 search – tree of all possible solutions</a:t>
            </a:r>
          </a:p>
          <a:p>
            <a:r>
              <a:rPr lang="en-US" dirty="0" smtClean="0"/>
              <a:t>Branch and bound – compute a lower bound on all possible extensions</a:t>
            </a:r>
          </a:p>
          <a:p>
            <a:pPr lvl="1"/>
            <a:r>
              <a:rPr lang="en-US" dirty="0" smtClean="0"/>
              <a:t>Prune sub-trees that cannot be better than optimal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 for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23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Enumerate all possible paths</a:t>
            </a:r>
          </a:p>
          <a:p>
            <a:r>
              <a:rPr lang="en-US" dirty="0" smtClean="0"/>
              <a:t>Lower bound,  Current path cost plus MST of remaining points</a:t>
            </a:r>
          </a:p>
          <a:p>
            <a:r>
              <a:rPr lang="en-US" dirty="0" smtClean="0"/>
              <a:t>Euclidean TSP</a:t>
            </a:r>
          </a:p>
          <a:p>
            <a:pPr lvl="1"/>
            <a:r>
              <a:rPr lang="en-US" dirty="0" smtClean="0"/>
              <a:t>Points on the plane with Euclidean Distance</a:t>
            </a:r>
          </a:p>
          <a:p>
            <a:pPr lvl="1"/>
            <a:r>
              <a:rPr lang="en-US" dirty="0" smtClean="0"/>
              <a:t>Sample data set: State Capitals</a:t>
            </a:r>
            <a:endParaRPr lang="en-US" dirty="0"/>
          </a:p>
        </p:txBody>
      </p:sp>
      <p:pic>
        <p:nvPicPr>
          <p:cNvPr id="3074" name="Picture 2" descr="Image result for Euclidean TSP State Cap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4021301"/>
            <a:ext cx="2749300" cy="21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15" y="3429000"/>
            <a:ext cx="4472176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3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an optimization problem by local improvement</a:t>
            </a:r>
          </a:p>
          <a:p>
            <a:pPr lvl="1"/>
            <a:r>
              <a:rPr lang="en-US" dirty="0" smtClean="0"/>
              <a:t>Neighborhood structure on solutions</a:t>
            </a:r>
          </a:p>
          <a:p>
            <a:pPr lvl="1"/>
            <a:r>
              <a:rPr lang="en-US" dirty="0" smtClean="0"/>
              <a:t>Travelling Salesman 2-Opt (or K-Opt)</a:t>
            </a:r>
          </a:p>
          <a:p>
            <a:pPr lvl="1"/>
            <a:r>
              <a:rPr lang="en-US" dirty="0" smtClean="0"/>
              <a:t>Independent Set Local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5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exam,  </a:t>
            </a:r>
          </a:p>
          <a:p>
            <a:pPr lvl="1"/>
            <a:r>
              <a:rPr lang="en-US" dirty="0" smtClean="0"/>
              <a:t>Monday, December 12,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r>
              <a:rPr lang="en-US" dirty="0" smtClean="0"/>
              <a:t>Review session</a:t>
            </a:r>
          </a:p>
          <a:p>
            <a:pPr lvl="1"/>
            <a:r>
              <a:rPr lang="en-US" dirty="0" smtClean="0"/>
              <a:t>Lowe 101</a:t>
            </a:r>
          </a:p>
          <a:p>
            <a:pPr lvl="1"/>
            <a:r>
              <a:rPr lang="en-US" dirty="0" smtClean="0"/>
              <a:t>Friday, December 9, 2:30-4:20</a:t>
            </a:r>
          </a:p>
          <a:p>
            <a:pPr lvl="1"/>
            <a:r>
              <a:rPr lang="en-US" dirty="0" smtClean="0"/>
              <a:t>Ben and Max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15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Circuit Satisfiability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 Satisfiability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3-SAT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Independent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Vertex Cover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Clique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cycle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path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Traveling Salesman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Partition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Three dimensional matching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Exact cover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Graph Coloring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FF0000"/>
                </a:solidFill>
              </a:rPr>
              <a:t>Number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Subset sum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FF0000"/>
                </a:solidFill>
              </a:rPr>
              <a:t>Integer linear programming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FF0000"/>
                </a:solidFill>
              </a:rPr>
              <a:t>Scheduling with release times and deadlines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Cover (sets of size 3) XC3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7763" y="1228045"/>
            <a:ext cx="7968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a collection of sets of size 3 of a domain of size 3N, is there a sub-collection of N sets that cover the sets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3378" y="2290575"/>
            <a:ext cx="7210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{(</a:t>
            </a:r>
            <a:r>
              <a:rPr lang="en-US" dirty="0" smtClean="0"/>
              <a:t>A, B, C), (D, E, F), (A, B, G), (A, C, I), (B, E, G), (A, G, I), (B, D, F), (C, E, I), (C, D, H), (D, G, I), (D, F, H), (E, H, I), </a:t>
            </a:r>
            <a:r>
              <a:rPr lang="en-US" dirty="0" smtClean="0"/>
              <a:t>(</a:t>
            </a:r>
            <a:r>
              <a:rPr lang="en-US" dirty="0" smtClean="0"/>
              <a:t>F, G, H), (F, H, I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19255" y="3201315"/>
            <a:ext cx="4401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B C D E F G H 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55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Subset sum problem</a:t>
            </a:r>
          </a:p>
          <a:p>
            <a:pPr lvl="1"/>
            <a:r>
              <a:rPr lang="en-US" altLang="en-US" dirty="0" smtClean="0"/>
              <a:t>Given natural numbers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,. . .,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and a target number W, is there a subset that adds up to exactly W?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Subset sum problem is NP-Complete</a:t>
            </a:r>
          </a:p>
          <a:p>
            <a:r>
              <a:rPr lang="en-US" altLang="en-US" dirty="0" smtClean="0"/>
              <a:t>Subset Sum problem can be solved in O(</a:t>
            </a:r>
            <a:r>
              <a:rPr lang="en-US" altLang="en-US" dirty="0" err="1" smtClean="0"/>
              <a:t>nW</a:t>
            </a:r>
            <a:r>
              <a:rPr lang="en-US" altLang="en-US" dirty="0" smtClean="0"/>
              <a:t>) time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1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XC3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50" y="1607520"/>
            <a:ext cx="743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Idea:  Represent each set as a bit vector, then interpret the bit vectors as integers.  Add them up to get the all one’s vector.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29040" y="2518260"/>
            <a:ext cx="3456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} =&gt; 001010001000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5401" y="3125420"/>
            <a:ext cx="7122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there exist a subset that sums to exactly 111111111111?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53145" y="3722893"/>
            <a:ext cx="4870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Annoying detail:  What about the carries?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96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3645"/>
          </a:xfrm>
        </p:spPr>
        <p:txBody>
          <a:bodyPr/>
          <a:lstStyle/>
          <a:p>
            <a:r>
              <a:rPr lang="en-US" dirty="0" smtClean="0"/>
              <a:t>Linear Programming </a:t>
            </a:r>
            <a:r>
              <a:rPr lang="en-US" smtClean="0"/>
              <a:t>– maximize a </a:t>
            </a:r>
            <a:r>
              <a:rPr lang="en-US" dirty="0" smtClean="0"/>
              <a:t>linear function subject to linear constraints</a:t>
            </a:r>
          </a:p>
          <a:p>
            <a:r>
              <a:rPr lang="en-US" dirty="0" smtClean="0"/>
              <a:t>Integer Linear Programming – require an integer solution</a:t>
            </a:r>
          </a:p>
          <a:p>
            <a:r>
              <a:rPr lang="en-US" dirty="0" smtClean="0"/>
              <a:t>NP Completeness reduction from 3-SAT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620" y="4367370"/>
            <a:ext cx="637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0-1 variables for 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82500"/>
              </p:ext>
            </p:extLst>
          </p:nvPr>
        </p:nvGraphicFramePr>
        <p:xfrm>
          <a:off x="3821590" y="4860404"/>
          <a:ext cx="140066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590" y="4860404"/>
                        <a:ext cx="1400660" cy="597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1160" y="4959048"/>
            <a:ext cx="2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 for clause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17055" y="5629955"/>
            <a:ext cx="53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(1 –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 (1-x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&gt; 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02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release times and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25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Tasks T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with release time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deadline d</a:t>
            </a:r>
            <a:r>
              <a:rPr lang="en-US" baseline="-25000" dirty="0" smtClean="0"/>
              <a:t>i</a:t>
            </a:r>
            <a:r>
              <a:rPr lang="en-US" dirty="0" smtClean="0"/>
              <a:t>, and work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Reduce from Subset Sum</a:t>
            </a:r>
          </a:p>
          <a:p>
            <a:pPr marL="742950" lvl="2" indent="-342900"/>
            <a:r>
              <a:rPr lang="en-US" altLang="en-US" dirty="0"/>
              <a:t>Given natural numbers w</a:t>
            </a:r>
            <a:r>
              <a:rPr lang="en-US" altLang="en-US" baseline="-25000" dirty="0"/>
              <a:t>1</a:t>
            </a:r>
            <a:r>
              <a:rPr lang="en-US" altLang="en-US" dirty="0"/>
              <a:t>,. . .,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r>
              <a:rPr lang="en-US" altLang="en-US" dirty="0"/>
              <a:t> and a target number </a:t>
            </a:r>
            <a:r>
              <a:rPr lang="en-US" altLang="en-US" dirty="0" smtClean="0"/>
              <a:t>K, </a:t>
            </a:r>
            <a:r>
              <a:rPr lang="en-US" altLang="en-US" dirty="0"/>
              <a:t>is there a subset that adds up to exactly </a:t>
            </a:r>
            <a:r>
              <a:rPr lang="en-US" altLang="en-US" dirty="0" smtClean="0"/>
              <a:t>K?  </a:t>
            </a:r>
            <a:endParaRPr lang="en-US" altLang="en-US" dirty="0"/>
          </a:p>
          <a:p>
            <a:pPr marL="742950" lvl="2" indent="-342900"/>
            <a:r>
              <a:rPr lang="en-US" altLang="en-US" dirty="0" smtClean="0"/>
              <a:t>Suppose the sum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+…+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= W</a:t>
            </a:r>
          </a:p>
          <a:p>
            <a:r>
              <a:rPr lang="en-US" altLang="en-US" dirty="0" smtClean="0"/>
              <a:t>Task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has release time 0 and deadline W+1</a:t>
            </a:r>
          </a:p>
          <a:p>
            <a:r>
              <a:rPr lang="en-US" altLang="en-US" dirty="0" smtClean="0"/>
              <a:t>Add an additional task with release time K, deadline K+1 and work 1</a:t>
            </a:r>
          </a:p>
          <a:p>
            <a:pPr marL="0" indent="-400050"/>
            <a:endParaRPr lang="en-US" alt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60305" y="5629955"/>
            <a:ext cx="6451075" cy="4553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8945" y="5629955"/>
            <a:ext cx="151790" cy="4553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</a:p>
          <a:p>
            <a:r>
              <a:rPr lang="en-US" dirty="0" smtClean="0"/>
              <a:t>Exact solution via Branch and Bound</a:t>
            </a:r>
          </a:p>
          <a:p>
            <a:r>
              <a:rPr lang="en-US" dirty="0" smtClean="0"/>
              <a:t>Local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147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12998</TotalTime>
  <Words>775</Words>
  <Application>Microsoft Office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1_Default Design</vt:lpstr>
      <vt:lpstr>Equation</vt:lpstr>
      <vt:lpstr>CSE 421 Algorithms</vt:lpstr>
      <vt:lpstr>Announcements</vt:lpstr>
      <vt:lpstr>NP Complete Problems</vt:lpstr>
      <vt:lpstr>Exact Cover (sets of size 3) XC3</vt:lpstr>
      <vt:lpstr>Number Problems</vt:lpstr>
      <vt:lpstr>XC3 &lt;P SUBSET SUM</vt:lpstr>
      <vt:lpstr>Integer Linear Programming</vt:lpstr>
      <vt:lpstr>Scheduling with release times and deadlines</vt:lpstr>
      <vt:lpstr>Coping with NP-Completeness</vt:lpstr>
      <vt:lpstr>Multiprocessor Scheduling</vt:lpstr>
      <vt:lpstr>Highest level first is 2-Optimal</vt:lpstr>
      <vt:lpstr>Christofides TSP Algorithm</vt:lpstr>
      <vt:lpstr>Christophies Algorithm</vt:lpstr>
      <vt:lpstr>Bin Packing</vt:lpstr>
      <vt:lpstr>First Fit Packing</vt:lpstr>
      <vt:lpstr>Branch and Bound</vt:lpstr>
      <vt:lpstr>Branch and Bound for TSP</vt:lpstr>
      <vt:lpstr>Local Optimization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154</cp:revision>
  <dcterms:created xsi:type="dcterms:W3CDTF">1601-01-01T00:00:00Z</dcterms:created>
  <dcterms:modified xsi:type="dcterms:W3CDTF">2016-12-07T03:01:35Z</dcterms:modified>
</cp:coreProperties>
</file>