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8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497" r:id="rId2"/>
    <p:sldId id="445" r:id="rId3"/>
    <p:sldId id="449" r:id="rId4"/>
    <p:sldId id="496" r:id="rId5"/>
    <p:sldId id="479" r:id="rId6"/>
    <p:sldId id="480" r:id="rId7"/>
    <p:sldId id="481" r:id="rId8"/>
    <p:sldId id="494" r:id="rId9"/>
    <p:sldId id="482" r:id="rId10"/>
    <p:sldId id="483" r:id="rId11"/>
    <p:sldId id="495" r:id="rId12"/>
    <p:sldId id="484" r:id="rId13"/>
    <p:sldId id="485" r:id="rId14"/>
    <p:sldId id="486" r:id="rId15"/>
    <p:sldId id="487" r:id="rId16"/>
    <p:sldId id="488" r:id="rId17"/>
    <p:sldId id="489" r:id="rId18"/>
    <p:sldId id="490" r:id="rId19"/>
    <p:sldId id="491" r:id="rId20"/>
    <p:sldId id="492" r:id="rId21"/>
    <p:sldId id="493" r:id="rId22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5" autoAdjust="0"/>
    <p:restoredTop sz="94660"/>
  </p:normalViewPr>
  <p:slideViewPr>
    <p:cSldViewPr>
      <p:cViewPr>
        <p:scale>
          <a:sx n="112" d="100"/>
          <a:sy n="112" d="100"/>
        </p:scale>
        <p:origin x="-12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4.wmf"/><Relationship Id="rId2" Type="http://schemas.openxmlformats.org/officeDocument/2006/relationships/image" Target="../media/image15.wmf"/><Relationship Id="rId1" Type="http://schemas.openxmlformats.org/officeDocument/2006/relationships/image" Target="../media/image13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69B5BF-8E34-4D4F-9BE2-13749A477966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065775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C58693-4031-4B37-AF7D-DEA9CAAD2204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56225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60BB59-92F0-4EDF-9225-43871F7DB004}" type="slidenum">
              <a:rPr lang="en-US" sz="12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Any logical formula can be expressed in CNF.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CDA53E-D2FC-4C23-A9D6-8CD3F50265C2}" type="slidenum">
              <a:rPr lang="en-US" sz="12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F9FDA9-D0EB-4012-87CA-8C2A2B715E63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06C22E-718F-49D5-8CD9-73399997FAF3}" type="slidenum">
              <a:rPr lang="en-US" sz="120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4247840-8CF6-4D24-ADF0-FD0AF3BE4667}" type="slidenum">
              <a:rPr lang="en-US" sz="12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43E396-127A-40C3-9314-18C36C3A4FF1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1.gif"/><Relationship Id="rId5" Type="http://schemas.openxmlformats.org/officeDocument/2006/relationships/tags" Target="../tags/tag6.xml"/><Relationship Id="rId10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20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7.wmf"/><Relationship Id="rId5" Type="http://schemas.openxmlformats.org/officeDocument/2006/relationships/image" Target="../media/image13.wmf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29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6.wmf"/><Relationship Id="rId1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3" Type="http://schemas.openxmlformats.org/officeDocument/2006/relationships/tags" Target="../tags/tag42.xml"/><Relationship Id="rId21" Type="http://schemas.openxmlformats.org/officeDocument/2006/relationships/notesSlide" Target="../notesSlides/notesSlide8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26" Type="http://schemas.openxmlformats.org/officeDocument/2006/relationships/tags" Target="../tags/tag86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34" Type="http://schemas.openxmlformats.org/officeDocument/2006/relationships/tags" Target="../tags/tag94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tags" Target="../tags/tag85.xml"/><Relationship Id="rId33" Type="http://schemas.openxmlformats.org/officeDocument/2006/relationships/tags" Target="../tags/tag93.xml"/><Relationship Id="rId38" Type="http://schemas.openxmlformats.org/officeDocument/2006/relationships/tags" Target="../tags/tag98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29" Type="http://schemas.openxmlformats.org/officeDocument/2006/relationships/tags" Target="../tags/tag89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tags" Target="../tags/tag84.xml"/><Relationship Id="rId32" Type="http://schemas.openxmlformats.org/officeDocument/2006/relationships/tags" Target="../tags/tag92.xml"/><Relationship Id="rId37" Type="http://schemas.openxmlformats.org/officeDocument/2006/relationships/tags" Target="../tags/tag97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28" Type="http://schemas.openxmlformats.org/officeDocument/2006/relationships/tags" Target="../tags/tag88.xml"/><Relationship Id="rId36" Type="http://schemas.openxmlformats.org/officeDocument/2006/relationships/tags" Target="../tags/tag96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31" Type="http://schemas.openxmlformats.org/officeDocument/2006/relationships/tags" Target="../tags/tag91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Relationship Id="rId27" Type="http://schemas.openxmlformats.org/officeDocument/2006/relationships/tags" Target="../tags/tag87.xml"/><Relationship Id="rId30" Type="http://schemas.openxmlformats.org/officeDocument/2006/relationships/tags" Target="../tags/tag90.xml"/><Relationship Id="rId35" Type="http://schemas.openxmlformats.org/officeDocument/2006/relationships/tags" Target="../tags/tag9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3" Type="http://schemas.openxmlformats.org/officeDocument/2006/relationships/tags" Target="../tags/tag101.xml"/><Relationship Id="rId21" Type="http://schemas.openxmlformats.org/officeDocument/2006/relationships/tags" Target="../tags/tag119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0" Type="http://schemas.openxmlformats.org/officeDocument/2006/relationships/tags" Target="../tags/tag118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5" Type="http://schemas.openxmlformats.org/officeDocument/2006/relationships/tags" Target="../tags/tag103.xml"/><Relationship Id="rId15" Type="http://schemas.openxmlformats.org/officeDocument/2006/relationships/tags" Target="../tags/tag113.xml"/><Relationship Id="rId10" Type="http://schemas.openxmlformats.org/officeDocument/2006/relationships/tags" Target="../tags/tag108.xml"/><Relationship Id="rId19" Type="http://schemas.openxmlformats.org/officeDocument/2006/relationships/tags" Target="../tags/tag117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26" Type="http://schemas.openxmlformats.org/officeDocument/2006/relationships/tags" Target="../tags/tag145.xml"/><Relationship Id="rId3" Type="http://schemas.openxmlformats.org/officeDocument/2006/relationships/tags" Target="../tags/tag122.xml"/><Relationship Id="rId21" Type="http://schemas.openxmlformats.org/officeDocument/2006/relationships/tags" Target="../tags/tag140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5" Type="http://schemas.openxmlformats.org/officeDocument/2006/relationships/tags" Target="../tags/tag144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0" Type="http://schemas.openxmlformats.org/officeDocument/2006/relationships/tags" Target="../tags/tag139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24" Type="http://schemas.openxmlformats.org/officeDocument/2006/relationships/tags" Target="../tags/tag143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23" Type="http://schemas.openxmlformats.org/officeDocument/2006/relationships/tags" Target="../tags/tag142.xml"/><Relationship Id="rId10" Type="http://schemas.openxmlformats.org/officeDocument/2006/relationships/tags" Target="../tags/tag129.xml"/><Relationship Id="rId19" Type="http://schemas.openxmlformats.org/officeDocument/2006/relationships/tags" Target="../tags/tag138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tags" Target="../tags/tag141.xml"/><Relationship Id="rId27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7.xml"/><Relationship Id="rId1" Type="http://schemas.openxmlformats.org/officeDocument/2006/relationships/tags" Target="../tags/tag14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tags" Target="../tags/tag160.xml"/><Relationship Id="rId18" Type="http://schemas.openxmlformats.org/officeDocument/2006/relationships/tags" Target="../tags/tag165.xml"/><Relationship Id="rId3" Type="http://schemas.openxmlformats.org/officeDocument/2006/relationships/tags" Target="../tags/tag150.xml"/><Relationship Id="rId21" Type="http://schemas.openxmlformats.org/officeDocument/2006/relationships/tags" Target="../tags/tag168.xml"/><Relationship Id="rId7" Type="http://schemas.openxmlformats.org/officeDocument/2006/relationships/tags" Target="../tags/tag154.xml"/><Relationship Id="rId12" Type="http://schemas.openxmlformats.org/officeDocument/2006/relationships/tags" Target="../tags/tag159.xml"/><Relationship Id="rId17" Type="http://schemas.openxmlformats.org/officeDocument/2006/relationships/tags" Target="../tags/tag164.xml"/><Relationship Id="rId2" Type="http://schemas.openxmlformats.org/officeDocument/2006/relationships/tags" Target="../tags/tag149.xml"/><Relationship Id="rId16" Type="http://schemas.openxmlformats.org/officeDocument/2006/relationships/tags" Target="../tags/tag163.xml"/><Relationship Id="rId20" Type="http://schemas.openxmlformats.org/officeDocument/2006/relationships/tags" Target="../tags/tag167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tags" Target="../tags/tag15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52.xml"/><Relationship Id="rId15" Type="http://schemas.openxmlformats.org/officeDocument/2006/relationships/tags" Target="../tags/tag162.xml"/><Relationship Id="rId23" Type="http://schemas.openxmlformats.org/officeDocument/2006/relationships/tags" Target="../tags/tag170.xml"/><Relationship Id="rId10" Type="http://schemas.openxmlformats.org/officeDocument/2006/relationships/tags" Target="../tags/tag157.xml"/><Relationship Id="rId19" Type="http://schemas.openxmlformats.org/officeDocument/2006/relationships/tags" Target="../tags/tag166.xml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4" Type="http://schemas.openxmlformats.org/officeDocument/2006/relationships/tags" Target="../tags/tag161.xml"/><Relationship Id="rId22" Type="http://schemas.openxmlformats.org/officeDocument/2006/relationships/tags" Target="../tags/tag16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2.xml"/><Relationship Id="rId1" Type="http://schemas.openxmlformats.org/officeDocument/2006/relationships/tags" Target="../tags/tag17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80.xml"/><Relationship Id="rId13" Type="http://schemas.openxmlformats.org/officeDocument/2006/relationships/tags" Target="../tags/tag185.xml"/><Relationship Id="rId18" Type="http://schemas.openxmlformats.org/officeDocument/2006/relationships/tags" Target="../tags/tag190.xml"/><Relationship Id="rId26" Type="http://schemas.openxmlformats.org/officeDocument/2006/relationships/tags" Target="../tags/tag198.xml"/><Relationship Id="rId3" Type="http://schemas.openxmlformats.org/officeDocument/2006/relationships/tags" Target="../tags/tag175.xml"/><Relationship Id="rId21" Type="http://schemas.openxmlformats.org/officeDocument/2006/relationships/tags" Target="../tags/tag193.xml"/><Relationship Id="rId34" Type="http://schemas.openxmlformats.org/officeDocument/2006/relationships/tags" Target="../tags/tag206.xml"/><Relationship Id="rId7" Type="http://schemas.openxmlformats.org/officeDocument/2006/relationships/tags" Target="../tags/tag179.xml"/><Relationship Id="rId12" Type="http://schemas.openxmlformats.org/officeDocument/2006/relationships/tags" Target="../tags/tag184.xml"/><Relationship Id="rId17" Type="http://schemas.openxmlformats.org/officeDocument/2006/relationships/tags" Target="../tags/tag189.xml"/><Relationship Id="rId25" Type="http://schemas.openxmlformats.org/officeDocument/2006/relationships/tags" Target="../tags/tag197.xml"/><Relationship Id="rId33" Type="http://schemas.openxmlformats.org/officeDocument/2006/relationships/tags" Target="../tags/tag205.xml"/><Relationship Id="rId2" Type="http://schemas.openxmlformats.org/officeDocument/2006/relationships/tags" Target="../tags/tag174.xml"/><Relationship Id="rId16" Type="http://schemas.openxmlformats.org/officeDocument/2006/relationships/tags" Target="../tags/tag188.xml"/><Relationship Id="rId20" Type="http://schemas.openxmlformats.org/officeDocument/2006/relationships/tags" Target="../tags/tag192.xml"/><Relationship Id="rId29" Type="http://schemas.openxmlformats.org/officeDocument/2006/relationships/tags" Target="../tags/tag201.xml"/><Relationship Id="rId1" Type="http://schemas.openxmlformats.org/officeDocument/2006/relationships/tags" Target="../tags/tag173.xml"/><Relationship Id="rId6" Type="http://schemas.openxmlformats.org/officeDocument/2006/relationships/tags" Target="../tags/tag178.xml"/><Relationship Id="rId11" Type="http://schemas.openxmlformats.org/officeDocument/2006/relationships/tags" Target="../tags/tag183.xml"/><Relationship Id="rId24" Type="http://schemas.openxmlformats.org/officeDocument/2006/relationships/tags" Target="../tags/tag196.xml"/><Relationship Id="rId32" Type="http://schemas.openxmlformats.org/officeDocument/2006/relationships/tags" Target="../tags/tag204.xml"/><Relationship Id="rId5" Type="http://schemas.openxmlformats.org/officeDocument/2006/relationships/tags" Target="../tags/tag177.xml"/><Relationship Id="rId15" Type="http://schemas.openxmlformats.org/officeDocument/2006/relationships/tags" Target="../tags/tag187.xml"/><Relationship Id="rId23" Type="http://schemas.openxmlformats.org/officeDocument/2006/relationships/tags" Target="../tags/tag195.xml"/><Relationship Id="rId28" Type="http://schemas.openxmlformats.org/officeDocument/2006/relationships/tags" Target="../tags/tag200.xml"/><Relationship Id="rId10" Type="http://schemas.openxmlformats.org/officeDocument/2006/relationships/tags" Target="../tags/tag182.xml"/><Relationship Id="rId19" Type="http://schemas.openxmlformats.org/officeDocument/2006/relationships/tags" Target="../tags/tag191.xml"/><Relationship Id="rId31" Type="http://schemas.openxmlformats.org/officeDocument/2006/relationships/tags" Target="../tags/tag203.xml"/><Relationship Id="rId4" Type="http://schemas.openxmlformats.org/officeDocument/2006/relationships/tags" Target="../tags/tag176.xml"/><Relationship Id="rId9" Type="http://schemas.openxmlformats.org/officeDocument/2006/relationships/tags" Target="../tags/tag181.xml"/><Relationship Id="rId14" Type="http://schemas.openxmlformats.org/officeDocument/2006/relationships/tags" Target="../tags/tag186.xml"/><Relationship Id="rId22" Type="http://schemas.openxmlformats.org/officeDocument/2006/relationships/tags" Target="../tags/tag194.xml"/><Relationship Id="rId27" Type="http://schemas.openxmlformats.org/officeDocument/2006/relationships/tags" Target="../tags/tag199.xml"/><Relationship Id="rId30" Type="http://schemas.openxmlformats.org/officeDocument/2006/relationships/tags" Target="../tags/tag202.xml"/><Relationship Id="rId35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14.xml"/><Relationship Id="rId13" Type="http://schemas.openxmlformats.org/officeDocument/2006/relationships/tags" Target="../tags/tag219.xml"/><Relationship Id="rId18" Type="http://schemas.openxmlformats.org/officeDocument/2006/relationships/tags" Target="../tags/tag224.xml"/><Relationship Id="rId3" Type="http://schemas.openxmlformats.org/officeDocument/2006/relationships/tags" Target="../tags/tag209.xml"/><Relationship Id="rId21" Type="http://schemas.openxmlformats.org/officeDocument/2006/relationships/tags" Target="../tags/tag227.xml"/><Relationship Id="rId7" Type="http://schemas.openxmlformats.org/officeDocument/2006/relationships/tags" Target="../tags/tag213.xml"/><Relationship Id="rId12" Type="http://schemas.openxmlformats.org/officeDocument/2006/relationships/tags" Target="../tags/tag218.xml"/><Relationship Id="rId17" Type="http://schemas.openxmlformats.org/officeDocument/2006/relationships/tags" Target="../tags/tag223.xml"/><Relationship Id="rId2" Type="http://schemas.openxmlformats.org/officeDocument/2006/relationships/tags" Target="../tags/tag208.xml"/><Relationship Id="rId16" Type="http://schemas.openxmlformats.org/officeDocument/2006/relationships/tags" Target="../tags/tag222.xml"/><Relationship Id="rId20" Type="http://schemas.openxmlformats.org/officeDocument/2006/relationships/tags" Target="../tags/tag226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1" Type="http://schemas.openxmlformats.org/officeDocument/2006/relationships/tags" Target="../tags/tag21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1.xml"/><Relationship Id="rId15" Type="http://schemas.openxmlformats.org/officeDocument/2006/relationships/tags" Target="../tags/tag221.xml"/><Relationship Id="rId23" Type="http://schemas.openxmlformats.org/officeDocument/2006/relationships/tags" Target="../tags/tag229.xml"/><Relationship Id="rId10" Type="http://schemas.openxmlformats.org/officeDocument/2006/relationships/tags" Target="../tags/tag216.xml"/><Relationship Id="rId19" Type="http://schemas.openxmlformats.org/officeDocument/2006/relationships/tags" Target="../tags/tag225.xml"/><Relationship Id="rId4" Type="http://schemas.openxmlformats.org/officeDocument/2006/relationships/tags" Target="../tags/tag210.xml"/><Relationship Id="rId9" Type="http://schemas.openxmlformats.org/officeDocument/2006/relationships/tags" Target="../tags/tag215.xml"/><Relationship Id="rId14" Type="http://schemas.openxmlformats.org/officeDocument/2006/relationships/tags" Target="../tags/tag220.xml"/><Relationship Id="rId22" Type="http://schemas.openxmlformats.org/officeDocument/2006/relationships/tags" Target="../tags/tag22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37.xml"/><Relationship Id="rId13" Type="http://schemas.openxmlformats.org/officeDocument/2006/relationships/tags" Target="../tags/tag242.xml"/><Relationship Id="rId18" Type="http://schemas.openxmlformats.org/officeDocument/2006/relationships/tags" Target="../tags/tag247.xml"/><Relationship Id="rId3" Type="http://schemas.openxmlformats.org/officeDocument/2006/relationships/tags" Target="../tags/tag232.xml"/><Relationship Id="rId21" Type="http://schemas.openxmlformats.org/officeDocument/2006/relationships/tags" Target="../tags/tag250.xml"/><Relationship Id="rId7" Type="http://schemas.openxmlformats.org/officeDocument/2006/relationships/tags" Target="../tags/tag236.xml"/><Relationship Id="rId12" Type="http://schemas.openxmlformats.org/officeDocument/2006/relationships/tags" Target="../tags/tag241.xml"/><Relationship Id="rId17" Type="http://schemas.openxmlformats.org/officeDocument/2006/relationships/tags" Target="../tags/tag246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231.xml"/><Relationship Id="rId16" Type="http://schemas.openxmlformats.org/officeDocument/2006/relationships/tags" Target="../tags/tag245.xml"/><Relationship Id="rId20" Type="http://schemas.openxmlformats.org/officeDocument/2006/relationships/tags" Target="../tags/tag249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11" Type="http://schemas.openxmlformats.org/officeDocument/2006/relationships/tags" Target="../tags/tag240.xml"/><Relationship Id="rId24" Type="http://schemas.openxmlformats.org/officeDocument/2006/relationships/tags" Target="../tags/tag253.xml"/><Relationship Id="rId5" Type="http://schemas.openxmlformats.org/officeDocument/2006/relationships/tags" Target="../tags/tag234.xml"/><Relationship Id="rId15" Type="http://schemas.openxmlformats.org/officeDocument/2006/relationships/tags" Target="../tags/tag244.xml"/><Relationship Id="rId23" Type="http://schemas.openxmlformats.org/officeDocument/2006/relationships/tags" Target="../tags/tag252.xml"/><Relationship Id="rId10" Type="http://schemas.openxmlformats.org/officeDocument/2006/relationships/tags" Target="../tags/tag239.xml"/><Relationship Id="rId19" Type="http://schemas.openxmlformats.org/officeDocument/2006/relationships/tags" Target="../tags/tag248.xml"/><Relationship Id="rId4" Type="http://schemas.openxmlformats.org/officeDocument/2006/relationships/tags" Target="../tags/tag233.xml"/><Relationship Id="rId9" Type="http://schemas.openxmlformats.org/officeDocument/2006/relationships/tags" Target="../tags/tag238.xml"/><Relationship Id="rId14" Type="http://schemas.openxmlformats.org/officeDocument/2006/relationships/tags" Target="../tags/tag243.xml"/><Relationship Id="rId22" Type="http://schemas.openxmlformats.org/officeDocument/2006/relationships/tags" Target="../tags/tag2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3" Type="http://schemas.openxmlformats.org/officeDocument/2006/relationships/tags" Target="../tags/tag23.xml"/><Relationship Id="rId21" Type="http://schemas.openxmlformats.org/officeDocument/2006/relationships/notesSlide" Target="../notesSlides/notesSlide5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0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26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NP-Completeness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8" name="Picture 4" descr="http://inf421.files.wordpress.com/2011/10/gj3.gif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087" y="469095"/>
            <a:ext cx="3238463" cy="226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0090" y="39320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05115" y="211252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4890" y="55848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1355" y="93795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33715" y="289827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14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41777" y="1772738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34591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 contains independent set of size k = ||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itchFamily="18" charset="2"/>
              </a:rPr>
              <a:t>Pf.  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Let S be independent set of size k.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 must contain exactly one vertex in each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Set these literals to true.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Truth assignment is consistent and all clauses are satisfied.</a:t>
            </a:r>
          </a:p>
          <a:p>
            <a:pPr lvl="1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/>
              <a:t>Pf  </a:t>
            </a:r>
            <a:r>
              <a:rPr lang="en-US" sz="1600" dirty="0" smtClean="0">
                <a:sym typeface="Symbol" pitchFamily="18" charset="2"/>
              </a:rPr>
              <a:t> 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satisfying assignment, select one true literal from each triangle. This is an independent set of size k.  </a:t>
            </a:r>
            <a:r>
              <a:rPr lang="en-US" sz="1600" dirty="0" smtClean="0">
                <a:solidFill>
                  <a:schemeClr val="tx1"/>
                </a:solidFill>
                <a:ea typeface="Lucida Grande"/>
                <a:cs typeface="Lucida Grande"/>
              </a:rPr>
              <a:t>▪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ym typeface="Symbol" pitchFamily="18" charset="2"/>
            </a:endParaRPr>
          </a:p>
          <a:p>
            <a:pPr marL="0" indent="0"/>
            <a:endParaRPr lang="en-US" dirty="0" smtClean="0"/>
          </a:p>
        </p:txBody>
      </p:sp>
      <p:sp>
        <p:nvSpPr>
          <p:cNvPr id="102405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06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7" name="AutoShape 6"/>
          <p:cNvCxnSpPr>
            <a:cxnSpLocks noChangeShapeType="1"/>
            <a:stCxn id="102408" idx="5"/>
            <a:endCxn id="102406" idx="1"/>
          </p:cNvCxnSpPr>
          <p:nvPr/>
        </p:nvCxnSpPr>
        <p:spPr bwMode="auto">
          <a:xfrm>
            <a:off x="2352675" y="4849813"/>
            <a:ext cx="37782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08" name="Oval 7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9" name="AutoShape 8"/>
          <p:cNvCxnSpPr>
            <a:cxnSpLocks noChangeShapeType="1"/>
            <a:stCxn id="102405" idx="6"/>
            <a:endCxn id="102406" idx="2"/>
          </p:cNvCxnSpPr>
          <p:nvPr/>
        </p:nvCxnSpPr>
        <p:spPr bwMode="auto">
          <a:xfrm>
            <a:off x="1790700" y="5640388"/>
            <a:ext cx="9128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0" name="AutoShape 9"/>
          <p:cNvCxnSpPr>
            <a:cxnSpLocks noChangeShapeType="1"/>
            <a:stCxn id="102405" idx="7"/>
            <a:endCxn id="102408" idx="3"/>
          </p:cNvCxnSpPr>
          <p:nvPr/>
        </p:nvCxnSpPr>
        <p:spPr bwMode="auto">
          <a:xfrm flipV="1">
            <a:off x="1763713" y="4849813"/>
            <a:ext cx="4651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11" name="Object 10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2" name="Object 11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6" imgW="215900" imgH="266700" progId="Equation.3">
                  <p:embed/>
                </p:oleObj>
              </mc:Choice>
              <mc:Fallback>
                <p:oleObj name="Equation" r:id="rId6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3" name="Object 12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8" imgW="215900" imgH="292100" progId="Equation.3">
                  <p:embed/>
                </p:oleObj>
              </mc:Choice>
              <mc:Fallback>
                <p:oleObj name="Equation" r:id="rId8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4" name="Oval 13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15" name="Oval 14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6" name="AutoShape 15"/>
          <p:cNvCxnSpPr>
            <a:cxnSpLocks noChangeShapeType="1"/>
            <a:stCxn id="102417" idx="5"/>
            <a:endCxn id="102415" idx="1"/>
          </p:cNvCxnSpPr>
          <p:nvPr/>
        </p:nvCxnSpPr>
        <p:spPr bwMode="auto">
          <a:xfrm>
            <a:off x="4757738" y="4849813"/>
            <a:ext cx="3762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17" name="Oval 16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8" name="AutoShape 17"/>
          <p:cNvCxnSpPr>
            <a:cxnSpLocks noChangeShapeType="1"/>
            <a:stCxn id="102414" idx="6"/>
            <a:endCxn id="102415" idx="2"/>
          </p:cNvCxnSpPr>
          <p:nvPr/>
        </p:nvCxnSpPr>
        <p:spPr bwMode="auto">
          <a:xfrm>
            <a:off x="4194175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9" name="AutoShape 18"/>
          <p:cNvCxnSpPr>
            <a:cxnSpLocks noChangeShapeType="1"/>
            <a:stCxn id="102414" idx="7"/>
            <a:endCxn id="102417" idx="3"/>
          </p:cNvCxnSpPr>
          <p:nvPr/>
        </p:nvCxnSpPr>
        <p:spPr bwMode="auto">
          <a:xfrm flipV="1">
            <a:off x="4168775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0" name="Object 19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0" imgW="190500" imgH="266700" progId="Equation.3">
                  <p:embed/>
                </p:oleObj>
              </mc:Choice>
              <mc:Fallback>
                <p:oleObj name="Equation" r:id="rId10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21" name="Oval 20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22" name="Oval 21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3" name="AutoShape 22"/>
          <p:cNvCxnSpPr>
            <a:cxnSpLocks noChangeShapeType="1"/>
            <a:stCxn id="102424" idx="5"/>
            <a:endCxn id="102422" idx="1"/>
          </p:cNvCxnSpPr>
          <p:nvPr/>
        </p:nvCxnSpPr>
        <p:spPr bwMode="auto">
          <a:xfrm>
            <a:off x="7146925" y="4849813"/>
            <a:ext cx="376238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24" name="Oval 23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5" name="AutoShape 24"/>
          <p:cNvCxnSpPr>
            <a:cxnSpLocks noChangeShapeType="1"/>
            <a:stCxn id="102421" idx="6"/>
            <a:endCxn id="102422" idx="2"/>
          </p:cNvCxnSpPr>
          <p:nvPr/>
        </p:nvCxnSpPr>
        <p:spPr bwMode="auto">
          <a:xfrm>
            <a:off x="6583363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26" name="AutoShape 25"/>
          <p:cNvCxnSpPr>
            <a:cxnSpLocks noChangeShapeType="1"/>
            <a:stCxn id="102421" idx="7"/>
            <a:endCxn id="102424" idx="3"/>
          </p:cNvCxnSpPr>
          <p:nvPr/>
        </p:nvCxnSpPr>
        <p:spPr bwMode="auto">
          <a:xfrm flipV="1">
            <a:off x="6557963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7" name="Object 26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8" name="Object 27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3" imgW="228600" imgH="266700" progId="Equation.3">
                  <p:embed/>
                </p:oleObj>
              </mc:Choice>
              <mc:Fallback>
                <p:oleObj name="Equation" r:id="rId13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9" name="Object 28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15" imgW="215900" imgH="292100" progId="Equation.3">
                  <p:embed/>
                </p:oleObj>
              </mc:Choice>
              <mc:Fallback>
                <p:oleObj name="Equation" r:id="rId15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0" name="Object 29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16" imgW="241300" imgH="292100" progId="Equation.3">
                  <p:embed/>
                </p:oleObj>
              </mc:Choice>
              <mc:Fallback>
                <p:oleObj name="Equation" r:id="rId16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1" name="Object 30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18" imgW="215900" imgH="266700" progId="Equation.3">
                  <p:embed/>
                </p:oleObj>
              </mc:Choice>
              <mc:Fallback>
                <p:oleObj name="Equation" r:id="rId1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432" name="AutoShape 31"/>
          <p:cNvCxnSpPr>
            <a:cxnSpLocks noChangeShapeType="1"/>
            <a:stCxn id="102408" idx="6"/>
            <a:endCxn id="102414" idx="1"/>
          </p:cNvCxnSpPr>
          <p:nvPr/>
        </p:nvCxnSpPr>
        <p:spPr bwMode="auto">
          <a:xfrm>
            <a:off x="2378075" y="4787900"/>
            <a:ext cx="166528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3" name="AutoShape 32"/>
          <p:cNvCxnSpPr>
            <a:cxnSpLocks noChangeShapeType="1"/>
            <a:stCxn id="102424" idx="2"/>
            <a:endCxn id="102414" idx="7"/>
          </p:cNvCxnSpPr>
          <p:nvPr/>
        </p:nvCxnSpPr>
        <p:spPr bwMode="auto">
          <a:xfrm flipH="1">
            <a:off x="4168775" y="4787900"/>
            <a:ext cx="282733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4" name="AutoShape 33"/>
          <p:cNvCxnSpPr>
            <a:cxnSpLocks noChangeShapeType="1"/>
            <a:stCxn id="102405" idx="7"/>
            <a:endCxn id="102417" idx="2"/>
          </p:cNvCxnSpPr>
          <p:nvPr/>
        </p:nvCxnSpPr>
        <p:spPr bwMode="auto">
          <a:xfrm flipV="1">
            <a:off x="1765300" y="4787900"/>
            <a:ext cx="2841625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5" name="AutoShape 34"/>
          <p:cNvCxnSpPr>
            <a:cxnSpLocks noChangeShapeType="1"/>
            <a:stCxn id="102421" idx="1"/>
            <a:endCxn id="102417" idx="6"/>
          </p:cNvCxnSpPr>
          <p:nvPr/>
        </p:nvCxnSpPr>
        <p:spPr bwMode="auto">
          <a:xfrm flipH="1" flipV="1">
            <a:off x="4783138" y="4787900"/>
            <a:ext cx="1649412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36" name="Rectangle 35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k = 3</a:t>
            </a:r>
          </a:p>
        </p:txBody>
      </p:sp>
      <p:sp>
        <p:nvSpPr>
          <p:cNvPr id="102437" name="Rectangle 36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G</a:t>
            </a:r>
          </a:p>
        </p:txBody>
      </p:sp>
      <p:sp>
        <p:nvSpPr>
          <p:cNvPr id="102438" name="Line 37"/>
          <p:cNvSpPr>
            <a:spLocks noChangeShapeType="1"/>
          </p:cNvSpPr>
          <p:nvPr/>
        </p:nvSpPr>
        <p:spPr bwMode="auto">
          <a:xfrm flipH="1">
            <a:off x="42672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2439" name="Rectangle 38"/>
          <p:cNvSpPr>
            <a:spLocks noChangeArrowheads="1"/>
          </p:cNvSpPr>
          <p:nvPr/>
        </p:nvSpPr>
        <p:spPr bwMode="auto">
          <a:xfrm>
            <a:off x="4473191" y="2819400"/>
            <a:ext cx="3119444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200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and any other variables in a consistent way</a:t>
            </a:r>
          </a:p>
        </p:txBody>
      </p:sp>
      <p:graphicFrame>
        <p:nvGraphicFramePr>
          <p:cNvPr id="1024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495145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19" imgW="5829300" imgH="355600" progId="Equation.3">
                  <p:embed/>
                </p:oleObj>
              </mc:Choice>
              <mc:Fallback>
                <p:oleObj name="Equation" r:id="rId19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1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913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1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  <a:p>
            <a:pPr lvl="1" eaLnBrk="1" hangingPunct="1"/>
            <a:r>
              <a:rPr lang="en-US" smtClean="0"/>
              <a:t>Graph G = (V, E), a subset S of the vertices is a vertex cover if every edge in E has at least one endpoint in S</a:t>
            </a:r>
          </a:p>
        </p:txBody>
      </p:sp>
      <p:sp>
        <p:nvSpPr>
          <p:cNvPr id="716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6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6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6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6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6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69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6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4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A set S is independent iff V-S is a vertex cover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VC, we show that we can determine if a graph has an independent set of size K by testing for a Vertex cover of size n - K</a:t>
            </a:r>
          </a:p>
        </p:txBody>
      </p:sp>
    </p:spTree>
    <p:extLst>
      <p:ext uri="{BB962C8B-B14F-4D97-AF65-F5344CB8AC3E}">
        <p14:creationId xmlns:p14="http://schemas.microsoft.com/office/powerpoint/2010/main" val="15542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49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49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49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49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49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2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5013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5014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5015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5016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17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18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19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10238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72275" y="3503613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3725" y="3656013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758113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784850" y="3656013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4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710238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5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784850" y="4567238"/>
            <a:ext cx="2201863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6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543675" y="5553075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7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834313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8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8289925" y="4718050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2263" y="2214563"/>
            <a:ext cx="3795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Find a maximum independent set S</a:t>
            </a:r>
          </a:p>
        </p:txBody>
      </p:sp>
      <p:sp>
        <p:nvSpPr>
          <p:cNvPr id="8503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557838" y="2214563"/>
            <a:ext cx="3414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Show that V-S is a vertex cover</a:t>
            </a:r>
          </a:p>
        </p:txBody>
      </p:sp>
      <p:sp>
        <p:nvSpPr>
          <p:cNvPr id="85031" name="Content Placeholder 41"/>
          <p:cNvSpPr>
            <a:spLocks noGrp="1"/>
          </p:cNvSpPr>
          <p:nvPr>
            <p:ph idx="1"/>
            <p:custDataLst>
              <p:tags r:id="rId38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51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3813" y="5099050"/>
            <a:ext cx="60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Clique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Clique</a:t>
            </a:r>
          </a:p>
          <a:p>
            <a:pPr lvl="1" eaLnBrk="1" hangingPunct="1"/>
            <a:r>
              <a:rPr lang="en-US" smtClean="0"/>
              <a:t>Graph G = (V, E), a subset S of the vertices is a clique if there is an edge between every pair of vertices in S</a:t>
            </a:r>
          </a:p>
        </p:txBody>
      </p:sp>
      <p:sp>
        <p:nvSpPr>
          <p:cNvPr id="86021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6022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6023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6024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60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60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83225" y="48704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60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72000" y="4111625"/>
            <a:ext cx="985838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5249863"/>
            <a:ext cx="11382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19600" y="4264025"/>
            <a:ext cx="0" cy="1820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Oval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929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of a Graph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Defn: G’=(V,E’) is the complement of G=(V,E) if (u,v) is in E’ iff (u,v) is not in E</a:t>
            </a:r>
          </a:p>
        </p:txBody>
      </p:sp>
      <p:sp>
        <p:nvSpPr>
          <p:cNvPr id="870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4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4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5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705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6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6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6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6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6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6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468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Clique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S is Independent in G iff S is a Clique in the complement of 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Clique, we compute the complement of the graph.  The complement has a clique of size K iff the original graph has an independent set of size K</a:t>
            </a:r>
          </a:p>
        </p:txBody>
      </p:sp>
    </p:spTree>
    <p:extLst>
      <p:ext uri="{BB962C8B-B14F-4D97-AF65-F5344CB8AC3E}">
        <p14:creationId xmlns:p14="http://schemas.microsoft.com/office/powerpoint/2010/main" val="30468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smtClean="0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from 3-SAT</a:t>
            </a:r>
          </a:p>
        </p:txBody>
      </p:sp>
    </p:spTree>
    <p:extLst>
      <p:ext uri="{BB962C8B-B14F-4D97-AF65-F5344CB8AC3E}">
        <p14:creationId xmlns:p14="http://schemas.microsoft.com/office/powerpoint/2010/main" val="30298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98715" y="625157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34127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NP </a:t>
            </a:r>
            <a:r>
              <a:rPr lang="en-US" dirty="0" smtClean="0"/>
              <a:t>Completeness:</a:t>
            </a:r>
            <a:br>
              <a:rPr lang="en-US" dirty="0" smtClean="0"/>
            </a:br>
            <a:r>
              <a:rPr lang="en-US" dirty="0" smtClean="0"/>
              <a:t>The story so far</a:t>
            </a:r>
            <a:endParaRPr lang="en-US" dirty="0" smtClean="0"/>
          </a:p>
        </p:txBody>
      </p:sp>
      <p:pic>
        <p:nvPicPr>
          <p:cNvPr id="6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65" y="3542842"/>
            <a:ext cx="3073748" cy="204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1612096" y="2594155"/>
            <a:ext cx="2428640" cy="83484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Circuit Satisfiability is NP-Complete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 HC &lt;</a:t>
            </a:r>
            <a:r>
              <a:rPr lang="en-US" baseline="-25000" smtClean="0"/>
              <a:t>P</a:t>
            </a:r>
            <a:r>
              <a:rPr lang="en-US" smtClean="0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0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</a:t>
            </a:r>
            <a:endParaRPr lang="en-US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smtClean="0"/>
              <a:t>P: Class of problems that can be solved in polynomial </a:t>
            </a:r>
            <a:r>
              <a:rPr lang="en-US" dirty="0" smtClean="0"/>
              <a:t>time</a:t>
            </a:r>
          </a:p>
          <a:p>
            <a:pPr eaLnBrk="1" hangingPunct="1"/>
            <a:r>
              <a:rPr lang="en-US" dirty="0" smtClean="0"/>
              <a:t>NP: Class of problems that can be solved in non-deterministic polynomial time</a:t>
            </a:r>
          </a:p>
          <a:p>
            <a:pPr eaLnBrk="1" hangingPunct="1"/>
            <a:r>
              <a:rPr lang="en-US" dirty="0"/>
              <a:t>Y is Polynomial Time Reducible to X</a:t>
            </a:r>
          </a:p>
          <a:p>
            <a:pPr lvl="1" eaLnBrk="1" hangingPunct="1"/>
            <a:r>
              <a:rPr lang="en-US" dirty="0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 dirty="0" smtClean="0"/>
              <a:t>Notation: Y </a:t>
            </a:r>
            <a:r>
              <a:rPr lang="en-US" dirty="0"/>
              <a:t>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X</a:t>
            </a:r>
          </a:p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X can be solved in polynomial time, then Y can be solved in polynomial </a:t>
            </a:r>
            <a:r>
              <a:rPr lang="en-US" dirty="0" smtClean="0"/>
              <a:t>time</a:t>
            </a:r>
            <a:endParaRPr lang="en-US" dirty="0"/>
          </a:p>
          <a:p>
            <a:pPr eaLnBrk="1" hangingPunct="1"/>
            <a:r>
              <a:rPr lang="en-US" dirty="0"/>
              <a:t>A problem X is NP-complete if </a:t>
            </a:r>
          </a:p>
          <a:p>
            <a:pPr lvl="1" eaLnBrk="1" hangingPunct="1"/>
            <a:r>
              <a:rPr lang="en-US" dirty="0"/>
              <a:t>X is in NP</a:t>
            </a:r>
          </a:p>
          <a:p>
            <a:pPr lvl="1" eaLnBrk="1" hangingPunct="1"/>
            <a:r>
              <a:rPr lang="en-US" dirty="0"/>
              <a:t>For every Y in NP,  Y 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X</a:t>
            </a:r>
          </a:p>
          <a:p>
            <a:pPr eaLnBrk="1" hangingPunct="1"/>
            <a:r>
              <a:rPr lang="en-US" dirty="0"/>
              <a:t>If X is NP-Complete, Z is in NP and X &lt;</a:t>
            </a:r>
            <a:r>
              <a:rPr lang="en-US" baseline="-25000" dirty="0"/>
              <a:t>P</a:t>
            </a:r>
            <a:r>
              <a:rPr lang="en-US" dirty="0"/>
              <a:t> Z</a:t>
            </a:r>
          </a:p>
          <a:p>
            <a:pPr lvl="1" eaLnBrk="1" hangingPunct="1"/>
            <a:r>
              <a:rPr lang="en-US" dirty="0"/>
              <a:t>Then Z is NP-Complete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96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pic>
        <p:nvPicPr>
          <p:cNvPr id="4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8" y="3353105"/>
            <a:ext cx="1973270" cy="276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1004934" y="1900993"/>
            <a:ext cx="2808115" cy="129021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There are a whole bunch of other important problems which are NP-Complete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3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1562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985838" y="5364163"/>
            <a:ext cx="6950075" cy="900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Ex: </a:t>
            </a:r>
          </a:p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Yes:  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1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true,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3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false.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Literal:	</a:t>
            </a:r>
            <a:r>
              <a:rPr lang="en-US" sz="1600" dirty="0" smtClean="0">
                <a:solidFill>
                  <a:schemeClr val="tx1"/>
                </a:solidFill>
              </a:rPr>
              <a:t>A Boolean variable or its negation.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Clause:	</a:t>
            </a:r>
            <a:r>
              <a:rPr lang="en-US" sz="1600" dirty="0" smtClean="0">
                <a:solidFill>
                  <a:schemeClr val="tx1"/>
                </a:solidFill>
              </a:rPr>
              <a:t>A disjunction of literals.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Conjunctive normal form:  </a:t>
            </a:r>
            <a:r>
              <a:rPr lang="en-US" sz="1600" dirty="0" smtClean="0">
                <a:solidFill>
                  <a:schemeClr val="tx1"/>
                </a:solidFill>
              </a:rPr>
              <a:t>A propositional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 </a:t>
            </a:r>
            <a:r>
              <a:rPr lang="en-US" sz="1600" dirty="0" smtClean="0">
                <a:solidFill>
                  <a:schemeClr val="tx1"/>
                </a:solidFill>
              </a:rPr>
              <a:t>that is the conjunction of clauses.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SAT:  </a:t>
            </a:r>
            <a:r>
              <a:rPr lang="en-US" sz="1600" dirty="0" smtClean="0">
                <a:solidFill>
                  <a:schemeClr val="tx1"/>
                </a:solidFill>
              </a:rPr>
              <a:t>Given CNF 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</a:t>
            </a:r>
            <a:r>
              <a:rPr lang="en-US" sz="1600" dirty="0" smtClean="0">
                <a:solidFill>
                  <a:schemeClr val="tx1"/>
                </a:solidFill>
              </a:rPr>
              <a:t>, does it have a satisfying truth assignment?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3-SAT:  </a:t>
            </a:r>
            <a:r>
              <a:rPr lang="en-US" sz="1600" dirty="0" smtClean="0">
                <a:solidFill>
                  <a:schemeClr val="tx1"/>
                </a:solidFill>
              </a:rPr>
              <a:t>SAT where each clause contains </a:t>
            </a:r>
            <a:r>
              <a:rPr lang="en-US" sz="1600" dirty="0" smtClean="0">
                <a:solidFill>
                  <a:schemeClr val="tx1"/>
                </a:solidFill>
              </a:rPr>
              <a:t>exa</a:t>
            </a:r>
            <a:r>
              <a:rPr lang="en-US" sz="1600" dirty="0" smtClean="0"/>
              <a:t>ctly </a:t>
            </a:r>
            <a:r>
              <a:rPr lang="en-US" sz="1600" dirty="0" smtClean="0">
                <a:solidFill>
                  <a:schemeClr val="tx1"/>
                </a:solidFill>
              </a:rPr>
              <a:t>3 </a:t>
            </a:r>
            <a:r>
              <a:rPr lang="en-US" sz="1600" dirty="0" smtClean="0">
                <a:solidFill>
                  <a:schemeClr val="tx1"/>
                </a:solidFill>
              </a:rPr>
              <a:t>literals.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Satisfiability</a:t>
            </a:r>
          </a:p>
        </p:txBody>
      </p:sp>
      <p:graphicFrame>
        <p:nvGraphicFramePr>
          <p:cNvPr id="1003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113377"/>
              </p:ext>
            </p:extLst>
          </p:nvPr>
        </p:nvGraphicFramePr>
        <p:xfrm>
          <a:off x="5883275" y="2273300"/>
          <a:ext cx="1812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1816100" imgH="317500" progId="Equation.3">
                  <p:embed/>
                </p:oleObj>
              </mc:Choice>
              <mc:Fallback>
                <p:oleObj name="Equation" r:id="rId4" imgW="18161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2273300"/>
                        <a:ext cx="1812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954692"/>
              </p:ext>
            </p:extLst>
          </p:nvPr>
        </p:nvGraphicFramePr>
        <p:xfrm>
          <a:off x="6183313" y="1687512"/>
          <a:ext cx="827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6" imgW="825500" imgH="292100" progId="Equation.3">
                  <p:embed/>
                </p:oleObj>
              </mc:Choice>
              <mc:Fallback>
                <p:oleObj name="Equation" r:id="rId6" imgW="825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1687512"/>
                        <a:ext cx="8270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610667"/>
              </p:ext>
            </p:extLst>
          </p:nvPr>
        </p:nvGraphicFramePr>
        <p:xfrm>
          <a:off x="5715000" y="3009900"/>
          <a:ext cx="2255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8" imgW="2260600" imgH="266700" progId="Equation.3">
                  <p:embed/>
                </p:oleObj>
              </mc:Choice>
              <mc:Fallback>
                <p:oleObj name="Equation" r:id="rId8" imgW="2260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09900"/>
                        <a:ext cx="2255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8"/>
          <p:cNvGraphicFramePr>
            <a:graphicFrameLocks noChangeAspect="1"/>
          </p:cNvGraphicFramePr>
          <p:nvPr/>
        </p:nvGraphicFramePr>
        <p:xfrm>
          <a:off x="1568450" y="5526088"/>
          <a:ext cx="6173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0" imgW="6540500" imgH="355600" progId="Equation.3">
                  <p:embed/>
                </p:oleObj>
              </mc:Choice>
              <mc:Fallback>
                <p:oleObj name="Equation" r:id="rId10" imgW="65405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26088"/>
                        <a:ext cx="61737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95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3-SAT is NP-Complete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Theorem.  </a:t>
            </a:r>
            <a:r>
              <a:rPr lang="en-US" sz="1600" dirty="0" smtClean="0">
                <a:solidFill>
                  <a:schemeClr val="tx1"/>
                </a:solidFill>
              </a:rPr>
              <a:t>3-SAT is NP-complete.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</a:rPr>
              <a:t>Suffices to show that CIRCUIT-SAT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 P</a:t>
            </a:r>
            <a:r>
              <a:rPr lang="en-US" sz="1600" dirty="0" smtClean="0">
                <a:solidFill>
                  <a:schemeClr val="tx1"/>
                </a:solidFill>
              </a:rPr>
              <a:t> 3-SAT since 3-SAT is in NP.</a:t>
            </a:r>
          </a:p>
          <a:p>
            <a:pPr lvl="1"/>
            <a:r>
              <a:rPr lang="en-US" sz="1600" dirty="0" smtClean="0"/>
              <a:t>Let K be any circuit.</a:t>
            </a:r>
          </a:p>
          <a:p>
            <a:pPr lvl="1"/>
            <a:r>
              <a:rPr lang="en-US" sz="1600" dirty="0" smtClean="0"/>
              <a:t>Create a 3-SAT variable x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for each circuit element </a:t>
            </a:r>
            <a:r>
              <a:rPr lang="en-US" sz="1600" dirty="0" err="1" smtClean="0"/>
              <a:t>i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Make circuit compute correct values at each node: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=  x</a:t>
            </a:r>
            <a:r>
              <a:rPr lang="en-US" sz="1600" baseline="-25000" dirty="0" smtClean="0">
                <a:sym typeface="Symbol" pitchFamily="18" charset="2"/>
              </a:rPr>
              <a:t>3</a:t>
            </a:r>
            <a:r>
              <a:rPr lang="en-US" sz="1600" dirty="0" smtClean="0">
                <a:sym typeface="Symbol" pitchFamily="18" charset="2"/>
              </a:rPr>
              <a:t>        add 2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4</a:t>
            </a:r>
            <a:r>
              <a:rPr lang="en-US" sz="1600" dirty="0" smtClean="0">
                <a:sym typeface="Symbol" pitchFamily="18" charset="2"/>
              </a:rPr>
              <a:t>  x</a:t>
            </a:r>
            <a:r>
              <a:rPr lang="en-US" sz="1600" baseline="-25000" dirty="0" smtClean="0">
                <a:sym typeface="Symbol" pitchFamily="18" charset="2"/>
              </a:rPr>
              <a:t>5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 x</a:t>
            </a:r>
            <a:r>
              <a:rPr lang="en-US" sz="1600" baseline="-25000" dirty="0" smtClean="0">
                <a:sym typeface="Symbol" pitchFamily="18" charset="2"/>
              </a:rPr>
              <a:t>2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1">
              <a:buFont typeface="Monotype Sorts" pitchFamily="92" charset="2"/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Hard-coded input values and output value.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5</a:t>
            </a:r>
            <a:r>
              <a:rPr lang="en-US" sz="1600" dirty="0" smtClean="0">
                <a:sym typeface="Symbol" pitchFamily="18" charset="2"/>
              </a:rPr>
              <a:t> = 0    add 1 clause:</a:t>
            </a:r>
            <a:endParaRPr lang="en-US" sz="1600" dirty="0" smtClean="0"/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1    add 1 clause:</a:t>
            </a:r>
            <a:endParaRPr lang="en-US" sz="1600" dirty="0" smtClean="0"/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/>
              <a:t>Final step:  turn clauses of length &lt; 3 into</a:t>
            </a:r>
            <a:br>
              <a:rPr lang="en-US" sz="1600" dirty="0" smtClean="0"/>
            </a:br>
            <a:r>
              <a:rPr lang="en-US" sz="1600" dirty="0" smtClean="0"/>
              <a:t>clauses of length exactly 3.  </a:t>
            </a:r>
            <a:r>
              <a:rPr lang="en-US" sz="1600" dirty="0" smtClean="0">
                <a:ea typeface="Lucida Grande"/>
                <a:cs typeface="Lucida Grande"/>
              </a:rPr>
              <a:t>▪</a:t>
            </a:r>
          </a:p>
        </p:txBody>
      </p:sp>
      <p:sp>
        <p:nvSpPr>
          <p:cNvPr id="81925" name="Oval 4"/>
          <p:cNvSpPr>
            <a:spLocks noChangeArrowheads="1"/>
          </p:cNvSpPr>
          <p:nvPr/>
        </p:nvSpPr>
        <p:spPr bwMode="auto">
          <a:xfrm>
            <a:off x="7088188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</a:t>
            </a:r>
          </a:p>
        </p:txBody>
      </p:sp>
      <p:sp>
        <p:nvSpPr>
          <p:cNvPr id="81926" name="Oval 5"/>
          <p:cNvSpPr>
            <a:spLocks noChangeArrowheads="1"/>
          </p:cNvSpPr>
          <p:nvPr/>
        </p:nvSpPr>
        <p:spPr bwMode="auto">
          <a:xfrm>
            <a:off x="6859588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27" name="Oval 6"/>
          <p:cNvSpPr>
            <a:spLocks noChangeArrowheads="1"/>
          </p:cNvSpPr>
          <p:nvPr/>
        </p:nvSpPr>
        <p:spPr bwMode="auto">
          <a:xfrm>
            <a:off x="7458075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28" name="AutoShape 7"/>
          <p:cNvCxnSpPr>
            <a:cxnSpLocks noChangeShapeType="1"/>
            <a:stCxn id="81925" idx="3"/>
            <a:endCxn id="81926" idx="7"/>
          </p:cNvCxnSpPr>
          <p:nvPr/>
        </p:nvCxnSpPr>
        <p:spPr bwMode="auto">
          <a:xfrm flipH="1">
            <a:off x="6913563" y="5759450"/>
            <a:ext cx="211137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29" name="AutoShape 8"/>
          <p:cNvCxnSpPr>
            <a:cxnSpLocks noChangeShapeType="1"/>
            <a:stCxn id="81925" idx="5"/>
            <a:endCxn id="81927" idx="0"/>
          </p:cNvCxnSpPr>
          <p:nvPr/>
        </p:nvCxnSpPr>
        <p:spPr bwMode="auto">
          <a:xfrm>
            <a:off x="7299325" y="5759450"/>
            <a:ext cx="190500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0" name="Oval 9"/>
          <p:cNvSpPr>
            <a:spLocks noChangeArrowheads="1"/>
          </p:cNvSpPr>
          <p:nvPr/>
        </p:nvSpPr>
        <p:spPr bwMode="auto">
          <a:xfrm>
            <a:off x="7699375" y="4846638"/>
            <a:ext cx="247650" cy="246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</a:t>
            </a:r>
          </a:p>
        </p:txBody>
      </p:sp>
      <p:sp>
        <p:nvSpPr>
          <p:cNvPr id="81931" name="Oval 10"/>
          <p:cNvSpPr>
            <a:spLocks noChangeArrowheads="1"/>
          </p:cNvSpPr>
          <p:nvPr/>
        </p:nvSpPr>
        <p:spPr bwMode="auto">
          <a:xfrm>
            <a:off x="8197850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</a:t>
            </a:r>
          </a:p>
        </p:txBody>
      </p:sp>
      <p:cxnSp>
        <p:nvCxnSpPr>
          <p:cNvPr id="81932" name="AutoShape 11"/>
          <p:cNvCxnSpPr>
            <a:cxnSpLocks noChangeShapeType="1"/>
            <a:stCxn id="81930" idx="3"/>
            <a:endCxn id="81925" idx="7"/>
          </p:cNvCxnSpPr>
          <p:nvPr/>
        </p:nvCxnSpPr>
        <p:spPr bwMode="auto">
          <a:xfrm flipH="1">
            <a:off x="7299325" y="5056188"/>
            <a:ext cx="436563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33" name="AutoShape 12"/>
          <p:cNvCxnSpPr>
            <a:cxnSpLocks noChangeShapeType="1"/>
            <a:stCxn id="81930" idx="5"/>
            <a:endCxn id="81931" idx="1"/>
          </p:cNvCxnSpPr>
          <p:nvPr/>
        </p:nvCxnSpPr>
        <p:spPr bwMode="auto">
          <a:xfrm>
            <a:off x="7910513" y="5056188"/>
            <a:ext cx="323850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4" name="Oval 13"/>
          <p:cNvSpPr>
            <a:spLocks noChangeArrowheads="1"/>
          </p:cNvSpPr>
          <p:nvPr/>
        </p:nvSpPr>
        <p:spPr bwMode="auto">
          <a:xfrm>
            <a:off x="8281988" y="6235700"/>
            <a:ext cx="68262" cy="682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35" name="AutoShape 14"/>
          <p:cNvCxnSpPr>
            <a:cxnSpLocks noChangeShapeType="1"/>
            <a:stCxn id="81931" idx="4"/>
            <a:endCxn id="81934" idx="0"/>
          </p:cNvCxnSpPr>
          <p:nvPr/>
        </p:nvCxnSpPr>
        <p:spPr bwMode="auto">
          <a:xfrm flipH="1">
            <a:off x="8316913" y="5795963"/>
            <a:ext cx="4762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6" name="Rectangle 15"/>
          <p:cNvSpPr>
            <a:spLocks noChangeArrowheads="1"/>
          </p:cNvSpPr>
          <p:nvPr/>
        </p:nvSpPr>
        <p:spPr bwMode="auto">
          <a:xfrm>
            <a:off x="673893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0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7" name="Rectangle 16"/>
          <p:cNvSpPr>
            <a:spLocks noChangeArrowheads="1"/>
          </p:cNvSpPr>
          <p:nvPr/>
        </p:nvSpPr>
        <p:spPr bwMode="auto">
          <a:xfrm>
            <a:off x="739298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8" name="Rectangle 17"/>
          <p:cNvSpPr>
            <a:spLocks noChangeArrowheads="1"/>
          </p:cNvSpPr>
          <p:nvPr/>
        </p:nvSpPr>
        <p:spPr bwMode="auto">
          <a:xfrm>
            <a:off x="8191500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9" name="Rectangle 18"/>
          <p:cNvSpPr>
            <a:spLocks noChangeArrowheads="1"/>
          </p:cNvSpPr>
          <p:nvPr/>
        </p:nvSpPr>
        <p:spPr bwMode="auto">
          <a:xfrm>
            <a:off x="7542213" y="4235450"/>
            <a:ext cx="61234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output</a:t>
            </a:r>
          </a:p>
        </p:txBody>
      </p:sp>
      <p:sp>
        <p:nvSpPr>
          <p:cNvPr id="81940" name="Rectangle 19"/>
          <p:cNvSpPr>
            <a:spLocks noChangeArrowheads="1"/>
          </p:cNvSpPr>
          <p:nvPr/>
        </p:nvSpPr>
        <p:spPr bwMode="auto">
          <a:xfrm>
            <a:off x="7659688" y="4483100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0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8177213" y="51895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2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7053263" y="519906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1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314306"/>
              </p:ext>
            </p:extLst>
          </p:nvPr>
        </p:nvGraphicFramePr>
        <p:xfrm>
          <a:off x="4730443" y="3147706"/>
          <a:ext cx="161131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4" imgW="1752600" imgH="292100" progId="Equation.3">
                  <p:embed/>
                </p:oleObj>
              </mc:Choice>
              <mc:Fallback>
                <p:oleObj name="Equation" r:id="rId4" imgW="17526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443" y="3147706"/>
                        <a:ext cx="161131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820454"/>
              </p:ext>
            </p:extLst>
          </p:nvPr>
        </p:nvGraphicFramePr>
        <p:xfrm>
          <a:off x="4705351" y="3429000"/>
          <a:ext cx="27225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6" imgW="2959100" imgH="292100" progId="Equation.3">
                  <p:embed/>
                </p:oleObj>
              </mc:Choice>
              <mc:Fallback>
                <p:oleObj name="Equation" r:id="rId6" imgW="29591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1" y="3429000"/>
                        <a:ext cx="27225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955254"/>
              </p:ext>
            </p:extLst>
          </p:nvPr>
        </p:nvGraphicFramePr>
        <p:xfrm>
          <a:off x="4686121" y="3794919"/>
          <a:ext cx="26257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8" imgW="2857500" imgH="292100" progId="Equation.3">
                  <p:embed/>
                </p:oleObj>
              </mc:Choice>
              <mc:Fallback>
                <p:oleObj name="Equation" r:id="rId8" imgW="2857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121" y="3794919"/>
                        <a:ext cx="26257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6" name="Rectangle 25"/>
          <p:cNvSpPr>
            <a:spLocks noChangeArrowheads="1"/>
          </p:cNvSpPr>
          <p:nvPr/>
        </p:nvSpPr>
        <p:spPr bwMode="auto">
          <a:xfrm>
            <a:off x="8404225" y="60658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3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7" name="Rectangle 26"/>
          <p:cNvSpPr>
            <a:spLocks noChangeArrowheads="1"/>
          </p:cNvSpPr>
          <p:nvPr/>
        </p:nvSpPr>
        <p:spPr bwMode="auto">
          <a:xfrm>
            <a:off x="7545388" y="605631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4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8" name="Rectangle 27"/>
          <p:cNvSpPr>
            <a:spLocks noChangeArrowheads="1"/>
          </p:cNvSpPr>
          <p:nvPr/>
        </p:nvSpPr>
        <p:spPr bwMode="auto">
          <a:xfrm>
            <a:off x="6397625" y="6048375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5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898601"/>
              </p:ext>
            </p:extLst>
          </p:nvPr>
        </p:nvGraphicFramePr>
        <p:xfrm>
          <a:off x="3962400" y="4589771"/>
          <a:ext cx="23177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0" imgW="241300" imgH="292100" progId="Equation.3">
                  <p:embed/>
                </p:oleObj>
              </mc:Choice>
              <mc:Fallback>
                <p:oleObj name="Equation" r:id="rId10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89771"/>
                        <a:ext cx="231775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855908"/>
              </p:ext>
            </p:extLst>
          </p:nvPr>
        </p:nvGraphicFramePr>
        <p:xfrm>
          <a:off x="3962400" y="4925218"/>
          <a:ext cx="20796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25218"/>
                        <a:ext cx="207963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9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Independent Set</a:t>
            </a:r>
            <a:endParaRPr lang="en-US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Independent Set</a:t>
            </a:r>
          </a:p>
          <a:p>
            <a:pPr lvl="1" eaLnBrk="1" hangingPunct="1"/>
            <a:r>
              <a:rPr lang="en-US" smtClean="0"/>
              <a:t>Graph G = (V, E), a subset S of the vertices is independent if there are no edges between vertices in S</a:t>
            </a:r>
          </a:p>
        </p:txBody>
      </p:sp>
      <p:sp>
        <p:nvSpPr>
          <p:cNvPr id="706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06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06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06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06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06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06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06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</a:rPr>
              <a:t>3-SAT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 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INDEPENDENT-SET.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an instance  of 3-SAT, we construct an instance (G, k) of INDEPENDENT-SET that has an independent set of size k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Construction.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>
                <a:sym typeface="Symbol" pitchFamily="18" charset="2"/>
              </a:rPr>
              <a:t>G contains 3 vertices for each clause, one for each literal.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3 literals in a clause in a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literal to each of its negations.</a:t>
            </a:r>
          </a:p>
          <a:p>
            <a:pPr marL="0" indent="0">
              <a:lnSpc>
                <a:spcPct val="110000"/>
              </a:lnSpc>
            </a:pPr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</a:pPr>
            <a:endParaRPr lang="en-US" sz="1600" dirty="0" smtClean="0">
              <a:sym typeface="Symbol" pitchFamily="18" charset="2"/>
            </a:endParaRPr>
          </a:p>
        </p:txBody>
      </p:sp>
      <p:sp>
        <p:nvSpPr>
          <p:cNvPr id="101381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2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3" name="Oval 6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84" name="Object 7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794186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6" imgW="5829300" imgH="355600" progId="Equation.3">
                  <p:embed/>
                </p:oleObj>
              </mc:Choice>
              <mc:Fallback>
                <p:oleObj name="Equation" r:id="rId6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6" name="Object 9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8" imgW="215900" imgH="266700" progId="Equation.3">
                  <p:embed/>
                </p:oleObj>
              </mc:Choice>
              <mc:Fallback>
                <p:oleObj name="Equation" r:id="rId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7" name="Object 10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10" imgW="215900" imgH="292100" progId="Equation.3">
                  <p:embed/>
                </p:oleObj>
              </mc:Choice>
              <mc:Fallback>
                <p:oleObj name="Equation" r:id="rId10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8" name="Oval 11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9" name="Oval 12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0" name="Oval 13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91" name="Object 14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12" imgW="190500" imgH="266700" progId="Equation.3">
                  <p:embed/>
                </p:oleObj>
              </mc:Choice>
              <mc:Fallback>
                <p:oleObj name="Equation" r:id="rId12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2" name="Oval 15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3" name="Oval 16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4" name="Oval 17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763713" y="4849813"/>
            <a:ext cx="5759450" cy="790575"/>
            <a:chOff x="1111" y="3055"/>
            <a:chExt cx="3628" cy="498"/>
          </a:xfrm>
        </p:grpSpPr>
        <p:cxnSp>
          <p:nvCxnSpPr>
            <p:cNvPr id="101409" name="AutoShape 19"/>
            <p:cNvCxnSpPr>
              <a:cxnSpLocks noChangeShapeType="1"/>
              <a:stCxn id="101383" idx="5"/>
              <a:endCxn id="101382" idx="1"/>
            </p:cNvCxnSpPr>
            <p:nvPr/>
          </p:nvCxnSpPr>
          <p:spPr bwMode="auto">
            <a:xfrm>
              <a:off x="1482" y="3055"/>
              <a:ext cx="238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0" name="AutoShape 20"/>
            <p:cNvCxnSpPr>
              <a:cxnSpLocks noChangeShapeType="1"/>
              <a:stCxn id="101381" idx="6"/>
              <a:endCxn id="101382" idx="2"/>
            </p:cNvCxnSpPr>
            <p:nvPr/>
          </p:nvCxnSpPr>
          <p:spPr bwMode="auto">
            <a:xfrm>
              <a:off x="1128" y="3553"/>
              <a:ext cx="57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1" name="AutoShape 21"/>
            <p:cNvCxnSpPr>
              <a:cxnSpLocks noChangeShapeType="1"/>
              <a:stCxn id="101381" idx="7"/>
              <a:endCxn id="101383" idx="3"/>
            </p:cNvCxnSpPr>
            <p:nvPr/>
          </p:nvCxnSpPr>
          <p:spPr bwMode="auto">
            <a:xfrm flipV="1">
              <a:off x="1111" y="3055"/>
              <a:ext cx="293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2" name="AutoShape 22"/>
            <p:cNvCxnSpPr>
              <a:cxnSpLocks noChangeShapeType="1"/>
              <a:stCxn id="101390" idx="5"/>
              <a:endCxn id="101389" idx="1"/>
            </p:cNvCxnSpPr>
            <p:nvPr/>
          </p:nvCxnSpPr>
          <p:spPr bwMode="auto">
            <a:xfrm>
              <a:off x="2997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3" name="AutoShape 23"/>
            <p:cNvCxnSpPr>
              <a:cxnSpLocks noChangeShapeType="1"/>
              <a:stCxn id="101388" idx="6"/>
              <a:endCxn id="101389" idx="2"/>
            </p:cNvCxnSpPr>
            <p:nvPr/>
          </p:nvCxnSpPr>
          <p:spPr bwMode="auto">
            <a:xfrm>
              <a:off x="2642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4" name="AutoShape 24"/>
            <p:cNvCxnSpPr>
              <a:cxnSpLocks noChangeShapeType="1"/>
              <a:stCxn id="101388" idx="7"/>
              <a:endCxn id="101390" idx="3"/>
            </p:cNvCxnSpPr>
            <p:nvPr/>
          </p:nvCxnSpPr>
          <p:spPr bwMode="auto">
            <a:xfrm flipV="1">
              <a:off x="2626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5" name="AutoShape 25"/>
            <p:cNvCxnSpPr>
              <a:cxnSpLocks noChangeShapeType="1"/>
              <a:stCxn id="101394" idx="5"/>
              <a:endCxn id="101393" idx="1"/>
            </p:cNvCxnSpPr>
            <p:nvPr/>
          </p:nvCxnSpPr>
          <p:spPr bwMode="auto">
            <a:xfrm>
              <a:off x="4502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6" name="AutoShape 26"/>
            <p:cNvCxnSpPr>
              <a:cxnSpLocks noChangeShapeType="1"/>
              <a:stCxn id="101392" idx="6"/>
              <a:endCxn id="101393" idx="2"/>
            </p:cNvCxnSpPr>
            <p:nvPr/>
          </p:nvCxnSpPr>
          <p:spPr bwMode="auto">
            <a:xfrm>
              <a:off x="4147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7" name="AutoShape 27"/>
            <p:cNvCxnSpPr>
              <a:cxnSpLocks noChangeShapeType="1"/>
              <a:stCxn id="101392" idx="7"/>
              <a:endCxn id="101394" idx="3"/>
            </p:cNvCxnSpPr>
            <p:nvPr/>
          </p:nvCxnSpPr>
          <p:spPr bwMode="auto">
            <a:xfrm flipV="1">
              <a:off x="4131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396" name="Object 28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14" imgW="215900" imgH="266700" progId="Equation.3">
                  <p:embed/>
                </p:oleObj>
              </mc:Choice>
              <mc:Fallback>
                <p:oleObj name="Equation" r:id="rId1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7" name="Object 29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15" imgW="228600" imgH="266700" progId="Equation.3">
                  <p:embed/>
                </p:oleObj>
              </mc:Choice>
              <mc:Fallback>
                <p:oleObj name="Equation" r:id="rId15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8" name="Object 30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17" imgW="215900" imgH="292100" progId="Equation.3">
                  <p:embed/>
                </p:oleObj>
              </mc:Choice>
              <mc:Fallback>
                <p:oleObj name="Equation" r:id="rId17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9" name="Object 31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18" imgW="241300" imgH="292100" progId="Equation.3">
                  <p:embed/>
                </p:oleObj>
              </mc:Choice>
              <mc:Fallback>
                <p:oleObj name="Equation" r:id="rId18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0" name="Object 32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20" imgW="215900" imgH="266700" progId="Equation.3">
                  <p:embed/>
                </p:oleObj>
              </mc:Choice>
              <mc:Fallback>
                <p:oleObj name="Equation" r:id="rId20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1765300" y="4787900"/>
            <a:ext cx="5230813" cy="788988"/>
            <a:chOff x="1112" y="3016"/>
            <a:chExt cx="3295" cy="497"/>
          </a:xfrm>
        </p:grpSpPr>
        <p:cxnSp>
          <p:nvCxnSpPr>
            <p:cNvPr id="101405" name="AutoShape 34"/>
            <p:cNvCxnSpPr>
              <a:cxnSpLocks noChangeShapeType="1"/>
              <a:stCxn id="101383" idx="6"/>
              <a:endCxn id="101388" idx="1"/>
            </p:cNvCxnSpPr>
            <p:nvPr/>
          </p:nvCxnSpPr>
          <p:spPr bwMode="auto">
            <a:xfrm>
              <a:off x="1498" y="3016"/>
              <a:ext cx="104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6" name="AutoShape 35"/>
            <p:cNvCxnSpPr>
              <a:cxnSpLocks noChangeShapeType="1"/>
              <a:stCxn id="101394" idx="2"/>
              <a:endCxn id="101388" idx="7"/>
            </p:cNvCxnSpPr>
            <p:nvPr/>
          </p:nvCxnSpPr>
          <p:spPr bwMode="auto">
            <a:xfrm flipH="1">
              <a:off x="2626" y="3016"/>
              <a:ext cx="1781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7" name="AutoShape 36"/>
            <p:cNvCxnSpPr>
              <a:cxnSpLocks noChangeShapeType="1"/>
              <a:stCxn id="101381" idx="7"/>
              <a:endCxn id="101390" idx="2"/>
            </p:cNvCxnSpPr>
            <p:nvPr/>
          </p:nvCxnSpPr>
          <p:spPr bwMode="auto">
            <a:xfrm flipV="1">
              <a:off x="1112" y="3016"/>
              <a:ext cx="1790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8" name="AutoShape 37"/>
            <p:cNvCxnSpPr>
              <a:cxnSpLocks noChangeShapeType="1"/>
              <a:stCxn id="101392" idx="1"/>
              <a:endCxn id="101390" idx="6"/>
            </p:cNvCxnSpPr>
            <p:nvPr/>
          </p:nvCxnSpPr>
          <p:spPr bwMode="auto">
            <a:xfrm flipH="1" flipV="1">
              <a:off x="3013" y="3016"/>
              <a:ext cx="103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01402" name="Rectangle 38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k = 3</a:t>
            </a:r>
          </a:p>
        </p:txBody>
      </p:sp>
      <p:sp>
        <p:nvSpPr>
          <p:cNvPr id="101403" name="Rectangle 39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G</a:t>
            </a:r>
          </a:p>
        </p:txBody>
      </p:sp>
      <p:pic>
        <p:nvPicPr>
          <p:cNvPr id="101404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2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10387</TotalTime>
  <Words>954</Words>
  <Application>Microsoft Office PowerPoint</Application>
  <PresentationFormat>On-screen Show (4:3)</PresentationFormat>
  <Paragraphs>206</Paragraphs>
  <Slides>21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1_Default Design</vt:lpstr>
      <vt:lpstr>Equation</vt:lpstr>
      <vt:lpstr>CSE 421 Algorithms</vt:lpstr>
      <vt:lpstr>NP Completeness: The story so far</vt:lpstr>
      <vt:lpstr>Background</vt:lpstr>
      <vt:lpstr>Today</vt:lpstr>
      <vt:lpstr>Populating the NP-Completeness Universe</vt:lpstr>
      <vt:lpstr>Satisfiability</vt:lpstr>
      <vt:lpstr>3-SAT is NP-Complete</vt:lpstr>
      <vt:lpstr>Independent Set</vt:lpstr>
      <vt:lpstr>3 Satisfiability Reduces to Independent Set</vt:lpstr>
      <vt:lpstr>3 Satisfiability Reduces to Independent Set</vt:lpstr>
      <vt:lpstr>Vertex Cover</vt:lpstr>
      <vt:lpstr>IS &lt;P VC</vt:lpstr>
      <vt:lpstr>IS &lt;P VC</vt:lpstr>
      <vt:lpstr>Clique</vt:lpstr>
      <vt:lpstr>Complement of a Graph</vt:lpstr>
      <vt:lpstr>IS &lt;P Clique</vt:lpstr>
      <vt:lpstr>Hamiltonian Circuit Problem</vt:lpstr>
      <vt:lpstr>Thm: Hamiltonian Circuit is NP Complete</vt:lpstr>
      <vt:lpstr>Traveling Salesman Problem</vt:lpstr>
      <vt:lpstr>Thm:  HC &lt;P TSP</vt:lpstr>
      <vt:lpstr>Graph Coloring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</cp:lastModifiedBy>
  <cp:revision>106</cp:revision>
  <dcterms:created xsi:type="dcterms:W3CDTF">1601-01-01T00:00:00Z</dcterms:created>
  <dcterms:modified xsi:type="dcterms:W3CDTF">2016-12-01T07:16:53Z</dcterms:modified>
</cp:coreProperties>
</file>