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2" r:id="rId1"/>
    <p:sldMasterId id="2147483654" r:id="rId2"/>
  </p:sldMasterIdLst>
  <p:notesMasterIdLst>
    <p:notesMasterId r:id="rId25"/>
  </p:notesMasterIdLst>
  <p:handoutMasterIdLst>
    <p:handoutMasterId r:id="rId26"/>
  </p:handoutMasterIdLst>
  <p:sldIdLst>
    <p:sldId id="637" r:id="rId3"/>
    <p:sldId id="636" r:id="rId4"/>
    <p:sldId id="622" r:id="rId5"/>
    <p:sldId id="606" r:id="rId6"/>
    <p:sldId id="607" r:id="rId7"/>
    <p:sldId id="605" r:id="rId8"/>
    <p:sldId id="624" r:id="rId9"/>
    <p:sldId id="627" r:id="rId10"/>
    <p:sldId id="628" r:id="rId11"/>
    <p:sldId id="631" r:id="rId12"/>
    <p:sldId id="621" r:id="rId13"/>
    <p:sldId id="638" r:id="rId14"/>
    <p:sldId id="639" r:id="rId15"/>
    <p:sldId id="640" r:id="rId16"/>
    <p:sldId id="641" r:id="rId17"/>
    <p:sldId id="642" r:id="rId18"/>
    <p:sldId id="643" r:id="rId19"/>
    <p:sldId id="610" r:id="rId20"/>
    <p:sldId id="632" r:id="rId21"/>
    <p:sldId id="644" r:id="rId22"/>
    <p:sldId id="635" r:id="rId23"/>
    <p:sldId id="614" r:id="rId24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Helvetica" panose="020B0604020202020204" pitchFamily="3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99"/>
    <a:srgbClr val="FF3300"/>
    <a:srgbClr val="3399FF"/>
    <a:srgbClr val="669900"/>
    <a:srgbClr val="FF0000"/>
    <a:srgbClr val="000066"/>
    <a:srgbClr val="A5002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25" autoAdjust="0"/>
    <p:restoredTop sz="94664" autoAdjust="0"/>
  </p:normalViewPr>
  <p:slideViewPr>
    <p:cSldViewPr snapToGrid="0">
      <p:cViewPr varScale="1">
        <p:scale>
          <a:sx n="89" d="100"/>
          <a:sy n="89" d="100"/>
        </p:scale>
        <p:origin x="107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7" tIns="45735" rIns="91467" bIns="45735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4775" y="0"/>
            <a:ext cx="2936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7" tIns="45735" rIns="91467" bIns="4573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0925"/>
            <a:ext cx="2936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7" tIns="45735" rIns="91467" bIns="45735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4775" y="8670925"/>
            <a:ext cx="2936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7" tIns="45735" rIns="91467" bIns="457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1DE7BB4-3DF5-440A-BC7C-9BC1EF056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5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7" tIns="45735" rIns="91467" bIns="45735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7" tIns="45735" rIns="91467" bIns="45735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7" tIns="45735" rIns="91467" bIns="457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7" tIns="45735" rIns="91467" bIns="45735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67" tIns="45735" rIns="91467" bIns="457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B0C8C2E9-F956-4665-A39C-E23E20036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448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79410-166B-4E08-8D4F-DDEBB5227F89}" type="slidenum">
              <a:rPr lang="en-US" altLang="en-US" sz="1200">
                <a:latin typeface="Comic Sans MS" panose="030F0702030302020204" pitchFamily="66" charset="0"/>
              </a:rPr>
              <a:pPr/>
              <a:t>3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9172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B4734-ED5D-4CED-ABAB-2855D9C6155E}" type="slidenum">
              <a:rPr lang="en-US" altLang="en-US" sz="1200">
                <a:latin typeface="Comic Sans MS" panose="030F0702030302020204" pitchFamily="66" charset="0"/>
              </a:rPr>
              <a:pPr/>
              <a:t>16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0671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B4734-ED5D-4CED-ABAB-2855D9C6155E}" type="slidenum">
              <a:rPr lang="en-US" altLang="en-US" sz="1200">
                <a:latin typeface="Comic Sans MS" panose="030F0702030302020204" pitchFamily="66" charset="0"/>
              </a:rPr>
              <a:pPr/>
              <a:t>17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6700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D98E63-365C-45E3-8A28-454A057EF532}" type="slidenum">
              <a:rPr lang="en-US" altLang="en-US" sz="1200">
                <a:latin typeface="Comic Sans MS" panose="030F0702030302020204" pitchFamily="66" charset="0"/>
              </a:rPr>
              <a:pPr/>
              <a:t>18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0506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5E3E66-52B0-4879-B2B1-5DC99AE48398}" type="slidenum">
              <a:rPr lang="en-US" altLang="en-US" sz="1200">
                <a:latin typeface="Comic Sans MS" panose="030F0702030302020204" pitchFamily="66" charset="0"/>
              </a:rPr>
              <a:pPr/>
              <a:t>22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260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B81940-F6A0-498C-AC54-801E5E4924A3}" type="slidenum">
              <a:rPr lang="en-US" altLang="en-US" sz="1200">
                <a:latin typeface="Comic Sans MS" panose="030F0702030302020204" pitchFamily="66" charset="0"/>
              </a:rPr>
              <a:pPr/>
              <a:t>4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93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9EEF23-F07E-4C5D-AA6F-795F33793A23}" type="slidenum">
              <a:rPr lang="en-US" altLang="en-US" sz="1200">
                <a:latin typeface="Comic Sans MS" panose="030F0702030302020204" pitchFamily="66" charset="0"/>
              </a:rPr>
              <a:pPr/>
              <a:t>5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2951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79410-166B-4E08-8D4F-DDEBB5227F89}" type="slidenum">
              <a:rPr lang="en-US" altLang="en-US" sz="1200">
                <a:latin typeface="Comic Sans MS" panose="030F0702030302020204" pitchFamily="66" charset="0"/>
              </a:rPr>
              <a:pPr/>
              <a:t>6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996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B4734-ED5D-4CED-ABAB-2855D9C6155E}" type="slidenum">
              <a:rPr lang="en-US" altLang="en-US" sz="1200">
                <a:latin typeface="Comic Sans MS" panose="030F0702030302020204" pitchFamily="66" charset="0"/>
              </a:rPr>
              <a:pPr/>
              <a:t>11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525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B4734-ED5D-4CED-ABAB-2855D9C6155E}" type="slidenum">
              <a:rPr lang="en-US" altLang="en-US" sz="1200">
                <a:latin typeface="Comic Sans MS" panose="030F0702030302020204" pitchFamily="66" charset="0"/>
              </a:rPr>
              <a:pPr/>
              <a:t>12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8374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B4734-ED5D-4CED-ABAB-2855D9C6155E}" type="slidenum">
              <a:rPr lang="en-US" altLang="en-US" sz="1200">
                <a:latin typeface="Comic Sans MS" panose="030F0702030302020204" pitchFamily="66" charset="0"/>
              </a:rPr>
              <a:pPr/>
              <a:t>13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5730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B4734-ED5D-4CED-ABAB-2855D9C6155E}" type="slidenum">
              <a:rPr lang="en-US" altLang="en-US" sz="1200">
                <a:latin typeface="Comic Sans MS" panose="030F0702030302020204" pitchFamily="66" charset="0"/>
              </a:rPr>
              <a:pPr/>
              <a:t>14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313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B4734-ED5D-4CED-ABAB-2855D9C6155E}" type="slidenum">
              <a:rPr lang="en-US" altLang="en-US" sz="1200">
                <a:latin typeface="Comic Sans MS" panose="030F0702030302020204" pitchFamily="66" charset="0"/>
              </a:rPr>
              <a:pPr/>
              <a:t>15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396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53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1063" y="1169988"/>
            <a:ext cx="7772400" cy="1887537"/>
          </a:xfrm>
        </p:spPr>
        <p:txBody>
          <a:bodyPr/>
          <a:lstStyle>
            <a:lvl1pPr>
              <a:defRPr sz="42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53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B531D7-55AC-44F0-AF6E-4504AC841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4853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53C97-51D0-49DA-9491-DD06B182A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9273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146050"/>
            <a:ext cx="1998662" cy="6143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46050"/>
            <a:ext cx="5843588" cy="6143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DBC7F-DD23-4FC1-BB27-BE883F91B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5707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13" y="146050"/>
            <a:ext cx="7488237" cy="947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3100" y="1489075"/>
            <a:ext cx="77724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979C6-C1C0-46FF-8E7C-EDA54A13C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4056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13" y="146050"/>
            <a:ext cx="7488237" cy="947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3100" y="1489075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89075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CD307-7AFD-4B5D-BD79-39DB5CC34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3797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EF14B-F0DE-4BB9-9713-A793F23D8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72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DC850-7041-4E33-8305-5838E3B47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99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DC583-31AB-4645-8940-A00B4E11A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94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BA7F4-F1DA-4C09-9AE8-4A954C7E9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150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1778F-4110-482F-9261-E87E5FE8A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61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48B5D-D1C3-475E-A914-08D885A93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27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5CDF8-E1B6-4F9F-BE22-64BED4CB7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41538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524E1-033B-4338-960A-CE44FC532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510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EF6A2-1257-4081-B857-B31B4F970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394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6EB12-42D6-4690-97E7-19DEC0A2E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65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A5A90-C965-41A8-9273-271B3EB77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999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7E761-7C2E-4098-B21B-89C14ECC5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60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64DC1-5BC1-40F6-B8E5-501656624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4895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89075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89075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2600C-B821-469E-B3C1-58B5097BC0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0597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12C0F-EAFF-4CDE-9FD0-6FDE5B04C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0552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DEB98-341C-4CC9-BB71-8810F3249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8975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9ED4E-C016-448D-8A7A-1D2593B48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4053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EF53A-F617-4E67-A708-538B7C40E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9402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6BCB5-D9EF-4256-91F0-D4F328582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5720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79513" y="146050"/>
            <a:ext cx="7488237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489075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ACD507B8-B279-4DAD-94E6-82AB373B246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0" y="436563"/>
            <a:ext cx="8529638" cy="1052512"/>
            <a:chOff x="0" y="414"/>
            <a:chExt cx="5373" cy="663"/>
          </a:xfrm>
        </p:grpSpPr>
        <p:sp>
          <p:nvSpPr>
            <p:cNvPr id="1032" name="Rectangle 6"/>
            <p:cNvSpPr>
              <a:spLocks noChangeArrowheads="1"/>
            </p:cNvSpPr>
            <p:nvPr/>
          </p:nvSpPr>
          <p:spPr bwMode="ltGray">
            <a:xfrm>
              <a:off x="0" y="70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kumimoji="1" lang="en-US" altLang="en-US" sz="2400">
                <a:latin typeface="Tahoma" panose="020B0604030504040204" pitchFamily="34" charset="0"/>
              </a:endParaRPr>
            </a:p>
          </p:txBody>
        </p:sp>
        <p:grpSp>
          <p:nvGrpSpPr>
            <p:cNvPr id="1033" name="Group 14"/>
            <p:cNvGrpSpPr>
              <a:grpSpLocks/>
            </p:cNvGrpSpPr>
            <p:nvPr/>
          </p:nvGrpSpPr>
          <p:grpSpPr bwMode="auto">
            <a:xfrm>
              <a:off x="183" y="414"/>
              <a:ext cx="5190" cy="663"/>
              <a:chOff x="183" y="414"/>
              <a:chExt cx="5190" cy="663"/>
            </a:xfrm>
          </p:grpSpPr>
          <p:sp>
            <p:nvSpPr>
              <p:cNvPr id="1034" name="Rectangle 2"/>
              <p:cNvSpPr>
                <a:spLocks noChangeArrowheads="1"/>
              </p:cNvSpPr>
              <p:nvPr/>
            </p:nvSpPr>
            <p:spPr bwMode="ltGray">
              <a:xfrm>
                <a:off x="183" y="482"/>
                <a:ext cx="276" cy="2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kumimoji="1" lang="en-US" altLang="en-US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035" name="Rectangle 3"/>
              <p:cNvSpPr>
                <a:spLocks noChangeArrowheads="1"/>
              </p:cNvSpPr>
              <p:nvPr/>
            </p:nvSpPr>
            <p:spPr bwMode="ltGray">
              <a:xfrm>
                <a:off x="424" y="482"/>
                <a:ext cx="207" cy="299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kumimoji="1" lang="en-US" altLang="en-US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036" name="Rectangle 4"/>
              <p:cNvSpPr>
                <a:spLocks noChangeArrowheads="1"/>
              </p:cNvSpPr>
              <p:nvPr/>
            </p:nvSpPr>
            <p:spPr bwMode="ltGray">
              <a:xfrm>
                <a:off x="261" y="748"/>
                <a:ext cx="266" cy="2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kumimoji="1" lang="en-US" altLang="en-US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037" name="Rectangle 5"/>
              <p:cNvSpPr>
                <a:spLocks noChangeArrowheads="1"/>
              </p:cNvSpPr>
              <p:nvPr/>
            </p:nvSpPr>
            <p:spPr bwMode="ltGray">
              <a:xfrm>
                <a:off x="494" y="748"/>
                <a:ext cx="232" cy="29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kumimoji="1" lang="en-US" altLang="en-US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038" name="Rectangle 7"/>
              <p:cNvSpPr>
                <a:spLocks noChangeArrowheads="1"/>
              </p:cNvSpPr>
              <p:nvPr/>
            </p:nvSpPr>
            <p:spPr bwMode="gray">
              <a:xfrm>
                <a:off x="400" y="414"/>
                <a:ext cx="20" cy="66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kumimoji="1" lang="en-US" altLang="en-US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039" name="Rectangle 8"/>
              <p:cNvSpPr>
                <a:spLocks noChangeArrowheads="1"/>
              </p:cNvSpPr>
              <p:nvPr/>
            </p:nvSpPr>
            <p:spPr bwMode="gray">
              <a:xfrm>
                <a:off x="191" y="905"/>
                <a:ext cx="5182" cy="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kumimoji="1" lang="en-US" altLang="en-US" sz="2400">
                  <a:latin typeface="Tahoma" panose="020B0604030504040204" pitchFamily="34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ACBD09D1-97B8-41D6-ACC8-D9CC98710F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tags" Target="../tags/tag76.xml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tags" Target="../tags/tag7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Shortest Paths with Dynamic Programming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65150" y="3886200"/>
            <a:ext cx="8026400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b="1" kern="0" dirty="0" smtClean="0">
                <a:solidFill>
                  <a:schemeClr val="tx2"/>
                </a:solidFill>
              </a:rPr>
              <a:t>Bellman-Ford Algorithm</a:t>
            </a:r>
            <a:endParaRPr lang="en-US" altLang="en-US" kern="0" dirty="0" smtClean="0"/>
          </a:p>
          <a:p>
            <a:pPr eaLnBrk="1" hangingPunct="1">
              <a:lnSpc>
                <a:spcPct val="80000"/>
              </a:lnSpc>
            </a:pPr>
            <a:endParaRPr lang="en-US" altLang="en-US" kern="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kern="0" dirty="0" smtClean="0"/>
              <a:t>Paul Beame</a:t>
            </a:r>
          </a:p>
        </p:txBody>
      </p:sp>
    </p:spTree>
    <p:extLst>
      <p:ext uri="{BB962C8B-B14F-4D97-AF65-F5344CB8AC3E}">
        <p14:creationId xmlns:p14="http://schemas.microsoft.com/office/powerpoint/2010/main" val="2525268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79513" y="146050"/>
            <a:ext cx="7722947" cy="947738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/>
              <a:t>Correctness Proof for Algorithm 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dirty="0" smtClean="0"/>
              <a:t>Key lemma – at the end of iteration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, for all w,  M[w]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altLang="en-US" dirty="0" smtClean="0"/>
              <a:t> M[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, w];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Reconstructing the path:</a:t>
            </a:r>
          </a:p>
          <a:p>
            <a:pPr lvl="1"/>
            <a:r>
              <a:rPr lang="en-US" altLang="en-US" dirty="0" smtClean="0"/>
              <a:t>Set P[w] = v, whenever M[w] is updated from vertex v</a:t>
            </a:r>
          </a:p>
        </p:txBody>
      </p:sp>
    </p:spTree>
    <p:extLst>
      <p:ext uri="{BB962C8B-B14F-4D97-AF65-F5344CB8AC3E}">
        <p14:creationId xmlns:p14="http://schemas.microsoft.com/office/powerpoint/2010/main" val="4263254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EB983A-FD06-4522-9ED1-A178104DA7FE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Bellman-Ford</a:t>
            </a:r>
          </a:p>
        </p:txBody>
      </p:sp>
      <p:sp>
        <p:nvSpPr>
          <p:cNvPr id="78852" name="Oval 3"/>
          <p:cNvSpPr>
            <a:spLocks noChangeArrowheads="1"/>
          </p:cNvSpPr>
          <p:nvPr/>
        </p:nvSpPr>
        <p:spPr bwMode="auto">
          <a:xfrm>
            <a:off x="2066925" y="2133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  <a:endParaRPr lang="en-US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3" name="Oval 4"/>
          <p:cNvSpPr>
            <a:spLocks noChangeArrowheads="1"/>
          </p:cNvSpPr>
          <p:nvPr/>
        </p:nvSpPr>
        <p:spPr bwMode="auto">
          <a:xfrm>
            <a:off x="6715125" y="33528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  <a:endParaRPr lang="en-US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4" name="Oval 5"/>
          <p:cNvSpPr>
            <a:spLocks noChangeArrowheads="1"/>
          </p:cNvSpPr>
          <p:nvPr/>
        </p:nvSpPr>
        <p:spPr bwMode="auto">
          <a:xfrm>
            <a:off x="4533900" y="44291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  <a:endParaRPr lang="en-US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5" name="Oval 6"/>
          <p:cNvSpPr>
            <a:spLocks noChangeArrowheads="1"/>
          </p:cNvSpPr>
          <p:nvPr/>
        </p:nvSpPr>
        <p:spPr bwMode="auto">
          <a:xfrm>
            <a:off x="1971675" y="448627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  <a:endParaRPr lang="en-US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6" name="Oval 7"/>
          <p:cNvSpPr>
            <a:spLocks noChangeArrowheads="1"/>
          </p:cNvSpPr>
          <p:nvPr/>
        </p:nvSpPr>
        <p:spPr bwMode="auto">
          <a:xfrm>
            <a:off x="4467225" y="21431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  <a:endParaRPr lang="en-US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7186319" y="3192463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accent2"/>
                </a:solidFill>
              </a:rPr>
              <a:t>s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78858" name="Freeform 9"/>
          <p:cNvSpPr>
            <a:spLocks/>
          </p:cNvSpPr>
          <p:nvPr/>
        </p:nvSpPr>
        <p:spPr bwMode="auto">
          <a:xfrm>
            <a:off x="4848225" y="2362200"/>
            <a:ext cx="1866900" cy="1085850"/>
          </a:xfrm>
          <a:custGeom>
            <a:avLst/>
            <a:gdLst>
              <a:gd name="T0" fmla="*/ 0 w 1176"/>
              <a:gd name="T1" fmla="*/ 0 h 684"/>
              <a:gd name="T2" fmla="*/ 1866900 w 1176"/>
              <a:gd name="T3" fmla="*/ 1085850 h 6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76" h="684">
                <a:moveTo>
                  <a:pt x="0" y="0"/>
                </a:moveTo>
                <a:cubicBezTo>
                  <a:pt x="0" y="0"/>
                  <a:pt x="588" y="342"/>
                  <a:pt x="1176" y="684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 flipV="1">
            <a:off x="4933950" y="3667125"/>
            <a:ext cx="1800225" cy="895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2400300" y="2457450"/>
            <a:ext cx="2143125" cy="2038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1" name="Line 12"/>
          <p:cNvSpPr>
            <a:spLocks noChangeShapeType="1"/>
          </p:cNvSpPr>
          <p:nvPr/>
        </p:nvSpPr>
        <p:spPr bwMode="auto">
          <a:xfrm flipV="1">
            <a:off x="2295525" y="2476500"/>
            <a:ext cx="2209800" cy="20859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2" name="Line 13"/>
          <p:cNvSpPr>
            <a:spLocks noChangeShapeType="1"/>
          </p:cNvSpPr>
          <p:nvPr/>
        </p:nvSpPr>
        <p:spPr bwMode="auto">
          <a:xfrm flipH="1">
            <a:off x="2362200" y="3533775"/>
            <a:ext cx="4343400" cy="11144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 flipV="1">
            <a:off x="2371725" y="4648200"/>
            <a:ext cx="2152650" cy="1143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4" name="Line 15"/>
          <p:cNvSpPr>
            <a:spLocks noChangeShapeType="1"/>
          </p:cNvSpPr>
          <p:nvPr/>
        </p:nvSpPr>
        <p:spPr bwMode="auto">
          <a:xfrm>
            <a:off x="2209800" y="2543175"/>
            <a:ext cx="0" cy="1905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5" name="Freeform 16"/>
          <p:cNvSpPr>
            <a:spLocks/>
          </p:cNvSpPr>
          <p:nvPr/>
        </p:nvSpPr>
        <p:spPr bwMode="auto">
          <a:xfrm>
            <a:off x="2428875" y="1844675"/>
            <a:ext cx="2047875" cy="365125"/>
          </a:xfrm>
          <a:custGeom>
            <a:avLst/>
            <a:gdLst>
              <a:gd name="T0" fmla="*/ 0 w 1290"/>
              <a:gd name="T1" fmla="*/ 346075 h 230"/>
              <a:gd name="T2" fmla="*/ 1047750 w 1290"/>
              <a:gd name="T3" fmla="*/ 3175 h 230"/>
              <a:gd name="T4" fmla="*/ 2047875 w 1290"/>
              <a:gd name="T5" fmla="*/ 365125 h 2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230">
                <a:moveTo>
                  <a:pt x="0" y="218"/>
                </a:moveTo>
                <a:cubicBezTo>
                  <a:pt x="222" y="109"/>
                  <a:pt x="445" y="0"/>
                  <a:pt x="660" y="2"/>
                </a:cubicBezTo>
                <a:cubicBezTo>
                  <a:pt x="875" y="4"/>
                  <a:pt x="1082" y="117"/>
                  <a:pt x="1290" y="230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6" name="Freeform 17"/>
          <p:cNvSpPr>
            <a:spLocks/>
          </p:cNvSpPr>
          <p:nvPr/>
        </p:nvSpPr>
        <p:spPr bwMode="auto">
          <a:xfrm>
            <a:off x="2466975" y="2381250"/>
            <a:ext cx="1990725" cy="250825"/>
          </a:xfrm>
          <a:custGeom>
            <a:avLst/>
            <a:gdLst>
              <a:gd name="T0" fmla="*/ 1990725 w 1254"/>
              <a:gd name="T1" fmla="*/ 0 h 158"/>
              <a:gd name="T2" fmla="*/ 1143000 w 1254"/>
              <a:gd name="T3" fmla="*/ 247650 h 158"/>
              <a:gd name="T4" fmla="*/ 0 w 1254"/>
              <a:gd name="T5" fmla="*/ 19050 h 1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4" h="158">
                <a:moveTo>
                  <a:pt x="1254" y="0"/>
                </a:moveTo>
                <a:cubicBezTo>
                  <a:pt x="1091" y="77"/>
                  <a:pt x="929" y="154"/>
                  <a:pt x="720" y="156"/>
                </a:cubicBezTo>
                <a:cubicBezTo>
                  <a:pt x="511" y="158"/>
                  <a:pt x="255" y="85"/>
                  <a:pt x="0" y="12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7" name="Text Box 18"/>
          <p:cNvSpPr txBox="1">
            <a:spLocks noChangeArrowheads="1"/>
          </p:cNvSpPr>
          <p:nvPr/>
        </p:nvSpPr>
        <p:spPr bwMode="auto">
          <a:xfrm>
            <a:off x="5638800" y="239236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78868" name="Rectangle 19"/>
          <p:cNvSpPr>
            <a:spLocks noChangeArrowheads="1"/>
          </p:cNvSpPr>
          <p:nvPr/>
        </p:nvSpPr>
        <p:spPr bwMode="auto">
          <a:xfrm>
            <a:off x="5276850" y="34401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8869" name="Rectangle 20"/>
          <p:cNvSpPr>
            <a:spLocks noChangeArrowheads="1"/>
          </p:cNvSpPr>
          <p:nvPr/>
        </p:nvSpPr>
        <p:spPr bwMode="auto">
          <a:xfrm>
            <a:off x="3421063" y="2801938"/>
            <a:ext cx="455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</a:t>
            </a:r>
            <a:r>
              <a:rPr lang="en-US" altLang="en-US" b="1" baseline="-25000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8870" name="Rectangle 21"/>
          <p:cNvSpPr>
            <a:spLocks noChangeArrowheads="1"/>
          </p:cNvSpPr>
          <p:nvPr/>
        </p:nvSpPr>
        <p:spPr bwMode="auto">
          <a:xfrm>
            <a:off x="3419475" y="22590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78871" name="Rectangle 22"/>
          <p:cNvSpPr>
            <a:spLocks noChangeArrowheads="1"/>
          </p:cNvSpPr>
          <p:nvPr/>
        </p:nvSpPr>
        <p:spPr bwMode="auto">
          <a:xfrm>
            <a:off x="3359150" y="141128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-2</a:t>
            </a:r>
          </a:p>
        </p:txBody>
      </p:sp>
      <p:sp>
        <p:nvSpPr>
          <p:cNvPr id="78872" name="Rectangle 23"/>
          <p:cNvSpPr>
            <a:spLocks noChangeArrowheads="1"/>
          </p:cNvSpPr>
          <p:nvPr/>
        </p:nvSpPr>
        <p:spPr bwMode="auto">
          <a:xfrm>
            <a:off x="2595563" y="301148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-3</a:t>
            </a:r>
          </a:p>
        </p:txBody>
      </p:sp>
      <p:sp>
        <p:nvSpPr>
          <p:cNvPr id="78873" name="Rectangle 24"/>
          <p:cNvSpPr>
            <a:spLocks noChangeArrowheads="1"/>
          </p:cNvSpPr>
          <p:nvPr/>
        </p:nvSpPr>
        <p:spPr bwMode="auto">
          <a:xfrm>
            <a:off x="4314825" y="32591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78874" name="Rectangle 25"/>
          <p:cNvSpPr>
            <a:spLocks noChangeArrowheads="1"/>
          </p:cNvSpPr>
          <p:nvPr/>
        </p:nvSpPr>
        <p:spPr bwMode="auto">
          <a:xfrm>
            <a:off x="6048375" y="40973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78875" name="Rectangle 26"/>
          <p:cNvSpPr>
            <a:spLocks noChangeArrowheads="1"/>
          </p:cNvSpPr>
          <p:nvPr/>
        </p:nvSpPr>
        <p:spPr bwMode="auto">
          <a:xfrm>
            <a:off x="3238500" y="47450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78876" name="Line 27"/>
          <p:cNvSpPr>
            <a:spLocks noChangeShapeType="1"/>
          </p:cNvSpPr>
          <p:nvPr/>
        </p:nvSpPr>
        <p:spPr bwMode="auto">
          <a:xfrm>
            <a:off x="4676775" y="2533650"/>
            <a:ext cx="9525" cy="1866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77" name="Rectangle 28"/>
          <p:cNvSpPr>
            <a:spLocks noChangeArrowheads="1"/>
          </p:cNvSpPr>
          <p:nvPr/>
        </p:nvSpPr>
        <p:spPr bwMode="auto">
          <a:xfrm>
            <a:off x="1885950" y="33734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EB983A-FD06-4522-9ED1-A178104DA7FE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Bellman-Ford</a:t>
            </a:r>
          </a:p>
        </p:txBody>
      </p:sp>
      <p:sp>
        <p:nvSpPr>
          <p:cNvPr id="78852" name="Oval 3"/>
          <p:cNvSpPr>
            <a:spLocks noChangeArrowheads="1"/>
          </p:cNvSpPr>
          <p:nvPr/>
        </p:nvSpPr>
        <p:spPr bwMode="auto">
          <a:xfrm>
            <a:off x="2066925" y="2133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  <a:endParaRPr lang="en-US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3" name="Oval 4"/>
          <p:cNvSpPr>
            <a:spLocks noChangeArrowheads="1"/>
          </p:cNvSpPr>
          <p:nvPr/>
        </p:nvSpPr>
        <p:spPr bwMode="auto">
          <a:xfrm>
            <a:off x="6715125" y="33528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4" name="Oval 5"/>
          <p:cNvSpPr>
            <a:spLocks noChangeArrowheads="1"/>
          </p:cNvSpPr>
          <p:nvPr/>
        </p:nvSpPr>
        <p:spPr bwMode="auto">
          <a:xfrm>
            <a:off x="4533900" y="44291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  <a:endParaRPr lang="en-US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5" name="Oval 6"/>
          <p:cNvSpPr>
            <a:spLocks noChangeArrowheads="1"/>
          </p:cNvSpPr>
          <p:nvPr/>
        </p:nvSpPr>
        <p:spPr bwMode="auto">
          <a:xfrm>
            <a:off x="1971675" y="448627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  <a:endParaRPr lang="en-US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6" name="Oval 7"/>
          <p:cNvSpPr>
            <a:spLocks noChangeArrowheads="1"/>
          </p:cNvSpPr>
          <p:nvPr/>
        </p:nvSpPr>
        <p:spPr bwMode="auto">
          <a:xfrm>
            <a:off x="4467225" y="21431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  <a:endParaRPr lang="en-US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7186319" y="3192463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accent2"/>
                </a:solidFill>
              </a:rPr>
              <a:t>s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78858" name="Freeform 9"/>
          <p:cNvSpPr>
            <a:spLocks/>
          </p:cNvSpPr>
          <p:nvPr/>
        </p:nvSpPr>
        <p:spPr bwMode="auto">
          <a:xfrm>
            <a:off x="4848225" y="2362200"/>
            <a:ext cx="1866900" cy="1085850"/>
          </a:xfrm>
          <a:custGeom>
            <a:avLst/>
            <a:gdLst>
              <a:gd name="T0" fmla="*/ 0 w 1176"/>
              <a:gd name="T1" fmla="*/ 0 h 684"/>
              <a:gd name="T2" fmla="*/ 1866900 w 1176"/>
              <a:gd name="T3" fmla="*/ 1085850 h 6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76" h="684">
                <a:moveTo>
                  <a:pt x="0" y="0"/>
                </a:moveTo>
                <a:cubicBezTo>
                  <a:pt x="0" y="0"/>
                  <a:pt x="588" y="342"/>
                  <a:pt x="1176" y="684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 flipV="1">
            <a:off x="4933950" y="3667125"/>
            <a:ext cx="1800225" cy="895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2400300" y="2457450"/>
            <a:ext cx="2143125" cy="2038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1" name="Line 12"/>
          <p:cNvSpPr>
            <a:spLocks noChangeShapeType="1"/>
          </p:cNvSpPr>
          <p:nvPr/>
        </p:nvSpPr>
        <p:spPr bwMode="auto">
          <a:xfrm flipV="1">
            <a:off x="2295525" y="2476500"/>
            <a:ext cx="2209800" cy="20859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2" name="Line 13"/>
          <p:cNvSpPr>
            <a:spLocks noChangeShapeType="1"/>
          </p:cNvSpPr>
          <p:nvPr/>
        </p:nvSpPr>
        <p:spPr bwMode="auto">
          <a:xfrm flipH="1">
            <a:off x="2362200" y="3533775"/>
            <a:ext cx="4343400" cy="11144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 flipV="1">
            <a:off x="2371725" y="4648200"/>
            <a:ext cx="2152650" cy="1143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4" name="Line 15"/>
          <p:cNvSpPr>
            <a:spLocks noChangeShapeType="1"/>
          </p:cNvSpPr>
          <p:nvPr/>
        </p:nvSpPr>
        <p:spPr bwMode="auto">
          <a:xfrm>
            <a:off x="2209800" y="2543175"/>
            <a:ext cx="0" cy="1905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5" name="Freeform 16"/>
          <p:cNvSpPr>
            <a:spLocks/>
          </p:cNvSpPr>
          <p:nvPr/>
        </p:nvSpPr>
        <p:spPr bwMode="auto">
          <a:xfrm>
            <a:off x="2428875" y="1844675"/>
            <a:ext cx="2047875" cy="365125"/>
          </a:xfrm>
          <a:custGeom>
            <a:avLst/>
            <a:gdLst>
              <a:gd name="T0" fmla="*/ 0 w 1290"/>
              <a:gd name="T1" fmla="*/ 346075 h 230"/>
              <a:gd name="T2" fmla="*/ 1047750 w 1290"/>
              <a:gd name="T3" fmla="*/ 3175 h 230"/>
              <a:gd name="T4" fmla="*/ 2047875 w 1290"/>
              <a:gd name="T5" fmla="*/ 365125 h 2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230">
                <a:moveTo>
                  <a:pt x="0" y="218"/>
                </a:moveTo>
                <a:cubicBezTo>
                  <a:pt x="222" y="109"/>
                  <a:pt x="445" y="0"/>
                  <a:pt x="660" y="2"/>
                </a:cubicBezTo>
                <a:cubicBezTo>
                  <a:pt x="875" y="4"/>
                  <a:pt x="1082" y="117"/>
                  <a:pt x="1290" y="230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6" name="Freeform 17"/>
          <p:cNvSpPr>
            <a:spLocks/>
          </p:cNvSpPr>
          <p:nvPr/>
        </p:nvSpPr>
        <p:spPr bwMode="auto">
          <a:xfrm>
            <a:off x="2466975" y="2381250"/>
            <a:ext cx="1990725" cy="250825"/>
          </a:xfrm>
          <a:custGeom>
            <a:avLst/>
            <a:gdLst>
              <a:gd name="T0" fmla="*/ 1990725 w 1254"/>
              <a:gd name="T1" fmla="*/ 0 h 158"/>
              <a:gd name="T2" fmla="*/ 1143000 w 1254"/>
              <a:gd name="T3" fmla="*/ 247650 h 158"/>
              <a:gd name="T4" fmla="*/ 0 w 1254"/>
              <a:gd name="T5" fmla="*/ 19050 h 1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4" h="158">
                <a:moveTo>
                  <a:pt x="1254" y="0"/>
                </a:moveTo>
                <a:cubicBezTo>
                  <a:pt x="1091" y="77"/>
                  <a:pt x="929" y="154"/>
                  <a:pt x="720" y="156"/>
                </a:cubicBezTo>
                <a:cubicBezTo>
                  <a:pt x="511" y="158"/>
                  <a:pt x="255" y="85"/>
                  <a:pt x="0" y="12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7" name="Text Box 18"/>
          <p:cNvSpPr txBox="1">
            <a:spLocks noChangeArrowheads="1"/>
          </p:cNvSpPr>
          <p:nvPr/>
        </p:nvSpPr>
        <p:spPr bwMode="auto">
          <a:xfrm>
            <a:off x="5638800" y="239236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78868" name="Rectangle 19"/>
          <p:cNvSpPr>
            <a:spLocks noChangeArrowheads="1"/>
          </p:cNvSpPr>
          <p:nvPr/>
        </p:nvSpPr>
        <p:spPr bwMode="auto">
          <a:xfrm>
            <a:off x="5276850" y="34401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8869" name="Rectangle 20"/>
          <p:cNvSpPr>
            <a:spLocks noChangeArrowheads="1"/>
          </p:cNvSpPr>
          <p:nvPr/>
        </p:nvSpPr>
        <p:spPr bwMode="auto">
          <a:xfrm>
            <a:off x="3421063" y="2801938"/>
            <a:ext cx="455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</a:t>
            </a:r>
            <a:r>
              <a:rPr lang="en-US" altLang="en-US" b="1" baseline="-25000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8870" name="Rectangle 21"/>
          <p:cNvSpPr>
            <a:spLocks noChangeArrowheads="1"/>
          </p:cNvSpPr>
          <p:nvPr/>
        </p:nvSpPr>
        <p:spPr bwMode="auto">
          <a:xfrm>
            <a:off x="3419475" y="22590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78871" name="Rectangle 22"/>
          <p:cNvSpPr>
            <a:spLocks noChangeArrowheads="1"/>
          </p:cNvSpPr>
          <p:nvPr/>
        </p:nvSpPr>
        <p:spPr bwMode="auto">
          <a:xfrm>
            <a:off x="3359150" y="141128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-2</a:t>
            </a:r>
          </a:p>
        </p:txBody>
      </p:sp>
      <p:sp>
        <p:nvSpPr>
          <p:cNvPr id="78872" name="Rectangle 23"/>
          <p:cNvSpPr>
            <a:spLocks noChangeArrowheads="1"/>
          </p:cNvSpPr>
          <p:nvPr/>
        </p:nvSpPr>
        <p:spPr bwMode="auto">
          <a:xfrm>
            <a:off x="2595563" y="301148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-3</a:t>
            </a:r>
          </a:p>
        </p:txBody>
      </p:sp>
      <p:sp>
        <p:nvSpPr>
          <p:cNvPr id="78873" name="Rectangle 24"/>
          <p:cNvSpPr>
            <a:spLocks noChangeArrowheads="1"/>
          </p:cNvSpPr>
          <p:nvPr/>
        </p:nvSpPr>
        <p:spPr bwMode="auto">
          <a:xfrm>
            <a:off x="4314825" y="32591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78874" name="Rectangle 25"/>
          <p:cNvSpPr>
            <a:spLocks noChangeArrowheads="1"/>
          </p:cNvSpPr>
          <p:nvPr/>
        </p:nvSpPr>
        <p:spPr bwMode="auto">
          <a:xfrm>
            <a:off x="6048375" y="40973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78875" name="Rectangle 26"/>
          <p:cNvSpPr>
            <a:spLocks noChangeArrowheads="1"/>
          </p:cNvSpPr>
          <p:nvPr/>
        </p:nvSpPr>
        <p:spPr bwMode="auto">
          <a:xfrm>
            <a:off x="3238500" y="47450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78876" name="Line 27"/>
          <p:cNvSpPr>
            <a:spLocks noChangeShapeType="1"/>
          </p:cNvSpPr>
          <p:nvPr/>
        </p:nvSpPr>
        <p:spPr bwMode="auto">
          <a:xfrm>
            <a:off x="4676775" y="2533650"/>
            <a:ext cx="9525" cy="1866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77" name="Rectangle 28"/>
          <p:cNvSpPr>
            <a:spLocks noChangeArrowheads="1"/>
          </p:cNvSpPr>
          <p:nvPr/>
        </p:nvSpPr>
        <p:spPr bwMode="auto">
          <a:xfrm>
            <a:off x="1885950" y="33734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787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EB983A-FD06-4522-9ED1-A178104DA7FE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Bellman-Ford</a:t>
            </a:r>
          </a:p>
        </p:txBody>
      </p:sp>
      <p:sp>
        <p:nvSpPr>
          <p:cNvPr id="78852" name="Oval 3"/>
          <p:cNvSpPr>
            <a:spLocks noChangeArrowheads="1"/>
          </p:cNvSpPr>
          <p:nvPr/>
        </p:nvSpPr>
        <p:spPr bwMode="auto">
          <a:xfrm>
            <a:off x="2066925" y="2133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  <a:endParaRPr lang="en-US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3" name="Oval 4"/>
          <p:cNvSpPr>
            <a:spLocks noChangeArrowheads="1"/>
          </p:cNvSpPr>
          <p:nvPr/>
        </p:nvSpPr>
        <p:spPr bwMode="auto">
          <a:xfrm>
            <a:off x="6715125" y="33528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4" name="Oval 5"/>
          <p:cNvSpPr>
            <a:spLocks noChangeArrowheads="1"/>
          </p:cNvSpPr>
          <p:nvPr/>
        </p:nvSpPr>
        <p:spPr bwMode="auto">
          <a:xfrm>
            <a:off x="4533900" y="44291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  <a:endParaRPr lang="en-US" altLang="en-US" sz="2400" dirty="0">
              <a:solidFill>
                <a:schemeClr val="accent2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5" name="Oval 6"/>
          <p:cNvSpPr>
            <a:spLocks noChangeArrowheads="1"/>
          </p:cNvSpPr>
          <p:nvPr/>
        </p:nvSpPr>
        <p:spPr bwMode="auto">
          <a:xfrm>
            <a:off x="1971675" y="448627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  <a:endParaRPr lang="en-US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6" name="Oval 7"/>
          <p:cNvSpPr>
            <a:spLocks noChangeArrowheads="1"/>
          </p:cNvSpPr>
          <p:nvPr/>
        </p:nvSpPr>
        <p:spPr bwMode="auto">
          <a:xfrm>
            <a:off x="4467225" y="21431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7186319" y="3192463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accent2"/>
                </a:solidFill>
              </a:rPr>
              <a:t>s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78858" name="Freeform 9"/>
          <p:cNvSpPr>
            <a:spLocks/>
          </p:cNvSpPr>
          <p:nvPr/>
        </p:nvSpPr>
        <p:spPr bwMode="auto">
          <a:xfrm>
            <a:off x="4848225" y="2362200"/>
            <a:ext cx="1866900" cy="1085850"/>
          </a:xfrm>
          <a:custGeom>
            <a:avLst/>
            <a:gdLst>
              <a:gd name="T0" fmla="*/ 0 w 1176"/>
              <a:gd name="T1" fmla="*/ 0 h 684"/>
              <a:gd name="T2" fmla="*/ 1866900 w 1176"/>
              <a:gd name="T3" fmla="*/ 1085850 h 6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76" h="684">
                <a:moveTo>
                  <a:pt x="0" y="0"/>
                </a:moveTo>
                <a:cubicBezTo>
                  <a:pt x="0" y="0"/>
                  <a:pt x="588" y="342"/>
                  <a:pt x="1176" y="6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 flipV="1">
            <a:off x="4933950" y="3667125"/>
            <a:ext cx="1800225" cy="895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2400300" y="2457450"/>
            <a:ext cx="2143125" cy="2038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1" name="Line 12"/>
          <p:cNvSpPr>
            <a:spLocks noChangeShapeType="1"/>
          </p:cNvSpPr>
          <p:nvPr/>
        </p:nvSpPr>
        <p:spPr bwMode="auto">
          <a:xfrm flipV="1">
            <a:off x="2295525" y="2476500"/>
            <a:ext cx="2209800" cy="20859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2" name="Line 13"/>
          <p:cNvSpPr>
            <a:spLocks noChangeShapeType="1"/>
          </p:cNvSpPr>
          <p:nvPr/>
        </p:nvSpPr>
        <p:spPr bwMode="auto">
          <a:xfrm flipH="1">
            <a:off x="2362200" y="3533775"/>
            <a:ext cx="4343400" cy="11144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 flipV="1">
            <a:off x="2371725" y="4648200"/>
            <a:ext cx="2152650" cy="1143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4" name="Line 15"/>
          <p:cNvSpPr>
            <a:spLocks noChangeShapeType="1"/>
          </p:cNvSpPr>
          <p:nvPr/>
        </p:nvSpPr>
        <p:spPr bwMode="auto">
          <a:xfrm>
            <a:off x="2209800" y="2543175"/>
            <a:ext cx="0" cy="1905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5" name="Freeform 16"/>
          <p:cNvSpPr>
            <a:spLocks/>
          </p:cNvSpPr>
          <p:nvPr/>
        </p:nvSpPr>
        <p:spPr bwMode="auto">
          <a:xfrm>
            <a:off x="2428875" y="1844675"/>
            <a:ext cx="2047875" cy="365125"/>
          </a:xfrm>
          <a:custGeom>
            <a:avLst/>
            <a:gdLst>
              <a:gd name="T0" fmla="*/ 0 w 1290"/>
              <a:gd name="T1" fmla="*/ 346075 h 230"/>
              <a:gd name="T2" fmla="*/ 1047750 w 1290"/>
              <a:gd name="T3" fmla="*/ 3175 h 230"/>
              <a:gd name="T4" fmla="*/ 2047875 w 1290"/>
              <a:gd name="T5" fmla="*/ 365125 h 2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230">
                <a:moveTo>
                  <a:pt x="0" y="218"/>
                </a:moveTo>
                <a:cubicBezTo>
                  <a:pt x="222" y="109"/>
                  <a:pt x="445" y="0"/>
                  <a:pt x="660" y="2"/>
                </a:cubicBezTo>
                <a:cubicBezTo>
                  <a:pt x="875" y="4"/>
                  <a:pt x="1082" y="117"/>
                  <a:pt x="1290" y="230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6" name="Freeform 17"/>
          <p:cNvSpPr>
            <a:spLocks/>
          </p:cNvSpPr>
          <p:nvPr/>
        </p:nvSpPr>
        <p:spPr bwMode="auto">
          <a:xfrm>
            <a:off x="2466975" y="2381250"/>
            <a:ext cx="1990725" cy="250825"/>
          </a:xfrm>
          <a:custGeom>
            <a:avLst/>
            <a:gdLst>
              <a:gd name="T0" fmla="*/ 1990725 w 1254"/>
              <a:gd name="T1" fmla="*/ 0 h 158"/>
              <a:gd name="T2" fmla="*/ 1143000 w 1254"/>
              <a:gd name="T3" fmla="*/ 247650 h 158"/>
              <a:gd name="T4" fmla="*/ 0 w 1254"/>
              <a:gd name="T5" fmla="*/ 19050 h 1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4" h="158">
                <a:moveTo>
                  <a:pt x="1254" y="0"/>
                </a:moveTo>
                <a:cubicBezTo>
                  <a:pt x="1091" y="77"/>
                  <a:pt x="929" y="154"/>
                  <a:pt x="720" y="156"/>
                </a:cubicBezTo>
                <a:cubicBezTo>
                  <a:pt x="511" y="158"/>
                  <a:pt x="255" y="85"/>
                  <a:pt x="0" y="12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7" name="Text Box 18"/>
          <p:cNvSpPr txBox="1">
            <a:spLocks noChangeArrowheads="1"/>
          </p:cNvSpPr>
          <p:nvPr/>
        </p:nvSpPr>
        <p:spPr bwMode="auto">
          <a:xfrm>
            <a:off x="5638800" y="239236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78868" name="Rectangle 19"/>
          <p:cNvSpPr>
            <a:spLocks noChangeArrowheads="1"/>
          </p:cNvSpPr>
          <p:nvPr/>
        </p:nvSpPr>
        <p:spPr bwMode="auto">
          <a:xfrm>
            <a:off x="5276850" y="34401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8869" name="Rectangle 20"/>
          <p:cNvSpPr>
            <a:spLocks noChangeArrowheads="1"/>
          </p:cNvSpPr>
          <p:nvPr/>
        </p:nvSpPr>
        <p:spPr bwMode="auto">
          <a:xfrm>
            <a:off x="3421063" y="2801938"/>
            <a:ext cx="455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</a:t>
            </a:r>
            <a:r>
              <a:rPr lang="en-US" altLang="en-US" b="1" baseline="-25000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8870" name="Rectangle 21"/>
          <p:cNvSpPr>
            <a:spLocks noChangeArrowheads="1"/>
          </p:cNvSpPr>
          <p:nvPr/>
        </p:nvSpPr>
        <p:spPr bwMode="auto">
          <a:xfrm>
            <a:off x="3419475" y="22590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78871" name="Rectangle 22"/>
          <p:cNvSpPr>
            <a:spLocks noChangeArrowheads="1"/>
          </p:cNvSpPr>
          <p:nvPr/>
        </p:nvSpPr>
        <p:spPr bwMode="auto">
          <a:xfrm>
            <a:off x="3359150" y="141128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-2</a:t>
            </a:r>
          </a:p>
        </p:txBody>
      </p:sp>
      <p:sp>
        <p:nvSpPr>
          <p:cNvPr id="78872" name="Rectangle 23"/>
          <p:cNvSpPr>
            <a:spLocks noChangeArrowheads="1"/>
          </p:cNvSpPr>
          <p:nvPr/>
        </p:nvSpPr>
        <p:spPr bwMode="auto">
          <a:xfrm>
            <a:off x="2595563" y="301148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-3</a:t>
            </a:r>
          </a:p>
        </p:txBody>
      </p:sp>
      <p:sp>
        <p:nvSpPr>
          <p:cNvPr id="78873" name="Rectangle 24"/>
          <p:cNvSpPr>
            <a:spLocks noChangeArrowheads="1"/>
          </p:cNvSpPr>
          <p:nvPr/>
        </p:nvSpPr>
        <p:spPr bwMode="auto">
          <a:xfrm>
            <a:off x="4314825" y="32591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78874" name="Rectangle 25"/>
          <p:cNvSpPr>
            <a:spLocks noChangeArrowheads="1"/>
          </p:cNvSpPr>
          <p:nvPr/>
        </p:nvSpPr>
        <p:spPr bwMode="auto">
          <a:xfrm>
            <a:off x="6048375" y="40973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78875" name="Rectangle 26"/>
          <p:cNvSpPr>
            <a:spLocks noChangeArrowheads="1"/>
          </p:cNvSpPr>
          <p:nvPr/>
        </p:nvSpPr>
        <p:spPr bwMode="auto">
          <a:xfrm>
            <a:off x="3238500" y="47450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78876" name="Line 27"/>
          <p:cNvSpPr>
            <a:spLocks noChangeShapeType="1"/>
          </p:cNvSpPr>
          <p:nvPr/>
        </p:nvSpPr>
        <p:spPr bwMode="auto">
          <a:xfrm>
            <a:off x="4676775" y="2533650"/>
            <a:ext cx="9525" cy="1866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77" name="Rectangle 28"/>
          <p:cNvSpPr>
            <a:spLocks noChangeArrowheads="1"/>
          </p:cNvSpPr>
          <p:nvPr/>
        </p:nvSpPr>
        <p:spPr bwMode="auto">
          <a:xfrm>
            <a:off x="1885950" y="33734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40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EB983A-FD06-4522-9ED1-A178104DA7FE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Bellman-Ford</a:t>
            </a:r>
          </a:p>
        </p:txBody>
      </p:sp>
      <p:sp>
        <p:nvSpPr>
          <p:cNvPr id="78852" name="Oval 3"/>
          <p:cNvSpPr>
            <a:spLocks noChangeArrowheads="1"/>
          </p:cNvSpPr>
          <p:nvPr/>
        </p:nvSpPr>
        <p:spPr bwMode="auto">
          <a:xfrm>
            <a:off x="2066925" y="2133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3" name="Oval 4"/>
          <p:cNvSpPr>
            <a:spLocks noChangeArrowheads="1"/>
          </p:cNvSpPr>
          <p:nvPr/>
        </p:nvSpPr>
        <p:spPr bwMode="auto">
          <a:xfrm>
            <a:off x="6715125" y="33528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4" name="Oval 5"/>
          <p:cNvSpPr>
            <a:spLocks noChangeArrowheads="1"/>
          </p:cNvSpPr>
          <p:nvPr/>
        </p:nvSpPr>
        <p:spPr bwMode="auto">
          <a:xfrm>
            <a:off x="4533900" y="44291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5" name="Oval 6"/>
          <p:cNvSpPr>
            <a:spLocks noChangeArrowheads="1"/>
          </p:cNvSpPr>
          <p:nvPr/>
        </p:nvSpPr>
        <p:spPr bwMode="auto">
          <a:xfrm>
            <a:off x="1971675" y="448627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6" name="Oval 7"/>
          <p:cNvSpPr>
            <a:spLocks noChangeArrowheads="1"/>
          </p:cNvSpPr>
          <p:nvPr/>
        </p:nvSpPr>
        <p:spPr bwMode="auto">
          <a:xfrm>
            <a:off x="4467225" y="21431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7186319" y="3192463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accent2"/>
                </a:solidFill>
              </a:rPr>
              <a:t>s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78858" name="Freeform 9"/>
          <p:cNvSpPr>
            <a:spLocks/>
          </p:cNvSpPr>
          <p:nvPr/>
        </p:nvSpPr>
        <p:spPr bwMode="auto">
          <a:xfrm>
            <a:off x="4848225" y="2362200"/>
            <a:ext cx="1866900" cy="1085850"/>
          </a:xfrm>
          <a:custGeom>
            <a:avLst/>
            <a:gdLst>
              <a:gd name="T0" fmla="*/ 0 w 1176"/>
              <a:gd name="T1" fmla="*/ 0 h 684"/>
              <a:gd name="T2" fmla="*/ 1866900 w 1176"/>
              <a:gd name="T3" fmla="*/ 1085850 h 6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76" h="684">
                <a:moveTo>
                  <a:pt x="0" y="0"/>
                </a:moveTo>
                <a:cubicBezTo>
                  <a:pt x="0" y="0"/>
                  <a:pt x="588" y="342"/>
                  <a:pt x="1176" y="6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 flipV="1">
            <a:off x="4933950" y="3667125"/>
            <a:ext cx="1800225" cy="895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2400300" y="2457450"/>
            <a:ext cx="2143125" cy="2038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1" name="Line 12"/>
          <p:cNvSpPr>
            <a:spLocks noChangeShapeType="1"/>
          </p:cNvSpPr>
          <p:nvPr/>
        </p:nvSpPr>
        <p:spPr bwMode="auto">
          <a:xfrm flipV="1">
            <a:off x="2295525" y="2476500"/>
            <a:ext cx="2209800" cy="2085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2" name="Line 13"/>
          <p:cNvSpPr>
            <a:spLocks noChangeShapeType="1"/>
          </p:cNvSpPr>
          <p:nvPr/>
        </p:nvSpPr>
        <p:spPr bwMode="auto">
          <a:xfrm flipH="1">
            <a:off x="2362200" y="3533775"/>
            <a:ext cx="4343400" cy="11144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 flipV="1">
            <a:off x="2371725" y="4648200"/>
            <a:ext cx="2152650" cy="1143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4" name="Line 15"/>
          <p:cNvSpPr>
            <a:spLocks noChangeShapeType="1"/>
          </p:cNvSpPr>
          <p:nvPr/>
        </p:nvSpPr>
        <p:spPr bwMode="auto">
          <a:xfrm>
            <a:off x="2209800" y="2543175"/>
            <a:ext cx="0" cy="1905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5" name="Freeform 16"/>
          <p:cNvSpPr>
            <a:spLocks/>
          </p:cNvSpPr>
          <p:nvPr/>
        </p:nvSpPr>
        <p:spPr bwMode="auto">
          <a:xfrm>
            <a:off x="2428875" y="1844675"/>
            <a:ext cx="2047875" cy="365125"/>
          </a:xfrm>
          <a:custGeom>
            <a:avLst/>
            <a:gdLst>
              <a:gd name="T0" fmla="*/ 0 w 1290"/>
              <a:gd name="T1" fmla="*/ 346075 h 230"/>
              <a:gd name="T2" fmla="*/ 1047750 w 1290"/>
              <a:gd name="T3" fmla="*/ 3175 h 230"/>
              <a:gd name="T4" fmla="*/ 2047875 w 1290"/>
              <a:gd name="T5" fmla="*/ 365125 h 2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230">
                <a:moveTo>
                  <a:pt x="0" y="218"/>
                </a:moveTo>
                <a:cubicBezTo>
                  <a:pt x="222" y="109"/>
                  <a:pt x="445" y="0"/>
                  <a:pt x="660" y="2"/>
                </a:cubicBezTo>
                <a:cubicBezTo>
                  <a:pt x="875" y="4"/>
                  <a:pt x="1082" y="117"/>
                  <a:pt x="1290" y="230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6" name="Freeform 17"/>
          <p:cNvSpPr>
            <a:spLocks/>
          </p:cNvSpPr>
          <p:nvPr/>
        </p:nvSpPr>
        <p:spPr bwMode="auto">
          <a:xfrm>
            <a:off x="2466975" y="2381250"/>
            <a:ext cx="1990725" cy="250825"/>
          </a:xfrm>
          <a:custGeom>
            <a:avLst/>
            <a:gdLst>
              <a:gd name="T0" fmla="*/ 1990725 w 1254"/>
              <a:gd name="T1" fmla="*/ 0 h 158"/>
              <a:gd name="T2" fmla="*/ 1143000 w 1254"/>
              <a:gd name="T3" fmla="*/ 247650 h 158"/>
              <a:gd name="T4" fmla="*/ 0 w 1254"/>
              <a:gd name="T5" fmla="*/ 19050 h 1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4" h="158">
                <a:moveTo>
                  <a:pt x="1254" y="0"/>
                </a:moveTo>
                <a:cubicBezTo>
                  <a:pt x="1091" y="77"/>
                  <a:pt x="929" y="154"/>
                  <a:pt x="720" y="156"/>
                </a:cubicBezTo>
                <a:cubicBezTo>
                  <a:pt x="511" y="158"/>
                  <a:pt x="255" y="85"/>
                  <a:pt x="0" y="12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7" name="Text Box 18"/>
          <p:cNvSpPr txBox="1">
            <a:spLocks noChangeArrowheads="1"/>
          </p:cNvSpPr>
          <p:nvPr/>
        </p:nvSpPr>
        <p:spPr bwMode="auto">
          <a:xfrm>
            <a:off x="5638800" y="239236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78868" name="Rectangle 19"/>
          <p:cNvSpPr>
            <a:spLocks noChangeArrowheads="1"/>
          </p:cNvSpPr>
          <p:nvPr/>
        </p:nvSpPr>
        <p:spPr bwMode="auto">
          <a:xfrm>
            <a:off x="5276850" y="34401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8869" name="Rectangle 20"/>
          <p:cNvSpPr>
            <a:spLocks noChangeArrowheads="1"/>
          </p:cNvSpPr>
          <p:nvPr/>
        </p:nvSpPr>
        <p:spPr bwMode="auto">
          <a:xfrm>
            <a:off x="3421063" y="2801938"/>
            <a:ext cx="455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</a:t>
            </a:r>
            <a:r>
              <a:rPr lang="en-US" altLang="en-US" b="1" baseline="-25000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8870" name="Rectangle 21"/>
          <p:cNvSpPr>
            <a:spLocks noChangeArrowheads="1"/>
          </p:cNvSpPr>
          <p:nvPr/>
        </p:nvSpPr>
        <p:spPr bwMode="auto">
          <a:xfrm>
            <a:off x="3419475" y="22590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78871" name="Rectangle 22"/>
          <p:cNvSpPr>
            <a:spLocks noChangeArrowheads="1"/>
          </p:cNvSpPr>
          <p:nvPr/>
        </p:nvSpPr>
        <p:spPr bwMode="auto">
          <a:xfrm>
            <a:off x="3359150" y="141128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-2</a:t>
            </a:r>
          </a:p>
        </p:txBody>
      </p:sp>
      <p:sp>
        <p:nvSpPr>
          <p:cNvPr id="78872" name="Rectangle 23"/>
          <p:cNvSpPr>
            <a:spLocks noChangeArrowheads="1"/>
          </p:cNvSpPr>
          <p:nvPr/>
        </p:nvSpPr>
        <p:spPr bwMode="auto">
          <a:xfrm>
            <a:off x="2595563" y="301148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-3</a:t>
            </a:r>
          </a:p>
        </p:txBody>
      </p:sp>
      <p:sp>
        <p:nvSpPr>
          <p:cNvPr id="78873" name="Rectangle 24"/>
          <p:cNvSpPr>
            <a:spLocks noChangeArrowheads="1"/>
          </p:cNvSpPr>
          <p:nvPr/>
        </p:nvSpPr>
        <p:spPr bwMode="auto">
          <a:xfrm>
            <a:off x="4314825" y="32591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78874" name="Rectangle 25"/>
          <p:cNvSpPr>
            <a:spLocks noChangeArrowheads="1"/>
          </p:cNvSpPr>
          <p:nvPr/>
        </p:nvSpPr>
        <p:spPr bwMode="auto">
          <a:xfrm>
            <a:off x="6048375" y="40973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78875" name="Rectangle 26"/>
          <p:cNvSpPr>
            <a:spLocks noChangeArrowheads="1"/>
          </p:cNvSpPr>
          <p:nvPr/>
        </p:nvSpPr>
        <p:spPr bwMode="auto">
          <a:xfrm>
            <a:off x="3238500" y="47450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78876" name="Line 27"/>
          <p:cNvSpPr>
            <a:spLocks noChangeShapeType="1"/>
          </p:cNvSpPr>
          <p:nvPr/>
        </p:nvSpPr>
        <p:spPr bwMode="auto">
          <a:xfrm>
            <a:off x="4676775" y="2533650"/>
            <a:ext cx="9525" cy="1866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77" name="Rectangle 28"/>
          <p:cNvSpPr>
            <a:spLocks noChangeArrowheads="1"/>
          </p:cNvSpPr>
          <p:nvPr/>
        </p:nvSpPr>
        <p:spPr bwMode="auto">
          <a:xfrm>
            <a:off x="1885950" y="33734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664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EB983A-FD06-4522-9ED1-A178104DA7FE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Bellman-Ford</a:t>
            </a:r>
          </a:p>
        </p:txBody>
      </p:sp>
      <p:sp>
        <p:nvSpPr>
          <p:cNvPr id="78852" name="Oval 3"/>
          <p:cNvSpPr>
            <a:spLocks noChangeArrowheads="1"/>
          </p:cNvSpPr>
          <p:nvPr/>
        </p:nvSpPr>
        <p:spPr bwMode="auto">
          <a:xfrm>
            <a:off x="2066925" y="2133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3" name="Oval 4"/>
          <p:cNvSpPr>
            <a:spLocks noChangeArrowheads="1"/>
          </p:cNvSpPr>
          <p:nvPr/>
        </p:nvSpPr>
        <p:spPr bwMode="auto">
          <a:xfrm>
            <a:off x="6715125" y="33528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4" name="Oval 5"/>
          <p:cNvSpPr>
            <a:spLocks noChangeArrowheads="1"/>
          </p:cNvSpPr>
          <p:nvPr/>
        </p:nvSpPr>
        <p:spPr bwMode="auto">
          <a:xfrm>
            <a:off x="4533900" y="44291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5" name="Oval 6"/>
          <p:cNvSpPr>
            <a:spLocks noChangeArrowheads="1"/>
          </p:cNvSpPr>
          <p:nvPr/>
        </p:nvSpPr>
        <p:spPr bwMode="auto">
          <a:xfrm>
            <a:off x="1971675" y="448627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6" name="Oval 7"/>
          <p:cNvSpPr>
            <a:spLocks noChangeArrowheads="1"/>
          </p:cNvSpPr>
          <p:nvPr/>
        </p:nvSpPr>
        <p:spPr bwMode="auto">
          <a:xfrm>
            <a:off x="4467225" y="21431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7186319" y="3192463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accent2"/>
                </a:solidFill>
              </a:rPr>
              <a:t>s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78858" name="Freeform 9"/>
          <p:cNvSpPr>
            <a:spLocks/>
          </p:cNvSpPr>
          <p:nvPr/>
        </p:nvSpPr>
        <p:spPr bwMode="auto">
          <a:xfrm>
            <a:off x="4848225" y="2362200"/>
            <a:ext cx="1866900" cy="1085850"/>
          </a:xfrm>
          <a:custGeom>
            <a:avLst/>
            <a:gdLst>
              <a:gd name="T0" fmla="*/ 0 w 1176"/>
              <a:gd name="T1" fmla="*/ 0 h 684"/>
              <a:gd name="T2" fmla="*/ 1866900 w 1176"/>
              <a:gd name="T3" fmla="*/ 1085850 h 6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76" h="684">
                <a:moveTo>
                  <a:pt x="0" y="0"/>
                </a:moveTo>
                <a:cubicBezTo>
                  <a:pt x="0" y="0"/>
                  <a:pt x="588" y="342"/>
                  <a:pt x="1176" y="684"/>
                </a:cubicBezTo>
              </a:path>
            </a:pathLst>
          </a:custGeom>
          <a:noFill/>
          <a:ln w="38100" cap="flat" cmpd="sng">
            <a:solidFill>
              <a:srgbClr val="3333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 flipV="1">
            <a:off x="4933950" y="3667125"/>
            <a:ext cx="1800225" cy="895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2400300" y="2457450"/>
            <a:ext cx="2143125" cy="2038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1" name="Line 12"/>
          <p:cNvSpPr>
            <a:spLocks noChangeShapeType="1"/>
          </p:cNvSpPr>
          <p:nvPr/>
        </p:nvSpPr>
        <p:spPr bwMode="auto">
          <a:xfrm flipV="1">
            <a:off x="2295525" y="2476500"/>
            <a:ext cx="2209800" cy="2085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2" name="Line 13"/>
          <p:cNvSpPr>
            <a:spLocks noChangeShapeType="1"/>
          </p:cNvSpPr>
          <p:nvPr/>
        </p:nvSpPr>
        <p:spPr bwMode="auto">
          <a:xfrm flipH="1">
            <a:off x="2362200" y="3533775"/>
            <a:ext cx="4343400" cy="11144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 flipV="1">
            <a:off x="2371725" y="4648200"/>
            <a:ext cx="2152650" cy="1143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4" name="Line 15"/>
          <p:cNvSpPr>
            <a:spLocks noChangeShapeType="1"/>
          </p:cNvSpPr>
          <p:nvPr/>
        </p:nvSpPr>
        <p:spPr bwMode="auto">
          <a:xfrm>
            <a:off x="2209800" y="2543175"/>
            <a:ext cx="0" cy="1905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5" name="Freeform 16"/>
          <p:cNvSpPr>
            <a:spLocks/>
          </p:cNvSpPr>
          <p:nvPr/>
        </p:nvSpPr>
        <p:spPr bwMode="auto">
          <a:xfrm>
            <a:off x="2428875" y="1844675"/>
            <a:ext cx="2047875" cy="365125"/>
          </a:xfrm>
          <a:custGeom>
            <a:avLst/>
            <a:gdLst>
              <a:gd name="T0" fmla="*/ 0 w 1290"/>
              <a:gd name="T1" fmla="*/ 346075 h 230"/>
              <a:gd name="T2" fmla="*/ 1047750 w 1290"/>
              <a:gd name="T3" fmla="*/ 3175 h 230"/>
              <a:gd name="T4" fmla="*/ 2047875 w 1290"/>
              <a:gd name="T5" fmla="*/ 365125 h 2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230">
                <a:moveTo>
                  <a:pt x="0" y="218"/>
                </a:moveTo>
                <a:cubicBezTo>
                  <a:pt x="222" y="109"/>
                  <a:pt x="445" y="0"/>
                  <a:pt x="660" y="2"/>
                </a:cubicBezTo>
                <a:cubicBezTo>
                  <a:pt x="875" y="4"/>
                  <a:pt x="1082" y="117"/>
                  <a:pt x="1290" y="23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6" name="Freeform 17"/>
          <p:cNvSpPr>
            <a:spLocks/>
          </p:cNvSpPr>
          <p:nvPr/>
        </p:nvSpPr>
        <p:spPr bwMode="auto">
          <a:xfrm>
            <a:off x="2466975" y="2381250"/>
            <a:ext cx="1990725" cy="250825"/>
          </a:xfrm>
          <a:custGeom>
            <a:avLst/>
            <a:gdLst>
              <a:gd name="T0" fmla="*/ 1990725 w 1254"/>
              <a:gd name="T1" fmla="*/ 0 h 158"/>
              <a:gd name="T2" fmla="*/ 1143000 w 1254"/>
              <a:gd name="T3" fmla="*/ 247650 h 158"/>
              <a:gd name="T4" fmla="*/ 0 w 1254"/>
              <a:gd name="T5" fmla="*/ 19050 h 1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4" h="158">
                <a:moveTo>
                  <a:pt x="1254" y="0"/>
                </a:moveTo>
                <a:cubicBezTo>
                  <a:pt x="1091" y="77"/>
                  <a:pt x="929" y="154"/>
                  <a:pt x="720" y="156"/>
                </a:cubicBezTo>
                <a:cubicBezTo>
                  <a:pt x="511" y="158"/>
                  <a:pt x="255" y="85"/>
                  <a:pt x="0" y="12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7" name="Text Box 18"/>
          <p:cNvSpPr txBox="1">
            <a:spLocks noChangeArrowheads="1"/>
          </p:cNvSpPr>
          <p:nvPr/>
        </p:nvSpPr>
        <p:spPr bwMode="auto">
          <a:xfrm>
            <a:off x="5638800" y="239236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78868" name="Rectangle 19"/>
          <p:cNvSpPr>
            <a:spLocks noChangeArrowheads="1"/>
          </p:cNvSpPr>
          <p:nvPr/>
        </p:nvSpPr>
        <p:spPr bwMode="auto">
          <a:xfrm>
            <a:off x="5276850" y="34401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8869" name="Rectangle 20"/>
          <p:cNvSpPr>
            <a:spLocks noChangeArrowheads="1"/>
          </p:cNvSpPr>
          <p:nvPr/>
        </p:nvSpPr>
        <p:spPr bwMode="auto">
          <a:xfrm>
            <a:off x="3421063" y="2801938"/>
            <a:ext cx="455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</a:t>
            </a:r>
            <a:r>
              <a:rPr lang="en-US" altLang="en-US" b="1" baseline="-25000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8870" name="Rectangle 21"/>
          <p:cNvSpPr>
            <a:spLocks noChangeArrowheads="1"/>
          </p:cNvSpPr>
          <p:nvPr/>
        </p:nvSpPr>
        <p:spPr bwMode="auto">
          <a:xfrm>
            <a:off x="3419475" y="22590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78871" name="Rectangle 22"/>
          <p:cNvSpPr>
            <a:spLocks noChangeArrowheads="1"/>
          </p:cNvSpPr>
          <p:nvPr/>
        </p:nvSpPr>
        <p:spPr bwMode="auto">
          <a:xfrm>
            <a:off x="3359150" y="141128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-2</a:t>
            </a:r>
          </a:p>
        </p:txBody>
      </p:sp>
      <p:sp>
        <p:nvSpPr>
          <p:cNvPr id="78872" name="Rectangle 23"/>
          <p:cNvSpPr>
            <a:spLocks noChangeArrowheads="1"/>
          </p:cNvSpPr>
          <p:nvPr/>
        </p:nvSpPr>
        <p:spPr bwMode="auto">
          <a:xfrm>
            <a:off x="2595563" y="301148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-3</a:t>
            </a:r>
          </a:p>
        </p:txBody>
      </p:sp>
      <p:sp>
        <p:nvSpPr>
          <p:cNvPr id="78873" name="Rectangle 24"/>
          <p:cNvSpPr>
            <a:spLocks noChangeArrowheads="1"/>
          </p:cNvSpPr>
          <p:nvPr/>
        </p:nvSpPr>
        <p:spPr bwMode="auto">
          <a:xfrm>
            <a:off x="4314825" y="32591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78874" name="Rectangle 25"/>
          <p:cNvSpPr>
            <a:spLocks noChangeArrowheads="1"/>
          </p:cNvSpPr>
          <p:nvPr/>
        </p:nvSpPr>
        <p:spPr bwMode="auto">
          <a:xfrm>
            <a:off x="6048375" y="40973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78875" name="Rectangle 26"/>
          <p:cNvSpPr>
            <a:spLocks noChangeArrowheads="1"/>
          </p:cNvSpPr>
          <p:nvPr/>
        </p:nvSpPr>
        <p:spPr bwMode="auto">
          <a:xfrm>
            <a:off x="3238500" y="47450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78876" name="Line 27"/>
          <p:cNvSpPr>
            <a:spLocks noChangeShapeType="1"/>
          </p:cNvSpPr>
          <p:nvPr/>
        </p:nvSpPr>
        <p:spPr bwMode="auto">
          <a:xfrm>
            <a:off x="4676775" y="2533650"/>
            <a:ext cx="9525" cy="1866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77" name="Rectangle 28"/>
          <p:cNvSpPr>
            <a:spLocks noChangeArrowheads="1"/>
          </p:cNvSpPr>
          <p:nvPr/>
        </p:nvSpPr>
        <p:spPr bwMode="auto">
          <a:xfrm>
            <a:off x="1885950" y="33734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28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EB983A-FD06-4522-9ED1-A178104DA7FE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Bellman-Ford</a:t>
            </a:r>
          </a:p>
        </p:txBody>
      </p:sp>
      <p:sp>
        <p:nvSpPr>
          <p:cNvPr id="78852" name="Oval 3"/>
          <p:cNvSpPr>
            <a:spLocks noChangeArrowheads="1"/>
          </p:cNvSpPr>
          <p:nvPr/>
        </p:nvSpPr>
        <p:spPr bwMode="auto">
          <a:xfrm>
            <a:off x="2066925" y="2133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3" name="Oval 4"/>
          <p:cNvSpPr>
            <a:spLocks noChangeArrowheads="1"/>
          </p:cNvSpPr>
          <p:nvPr/>
        </p:nvSpPr>
        <p:spPr bwMode="auto">
          <a:xfrm>
            <a:off x="6715125" y="33528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4" name="Oval 5"/>
          <p:cNvSpPr>
            <a:spLocks noChangeArrowheads="1"/>
          </p:cNvSpPr>
          <p:nvPr/>
        </p:nvSpPr>
        <p:spPr bwMode="auto">
          <a:xfrm>
            <a:off x="4533900" y="44291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5" name="Oval 6"/>
          <p:cNvSpPr>
            <a:spLocks noChangeArrowheads="1"/>
          </p:cNvSpPr>
          <p:nvPr/>
        </p:nvSpPr>
        <p:spPr bwMode="auto">
          <a:xfrm>
            <a:off x="1971675" y="448627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-2</a:t>
            </a:r>
            <a:endParaRPr lang="en-US" altLang="en-US" sz="2400" dirty="0">
              <a:solidFill>
                <a:schemeClr val="accent2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6" name="Oval 7"/>
          <p:cNvSpPr>
            <a:spLocks noChangeArrowheads="1"/>
          </p:cNvSpPr>
          <p:nvPr/>
        </p:nvSpPr>
        <p:spPr bwMode="auto">
          <a:xfrm>
            <a:off x="4467225" y="21431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7186319" y="3192463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accent2"/>
                </a:solidFill>
              </a:rPr>
              <a:t>s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78858" name="Freeform 9"/>
          <p:cNvSpPr>
            <a:spLocks/>
          </p:cNvSpPr>
          <p:nvPr/>
        </p:nvSpPr>
        <p:spPr bwMode="auto">
          <a:xfrm>
            <a:off x="4848225" y="2362200"/>
            <a:ext cx="1866900" cy="1085850"/>
          </a:xfrm>
          <a:custGeom>
            <a:avLst/>
            <a:gdLst>
              <a:gd name="T0" fmla="*/ 0 w 1176"/>
              <a:gd name="T1" fmla="*/ 0 h 684"/>
              <a:gd name="T2" fmla="*/ 1866900 w 1176"/>
              <a:gd name="T3" fmla="*/ 1085850 h 6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76" h="684">
                <a:moveTo>
                  <a:pt x="0" y="0"/>
                </a:moveTo>
                <a:cubicBezTo>
                  <a:pt x="0" y="0"/>
                  <a:pt x="588" y="342"/>
                  <a:pt x="1176" y="684"/>
                </a:cubicBezTo>
              </a:path>
            </a:pathLst>
          </a:custGeom>
          <a:noFill/>
          <a:ln w="38100" cap="flat" cmpd="sng">
            <a:solidFill>
              <a:srgbClr val="3333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 flipV="1">
            <a:off x="4933950" y="3667125"/>
            <a:ext cx="1800225" cy="895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2400300" y="2457450"/>
            <a:ext cx="2143125" cy="2038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1" name="Line 12"/>
          <p:cNvSpPr>
            <a:spLocks noChangeShapeType="1"/>
          </p:cNvSpPr>
          <p:nvPr/>
        </p:nvSpPr>
        <p:spPr bwMode="auto">
          <a:xfrm flipV="1">
            <a:off x="2295525" y="2476500"/>
            <a:ext cx="2209800" cy="2085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2" name="Line 13"/>
          <p:cNvSpPr>
            <a:spLocks noChangeShapeType="1"/>
          </p:cNvSpPr>
          <p:nvPr/>
        </p:nvSpPr>
        <p:spPr bwMode="auto">
          <a:xfrm flipH="1">
            <a:off x="2362200" y="3533775"/>
            <a:ext cx="4343400" cy="11144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 flipV="1">
            <a:off x="2371725" y="4648200"/>
            <a:ext cx="2152650" cy="1143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4" name="Line 15"/>
          <p:cNvSpPr>
            <a:spLocks noChangeShapeType="1"/>
          </p:cNvSpPr>
          <p:nvPr/>
        </p:nvSpPr>
        <p:spPr bwMode="auto">
          <a:xfrm>
            <a:off x="2209800" y="2543175"/>
            <a:ext cx="0" cy="1905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5" name="Freeform 16"/>
          <p:cNvSpPr>
            <a:spLocks/>
          </p:cNvSpPr>
          <p:nvPr/>
        </p:nvSpPr>
        <p:spPr bwMode="auto">
          <a:xfrm>
            <a:off x="2428875" y="1844675"/>
            <a:ext cx="2047875" cy="365125"/>
          </a:xfrm>
          <a:custGeom>
            <a:avLst/>
            <a:gdLst>
              <a:gd name="T0" fmla="*/ 0 w 1290"/>
              <a:gd name="T1" fmla="*/ 346075 h 230"/>
              <a:gd name="T2" fmla="*/ 1047750 w 1290"/>
              <a:gd name="T3" fmla="*/ 3175 h 230"/>
              <a:gd name="T4" fmla="*/ 2047875 w 1290"/>
              <a:gd name="T5" fmla="*/ 365125 h 2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230">
                <a:moveTo>
                  <a:pt x="0" y="218"/>
                </a:moveTo>
                <a:cubicBezTo>
                  <a:pt x="222" y="109"/>
                  <a:pt x="445" y="0"/>
                  <a:pt x="660" y="2"/>
                </a:cubicBezTo>
                <a:cubicBezTo>
                  <a:pt x="875" y="4"/>
                  <a:pt x="1082" y="117"/>
                  <a:pt x="1290" y="23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6" name="Freeform 17"/>
          <p:cNvSpPr>
            <a:spLocks/>
          </p:cNvSpPr>
          <p:nvPr/>
        </p:nvSpPr>
        <p:spPr bwMode="auto">
          <a:xfrm>
            <a:off x="2466975" y="2381250"/>
            <a:ext cx="1990725" cy="250825"/>
          </a:xfrm>
          <a:custGeom>
            <a:avLst/>
            <a:gdLst>
              <a:gd name="T0" fmla="*/ 1990725 w 1254"/>
              <a:gd name="T1" fmla="*/ 0 h 158"/>
              <a:gd name="T2" fmla="*/ 1143000 w 1254"/>
              <a:gd name="T3" fmla="*/ 247650 h 158"/>
              <a:gd name="T4" fmla="*/ 0 w 1254"/>
              <a:gd name="T5" fmla="*/ 19050 h 1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4" h="158">
                <a:moveTo>
                  <a:pt x="1254" y="0"/>
                </a:moveTo>
                <a:cubicBezTo>
                  <a:pt x="1091" y="77"/>
                  <a:pt x="929" y="154"/>
                  <a:pt x="720" y="156"/>
                </a:cubicBezTo>
                <a:cubicBezTo>
                  <a:pt x="511" y="158"/>
                  <a:pt x="255" y="85"/>
                  <a:pt x="0" y="12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7" name="Text Box 18"/>
          <p:cNvSpPr txBox="1">
            <a:spLocks noChangeArrowheads="1"/>
          </p:cNvSpPr>
          <p:nvPr/>
        </p:nvSpPr>
        <p:spPr bwMode="auto">
          <a:xfrm>
            <a:off x="5638800" y="239236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78868" name="Rectangle 19"/>
          <p:cNvSpPr>
            <a:spLocks noChangeArrowheads="1"/>
          </p:cNvSpPr>
          <p:nvPr/>
        </p:nvSpPr>
        <p:spPr bwMode="auto">
          <a:xfrm>
            <a:off x="5276850" y="34401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8869" name="Rectangle 20"/>
          <p:cNvSpPr>
            <a:spLocks noChangeArrowheads="1"/>
          </p:cNvSpPr>
          <p:nvPr/>
        </p:nvSpPr>
        <p:spPr bwMode="auto">
          <a:xfrm>
            <a:off x="3421063" y="2801938"/>
            <a:ext cx="455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</a:t>
            </a:r>
            <a:r>
              <a:rPr lang="en-US" altLang="en-US" b="1" baseline="-25000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8870" name="Rectangle 21"/>
          <p:cNvSpPr>
            <a:spLocks noChangeArrowheads="1"/>
          </p:cNvSpPr>
          <p:nvPr/>
        </p:nvSpPr>
        <p:spPr bwMode="auto">
          <a:xfrm>
            <a:off x="3419475" y="22590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78871" name="Rectangle 22"/>
          <p:cNvSpPr>
            <a:spLocks noChangeArrowheads="1"/>
          </p:cNvSpPr>
          <p:nvPr/>
        </p:nvSpPr>
        <p:spPr bwMode="auto">
          <a:xfrm>
            <a:off x="3359150" y="141128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-2</a:t>
            </a:r>
          </a:p>
        </p:txBody>
      </p:sp>
      <p:sp>
        <p:nvSpPr>
          <p:cNvPr id="78872" name="Rectangle 23"/>
          <p:cNvSpPr>
            <a:spLocks noChangeArrowheads="1"/>
          </p:cNvSpPr>
          <p:nvPr/>
        </p:nvSpPr>
        <p:spPr bwMode="auto">
          <a:xfrm>
            <a:off x="2595563" y="301148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-3</a:t>
            </a:r>
          </a:p>
        </p:txBody>
      </p:sp>
      <p:sp>
        <p:nvSpPr>
          <p:cNvPr id="78873" name="Rectangle 24"/>
          <p:cNvSpPr>
            <a:spLocks noChangeArrowheads="1"/>
          </p:cNvSpPr>
          <p:nvPr/>
        </p:nvSpPr>
        <p:spPr bwMode="auto">
          <a:xfrm>
            <a:off x="4314825" y="32591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78874" name="Rectangle 25"/>
          <p:cNvSpPr>
            <a:spLocks noChangeArrowheads="1"/>
          </p:cNvSpPr>
          <p:nvPr/>
        </p:nvSpPr>
        <p:spPr bwMode="auto">
          <a:xfrm>
            <a:off x="6048375" y="40973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78875" name="Rectangle 26"/>
          <p:cNvSpPr>
            <a:spLocks noChangeArrowheads="1"/>
          </p:cNvSpPr>
          <p:nvPr/>
        </p:nvSpPr>
        <p:spPr bwMode="auto">
          <a:xfrm>
            <a:off x="3238500" y="47450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78876" name="Line 27"/>
          <p:cNvSpPr>
            <a:spLocks noChangeShapeType="1"/>
          </p:cNvSpPr>
          <p:nvPr/>
        </p:nvSpPr>
        <p:spPr bwMode="auto">
          <a:xfrm>
            <a:off x="4676775" y="2533650"/>
            <a:ext cx="9525" cy="1866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77" name="Rectangle 28"/>
          <p:cNvSpPr>
            <a:spLocks noChangeArrowheads="1"/>
          </p:cNvSpPr>
          <p:nvPr/>
        </p:nvSpPr>
        <p:spPr bwMode="auto">
          <a:xfrm>
            <a:off x="1885950" y="33734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64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EB983A-FD06-4522-9ED1-A178104DA7FE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Bellman-Ford</a:t>
            </a:r>
          </a:p>
        </p:txBody>
      </p:sp>
      <p:sp>
        <p:nvSpPr>
          <p:cNvPr id="78852" name="Oval 3"/>
          <p:cNvSpPr>
            <a:spLocks noChangeArrowheads="1"/>
          </p:cNvSpPr>
          <p:nvPr/>
        </p:nvSpPr>
        <p:spPr bwMode="auto">
          <a:xfrm>
            <a:off x="2066925" y="2133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3" name="Oval 4"/>
          <p:cNvSpPr>
            <a:spLocks noChangeArrowheads="1"/>
          </p:cNvSpPr>
          <p:nvPr/>
        </p:nvSpPr>
        <p:spPr bwMode="auto">
          <a:xfrm>
            <a:off x="6715125" y="33528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4" name="Oval 5"/>
          <p:cNvSpPr>
            <a:spLocks noChangeArrowheads="1"/>
          </p:cNvSpPr>
          <p:nvPr/>
        </p:nvSpPr>
        <p:spPr bwMode="auto">
          <a:xfrm>
            <a:off x="4533900" y="44291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7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5" name="Oval 6"/>
          <p:cNvSpPr>
            <a:spLocks noChangeArrowheads="1"/>
          </p:cNvSpPr>
          <p:nvPr/>
        </p:nvSpPr>
        <p:spPr bwMode="auto">
          <a:xfrm>
            <a:off x="1971675" y="448627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-2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6" name="Oval 7"/>
          <p:cNvSpPr>
            <a:spLocks noChangeArrowheads="1"/>
          </p:cNvSpPr>
          <p:nvPr/>
        </p:nvSpPr>
        <p:spPr bwMode="auto">
          <a:xfrm>
            <a:off x="4467225" y="21431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7186319" y="3192463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accent2"/>
                </a:solidFill>
              </a:rPr>
              <a:t>s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78858" name="Freeform 9"/>
          <p:cNvSpPr>
            <a:spLocks/>
          </p:cNvSpPr>
          <p:nvPr/>
        </p:nvSpPr>
        <p:spPr bwMode="auto">
          <a:xfrm>
            <a:off x="4848225" y="2362200"/>
            <a:ext cx="1866900" cy="1085850"/>
          </a:xfrm>
          <a:custGeom>
            <a:avLst/>
            <a:gdLst>
              <a:gd name="T0" fmla="*/ 0 w 1176"/>
              <a:gd name="T1" fmla="*/ 0 h 684"/>
              <a:gd name="T2" fmla="*/ 1866900 w 1176"/>
              <a:gd name="T3" fmla="*/ 1085850 h 6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76" h="684">
                <a:moveTo>
                  <a:pt x="0" y="0"/>
                </a:moveTo>
                <a:cubicBezTo>
                  <a:pt x="0" y="0"/>
                  <a:pt x="588" y="342"/>
                  <a:pt x="1176" y="684"/>
                </a:cubicBezTo>
              </a:path>
            </a:pathLst>
          </a:custGeom>
          <a:noFill/>
          <a:ln w="38100" cap="flat" cmpd="sng">
            <a:solidFill>
              <a:srgbClr val="3333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 flipV="1">
            <a:off x="4933950" y="3667125"/>
            <a:ext cx="1800225" cy="895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2400300" y="2457450"/>
            <a:ext cx="2143125" cy="2038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1" name="Line 12"/>
          <p:cNvSpPr>
            <a:spLocks noChangeShapeType="1"/>
          </p:cNvSpPr>
          <p:nvPr/>
        </p:nvSpPr>
        <p:spPr bwMode="auto">
          <a:xfrm flipV="1">
            <a:off x="2295525" y="2476500"/>
            <a:ext cx="2209800" cy="2085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2" name="Line 13"/>
          <p:cNvSpPr>
            <a:spLocks noChangeShapeType="1"/>
          </p:cNvSpPr>
          <p:nvPr/>
        </p:nvSpPr>
        <p:spPr bwMode="auto">
          <a:xfrm flipH="1">
            <a:off x="2362200" y="3533775"/>
            <a:ext cx="4343400" cy="11144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 flipV="1">
            <a:off x="2371725" y="4648200"/>
            <a:ext cx="2152650" cy="1143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4" name="Line 15"/>
          <p:cNvSpPr>
            <a:spLocks noChangeShapeType="1"/>
          </p:cNvSpPr>
          <p:nvPr/>
        </p:nvSpPr>
        <p:spPr bwMode="auto">
          <a:xfrm>
            <a:off x="2209800" y="2543175"/>
            <a:ext cx="0" cy="1905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5" name="Freeform 16"/>
          <p:cNvSpPr>
            <a:spLocks/>
          </p:cNvSpPr>
          <p:nvPr/>
        </p:nvSpPr>
        <p:spPr bwMode="auto">
          <a:xfrm>
            <a:off x="2428875" y="1844675"/>
            <a:ext cx="2047875" cy="365125"/>
          </a:xfrm>
          <a:custGeom>
            <a:avLst/>
            <a:gdLst>
              <a:gd name="T0" fmla="*/ 0 w 1290"/>
              <a:gd name="T1" fmla="*/ 346075 h 230"/>
              <a:gd name="T2" fmla="*/ 1047750 w 1290"/>
              <a:gd name="T3" fmla="*/ 3175 h 230"/>
              <a:gd name="T4" fmla="*/ 2047875 w 1290"/>
              <a:gd name="T5" fmla="*/ 365125 h 2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230">
                <a:moveTo>
                  <a:pt x="0" y="218"/>
                </a:moveTo>
                <a:cubicBezTo>
                  <a:pt x="222" y="109"/>
                  <a:pt x="445" y="0"/>
                  <a:pt x="660" y="2"/>
                </a:cubicBezTo>
                <a:cubicBezTo>
                  <a:pt x="875" y="4"/>
                  <a:pt x="1082" y="117"/>
                  <a:pt x="1290" y="23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6" name="Freeform 17"/>
          <p:cNvSpPr>
            <a:spLocks/>
          </p:cNvSpPr>
          <p:nvPr/>
        </p:nvSpPr>
        <p:spPr bwMode="auto">
          <a:xfrm>
            <a:off x="2466975" y="2381250"/>
            <a:ext cx="1990725" cy="250825"/>
          </a:xfrm>
          <a:custGeom>
            <a:avLst/>
            <a:gdLst>
              <a:gd name="T0" fmla="*/ 1990725 w 1254"/>
              <a:gd name="T1" fmla="*/ 0 h 158"/>
              <a:gd name="T2" fmla="*/ 1143000 w 1254"/>
              <a:gd name="T3" fmla="*/ 247650 h 158"/>
              <a:gd name="T4" fmla="*/ 0 w 1254"/>
              <a:gd name="T5" fmla="*/ 19050 h 1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4" h="158">
                <a:moveTo>
                  <a:pt x="1254" y="0"/>
                </a:moveTo>
                <a:cubicBezTo>
                  <a:pt x="1091" y="77"/>
                  <a:pt x="929" y="154"/>
                  <a:pt x="720" y="156"/>
                </a:cubicBezTo>
                <a:cubicBezTo>
                  <a:pt x="511" y="158"/>
                  <a:pt x="255" y="85"/>
                  <a:pt x="0" y="12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7" name="Text Box 18"/>
          <p:cNvSpPr txBox="1">
            <a:spLocks noChangeArrowheads="1"/>
          </p:cNvSpPr>
          <p:nvPr/>
        </p:nvSpPr>
        <p:spPr bwMode="auto">
          <a:xfrm>
            <a:off x="5638800" y="239236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78868" name="Rectangle 19"/>
          <p:cNvSpPr>
            <a:spLocks noChangeArrowheads="1"/>
          </p:cNvSpPr>
          <p:nvPr/>
        </p:nvSpPr>
        <p:spPr bwMode="auto">
          <a:xfrm>
            <a:off x="5276850" y="34401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8869" name="Rectangle 20"/>
          <p:cNvSpPr>
            <a:spLocks noChangeArrowheads="1"/>
          </p:cNvSpPr>
          <p:nvPr/>
        </p:nvSpPr>
        <p:spPr bwMode="auto">
          <a:xfrm>
            <a:off x="3421063" y="2801938"/>
            <a:ext cx="455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</a:t>
            </a:r>
            <a:r>
              <a:rPr lang="en-US" altLang="en-US" b="1" baseline="-25000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8870" name="Rectangle 21"/>
          <p:cNvSpPr>
            <a:spLocks noChangeArrowheads="1"/>
          </p:cNvSpPr>
          <p:nvPr/>
        </p:nvSpPr>
        <p:spPr bwMode="auto">
          <a:xfrm>
            <a:off x="3419475" y="22590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78871" name="Rectangle 22"/>
          <p:cNvSpPr>
            <a:spLocks noChangeArrowheads="1"/>
          </p:cNvSpPr>
          <p:nvPr/>
        </p:nvSpPr>
        <p:spPr bwMode="auto">
          <a:xfrm>
            <a:off x="3359150" y="141128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-2</a:t>
            </a:r>
          </a:p>
        </p:txBody>
      </p:sp>
      <p:sp>
        <p:nvSpPr>
          <p:cNvPr id="78872" name="Rectangle 23"/>
          <p:cNvSpPr>
            <a:spLocks noChangeArrowheads="1"/>
          </p:cNvSpPr>
          <p:nvPr/>
        </p:nvSpPr>
        <p:spPr bwMode="auto">
          <a:xfrm>
            <a:off x="2595563" y="301148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-3</a:t>
            </a:r>
          </a:p>
        </p:txBody>
      </p:sp>
      <p:sp>
        <p:nvSpPr>
          <p:cNvPr id="78873" name="Rectangle 24"/>
          <p:cNvSpPr>
            <a:spLocks noChangeArrowheads="1"/>
          </p:cNvSpPr>
          <p:nvPr/>
        </p:nvSpPr>
        <p:spPr bwMode="auto">
          <a:xfrm>
            <a:off x="4314825" y="32591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78874" name="Rectangle 25"/>
          <p:cNvSpPr>
            <a:spLocks noChangeArrowheads="1"/>
          </p:cNvSpPr>
          <p:nvPr/>
        </p:nvSpPr>
        <p:spPr bwMode="auto">
          <a:xfrm>
            <a:off x="6048375" y="40973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78875" name="Rectangle 26"/>
          <p:cNvSpPr>
            <a:spLocks noChangeArrowheads="1"/>
          </p:cNvSpPr>
          <p:nvPr/>
        </p:nvSpPr>
        <p:spPr bwMode="auto">
          <a:xfrm>
            <a:off x="3238500" y="47450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78876" name="Line 27"/>
          <p:cNvSpPr>
            <a:spLocks noChangeShapeType="1"/>
          </p:cNvSpPr>
          <p:nvPr/>
        </p:nvSpPr>
        <p:spPr bwMode="auto">
          <a:xfrm>
            <a:off x="4676775" y="2533650"/>
            <a:ext cx="9525" cy="1866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8877" name="Rectangle 28"/>
          <p:cNvSpPr>
            <a:spLocks noChangeArrowheads="1"/>
          </p:cNvSpPr>
          <p:nvPr/>
        </p:nvSpPr>
        <p:spPr bwMode="auto">
          <a:xfrm>
            <a:off x="1885950" y="33734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426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8DD19D-D1BE-4B65-A5DB-72EBB5ADC61C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Other details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Can run algorithm and stop early if </a:t>
            </a:r>
            <a:r>
              <a:rPr lang="en-US" altLang="en-US" sz="2800" dirty="0" smtClean="0">
                <a:solidFill>
                  <a:srgbClr val="0033CC"/>
                </a:solidFill>
              </a:rPr>
              <a:t>M</a:t>
            </a:r>
            <a:r>
              <a:rPr lang="en-US" altLang="en-US" sz="2800" dirty="0" smtClean="0"/>
              <a:t> doesn’t change in an iteration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Even better, one can update only neighbors </a:t>
            </a:r>
            <a:r>
              <a:rPr lang="en-US" altLang="en-US" sz="2400" b="1" dirty="0" smtClean="0">
                <a:solidFill>
                  <a:srgbClr val="0033CC"/>
                </a:solidFill>
              </a:rPr>
              <a:t>x</a:t>
            </a:r>
            <a:r>
              <a:rPr lang="en-US" altLang="en-US" sz="2400" dirty="0" smtClean="0"/>
              <a:t> of vertices </a:t>
            </a:r>
            <a:r>
              <a:rPr lang="en-US" altLang="en-US" sz="2400" b="1" dirty="0" smtClean="0">
                <a:solidFill>
                  <a:srgbClr val="0033CC"/>
                </a:solidFill>
              </a:rPr>
              <a:t>w</a:t>
            </a:r>
            <a:r>
              <a:rPr lang="en-US" altLang="en-US" sz="2400" dirty="0" smtClean="0"/>
              <a:t> whose </a:t>
            </a:r>
            <a:r>
              <a:rPr lang="en-US" altLang="en-US" sz="2400" b="1" dirty="0" smtClean="0">
                <a:solidFill>
                  <a:srgbClr val="0033CC"/>
                </a:solidFill>
              </a:rPr>
              <a:t>M</a:t>
            </a:r>
            <a:r>
              <a:rPr lang="en-US" altLang="en-US" sz="2400" dirty="0" smtClean="0"/>
              <a:t> value changed in an iteration</a:t>
            </a:r>
            <a:endParaRPr lang="en-US" altLang="en-US" sz="24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68133" y="30164"/>
            <a:ext cx="7096455" cy="11430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If the pointer graph has a cycle, then the graph has a negative cost cycle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z="2800" dirty="0" smtClean="0"/>
              <a:t>If P[w] = v then M[w]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US" altLang="en-US" sz="2800" dirty="0" smtClean="0"/>
              <a:t> M[v] + cost(</a:t>
            </a:r>
            <a:r>
              <a:rPr lang="en-US" altLang="en-US" sz="2800" dirty="0" err="1" smtClean="0"/>
              <a:t>v,w</a:t>
            </a:r>
            <a:r>
              <a:rPr lang="en-US" altLang="en-US" sz="2800" dirty="0" smtClean="0"/>
              <a:t>)</a:t>
            </a:r>
          </a:p>
          <a:p>
            <a:pPr lvl="1"/>
            <a:r>
              <a:rPr lang="en-US" altLang="en-US" sz="2400" dirty="0" smtClean="0"/>
              <a:t>Equal when w is updated</a:t>
            </a:r>
          </a:p>
          <a:p>
            <a:pPr lvl="1"/>
            <a:r>
              <a:rPr lang="en-US" altLang="en-US" sz="2400" dirty="0" smtClean="0"/>
              <a:t>M[v] could later be reduced after update</a:t>
            </a:r>
          </a:p>
          <a:p>
            <a:r>
              <a:rPr lang="en-US" altLang="en-US" sz="2800" dirty="0" smtClean="0"/>
              <a:t>Let </a:t>
            </a:r>
            <a:r>
              <a:rPr lang="en-US" altLang="en-US" sz="2800" b="1" dirty="0" smtClean="0"/>
              <a:t>v</a:t>
            </a:r>
            <a:r>
              <a:rPr lang="en-US" altLang="en-US" sz="2800" b="1" baseline="-25000" dirty="0" smtClean="0"/>
              <a:t>1</a:t>
            </a:r>
            <a:r>
              <a:rPr lang="en-US" altLang="en-US" sz="2800" dirty="0" smtClean="0"/>
              <a:t>, </a:t>
            </a:r>
            <a:r>
              <a:rPr lang="en-US" altLang="en-US" sz="2800" b="1" dirty="0" smtClean="0"/>
              <a:t>v</a:t>
            </a:r>
            <a:r>
              <a:rPr lang="en-US" altLang="en-US" sz="2800" b="1" baseline="-25000" dirty="0" smtClean="0"/>
              <a:t>2</a:t>
            </a:r>
            <a:r>
              <a:rPr lang="en-US" altLang="en-US" sz="2800" dirty="0" smtClean="0"/>
              <a:t>,…</a:t>
            </a:r>
            <a:r>
              <a:rPr lang="en-US" altLang="en-US" sz="2800" b="1" dirty="0" err="1" smtClean="0"/>
              <a:t>v</a:t>
            </a:r>
            <a:r>
              <a:rPr lang="en-US" altLang="en-US" sz="2800" b="1" baseline="-25000" dirty="0" err="1" smtClean="0"/>
              <a:t>k</a:t>
            </a:r>
            <a:r>
              <a:rPr lang="en-US" altLang="en-US" sz="2800" dirty="0" smtClean="0"/>
              <a:t> be a cycle in the pointer graph with (</a:t>
            </a:r>
            <a:r>
              <a:rPr lang="en-US" altLang="en-US" sz="2800" b="1" dirty="0" smtClean="0"/>
              <a:t>v</a:t>
            </a:r>
            <a:r>
              <a:rPr lang="en-US" altLang="en-US" sz="2800" b="1" baseline="-25000" dirty="0" smtClean="0"/>
              <a:t>k</a:t>
            </a:r>
            <a:r>
              <a:rPr lang="en-US" altLang="en-US" sz="2800" dirty="0" smtClean="0"/>
              <a:t>,</a:t>
            </a:r>
            <a:r>
              <a:rPr lang="en-US" altLang="en-US" sz="2800" b="1" dirty="0" smtClean="0"/>
              <a:t>v</a:t>
            </a:r>
            <a:r>
              <a:rPr lang="en-US" altLang="en-US" sz="2800" b="1" baseline="-25000" dirty="0" smtClean="0"/>
              <a:t>1</a:t>
            </a:r>
            <a:r>
              <a:rPr lang="en-US" altLang="en-US" sz="2800" dirty="0" smtClean="0"/>
              <a:t>) the </a:t>
            </a:r>
            <a:r>
              <a:rPr lang="en-US" altLang="en-US" sz="2800" b="1" dirty="0" smtClean="0"/>
              <a:t>last</a:t>
            </a:r>
            <a:r>
              <a:rPr lang="en-US" altLang="en-US" sz="2800" dirty="0" smtClean="0"/>
              <a:t> edge added</a:t>
            </a:r>
          </a:p>
          <a:p>
            <a:pPr lvl="1"/>
            <a:r>
              <a:rPr lang="en-US" altLang="en-US" sz="2400" dirty="0" smtClean="0"/>
              <a:t>Just before the update</a:t>
            </a:r>
          </a:p>
          <a:p>
            <a:pPr lvl="2"/>
            <a:r>
              <a:rPr lang="en-US" altLang="en-US" sz="2000" dirty="0" smtClean="0"/>
              <a:t>M[</a:t>
            </a:r>
            <a:r>
              <a:rPr lang="en-US" altLang="en-US" sz="2000" b="1" dirty="0" err="1" smtClean="0"/>
              <a:t>v</a:t>
            </a:r>
            <a:r>
              <a:rPr lang="en-US" altLang="en-US" sz="2000" b="1" baseline="-25000" dirty="0" err="1" smtClean="0"/>
              <a:t>j</a:t>
            </a:r>
            <a:r>
              <a:rPr lang="en-US" altLang="en-US" sz="2000" dirty="0" smtClean="0"/>
              <a:t>] 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US" altLang="en-US" sz="2000" dirty="0" smtClean="0"/>
              <a:t> M[</a:t>
            </a:r>
            <a:r>
              <a:rPr lang="en-US" altLang="en-US" sz="2000" b="1" dirty="0" smtClean="0"/>
              <a:t>v</a:t>
            </a:r>
            <a:r>
              <a:rPr lang="en-US" altLang="en-US" sz="2000" b="1" baseline="-25000" dirty="0" smtClean="0"/>
              <a:t>j+1</a:t>
            </a:r>
            <a:r>
              <a:rPr lang="en-US" altLang="en-US" sz="2000" dirty="0" smtClean="0"/>
              <a:t>] + cost(</a:t>
            </a:r>
            <a:r>
              <a:rPr lang="en-US" altLang="en-US" sz="2000" b="1" dirty="0" smtClean="0"/>
              <a:t>v</a:t>
            </a:r>
            <a:r>
              <a:rPr lang="en-US" altLang="en-US" sz="2000" b="1" baseline="-25000" dirty="0" smtClean="0"/>
              <a:t>j+1</a:t>
            </a:r>
            <a:r>
              <a:rPr lang="en-US" altLang="en-US" sz="2000" dirty="0" smtClean="0"/>
              <a:t>, </a:t>
            </a:r>
            <a:r>
              <a:rPr lang="en-US" altLang="en-US" sz="2000" b="1" dirty="0" err="1" smtClean="0"/>
              <a:t>v</a:t>
            </a:r>
            <a:r>
              <a:rPr lang="en-US" altLang="en-US" sz="2000" b="1" baseline="-25000" dirty="0" err="1" smtClean="0"/>
              <a:t>j</a:t>
            </a:r>
            <a:r>
              <a:rPr lang="en-US" altLang="en-US" sz="2000" dirty="0" smtClean="0"/>
              <a:t>) for j &lt; k</a:t>
            </a:r>
          </a:p>
          <a:p>
            <a:pPr lvl="2"/>
            <a:r>
              <a:rPr lang="en-US" altLang="en-US" sz="2000" dirty="0" smtClean="0"/>
              <a:t>M[</a:t>
            </a:r>
            <a:r>
              <a:rPr lang="en-US" altLang="en-US" sz="2000" b="1" dirty="0" err="1" smtClean="0"/>
              <a:t>v</a:t>
            </a:r>
            <a:r>
              <a:rPr lang="en-US" altLang="en-US" sz="2000" b="1" baseline="-25000" dirty="0" err="1" smtClean="0"/>
              <a:t>k</a:t>
            </a:r>
            <a:r>
              <a:rPr lang="en-US" altLang="en-US" sz="2000" dirty="0" smtClean="0"/>
              <a:t>] &gt; M[</a:t>
            </a:r>
            <a:r>
              <a:rPr lang="en-US" altLang="en-US" sz="2000" b="1" dirty="0" smtClean="0"/>
              <a:t>v</a:t>
            </a:r>
            <a:r>
              <a:rPr lang="en-US" altLang="en-US" sz="2000" b="1" baseline="-25000" dirty="0" smtClean="0"/>
              <a:t>1</a:t>
            </a:r>
            <a:r>
              <a:rPr lang="en-US" altLang="en-US" sz="2000" dirty="0" smtClean="0"/>
              <a:t>] + cost(</a:t>
            </a:r>
            <a:r>
              <a:rPr lang="en-US" altLang="en-US" sz="2000" b="1" dirty="0" smtClean="0"/>
              <a:t>v</a:t>
            </a:r>
            <a:r>
              <a:rPr lang="en-US" altLang="en-US" sz="2000" b="1" baseline="-25000" dirty="0" smtClean="0"/>
              <a:t>1</a:t>
            </a:r>
            <a:r>
              <a:rPr lang="en-US" altLang="en-US" sz="2000" dirty="0" smtClean="0"/>
              <a:t>, </a:t>
            </a:r>
            <a:r>
              <a:rPr lang="en-US" altLang="en-US" sz="2000" b="1" dirty="0" err="1" smtClean="0"/>
              <a:t>v</a:t>
            </a:r>
            <a:r>
              <a:rPr lang="en-US" altLang="en-US" sz="2000" b="1" baseline="-25000" dirty="0" err="1" smtClean="0"/>
              <a:t>k</a:t>
            </a:r>
            <a:r>
              <a:rPr lang="en-US" altLang="en-US" sz="2000" dirty="0" smtClean="0"/>
              <a:t>)</a:t>
            </a:r>
          </a:p>
          <a:p>
            <a:pPr lvl="1"/>
            <a:r>
              <a:rPr lang="en-US" altLang="en-US" sz="2400" dirty="0" smtClean="0"/>
              <a:t>Adding everything up</a:t>
            </a:r>
          </a:p>
          <a:p>
            <a:pPr lvl="2"/>
            <a:r>
              <a:rPr lang="en-US" altLang="en-US" sz="2000" dirty="0" smtClean="0"/>
              <a:t>0 &gt; cost(</a:t>
            </a:r>
            <a:r>
              <a:rPr lang="en-US" altLang="en-US" sz="2000" b="1" dirty="0" smtClean="0"/>
              <a:t>v</a:t>
            </a:r>
            <a:r>
              <a:rPr lang="en-US" altLang="en-US" sz="2000" b="1" baseline="-25000" dirty="0" smtClean="0"/>
              <a:t>1</a:t>
            </a:r>
            <a:r>
              <a:rPr lang="en-US" altLang="en-US" sz="2000" dirty="0" smtClean="0"/>
              <a:t>,</a:t>
            </a:r>
            <a:r>
              <a:rPr lang="en-US" altLang="en-US" sz="2000" b="1" dirty="0" smtClean="0"/>
              <a:t>v</a:t>
            </a:r>
            <a:r>
              <a:rPr lang="en-US" altLang="en-US" sz="2000" b="1" baseline="-25000" dirty="0" smtClean="0"/>
              <a:t>2</a:t>
            </a:r>
            <a:r>
              <a:rPr lang="en-US" altLang="en-US" sz="2000" dirty="0" smtClean="0"/>
              <a:t>) + cost(</a:t>
            </a:r>
            <a:r>
              <a:rPr lang="en-US" altLang="en-US" sz="2000" b="1" dirty="0" smtClean="0"/>
              <a:t>v</a:t>
            </a:r>
            <a:r>
              <a:rPr lang="en-US" altLang="en-US" sz="2000" b="1" baseline="-25000" dirty="0" smtClean="0"/>
              <a:t>2</a:t>
            </a:r>
            <a:r>
              <a:rPr lang="en-US" altLang="en-US" sz="2000" dirty="0" smtClean="0"/>
              <a:t>,</a:t>
            </a:r>
            <a:r>
              <a:rPr lang="en-US" altLang="en-US" sz="2000" b="1" dirty="0" smtClean="0"/>
              <a:t>v</a:t>
            </a:r>
            <a:r>
              <a:rPr lang="en-US" altLang="en-US" sz="2000" b="1" baseline="-25000" dirty="0" smtClean="0"/>
              <a:t>3</a:t>
            </a:r>
            <a:r>
              <a:rPr lang="en-US" altLang="en-US" sz="2000" dirty="0" smtClean="0"/>
              <a:t>) + … + cost(</a:t>
            </a:r>
            <a:r>
              <a:rPr lang="en-US" altLang="en-US" sz="2000" b="1" dirty="0" err="1" smtClean="0"/>
              <a:t>v</a:t>
            </a:r>
            <a:r>
              <a:rPr lang="en-US" altLang="en-US" sz="2000" b="1" baseline="-25000" dirty="0" err="1" smtClean="0"/>
              <a:t>k</a:t>
            </a:r>
            <a:r>
              <a:rPr lang="en-US" altLang="en-US" sz="2000" dirty="0" smtClean="0"/>
              <a:t>, </a:t>
            </a:r>
            <a:r>
              <a:rPr lang="en-US" altLang="en-US" sz="2000" b="1" dirty="0" smtClean="0"/>
              <a:t>v</a:t>
            </a:r>
            <a:r>
              <a:rPr lang="en-US" altLang="en-US" sz="2000" b="1" baseline="-25000" dirty="0" smtClean="0"/>
              <a:t>1</a:t>
            </a:r>
            <a:r>
              <a:rPr lang="en-US" altLang="en-US" sz="2000" dirty="0" smtClean="0"/>
              <a:t>)</a:t>
            </a:r>
          </a:p>
          <a:p>
            <a:pPr>
              <a:buFontTx/>
              <a:buNone/>
            </a:pPr>
            <a:endParaRPr lang="en-US" altLang="en-US" sz="2800" baseline="-25000" dirty="0" smtClean="0"/>
          </a:p>
        </p:txBody>
      </p:sp>
      <p:sp>
        <p:nvSpPr>
          <p:cNvPr id="2355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702550" y="4491038"/>
            <a:ext cx="0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6350" y="4340225"/>
            <a:ext cx="15081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6350" y="5326063"/>
            <a:ext cx="15081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13775" y="4340225"/>
            <a:ext cx="15081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0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13775" y="5326063"/>
            <a:ext cx="15081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778750" y="5402263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8689975" y="4491038"/>
            <a:ext cx="0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778750" y="4414838"/>
            <a:ext cx="758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46938" y="5175250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v</a:t>
            </a:r>
            <a:r>
              <a:rPr lang="en-US" altLang="en-US" sz="2000" b="1" baseline="-25000"/>
              <a:t>2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689975" y="5175250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v</a:t>
            </a:r>
            <a:r>
              <a:rPr lang="en-US" altLang="en-US" sz="2000" b="1" baseline="-25000"/>
              <a:t>3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46938" y="4187825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v</a:t>
            </a:r>
            <a:r>
              <a:rPr lang="en-US" altLang="en-US" sz="2000" b="1" baseline="-25000"/>
              <a:t>1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689975" y="4187825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v</a:t>
            </a:r>
            <a:r>
              <a:rPr lang="en-US" altLang="en-US" sz="2000" b="1" baseline="-25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1575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Shortest Path Problem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Dijkstra’s Single Source Shortest Paths Algorithm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O(</a:t>
            </a:r>
            <a:r>
              <a:rPr lang="en-US" altLang="en-US" dirty="0" err="1" smtClean="0"/>
              <a:t>mlog</a:t>
            </a:r>
            <a:r>
              <a:rPr lang="en-US" altLang="en-US" dirty="0" smtClean="0"/>
              <a:t> n) time, positive cost edges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Bellman-Ford Algorithm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O(</a:t>
            </a:r>
            <a:r>
              <a:rPr lang="en-US" altLang="en-US" dirty="0" err="1" smtClean="0"/>
              <a:t>mn</a:t>
            </a:r>
            <a:r>
              <a:rPr lang="en-US" altLang="en-US" dirty="0" smtClean="0"/>
              <a:t>) time for graphs with negative cost edges</a:t>
            </a:r>
          </a:p>
        </p:txBody>
      </p:sp>
    </p:spTree>
    <p:extLst>
      <p:ext uri="{BB962C8B-B14F-4D97-AF65-F5344CB8AC3E}">
        <p14:creationId xmlns:p14="http://schemas.microsoft.com/office/powerpoint/2010/main" val="2058195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Finding negative cost cycles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373188"/>
          </a:xfrm>
        </p:spPr>
        <p:txBody>
          <a:bodyPr/>
          <a:lstStyle/>
          <a:p>
            <a:r>
              <a:rPr lang="en-US" altLang="en-US" sz="2800" smtClean="0"/>
              <a:t>What if you want to find negative cost cycles?</a:t>
            </a:r>
          </a:p>
          <a:p>
            <a:pPr>
              <a:buFontTx/>
              <a:buNone/>
            </a:pPr>
            <a:r>
              <a:rPr lang="en-US" altLang="en-US" sz="2800" smtClean="0"/>
              <a:t> </a:t>
            </a:r>
          </a:p>
        </p:txBody>
      </p:sp>
      <p:sp>
        <p:nvSpPr>
          <p:cNvPr id="2560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6975" y="2820988"/>
            <a:ext cx="0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60775" y="2670175"/>
            <a:ext cx="15081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60775" y="3656013"/>
            <a:ext cx="15081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2670175"/>
            <a:ext cx="15081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8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48200" y="3656013"/>
            <a:ext cx="15081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13175" y="3732213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724400" y="2820988"/>
            <a:ext cx="0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3813175" y="2744788"/>
            <a:ext cx="758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Oval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10238" y="2441575"/>
            <a:ext cx="150812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3" name="Oval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07025" y="3732213"/>
            <a:ext cx="15081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4" name="Oval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36975" y="4414838"/>
            <a:ext cx="15081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5" name="Oval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51138" y="2973388"/>
            <a:ext cx="150812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6975" y="3808413"/>
            <a:ext cx="7620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799013" y="3808413"/>
            <a:ext cx="531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799013" y="2593975"/>
            <a:ext cx="911225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799013" y="2517775"/>
            <a:ext cx="835025" cy="150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889375" y="3883025"/>
            <a:ext cx="1593850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5483225" y="2593975"/>
            <a:ext cx="303213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2901950" y="3124200"/>
            <a:ext cx="758825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813175" y="2820988"/>
            <a:ext cx="8350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901950" y="2820988"/>
            <a:ext cx="758825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3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901950" y="3124200"/>
            <a:ext cx="835025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24092" y="36560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736181" y="381766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36264" y="321355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81581" y="265329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056464" y="293449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081447" y="245393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14695" y="299185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25920" y="415621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27633" y="349577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93169" y="2913157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585830" y="3118441"/>
            <a:ext cx="534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483362" y="315721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81447" y="365601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067285" y="23147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76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Foreign Exchange Arbitrage</a:t>
            </a:r>
          </a:p>
        </p:txBody>
      </p:sp>
      <p:graphicFrame>
        <p:nvGraphicFramePr>
          <p:cNvPr id="245763" name="Group 3"/>
          <p:cNvGraphicFramePr>
            <a:graphicFrameLocks noGrp="1"/>
          </p:cNvGraphicFramePr>
          <p:nvPr>
            <p:ph sz="half" idx="2"/>
            <p:custDataLst>
              <p:tags r:id="rId2"/>
            </p:custDataLst>
          </p:nvPr>
        </p:nvGraphicFramePr>
        <p:xfrm>
          <a:off x="4724400" y="2362200"/>
          <a:ext cx="4038600" cy="243840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4" name="Oval 3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160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5" name="Oval 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9000" y="3124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6" name="Oval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3124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7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00300" y="139303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USD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3124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CAD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322818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EUR</a:t>
            </a:r>
          </a:p>
        </p:txBody>
      </p:sp>
      <p:sp>
        <p:nvSpPr>
          <p:cNvPr id="26660" name="Line 3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438400" y="1828800"/>
            <a:ext cx="10668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371600" y="32766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2" name="Line 3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95400" y="1905000"/>
            <a:ext cx="838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3" name="Text Box 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2286000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1.2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71800" y="2209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65" name="Text Box 4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0" y="2209800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1.2</a:t>
            </a:r>
          </a:p>
        </p:txBody>
      </p:sp>
      <p:sp>
        <p:nvSpPr>
          <p:cNvPr id="26666" name="Text Box 4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09800" y="33528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0.6</a:t>
            </a:r>
          </a:p>
        </p:txBody>
      </p:sp>
      <p:sp>
        <p:nvSpPr>
          <p:cNvPr id="26667" name="Oval 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860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8" name="Oval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81400" y="609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9" name="Oval 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219200" y="609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70" name="Text Box 4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33600" y="4114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USD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86200" y="6096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CAD</a:t>
            </a:r>
          </a:p>
        </p:txBody>
      </p:sp>
      <p:sp>
        <p:nvSpPr>
          <p:cNvPr id="26672" name="Text Box 4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16994" y="6217443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EUR</a:t>
            </a:r>
          </a:p>
        </p:txBody>
      </p:sp>
      <p:sp>
        <p:nvSpPr>
          <p:cNvPr id="26673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90800" y="4800600"/>
            <a:ext cx="10668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4" name="Line 5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524000" y="62484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5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447800" y="4876800"/>
            <a:ext cx="838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6" name="Text Box 5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179513" y="5257800"/>
            <a:ext cx="725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0.8</a:t>
            </a:r>
          </a:p>
        </p:txBody>
      </p:sp>
      <p:sp>
        <p:nvSpPr>
          <p:cNvPr id="26677" name="Text Box 5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124200" y="5181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78" name="Text Box 5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181600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0.8</a:t>
            </a:r>
          </a:p>
        </p:txBody>
      </p:sp>
      <p:sp>
        <p:nvSpPr>
          <p:cNvPr id="26679" name="Text Box 5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362200" y="6324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1.6</a:t>
            </a:r>
          </a:p>
        </p:txBody>
      </p:sp>
    </p:spTree>
    <p:extLst>
      <p:ext uri="{BB962C8B-B14F-4D97-AF65-F5344CB8AC3E}">
        <p14:creationId xmlns:p14="http://schemas.microsoft.com/office/powerpoint/2010/main" val="89326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E04FE0-B168-4A52-9981-79444A95954E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Bellman-Ford with a DAG</a:t>
            </a:r>
          </a:p>
        </p:txBody>
      </p:sp>
      <p:grpSp>
        <p:nvGrpSpPr>
          <p:cNvPr id="86020" name="Group 38"/>
          <p:cNvGrpSpPr>
            <a:grpSpLocks/>
          </p:cNvGrpSpPr>
          <p:nvPr/>
        </p:nvGrpSpPr>
        <p:grpSpPr bwMode="auto">
          <a:xfrm>
            <a:off x="2400300" y="3228975"/>
            <a:ext cx="3619500" cy="2686050"/>
            <a:chOff x="720" y="1008"/>
            <a:chExt cx="3936" cy="3216"/>
          </a:xfrm>
        </p:grpSpPr>
        <p:sp>
          <p:nvSpPr>
            <p:cNvPr id="86022" name="Oval 3"/>
            <p:cNvSpPr>
              <a:spLocks noChangeArrowheads="1"/>
            </p:cNvSpPr>
            <p:nvPr/>
          </p:nvSpPr>
          <p:spPr bwMode="auto">
            <a:xfrm>
              <a:off x="2784" y="1008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>
                  <a:latin typeface="Times New Roman" panose="02020603050405020304" pitchFamily="18" charset="0"/>
                </a:rPr>
                <a:t>1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86023" name="Oval 4"/>
            <p:cNvSpPr>
              <a:spLocks noChangeArrowheads="1"/>
            </p:cNvSpPr>
            <p:nvPr/>
          </p:nvSpPr>
          <p:spPr bwMode="auto">
            <a:xfrm>
              <a:off x="2160" y="1488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>
                  <a:latin typeface="Times New Roman" panose="02020603050405020304" pitchFamily="18" charset="0"/>
                </a:rPr>
                <a:t>4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86024" name="Oval 5"/>
            <p:cNvSpPr>
              <a:spLocks noChangeArrowheads="1"/>
            </p:cNvSpPr>
            <p:nvPr/>
          </p:nvSpPr>
          <p:spPr bwMode="auto">
            <a:xfrm>
              <a:off x="3744" y="1632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>
                  <a:latin typeface="Times New Roman" panose="02020603050405020304" pitchFamily="18" charset="0"/>
                </a:rPr>
                <a:t>3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86025" name="Oval 6"/>
            <p:cNvSpPr>
              <a:spLocks noChangeArrowheads="1"/>
            </p:cNvSpPr>
            <p:nvPr/>
          </p:nvSpPr>
          <p:spPr bwMode="auto">
            <a:xfrm>
              <a:off x="2448" y="3312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026" name="Oval 7"/>
            <p:cNvSpPr>
              <a:spLocks noChangeArrowheads="1"/>
            </p:cNvSpPr>
            <p:nvPr/>
          </p:nvSpPr>
          <p:spPr bwMode="auto">
            <a:xfrm>
              <a:off x="2448" y="2688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>
                  <a:latin typeface="Times New Roman" panose="02020603050405020304" pitchFamily="18" charset="0"/>
                </a:rPr>
                <a:t>10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86027" name="Oval 8"/>
            <p:cNvSpPr>
              <a:spLocks noChangeArrowheads="1"/>
            </p:cNvSpPr>
            <p:nvPr/>
          </p:nvSpPr>
          <p:spPr bwMode="auto">
            <a:xfrm>
              <a:off x="1632" y="192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>
                  <a:latin typeface="Times New Roman" panose="02020603050405020304" pitchFamily="18" charset="0"/>
                </a:rPr>
                <a:t>8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86028" name="Oval 9"/>
            <p:cNvSpPr>
              <a:spLocks noChangeArrowheads="1"/>
            </p:cNvSpPr>
            <p:nvPr/>
          </p:nvSpPr>
          <p:spPr bwMode="auto">
            <a:xfrm>
              <a:off x="1632" y="264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>
                  <a:latin typeface="Times New Roman" panose="02020603050405020304" pitchFamily="18" charset="0"/>
                </a:rPr>
                <a:t>9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86029" name="Oval 10"/>
            <p:cNvSpPr>
              <a:spLocks noChangeArrowheads="1"/>
            </p:cNvSpPr>
            <p:nvPr/>
          </p:nvSpPr>
          <p:spPr bwMode="auto">
            <a:xfrm>
              <a:off x="1392" y="3264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>
                  <a:latin typeface="Times New Roman" panose="02020603050405020304" pitchFamily="18" charset="0"/>
                </a:rPr>
                <a:t>11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86030" name="Oval 11"/>
            <p:cNvSpPr>
              <a:spLocks noChangeArrowheads="1"/>
            </p:cNvSpPr>
            <p:nvPr/>
          </p:nvSpPr>
          <p:spPr bwMode="auto">
            <a:xfrm>
              <a:off x="720" y="3552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>
                  <a:latin typeface="Times New Roman" panose="02020603050405020304" pitchFamily="18" charset="0"/>
                </a:rPr>
                <a:t>13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86031" name="Oval 12"/>
            <p:cNvSpPr>
              <a:spLocks noChangeArrowheads="1"/>
            </p:cNvSpPr>
            <p:nvPr/>
          </p:nvSpPr>
          <p:spPr bwMode="auto">
            <a:xfrm>
              <a:off x="1104" y="3984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>
                  <a:latin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86032" name="Oval 13"/>
            <p:cNvSpPr>
              <a:spLocks noChangeArrowheads="1"/>
            </p:cNvSpPr>
            <p:nvPr/>
          </p:nvSpPr>
          <p:spPr bwMode="auto">
            <a:xfrm>
              <a:off x="3744" y="2256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>
                  <a:latin typeface="Times New Roman" panose="02020603050405020304" pitchFamily="18" charset="0"/>
                </a:rPr>
                <a:t>5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86033" name="Oval 14"/>
            <p:cNvSpPr>
              <a:spLocks noChangeArrowheads="1"/>
            </p:cNvSpPr>
            <p:nvPr/>
          </p:nvSpPr>
          <p:spPr bwMode="auto">
            <a:xfrm>
              <a:off x="4416" y="2448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>
                  <a:latin typeface="Times New Roman" panose="02020603050405020304" pitchFamily="18" charset="0"/>
                </a:rPr>
                <a:t>6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86034" name="Oval 15"/>
            <p:cNvSpPr>
              <a:spLocks noChangeArrowheads="1"/>
            </p:cNvSpPr>
            <p:nvPr/>
          </p:nvSpPr>
          <p:spPr bwMode="auto">
            <a:xfrm>
              <a:off x="4416" y="3024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>
                  <a:latin typeface="Times New Roman" panose="02020603050405020304" pitchFamily="18" charset="0"/>
                </a:rPr>
                <a:t>7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86035" name="Line 16"/>
            <p:cNvSpPr>
              <a:spLocks noChangeShapeType="1"/>
            </p:cNvSpPr>
            <p:nvPr/>
          </p:nvSpPr>
          <p:spPr bwMode="auto">
            <a:xfrm flipH="1">
              <a:off x="2400" y="1248"/>
              <a:ext cx="432" cy="288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6" name="Line 17"/>
            <p:cNvSpPr>
              <a:spLocks noChangeShapeType="1"/>
            </p:cNvSpPr>
            <p:nvPr/>
          </p:nvSpPr>
          <p:spPr bwMode="auto">
            <a:xfrm flipH="1">
              <a:off x="1872" y="1680"/>
              <a:ext cx="288" cy="24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7" name="Line 18"/>
            <p:cNvSpPr>
              <a:spLocks noChangeShapeType="1"/>
            </p:cNvSpPr>
            <p:nvPr/>
          </p:nvSpPr>
          <p:spPr bwMode="auto">
            <a:xfrm>
              <a:off x="1728" y="2160"/>
              <a:ext cx="0" cy="48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8" name="Line 19"/>
            <p:cNvSpPr>
              <a:spLocks noChangeShapeType="1"/>
            </p:cNvSpPr>
            <p:nvPr/>
          </p:nvSpPr>
          <p:spPr bwMode="auto">
            <a:xfrm flipH="1">
              <a:off x="1584" y="2880"/>
              <a:ext cx="96" cy="336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9" name="Line 20"/>
            <p:cNvSpPr>
              <a:spLocks noChangeShapeType="1"/>
            </p:cNvSpPr>
            <p:nvPr/>
          </p:nvSpPr>
          <p:spPr bwMode="auto">
            <a:xfrm flipH="1">
              <a:off x="960" y="3456"/>
              <a:ext cx="432" cy="96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0" name="Line 21"/>
            <p:cNvSpPr>
              <a:spLocks noChangeShapeType="1"/>
            </p:cNvSpPr>
            <p:nvPr/>
          </p:nvSpPr>
          <p:spPr bwMode="auto">
            <a:xfrm>
              <a:off x="912" y="3792"/>
              <a:ext cx="192" cy="192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Line 22"/>
            <p:cNvSpPr>
              <a:spLocks noChangeShapeType="1"/>
            </p:cNvSpPr>
            <p:nvPr/>
          </p:nvSpPr>
          <p:spPr bwMode="auto">
            <a:xfrm>
              <a:off x="1872" y="2160"/>
              <a:ext cx="624" cy="528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2" name="Line 23"/>
            <p:cNvSpPr>
              <a:spLocks noChangeShapeType="1"/>
            </p:cNvSpPr>
            <p:nvPr/>
          </p:nvSpPr>
          <p:spPr bwMode="auto">
            <a:xfrm>
              <a:off x="2544" y="2976"/>
              <a:ext cx="0" cy="288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3" name="Line 24"/>
            <p:cNvSpPr>
              <a:spLocks noChangeShapeType="1"/>
            </p:cNvSpPr>
            <p:nvPr/>
          </p:nvSpPr>
          <p:spPr bwMode="auto">
            <a:xfrm>
              <a:off x="3024" y="1200"/>
              <a:ext cx="720" cy="48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4" name="Line 25"/>
            <p:cNvSpPr>
              <a:spLocks noChangeShapeType="1"/>
            </p:cNvSpPr>
            <p:nvPr/>
          </p:nvSpPr>
          <p:spPr bwMode="auto">
            <a:xfrm>
              <a:off x="3888" y="1920"/>
              <a:ext cx="0" cy="336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5" name="Line 26"/>
            <p:cNvSpPr>
              <a:spLocks noChangeShapeType="1"/>
            </p:cNvSpPr>
            <p:nvPr/>
          </p:nvSpPr>
          <p:spPr bwMode="auto">
            <a:xfrm>
              <a:off x="3984" y="2400"/>
              <a:ext cx="384" cy="96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6" name="Line 27"/>
            <p:cNvSpPr>
              <a:spLocks noChangeShapeType="1"/>
            </p:cNvSpPr>
            <p:nvPr/>
          </p:nvSpPr>
          <p:spPr bwMode="auto">
            <a:xfrm>
              <a:off x="4512" y="2736"/>
              <a:ext cx="0" cy="24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Line 28"/>
            <p:cNvSpPr>
              <a:spLocks noChangeShapeType="1"/>
            </p:cNvSpPr>
            <p:nvPr/>
          </p:nvSpPr>
          <p:spPr bwMode="auto">
            <a:xfrm flipH="1" flipV="1">
              <a:off x="3984" y="1872"/>
              <a:ext cx="528" cy="576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8" name="Line 29"/>
            <p:cNvSpPr>
              <a:spLocks noChangeShapeType="1"/>
            </p:cNvSpPr>
            <p:nvPr/>
          </p:nvSpPr>
          <p:spPr bwMode="auto">
            <a:xfrm flipV="1">
              <a:off x="1248" y="3552"/>
              <a:ext cx="240" cy="432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9" name="Line 30"/>
            <p:cNvSpPr>
              <a:spLocks noChangeShapeType="1"/>
            </p:cNvSpPr>
            <p:nvPr/>
          </p:nvSpPr>
          <p:spPr bwMode="auto">
            <a:xfrm flipV="1">
              <a:off x="864" y="2160"/>
              <a:ext cx="768" cy="1392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0" name="Line 31"/>
            <p:cNvSpPr>
              <a:spLocks noChangeShapeType="1"/>
            </p:cNvSpPr>
            <p:nvPr/>
          </p:nvSpPr>
          <p:spPr bwMode="auto">
            <a:xfrm flipH="1" flipV="1">
              <a:off x="2400" y="1680"/>
              <a:ext cx="1344" cy="96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1" name="Line 32"/>
            <p:cNvSpPr>
              <a:spLocks noChangeShapeType="1"/>
            </p:cNvSpPr>
            <p:nvPr/>
          </p:nvSpPr>
          <p:spPr bwMode="auto">
            <a:xfrm flipH="1">
              <a:off x="2688" y="1872"/>
              <a:ext cx="1056" cy="864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2" name="Line 33"/>
            <p:cNvSpPr>
              <a:spLocks noChangeShapeType="1"/>
            </p:cNvSpPr>
            <p:nvPr/>
          </p:nvSpPr>
          <p:spPr bwMode="auto">
            <a:xfrm flipH="1">
              <a:off x="1344" y="3504"/>
              <a:ext cx="1104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3" name="Line 34"/>
            <p:cNvSpPr>
              <a:spLocks noChangeShapeType="1"/>
            </p:cNvSpPr>
            <p:nvPr/>
          </p:nvSpPr>
          <p:spPr bwMode="auto">
            <a:xfrm>
              <a:off x="2304" y="1728"/>
              <a:ext cx="240" cy="912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4" name="Line 35"/>
            <p:cNvSpPr>
              <a:spLocks noChangeShapeType="1"/>
            </p:cNvSpPr>
            <p:nvPr/>
          </p:nvSpPr>
          <p:spPr bwMode="auto">
            <a:xfrm flipH="1">
              <a:off x="2688" y="2496"/>
              <a:ext cx="1056" cy="816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5" name="Oval 36"/>
            <p:cNvSpPr>
              <a:spLocks noChangeArrowheads="1"/>
            </p:cNvSpPr>
            <p:nvPr/>
          </p:nvSpPr>
          <p:spPr bwMode="auto">
            <a:xfrm>
              <a:off x="3744" y="1008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>
                  <a:latin typeface="Times New Roman" panose="02020603050405020304" pitchFamily="18" charset="0"/>
                </a:rPr>
                <a:t>2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86056" name="Line 37"/>
            <p:cNvSpPr>
              <a:spLocks noChangeShapeType="1"/>
            </p:cNvSpPr>
            <p:nvPr/>
          </p:nvSpPr>
          <p:spPr bwMode="auto">
            <a:xfrm>
              <a:off x="3888" y="1248"/>
              <a:ext cx="0" cy="38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21" name="Text Box 39"/>
          <p:cNvSpPr txBox="1">
            <a:spLocks noChangeArrowheads="1"/>
          </p:cNvSpPr>
          <p:nvPr/>
        </p:nvSpPr>
        <p:spPr bwMode="auto">
          <a:xfrm>
            <a:off x="641350" y="1563688"/>
            <a:ext cx="758092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 dirty="0"/>
              <a:t>Edges only go from lower to higher-numbered vertices</a:t>
            </a:r>
          </a:p>
          <a:p>
            <a:pPr algn="l">
              <a:buFontTx/>
              <a:buChar char="•"/>
            </a:pPr>
            <a:r>
              <a:rPr lang="en-US" altLang="en-US" sz="2400" dirty="0"/>
              <a:t> Update distances in </a:t>
            </a:r>
            <a:r>
              <a:rPr lang="en-US" altLang="en-US" sz="2400" dirty="0" smtClean="0"/>
              <a:t>order </a:t>
            </a:r>
            <a:r>
              <a:rPr lang="en-US" altLang="en-US" sz="2400" dirty="0"/>
              <a:t>of topological sort</a:t>
            </a:r>
          </a:p>
          <a:p>
            <a:pPr algn="l">
              <a:buFontTx/>
              <a:buChar char="•"/>
            </a:pPr>
            <a:r>
              <a:rPr lang="en-US" altLang="en-US" sz="2400" dirty="0"/>
              <a:t> Only one pass through vertices required</a:t>
            </a:r>
          </a:p>
          <a:p>
            <a:pPr algn="l">
              <a:buFontTx/>
              <a:buChar char="•"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33CC"/>
                </a:solidFill>
              </a:rPr>
              <a:t>O(</a:t>
            </a:r>
            <a:r>
              <a:rPr lang="en-US" altLang="en-US" sz="2400" b="1" dirty="0" err="1">
                <a:solidFill>
                  <a:srgbClr val="0033CC"/>
                </a:solidFill>
              </a:rPr>
              <a:t>n</a:t>
            </a:r>
            <a:r>
              <a:rPr lang="en-US" altLang="en-US" sz="2400" dirty="0" err="1">
                <a:solidFill>
                  <a:srgbClr val="0033CC"/>
                </a:solidFill>
              </a:rPr>
              <a:t>+</a:t>
            </a:r>
            <a:r>
              <a:rPr lang="en-US" altLang="en-US" sz="2400" b="1" dirty="0" err="1">
                <a:solidFill>
                  <a:srgbClr val="0033CC"/>
                </a:solidFill>
              </a:rPr>
              <a:t>m</a:t>
            </a:r>
            <a:r>
              <a:rPr lang="en-US" altLang="en-US" sz="2400" dirty="0">
                <a:solidFill>
                  <a:srgbClr val="0033CC"/>
                </a:solidFill>
              </a:rPr>
              <a:t>)</a:t>
            </a:r>
            <a:r>
              <a:rPr lang="en-US" altLang="en-US" sz="2400" dirty="0"/>
              <a:t>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84C617-3FC6-4CB9-91BC-C53EDEEB709E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170" y="146050"/>
            <a:ext cx="8048445" cy="947738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Shortest paths with negative cost edges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 smtClean="0"/>
              <a:t>Dijsktra’s</a:t>
            </a:r>
            <a:r>
              <a:rPr lang="en-US" altLang="en-US" sz="2800" dirty="0" smtClean="0"/>
              <a:t> algorithm failed with negative-cost edges</a:t>
            </a:r>
          </a:p>
          <a:p>
            <a:pPr lvl="1" eaLnBrk="1" hangingPunct="1"/>
            <a:r>
              <a:rPr lang="en-US" altLang="en-US" sz="2400" dirty="0" smtClean="0"/>
              <a:t>What can we do in this case?</a:t>
            </a:r>
          </a:p>
          <a:p>
            <a:pPr lvl="1" eaLnBrk="1" hangingPunct="1"/>
            <a:r>
              <a:rPr lang="en-US" altLang="en-US" sz="2400" dirty="0" smtClean="0"/>
              <a:t>Negative-cost cycles could result in shortest paths with length </a:t>
            </a:r>
            <a:r>
              <a:rPr lang="en-US" altLang="en-US" sz="2400" b="1" dirty="0" smtClean="0">
                <a:solidFill>
                  <a:srgbClr val="0033CC"/>
                </a:solidFill>
              </a:rPr>
              <a:t>-</a:t>
            </a:r>
            <a:r>
              <a:rPr lang="en-US" altLang="en-US" sz="2400" b="1" dirty="0" smtClean="0">
                <a:solidFill>
                  <a:srgbClr val="0033CC"/>
                </a:solidFill>
                <a:sym typeface="Symbol" panose="05050102010706020507" pitchFamily="18" charset="2"/>
              </a:rPr>
              <a:t> </a:t>
            </a:r>
          </a:p>
          <a:p>
            <a:pPr lvl="2" eaLnBrk="1" hangingPunct="1"/>
            <a:r>
              <a:rPr lang="en-US" altLang="en-US" sz="2400" dirty="0" smtClean="0">
                <a:sym typeface="Symbol" panose="05050102010706020507" pitchFamily="18" charset="2"/>
              </a:rPr>
              <a:t>but these would be infinitely long...</a:t>
            </a:r>
          </a:p>
          <a:p>
            <a:pPr lvl="2" eaLnBrk="1" hangingPunct="1"/>
            <a:endParaRPr lang="en-US" altLang="en-US" sz="2400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800" dirty="0" smtClean="0">
                <a:sym typeface="Symbol" panose="05050102010706020507" pitchFamily="18" charset="2"/>
              </a:rPr>
              <a:t>What if we just wanted shortest paths of exactly </a:t>
            </a:r>
            <a:r>
              <a:rPr lang="en-US" altLang="en-US" sz="2800" b="1" dirty="0" err="1" smtClean="0">
                <a:solidFill>
                  <a:srgbClr val="0033CC"/>
                </a:solidFill>
                <a:sym typeface="Symbol" panose="05050102010706020507" pitchFamily="18" charset="2"/>
              </a:rPr>
              <a:t>i</a:t>
            </a:r>
            <a:r>
              <a:rPr lang="en-US" altLang="en-US" sz="2800" dirty="0" smtClean="0">
                <a:sym typeface="Symbol" panose="05050102010706020507" pitchFamily="18" charset="2"/>
              </a:rPr>
              <a:t> edges?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52851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3CA99B-4AE1-4C18-9BE2-93C410018C7C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Shortest paths with negative cost edges (Bellman-Ford)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551" y="1489075"/>
            <a:ext cx="8652293" cy="480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 want to grow paths from </a:t>
            </a:r>
            <a:r>
              <a:rPr lang="en-US" altLang="en-US" b="1" dirty="0" smtClean="0">
                <a:solidFill>
                  <a:srgbClr val="0033CC"/>
                </a:solidFill>
              </a:rPr>
              <a:t>s</a:t>
            </a:r>
            <a:r>
              <a:rPr lang="en-US" altLang="en-US" dirty="0" smtClean="0"/>
              <a:t> to </a:t>
            </a:r>
            <a:r>
              <a:rPr lang="en-US" altLang="en-US" b="1" dirty="0" smtClean="0">
                <a:solidFill>
                  <a:srgbClr val="0033CC"/>
                </a:solidFill>
              </a:rPr>
              <a:t>t</a:t>
            </a:r>
            <a:r>
              <a:rPr lang="en-US" altLang="en-US" dirty="0" smtClean="0"/>
              <a:t> based on the # of edges in the path</a:t>
            </a:r>
          </a:p>
          <a:p>
            <a:pPr eaLnBrk="1" hangingPunct="1"/>
            <a:r>
              <a:rPr lang="en-US" altLang="en-US" dirty="0" smtClean="0"/>
              <a:t>Let </a:t>
            </a:r>
            <a:r>
              <a:rPr lang="en-US" altLang="en-US" dirty="0" smtClean="0">
                <a:solidFill>
                  <a:srgbClr val="0033CC"/>
                </a:solidFill>
              </a:rPr>
              <a:t>Cost(</a:t>
            </a:r>
            <a:r>
              <a:rPr lang="en-US" altLang="en-US" b="1" dirty="0" err="1" smtClean="0">
                <a:solidFill>
                  <a:srgbClr val="0033CC"/>
                </a:solidFill>
              </a:rPr>
              <a:t>s</a:t>
            </a:r>
            <a:r>
              <a:rPr lang="en-US" altLang="en-US" dirty="0" err="1" smtClean="0">
                <a:solidFill>
                  <a:srgbClr val="0033CC"/>
                </a:solidFill>
              </a:rPr>
              <a:t>,</a:t>
            </a:r>
            <a:r>
              <a:rPr lang="en-US" altLang="en-US" b="1" dirty="0" err="1" smtClean="0">
                <a:solidFill>
                  <a:srgbClr val="0033CC"/>
                </a:solidFill>
              </a:rPr>
              <a:t>w</a:t>
            </a:r>
            <a:r>
              <a:rPr lang="en-US" altLang="en-US" dirty="0" err="1" smtClean="0">
                <a:solidFill>
                  <a:srgbClr val="0033CC"/>
                </a:solidFill>
              </a:rPr>
              <a:t>,</a:t>
            </a:r>
            <a:r>
              <a:rPr lang="en-US" altLang="en-US" b="1" dirty="0" err="1" smtClean="0">
                <a:solidFill>
                  <a:srgbClr val="0033CC"/>
                </a:solidFill>
              </a:rPr>
              <a:t>i</a:t>
            </a:r>
            <a:r>
              <a:rPr lang="en-US" altLang="en-US" dirty="0" smtClean="0">
                <a:solidFill>
                  <a:srgbClr val="0033CC"/>
                </a:solidFill>
              </a:rPr>
              <a:t>)</a:t>
            </a:r>
            <a:r>
              <a:rPr lang="en-US" altLang="en-US" dirty="0" smtClean="0"/>
              <a:t>=cost of minimum-length path   	         from </a:t>
            </a:r>
            <a:r>
              <a:rPr lang="en-US" altLang="en-US" b="1" dirty="0" smtClean="0">
                <a:solidFill>
                  <a:srgbClr val="0033CC"/>
                </a:solidFill>
              </a:rPr>
              <a:t>s</a:t>
            </a:r>
            <a:r>
              <a:rPr lang="en-US" altLang="en-US" dirty="0" smtClean="0"/>
              <a:t> to </a:t>
            </a:r>
            <a:r>
              <a:rPr lang="en-US" altLang="en-US" b="1" dirty="0" smtClean="0">
                <a:solidFill>
                  <a:srgbClr val="0033CC"/>
                </a:solidFill>
              </a:rPr>
              <a:t>w</a:t>
            </a:r>
            <a:r>
              <a:rPr lang="en-US" altLang="en-US" dirty="0" smtClean="0"/>
              <a:t> using exactly </a:t>
            </a:r>
            <a:r>
              <a:rPr lang="en-US" altLang="en-US" b="1" dirty="0" err="1" smtClean="0">
                <a:solidFill>
                  <a:srgbClr val="0033CC"/>
                </a:solidFill>
              </a:rPr>
              <a:t>i</a:t>
            </a:r>
            <a:r>
              <a:rPr lang="en-US" altLang="en-US" dirty="0" smtClean="0"/>
              <a:t> edges.</a:t>
            </a:r>
          </a:p>
          <a:p>
            <a:pPr lvl="1" eaLnBrk="1" hangingPunct="1"/>
            <a:r>
              <a:rPr lang="en-US" altLang="en-US" dirty="0" smtClean="0">
                <a:solidFill>
                  <a:srgbClr val="0033CC"/>
                </a:solidFill>
              </a:rPr>
              <a:t>Cost(</a:t>
            </a:r>
            <a:r>
              <a:rPr lang="en-US" altLang="en-US" b="1" dirty="0" smtClean="0">
                <a:solidFill>
                  <a:srgbClr val="0033CC"/>
                </a:solidFill>
              </a:rPr>
              <a:t>s</a:t>
            </a:r>
            <a:r>
              <a:rPr lang="en-US" altLang="en-US" dirty="0" smtClean="0">
                <a:solidFill>
                  <a:srgbClr val="0033CC"/>
                </a:solidFill>
              </a:rPr>
              <a:t>,</a:t>
            </a:r>
            <a:r>
              <a:rPr lang="en-US" altLang="en-US" b="1" dirty="0" smtClean="0">
                <a:solidFill>
                  <a:srgbClr val="0033CC"/>
                </a:solidFill>
              </a:rPr>
              <a:t>w</a:t>
            </a:r>
            <a:r>
              <a:rPr lang="en-US" altLang="en-US" dirty="0" smtClean="0">
                <a:solidFill>
                  <a:srgbClr val="0033CC"/>
                </a:solidFill>
              </a:rPr>
              <a:t>,</a:t>
            </a:r>
            <a:r>
              <a:rPr lang="en-US" altLang="en-US" b="1" dirty="0" smtClean="0">
                <a:solidFill>
                  <a:srgbClr val="0033CC"/>
                </a:solidFill>
              </a:rPr>
              <a:t>0</a:t>
            </a:r>
            <a:r>
              <a:rPr lang="en-US" altLang="en-US" dirty="0" smtClean="0">
                <a:solidFill>
                  <a:srgbClr val="0033CC"/>
                </a:solidFill>
              </a:rPr>
              <a:t>) =      </a:t>
            </a:r>
            <a:r>
              <a:rPr lang="en-US" altLang="en-US" b="1" dirty="0" smtClean="0">
                <a:solidFill>
                  <a:srgbClr val="0033CC"/>
                </a:solidFill>
              </a:rPr>
              <a:t>0</a:t>
            </a:r>
            <a:r>
              <a:rPr lang="en-US" altLang="en-US" dirty="0" smtClean="0"/>
              <a:t> if </a:t>
            </a:r>
            <a:r>
              <a:rPr lang="en-US" altLang="en-US" b="1" dirty="0" smtClean="0">
                <a:solidFill>
                  <a:srgbClr val="0033CC"/>
                </a:solidFill>
              </a:rPr>
              <a:t>w</a:t>
            </a:r>
            <a:r>
              <a:rPr lang="en-US" altLang="en-US" dirty="0" smtClean="0">
                <a:solidFill>
                  <a:srgbClr val="0033CC"/>
                </a:solidFill>
              </a:rPr>
              <a:t>=</a:t>
            </a:r>
            <a:r>
              <a:rPr lang="en-US" altLang="en-US" b="1" dirty="0" smtClean="0">
                <a:solidFill>
                  <a:srgbClr val="0033CC"/>
                </a:solidFill>
              </a:rPr>
              <a:t>s</a:t>
            </a:r>
            <a:r>
              <a:rPr lang="en-US" altLang="en-US" dirty="0" smtClean="0">
                <a:solidFill>
                  <a:srgbClr val="0033CC"/>
                </a:solidFill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sym typeface="Symbol" panose="05050102010706020507" pitchFamily="18" charset="2"/>
              </a:rPr>
              <a:t>                             </a:t>
            </a:r>
            <a:r>
              <a:rPr lang="en-US" altLang="en-US" b="1" dirty="0" smtClean="0">
                <a:solidFill>
                  <a:srgbClr val="0033CC"/>
                </a:solidFill>
                <a:sym typeface="Symbol" panose="05050102010706020507" pitchFamily="18" charset="2"/>
              </a:rPr>
              <a:t></a:t>
            </a:r>
            <a:r>
              <a:rPr lang="en-US" altLang="en-US" dirty="0" smtClean="0">
                <a:sym typeface="Symbol" panose="05050102010706020507" pitchFamily="18" charset="2"/>
              </a:rPr>
              <a:t> otherwise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dirty="0" smtClean="0">
                <a:sym typeface="Symbol" panose="05050102010706020507" pitchFamily="18" charset="2"/>
              </a:rPr>
              <a:t>				</a:t>
            </a:r>
          </a:p>
          <a:p>
            <a:pPr lvl="1" eaLnBrk="1" hangingPunct="1"/>
            <a:r>
              <a:rPr lang="en-US" altLang="en-US" dirty="0" smtClean="0">
                <a:solidFill>
                  <a:srgbClr val="0033CC"/>
                </a:solidFill>
              </a:rPr>
              <a:t>Cost(</a:t>
            </a:r>
            <a:r>
              <a:rPr lang="en-US" altLang="en-US" b="1" dirty="0" err="1" smtClean="0">
                <a:solidFill>
                  <a:srgbClr val="0033CC"/>
                </a:solidFill>
              </a:rPr>
              <a:t>s</a:t>
            </a:r>
            <a:r>
              <a:rPr lang="en-US" altLang="en-US" dirty="0" err="1" smtClean="0">
                <a:solidFill>
                  <a:srgbClr val="0033CC"/>
                </a:solidFill>
              </a:rPr>
              <a:t>,</a:t>
            </a:r>
            <a:r>
              <a:rPr lang="en-US" altLang="en-US" b="1" dirty="0" err="1" smtClean="0">
                <a:solidFill>
                  <a:srgbClr val="0033CC"/>
                </a:solidFill>
              </a:rPr>
              <a:t>w</a:t>
            </a:r>
            <a:r>
              <a:rPr lang="en-US" altLang="en-US" dirty="0" err="1" smtClean="0">
                <a:solidFill>
                  <a:srgbClr val="0033CC"/>
                </a:solidFill>
              </a:rPr>
              <a:t>,</a:t>
            </a:r>
            <a:r>
              <a:rPr lang="en-US" altLang="en-US" b="1" dirty="0" err="1" smtClean="0">
                <a:solidFill>
                  <a:srgbClr val="0033CC"/>
                </a:solidFill>
              </a:rPr>
              <a:t>i</a:t>
            </a:r>
            <a:r>
              <a:rPr lang="en-US" altLang="en-US" dirty="0" smtClean="0">
                <a:solidFill>
                  <a:srgbClr val="0033CC"/>
                </a:solidFill>
              </a:rPr>
              <a:t>) =  min</a:t>
            </a:r>
            <a:r>
              <a:rPr lang="en-US" altLang="en-US" b="1" baseline="-25000" dirty="0" smtClean="0">
                <a:solidFill>
                  <a:srgbClr val="0033CC"/>
                </a:solidFill>
              </a:rPr>
              <a:t>(</a:t>
            </a:r>
            <a:r>
              <a:rPr lang="en-US" altLang="en-US" b="1" baseline="-25000" dirty="0" err="1" smtClean="0">
                <a:solidFill>
                  <a:srgbClr val="0033CC"/>
                </a:solidFill>
              </a:rPr>
              <a:t>v,w</a:t>
            </a:r>
            <a:r>
              <a:rPr lang="en-US" altLang="en-US" b="1" baseline="-25000" dirty="0" smtClean="0">
                <a:solidFill>
                  <a:srgbClr val="0033CC"/>
                </a:solidFill>
              </a:rPr>
              <a:t>)</a:t>
            </a:r>
            <a:r>
              <a:rPr lang="en-US" altLang="en-US" b="1" baseline="-25000" dirty="0" smtClean="0">
                <a:solidFill>
                  <a:srgbClr val="0033CC"/>
                </a:solidFill>
                <a:sym typeface="Symbol" panose="05050102010706020507" pitchFamily="18" charset="2"/>
              </a:rPr>
              <a:t></a:t>
            </a:r>
            <a:r>
              <a:rPr lang="en-US" altLang="en-US" b="1" baseline="-25000" dirty="0" smtClean="0">
                <a:solidFill>
                  <a:srgbClr val="0033CC"/>
                </a:solidFill>
              </a:rPr>
              <a:t>E</a:t>
            </a:r>
            <a:r>
              <a:rPr lang="en-US" altLang="en-US" dirty="0" smtClean="0">
                <a:solidFill>
                  <a:srgbClr val="0033CC"/>
                </a:solidFill>
              </a:rPr>
              <a:t>(Cost(</a:t>
            </a:r>
            <a:r>
              <a:rPr lang="en-US" altLang="en-US" b="1" dirty="0" smtClean="0">
                <a:solidFill>
                  <a:srgbClr val="0033CC"/>
                </a:solidFill>
              </a:rPr>
              <a:t>s</a:t>
            </a:r>
            <a:r>
              <a:rPr lang="en-US" altLang="en-US" dirty="0" smtClean="0">
                <a:solidFill>
                  <a:srgbClr val="0033CC"/>
                </a:solidFill>
              </a:rPr>
              <a:t>,</a:t>
            </a:r>
            <a:r>
              <a:rPr lang="en-US" altLang="en-US" b="1" dirty="0" smtClean="0">
                <a:solidFill>
                  <a:srgbClr val="0033CC"/>
                </a:solidFill>
              </a:rPr>
              <a:t>v</a:t>
            </a:r>
            <a:r>
              <a:rPr lang="en-US" altLang="en-US" dirty="0" smtClean="0">
                <a:solidFill>
                  <a:srgbClr val="0033CC"/>
                </a:solidFill>
              </a:rPr>
              <a:t>,</a:t>
            </a:r>
            <a:r>
              <a:rPr lang="en-US" altLang="en-US" b="1" dirty="0" smtClean="0">
                <a:solidFill>
                  <a:srgbClr val="0033CC"/>
                </a:solidFill>
              </a:rPr>
              <a:t>i-1</a:t>
            </a:r>
            <a:r>
              <a:rPr lang="en-US" altLang="en-US" dirty="0" smtClean="0">
                <a:solidFill>
                  <a:srgbClr val="0033CC"/>
                </a:solidFill>
              </a:rPr>
              <a:t>)</a:t>
            </a:r>
            <a:r>
              <a:rPr lang="en-US" altLang="en-US" sz="3200" dirty="0" smtClean="0">
                <a:solidFill>
                  <a:srgbClr val="0033CC"/>
                </a:solidFill>
                <a:ea typeface="+mn-ea"/>
                <a:cs typeface="+mn-cs"/>
              </a:rPr>
              <a:t>+</a:t>
            </a:r>
            <a:r>
              <a:rPr lang="en-US" altLang="en-US" sz="3200" b="1" dirty="0" err="1" smtClean="0">
                <a:solidFill>
                  <a:srgbClr val="0033CC"/>
                </a:solidFill>
                <a:ea typeface="+mn-ea"/>
                <a:cs typeface="+mn-cs"/>
              </a:rPr>
              <a:t>c</a:t>
            </a:r>
            <a:r>
              <a:rPr lang="en-US" altLang="en-US" sz="3200" b="1" baseline="-25000" dirty="0" err="1" smtClean="0">
                <a:solidFill>
                  <a:srgbClr val="0033CC"/>
                </a:solidFill>
                <a:ea typeface="+mn-ea"/>
                <a:cs typeface="+mn-cs"/>
              </a:rPr>
              <a:t>vw</a:t>
            </a:r>
            <a:r>
              <a:rPr lang="en-US" altLang="en-US" dirty="0" smtClean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73733" name="AutoShape 4"/>
          <p:cNvSpPr>
            <a:spLocks/>
          </p:cNvSpPr>
          <p:nvPr/>
        </p:nvSpPr>
        <p:spPr bwMode="auto">
          <a:xfrm>
            <a:off x="3343275" y="368617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E581B3-9B38-4170-8994-FF082D6644FF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Bellman-Ford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Observe that the recursion for </a:t>
            </a:r>
            <a:r>
              <a:rPr lang="en-US" altLang="en-US" dirty="0" smtClean="0">
                <a:solidFill>
                  <a:srgbClr val="0033CC"/>
                </a:solidFill>
              </a:rPr>
              <a:t>Cost(</a:t>
            </a:r>
            <a:r>
              <a:rPr lang="en-US" altLang="en-US" b="1" dirty="0" err="1" smtClean="0">
                <a:solidFill>
                  <a:srgbClr val="0033CC"/>
                </a:solidFill>
              </a:rPr>
              <a:t>s</a:t>
            </a:r>
            <a:r>
              <a:rPr lang="en-US" altLang="en-US" dirty="0" err="1" smtClean="0">
                <a:solidFill>
                  <a:srgbClr val="0033CC"/>
                </a:solidFill>
              </a:rPr>
              <a:t>,</a:t>
            </a:r>
            <a:r>
              <a:rPr lang="en-US" altLang="en-US" b="1" dirty="0" err="1" smtClean="0">
                <a:solidFill>
                  <a:srgbClr val="0033CC"/>
                </a:solidFill>
              </a:rPr>
              <a:t>w</a:t>
            </a:r>
            <a:r>
              <a:rPr lang="en-US" altLang="en-US" dirty="0" err="1" smtClean="0">
                <a:solidFill>
                  <a:srgbClr val="0033CC"/>
                </a:solidFill>
              </a:rPr>
              <a:t>,</a:t>
            </a:r>
            <a:r>
              <a:rPr lang="en-US" altLang="en-US" b="1" dirty="0" err="1" smtClean="0">
                <a:solidFill>
                  <a:srgbClr val="0033CC"/>
                </a:solidFill>
              </a:rPr>
              <a:t>i</a:t>
            </a:r>
            <a:r>
              <a:rPr lang="en-US" altLang="en-US" dirty="0" smtClean="0">
                <a:solidFill>
                  <a:srgbClr val="0033CC"/>
                </a:solidFill>
              </a:rPr>
              <a:t>)</a:t>
            </a:r>
            <a:r>
              <a:rPr lang="en-US" altLang="en-US" dirty="0" smtClean="0"/>
              <a:t> doesn’t change </a:t>
            </a:r>
            <a:r>
              <a:rPr lang="en-US" altLang="en-US" b="1" dirty="0" smtClean="0">
                <a:solidFill>
                  <a:srgbClr val="0033CC"/>
                </a:solidFill>
              </a:rPr>
              <a:t>s</a:t>
            </a:r>
          </a:p>
          <a:p>
            <a:pPr lvl="1" eaLnBrk="1" hangingPunct="1"/>
            <a:r>
              <a:rPr lang="en-US" altLang="en-US" dirty="0" smtClean="0"/>
              <a:t>Only store an entry for each </a:t>
            </a:r>
            <a:r>
              <a:rPr lang="en-US" altLang="en-US" b="1" dirty="0">
                <a:solidFill>
                  <a:srgbClr val="0033CC"/>
                </a:solidFill>
              </a:rPr>
              <a:t>w</a:t>
            </a:r>
            <a:r>
              <a:rPr lang="en-US" altLang="en-US" dirty="0" smtClean="0"/>
              <a:t> and </a:t>
            </a:r>
            <a:r>
              <a:rPr lang="en-US" altLang="en-US" b="1" dirty="0" err="1" smtClean="0">
                <a:solidFill>
                  <a:srgbClr val="0033CC"/>
                </a:solidFill>
              </a:rPr>
              <a:t>i</a:t>
            </a:r>
            <a:endParaRPr lang="en-US" altLang="en-US" b="1" dirty="0" smtClean="0">
              <a:solidFill>
                <a:srgbClr val="0033CC"/>
              </a:solidFill>
            </a:endParaRPr>
          </a:p>
          <a:p>
            <a:pPr lvl="2" eaLnBrk="1" hangingPunct="1"/>
            <a:r>
              <a:rPr lang="en-US" altLang="en-US" dirty="0" err="1" smtClean="0">
                <a:solidFill>
                  <a:srgbClr val="0033CC"/>
                </a:solidFill>
              </a:rPr>
              <a:t>OPT</a:t>
            </a:r>
            <a:r>
              <a:rPr lang="en-US" altLang="en-US" baseline="-25000" dirty="0" err="1" smtClean="0">
                <a:solidFill>
                  <a:srgbClr val="0033CC"/>
                </a:solidFill>
              </a:rPr>
              <a:t>i</a:t>
            </a:r>
            <a:r>
              <a:rPr lang="en-US" altLang="en-US" dirty="0" smtClean="0">
                <a:solidFill>
                  <a:srgbClr val="0033CC"/>
                </a:solidFill>
              </a:rPr>
              <a:t>(</a:t>
            </a:r>
            <a:r>
              <a:rPr lang="en-US" altLang="en-US" b="1" dirty="0" smtClean="0">
                <a:solidFill>
                  <a:srgbClr val="0033CC"/>
                </a:solidFill>
              </a:rPr>
              <a:t>w</a:t>
            </a:r>
            <a:r>
              <a:rPr lang="en-US" altLang="en-US" dirty="0" smtClean="0">
                <a:solidFill>
                  <a:srgbClr val="0033CC"/>
                </a:solidFill>
              </a:rPr>
              <a:t>)</a:t>
            </a:r>
          </a:p>
          <a:p>
            <a:pPr lvl="1" eaLnBrk="1" hangingPunct="1">
              <a:buClr>
                <a:srgbClr val="006600"/>
              </a:buClr>
            </a:pPr>
            <a:endParaRPr lang="en-US" altLang="en-US" dirty="0" smtClean="0">
              <a:solidFill>
                <a:srgbClr val="0033CC"/>
              </a:solidFill>
            </a:endParaRPr>
          </a:p>
          <a:p>
            <a:pPr lvl="1" eaLnBrk="1" hangingPunct="1">
              <a:buClr>
                <a:srgbClr val="006600"/>
              </a:buClr>
            </a:pPr>
            <a:r>
              <a:rPr lang="en-US" altLang="en-US" dirty="0" smtClean="0">
                <a:solidFill>
                  <a:srgbClr val="0033CC"/>
                </a:solidFill>
              </a:rPr>
              <a:t>OPT</a:t>
            </a:r>
            <a:r>
              <a:rPr lang="en-US" altLang="en-US" baseline="-25000" dirty="0" smtClean="0">
                <a:solidFill>
                  <a:srgbClr val="0033CC"/>
                </a:solidFill>
              </a:rPr>
              <a:t>0</a:t>
            </a:r>
            <a:r>
              <a:rPr lang="en-US" altLang="en-US" dirty="0" smtClean="0">
                <a:solidFill>
                  <a:srgbClr val="0033CC"/>
                </a:solidFill>
              </a:rPr>
              <a:t>(</a:t>
            </a:r>
            <a:r>
              <a:rPr lang="en-US" altLang="en-US" b="1" dirty="0" smtClean="0">
                <a:solidFill>
                  <a:srgbClr val="0033CC"/>
                </a:solidFill>
              </a:rPr>
              <a:t>w</a:t>
            </a:r>
            <a:r>
              <a:rPr lang="en-US" altLang="en-US" dirty="0" smtClean="0">
                <a:solidFill>
                  <a:srgbClr val="0033CC"/>
                </a:solidFill>
              </a:rPr>
              <a:t>)=      </a:t>
            </a:r>
            <a:r>
              <a:rPr lang="en-US" altLang="en-US" b="1" dirty="0">
                <a:solidFill>
                  <a:srgbClr val="0033CC"/>
                </a:solidFill>
              </a:rPr>
              <a:t>0</a:t>
            </a:r>
            <a:r>
              <a:rPr lang="en-US" altLang="en-US" dirty="0">
                <a:solidFill>
                  <a:srgbClr val="000000"/>
                </a:solidFill>
              </a:rPr>
              <a:t> if </a:t>
            </a:r>
            <a:r>
              <a:rPr lang="en-US" altLang="en-US" b="1" dirty="0">
                <a:solidFill>
                  <a:srgbClr val="0033CC"/>
                </a:solidFill>
              </a:rPr>
              <a:t>w</a:t>
            </a:r>
            <a:r>
              <a:rPr lang="en-US" altLang="en-US" dirty="0">
                <a:solidFill>
                  <a:srgbClr val="0033CC"/>
                </a:solidFill>
              </a:rPr>
              <a:t>=</a:t>
            </a:r>
            <a:r>
              <a:rPr lang="en-US" altLang="en-US" b="1" dirty="0">
                <a:solidFill>
                  <a:srgbClr val="0033CC"/>
                </a:solidFill>
              </a:rPr>
              <a:t>s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</a:p>
          <a:p>
            <a:pPr lvl="1" eaLnBrk="1" hangingPunct="1">
              <a:buClr>
                <a:srgbClr val="006600"/>
              </a:buClr>
              <a:buNone/>
            </a:pPr>
            <a:r>
              <a:rPr lang="en-US" altLang="en-US" dirty="0">
                <a:solidFill>
                  <a:srgbClr val="000000"/>
                </a:solidFill>
                <a:sym typeface="Symbol" panose="05050102010706020507" pitchFamily="18" charset="2"/>
              </a:rPr>
              <a:t>                          </a:t>
            </a:r>
            <a:r>
              <a:rPr lang="en-US" altLang="en-US" b="1" dirty="0" smtClean="0">
                <a:solidFill>
                  <a:srgbClr val="0033CC"/>
                </a:solidFill>
                <a:sym typeface="Symbol" panose="05050102010706020507" pitchFamily="18" charset="2"/>
              </a:rPr>
              <a:t></a:t>
            </a:r>
            <a:r>
              <a:rPr lang="en-US" altLang="en-US" dirty="0" smtClean="0">
                <a:solidFill>
                  <a:srgbClr val="000000"/>
                </a:solidFill>
                <a:sym typeface="Symbol" panose="05050102010706020507" pitchFamily="18" charset="2"/>
              </a:rPr>
              <a:t> otherwise</a:t>
            </a:r>
          </a:p>
          <a:p>
            <a:pPr lvl="1" eaLnBrk="1" hangingPunct="1">
              <a:buClr>
                <a:srgbClr val="006600"/>
              </a:buClr>
            </a:pPr>
            <a:r>
              <a:rPr lang="en-US" altLang="en-US" dirty="0" err="1" smtClean="0">
                <a:solidFill>
                  <a:srgbClr val="0033CC"/>
                </a:solidFill>
              </a:rPr>
              <a:t>OPT</a:t>
            </a:r>
            <a:r>
              <a:rPr lang="en-US" altLang="en-US" baseline="-25000" dirty="0" err="1" smtClean="0">
                <a:solidFill>
                  <a:srgbClr val="0033CC"/>
                </a:solidFill>
              </a:rPr>
              <a:t>i</a:t>
            </a:r>
            <a:r>
              <a:rPr lang="en-US" altLang="en-US" dirty="0" smtClean="0">
                <a:solidFill>
                  <a:srgbClr val="0033CC"/>
                </a:solidFill>
              </a:rPr>
              <a:t>(</a:t>
            </a:r>
            <a:r>
              <a:rPr lang="en-US" altLang="en-US" b="1" dirty="0" smtClean="0">
                <a:solidFill>
                  <a:srgbClr val="0033CC"/>
                </a:solidFill>
              </a:rPr>
              <a:t>w</a:t>
            </a:r>
            <a:r>
              <a:rPr lang="en-US" altLang="en-US" dirty="0" smtClean="0">
                <a:solidFill>
                  <a:srgbClr val="0033CC"/>
                </a:solidFill>
              </a:rPr>
              <a:t>) =  min</a:t>
            </a:r>
            <a:r>
              <a:rPr lang="en-US" altLang="en-US" b="1" baseline="-25000" dirty="0" smtClean="0">
                <a:solidFill>
                  <a:srgbClr val="0033CC"/>
                </a:solidFill>
              </a:rPr>
              <a:t>(</a:t>
            </a:r>
            <a:r>
              <a:rPr lang="en-US" altLang="en-US" b="1" baseline="-25000" dirty="0" err="1" smtClean="0">
                <a:solidFill>
                  <a:srgbClr val="0033CC"/>
                </a:solidFill>
              </a:rPr>
              <a:t>v,w</a:t>
            </a:r>
            <a:r>
              <a:rPr lang="en-US" altLang="en-US" b="1" baseline="-25000" dirty="0">
                <a:solidFill>
                  <a:srgbClr val="0033CC"/>
                </a:solidFill>
              </a:rPr>
              <a:t>)</a:t>
            </a:r>
            <a:r>
              <a:rPr lang="en-US" altLang="en-US" b="1" baseline="-25000" dirty="0">
                <a:solidFill>
                  <a:srgbClr val="0033CC"/>
                </a:solidFill>
                <a:sym typeface="Symbol" panose="05050102010706020507" pitchFamily="18" charset="2"/>
              </a:rPr>
              <a:t></a:t>
            </a:r>
            <a:r>
              <a:rPr lang="en-US" altLang="en-US" b="1" baseline="-25000" dirty="0" smtClean="0">
                <a:solidFill>
                  <a:srgbClr val="0033CC"/>
                </a:solidFill>
              </a:rPr>
              <a:t>E</a:t>
            </a:r>
            <a:r>
              <a:rPr lang="en-US" altLang="en-US" dirty="0" smtClean="0">
                <a:solidFill>
                  <a:srgbClr val="0033CC"/>
                </a:solidFill>
              </a:rPr>
              <a:t>(OPT</a:t>
            </a:r>
            <a:r>
              <a:rPr lang="en-US" altLang="en-US" baseline="-25000" dirty="0" smtClean="0">
                <a:solidFill>
                  <a:srgbClr val="0033CC"/>
                </a:solidFill>
              </a:rPr>
              <a:t>i-1</a:t>
            </a:r>
            <a:r>
              <a:rPr lang="en-US" altLang="en-US" dirty="0" smtClean="0">
                <a:solidFill>
                  <a:srgbClr val="0033CC"/>
                </a:solidFill>
              </a:rPr>
              <a:t>(</a:t>
            </a:r>
            <a:r>
              <a:rPr lang="en-US" altLang="en-US" b="1" dirty="0" smtClean="0">
                <a:solidFill>
                  <a:srgbClr val="0033CC"/>
                </a:solidFill>
              </a:rPr>
              <a:t>v</a:t>
            </a:r>
            <a:r>
              <a:rPr lang="en-US" altLang="en-US" dirty="0">
                <a:solidFill>
                  <a:srgbClr val="0033CC"/>
                </a:solidFill>
              </a:rPr>
              <a:t>)</a:t>
            </a:r>
            <a:r>
              <a:rPr lang="en-US" altLang="en-US" sz="3200" dirty="0" smtClean="0">
                <a:solidFill>
                  <a:srgbClr val="0033CC"/>
                </a:solidFill>
                <a:ea typeface="+mn-ea"/>
                <a:cs typeface="+mn-cs"/>
              </a:rPr>
              <a:t>+</a:t>
            </a:r>
            <a:r>
              <a:rPr lang="en-US" altLang="en-US" sz="3200" b="1" dirty="0" err="1" smtClean="0">
                <a:solidFill>
                  <a:srgbClr val="0033CC"/>
                </a:solidFill>
                <a:ea typeface="+mn-ea"/>
                <a:cs typeface="+mn-cs"/>
              </a:rPr>
              <a:t>c</a:t>
            </a:r>
            <a:r>
              <a:rPr lang="en-US" altLang="en-US" sz="3200" b="1" baseline="-25000" dirty="0" err="1" smtClean="0">
                <a:solidFill>
                  <a:srgbClr val="0033CC"/>
                </a:solidFill>
                <a:ea typeface="+mn-ea"/>
                <a:cs typeface="+mn-cs"/>
              </a:rPr>
              <a:t>vw</a:t>
            </a:r>
            <a:r>
              <a:rPr lang="en-US" altLang="en-US" dirty="0" smtClean="0">
                <a:solidFill>
                  <a:srgbClr val="0033CC"/>
                </a:solidFill>
              </a:rPr>
              <a:t>)</a:t>
            </a:r>
            <a:endParaRPr lang="en-US" altLang="en-US" dirty="0">
              <a:solidFill>
                <a:srgbClr val="0033CC"/>
              </a:solidFill>
            </a:endParaRPr>
          </a:p>
          <a:p>
            <a:pPr lvl="1" eaLnBrk="1" hangingPunct="1">
              <a:buClr>
                <a:srgbClr val="006600"/>
              </a:buClr>
            </a:pPr>
            <a:endParaRPr lang="en-US" altLang="en-US" dirty="0">
              <a:solidFill>
                <a:srgbClr val="0033CC"/>
              </a:solidFill>
            </a:endParaRPr>
          </a:p>
          <a:p>
            <a:pPr marL="457200" lvl="1" indent="0" eaLnBrk="1" hangingPunct="1">
              <a:buClr>
                <a:srgbClr val="006600"/>
              </a:buClr>
              <a:buNone/>
            </a:pPr>
            <a:endParaRPr lang="en-US" altLang="en-US" dirty="0" smtClean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lvl="2" eaLnBrk="1" hangingPunct="1"/>
            <a:endParaRPr lang="en-US" altLang="en-US" dirty="0">
              <a:solidFill>
                <a:srgbClr val="0033CC"/>
              </a:solidFill>
            </a:endParaRP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3395033" y="4152002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84C617-3FC6-4CB9-91BC-C53EDEEB709E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Shortest paths with negative cost edges (Bellman-Ford)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sym typeface="Symbol" panose="05050102010706020507" pitchFamily="18" charset="2"/>
              </a:rPr>
              <a:t>Suppose no negative-cost cycles in G</a:t>
            </a:r>
          </a:p>
          <a:p>
            <a:pPr lvl="1" eaLnBrk="1" hangingPunct="1"/>
            <a:r>
              <a:rPr lang="en-US" altLang="en-US" sz="2400" dirty="0" smtClean="0"/>
              <a:t>Shortest path from </a:t>
            </a:r>
            <a:r>
              <a:rPr lang="en-US" altLang="en-US" sz="2400" b="1" dirty="0" smtClean="0">
                <a:solidFill>
                  <a:srgbClr val="0033CC"/>
                </a:solidFill>
              </a:rPr>
              <a:t>s</a:t>
            </a:r>
            <a:r>
              <a:rPr lang="en-US" altLang="en-US" sz="2400" dirty="0" smtClean="0"/>
              <a:t> to </a:t>
            </a:r>
            <a:r>
              <a:rPr lang="en-US" altLang="en-US" sz="2400" b="1" dirty="0" smtClean="0">
                <a:solidFill>
                  <a:srgbClr val="0033CC"/>
                </a:solidFill>
              </a:rPr>
              <a:t>t</a:t>
            </a:r>
            <a:r>
              <a:rPr lang="en-US" altLang="en-US" sz="2400" dirty="0" smtClean="0"/>
              <a:t> has at most </a:t>
            </a:r>
            <a:r>
              <a:rPr lang="en-US" altLang="en-US" sz="2400" b="1" dirty="0" smtClean="0">
                <a:solidFill>
                  <a:srgbClr val="0033CC"/>
                </a:solidFill>
              </a:rPr>
              <a:t>n-1</a:t>
            </a:r>
            <a:r>
              <a:rPr lang="en-US" altLang="en-US" sz="2400" dirty="0" smtClean="0"/>
              <a:t> edges</a:t>
            </a:r>
          </a:p>
          <a:p>
            <a:pPr lvl="2" eaLnBrk="1" hangingPunct="1"/>
            <a:r>
              <a:rPr lang="en-US" altLang="en-US" sz="2400" dirty="0" smtClean="0"/>
              <a:t>If not, there would be a repeated vertex which would create a cycle that could be removed since cycle can’t have –</a:t>
            </a:r>
            <a:r>
              <a:rPr lang="en-US" altLang="en-US" sz="2400" dirty="0" err="1" smtClean="0"/>
              <a:t>ve</a:t>
            </a:r>
            <a:r>
              <a:rPr lang="en-US" altLang="en-US" sz="2400" dirty="0" smtClean="0"/>
              <a:t> cost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Algorithm, Version 1</a:t>
            </a:r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8688" y="1751013"/>
            <a:ext cx="7589837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foreach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w</a:t>
            </a:r>
          </a:p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	M[0, w] = infinity;</a:t>
            </a:r>
          </a:p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M[0,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s]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0;</a:t>
            </a:r>
          </a:p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for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 to n-1</a:t>
            </a:r>
          </a:p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	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foreach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w</a:t>
            </a:r>
          </a:p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		M[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, w] =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min</a:t>
            </a:r>
            <a:r>
              <a:rPr kumimoji="0" lang="en-US" alt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(M[i-1,v]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+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cost[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v,w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]);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8688" y="5695379"/>
            <a:ext cx="6294522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we want to allow </a:t>
            </a:r>
            <a:r>
              <a:rPr lang="en-US" sz="2400" b="1" dirty="0" smtClean="0"/>
              <a:t>up to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i</a:t>
            </a:r>
            <a:r>
              <a:rPr lang="en-US" sz="2400" dirty="0" smtClean="0"/>
              <a:t> edges  rather than require exactly </a:t>
            </a:r>
            <a:r>
              <a:rPr lang="en-US" sz="2400" b="1" dirty="0" err="1" smtClean="0">
                <a:solidFill>
                  <a:srgbClr val="0033CC"/>
                </a:solidFill>
              </a:rPr>
              <a:t>i</a:t>
            </a:r>
            <a:r>
              <a:rPr lang="en-US" sz="2400" dirty="0" smtClean="0"/>
              <a:t> edges?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744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Algorithm, Version 2</a:t>
            </a:r>
          </a:p>
        </p:txBody>
      </p:sp>
      <p:sp>
        <p:nvSpPr>
          <p:cNvPr id="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8688" y="1751013"/>
            <a:ext cx="75898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foreach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w</a:t>
            </a:r>
          </a:p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	M[0, w] = infinity;</a:t>
            </a:r>
          </a:p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M[0,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s]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0;</a:t>
            </a:r>
          </a:p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for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 to n-1</a:t>
            </a:r>
          </a:p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	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foreach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w</a:t>
            </a:r>
          </a:p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		M[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, w] = min(M[i-1, w],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min</a:t>
            </a:r>
            <a:r>
              <a:rPr kumimoji="0" lang="en-US" alt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(M[i-1,v]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+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cost[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v,w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]))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88" y="5393455"/>
            <a:ext cx="7589837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Now M[</a:t>
            </a:r>
            <a:r>
              <a:rPr lang="en-US" sz="2400" dirty="0" err="1" smtClean="0"/>
              <a:t>i,w</a:t>
            </a:r>
            <a:r>
              <a:rPr lang="en-US" sz="2400" dirty="0" smtClean="0"/>
              <a:t>]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≤ M[i-1,w]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M[0,w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algn="l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all we only care about is finding short paths </a:t>
            </a:r>
            <a:r>
              <a:rPr lang="en-US" sz="2400" dirty="0" smtClean="0"/>
              <a:t>we can use the shortest length we have found and forget # of hops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0488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Algorithm, Version 3</a:t>
            </a:r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8688" y="1751013"/>
            <a:ext cx="75898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foreach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w</a:t>
            </a:r>
          </a:p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	M[w] = infinity;</a:t>
            </a:r>
          </a:p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M[s]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0;</a:t>
            </a:r>
          </a:p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for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 to n-1</a:t>
            </a:r>
          </a:p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	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foreach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w</a:t>
            </a:r>
          </a:p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		M[w] = min(M[w],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min</a:t>
            </a:r>
            <a:r>
              <a:rPr kumimoji="0" lang="en-US" alt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(M[v]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+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cost[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v,w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]))</a:t>
            </a:r>
          </a:p>
          <a:p>
            <a:pPr marL="0" marR="0" lvl="0" indent="0" algn="l" defTabSz="36576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33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riss-cross Title">
  <a:themeElements>
    <a:clrScheme name="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FFCF01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E4AA"/>
      </a:accent5>
      <a:accent6>
        <a:srgbClr val="E70000"/>
      </a:accent6>
      <a:hlink>
        <a:srgbClr val="006600"/>
      </a:hlink>
      <a:folHlink>
        <a:srgbClr val="3399FF"/>
      </a:folHlink>
    </a:clrScheme>
    <a:fontScheme name="Criss-cross Title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chemeClr val="tx2"/>
          </a:solidFill>
          <a:round/>
          <a:headEnd type="triangl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>
        <a:spAutoFit/>
      </a:bodyPr>
      <a:lstStyle>
        <a:defPPr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riss-cross Title.pot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ss-cross Title.pot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s-cross Title.pot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s-cross Title.pot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ss-cross Title.pot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s-cross Title.pot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s-cross Title.pot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s-cross Title.pot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E7BB01"/>
        </a:accent6>
        <a:hlink>
          <a:srgbClr val="FF000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s-cross Title.pot 9">
        <a:dk1>
          <a:srgbClr val="000000"/>
        </a:dk1>
        <a:lt1>
          <a:srgbClr val="FFFFFF"/>
        </a:lt1>
        <a:dk2>
          <a:srgbClr val="333399"/>
        </a:dk2>
        <a:lt2>
          <a:srgbClr val="FF0000"/>
        </a:lt2>
        <a:accent1>
          <a:srgbClr val="00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E7BB01"/>
        </a:accent6>
        <a:hlink>
          <a:srgbClr val="3399F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s-cross Title.pot 10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00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E7BB01"/>
        </a:accent6>
        <a:hlink>
          <a:srgbClr val="3399F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s-cross Title.pot 11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00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E7BB01"/>
        </a:accent6>
        <a:hlink>
          <a:srgbClr val="FF000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s-cross Title.pot 12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00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E7BB01"/>
        </a:accent6>
        <a:hlink>
          <a:srgbClr val="3399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s-cross Title.pot 13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FF00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BB01"/>
        </a:accent6>
        <a:hlink>
          <a:srgbClr val="3399FF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s-cross Title.pot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FFCF0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E4AA"/>
        </a:accent5>
        <a:accent6>
          <a:srgbClr val="E70000"/>
        </a:accent6>
        <a:hlink>
          <a:srgbClr val="3399FF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s-cross Title.pot 15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FFCF0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E4AA"/>
        </a:accent5>
        <a:accent6>
          <a:srgbClr val="E70000"/>
        </a:accent6>
        <a:hlink>
          <a:srgbClr val="3399FF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s-cross Title.pot 16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FFCF0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E4AA"/>
        </a:accent5>
        <a:accent6>
          <a:srgbClr val="E70000"/>
        </a:accent6>
        <a:hlink>
          <a:srgbClr val="FFCF01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Designs\Criss-cross Title.pot</Template>
  <TotalTime>57466</TotalTime>
  <Words>750</Words>
  <Application>Microsoft Office PowerPoint</Application>
  <PresentationFormat>On-screen Show (4:3)</PresentationFormat>
  <Paragraphs>294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Comic Sans MS</vt:lpstr>
      <vt:lpstr>Arial</vt:lpstr>
      <vt:lpstr>Helvetica</vt:lpstr>
      <vt:lpstr>Symbol</vt:lpstr>
      <vt:lpstr>Tahoma</vt:lpstr>
      <vt:lpstr>Calibri</vt:lpstr>
      <vt:lpstr>Wingdings</vt:lpstr>
      <vt:lpstr>Times New Roman</vt:lpstr>
      <vt:lpstr>Criss-cross Title</vt:lpstr>
      <vt:lpstr>Custom Design</vt:lpstr>
      <vt:lpstr>Shortest Paths with Dynamic Programming</vt:lpstr>
      <vt:lpstr>Shortest Path Problem</vt:lpstr>
      <vt:lpstr>Shortest paths with negative cost edges</vt:lpstr>
      <vt:lpstr>Shortest paths with negative cost edges (Bellman-Ford)</vt:lpstr>
      <vt:lpstr>Bellman-Ford</vt:lpstr>
      <vt:lpstr>Shortest paths with negative cost edges (Bellman-Ford)</vt:lpstr>
      <vt:lpstr>Algorithm, Version 1</vt:lpstr>
      <vt:lpstr>Algorithm, Version 2</vt:lpstr>
      <vt:lpstr>Algorithm, Version 3</vt:lpstr>
      <vt:lpstr>Correctness Proof for Algorithm 3</vt:lpstr>
      <vt:lpstr>Bellman-Ford</vt:lpstr>
      <vt:lpstr>Bellman-Ford</vt:lpstr>
      <vt:lpstr>Bellman-Ford</vt:lpstr>
      <vt:lpstr>Bellman-Ford</vt:lpstr>
      <vt:lpstr>Bellman-Ford</vt:lpstr>
      <vt:lpstr>Bellman-Ford</vt:lpstr>
      <vt:lpstr>Bellman-Ford</vt:lpstr>
      <vt:lpstr>Other details</vt:lpstr>
      <vt:lpstr>If the pointer graph has a cycle, then the graph has a negative cost cycle</vt:lpstr>
      <vt:lpstr>Finding negative cost cycles</vt:lpstr>
      <vt:lpstr>Foreign Exchange Arbitrage</vt:lpstr>
      <vt:lpstr>Bellman-Ford with a DAG</vt:lpstr>
    </vt:vector>
  </TitlesOfParts>
  <Company>Unknown 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beame</cp:lastModifiedBy>
  <cp:revision>171</cp:revision>
  <cp:lastPrinted>2000-07-01T21:41:59Z</cp:lastPrinted>
  <dcterms:created xsi:type="dcterms:W3CDTF">1998-04-21T02:39:18Z</dcterms:created>
  <dcterms:modified xsi:type="dcterms:W3CDTF">2016-11-17T07:25:03Z</dcterms:modified>
</cp:coreProperties>
</file>