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notesSlides/notesSlide2.xml" ContentType="application/vnd.openxmlformats-officedocument.presentationml.notesSlide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notesSlides/notesSlide3.xml" ContentType="application/vnd.openxmlformats-officedocument.presentationml.notesSlide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notesSlides/notesSlide4.xml" ContentType="application/vnd.openxmlformats-officedocument.presentationml.notesSlide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notesSlides/notesSlide5.xml" ContentType="application/vnd.openxmlformats-officedocument.presentationml.notesSlide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notesSlides/notesSlide6.xml" ContentType="application/vnd.openxmlformats-officedocument.presentationml.notesSlide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notesSlides/notesSlide7.xml" ContentType="application/vnd.openxmlformats-officedocument.presentationml.notesSlide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notesSlides/notesSlide8.xml" ContentType="application/vnd.openxmlformats-officedocument.presentationml.notesSlide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notesSlides/notesSlide9.xml" ContentType="application/vnd.openxmlformats-officedocument.presentationml.notesSlide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notesSlides/notesSlide10.xml" ContentType="application/vnd.openxmlformats-officedocument.presentationml.notesSlide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notesSlides/notesSlide11.xml" ContentType="application/vnd.openxmlformats-officedocument.presentationml.notesSlide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notesSlides/notesSlide12.xml" ContentType="application/vnd.openxmlformats-officedocument.presentationml.notesSlide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notesSlides/notesSlide13.xml" ContentType="application/vnd.openxmlformats-officedocument.presentationml.notesSlide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notesSlides/notesSlide14.xml" ContentType="application/vnd.openxmlformats-officedocument.presentationml.notesSlide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notesSlides/notesSlide15.xml" ContentType="application/vnd.openxmlformats-officedocument.presentationml.notesSlide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notesSlides/notesSlide16.xml" ContentType="application/vnd.openxmlformats-officedocument.presentationml.notesSlide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notesSlides/notesSlide17.xml" ContentType="application/vnd.openxmlformats-officedocument.presentationml.notesSlide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notesSlides/notesSlide18.xml" ContentType="application/vnd.openxmlformats-officedocument.presentationml.notesSlide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notesSlides/notesSlide19.xml" ContentType="application/vnd.openxmlformats-officedocument.presentationml.notesSlide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notesSlides/notesSlide20.xml" ContentType="application/vnd.openxmlformats-officedocument.presentationml.notesSlide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32"/>
  </p:notesMasterIdLst>
  <p:handoutMasterIdLst>
    <p:handoutMasterId r:id="rId33"/>
  </p:handoutMasterIdLst>
  <p:sldIdLst>
    <p:sldId id="256" r:id="rId2"/>
    <p:sldId id="407" r:id="rId3"/>
    <p:sldId id="411" r:id="rId4"/>
    <p:sldId id="413" r:id="rId5"/>
    <p:sldId id="414" r:id="rId6"/>
    <p:sldId id="415" r:id="rId7"/>
    <p:sldId id="416" r:id="rId8"/>
    <p:sldId id="417" r:id="rId9"/>
    <p:sldId id="418" r:id="rId10"/>
    <p:sldId id="419" r:id="rId11"/>
    <p:sldId id="380" r:id="rId12"/>
    <p:sldId id="381" r:id="rId13"/>
    <p:sldId id="386" r:id="rId14"/>
    <p:sldId id="382" r:id="rId15"/>
    <p:sldId id="383" r:id="rId16"/>
    <p:sldId id="385" r:id="rId17"/>
    <p:sldId id="384" r:id="rId18"/>
    <p:sldId id="387" r:id="rId19"/>
    <p:sldId id="390" r:id="rId20"/>
    <p:sldId id="391" r:id="rId21"/>
    <p:sldId id="392" r:id="rId22"/>
    <p:sldId id="393" r:id="rId23"/>
    <p:sldId id="394" r:id="rId24"/>
    <p:sldId id="395" r:id="rId25"/>
    <p:sldId id="396" r:id="rId26"/>
    <p:sldId id="402" r:id="rId27"/>
    <p:sldId id="403" r:id="rId28"/>
    <p:sldId id="404" r:id="rId29"/>
    <p:sldId id="405" r:id="rId30"/>
    <p:sldId id="406" r:id="rId31"/>
  </p:sldIdLst>
  <p:sldSz cx="9144000" cy="6858000" type="screen4x3"/>
  <p:notesSz cx="7315200" cy="9601200"/>
  <p:custDataLst>
    <p:tags r:id="rId34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0000"/>
    <a:srgbClr val="CC9900"/>
    <a:srgbClr val="FF0066"/>
    <a:srgbClr val="66FF66"/>
    <a:srgbClr val="FFFF99"/>
    <a:srgbClr val="CCFF99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352" autoAdjust="0"/>
    <p:restoredTop sz="86475" autoAdjust="0"/>
  </p:normalViewPr>
  <p:slideViewPr>
    <p:cSldViewPr>
      <p:cViewPr>
        <p:scale>
          <a:sx n="101" d="100"/>
          <a:sy n="101" d="100"/>
        </p:scale>
        <p:origin x="-1140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gs" Target="tags/tag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0A75E96A-3C78-4023-BC1B-EEC0A1A7B1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67738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6149491B-4F4F-4D5C-9A7E-8501A1075B1B}" type="datetimeFigureOut">
              <a:rPr lang="en-US"/>
              <a:pPr>
                <a:defRPr/>
              </a:pPr>
              <a:t>11/5/2016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CC8844FD-279B-4DAE-B01B-4F59DBABAC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584182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3DE73A3-77F2-4CCD-8089-F7418EDB5A5B}" type="slidenum">
              <a:rPr lang="en-US" altLang="en-US" sz="1200" smtClean="0"/>
              <a:pPr eaLnBrk="1" hangingPunct="1"/>
              <a:t>1</a:t>
            </a:fld>
            <a:endParaRPr lang="en-US" altLang="en-US" sz="120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F30F9F1-477F-446E-8452-D5B7BD75A574}" type="slidenum">
              <a:rPr lang="en-US" altLang="en-US" sz="1200" smtClean="0"/>
              <a:pPr eaLnBrk="1" hangingPunct="1"/>
              <a:t>19</a:t>
            </a:fld>
            <a:endParaRPr lang="en-US" altLang="en-US" sz="1200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C5ECE53-4F44-47B8-8A39-A701AB3BBBF8}" type="slidenum">
              <a:rPr lang="en-US" altLang="en-US" sz="1200" smtClean="0"/>
              <a:pPr eaLnBrk="1" hangingPunct="1"/>
              <a:t>20</a:t>
            </a:fld>
            <a:endParaRPr lang="en-US" altLang="en-US" sz="1200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4164113-103E-49D7-A81F-E994C003F41F}" type="slidenum">
              <a:rPr lang="en-US" altLang="en-US" sz="1200" smtClean="0"/>
              <a:pPr eaLnBrk="1" hangingPunct="1"/>
              <a:t>21</a:t>
            </a:fld>
            <a:endParaRPr lang="en-US" altLang="en-US" sz="1200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770E7FE-EF11-4790-A58C-2C19B7D7FD9B}" type="slidenum">
              <a:rPr lang="en-US" altLang="en-US" sz="1200" smtClean="0"/>
              <a:pPr eaLnBrk="1" hangingPunct="1"/>
              <a:t>22</a:t>
            </a:fld>
            <a:endParaRPr lang="en-US" altLang="en-US" sz="1200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80708B3-4FB4-4FC6-AC06-B2EE3DFD6E76}" type="slidenum">
              <a:rPr lang="en-US" altLang="en-US" sz="1200" smtClean="0"/>
              <a:pPr eaLnBrk="1" hangingPunct="1"/>
              <a:t>23</a:t>
            </a:fld>
            <a:endParaRPr lang="en-US" altLang="en-US" sz="1200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E85A178-316D-4C69-8C28-C3D3F6EE04FC}" type="slidenum">
              <a:rPr lang="en-US" altLang="en-US" sz="1200" smtClean="0"/>
              <a:pPr eaLnBrk="1" hangingPunct="1"/>
              <a:t>24</a:t>
            </a:fld>
            <a:endParaRPr lang="en-US" altLang="en-US" sz="1200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EE028B2-B0A6-41B3-97D2-2ECAC8F8A6C6}" type="slidenum">
              <a:rPr lang="en-US" altLang="en-US" sz="1200" smtClean="0"/>
              <a:pPr eaLnBrk="1" hangingPunct="1"/>
              <a:t>25</a:t>
            </a:fld>
            <a:endParaRPr lang="en-US" altLang="en-US" sz="1200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697A1C4-6345-4B93-B7F4-B54F0CDC0D9F}" type="slidenum">
              <a:rPr lang="en-US" altLang="en-US" sz="1200" smtClean="0"/>
              <a:pPr eaLnBrk="1" hangingPunct="1"/>
              <a:t>26</a:t>
            </a:fld>
            <a:endParaRPr lang="en-US" altLang="en-US" sz="1200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48C0A84-ADDE-4978-9A78-A5DB20DAA710}" type="slidenum">
              <a:rPr lang="en-US" altLang="en-US" sz="1200" smtClean="0"/>
              <a:pPr eaLnBrk="1" hangingPunct="1"/>
              <a:t>27</a:t>
            </a:fld>
            <a:endParaRPr lang="en-US" altLang="en-US" sz="1200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491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944847E-E463-4C47-B642-A54C6765DBF6}" type="slidenum">
              <a:rPr lang="en-US" altLang="en-US" sz="1200" smtClean="0"/>
              <a:pPr eaLnBrk="1" hangingPunct="1"/>
              <a:t>28</a:t>
            </a:fld>
            <a:endParaRPr lang="en-US" altLang="en-US" sz="120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A18AA69-1F3A-4A34-8411-1FAD6816B6D1}" type="slidenum">
              <a:rPr lang="en-US" altLang="en-US" sz="1200" smtClean="0"/>
              <a:pPr eaLnBrk="1" hangingPunct="1"/>
              <a:t>11</a:t>
            </a:fld>
            <a:endParaRPr lang="en-US" altLang="en-US" sz="1200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444FFE2-5F96-4D5D-9CB3-41D5FB2FD934}" type="slidenum">
              <a:rPr lang="en-US" altLang="en-US" sz="1200" smtClean="0"/>
              <a:pPr eaLnBrk="1" hangingPunct="1"/>
              <a:t>29</a:t>
            </a:fld>
            <a:endParaRPr lang="en-US" altLang="en-US" sz="1200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1F1258C-46C7-4E2E-8418-2DFD7F3A662E}" type="slidenum">
              <a:rPr lang="en-US" altLang="en-US" sz="1200" smtClean="0"/>
              <a:pPr eaLnBrk="1" hangingPunct="1"/>
              <a:t>30</a:t>
            </a:fld>
            <a:endParaRPr lang="en-US" altLang="en-US" sz="120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C27FCEE-0EA7-4136-A141-FCD26E65CD19}" type="slidenum">
              <a:rPr lang="en-US" altLang="en-US" sz="1200" smtClean="0"/>
              <a:pPr eaLnBrk="1" hangingPunct="1"/>
              <a:t>12</a:t>
            </a:fld>
            <a:endParaRPr lang="en-US" altLang="en-US" sz="120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27BDEC0-EF4D-438C-A424-2513BD214BDC}" type="slidenum">
              <a:rPr lang="en-US" altLang="en-US" sz="1200" smtClean="0"/>
              <a:pPr eaLnBrk="1" hangingPunct="1"/>
              <a:t>13</a:t>
            </a:fld>
            <a:endParaRPr lang="en-US" altLang="en-US" sz="120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D49641A-DA82-41E0-BED0-4419124E120B}" type="slidenum">
              <a:rPr lang="en-US" altLang="en-US" sz="1200" smtClean="0"/>
              <a:pPr eaLnBrk="1" hangingPunct="1"/>
              <a:t>14</a:t>
            </a:fld>
            <a:endParaRPr lang="en-US" altLang="en-US" sz="120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B29A658-488D-42AF-8D10-03A09608662C}" type="slidenum">
              <a:rPr lang="en-US" altLang="en-US" sz="1200" smtClean="0"/>
              <a:pPr eaLnBrk="1" hangingPunct="1"/>
              <a:t>15</a:t>
            </a:fld>
            <a:endParaRPr lang="en-US" altLang="en-US" sz="120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F19AFAC-7B96-41D3-95FF-EC7F48AFC518}" type="slidenum">
              <a:rPr lang="en-US" altLang="en-US" sz="1200" smtClean="0"/>
              <a:pPr eaLnBrk="1" hangingPunct="1"/>
              <a:t>16</a:t>
            </a:fld>
            <a:endParaRPr lang="en-US" altLang="en-US" sz="120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FA3CA46-BB08-4F87-8D74-587BBAF9D8FB}" type="slidenum">
              <a:rPr lang="en-US" altLang="en-US" sz="1200" smtClean="0"/>
              <a:pPr eaLnBrk="1" hangingPunct="1"/>
              <a:t>17</a:t>
            </a:fld>
            <a:endParaRPr lang="en-US" altLang="en-US" sz="1200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ED6BDA3-52A0-492F-9496-A0EFBA6079D3}" type="slidenum">
              <a:rPr lang="en-US" altLang="en-US" sz="1200" smtClean="0"/>
              <a:pPr eaLnBrk="1" hangingPunct="1"/>
              <a:t>18</a:t>
            </a:fld>
            <a:endParaRPr lang="en-US" altLang="en-US" sz="120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037057-270E-4A7E-91BE-8F83FCB0DC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9101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CEA82F-F1C8-4139-9B37-BD69D38F96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39264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67E8DA-45B7-45A9-ABCC-612B12D199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36481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A500C5-C3E3-4566-ADF0-3B3B20F8C2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9511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319BBE-C362-43E2-B75E-EB68822711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9577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2C8370-03CE-4061-8A92-47B53A4BA7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17865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9AE81F-2978-4E37-A89C-03507705E6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0749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057F80-2A86-4FAE-8013-BED2FF1602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395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667DAE-8F20-49FA-ABAD-7BF780B231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8491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817DEF-5A92-4BD8-9A2E-70D157FECA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7723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A415CE-92CC-4D71-B680-AB6714567F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3500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B2B5DB5E-1AD6-4409-9DAE-601E8DFB4C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4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81.xml"/><Relationship Id="rId1" Type="http://schemas.openxmlformats.org/officeDocument/2006/relationships/tags" Target="../tags/tag8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tags" Target="../tags/tag84.xml"/><Relationship Id="rId2" Type="http://schemas.openxmlformats.org/officeDocument/2006/relationships/tags" Target="../tags/tag83.xml"/><Relationship Id="rId1" Type="http://schemas.openxmlformats.org/officeDocument/2006/relationships/tags" Target="../tags/tag82.xml"/><Relationship Id="rId5" Type="http://schemas.openxmlformats.org/officeDocument/2006/relationships/notesSlide" Target="../notesSlides/notesSlide2.xml"/><Relationship Id="rId4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86.xml"/><Relationship Id="rId1" Type="http://schemas.openxmlformats.org/officeDocument/2006/relationships/tags" Target="../tags/tag85.xml"/><Relationship Id="rId4" Type="http://schemas.openxmlformats.org/officeDocument/2006/relationships/notesSlide" Target="../notesSlides/notesSlide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tags" Target="../tags/tag89.xml"/><Relationship Id="rId2" Type="http://schemas.openxmlformats.org/officeDocument/2006/relationships/tags" Target="../tags/tag88.xml"/><Relationship Id="rId1" Type="http://schemas.openxmlformats.org/officeDocument/2006/relationships/tags" Target="../tags/tag87.xml"/><Relationship Id="rId5" Type="http://schemas.openxmlformats.org/officeDocument/2006/relationships/notesSlide" Target="../notesSlides/notesSlide4.xml"/><Relationship Id="rId4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tags" Target="../tags/tag92.xml"/><Relationship Id="rId2" Type="http://schemas.openxmlformats.org/officeDocument/2006/relationships/tags" Target="../tags/tag91.xml"/><Relationship Id="rId1" Type="http://schemas.openxmlformats.org/officeDocument/2006/relationships/tags" Target="../tags/tag90.xml"/><Relationship Id="rId6" Type="http://schemas.openxmlformats.org/officeDocument/2006/relationships/notesSlide" Target="../notesSlides/notesSlide5.xml"/><Relationship Id="rId5" Type="http://schemas.openxmlformats.org/officeDocument/2006/relationships/slideLayout" Target="../slideLayouts/slideLayout6.xml"/><Relationship Id="rId4" Type="http://schemas.openxmlformats.org/officeDocument/2006/relationships/tags" Target="../tags/tag9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tags" Target="../tags/tag96.xml"/><Relationship Id="rId2" Type="http://schemas.openxmlformats.org/officeDocument/2006/relationships/tags" Target="../tags/tag95.xml"/><Relationship Id="rId1" Type="http://schemas.openxmlformats.org/officeDocument/2006/relationships/tags" Target="../tags/tag94.xml"/><Relationship Id="rId5" Type="http://schemas.openxmlformats.org/officeDocument/2006/relationships/notesSlide" Target="../notesSlides/notesSlide6.xml"/><Relationship Id="rId4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98.xml"/><Relationship Id="rId1" Type="http://schemas.openxmlformats.org/officeDocument/2006/relationships/tags" Target="../tags/tag97.xml"/><Relationship Id="rId4" Type="http://schemas.openxmlformats.org/officeDocument/2006/relationships/notesSlide" Target="../notesSlides/notesSlide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tags" Target="../tags/tag101.xml"/><Relationship Id="rId2" Type="http://schemas.openxmlformats.org/officeDocument/2006/relationships/tags" Target="../tags/tag100.xml"/><Relationship Id="rId1" Type="http://schemas.openxmlformats.org/officeDocument/2006/relationships/tags" Target="../tags/tag99.xml"/><Relationship Id="rId6" Type="http://schemas.openxmlformats.org/officeDocument/2006/relationships/notesSlide" Target="../notesSlides/notesSlide8.xml"/><Relationship Id="rId5" Type="http://schemas.openxmlformats.org/officeDocument/2006/relationships/slideLayout" Target="../slideLayouts/slideLayout6.xml"/><Relationship Id="rId4" Type="http://schemas.openxmlformats.org/officeDocument/2006/relationships/tags" Target="../tags/tag10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tags" Target="../tags/tag105.xml"/><Relationship Id="rId2" Type="http://schemas.openxmlformats.org/officeDocument/2006/relationships/tags" Target="../tags/tag104.xml"/><Relationship Id="rId1" Type="http://schemas.openxmlformats.org/officeDocument/2006/relationships/tags" Target="../tags/tag103.xml"/><Relationship Id="rId6" Type="http://schemas.openxmlformats.org/officeDocument/2006/relationships/notesSlide" Target="../notesSlides/notesSlide9.xml"/><Relationship Id="rId5" Type="http://schemas.openxmlformats.org/officeDocument/2006/relationships/slideLayout" Target="../slideLayouts/slideLayout6.xml"/><Relationship Id="rId4" Type="http://schemas.openxmlformats.org/officeDocument/2006/relationships/tags" Target="../tags/tag10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08.xml"/><Relationship Id="rId1" Type="http://schemas.openxmlformats.org/officeDocument/2006/relationships/tags" Target="../tags/tag107.xml"/><Relationship Id="rId4" Type="http://schemas.openxmlformats.org/officeDocument/2006/relationships/notesSlide" Target="../notesSlides/notesSlide10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tags" Target="../tags/tag11.xml"/><Relationship Id="rId13" Type="http://schemas.openxmlformats.org/officeDocument/2006/relationships/tags" Target="../tags/tag16.xml"/><Relationship Id="rId18" Type="http://schemas.openxmlformats.org/officeDocument/2006/relationships/tags" Target="../tags/tag21.xml"/><Relationship Id="rId3" Type="http://schemas.openxmlformats.org/officeDocument/2006/relationships/tags" Target="../tags/tag6.xml"/><Relationship Id="rId7" Type="http://schemas.openxmlformats.org/officeDocument/2006/relationships/tags" Target="../tags/tag10.xml"/><Relationship Id="rId12" Type="http://schemas.openxmlformats.org/officeDocument/2006/relationships/tags" Target="../tags/tag15.xml"/><Relationship Id="rId17" Type="http://schemas.openxmlformats.org/officeDocument/2006/relationships/tags" Target="../tags/tag20.xml"/><Relationship Id="rId2" Type="http://schemas.openxmlformats.org/officeDocument/2006/relationships/tags" Target="../tags/tag5.xml"/><Relationship Id="rId16" Type="http://schemas.openxmlformats.org/officeDocument/2006/relationships/tags" Target="../tags/tag19.xml"/><Relationship Id="rId20" Type="http://schemas.openxmlformats.org/officeDocument/2006/relationships/slideLayout" Target="../slideLayouts/slideLayout6.xml"/><Relationship Id="rId1" Type="http://schemas.openxmlformats.org/officeDocument/2006/relationships/tags" Target="../tags/tag4.xml"/><Relationship Id="rId6" Type="http://schemas.openxmlformats.org/officeDocument/2006/relationships/tags" Target="../tags/tag9.xml"/><Relationship Id="rId11" Type="http://schemas.openxmlformats.org/officeDocument/2006/relationships/tags" Target="../tags/tag14.xml"/><Relationship Id="rId5" Type="http://schemas.openxmlformats.org/officeDocument/2006/relationships/tags" Target="../tags/tag8.xml"/><Relationship Id="rId15" Type="http://schemas.openxmlformats.org/officeDocument/2006/relationships/tags" Target="../tags/tag18.xml"/><Relationship Id="rId10" Type="http://schemas.openxmlformats.org/officeDocument/2006/relationships/tags" Target="../tags/tag13.xml"/><Relationship Id="rId19" Type="http://schemas.openxmlformats.org/officeDocument/2006/relationships/tags" Target="../tags/tag22.xml"/><Relationship Id="rId4" Type="http://schemas.openxmlformats.org/officeDocument/2006/relationships/tags" Target="../tags/tag7.xml"/><Relationship Id="rId9" Type="http://schemas.openxmlformats.org/officeDocument/2006/relationships/tags" Target="../tags/tag12.xml"/><Relationship Id="rId14" Type="http://schemas.openxmlformats.org/officeDocument/2006/relationships/tags" Target="../tags/tag1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10.xml"/><Relationship Id="rId1" Type="http://schemas.openxmlformats.org/officeDocument/2006/relationships/tags" Target="../tags/tag109.xml"/><Relationship Id="rId4" Type="http://schemas.openxmlformats.org/officeDocument/2006/relationships/notesSlide" Target="../notesSlides/notesSlide1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tags" Target="../tags/tag113.xml"/><Relationship Id="rId2" Type="http://schemas.openxmlformats.org/officeDocument/2006/relationships/tags" Target="../tags/tag112.xml"/><Relationship Id="rId1" Type="http://schemas.openxmlformats.org/officeDocument/2006/relationships/tags" Target="../tags/tag111.xml"/><Relationship Id="rId5" Type="http://schemas.openxmlformats.org/officeDocument/2006/relationships/notesSlide" Target="../notesSlides/notesSlide12.xml"/><Relationship Id="rId4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tags" Target="../tags/tag116.xml"/><Relationship Id="rId2" Type="http://schemas.openxmlformats.org/officeDocument/2006/relationships/tags" Target="../tags/tag115.xml"/><Relationship Id="rId1" Type="http://schemas.openxmlformats.org/officeDocument/2006/relationships/tags" Target="../tags/tag114.xml"/><Relationship Id="rId5" Type="http://schemas.openxmlformats.org/officeDocument/2006/relationships/notesSlide" Target="../notesSlides/notesSlide13.xml"/><Relationship Id="rId4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18.xml"/><Relationship Id="rId1" Type="http://schemas.openxmlformats.org/officeDocument/2006/relationships/tags" Target="../tags/tag117.xml"/><Relationship Id="rId4" Type="http://schemas.openxmlformats.org/officeDocument/2006/relationships/notesSlide" Target="../notesSlides/notesSlide14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20.xml"/><Relationship Id="rId1" Type="http://schemas.openxmlformats.org/officeDocument/2006/relationships/tags" Target="../tags/tag119.xml"/><Relationship Id="rId4" Type="http://schemas.openxmlformats.org/officeDocument/2006/relationships/notesSlide" Target="../notesSlides/notesSlide15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tags" Target="../tags/tag123.xml"/><Relationship Id="rId2" Type="http://schemas.openxmlformats.org/officeDocument/2006/relationships/tags" Target="../tags/tag122.xml"/><Relationship Id="rId1" Type="http://schemas.openxmlformats.org/officeDocument/2006/relationships/tags" Target="../tags/tag121.xml"/><Relationship Id="rId5" Type="http://schemas.openxmlformats.org/officeDocument/2006/relationships/notesSlide" Target="../notesSlides/notesSlide16.xml"/><Relationship Id="rId4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tags" Target="../tags/tag126.xml"/><Relationship Id="rId2" Type="http://schemas.openxmlformats.org/officeDocument/2006/relationships/tags" Target="../tags/tag125.xml"/><Relationship Id="rId1" Type="http://schemas.openxmlformats.org/officeDocument/2006/relationships/tags" Target="../tags/tag124.xml"/><Relationship Id="rId5" Type="http://schemas.openxmlformats.org/officeDocument/2006/relationships/notesSlide" Target="../notesSlides/notesSlide17.xml"/><Relationship Id="rId4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28.xml"/><Relationship Id="rId1" Type="http://schemas.openxmlformats.org/officeDocument/2006/relationships/tags" Target="../tags/tag127.xml"/><Relationship Id="rId4" Type="http://schemas.openxmlformats.org/officeDocument/2006/relationships/notesSlide" Target="../notesSlides/notesSlide18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tags" Target="../tags/tag131.xml"/><Relationship Id="rId2" Type="http://schemas.openxmlformats.org/officeDocument/2006/relationships/tags" Target="../tags/tag130.xml"/><Relationship Id="rId1" Type="http://schemas.openxmlformats.org/officeDocument/2006/relationships/tags" Target="../tags/tag129.xml"/><Relationship Id="rId5" Type="http://schemas.openxmlformats.org/officeDocument/2006/relationships/notesSlide" Target="../notesSlides/notesSlide19.xml"/><Relationship Id="rId4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tags" Target="../tags/tag134.xml"/><Relationship Id="rId2" Type="http://schemas.openxmlformats.org/officeDocument/2006/relationships/tags" Target="../tags/tag133.xml"/><Relationship Id="rId1" Type="http://schemas.openxmlformats.org/officeDocument/2006/relationships/tags" Target="../tags/tag132.xml"/><Relationship Id="rId5" Type="http://schemas.openxmlformats.org/officeDocument/2006/relationships/notesSlide" Target="../notesSlides/notesSlide20.xml"/><Relationship Id="rId4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tags" Target="../tags/tag30.xml"/><Relationship Id="rId13" Type="http://schemas.openxmlformats.org/officeDocument/2006/relationships/tags" Target="../tags/tag35.xml"/><Relationship Id="rId3" Type="http://schemas.openxmlformats.org/officeDocument/2006/relationships/tags" Target="../tags/tag25.xml"/><Relationship Id="rId7" Type="http://schemas.openxmlformats.org/officeDocument/2006/relationships/tags" Target="../tags/tag29.xml"/><Relationship Id="rId12" Type="http://schemas.openxmlformats.org/officeDocument/2006/relationships/tags" Target="../tags/tag34.xml"/><Relationship Id="rId2" Type="http://schemas.openxmlformats.org/officeDocument/2006/relationships/tags" Target="../tags/tag24.xml"/><Relationship Id="rId1" Type="http://schemas.openxmlformats.org/officeDocument/2006/relationships/tags" Target="../tags/tag23.xml"/><Relationship Id="rId6" Type="http://schemas.openxmlformats.org/officeDocument/2006/relationships/tags" Target="../tags/tag28.xml"/><Relationship Id="rId11" Type="http://schemas.openxmlformats.org/officeDocument/2006/relationships/tags" Target="../tags/tag33.xml"/><Relationship Id="rId5" Type="http://schemas.openxmlformats.org/officeDocument/2006/relationships/tags" Target="../tags/tag27.xml"/><Relationship Id="rId10" Type="http://schemas.openxmlformats.org/officeDocument/2006/relationships/tags" Target="../tags/tag32.xml"/><Relationship Id="rId4" Type="http://schemas.openxmlformats.org/officeDocument/2006/relationships/tags" Target="../tags/tag26.xml"/><Relationship Id="rId9" Type="http://schemas.openxmlformats.org/officeDocument/2006/relationships/tags" Target="../tags/tag31.xml"/><Relationship Id="rId14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36.xml"/><Relationship Id="rId1" Type="http://schemas.openxmlformats.org/officeDocument/2006/relationships/tags" Target="../tags/tag135.xml"/><Relationship Id="rId4" Type="http://schemas.openxmlformats.org/officeDocument/2006/relationships/notesSlide" Target="../notesSlides/notesSlide2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7.xml"/><Relationship Id="rId1" Type="http://schemas.openxmlformats.org/officeDocument/2006/relationships/tags" Target="../tags/tag3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tags" Target="../tags/tag39.xml"/><Relationship Id="rId1" Type="http://schemas.openxmlformats.org/officeDocument/2006/relationships/tags" Target="../tags/tag38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tags" Target="../tags/tag47.xml"/><Relationship Id="rId13" Type="http://schemas.openxmlformats.org/officeDocument/2006/relationships/tags" Target="../tags/tag52.xml"/><Relationship Id="rId18" Type="http://schemas.openxmlformats.org/officeDocument/2006/relationships/tags" Target="../tags/tag57.xml"/><Relationship Id="rId3" Type="http://schemas.openxmlformats.org/officeDocument/2006/relationships/tags" Target="../tags/tag42.xml"/><Relationship Id="rId7" Type="http://schemas.openxmlformats.org/officeDocument/2006/relationships/tags" Target="../tags/tag46.xml"/><Relationship Id="rId12" Type="http://schemas.openxmlformats.org/officeDocument/2006/relationships/tags" Target="../tags/tag51.xml"/><Relationship Id="rId17" Type="http://schemas.openxmlformats.org/officeDocument/2006/relationships/tags" Target="../tags/tag56.xml"/><Relationship Id="rId2" Type="http://schemas.openxmlformats.org/officeDocument/2006/relationships/tags" Target="../tags/tag41.xml"/><Relationship Id="rId16" Type="http://schemas.openxmlformats.org/officeDocument/2006/relationships/tags" Target="../tags/tag55.xml"/><Relationship Id="rId1" Type="http://schemas.openxmlformats.org/officeDocument/2006/relationships/tags" Target="../tags/tag40.xml"/><Relationship Id="rId6" Type="http://schemas.openxmlformats.org/officeDocument/2006/relationships/tags" Target="../tags/tag45.xml"/><Relationship Id="rId11" Type="http://schemas.openxmlformats.org/officeDocument/2006/relationships/tags" Target="../tags/tag50.xml"/><Relationship Id="rId5" Type="http://schemas.openxmlformats.org/officeDocument/2006/relationships/tags" Target="../tags/tag44.xml"/><Relationship Id="rId15" Type="http://schemas.openxmlformats.org/officeDocument/2006/relationships/tags" Target="../tags/tag54.xml"/><Relationship Id="rId10" Type="http://schemas.openxmlformats.org/officeDocument/2006/relationships/tags" Target="../tags/tag49.xml"/><Relationship Id="rId19" Type="http://schemas.openxmlformats.org/officeDocument/2006/relationships/slideLayout" Target="../slideLayouts/slideLayout2.xml"/><Relationship Id="rId4" Type="http://schemas.openxmlformats.org/officeDocument/2006/relationships/tags" Target="../tags/tag43.xml"/><Relationship Id="rId9" Type="http://schemas.openxmlformats.org/officeDocument/2006/relationships/tags" Target="../tags/tag48.xml"/><Relationship Id="rId14" Type="http://schemas.openxmlformats.org/officeDocument/2006/relationships/tags" Target="../tags/tag5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9.xml"/><Relationship Id="rId1" Type="http://schemas.openxmlformats.org/officeDocument/2006/relationships/tags" Target="../tags/tag5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61.xml"/><Relationship Id="rId1" Type="http://schemas.openxmlformats.org/officeDocument/2006/relationships/tags" Target="../tags/tag60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tags" Target="../tags/tag69.xml"/><Relationship Id="rId13" Type="http://schemas.openxmlformats.org/officeDocument/2006/relationships/tags" Target="../tags/tag74.xml"/><Relationship Id="rId18" Type="http://schemas.openxmlformats.org/officeDocument/2006/relationships/tags" Target="../tags/tag79.xml"/><Relationship Id="rId3" Type="http://schemas.openxmlformats.org/officeDocument/2006/relationships/tags" Target="../tags/tag64.xml"/><Relationship Id="rId7" Type="http://schemas.openxmlformats.org/officeDocument/2006/relationships/tags" Target="../tags/tag68.xml"/><Relationship Id="rId12" Type="http://schemas.openxmlformats.org/officeDocument/2006/relationships/tags" Target="../tags/tag73.xml"/><Relationship Id="rId17" Type="http://schemas.openxmlformats.org/officeDocument/2006/relationships/tags" Target="../tags/tag78.xml"/><Relationship Id="rId2" Type="http://schemas.openxmlformats.org/officeDocument/2006/relationships/tags" Target="../tags/tag63.xml"/><Relationship Id="rId16" Type="http://schemas.openxmlformats.org/officeDocument/2006/relationships/tags" Target="../tags/tag77.xml"/><Relationship Id="rId1" Type="http://schemas.openxmlformats.org/officeDocument/2006/relationships/tags" Target="../tags/tag62.xml"/><Relationship Id="rId6" Type="http://schemas.openxmlformats.org/officeDocument/2006/relationships/tags" Target="../tags/tag67.xml"/><Relationship Id="rId11" Type="http://schemas.openxmlformats.org/officeDocument/2006/relationships/tags" Target="../tags/tag72.xml"/><Relationship Id="rId5" Type="http://schemas.openxmlformats.org/officeDocument/2006/relationships/tags" Target="../tags/tag66.xml"/><Relationship Id="rId15" Type="http://schemas.openxmlformats.org/officeDocument/2006/relationships/tags" Target="../tags/tag76.xml"/><Relationship Id="rId10" Type="http://schemas.openxmlformats.org/officeDocument/2006/relationships/tags" Target="../tags/tag71.xml"/><Relationship Id="rId19" Type="http://schemas.openxmlformats.org/officeDocument/2006/relationships/slideLayout" Target="../slideLayouts/slideLayout2.xml"/><Relationship Id="rId4" Type="http://schemas.openxmlformats.org/officeDocument/2006/relationships/tags" Target="../tags/tag65.xml"/><Relationship Id="rId9" Type="http://schemas.openxmlformats.org/officeDocument/2006/relationships/tags" Target="../tags/tag70.xml"/><Relationship Id="rId14" Type="http://schemas.openxmlformats.org/officeDocument/2006/relationships/tags" Target="../tags/tag7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CSE 421</a:t>
            </a:r>
            <a:br>
              <a:rPr lang="en-US" altLang="en-US" smtClean="0"/>
            </a:br>
            <a:r>
              <a:rPr lang="en-US" altLang="en-US" smtClean="0"/>
              <a:t>Algorithms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Richard Anderson</a:t>
            </a:r>
          </a:p>
          <a:p>
            <a:pPr eaLnBrk="1" hangingPunct="1"/>
            <a:r>
              <a:rPr lang="en-US" altLang="en-US" dirty="0" smtClean="0"/>
              <a:t>Lecture 17</a:t>
            </a:r>
          </a:p>
          <a:p>
            <a:pPr eaLnBrk="1" hangingPunct="1"/>
            <a:r>
              <a:rPr lang="en-US" altLang="en-US" dirty="0" smtClean="0"/>
              <a:t>Dynamic Programming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Penalty cost measure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Opt[ j ] = min(E</a:t>
            </a:r>
            <a:r>
              <a:rPr lang="en-US" altLang="en-US" baseline="-25000" smtClean="0"/>
              <a:t>1,j</a:t>
            </a:r>
            <a:r>
              <a:rPr lang="en-US" altLang="en-US" smtClean="0"/>
              <a:t>, min</a:t>
            </a:r>
            <a:r>
              <a:rPr lang="en-US" altLang="en-US" baseline="-25000" smtClean="0"/>
              <a:t>i</a:t>
            </a:r>
            <a:r>
              <a:rPr lang="en-US" altLang="en-US" smtClean="0"/>
              <a:t>(Opt[ i ] + E</a:t>
            </a:r>
            <a:r>
              <a:rPr lang="en-US" altLang="en-US" baseline="-25000" smtClean="0"/>
              <a:t>i,j</a:t>
            </a:r>
            <a:r>
              <a:rPr lang="en-US" altLang="en-US" smtClean="0"/>
              <a:t> + P))</a:t>
            </a:r>
          </a:p>
        </p:txBody>
      </p:sp>
    </p:spTree>
    <p:extLst>
      <p:ext uri="{BB962C8B-B14F-4D97-AF65-F5344CB8AC3E}">
        <p14:creationId xmlns:p14="http://schemas.microsoft.com/office/powerpoint/2010/main" val="1760302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Subset Sum Problem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Let w</a:t>
            </a:r>
            <a:r>
              <a:rPr lang="en-US" altLang="en-US" baseline="-25000" smtClean="0"/>
              <a:t>1</a:t>
            </a:r>
            <a:r>
              <a:rPr lang="en-US" altLang="en-US" smtClean="0"/>
              <a:t>,…,w</a:t>
            </a:r>
            <a:r>
              <a:rPr lang="en-US" altLang="en-US" baseline="-25000" smtClean="0"/>
              <a:t>n</a:t>
            </a:r>
            <a:r>
              <a:rPr lang="en-US" altLang="en-US" smtClean="0"/>
              <a:t> = {6, 8, 9, 11, 13, 16, 18, 24}</a:t>
            </a:r>
          </a:p>
          <a:p>
            <a:pPr eaLnBrk="1" hangingPunct="1"/>
            <a:r>
              <a:rPr lang="en-US" altLang="en-US" smtClean="0"/>
              <a:t>Find a subset that has as large a sum as possible, without exceeding 50</a:t>
            </a:r>
          </a:p>
        </p:txBody>
      </p:sp>
      <p:sp>
        <p:nvSpPr>
          <p:cNvPr id="6148" name="TextBox 3" hidden="1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04800" y="5867400"/>
            <a:ext cx="1427163" cy="338138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FF0000"/>
                </a:solidFill>
              </a:rPr>
              <a:t>6, 8, 9, 11, 16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Adding a variable for Weight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Opt[ j, K ] the largest subset of {w</a:t>
            </a:r>
            <a:r>
              <a:rPr lang="en-US" altLang="en-US" baseline="-25000" smtClean="0"/>
              <a:t>1</a:t>
            </a:r>
            <a:r>
              <a:rPr lang="en-US" altLang="en-US" smtClean="0"/>
              <a:t>, …, w</a:t>
            </a:r>
            <a:r>
              <a:rPr lang="en-US" altLang="en-US" baseline="-25000" smtClean="0"/>
              <a:t>j</a:t>
            </a:r>
            <a:r>
              <a:rPr lang="en-US" altLang="en-US" smtClean="0"/>
              <a:t>} that sums to at most K</a:t>
            </a:r>
          </a:p>
          <a:p>
            <a:pPr eaLnBrk="1" hangingPunct="1"/>
            <a:r>
              <a:rPr lang="en-US" altLang="en-US" smtClean="0"/>
              <a:t>{2, 4, 7, 10}</a:t>
            </a:r>
          </a:p>
          <a:p>
            <a:pPr lvl="1" eaLnBrk="1" hangingPunct="1"/>
            <a:r>
              <a:rPr lang="en-US" altLang="en-US" smtClean="0"/>
              <a:t>Opt[2, 7] =</a:t>
            </a:r>
          </a:p>
          <a:p>
            <a:pPr lvl="1" eaLnBrk="1" hangingPunct="1"/>
            <a:r>
              <a:rPr lang="en-US" altLang="en-US" smtClean="0"/>
              <a:t>Opt[3, 7] =</a:t>
            </a:r>
          </a:p>
          <a:p>
            <a:pPr lvl="1" eaLnBrk="1" hangingPunct="1"/>
            <a:r>
              <a:rPr lang="en-US" altLang="en-US" smtClean="0"/>
              <a:t>Opt[3,12] =</a:t>
            </a:r>
          </a:p>
          <a:p>
            <a:pPr lvl="1" eaLnBrk="1" hangingPunct="1"/>
            <a:r>
              <a:rPr lang="en-US" altLang="en-US" smtClean="0"/>
              <a:t>Opt[4,12] =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Subset Sum Recurrence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Opt[ j, K ] the largest subset of {w</a:t>
            </a:r>
            <a:r>
              <a:rPr lang="en-US" altLang="en-US" baseline="-25000" smtClean="0"/>
              <a:t>1</a:t>
            </a:r>
            <a:r>
              <a:rPr lang="en-US" altLang="en-US" smtClean="0"/>
              <a:t>, …, w</a:t>
            </a:r>
            <a:r>
              <a:rPr lang="en-US" altLang="en-US" baseline="-25000" smtClean="0"/>
              <a:t>j</a:t>
            </a:r>
            <a:r>
              <a:rPr lang="en-US" altLang="en-US" smtClean="0"/>
              <a:t>} that sums to at most K</a:t>
            </a:r>
          </a:p>
          <a:p>
            <a:pPr eaLnBrk="1" hangingPunct="1"/>
            <a:endParaRPr lang="en-US" altLang="en-US" smtClean="0"/>
          </a:p>
        </p:txBody>
      </p:sp>
      <p:sp>
        <p:nvSpPr>
          <p:cNvPr id="8196" name="Text Box 4" hidden="1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28600" y="6096000"/>
            <a:ext cx="7391400" cy="466725"/>
          </a:xfrm>
          <a:prstGeom prst="rect">
            <a:avLst/>
          </a:prstGeom>
          <a:solidFill>
            <a:srgbClr val="FFFF66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solidFill>
                  <a:srgbClr val="FF0000"/>
                </a:solidFill>
              </a:rPr>
              <a:t>Opt[ j, K] = max(Opt[ j – 1, K], Opt[ j – 1, K – w</a:t>
            </a:r>
            <a:r>
              <a:rPr lang="en-US" altLang="en-US" sz="2400" baseline="-25000">
                <a:solidFill>
                  <a:srgbClr val="FF0000"/>
                </a:solidFill>
              </a:rPr>
              <a:t>j</a:t>
            </a:r>
            <a:r>
              <a:rPr lang="en-US" altLang="en-US" sz="2400">
                <a:solidFill>
                  <a:srgbClr val="FF0000"/>
                </a:solidFill>
              </a:rPr>
              <a:t>] + w</a:t>
            </a:r>
            <a:r>
              <a:rPr lang="en-US" altLang="en-US" sz="2400" baseline="-25000">
                <a:solidFill>
                  <a:srgbClr val="FF0000"/>
                </a:solidFill>
              </a:rPr>
              <a:t>j</a:t>
            </a:r>
            <a:r>
              <a:rPr lang="en-US" altLang="en-US" sz="2400">
                <a:solidFill>
                  <a:srgbClr val="FF0000"/>
                </a:solidFill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Subset Sum Grid</a:t>
            </a:r>
          </a:p>
        </p:txBody>
      </p:sp>
      <p:graphicFrame>
        <p:nvGraphicFramePr>
          <p:cNvPr id="301192" name="Group 136"/>
          <p:cNvGraphicFramePr>
            <a:graphicFrameLocks noGrp="1"/>
          </p:cNvGraphicFramePr>
          <p:nvPr>
            <p:ph sz="half" idx="4294967295"/>
            <p:custDataLst>
              <p:tags r:id="rId2"/>
            </p:custDataLst>
          </p:nvPr>
        </p:nvGraphicFramePr>
        <p:xfrm>
          <a:off x="342900" y="2514600"/>
          <a:ext cx="8458200" cy="2590800"/>
        </p:xfrm>
        <a:graphic>
          <a:graphicData uri="http://schemas.openxmlformats.org/drawingml/2006/table">
            <a:tbl>
              <a:tblPr/>
              <a:tblGrid>
                <a:gridCol w="469900"/>
                <a:gridCol w="469900"/>
                <a:gridCol w="469900"/>
                <a:gridCol w="469900"/>
                <a:gridCol w="482600"/>
                <a:gridCol w="457200"/>
                <a:gridCol w="469900"/>
                <a:gridCol w="469900"/>
                <a:gridCol w="469900"/>
                <a:gridCol w="469900"/>
                <a:gridCol w="469900"/>
                <a:gridCol w="469900"/>
                <a:gridCol w="469900"/>
                <a:gridCol w="469900"/>
                <a:gridCol w="469900"/>
                <a:gridCol w="469900"/>
                <a:gridCol w="469900"/>
                <a:gridCol w="469900"/>
              </a:tblGrid>
              <a:tr h="142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2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4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2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2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335" name="Text Box 130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429000" y="5715000"/>
            <a:ext cx="37338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/>
              <a:t>{2, 4, 7, 10}</a:t>
            </a:r>
          </a:p>
        </p:txBody>
      </p:sp>
      <p:sp>
        <p:nvSpPr>
          <p:cNvPr id="9336" name="Text Box 131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81000" y="1371600"/>
            <a:ext cx="7391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/>
              <a:t>Opt[ j, K] = max(Opt[ j – 1, K], Opt[ j – 1, K – w</a:t>
            </a:r>
            <a:r>
              <a:rPr lang="en-US" altLang="en-US" sz="2400" baseline="-25000"/>
              <a:t>j</a:t>
            </a:r>
            <a:r>
              <a:rPr lang="en-US" altLang="en-US" sz="2400"/>
              <a:t>] + w</a:t>
            </a:r>
            <a:r>
              <a:rPr lang="en-US" altLang="en-US" sz="2400" baseline="-25000"/>
              <a:t>j</a:t>
            </a:r>
            <a:r>
              <a:rPr lang="en-US" altLang="en-US" sz="240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Subset Sum Code</a:t>
            </a:r>
          </a:p>
        </p:txBody>
      </p:sp>
      <p:sp>
        <p:nvSpPr>
          <p:cNvPr id="10243" name="Text Box 4" hidden="1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52400" y="6248400"/>
            <a:ext cx="7391400" cy="466725"/>
          </a:xfrm>
          <a:prstGeom prst="rect">
            <a:avLst/>
          </a:prstGeom>
          <a:solidFill>
            <a:srgbClr val="FFFF66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solidFill>
                  <a:srgbClr val="FF0000"/>
                </a:solidFill>
              </a:rPr>
              <a:t>Opt[ j, K] = max(Opt[ j – 1, K], Opt[ j – 1, K – w</a:t>
            </a:r>
            <a:r>
              <a:rPr lang="en-US" altLang="en-US" sz="2400" baseline="-25000">
                <a:solidFill>
                  <a:srgbClr val="FF0000"/>
                </a:solidFill>
              </a:rPr>
              <a:t>j</a:t>
            </a:r>
            <a:r>
              <a:rPr lang="en-US" altLang="en-US" sz="2400">
                <a:solidFill>
                  <a:srgbClr val="FF0000"/>
                </a:solidFill>
              </a:rPr>
              <a:t>] + w</a:t>
            </a:r>
            <a:r>
              <a:rPr lang="en-US" altLang="en-US" sz="2400" baseline="-25000">
                <a:solidFill>
                  <a:srgbClr val="FF0000"/>
                </a:solidFill>
              </a:rPr>
              <a:t>j</a:t>
            </a:r>
            <a:r>
              <a:rPr lang="en-US" altLang="en-US" sz="2400">
                <a:solidFill>
                  <a:srgbClr val="FF0000"/>
                </a:solidFill>
              </a:rPr>
              <a:t>)</a:t>
            </a:r>
          </a:p>
        </p:txBody>
      </p:sp>
      <p:sp>
        <p:nvSpPr>
          <p:cNvPr id="10244" name="TextBox 4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914400" y="1752600"/>
            <a:ext cx="73152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400"/>
              <a:t>for j = 1 to n</a:t>
            </a:r>
          </a:p>
          <a:p>
            <a:pPr eaLnBrk="1" hangingPunct="1"/>
            <a:r>
              <a:rPr lang="en-US" altLang="en-US" sz="2400"/>
              <a:t>      for k = 1 to W</a:t>
            </a:r>
          </a:p>
          <a:p>
            <a:pPr eaLnBrk="1" hangingPunct="1"/>
            <a:r>
              <a:rPr lang="en-US" altLang="en-US" sz="2400"/>
              <a:t>             Opt[j, k] = max(Opt[j-1, k], Opt[j-1, k-w</a:t>
            </a:r>
            <a:r>
              <a:rPr lang="en-US" altLang="en-US" sz="2400" baseline="-25000"/>
              <a:t>j</a:t>
            </a:r>
            <a:r>
              <a:rPr lang="en-US" altLang="en-US" sz="2400"/>
              <a:t>] + w</a:t>
            </a:r>
            <a:r>
              <a:rPr lang="en-US" altLang="en-US" sz="2400" baseline="-25000"/>
              <a:t>j</a:t>
            </a:r>
            <a:r>
              <a:rPr lang="en-US" altLang="en-US" sz="240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Knapsack Problem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Items have weights and values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The problem is to maximize total value subject to a bound on weght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Items {I</a:t>
            </a:r>
            <a:r>
              <a:rPr lang="en-US" altLang="en-US" sz="2800" baseline="-25000" smtClean="0"/>
              <a:t>1</a:t>
            </a:r>
            <a:r>
              <a:rPr lang="en-US" altLang="en-US" sz="2800" smtClean="0"/>
              <a:t>, I</a:t>
            </a:r>
            <a:r>
              <a:rPr lang="en-US" altLang="en-US" sz="2800" baseline="-25000" smtClean="0"/>
              <a:t>2</a:t>
            </a:r>
            <a:r>
              <a:rPr lang="en-US" altLang="en-US" sz="2800" smtClean="0"/>
              <a:t>, … I</a:t>
            </a:r>
            <a:r>
              <a:rPr lang="en-US" altLang="en-US" sz="2800" baseline="-25000" smtClean="0"/>
              <a:t>n</a:t>
            </a:r>
            <a:r>
              <a:rPr lang="en-US" altLang="en-US" sz="2800" smtClean="0"/>
              <a:t>}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smtClean="0"/>
              <a:t>Weights {w</a:t>
            </a:r>
            <a:r>
              <a:rPr lang="en-US" altLang="en-US" sz="2400" baseline="-25000" smtClean="0"/>
              <a:t>1</a:t>
            </a:r>
            <a:r>
              <a:rPr lang="en-US" altLang="en-US" sz="2400" smtClean="0"/>
              <a:t>, w</a:t>
            </a:r>
            <a:r>
              <a:rPr lang="en-US" altLang="en-US" sz="2400" baseline="-25000" smtClean="0"/>
              <a:t>2</a:t>
            </a:r>
            <a:r>
              <a:rPr lang="en-US" altLang="en-US" sz="2400" smtClean="0"/>
              <a:t>, …,w</a:t>
            </a:r>
            <a:r>
              <a:rPr lang="en-US" altLang="en-US" sz="2400" baseline="-25000" smtClean="0"/>
              <a:t>n</a:t>
            </a:r>
            <a:r>
              <a:rPr lang="en-US" altLang="en-US" sz="2400" smtClean="0"/>
              <a:t>}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smtClean="0"/>
              <a:t>Values {v</a:t>
            </a:r>
            <a:r>
              <a:rPr lang="en-US" altLang="en-US" sz="2400" baseline="-25000" smtClean="0"/>
              <a:t>1</a:t>
            </a:r>
            <a:r>
              <a:rPr lang="en-US" altLang="en-US" sz="2400" smtClean="0"/>
              <a:t>, v</a:t>
            </a:r>
            <a:r>
              <a:rPr lang="en-US" altLang="en-US" sz="2400" baseline="-25000" smtClean="0"/>
              <a:t>2</a:t>
            </a:r>
            <a:r>
              <a:rPr lang="en-US" altLang="en-US" sz="2400" smtClean="0"/>
              <a:t>, …, v</a:t>
            </a:r>
            <a:r>
              <a:rPr lang="en-US" altLang="en-US" sz="2400" baseline="-25000" smtClean="0"/>
              <a:t>n</a:t>
            </a:r>
            <a:r>
              <a:rPr lang="en-US" altLang="en-US" sz="2400" smtClean="0"/>
              <a:t>}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smtClean="0"/>
              <a:t>Bound K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Find set S of indices to: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smtClean="0"/>
              <a:t>Maximize </a:t>
            </a:r>
            <a:r>
              <a:rPr lang="en-US" altLang="en-US" sz="4000" smtClean="0">
                <a:latin typeface="Symbol" pitchFamily="18" charset="2"/>
              </a:rPr>
              <a:t>S</a:t>
            </a:r>
            <a:r>
              <a:rPr lang="en-US" altLang="en-US" sz="2400" baseline="-25000" smtClean="0"/>
              <a:t>i</a:t>
            </a:r>
            <a:r>
              <a:rPr lang="en-US" altLang="en-US" sz="2400" baseline="-25000" smtClean="0">
                <a:latin typeface="Symbol" pitchFamily="18" charset="2"/>
              </a:rPr>
              <a:t>e</a:t>
            </a:r>
            <a:r>
              <a:rPr lang="en-US" altLang="en-US" sz="2400" baseline="-25000" smtClean="0"/>
              <a:t>S</a:t>
            </a:r>
            <a:r>
              <a:rPr lang="en-US" altLang="en-US" sz="2400" smtClean="0"/>
              <a:t>v</a:t>
            </a:r>
            <a:r>
              <a:rPr lang="en-US" altLang="en-US" sz="2400" baseline="-25000" smtClean="0"/>
              <a:t>i</a:t>
            </a:r>
            <a:r>
              <a:rPr lang="en-US" altLang="en-US" sz="2400" smtClean="0"/>
              <a:t> such that </a:t>
            </a:r>
            <a:r>
              <a:rPr lang="en-US" altLang="en-US" sz="4000" smtClean="0">
                <a:latin typeface="Symbol" pitchFamily="18" charset="2"/>
              </a:rPr>
              <a:t>S</a:t>
            </a:r>
            <a:r>
              <a:rPr lang="en-US" altLang="en-US" sz="2400" baseline="-25000" smtClean="0"/>
              <a:t>i</a:t>
            </a:r>
            <a:r>
              <a:rPr lang="en-US" altLang="en-US" sz="2400" baseline="-25000" smtClean="0">
                <a:latin typeface="Symbol" pitchFamily="18" charset="2"/>
              </a:rPr>
              <a:t>e</a:t>
            </a:r>
            <a:r>
              <a:rPr lang="en-US" altLang="en-US" sz="2400" baseline="-25000" smtClean="0"/>
              <a:t>S</a:t>
            </a:r>
            <a:r>
              <a:rPr lang="en-US" altLang="en-US" sz="2400" smtClean="0"/>
              <a:t>w</a:t>
            </a:r>
            <a:r>
              <a:rPr lang="en-US" altLang="en-US" sz="2400" baseline="-25000" smtClean="0"/>
              <a:t>i</a:t>
            </a:r>
            <a:r>
              <a:rPr lang="en-US" altLang="en-US" sz="2400" smtClean="0"/>
              <a:t> &lt;= 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Knapsack Recurrence</a:t>
            </a:r>
          </a:p>
        </p:txBody>
      </p:sp>
      <p:sp>
        <p:nvSpPr>
          <p:cNvPr id="12291" name="Rectangle 4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457200" y="2133600"/>
            <a:ext cx="845026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Opt[ j, K] = max(Opt[ j – 1, K], Opt[ j – 1, K – w</a:t>
            </a:r>
            <a:r>
              <a:rPr lang="en-US" altLang="en-US" sz="2800" baseline="-25000"/>
              <a:t>j</a:t>
            </a:r>
            <a:r>
              <a:rPr lang="en-US" altLang="en-US" sz="2800"/>
              <a:t>] + w</a:t>
            </a:r>
            <a:r>
              <a:rPr lang="en-US" altLang="en-US" sz="2800" baseline="-25000"/>
              <a:t>j</a:t>
            </a:r>
            <a:r>
              <a:rPr lang="en-US" altLang="en-US" sz="2800"/>
              <a:t>)</a:t>
            </a:r>
          </a:p>
        </p:txBody>
      </p:sp>
      <p:sp>
        <p:nvSpPr>
          <p:cNvPr id="12292" name="Text Box 6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09575" y="1447800"/>
            <a:ext cx="41624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800"/>
              <a:t>Subset Sum Recurrence:</a:t>
            </a:r>
          </a:p>
        </p:txBody>
      </p:sp>
      <p:sp>
        <p:nvSpPr>
          <p:cNvPr id="12293" name="Text Box 7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09575" y="3168650"/>
            <a:ext cx="378777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800"/>
              <a:t>Knapsack Recurrence: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Knapsack Grid</a:t>
            </a:r>
          </a:p>
        </p:txBody>
      </p:sp>
      <p:graphicFrame>
        <p:nvGraphicFramePr>
          <p:cNvPr id="313467" name="Group 123"/>
          <p:cNvGraphicFramePr>
            <a:graphicFrameLocks noGrp="1"/>
          </p:cNvGraphicFramePr>
          <p:nvPr>
            <p:ph sz="half" idx="4294967295"/>
            <p:custDataLst>
              <p:tags r:id="rId2"/>
            </p:custDataLst>
          </p:nvPr>
        </p:nvGraphicFramePr>
        <p:xfrm>
          <a:off x="533400" y="2438400"/>
          <a:ext cx="8077200" cy="2590800"/>
        </p:xfrm>
        <a:graphic>
          <a:graphicData uri="http://schemas.openxmlformats.org/drawingml/2006/table">
            <a:tbl>
              <a:tblPr/>
              <a:tblGrid>
                <a:gridCol w="449263"/>
                <a:gridCol w="447675"/>
                <a:gridCol w="449262"/>
                <a:gridCol w="449263"/>
                <a:gridCol w="447675"/>
                <a:gridCol w="449262"/>
                <a:gridCol w="449263"/>
                <a:gridCol w="447675"/>
                <a:gridCol w="449262"/>
                <a:gridCol w="449263"/>
                <a:gridCol w="447675"/>
                <a:gridCol w="449262"/>
                <a:gridCol w="449263"/>
                <a:gridCol w="447675"/>
                <a:gridCol w="449262"/>
                <a:gridCol w="449263"/>
                <a:gridCol w="447675"/>
                <a:gridCol w="449262"/>
              </a:tblGrid>
              <a:tr h="493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3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3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3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3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431" name="Text Box 119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533400" y="5638800"/>
            <a:ext cx="77724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/>
              <a:t>Weights {2, 4, 7, 10}  Values: {3, 5, 9, 16}</a:t>
            </a:r>
          </a:p>
        </p:txBody>
      </p:sp>
      <p:sp>
        <p:nvSpPr>
          <p:cNvPr id="13432" name="Text Box 120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81000" y="1371600"/>
            <a:ext cx="7391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/>
              <a:t>Opt[ j, K] = max(Opt[ j – 1, K], Opt[ j – 1, K – w</a:t>
            </a:r>
            <a:r>
              <a:rPr lang="en-US" altLang="en-US" sz="2400" baseline="-25000"/>
              <a:t>j</a:t>
            </a:r>
            <a:r>
              <a:rPr lang="en-US" altLang="en-US" sz="2400"/>
              <a:t>] + v</a:t>
            </a:r>
            <a:r>
              <a:rPr lang="en-US" altLang="en-US" sz="2400" baseline="-25000"/>
              <a:t>j</a:t>
            </a:r>
            <a:r>
              <a:rPr lang="en-US" altLang="en-US" sz="240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Dynamic Programming Examples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Examples</a:t>
            </a:r>
          </a:p>
          <a:p>
            <a:pPr lvl="1" eaLnBrk="1" hangingPunct="1"/>
            <a:r>
              <a:rPr lang="en-US" altLang="en-US" smtClean="0"/>
              <a:t>Optimal Billboard Placement</a:t>
            </a:r>
          </a:p>
          <a:p>
            <a:pPr lvl="2" eaLnBrk="1" hangingPunct="1"/>
            <a:r>
              <a:rPr lang="en-US" altLang="en-US" smtClean="0"/>
              <a:t>Text, Solved Exercise, Pg 307</a:t>
            </a:r>
          </a:p>
          <a:p>
            <a:pPr lvl="1" eaLnBrk="1" hangingPunct="1"/>
            <a:r>
              <a:rPr lang="en-US" altLang="en-US" smtClean="0"/>
              <a:t>Linebreaking with hyphenation</a:t>
            </a:r>
          </a:p>
          <a:p>
            <a:pPr lvl="2" eaLnBrk="1" hangingPunct="1"/>
            <a:r>
              <a:rPr lang="en-US" altLang="en-US" smtClean="0"/>
              <a:t>Compare with HW problem 6, Pg 317</a:t>
            </a:r>
          </a:p>
          <a:p>
            <a:pPr lvl="1" eaLnBrk="1" hangingPunct="1"/>
            <a:r>
              <a:rPr lang="en-US" altLang="en-US" smtClean="0"/>
              <a:t>String approximation</a:t>
            </a:r>
          </a:p>
          <a:p>
            <a:pPr lvl="2" eaLnBrk="1" hangingPunct="1"/>
            <a:r>
              <a:rPr lang="en-US" altLang="en-US" smtClean="0"/>
              <a:t>Text, Solved Exercise, Page 309</a:t>
            </a:r>
          </a:p>
          <a:p>
            <a:pPr lvl="1" eaLnBrk="1" hangingPunct="1"/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Optimal linear interpolation   </a:t>
            </a:r>
          </a:p>
        </p:txBody>
      </p:sp>
      <p:sp>
        <p:nvSpPr>
          <p:cNvPr id="11267" name="Oval 4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371600" y="4724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68" name="Oval 5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590800" y="3505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69" name="Oval 6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124200" y="3200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70" name="Oval 7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133600" y="4724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71" name="Oval 8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4953000" y="3276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72" name="Oval 9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1066800" y="5410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73" name="Oval 10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3429000" y="3429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74" name="Oval 11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3962400" y="3276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75" name="Oval 12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2590800" y="3962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76" name="Oval 13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6629400" y="2971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77" name="Oval 14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6705600" y="2286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78" name="Oval 15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7467600" y="2514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79" name="Oval 16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7848600" y="1676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80" name="Oval 17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4495800" y="3200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81" name="Oval 18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8610600" y="1371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82" name="Oval 19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5791200" y="3124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83" name="Text Box 20"/>
          <p:cNvSpPr txBox="1"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4114800" y="5105400"/>
            <a:ext cx="4592638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600"/>
              <a:t>Error = </a:t>
            </a:r>
            <a:r>
              <a:rPr lang="en-US" altLang="en-US" sz="5400">
                <a:latin typeface="Symbol" panose="05050102010706020507" pitchFamily="18" charset="2"/>
              </a:rPr>
              <a:t>S</a:t>
            </a:r>
            <a:r>
              <a:rPr lang="en-US" altLang="en-US" sz="3600"/>
              <a:t>(y</a:t>
            </a:r>
            <a:r>
              <a:rPr lang="en-US" altLang="en-US" sz="3600" baseline="-25000"/>
              <a:t>i</a:t>
            </a:r>
            <a:r>
              <a:rPr lang="en-US" altLang="en-US" sz="3600"/>
              <a:t> –ax</a:t>
            </a:r>
            <a:r>
              <a:rPr lang="en-US" altLang="en-US" sz="3600" baseline="-25000"/>
              <a:t>i</a:t>
            </a:r>
            <a:r>
              <a:rPr lang="en-US" altLang="en-US" sz="3600"/>
              <a:t> – b)</a:t>
            </a:r>
            <a:r>
              <a:rPr lang="en-US" altLang="en-US" sz="3600" baseline="30000"/>
              <a:t>2</a:t>
            </a:r>
          </a:p>
        </p:txBody>
      </p:sp>
      <p:sp>
        <p:nvSpPr>
          <p:cNvPr id="11284" name="Line 21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 flipV="1">
            <a:off x="228600" y="1371600"/>
            <a:ext cx="8763000" cy="42672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342014" y="1790700"/>
            <a:ext cx="4038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Optimal linear interpolation with K segments</a:t>
            </a:r>
            <a:endParaRPr lang="en-US" sz="2000" dirty="0"/>
          </a:p>
        </p:txBody>
      </p:sp>
      <p:cxnSp>
        <p:nvCxnSpPr>
          <p:cNvPr id="4" name="Straight Connector 3"/>
          <p:cNvCxnSpPr>
            <a:stCxn id="11272" idx="7"/>
            <a:endCxn id="11269" idx="3"/>
          </p:cNvCxnSpPr>
          <p:nvPr/>
        </p:nvCxnSpPr>
        <p:spPr>
          <a:xfrm flipV="1">
            <a:off x="1261922" y="3395522"/>
            <a:ext cx="1895756" cy="2048156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>
            <a:stCxn id="11269" idx="6"/>
          </p:cNvCxnSpPr>
          <p:nvPr/>
        </p:nvCxnSpPr>
        <p:spPr>
          <a:xfrm flipV="1">
            <a:off x="3352800" y="3276600"/>
            <a:ext cx="3352800" cy="38100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6705600" y="1485900"/>
            <a:ext cx="2001838" cy="1333500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98359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Billboard Placement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Maximize income in placing billboards</a:t>
            </a:r>
          </a:p>
          <a:p>
            <a:pPr lvl="1" eaLnBrk="1" hangingPunct="1"/>
            <a:r>
              <a:rPr lang="en-US" altLang="en-US" smtClean="0"/>
              <a:t>b</a:t>
            </a:r>
            <a:r>
              <a:rPr lang="en-US" altLang="en-US" baseline="-25000" smtClean="0"/>
              <a:t>i</a:t>
            </a:r>
            <a:r>
              <a:rPr lang="en-US" altLang="en-US" smtClean="0"/>
              <a:t> = (p</a:t>
            </a:r>
            <a:r>
              <a:rPr lang="en-US" altLang="en-US" baseline="-25000" smtClean="0"/>
              <a:t>i</a:t>
            </a:r>
            <a:r>
              <a:rPr lang="en-US" altLang="en-US" smtClean="0"/>
              <a:t>, v</a:t>
            </a:r>
            <a:r>
              <a:rPr lang="en-US" altLang="en-US" baseline="-25000" smtClean="0"/>
              <a:t>i</a:t>
            </a:r>
            <a:r>
              <a:rPr lang="en-US" altLang="en-US" smtClean="0"/>
              <a:t>),  v</a:t>
            </a:r>
            <a:r>
              <a:rPr lang="en-US" altLang="en-US" baseline="-25000" smtClean="0"/>
              <a:t>i</a:t>
            </a:r>
            <a:r>
              <a:rPr lang="en-US" altLang="en-US" smtClean="0"/>
              <a:t>: value of placing billboard at  position p</a:t>
            </a:r>
            <a:r>
              <a:rPr lang="en-US" altLang="en-US" baseline="-25000" smtClean="0"/>
              <a:t>i</a:t>
            </a:r>
          </a:p>
          <a:p>
            <a:pPr eaLnBrk="1" hangingPunct="1"/>
            <a:r>
              <a:rPr lang="en-US" altLang="en-US" smtClean="0"/>
              <a:t>Constraint:</a:t>
            </a:r>
          </a:p>
          <a:p>
            <a:pPr lvl="1" eaLnBrk="1" hangingPunct="1"/>
            <a:r>
              <a:rPr lang="en-US" altLang="en-US" smtClean="0"/>
              <a:t>At most one billboard every five miles</a:t>
            </a:r>
          </a:p>
          <a:p>
            <a:pPr eaLnBrk="1" hangingPunct="1"/>
            <a:r>
              <a:rPr lang="en-US" altLang="en-US" smtClean="0"/>
              <a:t>Example</a:t>
            </a:r>
          </a:p>
          <a:p>
            <a:pPr lvl="1" eaLnBrk="1" hangingPunct="1"/>
            <a:r>
              <a:rPr lang="en-US" altLang="en-US" smtClean="0"/>
              <a:t>{(6,5), (8,6), (12, 5), (14, 1)}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3600" smtClean="0"/>
              <a:t>Design a Dynamic Programming  Algorithm for Billboard Placement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Compute Opt[1], Opt[2], . . ., Opt[n]</a:t>
            </a:r>
          </a:p>
          <a:p>
            <a:pPr eaLnBrk="1" hangingPunct="1"/>
            <a:r>
              <a:rPr lang="en-US" altLang="en-US" smtClean="0"/>
              <a:t>What is Opt[k]?</a:t>
            </a:r>
          </a:p>
        </p:txBody>
      </p:sp>
      <p:sp>
        <p:nvSpPr>
          <p:cNvPr id="16388" name="Text Box 6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52400" y="6172200"/>
            <a:ext cx="7010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Input b</a:t>
            </a:r>
            <a:r>
              <a:rPr lang="en-US" altLang="en-US" baseline="-25000"/>
              <a:t>1</a:t>
            </a:r>
            <a:r>
              <a:rPr lang="en-US" altLang="en-US"/>
              <a:t>, …, b</a:t>
            </a:r>
            <a:r>
              <a:rPr lang="en-US" altLang="en-US" baseline="-25000"/>
              <a:t>n</a:t>
            </a:r>
            <a:r>
              <a:rPr lang="en-US" altLang="en-US"/>
              <a:t>, where b</a:t>
            </a:r>
            <a:r>
              <a:rPr lang="en-US" altLang="en-US" baseline="-25000"/>
              <a:t>i</a:t>
            </a:r>
            <a:r>
              <a:rPr lang="en-US" altLang="en-US"/>
              <a:t> = (p</a:t>
            </a:r>
            <a:r>
              <a:rPr lang="en-US" altLang="en-US" baseline="-25000"/>
              <a:t>i</a:t>
            </a:r>
            <a:r>
              <a:rPr lang="en-US" altLang="en-US"/>
              <a:t>, v</a:t>
            </a:r>
            <a:r>
              <a:rPr lang="en-US" altLang="en-US" baseline="-25000"/>
              <a:t>i</a:t>
            </a:r>
            <a:r>
              <a:rPr lang="en-US" altLang="en-US"/>
              <a:t>), position and value of billboard 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Opt[k] = fun(Opt[0],…,Opt[k-1])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How is the solution determined from sub problems?</a:t>
            </a:r>
          </a:p>
        </p:txBody>
      </p:sp>
      <p:sp>
        <p:nvSpPr>
          <p:cNvPr id="17412" name="Text Box 6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52400" y="6172200"/>
            <a:ext cx="70104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Input b</a:t>
            </a:r>
            <a:r>
              <a:rPr lang="en-US" altLang="en-US" baseline="-25000"/>
              <a:t>1</a:t>
            </a:r>
            <a:r>
              <a:rPr lang="en-US" altLang="en-US"/>
              <a:t>, …, b</a:t>
            </a:r>
            <a:r>
              <a:rPr lang="en-US" altLang="en-US" baseline="-25000"/>
              <a:t>n</a:t>
            </a:r>
            <a:r>
              <a:rPr lang="en-US" altLang="en-US"/>
              <a:t>, where b</a:t>
            </a:r>
            <a:r>
              <a:rPr lang="en-US" altLang="en-US" baseline="-25000"/>
              <a:t>i</a:t>
            </a:r>
            <a:r>
              <a:rPr lang="en-US" altLang="en-US"/>
              <a:t> = (p</a:t>
            </a:r>
            <a:r>
              <a:rPr lang="en-US" altLang="en-US" baseline="-25000"/>
              <a:t>i</a:t>
            </a:r>
            <a:r>
              <a:rPr lang="en-US" altLang="en-US"/>
              <a:t>, v</a:t>
            </a:r>
            <a:r>
              <a:rPr lang="en-US" altLang="en-US" baseline="-25000"/>
              <a:t>i</a:t>
            </a:r>
            <a:r>
              <a:rPr lang="en-US" altLang="en-US"/>
              <a:t>), position and value of billboard 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Solution</a:t>
            </a:r>
          </a:p>
        </p:txBody>
      </p:sp>
      <p:sp>
        <p:nvSpPr>
          <p:cNvPr id="18435" name="Text Box 4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838200" y="1828800"/>
            <a:ext cx="7848600" cy="325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j = 0;                // j is five miles behind the current position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/>
              <a:t>                         // the last valid location for a billboard, if one placed at P[k]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/>
              <a:t>for k := 1 to n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/>
              <a:t>	while (P[ j ] &lt; P[ k ] – 5)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/>
              <a:t>		j := j + 1;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/>
              <a:t>	j := j – 1;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/>
              <a:t>	Opt[ k]  = Max(Opt[ k-1] , V[ k ] + Opt[ j ]);</a:t>
            </a:r>
          </a:p>
          <a:p>
            <a:pPr eaLnBrk="1" hangingPunct="1">
              <a:spcBef>
                <a:spcPct val="50000"/>
              </a:spcBef>
            </a:pP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/>
              <a:t>Optimal line breaking and hyphen-ation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Problem: break lines and insert hyphens to make lines as balanced as possible</a:t>
            </a:r>
          </a:p>
          <a:p>
            <a:pPr eaLnBrk="1" hangingPunct="1"/>
            <a:r>
              <a:rPr lang="en-US" altLang="en-US" smtClean="0"/>
              <a:t>Typographical considerations:</a:t>
            </a:r>
          </a:p>
          <a:p>
            <a:pPr lvl="1" eaLnBrk="1" hangingPunct="1"/>
            <a:r>
              <a:rPr lang="en-US" altLang="en-US" smtClean="0"/>
              <a:t>Avoid excessive white space</a:t>
            </a:r>
          </a:p>
          <a:p>
            <a:pPr lvl="1" eaLnBrk="1" hangingPunct="1"/>
            <a:r>
              <a:rPr lang="en-US" altLang="en-US" smtClean="0"/>
              <a:t>Limit number of hyphens</a:t>
            </a:r>
          </a:p>
          <a:p>
            <a:pPr lvl="1" eaLnBrk="1" hangingPunct="1"/>
            <a:r>
              <a:rPr lang="en-US" altLang="en-US" smtClean="0"/>
              <a:t>Avoid widows and orphans</a:t>
            </a:r>
          </a:p>
          <a:p>
            <a:pPr lvl="1" eaLnBrk="1" hangingPunct="1"/>
            <a:r>
              <a:rPr lang="en-US" altLang="en-US" smtClean="0"/>
              <a:t>Etc.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Penalty Function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200"/>
            <a:ext cx="8229600" cy="4724400"/>
          </a:xfrm>
        </p:spPr>
        <p:txBody>
          <a:bodyPr/>
          <a:lstStyle/>
          <a:p>
            <a:pPr eaLnBrk="1" hangingPunct="1"/>
            <a:r>
              <a:rPr lang="en-US" altLang="en-US" smtClean="0"/>
              <a:t>Pen(i, j) – penalty of starting a line a position i, and ending at position j</a:t>
            </a:r>
          </a:p>
          <a:p>
            <a:pPr eaLnBrk="1" hangingPunct="1"/>
            <a:endParaRPr lang="en-US" altLang="en-US" smtClean="0"/>
          </a:p>
          <a:p>
            <a:pPr eaLnBrk="1" hangingPunct="1"/>
            <a:endParaRPr lang="en-US" altLang="en-US" smtClean="0"/>
          </a:p>
          <a:p>
            <a:pPr eaLnBrk="1" hangingPunct="1"/>
            <a:endParaRPr lang="en-US" altLang="en-US" smtClean="0"/>
          </a:p>
          <a:p>
            <a:pPr eaLnBrk="1" hangingPunct="1"/>
            <a:endParaRPr lang="en-US" altLang="en-US" smtClean="0"/>
          </a:p>
          <a:p>
            <a:pPr eaLnBrk="1" hangingPunct="1"/>
            <a:r>
              <a:rPr lang="en-US" altLang="en-US" smtClean="0"/>
              <a:t>Key technical idea</a:t>
            </a:r>
          </a:p>
          <a:p>
            <a:pPr lvl="1" eaLnBrk="1" hangingPunct="1"/>
            <a:r>
              <a:rPr lang="en-US" altLang="en-US" smtClean="0"/>
              <a:t>Number the breaks between words/syllables</a:t>
            </a:r>
          </a:p>
        </p:txBody>
      </p:sp>
      <p:sp>
        <p:nvSpPr>
          <p:cNvPr id="20484" name="Text Box 5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28600" y="3124200"/>
            <a:ext cx="89154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/>
              <a:t>Opt-i-mal line break-ing and hyph-en-a-tion is com-put-ed with dy-nam-ic pro-gram-ming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String approximation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200"/>
            <a:ext cx="8229600" cy="1752600"/>
          </a:xfrm>
        </p:spPr>
        <p:txBody>
          <a:bodyPr/>
          <a:lstStyle/>
          <a:p>
            <a:pPr eaLnBrk="1" hangingPunct="1"/>
            <a:r>
              <a:rPr lang="en-US" altLang="en-US" smtClean="0"/>
              <a:t>Given a string S, and a library of strings B = {b</a:t>
            </a:r>
            <a:r>
              <a:rPr lang="en-US" altLang="en-US" baseline="-25000" smtClean="0"/>
              <a:t>1</a:t>
            </a:r>
            <a:r>
              <a:rPr lang="en-US" altLang="en-US" smtClean="0"/>
              <a:t>, …b</a:t>
            </a:r>
            <a:r>
              <a:rPr lang="en-US" altLang="en-US" baseline="-25000" smtClean="0"/>
              <a:t>m</a:t>
            </a:r>
            <a:r>
              <a:rPr lang="en-US" altLang="en-US" smtClean="0"/>
              <a:t>}, construct an approximation of the string S by using copies of strings in B. </a:t>
            </a:r>
          </a:p>
        </p:txBody>
      </p:sp>
      <p:sp>
        <p:nvSpPr>
          <p:cNvPr id="21508" name="Text Box 4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838200" y="4191000"/>
            <a:ext cx="762000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/>
              <a:t>B = {abab, bbbaaa, ccbb, ccaacc}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3200"/>
              <a:t>S = abaccbbbaabbccbbccaabab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Formal Model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Strings from B assigned to non-overlapping positions of S</a:t>
            </a:r>
          </a:p>
          <a:p>
            <a:pPr eaLnBrk="1" hangingPunct="1"/>
            <a:r>
              <a:rPr lang="en-US" altLang="en-US" smtClean="0"/>
              <a:t>Strings from B may be used multiple times</a:t>
            </a:r>
          </a:p>
          <a:p>
            <a:pPr eaLnBrk="1" hangingPunct="1"/>
            <a:r>
              <a:rPr lang="en-US" altLang="en-US" smtClean="0"/>
              <a:t>Cost of </a:t>
            </a:r>
            <a:r>
              <a:rPr lang="en-US" altLang="en-US" smtClean="0">
                <a:latin typeface="Symbol" pitchFamily="18" charset="2"/>
              </a:rPr>
              <a:t>d</a:t>
            </a:r>
            <a:r>
              <a:rPr lang="en-US" altLang="en-US" smtClean="0"/>
              <a:t> for unmatched character in S</a:t>
            </a:r>
          </a:p>
          <a:p>
            <a:pPr eaLnBrk="1" hangingPunct="1"/>
            <a:r>
              <a:rPr lang="en-US" altLang="en-US" smtClean="0"/>
              <a:t>Cost of </a:t>
            </a:r>
            <a:r>
              <a:rPr lang="en-US" altLang="en-US" smtClean="0">
                <a:latin typeface="Symbol" pitchFamily="18" charset="2"/>
              </a:rPr>
              <a:t>g</a:t>
            </a:r>
            <a:r>
              <a:rPr lang="en-US" altLang="en-US" smtClean="0"/>
              <a:t> for mismatched character in S</a:t>
            </a:r>
          </a:p>
          <a:p>
            <a:pPr lvl="1" eaLnBrk="1" hangingPunct="1"/>
            <a:r>
              <a:rPr lang="en-US" altLang="en-US" smtClean="0"/>
              <a:t>MisMatch(i, j) – number of mismatched characters of b</a:t>
            </a:r>
            <a:r>
              <a:rPr lang="en-US" altLang="en-US" baseline="-25000" smtClean="0"/>
              <a:t>j</a:t>
            </a:r>
            <a:r>
              <a:rPr lang="en-US" altLang="en-US" smtClean="0"/>
              <a:t>, when aligned starting with position i in 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3600" smtClean="0"/>
              <a:t>Design a Dynamic Programming Algorithm for String Approximation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Compute Opt[1], Opt[2], . . ., Opt[n]</a:t>
            </a:r>
          </a:p>
          <a:p>
            <a:pPr eaLnBrk="1" hangingPunct="1"/>
            <a:r>
              <a:rPr lang="en-US" altLang="en-US" smtClean="0"/>
              <a:t>What is Opt[k]?</a:t>
            </a:r>
          </a:p>
        </p:txBody>
      </p:sp>
      <p:sp>
        <p:nvSpPr>
          <p:cNvPr id="23556" name="Text Box 7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60325" y="5599113"/>
            <a:ext cx="7297738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Target string S = s</a:t>
            </a:r>
            <a:r>
              <a:rPr lang="en-US" altLang="en-US" baseline="-25000"/>
              <a:t>1</a:t>
            </a:r>
            <a:r>
              <a:rPr lang="en-US" altLang="en-US"/>
              <a:t>s</a:t>
            </a:r>
            <a:r>
              <a:rPr lang="en-US" altLang="en-US" baseline="-25000"/>
              <a:t>2</a:t>
            </a:r>
            <a:r>
              <a:rPr lang="en-US" altLang="en-US"/>
              <a:t>…s</a:t>
            </a:r>
            <a:r>
              <a:rPr lang="en-US" altLang="en-US" baseline="-25000"/>
              <a:t>n</a:t>
            </a:r>
          </a:p>
          <a:p>
            <a:pPr eaLnBrk="1" hangingPunct="1"/>
            <a:r>
              <a:rPr lang="en-US" altLang="en-US"/>
              <a:t>Library of strings B = {b</a:t>
            </a:r>
            <a:r>
              <a:rPr lang="en-US" altLang="en-US" baseline="-25000"/>
              <a:t>1,</a:t>
            </a:r>
            <a:r>
              <a:rPr lang="en-US" altLang="en-US"/>
              <a:t>…,b</a:t>
            </a:r>
            <a:r>
              <a:rPr lang="en-US" altLang="en-US" baseline="-25000"/>
              <a:t>m</a:t>
            </a:r>
            <a:r>
              <a:rPr lang="en-US" altLang="en-US"/>
              <a:t>}</a:t>
            </a:r>
          </a:p>
          <a:p>
            <a:pPr eaLnBrk="1" hangingPunct="1"/>
            <a:r>
              <a:rPr lang="en-US" altLang="en-US"/>
              <a:t>MisMatch(i,j) = number of mismatched characters with b</a:t>
            </a:r>
            <a:r>
              <a:rPr lang="en-US" altLang="en-US" baseline="-25000"/>
              <a:t>j</a:t>
            </a:r>
            <a:r>
              <a:rPr lang="en-US" altLang="en-US"/>
              <a:t> when aligned</a:t>
            </a:r>
          </a:p>
          <a:p>
            <a:pPr eaLnBrk="1" hangingPunct="1"/>
            <a:r>
              <a:rPr lang="en-US" altLang="en-US"/>
              <a:t>starting at position i of 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Opt[k] = fun(Opt[0],…,Opt[k-1])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How is the solution determined from sub problems?</a:t>
            </a:r>
          </a:p>
        </p:txBody>
      </p:sp>
      <p:sp>
        <p:nvSpPr>
          <p:cNvPr id="24580" name="Text Box 6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60325" y="5599113"/>
            <a:ext cx="7297738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Target string S = s</a:t>
            </a:r>
            <a:r>
              <a:rPr lang="en-US" altLang="en-US" baseline="-25000"/>
              <a:t>1</a:t>
            </a:r>
            <a:r>
              <a:rPr lang="en-US" altLang="en-US"/>
              <a:t>s</a:t>
            </a:r>
            <a:r>
              <a:rPr lang="en-US" altLang="en-US" baseline="-25000"/>
              <a:t>2</a:t>
            </a:r>
            <a:r>
              <a:rPr lang="en-US" altLang="en-US"/>
              <a:t>…s</a:t>
            </a:r>
            <a:r>
              <a:rPr lang="en-US" altLang="en-US" baseline="-25000"/>
              <a:t>n</a:t>
            </a:r>
          </a:p>
          <a:p>
            <a:pPr eaLnBrk="1" hangingPunct="1"/>
            <a:r>
              <a:rPr lang="en-US" altLang="en-US"/>
              <a:t>Library of strings B = {b</a:t>
            </a:r>
            <a:r>
              <a:rPr lang="en-US" altLang="en-US" baseline="-25000"/>
              <a:t>1,</a:t>
            </a:r>
            <a:r>
              <a:rPr lang="en-US" altLang="en-US"/>
              <a:t>…,b</a:t>
            </a:r>
            <a:r>
              <a:rPr lang="en-US" altLang="en-US" baseline="-25000"/>
              <a:t>m</a:t>
            </a:r>
            <a:r>
              <a:rPr lang="en-US" altLang="en-US"/>
              <a:t>}</a:t>
            </a:r>
          </a:p>
          <a:p>
            <a:pPr eaLnBrk="1" hangingPunct="1"/>
            <a:r>
              <a:rPr lang="en-US" altLang="en-US"/>
              <a:t>MisMatch(i,j) = number of mismatched characters with b</a:t>
            </a:r>
            <a:r>
              <a:rPr lang="en-US" altLang="en-US" baseline="-25000"/>
              <a:t>j</a:t>
            </a:r>
            <a:r>
              <a:rPr lang="en-US" altLang="en-US"/>
              <a:t> when aligned</a:t>
            </a:r>
          </a:p>
          <a:p>
            <a:pPr eaLnBrk="1" hangingPunct="1"/>
            <a:r>
              <a:rPr lang="en-US" altLang="en-US"/>
              <a:t>starting at position i of 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Notation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Points p</a:t>
            </a:r>
            <a:r>
              <a:rPr lang="en-US" altLang="en-US" baseline="-25000" smtClean="0"/>
              <a:t>1</a:t>
            </a:r>
            <a:r>
              <a:rPr lang="en-US" altLang="en-US" smtClean="0"/>
              <a:t>, p</a:t>
            </a:r>
            <a:r>
              <a:rPr lang="en-US" altLang="en-US" baseline="-25000" smtClean="0"/>
              <a:t>2</a:t>
            </a:r>
            <a:r>
              <a:rPr lang="en-US" altLang="en-US" smtClean="0"/>
              <a:t>, . . ., p</a:t>
            </a:r>
            <a:r>
              <a:rPr lang="en-US" altLang="en-US" baseline="-25000" smtClean="0"/>
              <a:t>n</a:t>
            </a:r>
            <a:r>
              <a:rPr lang="en-US" altLang="en-US" smtClean="0"/>
              <a:t> ordered by                x-coordinate (p</a:t>
            </a:r>
            <a:r>
              <a:rPr lang="en-US" altLang="en-US" baseline="-25000" smtClean="0"/>
              <a:t>i</a:t>
            </a:r>
            <a:r>
              <a:rPr lang="en-US" altLang="en-US" smtClean="0"/>
              <a:t> = (x</a:t>
            </a:r>
            <a:r>
              <a:rPr lang="en-US" altLang="en-US" baseline="-25000" smtClean="0"/>
              <a:t>i</a:t>
            </a:r>
            <a:r>
              <a:rPr lang="en-US" altLang="en-US" smtClean="0"/>
              <a:t>, y</a:t>
            </a:r>
            <a:r>
              <a:rPr lang="en-US" altLang="en-US" baseline="-25000" smtClean="0"/>
              <a:t>i</a:t>
            </a:r>
            <a:r>
              <a:rPr lang="en-US" altLang="en-US" smtClean="0"/>
              <a:t>))</a:t>
            </a:r>
          </a:p>
          <a:p>
            <a:pPr eaLnBrk="1" hangingPunct="1"/>
            <a:r>
              <a:rPr lang="en-US" altLang="en-US" smtClean="0"/>
              <a:t>E</a:t>
            </a:r>
            <a:r>
              <a:rPr lang="en-US" altLang="en-US" baseline="-25000" smtClean="0"/>
              <a:t>i,j</a:t>
            </a:r>
            <a:r>
              <a:rPr lang="en-US" altLang="en-US" smtClean="0"/>
              <a:t> is the least squares error for the optimal line interpolating p</a:t>
            </a:r>
            <a:r>
              <a:rPr lang="en-US" altLang="en-US" baseline="-25000" smtClean="0"/>
              <a:t>i</a:t>
            </a:r>
            <a:r>
              <a:rPr lang="en-US" altLang="en-US" smtClean="0"/>
              <a:t>, . . . p</a:t>
            </a:r>
            <a:r>
              <a:rPr lang="en-US" altLang="en-US" baseline="-25000" smtClean="0"/>
              <a:t>j</a:t>
            </a:r>
          </a:p>
        </p:txBody>
      </p:sp>
      <p:sp>
        <p:nvSpPr>
          <p:cNvPr id="15364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209800" y="5562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5365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038600" y="4724400"/>
            <a:ext cx="228600" cy="2286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5366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6019800" y="4724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5367" name="Oval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971800" y="5562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5368" name="Oval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6629400" y="4876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5369" name="Oval 9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1600200" y="5105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5370" name="Oval 10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4648200" y="4648200"/>
            <a:ext cx="228600" cy="2286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5371" name="Oval 11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4876800" y="4114800"/>
            <a:ext cx="228600" cy="2286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5372" name="Oval 12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3505200" y="5181600"/>
            <a:ext cx="228600" cy="2286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5373" name="Oval 13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5486400" y="4343400"/>
            <a:ext cx="228600" cy="2286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5374" name="Text Box 14" hidden="1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2438400" y="6096000"/>
            <a:ext cx="6330950" cy="466725"/>
          </a:xfrm>
          <a:prstGeom prst="rect">
            <a:avLst/>
          </a:prstGeom>
          <a:solidFill>
            <a:srgbClr val="FFFF66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>
                <a:solidFill>
                  <a:srgbClr val="FF0000"/>
                </a:solidFill>
              </a:rPr>
              <a:t>Comment:  E</a:t>
            </a:r>
            <a:r>
              <a:rPr lang="en-US" altLang="en-US" sz="2400" baseline="-25000">
                <a:solidFill>
                  <a:srgbClr val="FF0000"/>
                </a:solidFill>
              </a:rPr>
              <a:t>i,j</a:t>
            </a:r>
            <a:r>
              <a:rPr lang="en-US" altLang="en-US" sz="2400">
                <a:solidFill>
                  <a:srgbClr val="FF0000"/>
                </a:solidFill>
              </a:rPr>
              <a:t> can be computed in O(n</a:t>
            </a:r>
            <a:r>
              <a:rPr lang="en-US" altLang="en-US" sz="2400" baseline="30000">
                <a:solidFill>
                  <a:srgbClr val="FF0000"/>
                </a:solidFill>
              </a:rPr>
              <a:t>2</a:t>
            </a:r>
            <a:r>
              <a:rPr lang="en-US" altLang="en-US" sz="2400">
                <a:solidFill>
                  <a:srgbClr val="FF0000"/>
                </a:solidFill>
              </a:rPr>
              <a:t>) time</a:t>
            </a:r>
          </a:p>
        </p:txBody>
      </p:sp>
    </p:spTree>
    <p:extLst>
      <p:ext uri="{BB962C8B-B14F-4D97-AF65-F5344CB8AC3E}">
        <p14:creationId xmlns:p14="http://schemas.microsoft.com/office/powerpoint/2010/main" val="3137643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Solution</a:t>
            </a:r>
          </a:p>
        </p:txBody>
      </p:sp>
      <p:sp>
        <p:nvSpPr>
          <p:cNvPr id="25603" name="Text Box 4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990600" y="1981200"/>
            <a:ext cx="7924800" cy="263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/>
              <a:t>for i := 1 to n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000"/>
              <a:t>	Opt[k] = Opt[k-1] + </a:t>
            </a:r>
            <a:r>
              <a:rPr lang="en-US" altLang="en-US" sz="2000">
                <a:latin typeface="Symbol" pitchFamily="18" charset="2"/>
              </a:rPr>
              <a:t>d</a:t>
            </a:r>
            <a:r>
              <a:rPr lang="en-US" altLang="en-US" sz="2000"/>
              <a:t>;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000"/>
              <a:t>	for j := 1 to |B|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000"/>
              <a:t>		p = i – len(b</a:t>
            </a:r>
            <a:r>
              <a:rPr lang="en-US" altLang="en-US" sz="2000" baseline="-25000"/>
              <a:t>j</a:t>
            </a:r>
            <a:r>
              <a:rPr lang="en-US" altLang="en-US" sz="2000"/>
              <a:t>);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000"/>
              <a:t>		Opt[k] = min(Opt[k],  Opt[p-1] + </a:t>
            </a:r>
            <a:r>
              <a:rPr lang="en-US" altLang="en-US" sz="2000">
                <a:latin typeface="Symbol" pitchFamily="18" charset="2"/>
              </a:rPr>
              <a:t>g</a:t>
            </a:r>
            <a:r>
              <a:rPr lang="en-US" altLang="en-US" sz="2000"/>
              <a:t> MisMatch(p, j));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/>
              <a:t>	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/>
              <a:t>Optimal interpolation with k segments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Optimal segmentation with three segments</a:t>
            </a:r>
          </a:p>
          <a:p>
            <a:pPr lvl="1" eaLnBrk="1" hangingPunct="1"/>
            <a:r>
              <a:rPr lang="en-US" altLang="en-US" smtClean="0"/>
              <a:t>Min</a:t>
            </a:r>
            <a:r>
              <a:rPr lang="en-US" altLang="en-US" baseline="-25000" smtClean="0"/>
              <a:t>i,j</a:t>
            </a:r>
            <a:r>
              <a:rPr lang="en-US" altLang="en-US" smtClean="0"/>
              <a:t>{E</a:t>
            </a:r>
            <a:r>
              <a:rPr lang="en-US" altLang="en-US" baseline="-25000" smtClean="0"/>
              <a:t>1,i</a:t>
            </a:r>
            <a:r>
              <a:rPr lang="en-US" altLang="en-US" smtClean="0"/>
              <a:t> + E</a:t>
            </a:r>
            <a:r>
              <a:rPr lang="en-US" altLang="en-US" baseline="-25000" smtClean="0"/>
              <a:t>i,j</a:t>
            </a:r>
            <a:r>
              <a:rPr lang="en-US" altLang="en-US" smtClean="0"/>
              <a:t> + E</a:t>
            </a:r>
            <a:r>
              <a:rPr lang="en-US" altLang="en-US" baseline="-25000" smtClean="0"/>
              <a:t>j,n</a:t>
            </a:r>
            <a:r>
              <a:rPr lang="en-US" altLang="en-US" smtClean="0"/>
              <a:t>}</a:t>
            </a:r>
          </a:p>
          <a:p>
            <a:pPr lvl="1" eaLnBrk="1" hangingPunct="1"/>
            <a:r>
              <a:rPr lang="en-US" altLang="en-US" smtClean="0"/>
              <a:t>O(n</a:t>
            </a:r>
            <a:r>
              <a:rPr lang="en-US" altLang="en-US" baseline="30000" smtClean="0"/>
              <a:t>2</a:t>
            </a:r>
            <a:r>
              <a:rPr lang="en-US" altLang="en-US" smtClean="0"/>
              <a:t>) combinations considered</a:t>
            </a:r>
          </a:p>
          <a:p>
            <a:pPr eaLnBrk="1" hangingPunct="1"/>
            <a:r>
              <a:rPr lang="en-US" altLang="en-US" smtClean="0"/>
              <a:t>Generalization to k segments leads to considering O(n</a:t>
            </a:r>
            <a:r>
              <a:rPr lang="en-US" altLang="en-US" baseline="30000" smtClean="0"/>
              <a:t>k-1</a:t>
            </a:r>
            <a:r>
              <a:rPr lang="en-US" altLang="en-US" smtClean="0"/>
              <a:t>) combinations</a:t>
            </a:r>
          </a:p>
        </p:txBody>
      </p:sp>
    </p:spTree>
    <p:extLst>
      <p:ext uri="{BB962C8B-B14F-4D97-AF65-F5344CB8AC3E}">
        <p14:creationId xmlns:p14="http://schemas.microsoft.com/office/powerpoint/2010/main" val="1339844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en-US" sz="4000" dirty="0" err="1" smtClean="0"/>
              <a:t>Opt</a:t>
            </a:r>
            <a:r>
              <a:rPr lang="en-US" altLang="en-US" sz="4000" baseline="-25000" dirty="0" err="1" smtClean="0"/>
              <a:t>k</a:t>
            </a:r>
            <a:r>
              <a:rPr lang="en-US" altLang="en-US" sz="4000" dirty="0" smtClean="0"/>
              <a:t>[ j ] : Minimum error approximating p</a:t>
            </a:r>
            <a:r>
              <a:rPr lang="en-US" altLang="en-US" sz="4000" baseline="-25000" dirty="0" smtClean="0"/>
              <a:t>1</a:t>
            </a:r>
            <a:r>
              <a:rPr lang="en-US" altLang="en-US" sz="4000" dirty="0" smtClean="0"/>
              <a:t>…</a:t>
            </a:r>
            <a:r>
              <a:rPr lang="en-US" altLang="en-US" sz="4000" dirty="0" err="1" smtClean="0"/>
              <a:t>p</a:t>
            </a:r>
            <a:r>
              <a:rPr lang="en-US" altLang="en-US" sz="4000" baseline="-25000" dirty="0" err="1" smtClean="0"/>
              <a:t>j</a:t>
            </a:r>
            <a:r>
              <a:rPr lang="en-US" altLang="en-US" sz="4000" dirty="0" smtClean="0"/>
              <a:t> with k segments</a:t>
            </a:r>
          </a:p>
        </p:txBody>
      </p:sp>
      <p:sp>
        <p:nvSpPr>
          <p:cNvPr id="18435" name="Text Box 4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76200" y="1768475"/>
            <a:ext cx="90678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200" dirty="0" smtClean="0"/>
              <a:t>Express </a:t>
            </a:r>
            <a:r>
              <a:rPr lang="en-US" altLang="en-US" sz="3200" dirty="0" err="1" smtClean="0"/>
              <a:t>Opt</a:t>
            </a:r>
            <a:r>
              <a:rPr lang="en-US" altLang="en-US" sz="3200" baseline="-25000" dirty="0" err="1" smtClean="0"/>
              <a:t>k</a:t>
            </a:r>
            <a:r>
              <a:rPr lang="en-US" altLang="en-US" sz="3200" dirty="0"/>
              <a:t>[ j ] in terms </a:t>
            </a:r>
            <a:r>
              <a:rPr lang="en-US" altLang="en-US" sz="3200" dirty="0" smtClean="0"/>
              <a:t>of Opt</a:t>
            </a:r>
            <a:r>
              <a:rPr lang="en-US" altLang="en-US" sz="3200" baseline="-25000" dirty="0" smtClean="0"/>
              <a:t>k-1</a:t>
            </a:r>
            <a:r>
              <a:rPr lang="en-US" altLang="en-US" sz="3200" dirty="0" smtClean="0"/>
              <a:t>[1</a:t>
            </a:r>
            <a:r>
              <a:rPr lang="en-US" altLang="en-US" sz="3200" dirty="0"/>
              <a:t>],…,Opt</a:t>
            </a:r>
            <a:r>
              <a:rPr lang="en-US" altLang="en-US" sz="3200" baseline="-25000" dirty="0"/>
              <a:t>k-1</a:t>
            </a:r>
            <a:r>
              <a:rPr lang="en-US" altLang="en-US" sz="3200" dirty="0"/>
              <a:t>[ j </a:t>
            </a:r>
            <a:r>
              <a:rPr lang="en-US" altLang="en-US" sz="3200" dirty="0" smtClean="0"/>
              <a:t>]</a:t>
            </a:r>
            <a:endParaRPr lang="en-US" altLang="en-US" sz="3200" dirty="0"/>
          </a:p>
        </p:txBody>
      </p:sp>
      <p:sp>
        <p:nvSpPr>
          <p:cNvPr id="2" name="TextBox 1"/>
          <p:cNvSpPr txBox="1"/>
          <p:nvPr/>
        </p:nvSpPr>
        <p:spPr>
          <a:xfrm>
            <a:off x="212725" y="3657600"/>
            <a:ext cx="89312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Opt</a:t>
            </a:r>
            <a:r>
              <a:rPr lang="en-US" sz="3200" baseline="-25000" dirty="0" err="1" smtClean="0"/>
              <a:t>k</a:t>
            </a:r>
            <a:r>
              <a:rPr lang="en-US" sz="3200" dirty="0" smtClean="0"/>
              <a:t>[ j ] = min </a:t>
            </a:r>
            <a:r>
              <a:rPr lang="en-US" sz="3200" baseline="-25000" dirty="0" err="1"/>
              <a:t>i</a:t>
            </a:r>
            <a:r>
              <a:rPr lang="en-US" sz="3200" dirty="0" smtClean="0"/>
              <a:t> { Opt</a:t>
            </a:r>
            <a:r>
              <a:rPr lang="en-US" sz="3200" baseline="-25000" dirty="0" smtClean="0"/>
              <a:t>k-1</a:t>
            </a:r>
            <a:r>
              <a:rPr lang="en-US" sz="3200" dirty="0" smtClean="0"/>
              <a:t>[ </a:t>
            </a:r>
            <a:r>
              <a:rPr lang="en-US" sz="3200" dirty="0" err="1" smtClean="0"/>
              <a:t>i</a:t>
            </a:r>
            <a:r>
              <a:rPr lang="en-US" sz="3200" dirty="0" smtClean="0"/>
              <a:t> ] + </a:t>
            </a:r>
            <a:r>
              <a:rPr lang="en-US" sz="3200" dirty="0" err="1" smtClean="0"/>
              <a:t>E</a:t>
            </a:r>
            <a:r>
              <a:rPr lang="en-US" sz="3200" baseline="-25000" dirty="0" err="1" smtClean="0"/>
              <a:t>i,j</a:t>
            </a:r>
            <a:r>
              <a:rPr lang="en-US" sz="3200" dirty="0" smtClean="0"/>
              <a:t> } for 0 &lt; </a:t>
            </a:r>
            <a:r>
              <a:rPr lang="en-US" sz="3200" dirty="0" err="1" smtClean="0"/>
              <a:t>i</a:t>
            </a:r>
            <a:r>
              <a:rPr lang="en-US" sz="3200" dirty="0" smtClean="0"/>
              <a:t> &lt; j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041276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Optimal sub-solution property</a:t>
            </a:r>
          </a:p>
        </p:txBody>
      </p:sp>
      <p:sp>
        <p:nvSpPr>
          <p:cNvPr id="19459" name="Oval 3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371600" y="4724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9460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590800" y="3505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9461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124200" y="3200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9462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133600" y="4724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9463" name="Oval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4953000" y="3276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9464" name="Oval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1066800" y="5410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9465" name="Oval 9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3429000" y="3429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9466" name="Oval 10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3962400" y="3276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9467" name="Oval 11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2590800" y="3962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9468" name="Oval 12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6629400" y="2971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9469" name="Oval 13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6705600" y="2286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9470" name="Oval 14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7467600" y="2514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9471" name="Oval 15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7848600" y="1676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9472" name="Oval 16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4495800" y="3200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9473" name="Oval 17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8610600" y="1371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9474" name="Oval 18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5791200" y="3124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9475" name="Text Box 21"/>
          <p:cNvSpPr txBox="1"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517525" y="1411288"/>
            <a:ext cx="5959475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/>
              <a:t>Optimal solution with k segments extends an optimal solution of k-1 segments on a smaller problem</a:t>
            </a:r>
          </a:p>
        </p:txBody>
      </p:sp>
    </p:spTree>
    <p:extLst>
      <p:ext uri="{BB962C8B-B14F-4D97-AF65-F5344CB8AC3E}">
        <p14:creationId xmlns:p14="http://schemas.microsoft.com/office/powerpoint/2010/main" val="1395786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/>
              <a:t>Optimal multi-segment interpolation</a:t>
            </a:r>
          </a:p>
        </p:txBody>
      </p:sp>
      <p:sp>
        <p:nvSpPr>
          <p:cNvPr id="20483" name="Text Box 4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050925" y="1436688"/>
            <a:ext cx="5657850" cy="436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/>
              <a:t>Compute Opt[ k, j ] for 0 &lt; k &lt; j &lt; n</a:t>
            </a:r>
          </a:p>
          <a:p>
            <a:pPr eaLnBrk="1" hangingPunct="1"/>
            <a:endParaRPr lang="en-US" altLang="en-US" sz="2800"/>
          </a:p>
          <a:p>
            <a:pPr eaLnBrk="1" hangingPunct="1"/>
            <a:r>
              <a:rPr lang="en-US" altLang="en-US" sz="2800"/>
              <a:t>for j := 1 to n</a:t>
            </a:r>
          </a:p>
          <a:p>
            <a:pPr eaLnBrk="1" hangingPunct="1"/>
            <a:r>
              <a:rPr lang="en-US" altLang="en-US" sz="2800"/>
              <a:t>    Opt[ 1, j] = E</a:t>
            </a:r>
            <a:r>
              <a:rPr lang="en-US" altLang="en-US" sz="2800" baseline="-25000"/>
              <a:t>1,j</a:t>
            </a:r>
            <a:r>
              <a:rPr lang="en-US" altLang="en-US" sz="2800"/>
              <a:t>;</a:t>
            </a:r>
          </a:p>
          <a:p>
            <a:pPr eaLnBrk="1" hangingPunct="1"/>
            <a:r>
              <a:rPr lang="en-US" altLang="en-US" sz="2800"/>
              <a:t>for k := 2 to n-1</a:t>
            </a:r>
          </a:p>
          <a:p>
            <a:pPr eaLnBrk="1" hangingPunct="1"/>
            <a:r>
              <a:rPr lang="en-US" altLang="en-US" sz="2800"/>
              <a:t>    for j := 2 to n</a:t>
            </a:r>
          </a:p>
          <a:p>
            <a:pPr eaLnBrk="1" hangingPunct="1"/>
            <a:r>
              <a:rPr lang="en-US" altLang="en-US" sz="2800"/>
              <a:t>	t := E</a:t>
            </a:r>
            <a:r>
              <a:rPr lang="en-US" altLang="en-US" sz="2800" baseline="-25000"/>
              <a:t>1,j</a:t>
            </a:r>
          </a:p>
          <a:p>
            <a:pPr eaLnBrk="1" hangingPunct="1"/>
            <a:r>
              <a:rPr lang="en-US" altLang="en-US" sz="2800"/>
              <a:t>	for i := 1 to j -1</a:t>
            </a:r>
          </a:p>
          <a:p>
            <a:pPr eaLnBrk="1" hangingPunct="1"/>
            <a:r>
              <a:rPr lang="en-US" altLang="en-US" sz="2800"/>
              <a:t>	    t = min (t, Opt[k-1, i ] + E</a:t>
            </a:r>
            <a:r>
              <a:rPr lang="en-US" altLang="en-US" sz="2800" baseline="-25000"/>
              <a:t>i,j</a:t>
            </a:r>
            <a:r>
              <a:rPr lang="en-US" altLang="en-US" sz="2800"/>
              <a:t>)</a:t>
            </a:r>
          </a:p>
          <a:p>
            <a:pPr eaLnBrk="1" hangingPunct="1"/>
            <a:r>
              <a:rPr lang="en-US" altLang="en-US" sz="2800"/>
              <a:t>	Opt[k, j] = t</a:t>
            </a:r>
          </a:p>
        </p:txBody>
      </p:sp>
    </p:spTree>
    <p:extLst>
      <p:ext uri="{BB962C8B-B14F-4D97-AF65-F5344CB8AC3E}">
        <p14:creationId xmlns:p14="http://schemas.microsoft.com/office/powerpoint/2010/main" val="1798695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Determining the solution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When Opt[k,j] is computed, record the value of i that minimized the sum</a:t>
            </a:r>
          </a:p>
          <a:p>
            <a:pPr eaLnBrk="1" hangingPunct="1"/>
            <a:r>
              <a:rPr lang="en-US" altLang="en-US" smtClean="0"/>
              <a:t>Store this value in a auxiliary array</a:t>
            </a:r>
          </a:p>
          <a:p>
            <a:pPr eaLnBrk="1" hangingPunct="1"/>
            <a:r>
              <a:rPr lang="en-US" altLang="en-US" smtClean="0"/>
              <a:t>Use to reconstruct solution</a:t>
            </a:r>
          </a:p>
        </p:txBody>
      </p:sp>
    </p:spTree>
    <p:extLst>
      <p:ext uri="{BB962C8B-B14F-4D97-AF65-F5344CB8AC3E}">
        <p14:creationId xmlns:p14="http://schemas.microsoft.com/office/powerpoint/2010/main" val="741022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Variable number of segments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200"/>
            <a:ext cx="8458200" cy="4525963"/>
          </a:xfrm>
        </p:spPr>
        <p:txBody>
          <a:bodyPr/>
          <a:lstStyle/>
          <a:p>
            <a:pPr eaLnBrk="1" hangingPunct="1"/>
            <a:r>
              <a:rPr lang="en-US" altLang="en-US" smtClean="0"/>
              <a:t>Segments not specified in advance</a:t>
            </a:r>
          </a:p>
          <a:p>
            <a:pPr eaLnBrk="1" hangingPunct="1"/>
            <a:r>
              <a:rPr lang="en-US" altLang="en-US" smtClean="0"/>
              <a:t>Penalty function associated with segments</a:t>
            </a:r>
          </a:p>
          <a:p>
            <a:pPr eaLnBrk="1" hangingPunct="1"/>
            <a:r>
              <a:rPr lang="en-US" altLang="en-US" smtClean="0"/>
              <a:t>Cost = Interpolation error + C x #Segments</a:t>
            </a:r>
          </a:p>
        </p:txBody>
      </p:sp>
      <p:sp>
        <p:nvSpPr>
          <p:cNvPr id="22532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990600" y="5181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2533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209800" y="3962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2534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743200" y="3657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2535" name="Oval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1752600" y="5181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2536" name="Oval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4572000" y="3733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2537" name="Oval 9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685800" y="5867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2538" name="Oval 10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3048000" y="3886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2539" name="Oval 11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3581400" y="3733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2540" name="Oval 12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2209800" y="4419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2541" name="Oval 13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6096000" y="4953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2542" name="Oval 14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6096000" y="4267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2543" name="Oval 15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6858000" y="5334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2544" name="Oval 16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7315200" y="5562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2545" name="Oval 17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4114800" y="3657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2546" name="Oval 18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7848600" y="6019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2547" name="Oval 19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5257800" y="4267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88416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7887</TotalTime>
  <Words>1243</Words>
  <Application>Microsoft Office PowerPoint</Application>
  <PresentationFormat>On-screen Show (4:3)</PresentationFormat>
  <Paragraphs>219</Paragraphs>
  <Slides>30</Slides>
  <Notes>21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1_Default Design</vt:lpstr>
      <vt:lpstr>CSE 421 Algorithms</vt:lpstr>
      <vt:lpstr>Optimal linear interpolation   </vt:lpstr>
      <vt:lpstr>Notation</vt:lpstr>
      <vt:lpstr>Optimal interpolation with k segments</vt:lpstr>
      <vt:lpstr>Optk[ j ] : Minimum error approximating p1…pj with k segments</vt:lpstr>
      <vt:lpstr>Optimal sub-solution property</vt:lpstr>
      <vt:lpstr>Optimal multi-segment interpolation</vt:lpstr>
      <vt:lpstr>Determining the solution</vt:lpstr>
      <vt:lpstr>Variable number of segments</vt:lpstr>
      <vt:lpstr>Penalty cost measure</vt:lpstr>
      <vt:lpstr>Subset Sum Problem</vt:lpstr>
      <vt:lpstr>Adding a variable for Weight</vt:lpstr>
      <vt:lpstr>Subset Sum Recurrence</vt:lpstr>
      <vt:lpstr>Subset Sum Grid</vt:lpstr>
      <vt:lpstr>Subset Sum Code</vt:lpstr>
      <vt:lpstr>Knapsack Problem</vt:lpstr>
      <vt:lpstr>Knapsack Recurrence</vt:lpstr>
      <vt:lpstr>Knapsack Grid</vt:lpstr>
      <vt:lpstr>Dynamic Programming Examples</vt:lpstr>
      <vt:lpstr>Billboard Placement</vt:lpstr>
      <vt:lpstr>Design a Dynamic Programming  Algorithm for Billboard Placement</vt:lpstr>
      <vt:lpstr>Opt[k] = fun(Opt[0],…,Opt[k-1])</vt:lpstr>
      <vt:lpstr>Solution</vt:lpstr>
      <vt:lpstr>Optimal line breaking and hyphen-ation</vt:lpstr>
      <vt:lpstr>Penalty Function</vt:lpstr>
      <vt:lpstr>String approximation</vt:lpstr>
      <vt:lpstr>Formal Model</vt:lpstr>
      <vt:lpstr>Design a Dynamic Programming Algorithm for String Approximation</vt:lpstr>
      <vt:lpstr>Opt[k] = fun(Opt[0],…,Opt[k-1])</vt:lpstr>
      <vt:lpstr>Solution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Richard</dc:creator>
  <cp:lastModifiedBy>Richard Anderson</cp:lastModifiedBy>
  <cp:revision>84</cp:revision>
  <dcterms:created xsi:type="dcterms:W3CDTF">1601-01-01T00:00:00Z</dcterms:created>
  <dcterms:modified xsi:type="dcterms:W3CDTF">2016-11-05T22:48:07Z</dcterms:modified>
</cp:coreProperties>
</file>