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handoutMasterIdLst>
    <p:handoutMasterId r:id="rId19"/>
  </p:handoutMasterIdLst>
  <p:sldIdLst>
    <p:sldId id="256" r:id="rId2"/>
    <p:sldId id="356" r:id="rId3"/>
    <p:sldId id="335" r:id="rId4"/>
    <p:sldId id="354" r:id="rId5"/>
    <p:sldId id="355" r:id="rId6"/>
    <p:sldId id="345" r:id="rId7"/>
    <p:sldId id="346" r:id="rId8"/>
    <p:sldId id="347" r:id="rId9"/>
    <p:sldId id="348" r:id="rId10"/>
    <p:sldId id="349" r:id="rId11"/>
    <p:sldId id="350" r:id="rId12"/>
    <p:sldId id="351" r:id="rId13"/>
    <p:sldId id="352" r:id="rId14"/>
    <p:sldId id="337" r:id="rId15"/>
    <p:sldId id="338" r:id="rId16"/>
    <p:sldId id="339" r:id="rId17"/>
    <p:sldId id="340" r:id="rId18"/>
  </p:sldIdLst>
  <p:sldSz cx="9144000" cy="6858000" type="screen4x3"/>
  <p:notesSz cx="7315200" cy="9601200"/>
  <p:custDataLst>
    <p:tags r:id="rId2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  <a:srgbClr val="FF0066"/>
    <a:srgbClr val="66FF66"/>
    <a:srgbClr val="FFFF99"/>
    <a:srgbClr val="CCFF99"/>
    <a:srgbClr val="0000FF"/>
    <a:srgbClr val="FF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35" autoAdjust="0"/>
    <p:restoredTop sz="94660"/>
  </p:normalViewPr>
  <p:slideViewPr>
    <p:cSldViewPr>
      <p:cViewPr varScale="1">
        <p:scale>
          <a:sx n="109" d="100"/>
          <a:sy n="109" d="100"/>
        </p:scale>
        <p:origin x="-13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nderson\Downloads\CSE_421_Autumn_2016%20grade%20sheet.xls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numRef>
              <c:f>Sheet3!$A$2:$A$13</c:f>
              <c:numCache>
                <c:formatCode>General</c:formatCode>
                <c:ptCount val="12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  <c:pt idx="4">
                  <c:v>25</c:v>
                </c:pt>
                <c:pt idx="5">
                  <c:v>30</c:v>
                </c:pt>
                <c:pt idx="6">
                  <c:v>35</c:v>
                </c:pt>
                <c:pt idx="7">
                  <c:v>40</c:v>
                </c:pt>
                <c:pt idx="8">
                  <c:v>45</c:v>
                </c:pt>
                <c:pt idx="9">
                  <c:v>50</c:v>
                </c:pt>
                <c:pt idx="10">
                  <c:v>55</c:v>
                </c:pt>
                <c:pt idx="11">
                  <c:v>60</c:v>
                </c:pt>
              </c:numCache>
            </c:numRef>
          </c:cat>
          <c:val>
            <c:numRef>
              <c:f>Sheet3!$B$2:$B$13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5</c:v>
                </c:pt>
                <c:pt idx="4">
                  <c:v>3</c:v>
                </c:pt>
                <c:pt idx="5">
                  <c:v>3</c:v>
                </c:pt>
                <c:pt idx="6">
                  <c:v>6</c:v>
                </c:pt>
                <c:pt idx="7">
                  <c:v>19</c:v>
                </c:pt>
                <c:pt idx="8">
                  <c:v>15</c:v>
                </c:pt>
                <c:pt idx="9">
                  <c:v>12</c:v>
                </c:pt>
                <c:pt idx="10">
                  <c:v>8</c:v>
                </c:pt>
                <c:pt idx="11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2723712"/>
        <c:axId val="125449344"/>
      </c:barChart>
      <c:catAx>
        <c:axId val="1227237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5449344"/>
        <c:crosses val="autoZero"/>
        <c:auto val="1"/>
        <c:lblAlgn val="ctr"/>
        <c:lblOffset val="100"/>
        <c:noMultiLvlLbl val="0"/>
      </c:catAx>
      <c:valAx>
        <c:axId val="1254493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2723712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21558213-7DC6-4D6A-A18D-1F8D0F85A2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4118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E2BD4F-6D32-4158-BEEC-0114D75DD5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701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8E2BC4-0025-490F-86DF-86D24627E3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857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30A8B7-339B-49FC-BC66-989AF7A100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4762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2AEE0D-5A32-4C7B-912A-C0D8E6E2F9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239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53F5CC-D05C-48CC-9B39-21E1228159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009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9C3102-0AA5-443B-8955-2D7412F1E8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266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C7008-4F2D-43B1-B1D4-F37804DC13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986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D13AE-E7D4-477F-8079-BF0ACDF4B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323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064027-2529-46DE-B191-7985C0438F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416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BCCD66-5ECD-440D-99A6-2CADF6675C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484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CECE2F-56F2-4697-A180-D2CFAF4BE3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579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27963D-C2C8-4EF1-9BAD-B07413A0A6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437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pitchFamily="34" charset="0"/>
              </a:defRPr>
            </a:lvl1pPr>
          </a:lstStyle>
          <a:p>
            <a:pPr>
              <a:defRPr/>
            </a:pPr>
            <a:fld id="{1D01DBA2-F09F-4900-B6D8-D30B3F7DAB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83.xml"/><Relationship Id="rId13" Type="http://schemas.openxmlformats.org/officeDocument/2006/relationships/slideLayout" Target="../slideLayouts/slideLayout6.xml"/><Relationship Id="rId3" Type="http://schemas.openxmlformats.org/officeDocument/2006/relationships/tags" Target="../tags/tag78.xml"/><Relationship Id="rId7" Type="http://schemas.openxmlformats.org/officeDocument/2006/relationships/tags" Target="../tags/tag82.xml"/><Relationship Id="rId12" Type="http://schemas.openxmlformats.org/officeDocument/2006/relationships/tags" Target="../tags/tag87.xml"/><Relationship Id="rId2" Type="http://schemas.openxmlformats.org/officeDocument/2006/relationships/tags" Target="../tags/tag77.xml"/><Relationship Id="rId1" Type="http://schemas.openxmlformats.org/officeDocument/2006/relationships/tags" Target="../tags/tag76.xml"/><Relationship Id="rId6" Type="http://schemas.openxmlformats.org/officeDocument/2006/relationships/tags" Target="../tags/tag81.xml"/><Relationship Id="rId11" Type="http://schemas.openxmlformats.org/officeDocument/2006/relationships/tags" Target="../tags/tag86.xml"/><Relationship Id="rId5" Type="http://schemas.openxmlformats.org/officeDocument/2006/relationships/tags" Target="../tags/tag80.xml"/><Relationship Id="rId10" Type="http://schemas.openxmlformats.org/officeDocument/2006/relationships/tags" Target="../tags/tag85.xml"/><Relationship Id="rId4" Type="http://schemas.openxmlformats.org/officeDocument/2006/relationships/tags" Target="../tags/tag79.xml"/><Relationship Id="rId9" Type="http://schemas.openxmlformats.org/officeDocument/2006/relationships/tags" Target="../tags/tag8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9.xml"/><Relationship Id="rId1" Type="http://schemas.openxmlformats.org/officeDocument/2006/relationships/tags" Target="../tags/tag88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97.xml"/><Relationship Id="rId13" Type="http://schemas.openxmlformats.org/officeDocument/2006/relationships/tags" Target="../tags/tag102.xml"/><Relationship Id="rId18" Type="http://schemas.openxmlformats.org/officeDocument/2006/relationships/tags" Target="../tags/tag107.xml"/><Relationship Id="rId26" Type="http://schemas.openxmlformats.org/officeDocument/2006/relationships/tags" Target="../tags/tag115.xml"/><Relationship Id="rId3" Type="http://schemas.openxmlformats.org/officeDocument/2006/relationships/tags" Target="../tags/tag92.xml"/><Relationship Id="rId21" Type="http://schemas.openxmlformats.org/officeDocument/2006/relationships/tags" Target="../tags/tag110.xml"/><Relationship Id="rId7" Type="http://schemas.openxmlformats.org/officeDocument/2006/relationships/tags" Target="../tags/tag96.xml"/><Relationship Id="rId12" Type="http://schemas.openxmlformats.org/officeDocument/2006/relationships/tags" Target="../tags/tag101.xml"/><Relationship Id="rId17" Type="http://schemas.openxmlformats.org/officeDocument/2006/relationships/tags" Target="../tags/tag106.xml"/><Relationship Id="rId25" Type="http://schemas.openxmlformats.org/officeDocument/2006/relationships/tags" Target="../tags/tag114.xml"/><Relationship Id="rId2" Type="http://schemas.openxmlformats.org/officeDocument/2006/relationships/tags" Target="../tags/tag91.xml"/><Relationship Id="rId16" Type="http://schemas.openxmlformats.org/officeDocument/2006/relationships/tags" Target="../tags/tag105.xml"/><Relationship Id="rId20" Type="http://schemas.openxmlformats.org/officeDocument/2006/relationships/tags" Target="../tags/tag109.xml"/><Relationship Id="rId29" Type="http://schemas.openxmlformats.org/officeDocument/2006/relationships/slideLayout" Target="../slideLayouts/slideLayout6.xml"/><Relationship Id="rId1" Type="http://schemas.openxmlformats.org/officeDocument/2006/relationships/tags" Target="../tags/tag90.xml"/><Relationship Id="rId6" Type="http://schemas.openxmlformats.org/officeDocument/2006/relationships/tags" Target="../tags/tag95.xml"/><Relationship Id="rId11" Type="http://schemas.openxmlformats.org/officeDocument/2006/relationships/tags" Target="../tags/tag100.xml"/><Relationship Id="rId24" Type="http://schemas.openxmlformats.org/officeDocument/2006/relationships/tags" Target="../tags/tag113.xml"/><Relationship Id="rId5" Type="http://schemas.openxmlformats.org/officeDocument/2006/relationships/tags" Target="../tags/tag94.xml"/><Relationship Id="rId15" Type="http://schemas.openxmlformats.org/officeDocument/2006/relationships/tags" Target="../tags/tag104.xml"/><Relationship Id="rId23" Type="http://schemas.openxmlformats.org/officeDocument/2006/relationships/tags" Target="../tags/tag112.xml"/><Relationship Id="rId28" Type="http://schemas.openxmlformats.org/officeDocument/2006/relationships/tags" Target="../tags/tag117.xml"/><Relationship Id="rId10" Type="http://schemas.openxmlformats.org/officeDocument/2006/relationships/tags" Target="../tags/tag99.xml"/><Relationship Id="rId19" Type="http://schemas.openxmlformats.org/officeDocument/2006/relationships/tags" Target="../tags/tag108.xml"/><Relationship Id="rId4" Type="http://schemas.openxmlformats.org/officeDocument/2006/relationships/tags" Target="../tags/tag93.xml"/><Relationship Id="rId9" Type="http://schemas.openxmlformats.org/officeDocument/2006/relationships/tags" Target="../tags/tag98.xml"/><Relationship Id="rId14" Type="http://schemas.openxmlformats.org/officeDocument/2006/relationships/tags" Target="../tags/tag103.xml"/><Relationship Id="rId22" Type="http://schemas.openxmlformats.org/officeDocument/2006/relationships/tags" Target="../tags/tag111.xml"/><Relationship Id="rId27" Type="http://schemas.openxmlformats.org/officeDocument/2006/relationships/tags" Target="../tags/tag11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9.xml"/><Relationship Id="rId1" Type="http://schemas.openxmlformats.org/officeDocument/2006/relationships/tags" Target="../tags/tag118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122.xml"/><Relationship Id="rId7" Type="http://schemas.openxmlformats.org/officeDocument/2006/relationships/tags" Target="../tags/tag126.xml"/><Relationship Id="rId2" Type="http://schemas.openxmlformats.org/officeDocument/2006/relationships/tags" Target="../tags/tag121.xml"/><Relationship Id="rId1" Type="http://schemas.openxmlformats.org/officeDocument/2006/relationships/tags" Target="../tags/tag120.xml"/><Relationship Id="rId6" Type="http://schemas.openxmlformats.org/officeDocument/2006/relationships/tags" Target="../tags/tag125.xml"/><Relationship Id="rId5" Type="http://schemas.openxmlformats.org/officeDocument/2006/relationships/tags" Target="../tags/tag124.xml"/><Relationship Id="rId4" Type="http://schemas.openxmlformats.org/officeDocument/2006/relationships/tags" Target="../tags/tag12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8.xml"/><Relationship Id="rId1" Type="http://schemas.openxmlformats.org/officeDocument/2006/relationships/tags" Target="../tags/tag12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0.xml"/><Relationship Id="rId1" Type="http://schemas.openxmlformats.org/officeDocument/2006/relationships/tags" Target="../tags/tag12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2.xml"/><Relationship Id="rId1" Type="http://schemas.openxmlformats.org/officeDocument/2006/relationships/tags" Target="../tags/tag13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tags" Target="../tags/tag11.xml"/><Relationship Id="rId5" Type="http://schemas.openxmlformats.org/officeDocument/2006/relationships/tags" Target="../tags/tag10.xml"/><Relationship Id="rId4" Type="http://schemas.openxmlformats.org/officeDocument/2006/relationships/tags" Target="../tags/tag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13.xml"/><Relationship Id="rId1" Type="http://schemas.openxmlformats.org/officeDocument/2006/relationships/tags" Target="../tags/tag1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21.xml"/><Relationship Id="rId13" Type="http://schemas.openxmlformats.org/officeDocument/2006/relationships/tags" Target="../tags/tag26.xml"/><Relationship Id="rId18" Type="http://schemas.openxmlformats.org/officeDocument/2006/relationships/tags" Target="../tags/tag31.xml"/><Relationship Id="rId26" Type="http://schemas.openxmlformats.org/officeDocument/2006/relationships/tags" Target="../tags/tag39.xml"/><Relationship Id="rId3" Type="http://schemas.openxmlformats.org/officeDocument/2006/relationships/tags" Target="../tags/tag16.xml"/><Relationship Id="rId21" Type="http://schemas.openxmlformats.org/officeDocument/2006/relationships/tags" Target="../tags/tag34.xml"/><Relationship Id="rId7" Type="http://schemas.openxmlformats.org/officeDocument/2006/relationships/tags" Target="../tags/tag20.xml"/><Relationship Id="rId12" Type="http://schemas.openxmlformats.org/officeDocument/2006/relationships/tags" Target="../tags/tag25.xml"/><Relationship Id="rId17" Type="http://schemas.openxmlformats.org/officeDocument/2006/relationships/tags" Target="../tags/tag30.xml"/><Relationship Id="rId25" Type="http://schemas.openxmlformats.org/officeDocument/2006/relationships/tags" Target="../tags/tag38.xml"/><Relationship Id="rId2" Type="http://schemas.openxmlformats.org/officeDocument/2006/relationships/tags" Target="../tags/tag15.xml"/><Relationship Id="rId16" Type="http://schemas.openxmlformats.org/officeDocument/2006/relationships/tags" Target="../tags/tag29.xml"/><Relationship Id="rId20" Type="http://schemas.openxmlformats.org/officeDocument/2006/relationships/tags" Target="../tags/tag33.xml"/><Relationship Id="rId29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6" Type="http://schemas.openxmlformats.org/officeDocument/2006/relationships/tags" Target="../tags/tag19.xml"/><Relationship Id="rId11" Type="http://schemas.openxmlformats.org/officeDocument/2006/relationships/tags" Target="../tags/tag24.xml"/><Relationship Id="rId24" Type="http://schemas.openxmlformats.org/officeDocument/2006/relationships/tags" Target="../tags/tag37.xml"/><Relationship Id="rId5" Type="http://schemas.openxmlformats.org/officeDocument/2006/relationships/tags" Target="../tags/tag18.xml"/><Relationship Id="rId15" Type="http://schemas.openxmlformats.org/officeDocument/2006/relationships/tags" Target="../tags/tag28.xml"/><Relationship Id="rId23" Type="http://schemas.openxmlformats.org/officeDocument/2006/relationships/tags" Target="../tags/tag36.xml"/><Relationship Id="rId28" Type="http://schemas.openxmlformats.org/officeDocument/2006/relationships/tags" Target="../tags/tag41.xml"/><Relationship Id="rId10" Type="http://schemas.openxmlformats.org/officeDocument/2006/relationships/tags" Target="../tags/tag23.xml"/><Relationship Id="rId19" Type="http://schemas.openxmlformats.org/officeDocument/2006/relationships/tags" Target="../tags/tag32.xml"/><Relationship Id="rId4" Type="http://schemas.openxmlformats.org/officeDocument/2006/relationships/tags" Target="../tags/tag17.xml"/><Relationship Id="rId9" Type="http://schemas.openxmlformats.org/officeDocument/2006/relationships/tags" Target="../tags/tag22.xml"/><Relationship Id="rId14" Type="http://schemas.openxmlformats.org/officeDocument/2006/relationships/tags" Target="../tags/tag27.xml"/><Relationship Id="rId22" Type="http://schemas.openxmlformats.org/officeDocument/2006/relationships/tags" Target="../tags/tag35.xml"/><Relationship Id="rId27" Type="http://schemas.openxmlformats.org/officeDocument/2006/relationships/tags" Target="../tags/tag40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49.xml"/><Relationship Id="rId13" Type="http://schemas.openxmlformats.org/officeDocument/2006/relationships/tags" Target="../tags/tag54.xml"/><Relationship Id="rId18" Type="http://schemas.openxmlformats.org/officeDocument/2006/relationships/tags" Target="../tags/tag59.xml"/><Relationship Id="rId26" Type="http://schemas.openxmlformats.org/officeDocument/2006/relationships/tags" Target="../tags/tag67.xml"/><Relationship Id="rId3" Type="http://schemas.openxmlformats.org/officeDocument/2006/relationships/tags" Target="../tags/tag44.xml"/><Relationship Id="rId21" Type="http://schemas.openxmlformats.org/officeDocument/2006/relationships/tags" Target="../tags/tag62.xml"/><Relationship Id="rId7" Type="http://schemas.openxmlformats.org/officeDocument/2006/relationships/tags" Target="../tags/tag48.xml"/><Relationship Id="rId12" Type="http://schemas.openxmlformats.org/officeDocument/2006/relationships/tags" Target="../tags/tag53.xml"/><Relationship Id="rId17" Type="http://schemas.openxmlformats.org/officeDocument/2006/relationships/tags" Target="../tags/tag58.xml"/><Relationship Id="rId25" Type="http://schemas.openxmlformats.org/officeDocument/2006/relationships/tags" Target="../tags/tag66.xml"/><Relationship Id="rId2" Type="http://schemas.openxmlformats.org/officeDocument/2006/relationships/tags" Target="../tags/tag43.xml"/><Relationship Id="rId16" Type="http://schemas.openxmlformats.org/officeDocument/2006/relationships/tags" Target="../tags/tag57.xml"/><Relationship Id="rId20" Type="http://schemas.openxmlformats.org/officeDocument/2006/relationships/tags" Target="../tags/tag61.xml"/><Relationship Id="rId29" Type="http://schemas.openxmlformats.org/officeDocument/2006/relationships/tags" Target="../tags/tag70.xml"/><Relationship Id="rId1" Type="http://schemas.openxmlformats.org/officeDocument/2006/relationships/tags" Target="../tags/tag42.xml"/><Relationship Id="rId6" Type="http://schemas.openxmlformats.org/officeDocument/2006/relationships/tags" Target="../tags/tag47.xml"/><Relationship Id="rId11" Type="http://schemas.openxmlformats.org/officeDocument/2006/relationships/tags" Target="../tags/tag52.xml"/><Relationship Id="rId24" Type="http://schemas.openxmlformats.org/officeDocument/2006/relationships/tags" Target="../tags/tag65.xml"/><Relationship Id="rId5" Type="http://schemas.openxmlformats.org/officeDocument/2006/relationships/tags" Target="../tags/tag46.xml"/><Relationship Id="rId15" Type="http://schemas.openxmlformats.org/officeDocument/2006/relationships/tags" Target="../tags/tag56.xml"/><Relationship Id="rId23" Type="http://schemas.openxmlformats.org/officeDocument/2006/relationships/tags" Target="../tags/tag64.xml"/><Relationship Id="rId28" Type="http://schemas.openxmlformats.org/officeDocument/2006/relationships/tags" Target="../tags/tag69.xml"/><Relationship Id="rId10" Type="http://schemas.openxmlformats.org/officeDocument/2006/relationships/tags" Target="../tags/tag51.xml"/><Relationship Id="rId19" Type="http://schemas.openxmlformats.org/officeDocument/2006/relationships/tags" Target="../tags/tag60.xml"/><Relationship Id="rId31" Type="http://schemas.openxmlformats.org/officeDocument/2006/relationships/slideLayout" Target="../slideLayouts/slideLayout2.xml"/><Relationship Id="rId4" Type="http://schemas.openxmlformats.org/officeDocument/2006/relationships/tags" Target="../tags/tag45.xml"/><Relationship Id="rId9" Type="http://schemas.openxmlformats.org/officeDocument/2006/relationships/tags" Target="../tags/tag50.xml"/><Relationship Id="rId14" Type="http://schemas.openxmlformats.org/officeDocument/2006/relationships/tags" Target="../tags/tag55.xml"/><Relationship Id="rId22" Type="http://schemas.openxmlformats.org/officeDocument/2006/relationships/tags" Target="../tags/tag63.xml"/><Relationship Id="rId27" Type="http://schemas.openxmlformats.org/officeDocument/2006/relationships/tags" Target="../tags/tag68.xml"/><Relationship Id="rId30" Type="http://schemas.openxmlformats.org/officeDocument/2006/relationships/tags" Target="../tags/tag7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73.xml"/><Relationship Id="rId1" Type="http://schemas.openxmlformats.org/officeDocument/2006/relationships/tags" Target="../tags/tag7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5.xml"/><Relationship Id="rId1" Type="http://schemas.openxmlformats.org/officeDocument/2006/relationships/tags" Target="../tags/tag7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CSE 421</a:t>
            </a:r>
            <a:br>
              <a:rPr lang="en-US" altLang="en-US" smtClean="0"/>
            </a:br>
            <a:r>
              <a:rPr lang="en-US" altLang="en-US" smtClean="0"/>
              <a:t>Algorithms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Lecture 15</a:t>
            </a:r>
          </a:p>
          <a:p>
            <a:pPr eaLnBrk="1" hangingPunct="1"/>
            <a:r>
              <a:rPr lang="en-US" altLang="en-US" dirty="0" smtClean="0"/>
              <a:t>Closest Pair, Multiplication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A packing lemma bounds the number of distances to check</a:t>
            </a:r>
          </a:p>
        </p:txBody>
      </p:sp>
      <p:sp>
        <p:nvSpPr>
          <p:cNvPr id="8195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57400" y="30480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196" name="Oval 8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362200" y="21336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197" name="Line 9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2438400" y="1600200"/>
            <a:ext cx="0" cy="32766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8" name="Line 10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3581400" y="1600200"/>
            <a:ext cx="0" cy="32766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9" name="Oval 12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429000" y="38862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00" name="Oval 1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362200" y="38862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01" name="Oval 14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429000" y="22098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02" name="Oval 1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429000" y="30480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03" name="Oval 1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362200" y="30480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04" name="Line 17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2514600" y="4876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5" name="Text Box 18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819400" y="48768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Symbol" pitchFamily="18" charset="2"/>
              </a:rPr>
              <a:t>d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Details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Preprocessing: sort points by 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Merge step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Select points in boundary zone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For each point in the boundary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Find highest point on the other side that is at most </a:t>
            </a:r>
            <a:r>
              <a:rPr lang="en-US" altLang="en-US" smtClean="0">
                <a:latin typeface="Symbol" pitchFamily="18" charset="2"/>
              </a:rPr>
              <a:t>d</a:t>
            </a:r>
            <a:r>
              <a:rPr lang="en-US" altLang="en-US" smtClean="0"/>
              <a:t> above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Find lowest point on the other side that is at most </a:t>
            </a:r>
            <a:r>
              <a:rPr lang="en-US" altLang="en-US" smtClean="0">
                <a:latin typeface="Symbol" pitchFamily="18" charset="2"/>
              </a:rPr>
              <a:t>d</a:t>
            </a:r>
            <a:r>
              <a:rPr lang="en-US" altLang="en-US" smtClean="0"/>
              <a:t> below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Compare with the points in this interval (there are at most 6)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4638"/>
            <a:ext cx="8534400" cy="1143000"/>
          </a:xfrm>
        </p:spPr>
        <p:txBody>
          <a:bodyPr/>
          <a:lstStyle/>
          <a:p>
            <a:pPr algn="l" eaLnBrk="1" hangingPunct="1"/>
            <a:r>
              <a:rPr lang="en-US" altLang="en-US" sz="3200" smtClean="0"/>
              <a:t>Identify the pairs of points that are compared in the merge step following the recursive calls</a:t>
            </a:r>
            <a:r>
              <a:rPr lang="en-US" altLang="en-US" sz="4000" smtClean="0"/>
              <a:t> </a:t>
            </a:r>
          </a:p>
        </p:txBody>
      </p:sp>
      <p:sp>
        <p:nvSpPr>
          <p:cNvPr id="10243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343400" y="54864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4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343400" y="19812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5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286000" y="35052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6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819400" y="46482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7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895600" y="25908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8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124200" y="39624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9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810000" y="51816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0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810000" y="45720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1" name="Oval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419600" y="42672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2" name="Oval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276600" y="31242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3" name="Oval 1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886200" y="37338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4" name="Oval 1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267200" y="32004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5" name="Oval 1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114800" y="25908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6" name="Oval 17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648200" y="25908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7" name="Oval 18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486400" y="23622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8" name="Oval 19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648200" y="34290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9" name="Oval 20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172200" y="28956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0" name="Oval 21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029200" y="41910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1" name="Oval 22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105400" y="29718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2" name="Oval 23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4572000" y="48768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3" name="Oval 24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791200" y="42672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4" name="Oval 25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6858000" y="35052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5" name="Oval 26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410200" y="50292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6" name="Oval 27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6400800" y="40386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7" name="Oval 28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400800" y="49530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8" name="Oval 29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7086600" y="46482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9" name="Line 3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4572000" y="16002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Algorithm run time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After preprocessing:</a:t>
            </a:r>
          </a:p>
          <a:p>
            <a:pPr lvl="1" eaLnBrk="1" hangingPunct="1"/>
            <a:r>
              <a:rPr lang="en-US" altLang="en-US" smtClean="0"/>
              <a:t>T(n) = cn + 2 T(n/2)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Integer Arithmetic</a:t>
            </a:r>
          </a:p>
        </p:txBody>
      </p:sp>
      <p:sp>
        <p:nvSpPr>
          <p:cNvPr id="12291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295400" y="1676400"/>
            <a:ext cx="7493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     9715480283945084383094856701043643845790217965702956767</a:t>
            </a:r>
          </a:p>
          <a:p>
            <a:pPr eaLnBrk="1" hangingPunct="1"/>
            <a:r>
              <a:rPr lang="en-US" altLang="en-US"/>
              <a:t>+   1242431098234099057329075097179898430928779579277597977</a:t>
            </a:r>
          </a:p>
        </p:txBody>
      </p:sp>
      <p:sp>
        <p:nvSpPr>
          <p:cNvPr id="12292" name="Line 5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219200" y="2362200"/>
            <a:ext cx="7620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Text Box 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447800" y="4495800"/>
            <a:ext cx="75120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     2095067093034680994318596846868779409766717133476767930</a:t>
            </a:r>
          </a:p>
          <a:p>
            <a:pPr eaLnBrk="1" hangingPunct="1"/>
            <a:r>
              <a:rPr lang="en-US" altLang="en-US"/>
              <a:t>X   5920175091777634709677679342929097012308956679993010921</a:t>
            </a:r>
          </a:p>
        </p:txBody>
      </p:sp>
      <p:sp>
        <p:nvSpPr>
          <p:cNvPr id="12294" name="Line 7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1371600" y="5257800"/>
            <a:ext cx="7620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5" name="Text Box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0" y="3581400"/>
            <a:ext cx="6127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Runtime for standard algorithm to add two n digit numbers:</a:t>
            </a:r>
          </a:p>
        </p:txBody>
      </p:sp>
      <p:sp>
        <p:nvSpPr>
          <p:cNvPr id="12296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0" y="6324600"/>
            <a:ext cx="6521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Runtime for standard algorithm to multiply two n digit numbers:</a:t>
            </a:r>
          </a:p>
        </p:txBody>
      </p:sp>
      <p:sp>
        <p:nvSpPr>
          <p:cNvPr id="12297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Recursive Algorithm (First attempt)</a:t>
            </a:r>
          </a:p>
        </p:txBody>
      </p:sp>
      <p:sp>
        <p:nvSpPr>
          <p:cNvPr id="13315" name="Text Box 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1676400"/>
            <a:ext cx="7924800" cy="415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x = x</a:t>
            </a:r>
            <a:r>
              <a:rPr lang="en-US" altLang="en-US" sz="2800" baseline="-25000"/>
              <a:t>1 </a:t>
            </a:r>
            <a:r>
              <a:rPr lang="en-US" altLang="en-US" sz="2800"/>
              <a:t>2</a:t>
            </a:r>
            <a:r>
              <a:rPr lang="en-US" altLang="en-US" sz="2800" baseline="30000"/>
              <a:t>n/2</a:t>
            </a:r>
            <a:r>
              <a:rPr lang="en-US" altLang="en-US" sz="2800"/>
              <a:t> + x</a:t>
            </a:r>
            <a:r>
              <a:rPr lang="en-US" altLang="en-US" sz="2800" baseline="-25000"/>
              <a:t>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/>
              <a:t>y = y</a:t>
            </a:r>
            <a:r>
              <a:rPr lang="en-US" altLang="en-US" sz="2800" baseline="-25000"/>
              <a:t>1 </a:t>
            </a:r>
            <a:r>
              <a:rPr lang="en-US" altLang="en-US" sz="2800"/>
              <a:t>2</a:t>
            </a:r>
            <a:r>
              <a:rPr lang="en-US" altLang="en-US" sz="2800" baseline="30000"/>
              <a:t>n/2</a:t>
            </a:r>
            <a:r>
              <a:rPr lang="en-US" altLang="en-US" sz="2800"/>
              <a:t> + y</a:t>
            </a:r>
            <a:r>
              <a:rPr lang="en-US" altLang="en-US" sz="2800" baseline="-25000"/>
              <a:t>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/>
              <a:t>xy = (x</a:t>
            </a:r>
            <a:r>
              <a:rPr lang="en-US" altLang="en-US" sz="2800" baseline="-25000"/>
              <a:t>1 </a:t>
            </a:r>
            <a:r>
              <a:rPr lang="en-US" altLang="en-US" sz="2800"/>
              <a:t>2</a:t>
            </a:r>
            <a:r>
              <a:rPr lang="en-US" altLang="en-US" sz="2800" baseline="30000"/>
              <a:t>n/2</a:t>
            </a:r>
            <a:r>
              <a:rPr lang="en-US" altLang="en-US" sz="2800"/>
              <a:t> + x</a:t>
            </a:r>
            <a:r>
              <a:rPr lang="en-US" altLang="en-US" sz="2800" baseline="-25000"/>
              <a:t>0</a:t>
            </a:r>
            <a:r>
              <a:rPr lang="en-US" altLang="en-US" sz="2800"/>
              <a:t>) (y</a:t>
            </a:r>
            <a:r>
              <a:rPr lang="en-US" altLang="en-US" sz="2800" baseline="-25000"/>
              <a:t>1 </a:t>
            </a:r>
            <a:r>
              <a:rPr lang="en-US" altLang="en-US" sz="2800"/>
              <a:t>2</a:t>
            </a:r>
            <a:r>
              <a:rPr lang="en-US" altLang="en-US" sz="2800" baseline="30000"/>
              <a:t>n/2</a:t>
            </a:r>
            <a:r>
              <a:rPr lang="en-US" altLang="en-US" sz="2800"/>
              <a:t> + y</a:t>
            </a:r>
            <a:r>
              <a:rPr lang="en-US" altLang="en-US" sz="2800" baseline="-25000"/>
              <a:t>0</a:t>
            </a:r>
            <a:r>
              <a:rPr lang="en-US" altLang="en-US" sz="2800"/>
              <a:t>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/>
              <a:t>     = x</a:t>
            </a:r>
            <a:r>
              <a:rPr lang="en-US" altLang="en-US" sz="2800" baseline="-25000"/>
              <a:t>1</a:t>
            </a:r>
            <a:r>
              <a:rPr lang="en-US" altLang="en-US" sz="2800"/>
              <a:t>y</a:t>
            </a:r>
            <a:r>
              <a:rPr lang="en-US" altLang="en-US" sz="2800" baseline="-25000"/>
              <a:t>1</a:t>
            </a:r>
            <a:r>
              <a:rPr lang="en-US" altLang="en-US" sz="2800"/>
              <a:t> 2</a:t>
            </a:r>
            <a:r>
              <a:rPr lang="en-US" altLang="en-US" sz="2800" baseline="30000"/>
              <a:t>n</a:t>
            </a:r>
            <a:r>
              <a:rPr lang="en-US" altLang="en-US" sz="2800"/>
              <a:t> + (x</a:t>
            </a:r>
            <a:r>
              <a:rPr lang="en-US" altLang="en-US" sz="2800" baseline="-25000"/>
              <a:t>1</a:t>
            </a:r>
            <a:r>
              <a:rPr lang="en-US" altLang="en-US" sz="2800"/>
              <a:t>y</a:t>
            </a:r>
            <a:r>
              <a:rPr lang="en-US" altLang="en-US" sz="2800" baseline="-25000"/>
              <a:t>0</a:t>
            </a:r>
            <a:r>
              <a:rPr lang="en-US" altLang="en-US" sz="2800"/>
              <a:t> + x</a:t>
            </a:r>
            <a:r>
              <a:rPr lang="en-US" altLang="en-US" sz="2800" baseline="-25000"/>
              <a:t>0</a:t>
            </a:r>
            <a:r>
              <a:rPr lang="en-US" altLang="en-US" sz="2800"/>
              <a:t>y</a:t>
            </a:r>
            <a:r>
              <a:rPr lang="en-US" altLang="en-US" sz="2800" baseline="-25000"/>
              <a:t>1</a:t>
            </a:r>
            <a:r>
              <a:rPr lang="en-US" altLang="en-US" sz="2800"/>
              <a:t>)2</a:t>
            </a:r>
            <a:r>
              <a:rPr lang="en-US" altLang="en-US" sz="2800" baseline="30000"/>
              <a:t>n/2</a:t>
            </a:r>
            <a:r>
              <a:rPr lang="en-US" altLang="en-US" sz="2800"/>
              <a:t> + x</a:t>
            </a:r>
            <a:r>
              <a:rPr lang="en-US" altLang="en-US" sz="2800" baseline="-25000"/>
              <a:t>0</a:t>
            </a:r>
            <a:r>
              <a:rPr lang="en-US" altLang="en-US" sz="2800"/>
              <a:t>y</a:t>
            </a:r>
            <a:r>
              <a:rPr lang="en-US" altLang="en-US" sz="2800" baseline="-25000"/>
              <a:t>0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800" baseline="-25000"/>
          </a:p>
          <a:p>
            <a:pPr eaLnBrk="1" hangingPunct="1">
              <a:spcBef>
                <a:spcPct val="50000"/>
              </a:spcBef>
            </a:pPr>
            <a:r>
              <a:rPr lang="en-US" altLang="en-US" sz="2800"/>
              <a:t>Recurrence: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/>
              <a:t>Run time:</a:t>
            </a:r>
          </a:p>
        </p:txBody>
      </p:sp>
      <p:sp>
        <p:nvSpPr>
          <p:cNvPr id="13316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Simple algebra</a:t>
            </a:r>
          </a:p>
        </p:txBody>
      </p:sp>
      <p:sp>
        <p:nvSpPr>
          <p:cNvPr id="14339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1676400"/>
            <a:ext cx="7924800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x = x</a:t>
            </a:r>
            <a:r>
              <a:rPr lang="en-US" altLang="en-US" sz="2800" baseline="-25000"/>
              <a:t>1 </a:t>
            </a:r>
            <a:r>
              <a:rPr lang="en-US" altLang="en-US" sz="2800"/>
              <a:t>2</a:t>
            </a:r>
            <a:r>
              <a:rPr lang="en-US" altLang="en-US" sz="2800" baseline="30000"/>
              <a:t>n/2</a:t>
            </a:r>
            <a:r>
              <a:rPr lang="en-US" altLang="en-US" sz="2800"/>
              <a:t> + x</a:t>
            </a:r>
            <a:r>
              <a:rPr lang="en-US" altLang="en-US" sz="2800" baseline="-25000"/>
              <a:t>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/>
              <a:t>y = y</a:t>
            </a:r>
            <a:r>
              <a:rPr lang="en-US" altLang="en-US" sz="2800" baseline="-25000"/>
              <a:t>1 </a:t>
            </a:r>
            <a:r>
              <a:rPr lang="en-US" altLang="en-US" sz="2800"/>
              <a:t>2</a:t>
            </a:r>
            <a:r>
              <a:rPr lang="en-US" altLang="en-US" sz="2800" baseline="30000"/>
              <a:t>n/2</a:t>
            </a:r>
            <a:r>
              <a:rPr lang="en-US" altLang="en-US" sz="2800"/>
              <a:t> + y</a:t>
            </a:r>
            <a:r>
              <a:rPr lang="en-US" altLang="en-US" sz="2800" baseline="-25000"/>
              <a:t>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/>
              <a:t>xy =  x</a:t>
            </a:r>
            <a:r>
              <a:rPr lang="en-US" altLang="en-US" sz="2800" baseline="-25000"/>
              <a:t>1</a:t>
            </a:r>
            <a:r>
              <a:rPr lang="en-US" altLang="en-US" sz="2800"/>
              <a:t>y</a:t>
            </a:r>
            <a:r>
              <a:rPr lang="en-US" altLang="en-US" sz="2800" baseline="-25000"/>
              <a:t>1</a:t>
            </a:r>
            <a:r>
              <a:rPr lang="en-US" altLang="en-US" sz="2800"/>
              <a:t> 2</a:t>
            </a:r>
            <a:r>
              <a:rPr lang="en-US" altLang="en-US" sz="2800" baseline="30000"/>
              <a:t>n</a:t>
            </a:r>
            <a:r>
              <a:rPr lang="en-US" altLang="en-US" sz="2800"/>
              <a:t> + (x</a:t>
            </a:r>
            <a:r>
              <a:rPr lang="en-US" altLang="en-US" sz="2800" baseline="-25000"/>
              <a:t>1</a:t>
            </a:r>
            <a:r>
              <a:rPr lang="en-US" altLang="en-US" sz="2800"/>
              <a:t>y</a:t>
            </a:r>
            <a:r>
              <a:rPr lang="en-US" altLang="en-US" sz="2800" baseline="-25000"/>
              <a:t>0</a:t>
            </a:r>
            <a:r>
              <a:rPr lang="en-US" altLang="en-US" sz="2800"/>
              <a:t> + x</a:t>
            </a:r>
            <a:r>
              <a:rPr lang="en-US" altLang="en-US" sz="2800" baseline="-25000"/>
              <a:t>0</a:t>
            </a:r>
            <a:r>
              <a:rPr lang="en-US" altLang="en-US" sz="2800"/>
              <a:t>y</a:t>
            </a:r>
            <a:r>
              <a:rPr lang="en-US" altLang="en-US" sz="2800" baseline="-25000"/>
              <a:t>1</a:t>
            </a:r>
            <a:r>
              <a:rPr lang="en-US" altLang="en-US" sz="2800"/>
              <a:t>) 2</a:t>
            </a:r>
            <a:r>
              <a:rPr lang="en-US" altLang="en-US" sz="2800" baseline="30000"/>
              <a:t>n/2</a:t>
            </a:r>
            <a:r>
              <a:rPr lang="en-US" altLang="en-US" sz="2800"/>
              <a:t> + x</a:t>
            </a:r>
            <a:r>
              <a:rPr lang="en-US" altLang="en-US" sz="2800" baseline="-25000"/>
              <a:t>0</a:t>
            </a:r>
            <a:r>
              <a:rPr lang="en-US" altLang="en-US" sz="2800"/>
              <a:t>y</a:t>
            </a:r>
            <a:r>
              <a:rPr lang="en-US" altLang="en-US" sz="2800" baseline="-25000"/>
              <a:t>0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800" baseline="-25000"/>
          </a:p>
          <a:p>
            <a:pPr eaLnBrk="1" hangingPunct="1">
              <a:spcBef>
                <a:spcPct val="50000"/>
              </a:spcBef>
            </a:pPr>
            <a:endParaRPr lang="en-US" altLang="en-US" sz="2800" baseline="-25000"/>
          </a:p>
          <a:p>
            <a:pPr eaLnBrk="1" hangingPunct="1">
              <a:spcBef>
                <a:spcPct val="50000"/>
              </a:spcBef>
            </a:pPr>
            <a:r>
              <a:rPr lang="en-US" altLang="en-US" sz="2800"/>
              <a:t>p = (x</a:t>
            </a:r>
            <a:r>
              <a:rPr lang="en-US" altLang="en-US" sz="2800" baseline="-25000"/>
              <a:t>1</a:t>
            </a:r>
            <a:r>
              <a:rPr lang="en-US" altLang="en-US" sz="2800"/>
              <a:t> + x</a:t>
            </a:r>
            <a:r>
              <a:rPr lang="en-US" altLang="en-US" sz="2800" baseline="-25000"/>
              <a:t>0</a:t>
            </a:r>
            <a:r>
              <a:rPr lang="en-US" altLang="en-US" sz="2800"/>
              <a:t>)(y</a:t>
            </a:r>
            <a:r>
              <a:rPr lang="en-US" altLang="en-US" sz="2800" baseline="-25000"/>
              <a:t>1</a:t>
            </a:r>
            <a:r>
              <a:rPr lang="en-US" altLang="en-US" sz="2800"/>
              <a:t> + y</a:t>
            </a:r>
            <a:r>
              <a:rPr lang="en-US" altLang="en-US" sz="2800" baseline="-25000"/>
              <a:t>0</a:t>
            </a:r>
            <a:r>
              <a:rPr lang="en-US" altLang="en-US" sz="2800"/>
              <a:t>) = x</a:t>
            </a:r>
            <a:r>
              <a:rPr lang="en-US" altLang="en-US" sz="2800" baseline="-25000"/>
              <a:t>1</a:t>
            </a:r>
            <a:r>
              <a:rPr lang="en-US" altLang="en-US" sz="2800"/>
              <a:t>y</a:t>
            </a:r>
            <a:r>
              <a:rPr lang="en-US" altLang="en-US" sz="2800" baseline="-25000"/>
              <a:t>1</a:t>
            </a:r>
            <a:r>
              <a:rPr lang="en-US" altLang="en-US" sz="2800"/>
              <a:t> + x</a:t>
            </a:r>
            <a:r>
              <a:rPr lang="en-US" altLang="en-US" sz="2800" baseline="-25000"/>
              <a:t>1</a:t>
            </a:r>
            <a:r>
              <a:rPr lang="en-US" altLang="en-US" sz="2800"/>
              <a:t>y</a:t>
            </a:r>
            <a:r>
              <a:rPr lang="en-US" altLang="en-US" sz="2800" baseline="-25000"/>
              <a:t>0</a:t>
            </a:r>
            <a:r>
              <a:rPr lang="en-US" altLang="en-US" sz="2800"/>
              <a:t> + x</a:t>
            </a:r>
            <a:r>
              <a:rPr lang="en-US" altLang="en-US" sz="2800" baseline="-25000"/>
              <a:t>0</a:t>
            </a:r>
            <a:r>
              <a:rPr lang="en-US" altLang="en-US" sz="2800"/>
              <a:t>y</a:t>
            </a:r>
            <a:r>
              <a:rPr lang="en-US" altLang="en-US" sz="2800" baseline="-25000"/>
              <a:t>1</a:t>
            </a:r>
            <a:r>
              <a:rPr lang="en-US" altLang="en-US" sz="2800"/>
              <a:t> + x</a:t>
            </a:r>
            <a:r>
              <a:rPr lang="en-US" altLang="en-US" sz="2800" baseline="-25000"/>
              <a:t>0</a:t>
            </a:r>
            <a:r>
              <a:rPr lang="en-US" altLang="en-US" sz="2800"/>
              <a:t>y</a:t>
            </a:r>
            <a:r>
              <a:rPr lang="en-US" altLang="en-US" sz="2800" baseline="-25000"/>
              <a:t>0</a:t>
            </a:r>
            <a:r>
              <a:rPr lang="en-US" altLang="en-US" sz="2800"/>
              <a:t> 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800" baseline="-25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Karatsuba’s Algorithm</a:t>
            </a:r>
          </a:p>
        </p:txBody>
      </p:sp>
      <p:sp>
        <p:nvSpPr>
          <p:cNvPr id="15363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90600" y="1828800"/>
            <a:ext cx="7239000" cy="392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Multiply n-digit integers x and y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Let   x = x</a:t>
            </a:r>
            <a:r>
              <a:rPr lang="en-US" altLang="en-US" sz="2400" baseline="-25000"/>
              <a:t>1</a:t>
            </a:r>
            <a:r>
              <a:rPr lang="en-US" altLang="en-US" sz="2400"/>
              <a:t> 2</a:t>
            </a:r>
            <a:r>
              <a:rPr lang="en-US" altLang="en-US" sz="2400" baseline="30000"/>
              <a:t>n/2</a:t>
            </a:r>
            <a:r>
              <a:rPr lang="en-US" altLang="en-US" sz="2400"/>
              <a:t> + x</a:t>
            </a:r>
            <a:r>
              <a:rPr lang="en-US" altLang="en-US" sz="2400" baseline="-25000"/>
              <a:t>0</a:t>
            </a:r>
            <a:r>
              <a:rPr lang="en-US" altLang="en-US" sz="2400"/>
              <a:t> and  y = y</a:t>
            </a:r>
            <a:r>
              <a:rPr lang="en-US" altLang="en-US" sz="2400" baseline="-25000"/>
              <a:t>1</a:t>
            </a:r>
            <a:r>
              <a:rPr lang="en-US" altLang="en-US" sz="2400"/>
              <a:t> 2</a:t>
            </a:r>
            <a:r>
              <a:rPr lang="en-US" altLang="en-US" sz="2400" baseline="30000"/>
              <a:t>n/2</a:t>
            </a:r>
            <a:r>
              <a:rPr lang="en-US" altLang="en-US" sz="2400"/>
              <a:t> + y</a:t>
            </a:r>
            <a:r>
              <a:rPr lang="en-US" altLang="en-US" sz="2400" baseline="-25000"/>
              <a:t>0</a:t>
            </a:r>
          </a:p>
          <a:p>
            <a:pPr eaLnBrk="1" hangingPunct="1"/>
            <a:r>
              <a:rPr lang="en-US" altLang="en-US" sz="2400"/>
              <a:t>	Recursively compute</a:t>
            </a:r>
          </a:p>
          <a:p>
            <a:pPr eaLnBrk="1" hangingPunct="1"/>
            <a:r>
              <a:rPr lang="en-US" altLang="en-US" sz="2400"/>
              <a:t>		a = x</a:t>
            </a:r>
            <a:r>
              <a:rPr lang="en-US" altLang="en-US" sz="2400" baseline="-25000"/>
              <a:t>1</a:t>
            </a:r>
            <a:r>
              <a:rPr lang="en-US" altLang="en-US" sz="2400"/>
              <a:t>y</a:t>
            </a:r>
            <a:r>
              <a:rPr lang="en-US" altLang="en-US" sz="2400" baseline="-25000"/>
              <a:t>1</a:t>
            </a:r>
          </a:p>
          <a:p>
            <a:pPr eaLnBrk="1" hangingPunct="1"/>
            <a:r>
              <a:rPr lang="en-US" altLang="en-US" sz="2400"/>
              <a:t>		b = x</a:t>
            </a:r>
            <a:r>
              <a:rPr lang="en-US" altLang="en-US" sz="2400" baseline="-25000"/>
              <a:t>0</a:t>
            </a:r>
            <a:r>
              <a:rPr lang="en-US" altLang="en-US" sz="2400"/>
              <a:t>y</a:t>
            </a:r>
            <a:r>
              <a:rPr lang="en-US" altLang="en-US" sz="2400" baseline="-25000"/>
              <a:t>0</a:t>
            </a:r>
          </a:p>
          <a:p>
            <a:pPr eaLnBrk="1" hangingPunct="1"/>
            <a:r>
              <a:rPr lang="en-US" altLang="en-US" sz="2400"/>
              <a:t>		p = (x</a:t>
            </a:r>
            <a:r>
              <a:rPr lang="en-US" altLang="en-US" sz="2400" baseline="-25000"/>
              <a:t>1</a:t>
            </a:r>
            <a:r>
              <a:rPr lang="en-US" altLang="en-US" sz="2400"/>
              <a:t> + x</a:t>
            </a:r>
            <a:r>
              <a:rPr lang="en-US" altLang="en-US" sz="2400" baseline="-25000"/>
              <a:t>0</a:t>
            </a:r>
            <a:r>
              <a:rPr lang="en-US" altLang="en-US" sz="2400"/>
              <a:t>)(y</a:t>
            </a:r>
            <a:r>
              <a:rPr lang="en-US" altLang="en-US" sz="2400" baseline="-25000"/>
              <a:t>1</a:t>
            </a:r>
            <a:r>
              <a:rPr lang="en-US" altLang="en-US" sz="2400"/>
              <a:t> + y</a:t>
            </a:r>
            <a:r>
              <a:rPr lang="en-US" altLang="en-US" sz="2400" baseline="-25000"/>
              <a:t>0</a:t>
            </a:r>
            <a:r>
              <a:rPr lang="en-US" altLang="en-US" sz="2400"/>
              <a:t>)  </a:t>
            </a:r>
          </a:p>
          <a:p>
            <a:pPr eaLnBrk="1" hangingPunct="1"/>
            <a:r>
              <a:rPr lang="en-US" altLang="en-US" sz="2400"/>
              <a:t>	Return a2</a:t>
            </a:r>
            <a:r>
              <a:rPr lang="en-US" altLang="en-US" sz="2400" baseline="30000"/>
              <a:t>n</a:t>
            </a:r>
            <a:r>
              <a:rPr lang="en-US" altLang="en-US" sz="2400"/>
              <a:t> + (p – a – b)2</a:t>
            </a:r>
            <a:r>
              <a:rPr lang="en-US" altLang="en-US" sz="2400" baseline="30000"/>
              <a:t>n/2</a:t>
            </a:r>
            <a:r>
              <a:rPr lang="en-US" altLang="en-US" sz="2400"/>
              <a:t> + b</a:t>
            </a:r>
          </a:p>
          <a:p>
            <a:pPr eaLnBrk="1" hangingPunct="1"/>
            <a:endParaRPr lang="en-US" altLang="en-US" sz="2400"/>
          </a:p>
          <a:p>
            <a:pPr eaLnBrk="1" hangingPunct="1"/>
            <a:endParaRPr lang="en-US" altLang="en-US" sz="2400"/>
          </a:p>
          <a:p>
            <a:pPr eaLnBrk="1" hangingPunct="1"/>
            <a:r>
              <a:rPr lang="en-US" altLang="en-US" sz="2400"/>
              <a:t>Recurrence:  T(n) = 3T(n/2) + cn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Midterm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7190655"/>
              </p:ext>
            </p:extLst>
          </p:nvPr>
        </p:nvGraphicFramePr>
        <p:xfrm>
          <a:off x="2362200" y="17526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971800" y="49530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Mean 39,  Median 40,  S.D. 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417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Divide and Conquer Algorithms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800" dirty="0" err="1" smtClean="0"/>
              <a:t>Mergesort</a:t>
            </a:r>
            <a:r>
              <a:rPr lang="en-US" altLang="en-US" sz="2800" dirty="0" smtClean="0"/>
              <a:t>, Quicksort</a:t>
            </a:r>
          </a:p>
          <a:p>
            <a:pPr eaLnBrk="1" hangingPunct="1"/>
            <a:r>
              <a:rPr lang="en-US" altLang="en-US" sz="2800" dirty="0" smtClean="0"/>
              <a:t>Strassen’s Algorithm</a:t>
            </a:r>
          </a:p>
          <a:p>
            <a:pPr eaLnBrk="1" hangingPunct="1"/>
            <a:r>
              <a:rPr lang="en-US" altLang="en-US" sz="2800" dirty="0" smtClean="0"/>
              <a:t>Inversion counting</a:t>
            </a:r>
          </a:p>
          <a:p>
            <a:pPr eaLnBrk="1" hangingPunct="1"/>
            <a:r>
              <a:rPr lang="en-US" altLang="en-US" sz="2800" dirty="0" smtClean="0">
                <a:solidFill>
                  <a:srgbClr val="FF0000"/>
                </a:solidFill>
              </a:rPr>
              <a:t>Median</a:t>
            </a:r>
          </a:p>
          <a:p>
            <a:pPr eaLnBrk="1" hangingPunct="1"/>
            <a:r>
              <a:rPr lang="en-US" altLang="en-US" sz="2800" dirty="0" smtClean="0">
                <a:solidFill>
                  <a:srgbClr val="C00000"/>
                </a:solidFill>
              </a:rPr>
              <a:t>Closest Pair Algorithm (2d)</a:t>
            </a:r>
          </a:p>
          <a:p>
            <a:pPr eaLnBrk="1" hangingPunct="1"/>
            <a:r>
              <a:rPr lang="en-US" altLang="en-US" sz="2800" dirty="0" smtClean="0">
                <a:solidFill>
                  <a:srgbClr val="C00000"/>
                </a:solidFill>
              </a:rPr>
              <a:t>Integer Multiplication (Karatsuba’s Algorithm)</a:t>
            </a:r>
          </a:p>
          <a:p>
            <a:pPr eaLnBrk="1" hangingPunct="1"/>
            <a:r>
              <a:rPr lang="en-US" altLang="en-US" sz="2800" dirty="0" smtClean="0"/>
              <a:t>FFT</a:t>
            </a:r>
          </a:p>
          <a:p>
            <a:pPr lvl="1" eaLnBrk="1" hangingPunct="1"/>
            <a:r>
              <a:rPr lang="en-US" altLang="en-US" sz="2400" dirty="0" smtClean="0"/>
              <a:t>Polynomial Multiplication</a:t>
            </a:r>
          </a:p>
          <a:p>
            <a:pPr lvl="1" eaLnBrk="1" hangingPunct="1"/>
            <a:r>
              <a:rPr lang="en-US" altLang="en-US" sz="2400" dirty="0" smtClean="0"/>
              <a:t>Convolution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Median:  BFPRT Algorithm</a:t>
            </a:r>
          </a:p>
        </p:txBody>
      </p:sp>
      <p:sp>
        <p:nvSpPr>
          <p:cNvPr id="17411" name="Text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1447800"/>
            <a:ext cx="7315200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dirty="0" smtClean="0"/>
              <a:t>Select(A</a:t>
            </a:r>
            <a:r>
              <a:rPr lang="en-US" altLang="en-US" sz="1600" dirty="0"/>
              <a:t>, k){</a:t>
            </a:r>
          </a:p>
          <a:p>
            <a:pPr eaLnBrk="1" hangingPunct="1"/>
            <a:r>
              <a:rPr lang="en-US" altLang="en-US" sz="1600" dirty="0"/>
              <a:t>	</a:t>
            </a:r>
            <a:r>
              <a:rPr lang="en-US" altLang="en-US" sz="1600" dirty="0" smtClean="0"/>
              <a:t>x = </a:t>
            </a:r>
            <a:r>
              <a:rPr lang="en-US" altLang="en-US" sz="1600" dirty="0" err="1" smtClean="0"/>
              <a:t>Bfprt</a:t>
            </a:r>
            <a:r>
              <a:rPr lang="en-US" altLang="en-US" sz="1600" dirty="0" smtClean="0"/>
              <a:t>(A)  </a:t>
            </a:r>
            <a:endParaRPr lang="en-US" altLang="en-US" sz="1600" dirty="0"/>
          </a:p>
          <a:p>
            <a:pPr eaLnBrk="1" hangingPunct="1"/>
            <a:r>
              <a:rPr lang="en-US" altLang="en-US" sz="1600" dirty="0"/>
              <a:t>	S</a:t>
            </a:r>
            <a:r>
              <a:rPr lang="en-US" altLang="en-US" sz="1600" baseline="-25000" dirty="0"/>
              <a:t>1</a:t>
            </a:r>
            <a:r>
              <a:rPr lang="en-US" altLang="en-US" sz="1600" dirty="0"/>
              <a:t> = {y in A | y &lt; x</a:t>
            </a:r>
            <a:r>
              <a:rPr lang="en-US" altLang="en-US" sz="1600" dirty="0" smtClean="0"/>
              <a:t>}; S</a:t>
            </a:r>
            <a:r>
              <a:rPr lang="en-US" altLang="en-US" sz="1600" baseline="-25000" dirty="0" smtClean="0"/>
              <a:t>2</a:t>
            </a:r>
            <a:r>
              <a:rPr lang="en-US" altLang="en-US" sz="1600" dirty="0" smtClean="0"/>
              <a:t> </a:t>
            </a:r>
            <a:r>
              <a:rPr lang="en-US" altLang="en-US" sz="1600" dirty="0"/>
              <a:t>= {y in A | y &gt; x</a:t>
            </a:r>
            <a:r>
              <a:rPr lang="en-US" altLang="en-US" sz="1600" dirty="0" smtClean="0"/>
              <a:t>}; S</a:t>
            </a:r>
            <a:r>
              <a:rPr lang="en-US" altLang="en-US" sz="1600" baseline="-25000" dirty="0" smtClean="0"/>
              <a:t>3</a:t>
            </a:r>
            <a:r>
              <a:rPr lang="en-US" altLang="en-US" sz="1600" dirty="0" smtClean="0"/>
              <a:t> </a:t>
            </a:r>
            <a:r>
              <a:rPr lang="en-US" altLang="en-US" sz="1600" dirty="0"/>
              <a:t>= {y in A | y = x}</a:t>
            </a:r>
          </a:p>
          <a:p>
            <a:pPr eaLnBrk="1" hangingPunct="1"/>
            <a:r>
              <a:rPr lang="en-US" altLang="en-US" sz="1600" dirty="0"/>
              <a:t>	if (|S</a:t>
            </a:r>
            <a:r>
              <a:rPr lang="en-US" altLang="en-US" sz="1600" baseline="-25000" dirty="0"/>
              <a:t>2</a:t>
            </a:r>
            <a:r>
              <a:rPr lang="en-US" altLang="en-US" sz="1600" dirty="0"/>
              <a:t>| &gt;= k)</a:t>
            </a:r>
          </a:p>
          <a:p>
            <a:pPr eaLnBrk="1" hangingPunct="1"/>
            <a:r>
              <a:rPr lang="en-US" altLang="en-US" sz="1600" dirty="0"/>
              <a:t>		return </a:t>
            </a:r>
            <a:r>
              <a:rPr lang="en-US" altLang="en-US" sz="1600" dirty="0" smtClean="0"/>
              <a:t>Select(S</a:t>
            </a:r>
            <a:r>
              <a:rPr lang="en-US" altLang="en-US" sz="1600" baseline="-25000" dirty="0" smtClean="0"/>
              <a:t>2</a:t>
            </a:r>
            <a:r>
              <a:rPr lang="en-US" altLang="en-US" sz="1600" dirty="0"/>
              <a:t>, k)</a:t>
            </a:r>
          </a:p>
          <a:p>
            <a:pPr eaLnBrk="1" hangingPunct="1"/>
            <a:r>
              <a:rPr lang="en-US" altLang="en-US" sz="1600" dirty="0"/>
              <a:t>	else if (|S</a:t>
            </a:r>
            <a:r>
              <a:rPr lang="en-US" altLang="en-US" sz="1600" baseline="-25000" dirty="0"/>
              <a:t>2</a:t>
            </a:r>
            <a:r>
              <a:rPr lang="en-US" altLang="en-US" sz="1600" dirty="0"/>
              <a:t>| + |S</a:t>
            </a:r>
            <a:r>
              <a:rPr lang="en-US" altLang="en-US" sz="1600" baseline="-25000" dirty="0"/>
              <a:t>3</a:t>
            </a:r>
            <a:r>
              <a:rPr lang="en-US" altLang="en-US" sz="1600" dirty="0"/>
              <a:t>| &gt;= k)</a:t>
            </a:r>
          </a:p>
          <a:p>
            <a:pPr eaLnBrk="1" hangingPunct="1"/>
            <a:r>
              <a:rPr lang="en-US" altLang="en-US" sz="1600" dirty="0"/>
              <a:t>		return x</a:t>
            </a:r>
          </a:p>
          <a:p>
            <a:pPr eaLnBrk="1" hangingPunct="1"/>
            <a:r>
              <a:rPr lang="en-US" altLang="en-US" sz="1600" dirty="0"/>
              <a:t>	else</a:t>
            </a:r>
          </a:p>
          <a:p>
            <a:pPr eaLnBrk="1" hangingPunct="1"/>
            <a:r>
              <a:rPr lang="en-US" altLang="en-US" sz="1600" dirty="0"/>
              <a:t>		return </a:t>
            </a:r>
            <a:r>
              <a:rPr lang="en-US" altLang="en-US" sz="1600" dirty="0" smtClean="0"/>
              <a:t>Select(S</a:t>
            </a:r>
            <a:r>
              <a:rPr lang="en-US" altLang="en-US" sz="1600" baseline="-25000" dirty="0" smtClean="0"/>
              <a:t>1</a:t>
            </a:r>
            <a:r>
              <a:rPr lang="en-US" altLang="en-US" sz="1600" dirty="0"/>
              <a:t>, k - |S</a:t>
            </a:r>
            <a:r>
              <a:rPr lang="en-US" altLang="en-US" sz="1600" baseline="-25000" dirty="0"/>
              <a:t>2</a:t>
            </a:r>
            <a:r>
              <a:rPr lang="en-US" altLang="en-US" sz="1600" dirty="0"/>
              <a:t>| - |S</a:t>
            </a:r>
            <a:r>
              <a:rPr lang="en-US" altLang="en-US" sz="1600" baseline="-25000" dirty="0"/>
              <a:t>3</a:t>
            </a:r>
            <a:r>
              <a:rPr lang="en-US" altLang="en-US" sz="1600" dirty="0"/>
              <a:t>|)</a:t>
            </a:r>
          </a:p>
          <a:p>
            <a:pPr eaLnBrk="1" hangingPunct="1"/>
            <a:r>
              <a:rPr lang="en-US" altLang="en-US" sz="1600" dirty="0"/>
              <a:t>}</a:t>
            </a:r>
          </a:p>
        </p:txBody>
      </p:sp>
      <p:sp>
        <p:nvSpPr>
          <p:cNvPr id="5" name="Rectangle 4"/>
          <p:cNvSpPr/>
          <p:nvPr>
            <p:custDataLst>
              <p:tags r:id="rId3"/>
            </p:custDataLst>
          </p:nvPr>
        </p:nvSpPr>
        <p:spPr>
          <a:xfrm>
            <a:off x="1600200" y="4267200"/>
            <a:ext cx="2743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S</a:t>
            </a:r>
            <a:r>
              <a:rPr lang="en-US" baseline="-25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" name="Rectangle 5"/>
          <p:cNvSpPr/>
          <p:nvPr>
            <p:custDataLst>
              <p:tags r:id="rId4"/>
            </p:custDataLst>
          </p:nvPr>
        </p:nvSpPr>
        <p:spPr>
          <a:xfrm>
            <a:off x="4343400" y="4267200"/>
            <a:ext cx="914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S</a:t>
            </a:r>
            <a:r>
              <a:rPr lang="en-US" baseline="-25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5257800" y="4267200"/>
            <a:ext cx="2286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S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8" name="TextBox 3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914400" y="4889718"/>
            <a:ext cx="73152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dirty="0" err="1" smtClean="0"/>
              <a:t>Bfprt</a:t>
            </a:r>
            <a:r>
              <a:rPr lang="en-US" altLang="en-US" sz="1600" dirty="0" smtClean="0"/>
              <a:t>(A){</a:t>
            </a:r>
            <a:endParaRPr lang="en-US" altLang="en-US" sz="1600" dirty="0"/>
          </a:p>
          <a:p>
            <a:pPr>
              <a:defRPr/>
            </a:pPr>
            <a:r>
              <a:rPr lang="en-US" sz="1600" dirty="0" smtClean="0">
                <a:latin typeface="Arial" charset="0"/>
              </a:rPr>
              <a:t>	n = |A|</a:t>
            </a:r>
          </a:p>
          <a:p>
            <a:pPr>
              <a:defRPr/>
            </a:pPr>
            <a:r>
              <a:rPr lang="en-US" sz="1600" dirty="0">
                <a:latin typeface="Arial" charset="0"/>
              </a:rPr>
              <a:t>	</a:t>
            </a:r>
            <a:r>
              <a:rPr lang="en-US" sz="1600" dirty="0" smtClean="0">
                <a:latin typeface="Arial" charset="0"/>
              </a:rPr>
              <a:t>Split A into </a:t>
            </a:r>
            <a:r>
              <a:rPr lang="en-US" sz="1600" dirty="0">
                <a:latin typeface="Arial" charset="0"/>
              </a:rPr>
              <a:t>n/5 sets of size 5</a:t>
            </a:r>
          </a:p>
          <a:p>
            <a:pPr>
              <a:defRPr/>
            </a:pPr>
            <a:r>
              <a:rPr lang="en-US" sz="1600" dirty="0" smtClean="0">
                <a:latin typeface="Arial" charset="0"/>
              </a:rPr>
              <a:t>	M </a:t>
            </a:r>
            <a:r>
              <a:rPr lang="en-US" sz="1600" dirty="0">
                <a:latin typeface="Arial" charset="0"/>
              </a:rPr>
              <a:t>be the set of medians of these sets</a:t>
            </a:r>
          </a:p>
          <a:p>
            <a:pPr>
              <a:defRPr/>
            </a:pPr>
            <a:r>
              <a:rPr lang="en-US" sz="1600" dirty="0" smtClean="0">
                <a:latin typeface="Arial" charset="0"/>
              </a:rPr>
              <a:t>	x = Select(M, n/10)    /* x is the median of M */</a:t>
            </a:r>
          </a:p>
          <a:p>
            <a:pPr>
              <a:defRPr/>
            </a:pPr>
            <a:r>
              <a:rPr lang="en-US" sz="1600" dirty="0">
                <a:latin typeface="Arial" charset="0"/>
              </a:rPr>
              <a:t>	</a:t>
            </a:r>
            <a:r>
              <a:rPr lang="en-US" sz="1600" dirty="0" smtClean="0">
                <a:latin typeface="Arial" charset="0"/>
              </a:rPr>
              <a:t>return x</a:t>
            </a:r>
          </a:p>
          <a:p>
            <a:pPr>
              <a:defRPr/>
            </a:pPr>
            <a:r>
              <a:rPr lang="en-US" altLang="en-US" sz="1600" dirty="0" smtClean="0"/>
              <a:t>}</a:t>
            </a: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884547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BFPRT Recurrence</a:t>
            </a:r>
          </a:p>
        </p:txBody>
      </p:sp>
      <p:sp>
        <p:nvSpPr>
          <p:cNvPr id="22532" name="Text Box 6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2400" y="6172200"/>
            <a:ext cx="5715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Prove that T(n) &lt;= 20 c 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2000" y="1600200"/>
            <a:ext cx="69342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3200" dirty="0"/>
              <a:t>T(n) &lt;= T(3n/4) + T(n/5) + c 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391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Closest Pair Problem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1371600"/>
          </a:xfrm>
        </p:spPr>
        <p:txBody>
          <a:bodyPr/>
          <a:lstStyle/>
          <a:p>
            <a:pPr eaLnBrk="1" hangingPunct="1"/>
            <a:r>
              <a:rPr lang="en-US" altLang="en-US" smtClean="0"/>
              <a:t>Given a set of points find the pair of points p, q that minimizes dist(p, q)</a:t>
            </a:r>
          </a:p>
        </p:txBody>
      </p:sp>
      <p:sp>
        <p:nvSpPr>
          <p:cNvPr id="4100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267200" y="61722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267200" y="26670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209800" y="41910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3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743200" y="53340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4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819400" y="32766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5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048000" y="46482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6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733800" y="58674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7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733800" y="52578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8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343400" y="49530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9" name="Oval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200400" y="38100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0" name="Oval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810000" y="44196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1" name="Oval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191000" y="38862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2" name="Oval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038600" y="32766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3" name="Oval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572000" y="32766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4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410200" y="30480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5" name="Oval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572000" y="41148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6" name="Oval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096000" y="35814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7" name="Oval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4953000" y="48768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8" name="Oval 22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029200" y="36576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9" name="Oval 2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495800" y="55626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20" name="Oval 2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715000" y="49530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21" name="Oval 2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6781800" y="41910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22" name="Oval 2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334000" y="57150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23" name="Oval 27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324600" y="47244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24" name="Oval 28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324600" y="56388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25" name="Oval 29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7010400" y="53340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Divide and conquer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If we solve the problem on two subsets, does it help?  (Separate by median x coordinate)</a:t>
            </a:r>
          </a:p>
        </p:txBody>
      </p:sp>
      <p:sp>
        <p:nvSpPr>
          <p:cNvPr id="512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276600" y="6019800"/>
            <a:ext cx="228600" cy="2286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5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14400" y="5181600"/>
            <a:ext cx="228600" cy="2286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6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219200" y="4038600"/>
            <a:ext cx="228600" cy="2286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7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752600" y="5181600"/>
            <a:ext cx="228600" cy="2286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8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828800" y="6019800"/>
            <a:ext cx="228600" cy="2286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9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057400" y="4495800"/>
            <a:ext cx="228600" cy="2286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0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743200" y="5715000"/>
            <a:ext cx="228600" cy="2286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1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743200" y="5105400"/>
            <a:ext cx="228600" cy="2286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2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352800" y="4800600"/>
            <a:ext cx="228600" cy="2286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3" name="Oval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209800" y="3657600"/>
            <a:ext cx="228600" cy="2286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4" name="Oval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819400" y="4267200"/>
            <a:ext cx="228600" cy="2286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5" name="Oval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200400" y="3733800"/>
            <a:ext cx="228600" cy="2286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6" name="Oval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990600" y="6019800"/>
            <a:ext cx="228600" cy="2286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7" name="Oval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715000" y="5943600"/>
            <a:ext cx="228600" cy="2286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8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8077200" y="6096000"/>
            <a:ext cx="228600" cy="2286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9" name="Oval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562600" y="4038600"/>
            <a:ext cx="228600" cy="2286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40" name="Oval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086600" y="3505200"/>
            <a:ext cx="228600" cy="2286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41" name="Oval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705600" y="4038600"/>
            <a:ext cx="228600" cy="2286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42" name="Oval 22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019800" y="3581400"/>
            <a:ext cx="228600" cy="2286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43" name="Oval 2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562600" y="5029200"/>
            <a:ext cx="228600" cy="2286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44" name="Oval 2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6705600" y="4876800"/>
            <a:ext cx="228600" cy="2286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45" name="Oval 2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7772400" y="4114800"/>
            <a:ext cx="228600" cy="2286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46" name="Oval 2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6324600" y="5638800"/>
            <a:ext cx="228600" cy="2286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47" name="Oval 27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315200" y="4648200"/>
            <a:ext cx="228600" cy="2286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48" name="Oval 28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7315200" y="5562600"/>
            <a:ext cx="228600" cy="2286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49" name="Oval 29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8001000" y="5257800"/>
            <a:ext cx="228600" cy="2286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50" name="Text Box 30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533400" y="4038600"/>
            <a:ext cx="447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>
                <a:latin typeface="Symbol" pitchFamily="18" charset="2"/>
              </a:rPr>
              <a:t>d</a:t>
            </a:r>
            <a:r>
              <a:rPr lang="en-US" altLang="en-US" sz="2400" baseline="-25000"/>
              <a:t>1</a:t>
            </a:r>
          </a:p>
        </p:txBody>
      </p:sp>
      <p:sp>
        <p:nvSpPr>
          <p:cNvPr id="5151" name="Text Box 31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8153400" y="4114800"/>
            <a:ext cx="447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>
                <a:latin typeface="Symbol" pitchFamily="18" charset="2"/>
              </a:rPr>
              <a:t>d</a:t>
            </a:r>
            <a:r>
              <a:rPr lang="en-US" altLang="en-US" sz="2400" baseline="-25000"/>
              <a:t>2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Packing Lemma</a:t>
            </a:r>
          </a:p>
        </p:txBody>
      </p:sp>
      <p:sp>
        <p:nvSpPr>
          <p:cNvPr id="6147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57200" y="1447800"/>
            <a:ext cx="8305800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2800"/>
              <a:t>Suppose that the minimum distance between points is at least </a:t>
            </a:r>
            <a:r>
              <a:rPr lang="en-US" altLang="en-US" sz="2800">
                <a:latin typeface="Symbol" pitchFamily="18" charset="2"/>
              </a:rPr>
              <a:t>d</a:t>
            </a:r>
            <a:r>
              <a:rPr lang="en-US" altLang="en-US" sz="2800"/>
              <a:t>, what is the maximum number of points that can be packed in a ball of radius </a:t>
            </a:r>
            <a:r>
              <a:rPr lang="en-US" altLang="en-US" sz="2800">
                <a:latin typeface="Symbol" pitchFamily="18" charset="2"/>
              </a:rPr>
              <a:t>d</a:t>
            </a:r>
            <a:r>
              <a:rPr lang="en-US" altLang="en-US" sz="2800"/>
              <a:t>?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Combining Solutions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Suppose the minimum separation from the sub problems is </a:t>
            </a:r>
            <a:r>
              <a:rPr lang="en-US" altLang="en-US" smtClean="0">
                <a:latin typeface="Symbol" pitchFamily="18" charset="2"/>
              </a:rPr>
              <a:t>d</a:t>
            </a:r>
          </a:p>
          <a:p>
            <a:pPr eaLnBrk="1" hangingPunct="1"/>
            <a:r>
              <a:rPr lang="en-US" altLang="en-US" smtClean="0"/>
              <a:t>In looking for cross set closest pairs, we only need to consider points with </a:t>
            </a:r>
            <a:r>
              <a:rPr lang="en-US" altLang="en-US" smtClean="0">
                <a:latin typeface="Symbol" pitchFamily="18" charset="2"/>
              </a:rPr>
              <a:t>d</a:t>
            </a:r>
            <a:r>
              <a:rPr lang="en-US" altLang="en-US" smtClean="0"/>
              <a:t> of the boundary</a:t>
            </a:r>
          </a:p>
          <a:p>
            <a:pPr eaLnBrk="1" hangingPunct="1"/>
            <a:r>
              <a:rPr lang="en-US" altLang="en-US" smtClean="0"/>
              <a:t>How many cross border interactions do we need to test?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6970</TotalTime>
  <Words>436</Words>
  <Application>Microsoft Office PowerPoint</Application>
  <PresentationFormat>On-screen Show (4:3)</PresentationFormat>
  <Paragraphs>98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1_Default Design</vt:lpstr>
      <vt:lpstr>CSE 421 Algorithms</vt:lpstr>
      <vt:lpstr>Midterm</vt:lpstr>
      <vt:lpstr>Divide and Conquer Algorithms</vt:lpstr>
      <vt:lpstr>Median:  BFPRT Algorithm</vt:lpstr>
      <vt:lpstr>BFPRT Recurrence</vt:lpstr>
      <vt:lpstr>Closest Pair Problem</vt:lpstr>
      <vt:lpstr>Divide and conquer</vt:lpstr>
      <vt:lpstr>Packing Lemma</vt:lpstr>
      <vt:lpstr>Combining Solutions</vt:lpstr>
      <vt:lpstr>A packing lemma bounds the number of distances to check</vt:lpstr>
      <vt:lpstr>Details</vt:lpstr>
      <vt:lpstr>Identify the pairs of points that are compared in the merge step following the recursive calls </vt:lpstr>
      <vt:lpstr>Algorithm run time</vt:lpstr>
      <vt:lpstr>Integer Arithmetic</vt:lpstr>
      <vt:lpstr>Recursive Algorithm (First attempt)</vt:lpstr>
      <vt:lpstr>Simple algebra</vt:lpstr>
      <vt:lpstr>Karatsuba’s Algorithm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Anderson</dc:creator>
  <cp:lastModifiedBy>Richard Anderson</cp:lastModifiedBy>
  <cp:revision>58</cp:revision>
  <dcterms:created xsi:type="dcterms:W3CDTF">1601-01-01T00:00:00Z</dcterms:created>
  <dcterms:modified xsi:type="dcterms:W3CDTF">2016-11-02T19:25:26Z</dcterms:modified>
</cp:coreProperties>
</file>