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302" r:id="rId3"/>
    <p:sldId id="362" r:id="rId4"/>
    <p:sldId id="357" r:id="rId5"/>
    <p:sldId id="371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8" r:id="rId19"/>
    <p:sldId id="359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>
        <p:scale>
          <a:sx n="112" d="100"/>
          <a:sy n="112" d="100"/>
        </p:scale>
        <p:origin x="-11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tags" Target="../tags/tag84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10" Type="http://schemas.openxmlformats.org/officeDocument/2006/relationships/tags" Target="../tags/tag124.xml"/><Relationship Id="rId19" Type="http://schemas.openxmlformats.org/officeDocument/2006/relationships/tags" Target="../tags/tag133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0" Type="http://schemas.openxmlformats.org/officeDocument/2006/relationships/tags" Target="../tags/tag143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72.xml"/><Relationship Id="rId21" Type="http://schemas.openxmlformats.org/officeDocument/2006/relationships/tags" Target="../tags/tag167.xml"/><Relationship Id="rId42" Type="http://schemas.openxmlformats.org/officeDocument/2006/relationships/tags" Target="../tags/tag188.xml"/><Relationship Id="rId47" Type="http://schemas.openxmlformats.org/officeDocument/2006/relationships/tags" Target="../tags/tag193.xml"/><Relationship Id="rId63" Type="http://schemas.openxmlformats.org/officeDocument/2006/relationships/tags" Target="../tags/tag209.xml"/><Relationship Id="rId68" Type="http://schemas.openxmlformats.org/officeDocument/2006/relationships/tags" Target="../tags/tag214.xml"/><Relationship Id="rId84" Type="http://schemas.openxmlformats.org/officeDocument/2006/relationships/tags" Target="../tags/tag230.xml"/><Relationship Id="rId89" Type="http://schemas.openxmlformats.org/officeDocument/2006/relationships/tags" Target="../tags/tag235.xml"/><Relationship Id="rId112" Type="http://schemas.openxmlformats.org/officeDocument/2006/relationships/tags" Target="../tags/tag258.xml"/><Relationship Id="rId16" Type="http://schemas.openxmlformats.org/officeDocument/2006/relationships/tags" Target="../tags/tag162.xml"/><Relationship Id="rId107" Type="http://schemas.openxmlformats.org/officeDocument/2006/relationships/tags" Target="../tags/tag253.xml"/><Relationship Id="rId11" Type="http://schemas.openxmlformats.org/officeDocument/2006/relationships/tags" Target="../tags/tag157.xml"/><Relationship Id="rId24" Type="http://schemas.openxmlformats.org/officeDocument/2006/relationships/tags" Target="../tags/tag170.xml"/><Relationship Id="rId32" Type="http://schemas.openxmlformats.org/officeDocument/2006/relationships/tags" Target="../tags/tag178.xml"/><Relationship Id="rId37" Type="http://schemas.openxmlformats.org/officeDocument/2006/relationships/tags" Target="../tags/tag183.xml"/><Relationship Id="rId40" Type="http://schemas.openxmlformats.org/officeDocument/2006/relationships/tags" Target="../tags/tag186.xml"/><Relationship Id="rId45" Type="http://schemas.openxmlformats.org/officeDocument/2006/relationships/tags" Target="../tags/tag191.xml"/><Relationship Id="rId53" Type="http://schemas.openxmlformats.org/officeDocument/2006/relationships/tags" Target="../tags/tag199.xml"/><Relationship Id="rId58" Type="http://schemas.openxmlformats.org/officeDocument/2006/relationships/tags" Target="../tags/tag204.xml"/><Relationship Id="rId66" Type="http://schemas.openxmlformats.org/officeDocument/2006/relationships/tags" Target="../tags/tag212.xml"/><Relationship Id="rId74" Type="http://schemas.openxmlformats.org/officeDocument/2006/relationships/tags" Target="../tags/tag220.xml"/><Relationship Id="rId79" Type="http://schemas.openxmlformats.org/officeDocument/2006/relationships/tags" Target="../tags/tag225.xml"/><Relationship Id="rId87" Type="http://schemas.openxmlformats.org/officeDocument/2006/relationships/tags" Target="../tags/tag233.xml"/><Relationship Id="rId102" Type="http://schemas.openxmlformats.org/officeDocument/2006/relationships/tags" Target="../tags/tag248.xml"/><Relationship Id="rId110" Type="http://schemas.openxmlformats.org/officeDocument/2006/relationships/tags" Target="../tags/tag256.xml"/><Relationship Id="rId115" Type="http://schemas.openxmlformats.org/officeDocument/2006/relationships/tags" Target="../tags/tag261.xml"/><Relationship Id="rId5" Type="http://schemas.openxmlformats.org/officeDocument/2006/relationships/tags" Target="../tags/tag151.xml"/><Relationship Id="rId61" Type="http://schemas.openxmlformats.org/officeDocument/2006/relationships/tags" Target="../tags/tag207.xml"/><Relationship Id="rId82" Type="http://schemas.openxmlformats.org/officeDocument/2006/relationships/tags" Target="../tags/tag228.xml"/><Relationship Id="rId90" Type="http://schemas.openxmlformats.org/officeDocument/2006/relationships/tags" Target="../tags/tag236.xml"/><Relationship Id="rId95" Type="http://schemas.openxmlformats.org/officeDocument/2006/relationships/tags" Target="../tags/tag241.xml"/><Relationship Id="rId19" Type="http://schemas.openxmlformats.org/officeDocument/2006/relationships/tags" Target="../tags/tag165.xml"/><Relationship Id="rId14" Type="http://schemas.openxmlformats.org/officeDocument/2006/relationships/tags" Target="../tags/tag160.xml"/><Relationship Id="rId22" Type="http://schemas.openxmlformats.org/officeDocument/2006/relationships/tags" Target="../tags/tag168.xml"/><Relationship Id="rId27" Type="http://schemas.openxmlformats.org/officeDocument/2006/relationships/tags" Target="../tags/tag173.xml"/><Relationship Id="rId30" Type="http://schemas.openxmlformats.org/officeDocument/2006/relationships/tags" Target="../tags/tag176.xml"/><Relationship Id="rId35" Type="http://schemas.openxmlformats.org/officeDocument/2006/relationships/tags" Target="../tags/tag181.xml"/><Relationship Id="rId43" Type="http://schemas.openxmlformats.org/officeDocument/2006/relationships/tags" Target="../tags/tag189.xml"/><Relationship Id="rId48" Type="http://schemas.openxmlformats.org/officeDocument/2006/relationships/tags" Target="../tags/tag194.xml"/><Relationship Id="rId56" Type="http://schemas.openxmlformats.org/officeDocument/2006/relationships/tags" Target="../tags/tag202.xml"/><Relationship Id="rId64" Type="http://schemas.openxmlformats.org/officeDocument/2006/relationships/tags" Target="../tags/tag210.xml"/><Relationship Id="rId69" Type="http://schemas.openxmlformats.org/officeDocument/2006/relationships/tags" Target="../tags/tag215.xml"/><Relationship Id="rId77" Type="http://schemas.openxmlformats.org/officeDocument/2006/relationships/tags" Target="../tags/tag223.xml"/><Relationship Id="rId100" Type="http://schemas.openxmlformats.org/officeDocument/2006/relationships/tags" Target="../tags/tag246.xml"/><Relationship Id="rId105" Type="http://schemas.openxmlformats.org/officeDocument/2006/relationships/tags" Target="../tags/tag251.xml"/><Relationship Id="rId113" Type="http://schemas.openxmlformats.org/officeDocument/2006/relationships/tags" Target="../tags/tag259.xml"/><Relationship Id="rId8" Type="http://schemas.openxmlformats.org/officeDocument/2006/relationships/tags" Target="../tags/tag154.xml"/><Relationship Id="rId51" Type="http://schemas.openxmlformats.org/officeDocument/2006/relationships/tags" Target="../tags/tag197.xml"/><Relationship Id="rId72" Type="http://schemas.openxmlformats.org/officeDocument/2006/relationships/tags" Target="../tags/tag218.xml"/><Relationship Id="rId80" Type="http://schemas.openxmlformats.org/officeDocument/2006/relationships/tags" Target="../tags/tag226.xml"/><Relationship Id="rId85" Type="http://schemas.openxmlformats.org/officeDocument/2006/relationships/tags" Target="../tags/tag231.xml"/><Relationship Id="rId93" Type="http://schemas.openxmlformats.org/officeDocument/2006/relationships/tags" Target="../tags/tag239.xml"/><Relationship Id="rId98" Type="http://schemas.openxmlformats.org/officeDocument/2006/relationships/tags" Target="../tags/tag244.xml"/><Relationship Id="rId3" Type="http://schemas.openxmlformats.org/officeDocument/2006/relationships/tags" Target="../tags/tag149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5" Type="http://schemas.openxmlformats.org/officeDocument/2006/relationships/tags" Target="../tags/tag171.xml"/><Relationship Id="rId33" Type="http://schemas.openxmlformats.org/officeDocument/2006/relationships/tags" Target="../tags/tag179.xml"/><Relationship Id="rId38" Type="http://schemas.openxmlformats.org/officeDocument/2006/relationships/tags" Target="../tags/tag184.xml"/><Relationship Id="rId46" Type="http://schemas.openxmlformats.org/officeDocument/2006/relationships/tags" Target="../tags/tag192.xml"/><Relationship Id="rId59" Type="http://schemas.openxmlformats.org/officeDocument/2006/relationships/tags" Target="../tags/tag205.xml"/><Relationship Id="rId67" Type="http://schemas.openxmlformats.org/officeDocument/2006/relationships/tags" Target="../tags/tag213.xml"/><Relationship Id="rId103" Type="http://schemas.openxmlformats.org/officeDocument/2006/relationships/tags" Target="../tags/tag249.xml"/><Relationship Id="rId108" Type="http://schemas.openxmlformats.org/officeDocument/2006/relationships/tags" Target="../tags/tag254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166.xml"/><Relationship Id="rId41" Type="http://schemas.openxmlformats.org/officeDocument/2006/relationships/tags" Target="../tags/tag187.xml"/><Relationship Id="rId54" Type="http://schemas.openxmlformats.org/officeDocument/2006/relationships/tags" Target="../tags/tag200.xml"/><Relationship Id="rId62" Type="http://schemas.openxmlformats.org/officeDocument/2006/relationships/tags" Target="../tags/tag208.xml"/><Relationship Id="rId70" Type="http://schemas.openxmlformats.org/officeDocument/2006/relationships/tags" Target="../tags/tag216.xml"/><Relationship Id="rId75" Type="http://schemas.openxmlformats.org/officeDocument/2006/relationships/tags" Target="../tags/tag221.xml"/><Relationship Id="rId83" Type="http://schemas.openxmlformats.org/officeDocument/2006/relationships/tags" Target="../tags/tag229.xml"/><Relationship Id="rId88" Type="http://schemas.openxmlformats.org/officeDocument/2006/relationships/tags" Target="../tags/tag234.xml"/><Relationship Id="rId91" Type="http://schemas.openxmlformats.org/officeDocument/2006/relationships/tags" Target="../tags/tag237.xml"/><Relationship Id="rId96" Type="http://schemas.openxmlformats.org/officeDocument/2006/relationships/tags" Target="../tags/tag242.xml"/><Relationship Id="rId111" Type="http://schemas.openxmlformats.org/officeDocument/2006/relationships/tags" Target="../tags/tag257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5" Type="http://schemas.openxmlformats.org/officeDocument/2006/relationships/tags" Target="../tags/tag161.xml"/><Relationship Id="rId23" Type="http://schemas.openxmlformats.org/officeDocument/2006/relationships/tags" Target="../tags/tag169.xml"/><Relationship Id="rId28" Type="http://schemas.openxmlformats.org/officeDocument/2006/relationships/tags" Target="../tags/tag174.xml"/><Relationship Id="rId36" Type="http://schemas.openxmlformats.org/officeDocument/2006/relationships/tags" Target="../tags/tag182.xml"/><Relationship Id="rId49" Type="http://schemas.openxmlformats.org/officeDocument/2006/relationships/tags" Target="../tags/tag195.xml"/><Relationship Id="rId57" Type="http://schemas.openxmlformats.org/officeDocument/2006/relationships/tags" Target="../tags/tag203.xml"/><Relationship Id="rId106" Type="http://schemas.openxmlformats.org/officeDocument/2006/relationships/tags" Target="../tags/tag252.xml"/><Relationship Id="rId114" Type="http://schemas.openxmlformats.org/officeDocument/2006/relationships/tags" Target="../tags/tag260.xml"/><Relationship Id="rId10" Type="http://schemas.openxmlformats.org/officeDocument/2006/relationships/tags" Target="../tags/tag156.xml"/><Relationship Id="rId31" Type="http://schemas.openxmlformats.org/officeDocument/2006/relationships/tags" Target="../tags/tag177.xml"/><Relationship Id="rId44" Type="http://schemas.openxmlformats.org/officeDocument/2006/relationships/tags" Target="../tags/tag190.xml"/><Relationship Id="rId52" Type="http://schemas.openxmlformats.org/officeDocument/2006/relationships/tags" Target="../tags/tag198.xml"/><Relationship Id="rId60" Type="http://schemas.openxmlformats.org/officeDocument/2006/relationships/tags" Target="../tags/tag206.xml"/><Relationship Id="rId65" Type="http://schemas.openxmlformats.org/officeDocument/2006/relationships/tags" Target="../tags/tag211.xml"/><Relationship Id="rId73" Type="http://schemas.openxmlformats.org/officeDocument/2006/relationships/tags" Target="../tags/tag219.xml"/><Relationship Id="rId78" Type="http://schemas.openxmlformats.org/officeDocument/2006/relationships/tags" Target="../tags/tag224.xml"/><Relationship Id="rId81" Type="http://schemas.openxmlformats.org/officeDocument/2006/relationships/tags" Target="../tags/tag227.xml"/><Relationship Id="rId86" Type="http://schemas.openxmlformats.org/officeDocument/2006/relationships/tags" Target="../tags/tag232.xml"/><Relationship Id="rId94" Type="http://schemas.openxmlformats.org/officeDocument/2006/relationships/tags" Target="../tags/tag240.xml"/><Relationship Id="rId99" Type="http://schemas.openxmlformats.org/officeDocument/2006/relationships/tags" Target="../tags/tag245.xml"/><Relationship Id="rId101" Type="http://schemas.openxmlformats.org/officeDocument/2006/relationships/tags" Target="../tags/tag247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39" Type="http://schemas.openxmlformats.org/officeDocument/2006/relationships/tags" Target="../tags/tag185.xml"/><Relationship Id="rId109" Type="http://schemas.openxmlformats.org/officeDocument/2006/relationships/tags" Target="../tags/tag255.xml"/><Relationship Id="rId34" Type="http://schemas.openxmlformats.org/officeDocument/2006/relationships/tags" Target="../tags/tag180.xml"/><Relationship Id="rId50" Type="http://schemas.openxmlformats.org/officeDocument/2006/relationships/tags" Target="../tags/tag196.xml"/><Relationship Id="rId55" Type="http://schemas.openxmlformats.org/officeDocument/2006/relationships/tags" Target="../tags/tag201.xml"/><Relationship Id="rId76" Type="http://schemas.openxmlformats.org/officeDocument/2006/relationships/tags" Target="../tags/tag222.xml"/><Relationship Id="rId97" Type="http://schemas.openxmlformats.org/officeDocument/2006/relationships/tags" Target="../tags/tag243.xml"/><Relationship Id="rId104" Type="http://schemas.openxmlformats.org/officeDocument/2006/relationships/tags" Target="../tags/tag250.xml"/><Relationship Id="rId7" Type="http://schemas.openxmlformats.org/officeDocument/2006/relationships/tags" Target="../tags/tag153.xml"/><Relationship Id="rId71" Type="http://schemas.openxmlformats.org/officeDocument/2006/relationships/tags" Target="../tags/tag217.xml"/><Relationship Id="rId92" Type="http://schemas.openxmlformats.org/officeDocument/2006/relationships/tags" Target="../tags/tag238.xml"/><Relationship Id="rId2" Type="http://schemas.openxmlformats.org/officeDocument/2006/relationships/tags" Target="../tags/tag148.xml"/><Relationship Id="rId29" Type="http://schemas.openxmlformats.org/officeDocument/2006/relationships/tags" Target="../tags/tag1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3.xml"/><Relationship Id="rId1" Type="http://schemas.openxmlformats.org/officeDocument/2006/relationships/tags" Target="../tags/tag26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" Type="http://schemas.openxmlformats.org/officeDocument/2006/relationships/tags" Target="../tags/tag26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6.xml"/><Relationship Id="rId4" Type="http://schemas.openxmlformats.org/officeDocument/2006/relationships/tags" Target="../tags/tag2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8.xml"/><Relationship Id="rId1" Type="http://schemas.openxmlformats.org/officeDocument/2006/relationships/tags" Target="../tags/tag27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1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3.xml"/><Relationship Id="rId4" Type="http://schemas.openxmlformats.org/officeDocument/2006/relationships/tags" Target="../tags/tag28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1" Type="http://schemas.openxmlformats.org/officeDocument/2006/relationships/tags" Target="../tags/tag28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95.xml"/><Relationship Id="rId13" Type="http://schemas.openxmlformats.org/officeDocument/2006/relationships/tags" Target="../tags/tag300.xml"/><Relationship Id="rId18" Type="http://schemas.openxmlformats.org/officeDocument/2006/relationships/tags" Target="../tags/tag305.xml"/><Relationship Id="rId26" Type="http://schemas.openxmlformats.org/officeDocument/2006/relationships/tags" Target="../tags/tag313.xml"/><Relationship Id="rId3" Type="http://schemas.openxmlformats.org/officeDocument/2006/relationships/tags" Target="../tags/tag290.xml"/><Relationship Id="rId21" Type="http://schemas.openxmlformats.org/officeDocument/2006/relationships/tags" Target="../tags/tag308.xml"/><Relationship Id="rId34" Type="http://schemas.openxmlformats.org/officeDocument/2006/relationships/tags" Target="../tags/tag321.xml"/><Relationship Id="rId7" Type="http://schemas.openxmlformats.org/officeDocument/2006/relationships/tags" Target="../tags/tag294.xml"/><Relationship Id="rId12" Type="http://schemas.openxmlformats.org/officeDocument/2006/relationships/tags" Target="../tags/tag299.xml"/><Relationship Id="rId17" Type="http://schemas.openxmlformats.org/officeDocument/2006/relationships/tags" Target="../tags/tag304.xml"/><Relationship Id="rId25" Type="http://schemas.openxmlformats.org/officeDocument/2006/relationships/tags" Target="../tags/tag312.xml"/><Relationship Id="rId33" Type="http://schemas.openxmlformats.org/officeDocument/2006/relationships/tags" Target="../tags/tag320.xml"/><Relationship Id="rId2" Type="http://schemas.openxmlformats.org/officeDocument/2006/relationships/tags" Target="../tags/tag289.xml"/><Relationship Id="rId16" Type="http://schemas.openxmlformats.org/officeDocument/2006/relationships/tags" Target="../tags/tag303.xml"/><Relationship Id="rId20" Type="http://schemas.openxmlformats.org/officeDocument/2006/relationships/tags" Target="../tags/tag307.xml"/><Relationship Id="rId29" Type="http://schemas.openxmlformats.org/officeDocument/2006/relationships/tags" Target="../tags/tag316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1" Type="http://schemas.openxmlformats.org/officeDocument/2006/relationships/tags" Target="../tags/tag298.xml"/><Relationship Id="rId24" Type="http://schemas.openxmlformats.org/officeDocument/2006/relationships/tags" Target="../tags/tag311.xml"/><Relationship Id="rId32" Type="http://schemas.openxmlformats.org/officeDocument/2006/relationships/tags" Target="../tags/tag319.xml"/><Relationship Id="rId5" Type="http://schemas.openxmlformats.org/officeDocument/2006/relationships/tags" Target="../tags/tag292.xml"/><Relationship Id="rId15" Type="http://schemas.openxmlformats.org/officeDocument/2006/relationships/tags" Target="../tags/tag302.xml"/><Relationship Id="rId23" Type="http://schemas.openxmlformats.org/officeDocument/2006/relationships/tags" Target="../tags/tag310.xml"/><Relationship Id="rId28" Type="http://schemas.openxmlformats.org/officeDocument/2006/relationships/tags" Target="../tags/tag315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297.xml"/><Relationship Id="rId19" Type="http://schemas.openxmlformats.org/officeDocument/2006/relationships/tags" Target="../tags/tag306.xml"/><Relationship Id="rId31" Type="http://schemas.openxmlformats.org/officeDocument/2006/relationships/tags" Target="../tags/tag318.xml"/><Relationship Id="rId4" Type="http://schemas.openxmlformats.org/officeDocument/2006/relationships/tags" Target="../tags/tag291.xml"/><Relationship Id="rId9" Type="http://schemas.openxmlformats.org/officeDocument/2006/relationships/tags" Target="../tags/tag296.xml"/><Relationship Id="rId14" Type="http://schemas.openxmlformats.org/officeDocument/2006/relationships/tags" Target="../tags/tag301.xml"/><Relationship Id="rId22" Type="http://schemas.openxmlformats.org/officeDocument/2006/relationships/tags" Target="../tags/tag309.xml"/><Relationship Id="rId27" Type="http://schemas.openxmlformats.org/officeDocument/2006/relationships/tags" Target="../tags/tag314.xml"/><Relationship Id="rId30" Type="http://schemas.openxmlformats.org/officeDocument/2006/relationships/tags" Target="../tags/tag317.xml"/><Relationship Id="rId35" Type="http://schemas.openxmlformats.org/officeDocument/2006/relationships/tags" Target="../tags/tag3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421</a:t>
            </a:r>
            <a:br>
              <a:rPr lang="en-US" dirty="0" smtClean="0"/>
            </a:br>
            <a:r>
              <a:rPr 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Autumn </a:t>
            </a:r>
            <a:r>
              <a:rPr lang="en-US" dirty="0" smtClean="0"/>
              <a:t>2016</a:t>
            </a:r>
            <a:endParaRPr lang="en-US" dirty="0" smtClean="0"/>
          </a:p>
          <a:p>
            <a:pPr eaLnBrk="1" hangingPunct="1"/>
            <a:r>
              <a:rPr lang="en-US" dirty="0" smtClean="0"/>
              <a:t>Lecture 8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the jobs are ordered by deadlines,     d</a:t>
            </a:r>
            <a:r>
              <a:rPr lang="en-US" sz="2800" baseline="-25000" smtClean="0"/>
              <a:t>1</a:t>
            </a:r>
            <a:r>
              <a:rPr lang="en-US" sz="2800" smtClean="0"/>
              <a:t> &lt;= d</a:t>
            </a:r>
            <a:r>
              <a:rPr lang="en-US" sz="2800" baseline="-25000" smtClean="0"/>
              <a:t>2</a:t>
            </a:r>
            <a:r>
              <a:rPr lang="en-US" sz="2800" smtClean="0"/>
              <a:t> &lt;= . . . &lt;= d</a:t>
            </a:r>
            <a:r>
              <a:rPr lang="en-US" sz="2800" baseline="-25000" smtClean="0"/>
              <a:t>n</a:t>
            </a:r>
          </a:p>
          <a:p>
            <a:pPr eaLnBrk="1" hangingPunct="1"/>
            <a:r>
              <a:rPr lang="en-US" sz="2800" smtClean="0"/>
              <a:t>A schedule has an </a:t>
            </a:r>
            <a:r>
              <a:rPr lang="en-US" sz="2800" i="1" smtClean="0">
                <a:solidFill>
                  <a:srgbClr val="FF0000"/>
                </a:solidFill>
              </a:rPr>
              <a:t>inversion</a:t>
            </a:r>
            <a:r>
              <a:rPr lang="en-US" sz="2800" smtClean="0"/>
              <a:t> if job j is scheduled before i where j &gt; i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schedule A computed by the greedy algorithm has no inversions.</a:t>
            </a:r>
          </a:p>
          <a:p>
            <a:pPr eaLnBrk="1" hangingPunct="1"/>
            <a:r>
              <a:rPr lang="en-US" sz="2800" smtClean="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 smtClean="0"/>
              <a:t>It doesn’t hurt to start your homework early!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Note on proof techniques</a:t>
            </a:r>
          </a:p>
          <a:p>
            <a:pPr lvl="1" eaLnBrk="1" hangingPunct="1"/>
            <a:r>
              <a:rPr lang="en-US" sz="2400" smtClean="0"/>
              <a:t>This type of can be important for keeping proofs clean</a:t>
            </a:r>
          </a:p>
          <a:p>
            <a:pPr lvl="1" eaLnBrk="1" hangingPunct="1"/>
            <a:r>
              <a:rPr lang="en-US" sz="2400" smtClean="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smtClean="0"/>
              <a:t>Suppose there is a pair of jobs i and j, with  d</a:t>
            </a:r>
            <a:r>
              <a:rPr lang="en-US" baseline="-25000" smtClean="0"/>
              <a:t>i</a:t>
            </a:r>
            <a:r>
              <a:rPr lang="en-US" smtClean="0"/>
              <a:t> &lt;= d</a:t>
            </a:r>
            <a:r>
              <a:rPr lang="en-US" baseline="-25000" smtClean="0"/>
              <a:t>j</a:t>
            </a:r>
            <a:r>
              <a:rPr lang="en-US" smtClean="0"/>
              <a:t>,  and j scheduled immediately before i.  Interchanging i and j does not increase the maximum lateness.  </a:t>
            </a:r>
            <a:endParaRPr lang="en-US" baseline="-25000" smtClean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 algorithm constructs a schedule that minimizes the maximum lateness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the tasks have release times and deadlines, and are non-</a:t>
            </a:r>
            <a:r>
              <a:rPr lang="en-US" dirty="0" err="1" smtClean="0"/>
              <a:t>preemptable</a:t>
            </a:r>
            <a:r>
              <a:rPr lang="en-US" dirty="0" smtClean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about the case with release times and deadlines where tasks are </a:t>
            </a:r>
            <a:r>
              <a:rPr lang="en-US" dirty="0" err="1" smtClean="0"/>
              <a:t>preemptable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Midterm exam,  October 31, 2016</a:t>
            </a:r>
          </a:p>
          <a:p>
            <a:pPr lvl="1">
              <a:defRPr/>
            </a:pPr>
            <a:r>
              <a:rPr lang="en-US" dirty="0" smtClean="0"/>
              <a:t>In class,  closed book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1026" name="Picture 2" descr="http://bucks.happeningmag.com/wp-content/uploads/2010/10/jack-o-lantern1-192x2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3429000"/>
            <a:ext cx="1828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Caching problem:</a:t>
            </a:r>
          </a:p>
          <a:p>
            <a:pPr lvl="1" eaLnBrk="1" hangingPunct="1"/>
            <a:r>
              <a:rPr lang="en-US" altLang="en-US" smtClean="0"/>
              <a:t>Maintain collection of items in local memory</a:t>
            </a:r>
          </a:p>
          <a:p>
            <a:pPr lvl="1" eaLnBrk="1" hangingPunct="1"/>
            <a:r>
              <a:rPr lang="en-US" altLang="en-US" smtClean="0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Discard element used farthest in the future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Sketch</a:t>
            </a:r>
          </a:p>
          <a:p>
            <a:pPr eaLnBrk="1" hangingPunct="1"/>
            <a:r>
              <a:rPr lang="en-US" altLang="en-US" smtClean="0"/>
              <a:t>Start with Optimal Solution O</a:t>
            </a:r>
          </a:p>
          <a:p>
            <a:pPr eaLnBrk="1" hangingPunct="1"/>
            <a:r>
              <a:rPr lang="en-US" altLang="en-US" smtClean="0"/>
              <a:t>Convert to Farthest in the Future Solution F-F</a:t>
            </a:r>
          </a:p>
          <a:p>
            <a:pPr eaLnBrk="1" hangingPunct="1"/>
            <a:r>
              <a:rPr lang="en-US" altLang="en-US" smtClean="0"/>
              <a:t>Look at the first place where they differ</a:t>
            </a:r>
          </a:p>
          <a:p>
            <a:pPr eaLnBrk="1" hangingPunct="1"/>
            <a:r>
              <a:rPr lang="en-US" altLang="en-US" smtClean="0"/>
              <a:t>Convert O to evict F-F element</a:t>
            </a:r>
          </a:p>
          <a:p>
            <a:pPr lvl="1" eaLnBrk="1" hangingPunct="1"/>
            <a:r>
              <a:rPr lang="en-US" altLang="en-US" smtClean="0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Subsequence 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a subsequence of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 </a:t>
            </a:r>
            <a:r>
              <a:rPr lang="en-US" altLang="en-US" smtClean="0"/>
              <a:t>?</a:t>
            </a:r>
          </a:p>
          <a:p>
            <a:pPr lvl="1" eaLnBrk="1" hangingPunct="1"/>
            <a:r>
              <a:rPr lang="en-US" altLang="en-US" smtClean="0"/>
              <a:t>e.g. S,A,G,E is a subsequence of S,T,U,A,R,T,R,E,G,E,S	</a:t>
            </a:r>
          </a:p>
        </p:txBody>
      </p:sp>
    </p:spTree>
    <p:extLst>
      <p:ext uri="{BB962C8B-B14F-4D97-AF65-F5344CB8AC3E}">
        <p14:creationId xmlns:p14="http://schemas.microsoft.com/office/powerpoint/2010/main" val="845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 for Subsequence Testing</a:t>
            </a:r>
          </a:p>
        </p:txBody>
      </p:sp>
      <p:sp>
        <p:nvSpPr>
          <p:cNvPr id="25603" name="Rectangle 2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4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7001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2562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8123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3685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2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19087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4648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0210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5771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332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6893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2455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8016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3418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8980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4541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0102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4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14400" y="2740025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1" name="Line 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7001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82562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28123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4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3685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4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19087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4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4648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4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10210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55771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5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01332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5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46893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5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92455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5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38016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5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83418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5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28980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74541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5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820102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Solve problems with the simplest possible algorithm</a:t>
            </a:r>
          </a:p>
          <a:p>
            <a:pPr eaLnBrk="1" hangingPunct="1"/>
            <a:r>
              <a:rPr lang="en-US" altLang="en-US" dirty="0" smtClean="0"/>
              <a:t>The hard part: showing that something simple actually works</a:t>
            </a:r>
          </a:p>
          <a:p>
            <a:pPr eaLnBrk="1" hangingPunct="1"/>
            <a:r>
              <a:rPr lang="en-US" altLang="en-US" dirty="0" smtClean="0"/>
              <a:t>Today’s problems (Sections 4.2, 4.3)</a:t>
            </a:r>
          </a:p>
          <a:p>
            <a:pPr lvl="1" eaLnBrk="1" hangingPunct="1"/>
            <a:r>
              <a:rPr lang="en-US" altLang="en-US" dirty="0" smtClean="0"/>
              <a:t>Homework Scheduling</a:t>
            </a:r>
          </a:p>
          <a:p>
            <a:pPr lvl="1" eaLnBrk="1" hangingPunct="1"/>
            <a:r>
              <a:rPr lang="en-US" altLang="en-US" dirty="0" smtClean="0"/>
              <a:t>Optimal Caching</a:t>
            </a:r>
          </a:p>
          <a:p>
            <a:pPr lvl="1" eaLnBrk="1" hangingPunct="1"/>
            <a:r>
              <a:rPr lang="en-US" altLang="en-US" dirty="0" smtClean="0"/>
              <a:t>Subsequence testing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Interval scheduling</a:t>
            </a:r>
          </a:p>
          <a:p>
            <a:pPr lvl="1"/>
            <a:r>
              <a:rPr lang="en-US" dirty="0" smtClean="0"/>
              <a:t>Earliest Deadline First</a:t>
            </a:r>
          </a:p>
          <a:p>
            <a:pPr lvl="1"/>
            <a:r>
              <a:rPr lang="en-US" dirty="0" smtClean="0"/>
              <a:t>Correctness proof:  Stay ahead lemma</a:t>
            </a:r>
          </a:p>
          <a:p>
            <a:r>
              <a:rPr lang="en-US" dirty="0" smtClean="0"/>
              <a:t>Multiprocessor schedule</a:t>
            </a:r>
          </a:p>
          <a:p>
            <a:pPr lvl="1"/>
            <a:r>
              <a:rPr lang="en-US" dirty="0" smtClean="0"/>
              <a:t>Available processor algorithm</a:t>
            </a:r>
          </a:p>
          <a:p>
            <a:pPr lvl="1"/>
            <a:r>
              <a:rPr lang="en-US" dirty="0" smtClean="0"/>
              <a:t>Can always schedule with </a:t>
            </a:r>
            <a:r>
              <a:rPr lang="en-US" i="1" dirty="0" smtClean="0"/>
              <a:t>d</a:t>
            </a:r>
            <a:r>
              <a:rPr lang="en-US" dirty="0" smtClean="0"/>
              <a:t> processors, where </a:t>
            </a:r>
            <a:r>
              <a:rPr lang="en-US" i="1" dirty="0" smtClean="0"/>
              <a:t>d</a:t>
            </a:r>
            <a:r>
              <a:rPr lang="en-US" dirty="0" smtClean="0"/>
              <a:t> is the maximum number of intervals active at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Tasks to perform</a:t>
            </a:r>
          </a:p>
          <a:p>
            <a:pPr eaLnBrk="1" hangingPunct="1"/>
            <a:r>
              <a:rPr lang="en-US" altLang="en-US" dirty="0" smtClean="0"/>
              <a:t>Deadlines on the tasks</a:t>
            </a:r>
          </a:p>
          <a:p>
            <a:pPr eaLnBrk="1" hangingPunct="1"/>
            <a:r>
              <a:rPr lang="en-US" altLang="en-US" dirty="0" smtClean="0"/>
              <a:t>Freedom to schedule tasks in any order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 I get all my work turned in on time?</a:t>
            </a:r>
          </a:p>
          <a:p>
            <a:pPr eaLnBrk="1" hangingPunct="1"/>
            <a:r>
              <a:rPr lang="en-US" altLang="en-US" dirty="0" smtClean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task has a length t</a:t>
            </a:r>
            <a:r>
              <a:rPr lang="en-US" baseline="-25000" smtClean="0"/>
              <a:t>i</a:t>
            </a:r>
            <a:r>
              <a:rPr lang="en-US" smtClean="0"/>
              <a:t> and a deadline d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All tasks are available at the start</a:t>
            </a:r>
          </a:p>
          <a:p>
            <a:pPr eaLnBrk="1" hangingPunct="1"/>
            <a:r>
              <a:rPr lang="en-US" smtClean="0"/>
              <a:t>One task may be worked on at a time</a:t>
            </a:r>
          </a:p>
          <a:p>
            <a:pPr eaLnBrk="1" hangingPunct="1"/>
            <a:r>
              <a:rPr lang="en-US" smtClean="0"/>
              <a:t>All tasks must be completed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 minimize maximum lateness</a:t>
            </a:r>
          </a:p>
          <a:p>
            <a:pPr lvl="1" eaLnBrk="1" hangingPunct="1"/>
            <a:r>
              <a:rPr lang="en-US" smtClean="0"/>
              <a:t>Lateness = f</a:t>
            </a:r>
            <a:r>
              <a:rPr lang="en-US" baseline="-25000" smtClean="0"/>
              <a:t>i</a:t>
            </a:r>
            <a:r>
              <a:rPr lang="en-US" smtClean="0"/>
              <a:t> – d</a:t>
            </a:r>
            <a:r>
              <a:rPr lang="en-US" baseline="-25000" smtClean="0"/>
              <a:t>i</a:t>
            </a:r>
            <a:r>
              <a:rPr lang="en-US" smtClean="0"/>
              <a:t> if f</a:t>
            </a:r>
            <a:r>
              <a:rPr lang="en-US" baseline="-25000" smtClean="0"/>
              <a:t>i</a:t>
            </a:r>
            <a:r>
              <a:rPr lang="en-US" smtClean="0"/>
              <a:t> &gt;= d</a:t>
            </a:r>
            <a:r>
              <a:rPr lang="en-US" baseline="-2500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</a:t>
            </a:r>
          </a:p>
          <a:p>
            <a:pPr eaLnBrk="1" hangingPunct="1"/>
            <a:r>
              <a:rPr lang="en-US" smtClean="0"/>
              <a:t>Order jobs by deadline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</TotalTime>
  <Words>834</Words>
  <Application>Microsoft Office PowerPoint</Application>
  <PresentationFormat>On-screen Show (4:3)</PresentationFormat>
  <Paragraphs>185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1_Default Design</vt:lpstr>
      <vt:lpstr>CSE 421 Algorithms</vt:lpstr>
      <vt:lpstr>Announcements</vt:lpstr>
      <vt:lpstr>Greedy Algorithms</vt:lpstr>
      <vt:lpstr>Highlights from Last Lecture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Subsequence Testing</vt:lpstr>
      <vt:lpstr>Greedy Algorithm for Subsequence Testing</vt:lpstr>
      <vt:lpstr>Next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47</cp:revision>
  <dcterms:created xsi:type="dcterms:W3CDTF">1601-01-01T00:00:00Z</dcterms:created>
  <dcterms:modified xsi:type="dcterms:W3CDTF">2016-10-13T05:04:16Z</dcterms:modified>
</cp:coreProperties>
</file>