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15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October 1, 2016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29" Type="http://schemas.openxmlformats.org/officeDocument/2006/relationships/tags" Target="../tags/tag242.xml"/><Relationship Id="rId41" Type="http://schemas.openxmlformats.org/officeDocument/2006/relationships/tags" Target="../tags/tag254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29" Type="http://schemas.openxmlformats.org/officeDocument/2006/relationships/tags" Target="../tags/tag286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26" Type="http://schemas.openxmlformats.org/officeDocument/2006/relationships/tags" Target="../tags/tag360.xml"/><Relationship Id="rId39" Type="http://schemas.openxmlformats.org/officeDocument/2006/relationships/tags" Target="../tags/tag373.xml"/><Relationship Id="rId21" Type="http://schemas.openxmlformats.org/officeDocument/2006/relationships/tags" Target="../tags/tag355.xml"/><Relationship Id="rId34" Type="http://schemas.openxmlformats.org/officeDocument/2006/relationships/tags" Target="../tags/tag368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76" Type="http://schemas.openxmlformats.org/officeDocument/2006/relationships/tags" Target="../tags/tag410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9" Type="http://schemas.openxmlformats.org/officeDocument/2006/relationships/tags" Target="../tags/tag363.xml"/><Relationship Id="rId11" Type="http://schemas.openxmlformats.org/officeDocument/2006/relationships/tags" Target="../tags/tag345.xml"/><Relationship Id="rId24" Type="http://schemas.openxmlformats.org/officeDocument/2006/relationships/tags" Target="../tags/tag358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66" Type="http://schemas.openxmlformats.org/officeDocument/2006/relationships/tags" Target="../tags/tag400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87" Type="http://schemas.openxmlformats.org/officeDocument/2006/relationships/tags" Target="../tags/tag421.xml"/><Relationship Id="rId5" Type="http://schemas.openxmlformats.org/officeDocument/2006/relationships/tags" Target="../tags/tag339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90" Type="http://schemas.openxmlformats.org/officeDocument/2006/relationships/tags" Target="../tags/tag424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56" Type="http://schemas.openxmlformats.org/officeDocument/2006/relationships/tags" Target="../tags/tag390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77" Type="http://schemas.openxmlformats.org/officeDocument/2006/relationships/tags" Target="../tags/tag411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29" Type="http://schemas.openxmlformats.org/officeDocument/2006/relationships/tags" Target="../tags/tag455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61" Type="http://schemas.openxmlformats.org/officeDocument/2006/relationships/tags" Target="../tags/tag487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18.xml"/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3" Type="http://schemas.openxmlformats.org/officeDocument/2006/relationships/tags" Target="../tags/tag513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7" Type="http://schemas.openxmlformats.org/officeDocument/2006/relationships/tags" Target="../tags/tag517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0" Type="http://schemas.openxmlformats.org/officeDocument/2006/relationships/tags" Target="../tags/tag530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8.xml"/><Relationship Id="rId1" Type="http://schemas.openxmlformats.org/officeDocument/2006/relationships/tags" Target="../tags/tag5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0.xml"/><Relationship Id="rId1" Type="http://schemas.openxmlformats.org/officeDocument/2006/relationships/tags" Target="../tags/tag5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2.xml"/><Relationship Id="rId1" Type="http://schemas.openxmlformats.org/officeDocument/2006/relationships/tags" Target="../tags/tag5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421</a:t>
            </a:r>
          </a:p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2016, </a:t>
            </a:r>
            <a:r>
              <a:rPr lang="en-US" altLang="en-US" dirty="0" smtClean="0"/>
              <a:t>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Requests 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R</a:t>
            </a:r>
            <a:r>
              <a:rPr lang="en-US" altLang="en-US" baseline="-25000" smtClean="0"/>
              <a:t>3</a:t>
            </a:r>
            <a:r>
              <a:rPr lang="en-US" altLang="en-US" smtClean="0"/>
              <a:t>, . . .</a:t>
            </a:r>
          </a:p>
          <a:p>
            <a:pPr eaLnBrk="1" hangingPunct="1"/>
            <a:r>
              <a:rPr lang="en-US" altLang="en-US" smtClean="0"/>
              <a:t>Assume requests are in increasing order of finish time (f</a:t>
            </a:r>
            <a:r>
              <a:rPr lang="en-US" altLang="en-US" baseline="-25000" smtClean="0"/>
              <a:t>1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2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3</a:t>
            </a:r>
            <a:r>
              <a:rPr lang="en-US" altLang="en-US" smtClean="0"/>
              <a:t> . . .)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is the maximum value solution of   {R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R</a:t>
            </a:r>
            <a:r>
              <a:rPr lang="en-US" altLang="en-US" baseline="-25000" smtClean="0"/>
              <a:t>i</a:t>
            </a:r>
            <a:r>
              <a:rPr lang="en-US" altLang="en-US" smtClean="0"/>
              <a:t>} containing R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= Max{ j | f</a:t>
            </a:r>
            <a:r>
              <a:rPr lang="en-US" altLang="en-US" baseline="-25000" smtClean="0"/>
              <a:t>j</a:t>
            </a:r>
            <a:r>
              <a:rPr lang="en-US" altLang="en-US" smtClean="0"/>
              <a:t> &lt; s</a:t>
            </a:r>
            <a:r>
              <a:rPr lang="en-US" altLang="en-US" baseline="-25000" smtClean="0"/>
              <a:t>i </a:t>
            </a:r>
            <a:r>
              <a:rPr lang="en-US" altLang="en-US" smtClean="0"/>
              <a:t>}[Opt</a:t>
            </a:r>
            <a:r>
              <a:rPr lang="en-US" altLang="en-US" baseline="-25000" smtClean="0"/>
              <a:t>j</a:t>
            </a:r>
            <a:r>
              <a:rPr lang="en-US" altLang="en-US" smtClean="0"/>
              <a:t> + v</a:t>
            </a:r>
            <a:r>
              <a:rPr lang="en-US" altLang="en-US" baseline="-25000" smtClean="0"/>
              <a:t>i</a:t>
            </a:r>
            <a:r>
              <a:rPr lang="en-US" altLang="en-US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More general problem</a:t>
            </a:r>
          </a:p>
          <a:p>
            <a:pPr eaLnBrk="1" hangingPunct="1"/>
            <a:r>
              <a:rPr lang="en-US" altLang="en-US" sz="2800" smtClean="0"/>
              <a:t>Send flow from source to sink</a:t>
            </a:r>
          </a:p>
          <a:p>
            <a:pPr eaLnBrk="1" hangingPunct="1"/>
            <a:r>
              <a:rPr lang="en-US" altLang="en-US" sz="2800" smtClean="0"/>
              <a:t>Flow subject to capacities at edges</a:t>
            </a:r>
          </a:p>
          <a:p>
            <a:pPr eaLnBrk="1" hangingPunct="1"/>
            <a:r>
              <a:rPr lang="en-US" altLang="en-US" sz="2800" smtClean="0"/>
              <a:t>Flow conserved at vertices</a:t>
            </a:r>
          </a:p>
          <a:p>
            <a:pPr eaLnBrk="1" hangingPunct="1"/>
            <a:r>
              <a:rPr lang="en-US" altLang="en-US" sz="2800" smtClean="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 smtClean="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to find a solution</a:t>
            </a:r>
          </a:p>
          <a:p>
            <a:pPr eaLnBrk="1" hangingPunct="1"/>
            <a:r>
              <a:rPr lang="en-US" altLang="en-US" smtClean="0"/>
              <a:t>Easy to verify a solution once you have one</a:t>
            </a:r>
          </a:p>
          <a:p>
            <a:pPr eaLnBrk="1" hangingPunct="1"/>
            <a:r>
              <a:rPr lang="en-US" altLang="en-US" smtClean="0"/>
              <a:t>Other problems like this</a:t>
            </a:r>
          </a:p>
          <a:p>
            <a:pPr lvl="1" eaLnBrk="1" hangingPunct="1"/>
            <a:r>
              <a:rPr lang="en-US" altLang="en-US" smtClean="0"/>
              <a:t>Hamiltonian circuit</a:t>
            </a:r>
          </a:p>
          <a:p>
            <a:pPr lvl="1" eaLnBrk="1" hangingPunct="1"/>
            <a:r>
              <a:rPr lang="en-US" altLang="en-US" smtClean="0"/>
              <a:t>Clique</a:t>
            </a:r>
          </a:p>
          <a:p>
            <a:pPr lvl="1" eaLnBrk="1" hangingPunct="1"/>
            <a:r>
              <a:rPr lang="en-US" altLang="en-US" smtClean="0"/>
              <a:t>Subset sum</a:t>
            </a:r>
          </a:p>
          <a:p>
            <a:pPr lvl="1" eaLnBrk="1" hangingPunct="1"/>
            <a:r>
              <a:rPr lang="en-US" altLang="en-US" smtClean="0"/>
              <a:t>Graph coloring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55" y="1158872"/>
            <a:ext cx="3938165" cy="109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Course website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Office </a:t>
            </a:r>
            <a:r>
              <a:rPr lang="en-US" dirty="0" smtClean="0"/>
              <a:t>hours</a:t>
            </a:r>
          </a:p>
          <a:p>
            <a:pPr lvl="1"/>
            <a:r>
              <a:rPr lang="en-US" dirty="0"/>
              <a:t>Richard Anderson</a:t>
            </a:r>
          </a:p>
          <a:p>
            <a:pPr lvl="2"/>
            <a:r>
              <a:rPr lang="en-US" dirty="0"/>
              <a:t>Monday, 2:30 pm - 3:30 pm, CSE 582</a:t>
            </a:r>
          </a:p>
          <a:p>
            <a:pPr lvl="2"/>
            <a:r>
              <a:rPr lang="en-US" dirty="0"/>
              <a:t>Wednesday, 2:30 pm - 3:30 pm, CSE 582</a:t>
            </a:r>
          </a:p>
          <a:p>
            <a:pPr lvl="1"/>
            <a:r>
              <a:rPr lang="en-US" dirty="0" err="1"/>
              <a:t>Deepali</a:t>
            </a:r>
            <a:r>
              <a:rPr lang="en-US" dirty="0"/>
              <a:t> </a:t>
            </a:r>
            <a:r>
              <a:rPr lang="en-US" dirty="0" err="1"/>
              <a:t>Aneja</a:t>
            </a:r>
            <a:endParaRPr lang="en-US" dirty="0"/>
          </a:p>
          <a:p>
            <a:pPr lvl="2"/>
            <a:r>
              <a:rPr lang="en-US" dirty="0"/>
              <a:t>Monday, 5:30 pm - 6:30 pm, CSE 220</a:t>
            </a:r>
          </a:p>
          <a:p>
            <a:pPr lvl="1"/>
            <a:r>
              <a:rPr lang="en-US" dirty="0"/>
              <a:t>Max Horton</a:t>
            </a:r>
          </a:p>
          <a:p>
            <a:pPr lvl="2"/>
            <a:r>
              <a:rPr lang="en-US" dirty="0"/>
              <a:t>Monday, 4:30 pm – 5:30 pm, CSE 220</a:t>
            </a:r>
          </a:p>
          <a:p>
            <a:pPr lvl="2"/>
            <a:r>
              <a:rPr lang="en-US" dirty="0"/>
              <a:t>Tuesday, 2:00 pm – 3:00 pm, CSE 218</a:t>
            </a:r>
          </a:p>
          <a:p>
            <a:pPr lvl="1"/>
            <a:r>
              <a:rPr lang="en-US" dirty="0"/>
              <a:t>Ben Jones</a:t>
            </a:r>
          </a:p>
          <a:p>
            <a:pPr lvl="2"/>
            <a:r>
              <a:rPr lang="en-US" dirty="0"/>
              <a:t>Tuesday, 1:00 pm – 2:00 pm, CSE 218</a:t>
            </a:r>
          </a:p>
          <a:p>
            <a:pPr lvl="2"/>
            <a:r>
              <a:rPr lang="en-US" dirty="0"/>
              <a:t>Friday, 2:30 pm – 3:30 pm, CSE 220  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2083752"/>
            <a:ext cx="4954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u="sng" dirty="0">
                <a:solidFill>
                  <a:schemeClr val="accent2">
                    <a:lumMod val="50000"/>
                  </a:schemeClr>
                </a:solidFill>
              </a:rPr>
              <a:t>//courses.cs.washington.edu/courses/cse421/16au/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Hard Problems</a:t>
            </a:r>
          </a:p>
          <a:p>
            <a:pPr eaLnBrk="1" hangingPunct="1"/>
            <a:r>
              <a:rPr lang="en-US" altLang="en-US" smtClean="0"/>
              <a:t>A large number of problems are known to be equivalent</a:t>
            </a:r>
          </a:p>
          <a:p>
            <a:pPr eaLnBrk="1" hangingPunct="1"/>
            <a:r>
              <a:rPr lang="en-US" altLang="en-US" smtClean="0"/>
              <a:t>Very elegant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Simple game:</a:t>
            </a:r>
          </a:p>
          <a:p>
            <a:pPr lvl="1" eaLnBrk="1" hangingPunct="1"/>
            <a:r>
              <a:rPr lang="en-US" altLang="en-US" sz="2400" smtClean="0"/>
              <a:t>Players alternating selecting nodes in a graph</a:t>
            </a:r>
          </a:p>
          <a:p>
            <a:pPr lvl="2" eaLnBrk="1" hangingPunct="1"/>
            <a:r>
              <a:rPr lang="en-US" altLang="en-US" sz="2000" smtClean="0"/>
              <a:t>Score points associated with node</a:t>
            </a:r>
          </a:p>
          <a:p>
            <a:pPr lvl="2" eaLnBrk="1" hangingPunct="1"/>
            <a:r>
              <a:rPr lang="en-US" altLang="en-US" sz="2000" smtClean="0"/>
              <a:t>Remove nodes neighbors</a:t>
            </a:r>
          </a:p>
          <a:p>
            <a:pPr lvl="1" eaLnBrk="1" hangingPunct="1"/>
            <a:r>
              <a:rPr lang="en-US" altLang="en-US" sz="2400" smtClean="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location for a facility</a:t>
            </a:r>
          </a:p>
          <a:p>
            <a:pPr lvl="1" eaLnBrk="1" hangingPunct="1"/>
            <a:r>
              <a:rPr lang="en-US" altLang="en-US" smtClean="0"/>
              <a:t>Value associated with placement</a:t>
            </a:r>
          </a:p>
          <a:p>
            <a:pPr lvl="1" eaLnBrk="1" hangingPunct="1"/>
            <a:r>
              <a:rPr lang="en-US" altLang="en-US" smtClean="0"/>
              <a:t>Restriction on placing facilities too close together</a:t>
            </a:r>
          </a:p>
          <a:p>
            <a:pPr eaLnBrk="1" hangingPunct="1"/>
            <a:r>
              <a:rPr lang="en-US" altLang="en-US" smtClean="0"/>
              <a:t>Competitive</a:t>
            </a:r>
          </a:p>
          <a:p>
            <a:pPr lvl="1" eaLnBrk="1" hangingPunct="1"/>
            <a:r>
              <a:rPr lang="en-US" altLang="en-US" smtClean="0"/>
              <a:t>Different companies place facilities</a:t>
            </a:r>
          </a:p>
          <a:p>
            <a:pPr lvl="2" eaLnBrk="1" hangingPunct="1"/>
            <a:r>
              <a:rPr lang="en-US" altLang="en-US" smtClean="0"/>
              <a:t>E.g., KFC and McDonald’s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problems are P-Space complete instead of NP-Complete</a:t>
            </a:r>
          </a:p>
          <a:p>
            <a:pPr lvl="1" eaLnBrk="1" hangingPunct="1"/>
            <a:r>
              <a:rPr lang="en-US" altLang="en-US" smtClean="0"/>
              <a:t>Appear to be much harder</a:t>
            </a:r>
          </a:p>
          <a:p>
            <a:pPr lvl="1" eaLnBrk="1" hangingPunct="1"/>
            <a:r>
              <a:rPr lang="en-US" altLang="en-US" smtClean="0"/>
              <a:t>No obvious certificate</a:t>
            </a:r>
          </a:p>
          <a:p>
            <a:pPr lvl="2" eaLnBrk="1" hangingPunct="1"/>
            <a:r>
              <a:rPr lang="en-US" altLang="en-US" smtClean="0"/>
              <a:t>G has a Maximum Independent Set of size 10</a:t>
            </a:r>
          </a:p>
          <a:p>
            <a:pPr lvl="2" eaLnBrk="1" hangingPunct="1"/>
            <a:r>
              <a:rPr lang="en-US" altLang="en-US" smtClean="0"/>
              <a:t>Player 1 wins by at least 10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Scheduling</a:t>
            </a:r>
          </a:p>
          <a:p>
            <a:pPr eaLnBrk="1" hangingPunct="1"/>
            <a:r>
              <a:rPr lang="en-US" altLang="en-US" smtClean="0"/>
              <a:t>Weighted Scheduling</a:t>
            </a:r>
          </a:p>
          <a:p>
            <a:pPr eaLnBrk="1" hangingPunct="1"/>
            <a:r>
              <a:rPr lang="en-US" altLang="en-US" smtClean="0"/>
              <a:t>Bipartite Matching</a:t>
            </a:r>
          </a:p>
          <a:p>
            <a:pPr eaLnBrk="1" hangingPunct="1"/>
            <a:r>
              <a:rPr lang="en-US" altLang="en-US" smtClean="0"/>
              <a:t>Maximum Independent Set</a:t>
            </a:r>
          </a:p>
          <a:p>
            <a:pPr eaLnBrk="1" hangingPunct="1"/>
            <a:r>
              <a:rPr lang="en-US" altLang="en-US" smtClean="0"/>
              <a:t>Competitive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expertise?</a:t>
            </a:r>
          </a:p>
          <a:p>
            <a:pPr eaLnBrk="1" hangingPunct="1"/>
            <a:r>
              <a:rPr lang="en-US" altLang="en-US" smtClean="0"/>
              <a:t>How do experts differ from novices?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</a:t>
            </a:r>
          </a:p>
          <a:p>
            <a:pPr eaLnBrk="1" hangingPunct="1"/>
            <a:r>
              <a:rPr lang="en-US" altLang="en-US" smtClean="0"/>
              <a:t>Solution</a:t>
            </a:r>
          </a:p>
          <a:p>
            <a:pPr eaLnBrk="1" hangingPunct="1"/>
            <a:r>
              <a:rPr lang="en-US" altLang="en-US" smtClean="0"/>
              <a:t>Constraints on solution</a:t>
            </a:r>
          </a:p>
          <a:p>
            <a:pPr eaLnBrk="1" hangingPunct="1"/>
            <a:r>
              <a:rPr lang="en-US" altLang="en-US" smtClean="0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Suppose that you own a banquet hall</a:t>
            </a:r>
          </a:p>
          <a:p>
            <a:pPr eaLnBrk="1" hangingPunct="1"/>
            <a:r>
              <a:rPr lang="en-US" altLang="en-US" sz="2800" smtClean="0"/>
              <a:t>You have a series of requests for use of the hall: (s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), (s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), . . .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elements one at a time if they can be members of the solution</a:t>
            </a:r>
          </a:p>
          <a:p>
            <a:pPr eaLnBrk="1" hangingPunct="1"/>
            <a:r>
              <a:rPr lang="en-US" altLang="en-US" smtClean="0"/>
              <a:t>If an element is not ruled out by earlier choices, add it to the solution</a:t>
            </a:r>
          </a:p>
          <a:p>
            <a:pPr eaLnBrk="1" hangingPunct="1"/>
            <a:r>
              <a:rPr lang="en-US" altLang="en-US" smtClean="0"/>
              <a:t>Many possible choices for ordering (length, start time, end time)</a:t>
            </a:r>
          </a:p>
          <a:p>
            <a:pPr eaLnBrk="1" hangingPunct="1"/>
            <a:r>
              <a:rPr lang="en-US" altLang="en-US" smtClean="0"/>
              <a:t>For this problem, considering the jobs by increasing end time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 smtClean="0"/>
              <a:t>(s</a:t>
            </a:r>
            <a:r>
              <a:rPr lang="en-US" altLang="en-US" baseline="-25000" smtClean="0"/>
              <a:t>i</a:t>
            </a:r>
            <a:r>
              <a:rPr lang="en-US" altLang="en-US" smtClean="0"/>
              <a:t>, f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start time, finish time, payment</a:t>
            </a:r>
          </a:p>
          <a:p>
            <a:pPr eaLnBrk="1" hangingPunct="1"/>
            <a:r>
              <a:rPr lang="en-US" altLang="en-US" smtClean="0"/>
              <a:t>Maximize value of elements in the solution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779</Words>
  <Application>Microsoft Office PowerPoint</Application>
  <PresentationFormat>On-screen Show (4:3)</PresentationFormat>
  <Paragraphs>209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29</cp:revision>
  <dcterms:created xsi:type="dcterms:W3CDTF">1601-01-01T00:00:00Z</dcterms:created>
  <dcterms:modified xsi:type="dcterms:W3CDTF">2016-10-02T02:53:34Z</dcterms:modified>
</cp:coreProperties>
</file>