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4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5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6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7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8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9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0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11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12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notesSlides/notesSlide13.xml" ContentType="application/vnd.openxmlformats-officedocument.presentationml.notesSlide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notesSlides/notesSlide14.xml" ContentType="application/vnd.openxmlformats-officedocument.presentationml.notesSlide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6"/>
  </p:notesMasterIdLst>
  <p:handoutMasterIdLst>
    <p:handoutMasterId r:id="rId27"/>
  </p:handoutMasterIdLst>
  <p:sldIdLst>
    <p:sldId id="256" r:id="rId2"/>
    <p:sldId id="307" r:id="rId3"/>
    <p:sldId id="308" r:id="rId4"/>
    <p:sldId id="300" r:id="rId5"/>
    <p:sldId id="272" r:id="rId6"/>
    <p:sldId id="273" r:id="rId7"/>
    <p:sldId id="296" r:id="rId8"/>
    <p:sldId id="274" r:id="rId9"/>
    <p:sldId id="306" r:id="rId10"/>
    <p:sldId id="275" r:id="rId11"/>
    <p:sldId id="297" r:id="rId12"/>
    <p:sldId id="277" r:id="rId13"/>
    <p:sldId id="278" r:id="rId14"/>
    <p:sldId id="279" r:id="rId15"/>
    <p:sldId id="280" r:id="rId16"/>
    <p:sldId id="312" r:id="rId17"/>
    <p:sldId id="313" r:id="rId18"/>
    <p:sldId id="314" r:id="rId19"/>
    <p:sldId id="285" r:id="rId20"/>
    <p:sldId id="298" r:id="rId21"/>
    <p:sldId id="309" r:id="rId22"/>
    <p:sldId id="310" r:id="rId23"/>
    <p:sldId id="311" r:id="rId24"/>
    <p:sldId id="286" r:id="rId25"/>
  </p:sldIdLst>
  <p:sldSz cx="9144000" cy="6858000" type="screen4x3"/>
  <p:notesSz cx="7315200" cy="9601200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2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B35550D2-8B4D-4B61-B35F-C297266FA876}" type="datetimeFigureOut">
              <a:rPr lang="en-US"/>
              <a:pPr>
                <a:defRPr/>
              </a:pPr>
              <a:t>9/30/2016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F5A99DD3-BB5A-4328-AA4B-55A53D0BC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54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256D5A5A-3094-4B2D-B6E7-F2634B2D3DDA}" type="datetimeFigureOut">
              <a:rPr lang="en-US"/>
              <a:pPr>
                <a:defRPr/>
              </a:pPr>
              <a:t>9/30/2016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148EFAE7-3E32-49C5-A7A6-2BA50527E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24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2E117C2-3F81-4A7C-8232-3C0696065A48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703794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D65659-B54E-48B8-BD44-3137712F46D8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7458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29F1DD-B7A1-4BFB-91ED-F3B20D19C5E4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446750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B529B7E-7CEA-4D88-81B1-F54C25E441FC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21061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4F9553-FA04-4A26-9E08-51C90CEA69CC}" type="slidenum">
              <a:rPr lang="en-US" altLang="en-US" smtClean="0"/>
              <a:pPr eaLnBrk="1" hangingPunct="1"/>
              <a:t>19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680023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473C3E3-9346-4654-987C-5E90D0F89714}" type="slidenum">
              <a:rPr lang="en-US" altLang="en-US" smtClean="0"/>
              <a:pPr eaLnBrk="1" hangingPunct="1"/>
              <a:t>20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043396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F782DF-3D99-4C17-A877-553056AF017E}" type="slidenum">
              <a:rPr lang="en-US" altLang="en-US" smtClean="0"/>
              <a:pPr eaLnBrk="1" hangingPunct="1"/>
              <a:t>24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2911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80E0A4-8ABF-45B2-ACED-4A5044DC51D8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3570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3E4954-2891-4428-A6C5-D0A66FDDDBAC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85806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02A040-F6AB-487F-B1AC-EF4E384440CF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058287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147E8E-BCC2-4E49-99A9-FC8B587D8E0D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933401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AA45D5-AAC9-4D9C-94CC-D60B271EFFFA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05405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552C20-422B-485F-9BEB-06B46C6AA6F2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58310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FAD1B6-4A19-4DD8-877B-5297D5205D85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423234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A2D37E-BCC2-40A3-96C7-6BFFB3C95C9A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83242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E4A3A-FA1D-45F1-B8A2-F7654C8B2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45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BB0C9-83F2-4412-9793-845127BEC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9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BEF1A-6C77-47C0-B3A8-E311767B8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23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9D3CE-E784-4D6A-AED0-AC3B885AA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41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047BE-78EA-4B74-ADE9-4697F380D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3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312E7-97E0-4D3F-ADCB-509F3CA1B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99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D9B6C-AC26-48A8-B078-A5017EF8F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1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78103-4638-490B-A6C9-E3E65E9A3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6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637AE-4838-4C79-88D1-F0D1A3A2E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09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07F4C-DB9F-46CF-91B8-8C37B9C1A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EBF94-9B4C-445E-BBE0-2F6779B6F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60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8EBFA-3DE8-49D0-842F-58C017EB2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92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AE195-580F-43A1-879C-4F72C1C50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50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5391C40-94C3-43E1-A326-A55ABD2F66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43.xml"/><Relationship Id="rId13" Type="http://schemas.openxmlformats.org/officeDocument/2006/relationships/notesSlide" Target="../notesSlides/notesSlide9.xml"/><Relationship Id="rId3" Type="http://schemas.openxmlformats.org/officeDocument/2006/relationships/tags" Target="../tags/tag38.xml"/><Relationship Id="rId7" Type="http://schemas.openxmlformats.org/officeDocument/2006/relationships/tags" Target="../tags/tag42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tags" Target="../tags/tag41.xml"/><Relationship Id="rId11" Type="http://schemas.openxmlformats.org/officeDocument/2006/relationships/tags" Target="../tags/tag46.xml"/><Relationship Id="rId5" Type="http://schemas.openxmlformats.org/officeDocument/2006/relationships/tags" Target="../tags/tag40.xml"/><Relationship Id="rId10" Type="http://schemas.openxmlformats.org/officeDocument/2006/relationships/tags" Target="../tags/tag45.xml"/><Relationship Id="rId4" Type="http://schemas.openxmlformats.org/officeDocument/2006/relationships/tags" Target="../tags/tag39.xml"/><Relationship Id="rId9" Type="http://schemas.openxmlformats.org/officeDocument/2006/relationships/tags" Target="../tags/tag4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12" Type="http://schemas.openxmlformats.org/officeDocument/2006/relationships/notesSlide" Target="../notesSlides/notesSlide1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53.xml"/><Relationship Id="rId10" Type="http://schemas.openxmlformats.org/officeDocument/2006/relationships/tags" Target="../tags/tag58.xml"/><Relationship Id="rId4" Type="http://schemas.openxmlformats.org/officeDocument/2006/relationships/tags" Target="../tags/tag52.xml"/><Relationship Id="rId9" Type="http://schemas.openxmlformats.org/officeDocument/2006/relationships/tags" Target="../tags/tag5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4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68.xml"/><Relationship Id="rId13" Type="http://schemas.openxmlformats.org/officeDocument/2006/relationships/tags" Target="../tags/tag73.xml"/><Relationship Id="rId18" Type="http://schemas.openxmlformats.org/officeDocument/2006/relationships/tags" Target="../tags/tag78.xml"/><Relationship Id="rId3" Type="http://schemas.openxmlformats.org/officeDocument/2006/relationships/tags" Target="../tags/tag63.xml"/><Relationship Id="rId7" Type="http://schemas.openxmlformats.org/officeDocument/2006/relationships/tags" Target="../tags/tag67.xml"/><Relationship Id="rId12" Type="http://schemas.openxmlformats.org/officeDocument/2006/relationships/tags" Target="../tags/tag72.xml"/><Relationship Id="rId17" Type="http://schemas.openxmlformats.org/officeDocument/2006/relationships/tags" Target="../tags/tag77.xml"/><Relationship Id="rId2" Type="http://schemas.openxmlformats.org/officeDocument/2006/relationships/tags" Target="../tags/tag62.xml"/><Relationship Id="rId16" Type="http://schemas.openxmlformats.org/officeDocument/2006/relationships/tags" Target="../tags/tag76.xml"/><Relationship Id="rId20" Type="http://schemas.openxmlformats.org/officeDocument/2006/relationships/slideLayout" Target="../slideLayouts/slideLayout13.xml"/><Relationship Id="rId1" Type="http://schemas.openxmlformats.org/officeDocument/2006/relationships/tags" Target="../tags/tag61.xml"/><Relationship Id="rId6" Type="http://schemas.openxmlformats.org/officeDocument/2006/relationships/tags" Target="../tags/tag66.xml"/><Relationship Id="rId11" Type="http://schemas.openxmlformats.org/officeDocument/2006/relationships/tags" Target="../tags/tag71.xml"/><Relationship Id="rId5" Type="http://schemas.openxmlformats.org/officeDocument/2006/relationships/tags" Target="../tags/tag65.xml"/><Relationship Id="rId15" Type="http://schemas.openxmlformats.org/officeDocument/2006/relationships/tags" Target="../tags/tag75.xml"/><Relationship Id="rId10" Type="http://schemas.openxmlformats.org/officeDocument/2006/relationships/tags" Target="../tags/tag70.xml"/><Relationship Id="rId19" Type="http://schemas.openxmlformats.org/officeDocument/2006/relationships/tags" Target="../tags/tag79.xml"/><Relationship Id="rId4" Type="http://schemas.openxmlformats.org/officeDocument/2006/relationships/tags" Target="../tags/tag64.xml"/><Relationship Id="rId9" Type="http://schemas.openxmlformats.org/officeDocument/2006/relationships/tags" Target="../tags/tag69.xml"/><Relationship Id="rId14" Type="http://schemas.openxmlformats.org/officeDocument/2006/relationships/tags" Target="../tags/tag7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1.xml"/><Relationship Id="rId1" Type="http://schemas.openxmlformats.org/officeDocument/2006/relationships/tags" Target="../tags/tag8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3.xml"/><Relationship Id="rId3" Type="http://schemas.openxmlformats.org/officeDocument/2006/relationships/tags" Target="../tags/tag88.xml"/><Relationship Id="rId7" Type="http://schemas.openxmlformats.org/officeDocument/2006/relationships/slideLayout" Target="../slideLayouts/slideLayout13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tags" Target="../tags/tag91.xml"/><Relationship Id="rId5" Type="http://schemas.openxmlformats.org/officeDocument/2006/relationships/tags" Target="../tags/tag90.xml"/><Relationship Id="rId4" Type="http://schemas.openxmlformats.org/officeDocument/2006/relationships/tags" Target="../tags/tag8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4.xml"/><Relationship Id="rId3" Type="http://schemas.openxmlformats.org/officeDocument/2006/relationships/tags" Target="../tags/tag94.xml"/><Relationship Id="rId7" Type="http://schemas.openxmlformats.org/officeDocument/2006/relationships/slideLayout" Target="../slideLayouts/slideLayout13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4" Type="http://schemas.openxmlformats.org/officeDocument/2006/relationships/tags" Target="../tags/tag9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00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3.xml"/><Relationship Id="rId1" Type="http://schemas.openxmlformats.org/officeDocument/2006/relationships/tags" Target="../tags/tag10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06.xm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4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4" Type="http://schemas.openxmlformats.org/officeDocument/2006/relationships/notesSlide" Target="../notesSlides/notesSlide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tags" Target="../tags/tag26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12" Type="http://schemas.openxmlformats.org/officeDocument/2006/relationships/tags" Target="../tags/tag25.xml"/><Relationship Id="rId17" Type="http://schemas.openxmlformats.org/officeDocument/2006/relationships/notesSlide" Target="../notesSlides/notesSlide5.xml"/><Relationship Id="rId2" Type="http://schemas.openxmlformats.org/officeDocument/2006/relationships/tags" Target="../tags/tag15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5" Type="http://schemas.openxmlformats.org/officeDocument/2006/relationships/tags" Target="../tags/tag18.xml"/><Relationship Id="rId15" Type="http://schemas.openxmlformats.org/officeDocument/2006/relationships/tags" Target="../tags/tag28.xml"/><Relationship Id="rId10" Type="http://schemas.openxmlformats.org/officeDocument/2006/relationships/tags" Target="../tags/tag23.xml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tags" Target="../tags/tag2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Richard Anderson   </a:t>
            </a:r>
          </a:p>
          <a:p>
            <a:pPr eaLnBrk="1" hangingPunct="1"/>
            <a:r>
              <a:rPr lang="en-US" altLang="en-US" dirty="0" smtClean="0"/>
              <a:t>Autumn 2016</a:t>
            </a:r>
          </a:p>
          <a:p>
            <a:pPr eaLnBrk="1" hangingPunct="1"/>
            <a:r>
              <a:rPr lang="en-US" altLang="en-US" dirty="0" smtClean="0"/>
              <a:t>Lecture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Claim: The algorithm stops in at most n</a:t>
            </a:r>
            <a:r>
              <a:rPr lang="en-US" altLang="en-US" sz="4000" baseline="30000" smtClean="0"/>
              <a:t>2</a:t>
            </a:r>
            <a:r>
              <a:rPr lang="en-US" altLang="en-US" sz="4000" smtClean="0"/>
              <a:t> steps</a:t>
            </a:r>
          </a:p>
        </p:txBody>
      </p:sp>
      <p:sp>
        <p:nvSpPr>
          <p:cNvPr id="19459" name="Text Box 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6324600"/>
            <a:ext cx="4191000" cy="3952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Each m asks each w at most once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When the algorithms halts, every w is matched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/>
              <a:t>Hence, the algorithm finds a perfect matching</a:t>
            </a:r>
          </a:p>
        </p:txBody>
      </p:sp>
      <p:sp>
        <p:nvSpPr>
          <p:cNvPr id="20484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5657850"/>
            <a:ext cx="5635625" cy="1200150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Invariant: partial matching</a:t>
            </a:r>
          </a:p>
          <a:p>
            <a:pPr eaLnBrk="1" hangingPunct="1"/>
            <a:r>
              <a:rPr lang="en-US" altLang="en-US"/>
              <a:t>What happens when some m reaches its last choice?</a:t>
            </a:r>
          </a:p>
          <a:p>
            <a:pPr eaLnBrk="1" hangingPunct="1"/>
            <a:r>
              <a:rPr lang="en-US" altLang="en-US"/>
              <a:t>	exactly n-1 w’s much be matched</a:t>
            </a:r>
          </a:p>
          <a:p>
            <a:pPr eaLnBrk="1" hangingPunct="1"/>
            <a:r>
              <a:rPr lang="en-US" altLang="en-US"/>
              <a:t>	last choice must be available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resulting matching is stable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Suppose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	 </a:t>
            </a:r>
            <a:r>
              <a:rPr lang="en-US" altLang="en-US" sz="2800" smtClean="0"/>
              <a:t>(m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, w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) </a:t>
            </a:r>
            <a:r>
              <a:rPr lang="en-US" altLang="en-US" sz="2800" smtClean="0">
                <a:latin typeface="Symbol" pitchFamily="18" charset="2"/>
                <a:sym typeface="Symbol" pitchFamily="18" charset="2"/>
              </a:rPr>
              <a:t></a:t>
            </a:r>
            <a:r>
              <a:rPr lang="en-US" altLang="en-US" sz="2800" smtClean="0"/>
              <a:t> M, (m</a:t>
            </a:r>
            <a:r>
              <a:rPr lang="en-US" altLang="en-US" sz="2800" baseline="-25000" smtClean="0"/>
              <a:t>2</a:t>
            </a:r>
            <a:r>
              <a:rPr lang="en-US" altLang="en-US" sz="2800" smtClean="0"/>
              <a:t>, w</a:t>
            </a:r>
            <a:r>
              <a:rPr lang="en-US" altLang="en-US" sz="2800" baseline="-25000" smtClean="0"/>
              <a:t>2</a:t>
            </a:r>
            <a:r>
              <a:rPr lang="en-US" altLang="en-US" sz="2800" smtClean="0"/>
              <a:t>) </a:t>
            </a:r>
            <a:r>
              <a:rPr lang="en-US" altLang="en-US" sz="2800" smtClean="0">
                <a:latin typeface="Symbol" pitchFamily="18" charset="2"/>
                <a:sym typeface="Symbol" pitchFamily="18" charset="2"/>
              </a:rPr>
              <a:t></a:t>
            </a:r>
            <a:r>
              <a:rPr lang="en-US" altLang="en-US" sz="2800" smtClean="0"/>
              <a:t> M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m</a:t>
            </a:r>
            <a:r>
              <a:rPr lang="en-US" altLang="en-US" baseline="-25000" smtClean="0"/>
              <a:t>1</a:t>
            </a:r>
            <a:r>
              <a:rPr lang="en-US" altLang="en-US" smtClean="0"/>
              <a:t> prefers w</a:t>
            </a:r>
            <a:r>
              <a:rPr lang="en-US" altLang="en-US" baseline="-25000" smtClean="0"/>
              <a:t>2</a:t>
            </a:r>
            <a:r>
              <a:rPr lang="en-US" altLang="en-US" smtClean="0"/>
              <a:t> to w</a:t>
            </a:r>
            <a:r>
              <a:rPr lang="en-US" altLang="en-US" baseline="-25000" smtClean="0"/>
              <a:t>1</a:t>
            </a:r>
          </a:p>
          <a:p>
            <a:pPr lvl="1" eaLnBrk="1" hangingPunct="1">
              <a:buFontTx/>
              <a:buNone/>
            </a:pPr>
            <a:endParaRPr lang="en-US" altLang="en-US" baseline="-25000" smtClean="0"/>
          </a:p>
          <a:p>
            <a:pPr lvl="1" eaLnBrk="1" hangingPunct="1">
              <a:buFontTx/>
              <a:buNone/>
            </a:pPr>
            <a:endParaRPr lang="en-US" altLang="en-US" baseline="-25000" smtClean="0"/>
          </a:p>
          <a:p>
            <a:pPr eaLnBrk="1" hangingPunct="1">
              <a:buFontTx/>
              <a:buNone/>
            </a:pPr>
            <a:r>
              <a:rPr lang="en-US" altLang="en-US" smtClean="0"/>
              <a:t>How could this happen?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	</a:t>
            </a:r>
          </a:p>
        </p:txBody>
      </p:sp>
      <p:sp>
        <p:nvSpPr>
          <p:cNvPr id="2150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791200" y="18288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1</a:t>
            </a:r>
          </a:p>
        </p:txBody>
      </p:sp>
      <p:sp>
        <p:nvSpPr>
          <p:cNvPr id="2150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18288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1</a:t>
            </a:r>
          </a:p>
        </p:txBody>
      </p:sp>
      <p:sp>
        <p:nvSpPr>
          <p:cNvPr id="2151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248400" y="2057400"/>
            <a:ext cx="9144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91200" y="2743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2</a:t>
            </a:r>
          </a:p>
        </p:txBody>
      </p:sp>
      <p:sp>
        <p:nvSpPr>
          <p:cNvPr id="2151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162800" y="2743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2</a:t>
            </a:r>
          </a:p>
        </p:txBody>
      </p:sp>
      <p:sp>
        <p:nvSpPr>
          <p:cNvPr id="2151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248400" y="2971800"/>
            <a:ext cx="9144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248400" y="2209800"/>
            <a:ext cx="9906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65125" y="4151313"/>
            <a:ext cx="4206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6" name="Text Box 12" hidden="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" y="5029200"/>
            <a:ext cx="4267200" cy="163353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m</a:t>
            </a:r>
            <a:r>
              <a:rPr lang="en-US" altLang="en-US" baseline="-25000"/>
              <a:t>1</a:t>
            </a:r>
            <a:r>
              <a:rPr lang="en-US" altLang="en-US"/>
              <a:t> proposed to w</a:t>
            </a:r>
            <a:r>
              <a:rPr lang="en-US" altLang="en-US" baseline="-25000"/>
              <a:t>2</a:t>
            </a:r>
            <a:r>
              <a:rPr lang="en-US" altLang="en-US"/>
              <a:t> before w</a:t>
            </a:r>
            <a:r>
              <a:rPr lang="en-US" altLang="en-US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rejected m</a:t>
            </a:r>
            <a:r>
              <a:rPr lang="en-US" altLang="en-US" baseline="-25000"/>
              <a:t>1 </a:t>
            </a:r>
            <a:r>
              <a:rPr lang="en-US" altLang="en-US"/>
              <a:t>for m</a:t>
            </a:r>
            <a:r>
              <a:rPr lang="en-US" altLang="en-US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prefers m</a:t>
            </a:r>
            <a:r>
              <a:rPr lang="en-US" altLang="en-US" baseline="-25000"/>
              <a:t>3  </a:t>
            </a:r>
            <a:r>
              <a:rPr lang="en-US" altLang="en-US"/>
              <a:t>to m</a:t>
            </a:r>
            <a:r>
              <a:rPr lang="en-US" altLang="en-US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prefers m</a:t>
            </a:r>
            <a:r>
              <a:rPr lang="en-US" altLang="en-US" baseline="-25000"/>
              <a:t>2</a:t>
            </a:r>
            <a:r>
              <a:rPr lang="en-US" altLang="en-US"/>
              <a:t> to m</a:t>
            </a:r>
            <a:r>
              <a:rPr lang="en-US" altLang="en-US" baseline="-2500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Result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Simple, O(n</a:t>
            </a:r>
            <a:r>
              <a:rPr lang="en-US" altLang="en-US" baseline="30000" smtClean="0"/>
              <a:t>2</a:t>
            </a:r>
            <a:r>
              <a:rPr lang="en-US" altLang="en-US" smtClean="0"/>
              <a:t>) algorithm to compute a stable matching</a:t>
            </a:r>
          </a:p>
          <a:p>
            <a:pPr eaLnBrk="1" hangingPunct="1"/>
            <a:r>
              <a:rPr lang="en-US" altLang="en-US" smtClean="0"/>
              <a:t>Corollary</a:t>
            </a:r>
          </a:p>
          <a:p>
            <a:pPr lvl="1" eaLnBrk="1" hangingPunct="1"/>
            <a:r>
              <a:rPr lang="en-US" altLang="en-US" smtClean="0"/>
              <a:t>A stable matching always exists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closer look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smtClean="0"/>
              <a:t>Stable matchings are not necessarily fair</a:t>
            </a:r>
          </a:p>
        </p:txBody>
      </p:sp>
      <p:sp>
        <p:nvSpPr>
          <p:cNvPr id="23556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3040063"/>
            <a:ext cx="35814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1</a:t>
            </a:r>
            <a:r>
              <a:rPr lang="en-US" altLang="en-US" sz="2000"/>
              <a:t>:    w</a:t>
            </a:r>
            <a:r>
              <a:rPr lang="en-US" altLang="en-US" sz="2000" baseline="-25000"/>
              <a:t>1</a:t>
            </a:r>
            <a:r>
              <a:rPr lang="en-US" altLang="en-US" sz="2000"/>
              <a:t>   w</a:t>
            </a:r>
            <a:r>
              <a:rPr lang="en-US" altLang="en-US" sz="2000" baseline="-25000"/>
              <a:t>2</a:t>
            </a:r>
            <a:r>
              <a:rPr lang="en-US" altLang="en-US" sz="2000"/>
              <a:t>   w</a:t>
            </a:r>
            <a:r>
              <a:rPr lang="en-US" altLang="en-US" sz="2000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2</a:t>
            </a:r>
            <a:r>
              <a:rPr lang="en-US" altLang="en-US" sz="2000"/>
              <a:t>:    w</a:t>
            </a:r>
            <a:r>
              <a:rPr lang="en-US" altLang="en-US" sz="2000" baseline="-25000"/>
              <a:t>2</a:t>
            </a:r>
            <a:r>
              <a:rPr lang="en-US" altLang="en-US" sz="2000"/>
              <a:t>   w</a:t>
            </a:r>
            <a:r>
              <a:rPr lang="en-US" altLang="en-US" sz="2000" baseline="-25000"/>
              <a:t>3</a:t>
            </a:r>
            <a:r>
              <a:rPr lang="en-US" altLang="en-US" sz="2000"/>
              <a:t>   w</a:t>
            </a:r>
            <a:r>
              <a:rPr lang="en-US" altLang="en-US" sz="2000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3</a:t>
            </a:r>
            <a:r>
              <a:rPr lang="en-US" altLang="en-US" sz="2000"/>
              <a:t>:    w</a:t>
            </a:r>
            <a:r>
              <a:rPr lang="en-US" altLang="en-US" sz="2000" baseline="-25000"/>
              <a:t>3</a:t>
            </a:r>
            <a:r>
              <a:rPr lang="en-US" altLang="en-US" sz="2000"/>
              <a:t>   w</a:t>
            </a:r>
            <a:r>
              <a:rPr lang="en-US" altLang="en-US" sz="2000" baseline="-25000"/>
              <a:t>1</a:t>
            </a:r>
            <a:r>
              <a:rPr lang="en-US" altLang="en-US" sz="2000"/>
              <a:t>   w</a:t>
            </a:r>
            <a:r>
              <a:rPr lang="en-US" alt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/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1</a:t>
            </a:r>
            <a:r>
              <a:rPr lang="en-US" altLang="en-US" sz="2000"/>
              <a:t>:   m</a:t>
            </a:r>
            <a:r>
              <a:rPr lang="en-US" altLang="en-US" sz="2000" baseline="-25000"/>
              <a:t>2</a:t>
            </a:r>
            <a:r>
              <a:rPr lang="en-US" altLang="en-US" sz="2000"/>
              <a:t>   m</a:t>
            </a:r>
            <a:r>
              <a:rPr lang="en-US" altLang="en-US" sz="2000" baseline="-25000"/>
              <a:t>3</a:t>
            </a:r>
            <a:r>
              <a:rPr lang="en-US" altLang="en-US" sz="2000"/>
              <a:t>   m</a:t>
            </a:r>
            <a:r>
              <a:rPr lang="en-US" altLang="en-US" sz="2000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2</a:t>
            </a:r>
            <a:r>
              <a:rPr lang="en-US" altLang="en-US" sz="2000"/>
              <a:t>:   m</a:t>
            </a:r>
            <a:r>
              <a:rPr lang="en-US" altLang="en-US" sz="2000" baseline="-25000"/>
              <a:t>3</a:t>
            </a:r>
            <a:r>
              <a:rPr lang="en-US" altLang="en-US" sz="2000"/>
              <a:t>   m</a:t>
            </a:r>
            <a:r>
              <a:rPr lang="en-US" altLang="en-US" sz="2000" baseline="-25000"/>
              <a:t>1</a:t>
            </a:r>
            <a:r>
              <a:rPr lang="en-US" altLang="en-US" sz="2000"/>
              <a:t>   m</a:t>
            </a:r>
            <a:r>
              <a:rPr lang="en-US" alt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3</a:t>
            </a:r>
            <a:r>
              <a:rPr lang="en-US" altLang="en-US" sz="2000"/>
              <a:t>:   m</a:t>
            </a:r>
            <a:r>
              <a:rPr lang="en-US" altLang="en-US" sz="2000" baseline="-25000"/>
              <a:t>1</a:t>
            </a:r>
            <a:r>
              <a:rPr lang="en-US" altLang="en-US" sz="2000"/>
              <a:t>   m</a:t>
            </a:r>
            <a:r>
              <a:rPr lang="en-US" altLang="en-US" sz="2000" baseline="-25000"/>
              <a:t>2</a:t>
            </a:r>
            <a:r>
              <a:rPr lang="en-US" altLang="en-US" sz="2000"/>
              <a:t>   m</a:t>
            </a:r>
            <a:r>
              <a:rPr lang="en-US" altLang="en-US" sz="2000" baseline="-25000"/>
              <a:t>3</a:t>
            </a:r>
          </a:p>
        </p:txBody>
      </p:sp>
      <p:sp>
        <p:nvSpPr>
          <p:cNvPr id="2355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1</a:t>
            </a:r>
          </a:p>
        </p:txBody>
      </p:sp>
      <p:sp>
        <p:nvSpPr>
          <p:cNvPr id="2355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34000" y="3810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2</a:t>
            </a:r>
          </a:p>
        </p:txBody>
      </p:sp>
      <p:sp>
        <p:nvSpPr>
          <p:cNvPr id="2355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0" y="47244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3</a:t>
            </a:r>
          </a:p>
        </p:txBody>
      </p:sp>
      <p:sp>
        <p:nvSpPr>
          <p:cNvPr id="2356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8580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1</a:t>
            </a:r>
          </a:p>
        </p:txBody>
      </p:sp>
      <p:sp>
        <p:nvSpPr>
          <p:cNvPr id="2356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58000" y="3810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2</a:t>
            </a:r>
          </a:p>
        </p:txBody>
      </p:sp>
      <p:sp>
        <p:nvSpPr>
          <p:cNvPr id="2356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858000" y="47244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3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0" y="6477000"/>
            <a:ext cx="510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How many stable matchings can you find?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Algorithm under specified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Many different ways of picking m’s to propose</a:t>
            </a:r>
          </a:p>
          <a:p>
            <a:pPr eaLnBrk="1" hangingPunct="1"/>
            <a:r>
              <a:rPr lang="en-US" altLang="en-US" sz="2800" smtClean="0"/>
              <a:t>Surprising result</a:t>
            </a:r>
          </a:p>
          <a:p>
            <a:pPr lvl="1" eaLnBrk="1" hangingPunct="1"/>
            <a:r>
              <a:rPr lang="en-US" altLang="en-US" sz="2400" smtClean="0"/>
              <a:t>All orderings of picking free m’s give the same result</a:t>
            </a:r>
          </a:p>
          <a:p>
            <a:pPr lvl="1" eaLnBrk="1" hangingPunct="1"/>
            <a:endParaRPr lang="en-US" altLang="en-US" sz="2400" smtClean="0"/>
          </a:p>
          <a:p>
            <a:pPr eaLnBrk="1" hangingPunct="1"/>
            <a:r>
              <a:rPr lang="en-US" altLang="en-US" sz="2800" smtClean="0"/>
              <a:t>Proving this type of result</a:t>
            </a:r>
          </a:p>
          <a:p>
            <a:pPr lvl="1" eaLnBrk="1" hangingPunct="1"/>
            <a:r>
              <a:rPr lang="en-US" altLang="en-US" sz="2400" smtClean="0"/>
              <a:t>Reordering argument</a:t>
            </a:r>
          </a:p>
          <a:p>
            <a:pPr lvl="1" eaLnBrk="1" hangingPunct="1"/>
            <a:r>
              <a:rPr lang="en-US" altLang="en-US" sz="2400" smtClean="0"/>
              <a:t>Prove algorithm is computing something mores specific</a:t>
            </a:r>
          </a:p>
          <a:p>
            <a:pPr lvl="2" eaLnBrk="1" hangingPunct="1"/>
            <a:r>
              <a:rPr lang="en-US" altLang="en-US" sz="2000" smtClean="0"/>
              <a:t>Show property of the solution – so it computes a specific stable matching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19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7162800" y="1752600"/>
            <a:ext cx="12192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" name="Line 20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7162800" y="2819400"/>
            <a:ext cx="12192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Line 2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7162800" y="1752600"/>
            <a:ext cx="12192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altLang="en-US" smtClean="0"/>
              <a:t>M-rank and W-rank of matching 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m-rank: position of matching w in preference list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M-rank: sum of m-ranks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w-rank: position of matching m in preference list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W-rank: sum of w-ranks</a:t>
            </a:r>
          </a:p>
        </p:txBody>
      </p:sp>
      <p:sp>
        <p:nvSpPr>
          <p:cNvPr id="13319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72000" y="1557338"/>
            <a:ext cx="27432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1</a:t>
            </a:r>
            <a:r>
              <a:rPr lang="en-US" altLang="en-US" sz="2000"/>
              <a:t>: w</a:t>
            </a:r>
            <a:r>
              <a:rPr lang="en-US" altLang="en-US" sz="2000" baseline="-25000"/>
              <a:t>1</a:t>
            </a:r>
            <a:r>
              <a:rPr lang="en-US" altLang="en-US" sz="2000"/>
              <a:t> w</a:t>
            </a:r>
            <a:r>
              <a:rPr lang="en-US" altLang="en-US" sz="2000" baseline="-25000"/>
              <a:t>2</a:t>
            </a:r>
            <a:r>
              <a:rPr lang="en-US" altLang="en-US" sz="2000"/>
              <a:t> w</a:t>
            </a:r>
            <a:r>
              <a:rPr lang="en-US" altLang="en-US" sz="2000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2</a:t>
            </a:r>
            <a:r>
              <a:rPr lang="en-US" altLang="en-US" sz="2000"/>
              <a:t>: w</a:t>
            </a:r>
            <a:r>
              <a:rPr lang="en-US" altLang="en-US" sz="2000" baseline="-25000"/>
              <a:t>1</a:t>
            </a:r>
            <a:r>
              <a:rPr lang="en-US" altLang="en-US" sz="2000"/>
              <a:t> w</a:t>
            </a:r>
            <a:r>
              <a:rPr lang="en-US" altLang="en-US" sz="2000" baseline="-25000"/>
              <a:t>3</a:t>
            </a:r>
            <a:r>
              <a:rPr lang="en-US" altLang="en-US" sz="2000"/>
              <a:t> w</a:t>
            </a:r>
            <a:r>
              <a:rPr lang="en-US" alt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3</a:t>
            </a:r>
            <a:r>
              <a:rPr lang="en-US" altLang="en-US" sz="2000"/>
              <a:t>: w</a:t>
            </a:r>
            <a:r>
              <a:rPr lang="en-US" altLang="en-US" sz="2000" baseline="-25000"/>
              <a:t>1</a:t>
            </a:r>
            <a:r>
              <a:rPr lang="en-US" altLang="en-US" sz="2000"/>
              <a:t> w</a:t>
            </a:r>
            <a:r>
              <a:rPr lang="en-US" altLang="en-US" sz="2000" baseline="-25000"/>
              <a:t>2</a:t>
            </a:r>
            <a:r>
              <a:rPr lang="en-US" altLang="en-US" sz="2000"/>
              <a:t> w</a:t>
            </a:r>
            <a:r>
              <a:rPr lang="en-US" altLang="en-US" sz="2000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1</a:t>
            </a:r>
            <a:r>
              <a:rPr lang="en-US" altLang="en-US" sz="2000"/>
              <a:t>: m</a:t>
            </a:r>
            <a:r>
              <a:rPr lang="en-US" altLang="en-US" sz="2000" baseline="-25000"/>
              <a:t>2</a:t>
            </a:r>
            <a:r>
              <a:rPr lang="en-US" altLang="en-US" sz="2000"/>
              <a:t> m</a:t>
            </a:r>
            <a:r>
              <a:rPr lang="en-US" altLang="en-US" sz="2000" baseline="-25000"/>
              <a:t>3</a:t>
            </a:r>
            <a:r>
              <a:rPr lang="en-US" altLang="en-US" sz="2000"/>
              <a:t> m</a:t>
            </a:r>
            <a:r>
              <a:rPr lang="en-US" altLang="en-US" sz="2000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2</a:t>
            </a:r>
            <a:r>
              <a:rPr lang="en-US" altLang="en-US" sz="2000"/>
              <a:t>: m</a:t>
            </a:r>
            <a:r>
              <a:rPr lang="en-US" altLang="en-US" sz="2000" baseline="-25000"/>
              <a:t>3</a:t>
            </a:r>
            <a:r>
              <a:rPr lang="en-US" altLang="en-US" sz="2000"/>
              <a:t> m</a:t>
            </a:r>
            <a:r>
              <a:rPr lang="en-US" altLang="en-US" sz="2000" baseline="-25000"/>
              <a:t>1</a:t>
            </a:r>
            <a:r>
              <a:rPr lang="en-US" altLang="en-US" sz="2000"/>
              <a:t> m</a:t>
            </a:r>
            <a:r>
              <a:rPr lang="en-US" alt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3</a:t>
            </a:r>
            <a:r>
              <a:rPr lang="en-US" altLang="en-US" sz="2000"/>
              <a:t>: m</a:t>
            </a:r>
            <a:r>
              <a:rPr lang="en-US" altLang="en-US" sz="2000" baseline="-25000"/>
              <a:t>3</a:t>
            </a:r>
            <a:r>
              <a:rPr lang="en-US" altLang="en-US" sz="2000"/>
              <a:t> m</a:t>
            </a:r>
            <a:r>
              <a:rPr lang="en-US" altLang="en-US" sz="2000" baseline="-25000"/>
              <a:t>1</a:t>
            </a:r>
            <a:r>
              <a:rPr lang="en-US" altLang="en-US" sz="2000"/>
              <a:t> m</a:t>
            </a:r>
            <a:r>
              <a:rPr lang="en-US" alt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/>
          </a:p>
        </p:txBody>
      </p:sp>
      <p:sp>
        <p:nvSpPr>
          <p:cNvPr id="13320" name="Oval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86600" y="167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1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</a:t>
            </a:r>
            <a:r>
              <a:rPr lang="en-US" altLang="en-US" baseline="-25000"/>
              <a:t>1</a:t>
            </a:r>
          </a:p>
        </p:txBody>
      </p:sp>
      <p:sp>
        <p:nvSpPr>
          <p:cNvPr id="13322" name="Oval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8305800" y="167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3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458200" y="16002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</a:t>
            </a:r>
            <a:r>
              <a:rPr lang="en-US" altLang="en-US" baseline="-25000"/>
              <a:t>1</a:t>
            </a:r>
          </a:p>
        </p:txBody>
      </p:sp>
      <p:sp>
        <p:nvSpPr>
          <p:cNvPr id="13324" name="Oval 1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866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5" name="Text Box 1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6670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</a:t>
            </a:r>
            <a:r>
              <a:rPr lang="en-US" altLang="en-US" baseline="-25000"/>
              <a:t>2</a:t>
            </a:r>
          </a:p>
        </p:txBody>
      </p:sp>
      <p:sp>
        <p:nvSpPr>
          <p:cNvPr id="13326" name="Oval 1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3058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7" name="Text Box 14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458200" y="26670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</a:t>
            </a:r>
            <a:r>
              <a:rPr lang="en-US" altLang="en-US" baseline="-25000"/>
              <a:t>2</a:t>
            </a:r>
          </a:p>
        </p:txBody>
      </p:sp>
      <p:sp>
        <p:nvSpPr>
          <p:cNvPr id="13328" name="Oval 1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866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9" name="Text Box 1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39624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</a:t>
            </a:r>
            <a:r>
              <a:rPr lang="en-US" altLang="en-US" baseline="-25000"/>
              <a:t>3</a:t>
            </a:r>
          </a:p>
        </p:txBody>
      </p:sp>
      <p:sp>
        <p:nvSpPr>
          <p:cNvPr id="13330" name="Oval 17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3058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31" name="Text Box 18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458200" y="39624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</a:t>
            </a:r>
            <a:r>
              <a:rPr lang="en-US" altLang="en-US" baseline="-25000"/>
              <a:t>3</a:t>
            </a:r>
          </a:p>
        </p:txBody>
      </p:sp>
      <p:sp>
        <p:nvSpPr>
          <p:cNvPr id="13332" name="Text Box 22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572000" y="4724400"/>
            <a:ext cx="4114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What is the M-rank?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/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What is the W-rank?</a:t>
            </a:r>
          </a:p>
        </p:txBody>
      </p:sp>
    </p:spTree>
    <p:extLst>
      <p:ext uri="{BB962C8B-B14F-4D97-AF65-F5344CB8AC3E}">
        <p14:creationId xmlns:p14="http://schemas.microsoft.com/office/powerpoint/2010/main" val="13638586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 smtClean="0"/>
              <a:t>Suppose there are n m’s, and n w’s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What is the minimum possible M-rank?</a:t>
            </a:r>
          </a:p>
          <a:p>
            <a:endParaRPr lang="en-US" altLang="en-US" smtClean="0"/>
          </a:p>
          <a:p>
            <a:r>
              <a:rPr lang="en-US" altLang="en-US" smtClean="0"/>
              <a:t>What is the maximum possible M-rank?</a:t>
            </a:r>
          </a:p>
          <a:p>
            <a:endParaRPr lang="en-US" altLang="en-US" smtClean="0"/>
          </a:p>
          <a:p>
            <a:r>
              <a:rPr lang="en-US" altLang="en-US" smtClean="0"/>
              <a:t>Suppose each m is matched with a random w,  what is the expected M-rank?</a:t>
            </a:r>
          </a:p>
        </p:txBody>
      </p:sp>
    </p:spTree>
    <p:extLst>
      <p:ext uri="{BB962C8B-B14F-4D97-AF65-F5344CB8AC3E}">
        <p14:creationId xmlns:p14="http://schemas.microsoft.com/office/powerpoint/2010/main" val="23118013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Random Preferences</a:t>
            </a:r>
          </a:p>
        </p:txBody>
      </p:sp>
      <p:sp>
        <p:nvSpPr>
          <p:cNvPr id="15363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744663"/>
            <a:ext cx="7315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Suppose that the preferences are completely random</a:t>
            </a:r>
          </a:p>
        </p:txBody>
      </p:sp>
      <p:sp>
        <p:nvSpPr>
          <p:cNvPr id="15364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4800600"/>
            <a:ext cx="8001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If there are n m’s and n w’s, what is the expected </a:t>
            </a:r>
          </a:p>
          <a:p>
            <a:pPr eaLnBrk="1" hangingPunct="1"/>
            <a:r>
              <a:rPr lang="en-US" altLang="en-US" sz="2800"/>
              <a:t>value of the M-rank and the W-rank when the </a:t>
            </a:r>
          </a:p>
          <a:p>
            <a:pPr eaLnBrk="1" hangingPunct="1"/>
            <a:r>
              <a:rPr lang="en-US" altLang="en-US" sz="2800"/>
              <a:t>proposal algorithm computes a stable matching?</a:t>
            </a:r>
          </a:p>
        </p:txBody>
      </p:sp>
      <p:sp>
        <p:nvSpPr>
          <p:cNvPr id="15365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36725" y="2982913"/>
            <a:ext cx="4352925" cy="189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1</a:t>
            </a:r>
            <a:r>
              <a:rPr lang="en-US" altLang="en-US" sz="2000"/>
              <a:t>: w</a:t>
            </a:r>
            <a:r>
              <a:rPr lang="en-US" altLang="en-US" sz="2000" baseline="-25000"/>
              <a:t>8</a:t>
            </a:r>
            <a:r>
              <a:rPr lang="en-US" altLang="en-US" sz="2000"/>
              <a:t> w</a:t>
            </a:r>
            <a:r>
              <a:rPr lang="en-US" altLang="en-US" sz="2000" baseline="-25000"/>
              <a:t>3</a:t>
            </a:r>
            <a:r>
              <a:rPr lang="en-US" altLang="en-US" sz="2000"/>
              <a:t> w</a:t>
            </a:r>
            <a:r>
              <a:rPr lang="en-US" altLang="en-US" sz="2000" baseline="-25000"/>
              <a:t>1</a:t>
            </a:r>
            <a:r>
              <a:rPr lang="en-US" altLang="en-US" sz="2000"/>
              <a:t> w</a:t>
            </a:r>
            <a:r>
              <a:rPr lang="en-US" altLang="en-US" sz="2000" baseline="-25000"/>
              <a:t>5</a:t>
            </a:r>
            <a:r>
              <a:rPr lang="en-US" altLang="en-US" sz="2000"/>
              <a:t> w</a:t>
            </a:r>
            <a:r>
              <a:rPr lang="en-US" altLang="en-US" sz="2000" baseline="-25000"/>
              <a:t>9</a:t>
            </a:r>
            <a:r>
              <a:rPr lang="en-US" altLang="en-US" sz="2000"/>
              <a:t> w</a:t>
            </a:r>
            <a:r>
              <a:rPr lang="en-US" altLang="en-US" sz="2000" baseline="-25000"/>
              <a:t>2</a:t>
            </a:r>
            <a:r>
              <a:rPr lang="en-US" altLang="en-US" sz="2000"/>
              <a:t> w</a:t>
            </a:r>
            <a:r>
              <a:rPr lang="en-US" altLang="en-US" sz="2000" baseline="-25000"/>
              <a:t>4</a:t>
            </a:r>
            <a:r>
              <a:rPr lang="en-US" altLang="en-US" sz="2000"/>
              <a:t> w</a:t>
            </a:r>
            <a:r>
              <a:rPr lang="en-US" altLang="en-US" sz="2000" baseline="-25000"/>
              <a:t>6</a:t>
            </a:r>
            <a:r>
              <a:rPr lang="en-US" altLang="en-US" sz="2000"/>
              <a:t> w</a:t>
            </a:r>
            <a:r>
              <a:rPr lang="en-US" altLang="en-US" sz="2000" baseline="-25000"/>
              <a:t>7</a:t>
            </a:r>
            <a:r>
              <a:rPr lang="en-US" altLang="en-US" sz="2000"/>
              <a:t> w</a:t>
            </a:r>
            <a:r>
              <a:rPr lang="en-US" altLang="en-US" sz="2000" baseline="-25000"/>
              <a:t>10</a:t>
            </a:r>
          </a:p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2</a:t>
            </a:r>
            <a:r>
              <a:rPr lang="en-US" altLang="en-US" sz="2000"/>
              <a:t>: w</a:t>
            </a:r>
            <a:r>
              <a:rPr lang="en-US" altLang="en-US" sz="2000" baseline="-25000"/>
              <a:t>7</a:t>
            </a:r>
            <a:r>
              <a:rPr lang="en-US" altLang="en-US" sz="2000"/>
              <a:t> w</a:t>
            </a:r>
            <a:r>
              <a:rPr lang="en-US" altLang="en-US" sz="2000" baseline="-25000"/>
              <a:t>10</a:t>
            </a:r>
            <a:r>
              <a:rPr lang="en-US" altLang="en-US" sz="2000"/>
              <a:t> w</a:t>
            </a:r>
            <a:r>
              <a:rPr lang="en-US" altLang="en-US" sz="2000" baseline="-25000"/>
              <a:t>1</a:t>
            </a:r>
            <a:r>
              <a:rPr lang="en-US" altLang="en-US" sz="2000"/>
              <a:t> w</a:t>
            </a:r>
            <a:r>
              <a:rPr lang="en-US" altLang="en-US" sz="2000" baseline="-25000"/>
              <a:t>9</a:t>
            </a:r>
            <a:r>
              <a:rPr lang="en-US" altLang="en-US" sz="2000"/>
              <a:t> w</a:t>
            </a:r>
            <a:r>
              <a:rPr lang="en-US" altLang="en-US" sz="2000" baseline="-25000"/>
              <a:t>3</a:t>
            </a:r>
            <a:r>
              <a:rPr lang="en-US" altLang="en-US" sz="2000"/>
              <a:t> w</a:t>
            </a:r>
            <a:r>
              <a:rPr lang="en-US" altLang="en-US" sz="2000" baseline="-25000"/>
              <a:t>4</a:t>
            </a:r>
            <a:r>
              <a:rPr lang="en-US" altLang="en-US" sz="2000"/>
              <a:t> w</a:t>
            </a:r>
            <a:r>
              <a:rPr lang="en-US" altLang="en-US" sz="2000" baseline="-25000"/>
              <a:t>8</a:t>
            </a:r>
            <a:r>
              <a:rPr lang="en-US" altLang="en-US" sz="2000"/>
              <a:t> w</a:t>
            </a:r>
            <a:r>
              <a:rPr lang="en-US" altLang="en-US" sz="2000" baseline="-25000"/>
              <a:t>2</a:t>
            </a:r>
            <a:r>
              <a:rPr lang="en-US" altLang="en-US" sz="2000"/>
              <a:t> w</a:t>
            </a:r>
            <a:r>
              <a:rPr lang="en-US" altLang="en-US" sz="2000" baseline="-25000"/>
              <a:t>5</a:t>
            </a:r>
            <a:r>
              <a:rPr lang="en-US" altLang="en-US" sz="2000"/>
              <a:t> w</a:t>
            </a:r>
            <a:r>
              <a:rPr lang="en-US" altLang="en-US" sz="2000" baseline="-25000"/>
              <a:t>6</a:t>
            </a:r>
          </a:p>
          <a:p>
            <a:pPr eaLnBrk="1" hangingPunct="1"/>
            <a:r>
              <a:rPr lang="en-US" altLang="en-US" sz="2000"/>
              <a:t>…</a:t>
            </a:r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1</a:t>
            </a:r>
            <a:r>
              <a:rPr lang="en-US" altLang="en-US" sz="2000"/>
              <a:t>: m</a:t>
            </a:r>
            <a:r>
              <a:rPr lang="en-US" altLang="en-US" sz="2000" baseline="-25000"/>
              <a:t>1</a:t>
            </a:r>
            <a:r>
              <a:rPr lang="en-US" altLang="en-US" sz="2000"/>
              <a:t> m</a:t>
            </a:r>
            <a:r>
              <a:rPr lang="en-US" altLang="en-US" sz="2000" baseline="-25000"/>
              <a:t>4</a:t>
            </a:r>
            <a:r>
              <a:rPr lang="en-US" altLang="en-US" sz="2000"/>
              <a:t> m</a:t>
            </a:r>
            <a:r>
              <a:rPr lang="en-US" altLang="en-US" sz="2000" baseline="-25000"/>
              <a:t>9</a:t>
            </a:r>
            <a:r>
              <a:rPr lang="en-US" altLang="en-US" sz="2000"/>
              <a:t> m</a:t>
            </a:r>
            <a:r>
              <a:rPr lang="en-US" altLang="en-US" sz="2000" baseline="-25000"/>
              <a:t>5</a:t>
            </a:r>
            <a:r>
              <a:rPr lang="en-US" altLang="en-US" sz="2000"/>
              <a:t> m</a:t>
            </a:r>
            <a:r>
              <a:rPr lang="en-US" altLang="en-US" sz="2000" baseline="-25000"/>
              <a:t>10</a:t>
            </a:r>
            <a:r>
              <a:rPr lang="en-US" altLang="en-US" sz="2000"/>
              <a:t> m</a:t>
            </a:r>
            <a:r>
              <a:rPr lang="en-US" altLang="en-US" sz="2000" baseline="-25000"/>
              <a:t>3</a:t>
            </a:r>
            <a:r>
              <a:rPr lang="en-US" altLang="en-US" sz="2000"/>
              <a:t> m</a:t>
            </a:r>
            <a:r>
              <a:rPr lang="en-US" altLang="en-US" sz="2000" baseline="-25000"/>
              <a:t>2</a:t>
            </a:r>
            <a:r>
              <a:rPr lang="en-US" altLang="en-US" sz="2000"/>
              <a:t> m</a:t>
            </a:r>
            <a:r>
              <a:rPr lang="en-US" altLang="en-US" sz="2000" baseline="-25000"/>
              <a:t>6</a:t>
            </a:r>
            <a:r>
              <a:rPr lang="en-US" altLang="en-US" sz="2000"/>
              <a:t> m</a:t>
            </a:r>
            <a:r>
              <a:rPr lang="en-US" altLang="en-US" sz="2000" baseline="-25000"/>
              <a:t>8</a:t>
            </a:r>
            <a:r>
              <a:rPr lang="en-US" altLang="en-US" sz="2000"/>
              <a:t> m</a:t>
            </a:r>
            <a:r>
              <a:rPr lang="en-US" altLang="en-US" sz="2000" baseline="-25000"/>
              <a:t>7</a:t>
            </a:r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2</a:t>
            </a:r>
            <a:r>
              <a:rPr lang="en-US" altLang="en-US" sz="2000"/>
              <a:t>: m</a:t>
            </a:r>
            <a:r>
              <a:rPr lang="en-US" altLang="en-US" sz="2000" baseline="-25000"/>
              <a:t>5</a:t>
            </a:r>
            <a:r>
              <a:rPr lang="en-US" altLang="en-US" sz="2000"/>
              <a:t> m</a:t>
            </a:r>
            <a:r>
              <a:rPr lang="en-US" altLang="en-US" sz="2000" baseline="-25000"/>
              <a:t>8</a:t>
            </a:r>
            <a:r>
              <a:rPr lang="en-US" altLang="en-US" sz="2000"/>
              <a:t> m</a:t>
            </a:r>
            <a:r>
              <a:rPr lang="en-US" altLang="en-US" sz="2000" baseline="-25000"/>
              <a:t>1</a:t>
            </a:r>
            <a:r>
              <a:rPr lang="en-US" altLang="en-US" sz="2000"/>
              <a:t> m</a:t>
            </a:r>
            <a:r>
              <a:rPr lang="en-US" altLang="en-US" sz="2000" baseline="-25000"/>
              <a:t>3</a:t>
            </a:r>
            <a:r>
              <a:rPr lang="en-US" altLang="en-US" sz="2000"/>
              <a:t> m</a:t>
            </a:r>
            <a:r>
              <a:rPr lang="en-US" altLang="en-US" sz="2000" baseline="-25000"/>
              <a:t>2</a:t>
            </a:r>
            <a:r>
              <a:rPr lang="en-US" altLang="en-US" sz="2000"/>
              <a:t> m</a:t>
            </a:r>
            <a:r>
              <a:rPr lang="en-US" altLang="en-US" sz="2000" baseline="-25000"/>
              <a:t>7</a:t>
            </a:r>
            <a:r>
              <a:rPr lang="en-US" altLang="en-US" sz="2000"/>
              <a:t> m</a:t>
            </a:r>
            <a:r>
              <a:rPr lang="en-US" altLang="en-US" sz="2000" baseline="-25000"/>
              <a:t>9</a:t>
            </a:r>
            <a:r>
              <a:rPr lang="en-US" altLang="en-US" sz="2000"/>
              <a:t> m</a:t>
            </a:r>
            <a:r>
              <a:rPr lang="en-US" altLang="en-US" sz="2000" baseline="-25000"/>
              <a:t>10</a:t>
            </a:r>
            <a:r>
              <a:rPr lang="en-US" altLang="en-US" sz="2000"/>
              <a:t> m</a:t>
            </a:r>
            <a:r>
              <a:rPr lang="en-US" altLang="en-US" sz="2000" baseline="-25000"/>
              <a:t>4</a:t>
            </a:r>
            <a:r>
              <a:rPr lang="en-US" altLang="en-US" sz="2000"/>
              <a:t> m</a:t>
            </a:r>
            <a:r>
              <a:rPr lang="en-US" altLang="en-US" sz="2000" baseline="-25000"/>
              <a:t>6</a:t>
            </a:r>
          </a:p>
          <a:p>
            <a:pPr eaLnBrk="1" hangingPunct="1"/>
            <a:r>
              <a:rPr lang="en-US" altLang="en-US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7326744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Best choices for one side may be bad for the other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457200" y="1600200"/>
            <a:ext cx="4724400" cy="32766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800" smtClean="0"/>
              <a:t>Design a configuration for problem of size 4:</a:t>
            </a:r>
          </a:p>
          <a:p>
            <a:pPr lvl="1" eaLnBrk="1" hangingPunct="1">
              <a:buFontTx/>
              <a:buNone/>
            </a:pPr>
            <a:r>
              <a:rPr lang="en-US" altLang="en-US" sz="2400" smtClean="0"/>
              <a:t>M proposal algorithm:</a:t>
            </a:r>
          </a:p>
          <a:p>
            <a:pPr lvl="2" indent="0" eaLnBrk="1" hangingPunct="1">
              <a:buFontTx/>
              <a:buNone/>
            </a:pPr>
            <a:r>
              <a:rPr lang="en-US" altLang="en-US" sz="2000" smtClean="0"/>
              <a:t>All m’s get first choice, all w’s get last choice</a:t>
            </a:r>
          </a:p>
          <a:p>
            <a:pPr lvl="1" eaLnBrk="1" hangingPunct="1">
              <a:buFontTx/>
              <a:buNone/>
            </a:pPr>
            <a:r>
              <a:rPr lang="en-US" altLang="en-US" sz="2400" smtClean="0"/>
              <a:t>W proposal algorithm:</a:t>
            </a:r>
          </a:p>
          <a:p>
            <a:pPr lvl="2" indent="0" eaLnBrk="1" hangingPunct="1">
              <a:buFontTx/>
              <a:buNone/>
            </a:pPr>
            <a:r>
              <a:rPr lang="en-US" altLang="en-US" sz="2000" smtClean="0"/>
              <a:t>All w’s get first choice, all m’s get last choice</a:t>
            </a:r>
          </a:p>
        </p:txBody>
      </p:sp>
      <p:sp>
        <p:nvSpPr>
          <p:cNvPr id="27652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0" y="16764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3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562600" y="1574800"/>
            <a:ext cx="557213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1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2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3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4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1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2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3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4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</p:txBody>
      </p:sp>
      <p:sp>
        <p:nvSpPr>
          <p:cNvPr id="27654" name="TextBox 6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1000" y="4953000"/>
            <a:ext cx="696913" cy="17541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M’s:</a:t>
            </a:r>
          </a:p>
          <a:p>
            <a:pPr eaLnBrk="1" hangingPunct="1"/>
            <a:r>
              <a:rPr lang="en-US" altLang="en-US"/>
              <a:t>1342</a:t>
            </a:r>
          </a:p>
          <a:p>
            <a:pPr eaLnBrk="1" hangingPunct="1"/>
            <a:r>
              <a:rPr lang="en-US" altLang="en-US"/>
              <a:t>2341</a:t>
            </a:r>
          </a:p>
          <a:p>
            <a:pPr eaLnBrk="1" hangingPunct="1"/>
            <a:r>
              <a:rPr lang="en-US" altLang="en-US"/>
              <a:t>3124</a:t>
            </a:r>
          </a:p>
          <a:p>
            <a:pPr eaLnBrk="1" hangingPunct="1"/>
            <a:r>
              <a:rPr lang="en-US" altLang="en-US"/>
              <a:t>4123</a:t>
            </a:r>
          </a:p>
          <a:p>
            <a:pPr eaLnBrk="1" hangingPunct="1"/>
            <a:endParaRPr lang="en-US" altLang="en-US"/>
          </a:p>
        </p:txBody>
      </p:sp>
      <p:sp>
        <p:nvSpPr>
          <p:cNvPr id="27655" name="TextBox 7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76400" y="4953000"/>
            <a:ext cx="696913" cy="17541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W’s:</a:t>
            </a:r>
          </a:p>
          <a:p>
            <a:pPr eaLnBrk="1" hangingPunct="1"/>
            <a:r>
              <a:rPr lang="en-US" altLang="en-US"/>
              <a:t>2341</a:t>
            </a:r>
          </a:p>
          <a:p>
            <a:pPr eaLnBrk="1" hangingPunct="1"/>
            <a:r>
              <a:rPr lang="en-US" altLang="en-US"/>
              <a:t>1342</a:t>
            </a:r>
          </a:p>
          <a:p>
            <a:pPr eaLnBrk="1" hangingPunct="1"/>
            <a:r>
              <a:rPr lang="en-US" altLang="en-US"/>
              <a:t>4123</a:t>
            </a:r>
          </a:p>
          <a:p>
            <a:pPr eaLnBrk="1" hangingPunct="1"/>
            <a:r>
              <a:rPr lang="en-US" altLang="en-US"/>
              <a:t>3124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1, due Wednesday Oct 5</a:t>
            </a:r>
          </a:p>
          <a:p>
            <a:pPr lvl="1"/>
            <a:r>
              <a:rPr lang="en-US" dirty="0" smtClean="0"/>
              <a:t> in class, paper turn in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pay attention to making explanations clear and understandable</a:t>
            </a:r>
          </a:p>
          <a:p>
            <a:r>
              <a:rPr lang="en-US" dirty="0" smtClean="0"/>
              <a:t>Reading</a:t>
            </a:r>
          </a:p>
          <a:p>
            <a:pPr lvl="1"/>
            <a:r>
              <a:rPr lang="en-US" dirty="0" smtClean="0"/>
              <a:t>Chapter 1,   Sections 2.1, 2.2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724400"/>
            <a:ext cx="1694862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ttp://elvex.ugr.es/decsai/algorithms/image/cover/kleinberg-tardo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0" y="4759947"/>
            <a:ext cx="1530350" cy="2001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908551"/>
            <a:ext cx="1749424" cy="174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522918" y="4799521"/>
            <a:ext cx="1617987" cy="19674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0997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But there is a stable second choice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457200" y="1600200"/>
            <a:ext cx="4724400" cy="4572000"/>
          </a:xfrm>
        </p:spPr>
        <p:txBody>
          <a:bodyPr/>
          <a:lstStyle/>
          <a:p>
            <a:pPr indent="0" eaLnBrk="1" hangingPunct="1">
              <a:buFontTx/>
              <a:buNone/>
            </a:pPr>
            <a:r>
              <a:rPr lang="en-US" altLang="en-US" sz="2800" smtClean="0"/>
              <a:t>Design a configuration for problem of size 4:</a:t>
            </a:r>
          </a:p>
          <a:p>
            <a:pPr lvl="1" indent="0" eaLnBrk="1" hangingPunct="1">
              <a:buFontTx/>
              <a:buNone/>
            </a:pPr>
            <a:r>
              <a:rPr lang="en-US" altLang="en-US" sz="2400" smtClean="0"/>
              <a:t>M proposal algorithm:</a:t>
            </a:r>
          </a:p>
          <a:p>
            <a:pPr lvl="2" indent="0" eaLnBrk="1" hangingPunct="1">
              <a:buFontTx/>
              <a:buNone/>
            </a:pPr>
            <a:r>
              <a:rPr lang="en-US" altLang="en-US" sz="2000" smtClean="0"/>
              <a:t>All m’s get first choice, all w’s get last choice</a:t>
            </a:r>
          </a:p>
          <a:p>
            <a:pPr lvl="1" indent="0" eaLnBrk="1" hangingPunct="1">
              <a:buFontTx/>
              <a:buNone/>
            </a:pPr>
            <a:r>
              <a:rPr lang="en-US" altLang="en-US" sz="2400" smtClean="0"/>
              <a:t>W proposal algorithm:</a:t>
            </a:r>
          </a:p>
          <a:p>
            <a:pPr lvl="2" indent="0" eaLnBrk="1" hangingPunct="1">
              <a:buFontTx/>
              <a:buNone/>
            </a:pPr>
            <a:r>
              <a:rPr lang="en-US" altLang="en-US" sz="2000" smtClean="0"/>
              <a:t>All w’s get first choice, all m’s get last choice</a:t>
            </a:r>
          </a:p>
          <a:p>
            <a:pPr lvl="1" indent="0" eaLnBrk="1" hangingPunct="1">
              <a:buFontTx/>
              <a:buNone/>
            </a:pPr>
            <a:r>
              <a:rPr lang="en-US" altLang="en-US" sz="2400" smtClean="0"/>
              <a:t>There is a stable matching where everyone gets their second choice</a:t>
            </a:r>
          </a:p>
        </p:txBody>
      </p:sp>
      <p:sp>
        <p:nvSpPr>
          <p:cNvPr id="28676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0" y="16764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77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562600" y="1574800"/>
            <a:ext cx="557213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1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2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3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4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1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2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3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4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</p:txBody>
      </p:sp>
      <p:sp>
        <p:nvSpPr>
          <p:cNvPr id="28678" name="TextBox 6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0" y="2438400"/>
            <a:ext cx="696913" cy="17541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M’s:</a:t>
            </a:r>
          </a:p>
          <a:p>
            <a:pPr eaLnBrk="1" hangingPunct="1"/>
            <a:r>
              <a:rPr lang="en-US" altLang="en-US"/>
              <a:t>1342</a:t>
            </a:r>
          </a:p>
          <a:p>
            <a:pPr eaLnBrk="1" hangingPunct="1"/>
            <a:r>
              <a:rPr lang="en-US" altLang="en-US"/>
              <a:t>2431</a:t>
            </a:r>
          </a:p>
          <a:p>
            <a:pPr eaLnBrk="1" hangingPunct="1"/>
            <a:r>
              <a:rPr lang="en-US" altLang="en-US"/>
              <a:t>3214</a:t>
            </a:r>
          </a:p>
          <a:p>
            <a:pPr eaLnBrk="1" hangingPunct="1"/>
            <a:r>
              <a:rPr lang="en-US" altLang="en-US"/>
              <a:t>4123</a:t>
            </a:r>
          </a:p>
          <a:p>
            <a:pPr eaLnBrk="1" hangingPunct="1"/>
            <a:endParaRPr lang="en-US" altLang="en-US"/>
          </a:p>
        </p:txBody>
      </p:sp>
      <p:sp>
        <p:nvSpPr>
          <p:cNvPr id="28679" name="TextBox 7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0" y="4800600"/>
            <a:ext cx="696913" cy="17541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W’s:</a:t>
            </a:r>
          </a:p>
          <a:p>
            <a:pPr eaLnBrk="1" hangingPunct="1"/>
            <a:r>
              <a:rPr lang="en-US" altLang="en-US"/>
              <a:t>2431</a:t>
            </a:r>
          </a:p>
          <a:p>
            <a:pPr eaLnBrk="1" hangingPunct="1"/>
            <a:r>
              <a:rPr lang="en-US" altLang="en-US"/>
              <a:t>1342</a:t>
            </a:r>
          </a:p>
          <a:p>
            <a:pPr eaLnBrk="1" hangingPunct="1"/>
            <a:r>
              <a:rPr lang="en-US" altLang="en-US"/>
              <a:t>4123</a:t>
            </a:r>
          </a:p>
          <a:p>
            <a:pPr eaLnBrk="1" hangingPunct="1"/>
            <a:r>
              <a:rPr lang="en-US" altLang="en-US"/>
              <a:t>3214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altLang="en-US" sz="4000" smtClean="0"/>
              <a:t>What is the run time of the Stable Matching Algorithm?</a:t>
            </a:r>
          </a:p>
        </p:txBody>
      </p:sp>
      <p:sp>
        <p:nvSpPr>
          <p:cNvPr id="20483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1676400"/>
            <a:ext cx="769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048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676400"/>
            <a:ext cx="753745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Initially all m in M and w in W are free</a:t>
            </a:r>
          </a:p>
          <a:p>
            <a:pPr eaLnBrk="1" hangingPunct="1"/>
            <a:r>
              <a:rPr lang="en-US" altLang="en-US" sz="2400"/>
              <a:t>While there is a free m</a:t>
            </a:r>
          </a:p>
          <a:p>
            <a:pPr eaLnBrk="1" hangingPunct="1"/>
            <a:r>
              <a:rPr lang="en-US" altLang="en-US" sz="2400"/>
              <a:t>	w highest on m’s list that m has not proposed to</a:t>
            </a:r>
          </a:p>
          <a:p>
            <a:pPr eaLnBrk="1" hangingPunct="1"/>
            <a:r>
              <a:rPr lang="en-US" altLang="en-US" sz="2400"/>
              <a:t>	if w is free, then match (m, w)</a:t>
            </a:r>
          </a:p>
          <a:p>
            <a:pPr eaLnBrk="1" hangingPunct="1"/>
            <a:r>
              <a:rPr lang="en-US" altLang="en-US" sz="2400"/>
              <a:t>	else </a:t>
            </a:r>
          </a:p>
          <a:p>
            <a:pPr eaLnBrk="1" hangingPunct="1"/>
            <a:r>
              <a:rPr lang="en-US" altLang="en-US" sz="2400"/>
              <a:t>                     suppose (m</a:t>
            </a:r>
            <a:r>
              <a:rPr lang="en-US" altLang="en-US" sz="2400" baseline="-25000"/>
              <a:t>2</a:t>
            </a:r>
            <a:r>
              <a:rPr lang="en-US" altLang="en-US" sz="2400"/>
              <a:t>, w) is matched</a:t>
            </a:r>
          </a:p>
          <a:p>
            <a:pPr eaLnBrk="1" hangingPunct="1"/>
            <a:r>
              <a:rPr lang="en-US" altLang="en-US" sz="2400"/>
              <a:t>		if w prefers m to m</a:t>
            </a:r>
            <a:r>
              <a:rPr lang="en-US" altLang="en-US" sz="2400" baseline="-25000"/>
              <a:t>2</a:t>
            </a:r>
          </a:p>
          <a:p>
            <a:pPr eaLnBrk="1" hangingPunct="1"/>
            <a:r>
              <a:rPr lang="en-US" altLang="en-US" sz="2400"/>
              <a:t>			unmatch (m</a:t>
            </a:r>
            <a:r>
              <a:rPr lang="en-US" altLang="en-US" sz="2400" baseline="-25000"/>
              <a:t>2</a:t>
            </a:r>
            <a:r>
              <a:rPr lang="en-US" altLang="en-US" sz="2400"/>
              <a:t>, w)</a:t>
            </a:r>
          </a:p>
          <a:p>
            <a:pPr eaLnBrk="1" hangingPunct="1"/>
            <a:r>
              <a:rPr lang="en-US" altLang="en-US" sz="2400"/>
              <a:t>			match (m, w)</a:t>
            </a:r>
          </a:p>
        </p:txBody>
      </p:sp>
      <p:sp>
        <p:nvSpPr>
          <p:cNvPr id="20485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0" y="2057400"/>
            <a:ext cx="487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</a:rPr>
              <a:t>Executed at most n</a:t>
            </a:r>
            <a:r>
              <a:rPr lang="en-US" altLang="en-US" sz="2000" b="1" baseline="30000">
                <a:solidFill>
                  <a:srgbClr val="FF0000"/>
                </a:solidFill>
              </a:rPr>
              <a:t>2</a:t>
            </a:r>
            <a:r>
              <a:rPr lang="en-US" altLang="en-US" sz="2000" b="1">
                <a:solidFill>
                  <a:srgbClr val="FF0000"/>
                </a:solidFill>
              </a:rPr>
              <a:t> times</a:t>
            </a:r>
          </a:p>
        </p:txBody>
      </p:sp>
    </p:spTree>
    <p:extLst>
      <p:ext uri="{BB962C8B-B14F-4D97-AF65-F5344CB8AC3E}">
        <p14:creationId xmlns:p14="http://schemas.microsoft.com/office/powerpoint/2010/main" val="290001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O(1) time per iteration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Find free m</a:t>
            </a:r>
          </a:p>
          <a:p>
            <a:r>
              <a:rPr lang="en-US" altLang="en-US" smtClean="0"/>
              <a:t>Find next available w</a:t>
            </a:r>
          </a:p>
          <a:p>
            <a:r>
              <a:rPr lang="en-US" altLang="en-US" smtClean="0"/>
              <a:t>If w is matched, determine m</a:t>
            </a:r>
            <a:r>
              <a:rPr lang="en-US" altLang="en-US" baseline="-25000" smtClean="0"/>
              <a:t>2</a:t>
            </a:r>
          </a:p>
          <a:p>
            <a:r>
              <a:rPr lang="en-US" altLang="en-US" smtClean="0"/>
              <a:t>Test if w prefer m to m</a:t>
            </a:r>
            <a:r>
              <a:rPr lang="en-US" altLang="en-US" baseline="-25000" smtClean="0"/>
              <a:t>2</a:t>
            </a:r>
          </a:p>
          <a:p>
            <a:r>
              <a:rPr lang="en-US" altLang="en-US" smtClean="0"/>
              <a:t>Update matching</a:t>
            </a:r>
          </a:p>
          <a:p>
            <a:endParaRPr lang="en-US" altLang="en-US" baseline="-25000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268492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 smtClean="0"/>
              <a:t>What does it mean for an algorithm to be efficient?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 smtClean="0"/>
              <a:t> </a:t>
            </a:r>
          </a:p>
          <a:p>
            <a:endParaRPr lang="en-US" altLang="en-US" sz="2800" smtClean="0"/>
          </a:p>
        </p:txBody>
      </p:sp>
      <p:sp>
        <p:nvSpPr>
          <p:cNvPr id="22532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088692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Key ideas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Formalizing real world problem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Model: graph and preference lists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Mechanism: stability condition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Specification of algorithm with a natural operation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Proposal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Establishing termination of process through invariants and progress measure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Under specification of algorithm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Establishing uniqueness of solution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Richard Anderson</a:t>
            </a:r>
          </a:p>
          <a:p>
            <a:pPr lvl="1"/>
            <a:r>
              <a:rPr lang="en-US" dirty="0" smtClean="0"/>
              <a:t>Monday, 2:30 pm - 3:30 </a:t>
            </a:r>
            <a:r>
              <a:rPr lang="en-US" dirty="0"/>
              <a:t>pm, CSE </a:t>
            </a:r>
            <a:r>
              <a:rPr lang="en-US" dirty="0" smtClean="0"/>
              <a:t>582</a:t>
            </a:r>
          </a:p>
          <a:p>
            <a:pPr lvl="1"/>
            <a:r>
              <a:rPr lang="en-US" dirty="0" smtClean="0"/>
              <a:t>Wednesday, 2:30 pm - 3:30 </a:t>
            </a:r>
            <a:r>
              <a:rPr lang="en-US" dirty="0"/>
              <a:t>pm, </a:t>
            </a:r>
            <a:r>
              <a:rPr lang="en-US" dirty="0" smtClean="0"/>
              <a:t>CSE 582</a:t>
            </a:r>
          </a:p>
          <a:p>
            <a:r>
              <a:rPr lang="en-US" dirty="0" err="1" smtClean="0"/>
              <a:t>Deepali</a:t>
            </a:r>
            <a:r>
              <a:rPr lang="en-US" dirty="0" smtClean="0"/>
              <a:t> </a:t>
            </a:r>
            <a:r>
              <a:rPr lang="en-US" dirty="0" err="1" smtClean="0"/>
              <a:t>Aneja</a:t>
            </a:r>
            <a:endParaRPr lang="en-US" dirty="0" smtClean="0"/>
          </a:p>
          <a:p>
            <a:pPr lvl="1"/>
            <a:r>
              <a:rPr lang="en-US" dirty="0" smtClean="0"/>
              <a:t>Monday, 5:30 pm - 6:30 pm, CSE 220</a:t>
            </a:r>
          </a:p>
          <a:p>
            <a:r>
              <a:rPr lang="en-US" dirty="0" smtClean="0"/>
              <a:t>Max Horton</a:t>
            </a:r>
          </a:p>
          <a:p>
            <a:pPr lvl="1"/>
            <a:r>
              <a:rPr lang="en-US" dirty="0" smtClean="0"/>
              <a:t>Monday, 4:30 pm – 5:30 pm, CSE 220</a:t>
            </a:r>
          </a:p>
          <a:p>
            <a:pPr lvl="1"/>
            <a:r>
              <a:rPr lang="en-US" dirty="0" smtClean="0"/>
              <a:t>Tuesday, 2:00 pm – 3:00 pm, CSE 218</a:t>
            </a:r>
          </a:p>
          <a:p>
            <a:r>
              <a:rPr lang="en-US" dirty="0" smtClean="0"/>
              <a:t>Ben Jones</a:t>
            </a:r>
          </a:p>
          <a:p>
            <a:pPr lvl="1"/>
            <a:r>
              <a:rPr lang="en-US" dirty="0" smtClean="0"/>
              <a:t>Tuesday, 1:00 pm – 2:00 pm, CSE 218</a:t>
            </a:r>
          </a:p>
          <a:p>
            <a:pPr lvl="1"/>
            <a:r>
              <a:rPr lang="en-US" dirty="0" smtClean="0"/>
              <a:t>Friday, 2:30 pm – 3:30 pm, CSE 220  </a:t>
            </a:r>
            <a:endParaRPr lang="en-US" dirty="0" smtClean="0"/>
          </a:p>
          <a:p>
            <a:pPr lvl="2"/>
            <a:r>
              <a:rPr lang="en-US" dirty="0" smtClean="0"/>
              <a:t>(Today only – 3:30-4:30,</a:t>
            </a:r>
            <a:r>
              <a:rPr lang="en-US" dirty="0" smtClean="0"/>
              <a:t> CSE 220)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6522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 smtClean="0"/>
              <a:t>Stable Matching: Formal Problem</a:t>
            </a:r>
          </a:p>
        </p:txBody>
      </p:sp>
      <p:sp>
        <p:nvSpPr>
          <p:cNvPr id="14339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2895600"/>
          </a:xfrm>
        </p:spPr>
        <p:txBody>
          <a:bodyPr/>
          <a:lstStyle/>
          <a:p>
            <a:r>
              <a:rPr lang="en-US" altLang="en-US" dirty="0" smtClean="0"/>
              <a:t>Input</a:t>
            </a:r>
          </a:p>
          <a:p>
            <a:pPr lvl="1"/>
            <a:r>
              <a:rPr lang="en-US" altLang="en-US" dirty="0" smtClean="0"/>
              <a:t>Preference lists for m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, m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, …, </a:t>
            </a:r>
            <a:r>
              <a:rPr lang="en-US" altLang="en-US" dirty="0" err="1" smtClean="0"/>
              <a:t>m</a:t>
            </a:r>
            <a:r>
              <a:rPr lang="en-US" altLang="en-US" baseline="-25000" dirty="0" err="1" smtClean="0"/>
              <a:t>n</a:t>
            </a:r>
            <a:endParaRPr lang="en-US" altLang="en-US" baseline="-25000" dirty="0" smtClean="0"/>
          </a:p>
          <a:p>
            <a:pPr lvl="1"/>
            <a:r>
              <a:rPr lang="en-US" altLang="en-US" dirty="0" smtClean="0"/>
              <a:t>Preference lists for w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, w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, …, </a:t>
            </a:r>
            <a:r>
              <a:rPr lang="en-US" altLang="en-US" dirty="0" err="1" smtClean="0"/>
              <a:t>w</a:t>
            </a:r>
            <a:r>
              <a:rPr lang="en-US" altLang="en-US" baseline="-25000" dirty="0" err="1" smtClean="0"/>
              <a:t>n</a:t>
            </a:r>
            <a:endParaRPr lang="en-US" altLang="en-US" baseline="-25000" dirty="0" smtClean="0"/>
          </a:p>
          <a:p>
            <a:r>
              <a:rPr lang="en-US" altLang="en-US" dirty="0" smtClean="0"/>
              <a:t>Output</a:t>
            </a:r>
          </a:p>
          <a:p>
            <a:pPr lvl="1"/>
            <a:r>
              <a:rPr lang="en-US" altLang="en-US" dirty="0" smtClean="0"/>
              <a:t>Perfect matching M satisfying stability property (e.g., no instabilities) :</a:t>
            </a:r>
          </a:p>
        </p:txBody>
      </p:sp>
      <p:sp>
        <p:nvSpPr>
          <p:cNvPr id="7" name="TextBox 6"/>
          <p:cNvSpPr txBox="1"/>
          <p:nvPr>
            <p:custDataLst>
              <p:tags r:id="rId3"/>
            </p:custDataLst>
          </p:nvPr>
        </p:nvSpPr>
        <p:spPr>
          <a:xfrm>
            <a:off x="838200" y="4800600"/>
            <a:ext cx="8077200" cy="147732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/>
              <a:t>For all m’, m’’, w’, w’’</a:t>
            </a:r>
          </a:p>
          <a:p>
            <a:pPr>
              <a:defRPr/>
            </a:pPr>
            <a:r>
              <a:rPr lang="en-US" sz="2400" dirty="0"/>
              <a:t>	</a:t>
            </a:r>
            <a:r>
              <a:rPr lang="en-US" sz="2400" dirty="0" smtClean="0"/>
              <a:t>If </a:t>
            </a:r>
            <a:r>
              <a:rPr lang="en-US" sz="2400" dirty="0"/>
              <a:t>(m’, w’) </a:t>
            </a:r>
            <a:r>
              <a:rPr lang="en-US" sz="2400" dirty="0">
                <a:latin typeface="Symbol"/>
                <a:sym typeface="Symbol"/>
              </a:rPr>
              <a:t></a:t>
            </a:r>
            <a:r>
              <a:rPr lang="en-US" sz="2400" dirty="0"/>
              <a:t> M and (m’’, w’’) </a:t>
            </a:r>
            <a:r>
              <a:rPr lang="en-US" sz="2400" dirty="0">
                <a:latin typeface="Symbol"/>
                <a:sym typeface="Symbol"/>
              </a:rPr>
              <a:t></a:t>
            </a:r>
            <a:r>
              <a:rPr lang="en-US" sz="2400" dirty="0"/>
              <a:t> M then</a:t>
            </a:r>
          </a:p>
          <a:p>
            <a:pPr>
              <a:defRPr/>
            </a:pPr>
            <a:r>
              <a:rPr lang="en-US" sz="2400" dirty="0"/>
              <a:t>	</a:t>
            </a:r>
            <a:r>
              <a:rPr lang="en-US" sz="2400" dirty="0" smtClean="0"/>
              <a:t>	(</a:t>
            </a:r>
            <a:r>
              <a:rPr lang="en-US" sz="2400" dirty="0"/>
              <a:t>m’ prefers w’ to w’’) or (w’’ prefers m’’ to m’)</a:t>
            </a:r>
          </a:p>
          <a:p>
            <a:pPr>
              <a:defRPr/>
            </a:pPr>
            <a:r>
              <a:rPr lang="en-US" dirty="0"/>
              <a:t>	</a:t>
            </a:r>
          </a:p>
        </p:txBody>
      </p:sp>
      <p:sp>
        <p:nvSpPr>
          <p:cNvPr id="14341" name="TextBox 8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91000" y="4267200"/>
            <a:ext cx="4089400" cy="3698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Symbol" pitchFamily="18" charset="2"/>
                <a:sym typeface="Symbol" pitchFamily="18" charset="2"/>
              </a:rPr>
              <a:t></a:t>
            </a:r>
            <a:r>
              <a:rPr lang="en-US" altLang="en-US"/>
              <a:t> m’, w’’, (m’, w’’) is NOT an instability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Idea for an Algorithm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/>
              <a:t>m proposes to w</a:t>
            </a:r>
          </a:p>
          <a:p>
            <a:pPr lvl="1" eaLnBrk="1" hangingPunct="1">
              <a:buFontTx/>
              <a:buNone/>
              <a:defRPr/>
            </a:pPr>
            <a:r>
              <a:rPr lang="en-US" dirty="0" smtClean="0"/>
              <a:t>If w is unmatched, w accepts</a:t>
            </a:r>
          </a:p>
          <a:p>
            <a:pPr lvl="1" eaLnBrk="1" hangingPunct="1">
              <a:buFontTx/>
              <a:buNone/>
              <a:defRPr/>
            </a:pPr>
            <a:r>
              <a:rPr lang="en-US" dirty="0" smtClean="0"/>
              <a:t>If w is matched to m</a:t>
            </a:r>
            <a:r>
              <a:rPr lang="en-US" baseline="-25000" dirty="0" smtClean="0"/>
              <a:t>2</a:t>
            </a:r>
          </a:p>
          <a:p>
            <a:pPr lvl="2" eaLnBrk="1" hangingPunct="1">
              <a:buFontTx/>
              <a:buNone/>
              <a:defRPr/>
            </a:pPr>
            <a:r>
              <a:rPr lang="en-US" dirty="0" smtClean="0"/>
              <a:t>If w prefers m to m</a:t>
            </a:r>
            <a:r>
              <a:rPr lang="en-US" baseline="-25000" dirty="0" smtClean="0"/>
              <a:t>2</a:t>
            </a:r>
            <a:r>
              <a:rPr lang="en-US" dirty="0" smtClean="0"/>
              <a:t>	w accepts m, dumping m</a:t>
            </a:r>
            <a:r>
              <a:rPr lang="en-US" baseline="-25000" dirty="0" smtClean="0"/>
              <a:t>2</a:t>
            </a:r>
          </a:p>
          <a:p>
            <a:pPr lvl="2" eaLnBrk="1" hangingPunct="1">
              <a:buFontTx/>
              <a:buNone/>
              <a:defRPr/>
            </a:pPr>
            <a:r>
              <a:rPr lang="en-US" dirty="0" smtClean="0"/>
              <a:t>If w prefers m</a:t>
            </a:r>
            <a:r>
              <a:rPr lang="en-US" baseline="-25000" dirty="0" smtClean="0"/>
              <a:t>2</a:t>
            </a:r>
            <a:r>
              <a:rPr lang="en-US" dirty="0" smtClean="0"/>
              <a:t> to m, w rejects m</a:t>
            </a:r>
          </a:p>
          <a:p>
            <a:pPr indent="0" eaLnBrk="1" hangingPunct="1">
              <a:buFontTx/>
              <a:buNone/>
              <a:defRPr/>
            </a:pPr>
            <a:endParaRPr lang="en-US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Unmatched m proposes to the highest w on its preference list </a:t>
            </a:r>
            <a:r>
              <a:rPr lang="en-US" dirty="0" smtClean="0">
                <a:solidFill>
                  <a:srgbClr val="FF0000"/>
                </a:solidFill>
              </a:rPr>
              <a:t>that it has not already proposed to</a:t>
            </a:r>
          </a:p>
          <a:p>
            <a:pPr lvl="2" eaLnBrk="1" hangingPunct="1">
              <a:buFontTx/>
              <a:buNone/>
              <a:defRPr/>
            </a:pPr>
            <a:endParaRPr lang="en-US" baseline="-25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Algorithm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1676400"/>
            <a:ext cx="769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638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676400"/>
            <a:ext cx="753745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Initially all m in M and w in W are free</a:t>
            </a:r>
          </a:p>
          <a:p>
            <a:pPr eaLnBrk="1" hangingPunct="1"/>
            <a:r>
              <a:rPr lang="en-US" altLang="en-US" sz="2400"/>
              <a:t>While there is a free m</a:t>
            </a:r>
          </a:p>
          <a:p>
            <a:pPr eaLnBrk="1" hangingPunct="1"/>
            <a:r>
              <a:rPr lang="en-US" altLang="en-US" sz="2400"/>
              <a:t>	w highest on m’s list that m has not proposed to</a:t>
            </a:r>
          </a:p>
          <a:p>
            <a:pPr eaLnBrk="1" hangingPunct="1"/>
            <a:r>
              <a:rPr lang="en-US" altLang="en-US" sz="2400"/>
              <a:t>	if w is free, then match (m, w)</a:t>
            </a:r>
          </a:p>
          <a:p>
            <a:pPr eaLnBrk="1" hangingPunct="1"/>
            <a:r>
              <a:rPr lang="en-US" altLang="en-US" sz="2400"/>
              <a:t>	else </a:t>
            </a:r>
          </a:p>
          <a:p>
            <a:pPr eaLnBrk="1" hangingPunct="1"/>
            <a:r>
              <a:rPr lang="en-US" altLang="en-US" sz="2400"/>
              <a:t>                     suppose (m</a:t>
            </a:r>
            <a:r>
              <a:rPr lang="en-US" altLang="en-US" sz="2400" baseline="-25000"/>
              <a:t>2</a:t>
            </a:r>
            <a:r>
              <a:rPr lang="en-US" altLang="en-US" sz="2400"/>
              <a:t>, w) is matched</a:t>
            </a:r>
          </a:p>
          <a:p>
            <a:pPr eaLnBrk="1" hangingPunct="1"/>
            <a:r>
              <a:rPr lang="en-US" altLang="en-US" sz="2400"/>
              <a:t>		if w prefers m to m</a:t>
            </a:r>
            <a:r>
              <a:rPr lang="en-US" altLang="en-US" sz="2400" baseline="-25000"/>
              <a:t>2</a:t>
            </a:r>
          </a:p>
          <a:p>
            <a:pPr eaLnBrk="1" hangingPunct="1"/>
            <a:r>
              <a:rPr lang="en-US" altLang="en-US" sz="2400"/>
              <a:t>			unmatch (m</a:t>
            </a:r>
            <a:r>
              <a:rPr lang="en-US" altLang="en-US" sz="2400" baseline="-25000"/>
              <a:t>2</a:t>
            </a:r>
            <a:r>
              <a:rPr lang="en-US" altLang="en-US" sz="2400"/>
              <a:t>, w)</a:t>
            </a:r>
          </a:p>
          <a:p>
            <a:pPr eaLnBrk="1" hangingPunct="1"/>
            <a:r>
              <a:rPr lang="en-US" altLang="en-US" sz="2400"/>
              <a:t>			match (m, w)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  <p:sp>
        <p:nvSpPr>
          <p:cNvPr id="1741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744663"/>
            <a:ext cx="2743200" cy="429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m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: 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m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: 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m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: 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3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: m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w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: m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w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: m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2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 dirty="0"/>
          </a:p>
        </p:txBody>
      </p:sp>
      <p:sp>
        <p:nvSpPr>
          <p:cNvPr id="1741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3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5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6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1</a:t>
            </a:r>
          </a:p>
        </p:txBody>
      </p:sp>
      <p:sp>
        <p:nvSpPr>
          <p:cNvPr id="17417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006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2</a:t>
            </a:r>
          </a:p>
        </p:txBody>
      </p:sp>
      <p:sp>
        <p:nvSpPr>
          <p:cNvPr id="17418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14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2</a:t>
            </a:r>
          </a:p>
        </p:txBody>
      </p:sp>
      <p:sp>
        <p:nvSpPr>
          <p:cNvPr id="17419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1</a:t>
            </a:r>
          </a:p>
        </p:txBody>
      </p:sp>
      <p:sp>
        <p:nvSpPr>
          <p:cNvPr id="17420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162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1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102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2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800600" y="5181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3</a:t>
            </a:r>
          </a:p>
        </p:txBody>
      </p:sp>
      <p:sp>
        <p:nvSpPr>
          <p:cNvPr id="17423" name="Text Box 1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391400" y="5181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3</a:t>
            </a:r>
          </a:p>
        </p:txBody>
      </p:sp>
      <p:sp>
        <p:nvSpPr>
          <p:cNvPr id="17424" name="TextBox 16" hidden="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8600" y="6248400"/>
            <a:ext cx="4213225" cy="461963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Order: m</a:t>
            </a:r>
            <a:r>
              <a:rPr lang="en-US" altLang="en-US" sz="2400" baseline="-25000"/>
              <a:t>1</a:t>
            </a:r>
            <a:r>
              <a:rPr lang="en-US" altLang="en-US" sz="2400"/>
              <a:t>, m</a:t>
            </a:r>
            <a:r>
              <a:rPr lang="en-US" altLang="en-US" sz="2400" baseline="-25000"/>
              <a:t>2</a:t>
            </a:r>
            <a:r>
              <a:rPr lang="en-US" altLang="en-US" sz="2400"/>
              <a:t>, m</a:t>
            </a:r>
            <a:r>
              <a:rPr lang="en-US" altLang="en-US" sz="2400" baseline="-25000"/>
              <a:t>3</a:t>
            </a:r>
            <a:r>
              <a:rPr lang="en-US" altLang="en-US" sz="2400"/>
              <a:t>, m</a:t>
            </a:r>
            <a:r>
              <a:rPr lang="en-US" altLang="en-US" sz="2400" baseline="-25000"/>
              <a:t>1</a:t>
            </a:r>
            <a:r>
              <a:rPr lang="en-US" altLang="en-US" sz="2400"/>
              <a:t>, m</a:t>
            </a:r>
            <a:r>
              <a:rPr lang="en-US" altLang="en-US" sz="2400" baseline="-25000"/>
              <a:t>3</a:t>
            </a:r>
            <a:r>
              <a:rPr lang="en-US" altLang="en-US" sz="2400"/>
              <a:t>, m</a:t>
            </a:r>
            <a:r>
              <a:rPr lang="en-US" altLang="en-US" sz="2400" baseline="-25000"/>
              <a:t>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60960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Order: 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,  </a:t>
            </a:r>
            <a:r>
              <a:rPr lang="en-US" dirty="0" smtClean="0">
                <a:solidFill>
                  <a:srgbClr val="00B0F0"/>
                </a:solidFill>
              </a:rPr>
              <a:t>m</a:t>
            </a:r>
            <a:r>
              <a:rPr lang="en-US" baseline="-25000" dirty="0" smtClean="0">
                <a:solidFill>
                  <a:srgbClr val="00B0F0"/>
                </a:solidFill>
              </a:rPr>
              <a:t>2</a:t>
            </a:r>
            <a:r>
              <a:rPr lang="en-US" dirty="0" smtClean="0"/>
              <a:t>,  </a:t>
            </a:r>
            <a:r>
              <a:rPr lang="en-US" dirty="0" smtClean="0">
                <a:solidFill>
                  <a:srgbClr val="FFC000"/>
                </a:solidFill>
              </a:rPr>
              <a:t>m</a:t>
            </a:r>
            <a:r>
              <a:rPr lang="en-US" baseline="-25000" dirty="0" smtClean="0">
                <a:solidFill>
                  <a:srgbClr val="FFC000"/>
                </a:solidFill>
              </a:rPr>
              <a:t>3</a:t>
            </a:r>
            <a:r>
              <a:rPr lang="en-US" dirty="0" smtClean="0"/>
              <a:t>,  </a:t>
            </a:r>
            <a:r>
              <a:rPr lang="en-US" dirty="0" smtClean="0">
                <a:solidFill>
                  <a:srgbClr val="00B050"/>
                </a:solidFill>
              </a:rPr>
              <a:t>m</a:t>
            </a:r>
            <a:r>
              <a:rPr lang="en-US" baseline="-25000" dirty="0" smtClean="0">
                <a:solidFill>
                  <a:srgbClr val="00B050"/>
                </a:solidFill>
              </a:rPr>
              <a:t>1</a:t>
            </a:r>
            <a:r>
              <a:rPr lang="en-US" dirty="0" smtClean="0"/>
              <a:t>,  </a:t>
            </a:r>
            <a:r>
              <a:rPr lang="en-US" dirty="0" smtClean="0">
                <a:solidFill>
                  <a:srgbClr val="7030A0"/>
                </a:solidFill>
              </a:rPr>
              <a:t>m</a:t>
            </a:r>
            <a:r>
              <a:rPr lang="en-US" baseline="-25000" dirty="0" smtClean="0">
                <a:solidFill>
                  <a:srgbClr val="7030A0"/>
                </a:solidFill>
              </a:rPr>
              <a:t>3</a:t>
            </a:r>
            <a:r>
              <a:rPr lang="en-US" dirty="0" smtClean="0"/>
              <a:t>,  m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cxnSp>
        <p:nvCxnSpPr>
          <p:cNvPr id="4" name="Straight Connector 3"/>
          <p:cNvCxnSpPr>
            <a:stCxn id="17412" idx="6"/>
            <a:endCxn id="17415" idx="2"/>
          </p:cNvCxnSpPr>
          <p:nvPr/>
        </p:nvCxnSpPr>
        <p:spPr>
          <a:xfrm>
            <a:off x="5638800" y="2019300"/>
            <a:ext cx="1524000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7414" idx="7"/>
            <a:endCxn id="17415" idx="3"/>
          </p:cNvCxnSpPr>
          <p:nvPr/>
        </p:nvCxnSpPr>
        <p:spPr>
          <a:xfrm flipV="1">
            <a:off x="5605322" y="2100122"/>
            <a:ext cx="1590956" cy="15909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7421" idx="7"/>
            <a:endCxn id="17415" idx="4"/>
          </p:cNvCxnSpPr>
          <p:nvPr/>
        </p:nvCxnSpPr>
        <p:spPr>
          <a:xfrm flipV="1">
            <a:off x="5605322" y="2133600"/>
            <a:ext cx="1671778" cy="3310078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7412" idx="5"/>
            <a:endCxn id="17413" idx="1"/>
          </p:cNvCxnSpPr>
          <p:nvPr/>
        </p:nvCxnSpPr>
        <p:spPr>
          <a:xfrm>
            <a:off x="5605322" y="2100122"/>
            <a:ext cx="1590956" cy="1590956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7421" idx="7"/>
            <a:endCxn id="17413" idx="3"/>
          </p:cNvCxnSpPr>
          <p:nvPr/>
        </p:nvCxnSpPr>
        <p:spPr>
          <a:xfrm flipV="1">
            <a:off x="5605322" y="3852722"/>
            <a:ext cx="1590956" cy="159095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7412" idx="4"/>
            <a:endCxn id="17420" idx="1"/>
          </p:cNvCxnSpPr>
          <p:nvPr/>
        </p:nvCxnSpPr>
        <p:spPr>
          <a:xfrm>
            <a:off x="5524500" y="2133600"/>
            <a:ext cx="1671778" cy="33100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Does this work?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Does it terminate?</a:t>
            </a:r>
          </a:p>
          <a:p>
            <a:pPr eaLnBrk="1" hangingPunct="1"/>
            <a:r>
              <a:rPr lang="en-US" altLang="en-US" smtClean="0"/>
              <a:t>Is the result a stable matching?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Begin by identifying invariants and measures of progress</a:t>
            </a:r>
          </a:p>
          <a:p>
            <a:pPr lvl="1" eaLnBrk="1" hangingPunct="1"/>
            <a:r>
              <a:rPr lang="en-US" altLang="en-US" smtClean="0"/>
              <a:t>m’s proposals get worse (have higher m-rank)</a:t>
            </a:r>
          </a:p>
          <a:p>
            <a:pPr lvl="1" eaLnBrk="1" hangingPunct="1"/>
            <a:r>
              <a:rPr lang="en-US" altLang="en-US" smtClean="0"/>
              <a:t>Once w is matched, w stays matched</a:t>
            </a:r>
          </a:p>
          <a:p>
            <a:pPr lvl="1" eaLnBrk="1" hangingPunct="1"/>
            <a:r>
              <a:rPr lang="en-US" altLang="en-US" smtClean="0"/>
              <a:t>w’s partners get better (have lower w-rank)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Claim: If an m reaches the end of its list, then all the w’s are matched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1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1633</TotalTime>
  <Words>1064</Words>
  <Application>Microsoft Office PowerPoint</Application>
  <PresentationFormat>On-screen Show (4:3)</PresentationFormat>
  <Paragraphs>283</Paragraphs>
  <Slides>24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Symbol</vt:lpstr>
      <vt:lpstr>1_Default Design</vt:lpstr>
      <vt:lpstr>CSE 421 Algorithms</vt:lpstr>
      <vt:lpstr>Announcements</vt:lpstr>
      <vt:lpstr>Office Hours</vt:lpstr>
      <vt:lpstr>Stable Matching: Formal Problem</vt:lpstr>
      <vt:lpstr>Idea for an Algorithm</vt:lpstr>
      <vt:lpstr>Algorithm</vt:lpstr>
      <vt:lpstr>Example</vt:lpstr>
      <vt:lpstr>Does this work?</vt:lpstr>
      <vt:lpstr>Claim: If an m reaches the end of its list, then all the w’s are matched</vt:lpstr>
      <vt:lpstr>Claim: The algorithm stops in at most n2 steps</vt:lpstr>
      <vt:lpstr>When the algorithms halts, every w is matched</vt:lpstr>
      <vt:lpstr>The resulting matching is stable</vt:lpstr>
      <vt:lpstr>Result</vt:lpstr>
      <vt:lpstr>A closer look</vt:lpstr>
      <vt:lpstr>Algorithm under specified</vt:lpstr>
      <vt:lpstr>M-rank and W-rank of matching </vt:lpstr>
      <vt:lpstr>Suppose there are n m’s, and n w’s</vt:lpstr>
      <vt:lpstr>Random Preferences</vt:lpstr>
      <vt:lpstr>Best choices for one side may be bad for the other</vt:lpstr>
      <vt:lpstr>But there is a stable second choice</vt:lpstr>
      <vt:lpstr>What is the run time of the Stable Matching Algorithm?</vt:lpstr>
      <vt:lpstr>O(1) time per iteration</vt:lpstr>
      <vt:lpstr>What does it mean for an algorithm to be efficient?</vt:lpstr>
      <vt:lpstr>Key ideas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55</cp:revision>
  <dcterms:created xsi:type="dcterms:W3CDTF">1601-01-01T00:00:00Z</dcterms:created>
  <dcterms:modified xsi:type="dcterms:W3CDTF">2016-09-30T19:58:24Z</dcterms:modified>
</cp:coreProperties>
</file>