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21"/>
  </p:notesMasterIdLst>
  <p:handoutMasterIdLst>
    <p:handoutMasterId r:id="rId22"/>
  </p:handoutMasterIdLst>
  <p:sldIdLst>
    <p:sldId id="256" r:id="rId2"/>
    <p:sldId id="493" r:id="rId3"/>
    <p:sldId id="496" r:id="rId4"/>
    <p:sldId id="515" r:id="rId5"/>
    <p:sldId id="484" r:id="rId6"/>
    <p:sldId id="501" r:id="rId7"/>
    <p:sldId id="502" r:id="rId8"/>
    <p:sldId id="511" r:id="rId9"/>
    <p:sldId id="512" r:id="rId10"/>
    <p:sldId id="513" r:id="rId11"/>
    <p:sldId id="514" r:id="rId12"/>
    <p:sldId id="503" r:id="rId13"/>
    <p:sldId id="504" r:id="rId14"/>
    <p:sldId id="505" r:id="rId15"/>
    <p:sldId id="506" r:id="rId16"/>
    <p:sldId id="507" r:id="rId17"/>
    <p:sldId id="508" r:id="rId18"/>
    <p:sldId id="509" r:id="rId19"/>
    <p:sldId id="510" r:id="rId20"/>
  </p:sldIdLst>
  <p:sldSz cx="9144000" cy="6858000" type="screen4x3"/>
  <p:notesSz cx="7315200" cy="9601200"/>
  <p:custDataLst>
    <p:tags r:id="rId23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66FF66"/>
    <a:srgbClr val="FF0000"/>
    <a:srgbClr val="FF0066"/>
    <a:srgbClr val="CC9900"/>
    <a:srgbClr val="CCFF99"/>
    <a:srgbClr val="0000FF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143" autoAdjust="0"/>
    <p:restoredTop sz="94660"/>
  </p:normalViewPr>
  <p:slideViewPr>
    <p:cSldViewPr>
      <p:cViewPr>
        <p:scale>
          <a:sx n="112" d="100"/>
          <a:sy n="112" d="100"/>
        </p:scale>
        <p:origin x="-810" y="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5895" cy="7589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3B73537A-BE46-4875-816D-7E3C979B8E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9616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55B2ED40-FBB4-4059-8729-C340CDE56775}" type="datetimeFigureOut">
              <a:rPr lang="en-US"/>
              <a:pPr>
                <a:defRPr/>
              </a:pPr>
              <a:t>12/10/2015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97820811-B9BD-4E85-A266-696F0EC7AD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18985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7D86B5-AD6F-4711-995B-7084C1EF13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5393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D66F18-5A31-4D7E-8C0F-12CD844CF2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144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9AF152-5B35-4E4A-B6C8-EC436DF50C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3412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D2D15E-EDBE-4100-ACA1-325B941D4D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1967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4533E3-04A8-47E4-B182-1D1DD8170A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1933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F29630-65E6-4824-A284-DCE508D383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155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8B76A6-694C-4A13-B688-4D1236E0AD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8537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2017CC-BEDF-43D7-9C9C-DF9AA144C8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482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79607D-C91A-439A-A81D-F6D7AB29DE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9931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73FBE9-DD93-47EA-ADA5-CBC882E569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1792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7DAC93-641E-4315-B17F-E052EF4667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952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C6866F86-0F09-45A1-9712-295893CE99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.xml"/><Relationship Id="rId3" Type="http://schemas.openxmlformats.org/officeDocument/2006/relationships/tags" Target="../tags/tag4.xml"/><Relationship Id="rId7" Type="http://schemas.openxmlformats.org/officeDocument/2006/relationships/tags" Target="../tags/tag8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tags" Target="../tags/tag7.xml"/><Relationship Id="rId5" Type="http://schemas.openxmlformats.org/officeDocument/2006/relationships/tags" Target="../tags/tag6.xml"/><Relationship Id="rId4" Type="http://schemas.openxmlformats.org/officeDocument/2006/relationships/tags" Target="../tags/tag5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google.com/url?sa=i&amp;rct=j&amp;q=&amp;esrc=s&amp;frm=1&amp;source=images&amp;cd=&amp;cad=rja&amp;docid=XU9flIOrWmTaFM&amp;tbnid=W8hogqFNBI2XiM:&amp;ved=0CAUQjRw&amp;url=http://quashieart.blogspot.com/2010/05/on-beyond-zebra.html&amp;ei=EoE6UaLMHInIyAGKwoCQDw&amp;bvm=bv.43287494,d.aWc&amp;psig=AFQjCNGmkUZqRw9FnONlRkfysCIwmuKeTw&amp;ust=1362874997471973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tags" Target="../tags/tag16.xml"/><Relationship Id="rId13" Type="http://schemas.openxmlformats.org/officeDocument/2006/relationships/tags" Target="../tags/tag21.xml"/><Relationship Id="rId18" Type="http://schemas.openxmlformats.org/officeDocument/2006/relationships/tags" Target="../tags/tag26.xml"/><Relationship Id="rId3" Type="http://schemas.openxmlformats.org/officeDocument/2006/relationships/tags" Target="../tags/tag11.xml"/><Relationship Id="rId21" Type="http://schemas.openxmlformats.org/officeDocument/2006/relationships/tags" Target="../tags/tag29.xml"/><Relationship Id="rId7" Type="http://schemas.openxmlformats.org/officeDocument/2006/relationships/tags" Target="../tags/tag15.xml"/><Relationship Id="rId12" Type="http://schemas.openxmlformats.org/officeDocument/2006/relationships/tags" Target="../tags/tag20.xml"/><Relationship Id="rId17" Type="http://schemas.openxmlformats.org/officeDocument/2006/relationships/tags" Target="../tags/tag25.xml"/><Relationship Id="rId25" Type="http://schemas.openxmlformats.org/officeDocument/2006/relationships/slideLayout" Target="../slideLayouts/slideLayout4.xml"/><Relationship Id="rId2" Type="http://schemas.openxmlformats.org/officeDocument/2006/relationships/tags" Target="../tags/tag10.xml"/><Relationship Id="rId16" Type="http://schemas.openxmlformats.org/officeDocument/2006/relationships/tags" Target="../tags/tag24.xml"/><Relationship Id="rId20" Type="http://schemas.openxmlformats.org/officeDocument/2006/relationships/tags" Target="../tags/tag28.xml"/><Relationship Id="rId1" Type="http://schemas.openxmlformats.org/officeDocument/2006/relationships/tags" Target="../tags/tag9.xml"/><Relationship Id="rId6" Type="http://schemas.openxmlformats.org/officeDocument/2006/relationships/tags" Target="../tags/tag14.xml"/><Relationship Id="rId11" Type="http://schemas.openxmlformats.org/officeDocument/2006/relationships/tags" Target="../tags/tag19.xml"/><Relationship Id="rId24" Type="http://schemas.openxmlformats.org/officeDocument/2006/relationships/tags" Target="../tags/tag32.xml"/><Relationship Id="rId5" Type="http://schemas.openxmlformats.org/officeDocument/2006/relationships/tags" Target="../tags/tag13.xml"/><Relationship Id="rId15" Type="http://schemas.openxmlformats.org/officeDocument/2006/relationships/tags" Target="../tags/tag23.xml"/><Relationship Id="rId23" Type="http://schemas.openxmlformats.org/officeDocument/2006/relationships/tags" Target="../tags/tag31.xml"/><Relationship Id="rId10" Type="http://schemas.openxmlformats.org/officeDocument/2006/relationships/tags" Target="../tags/tag18.xml"/><Relationship Id="rId19" Type="http://schemas.openxmlformats.org/officeDocument/2006/relationships/tags" Target="../tags/tag27.xml"/><Relationship Id="rId4" Type="http://schemas.openxmlformats.org/officeDocument/2006/relationships/tags" Target="../tags/tag12.xml"/><Relationship Id="rId9" Type="http://schemas.openxmlformats.org/officeDocument/2006/relationships/tags" Target="../tags/tag17.xml"/><Relationship Id="rId14" Type="http://schemas.openxmlformats.org/officeDocument/2006/relationships/tags" Target="../tags/tag22.xml"/><Relationship Id="rId22" Type="http://schemas.openxmlformats.org/officeDocument/2006/relationships/tags" Target="../tags/tag3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tags" Target="../tags/tag40.xml"/><Relationship Id="rId3" Type="http://schemas.openxmlformats.org/officeDocument/2006/relationships/tags" Target="../tags/tag35.xml"/><Relationship Id="rId7" Type="http://schemas.openxmlformats.org/officeDocument/2006/relationships/tags" Target="../tags/tag39.xml"/><Relationship Id="rId2" Type="http://schemas.openxmlformats.org/officeDocument/2006/relationships/tags" Target="../tags/tag34.xml"/><Relationship Id="rId1" Type="http://schemas.openxmlformats.org/officeDocument/2006/relationships/tags" Target="../tags/tag33.xml"/><Relationship Id="rId6" Type="http://schemas.openxmlformats.org/officeDocument/2006/relationships/tags" Target="../tags/tag38.xml"/><Relationship Id="rId5" Type="http://schemas.openxmlformats.org/officeDocument/2006/relationships/tags" Target="../tags/tag37.xml"/><Relationship Id="rId10" Type="http://schemas.openxmlformats.org/officeDocument/2006/relationships/slideLayout" Target="../slideLayouts/slideLayout2.xml"/><Relationship Id="rId4" Type="http://schemas.openxmlformats.org/officeDocument/2006/relationships/tags" Target="../tags/tag36.xml"/><Relationship Id="rId9" Type="http://schemas.openxmlformats.org/officeDocument/2006/relationships/tags" Target="../tags/tag4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CSE 421</a:t>
            </a:r>
            <a:br>
              <a:rPr lang="en-US" altLang="en-US" smtClean="0"/>
            </a:br>
            <a:r>
              <a:rPr lang="en-US" altLang="en-US" smtClean="0"/>
              <a:t>Algorithms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Richard Anderson</a:t>
            </a:r>
          </a:p>
          <a:p>
            <a:pPr eaLnBrk="1" hangingPunct="1"/>
            <a:r>
              <a:rPr lang="en-US" altLang="en-US" dirty="0" smtClean="0"/>
              <a:t>Lecture </a:t>
            </a:r>
            <a:r>
              <a:rPr lang="en-US" altLang="en-US" dirty="0" smtClean="0"/>
              <a:t>29</a:t>
            </a:r>
            <a:endParaRPr lang="en-US" altLang="en-US" dirty="0" smtClean="0"/>
          </a:p>
          <a:p>
            <a:pPr eaLnBrk="1" hangingPunct="1"/>
            <a:r>
              <a:rPr lang="en-US" altLang="en-US" dirty="0" smtClean="0"/>
              <a:t>Complexity Theory</a:t>
            </a:r>
          </a:p>
          <a:p>
            <a:pPr eaLnBrk="1" hangingPunct="1"/>
            <a:endParaRPr lang="en-US" altLang="en-US" dirty="0" smtClean="0"/>
          </a:p>
        </p:txBody>
      </p:sp>
      <p:sp>
        <p:nvSpPr>
          <p:cNvPr id="4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45985" y="393700"/>
            <a:ext cx="2808287" cy="3035300"/>
          </a:xfrm>
          <a:prstGeom prst="ellipse">
            <a:avLst/>
          </a:prstGeom>
          <a:solidFill>
            <a:schemeClr val="accent5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5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081010" y="2113023"/>
            <a:ext cx="1214437" cy="1165166"/>
          </a:xfrm>
          <a:prstGeom prst="ellipse">
            <a:avLst/>
          </a:prstGeom>
          <a:solidFill>
            <a:srgbClr val="FFFF99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50785" y="558980"/>
            <a:ext cx="2200275" cy="1203145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777250" y="938455"/>
            <a:ext cx="17446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dirty="0"/>
              <a:t>NP-Complete</a:t>
            </a:r>
          </a:p>
        </p:txBody>
      </p:sp>
      <p:sp>
        <p:nvSpPr>
          <p:cNvPr id="8" name="Text Box 9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1309610" y="2898775"/>
            <a:ext cx="7588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/>
              <a:t>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Coping with NP-Completeness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Branch and Bound</a:t>
            </a:r>
          </a:p>
          <a:p>
            <a:pPr lvl="1"/>
            <a:r>
              <a:rPr lang="en-US" dirty="0" smtClean="0"/>
              <a:t>Euclidean TSP</a:t>
            </a:r>
          </a:p>
          <a:p>
            <a:pPr lvl="1"/>
            <a:endParaRPr lang="en-US" dirty="0"/>
          </a:p>
        </p:txBody>
      </p:sp>
      <p:pic>
        <p:nvPicPr>
          <p:cNvPr id="2050" name="Picture 2" descr="Optimal Traveling Salesman Tour through US Capital Citi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355" y="3382772"/>
            <a:ext cx="2518579" cy="1967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imag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7822" y="3049525"/>
            <a:ext cx="5464966" cy="37106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86795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Coping with NP-Completeness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Local Search</a:t>
            </a:r>
          </a:p>
          <a:p>
            <a:pPr lvl="1"/>
            <a:r>
              <a:rPr lang="en-US" dirty="0" smtClean="0"/>
              <a:t>Modify solution until a local minimum is reached</a:t>
            </a:r>
          </a:p>
          <a:p>
            <a:pPr lvl="2"/>
            <a:r>
              <a:rPr lang="en-US" dirty="0" smtClean="0"/>
              <a:t>Interchange algorithm for TSP</a:t>
            </a:r>
          </a:p>
          <a:p>
            <a:pPr lvl="2"/>
            <a:r>
              <a:rPr lang="en-US" dirty="0" smtClean="0"/>
              <a:t>Recoloring algorithms</a:t>
            </a:r>
          </a:p>
          <a:p>
            <a:pPr lvl="1"/>
            <a:r>
              <a:rPr lang="en-US" dirty="0" smtClean="0"/>
              <a:t>Simulated annealing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827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Complexity Theory</a:t>
            </a:r>
          </a:p>
        </p:txBody>
      </p:sp>
      <p:sp>
        <p:nvSpPr>
          <p:cNvPr id="993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Computational requirements to recognize  languages</a:t>
            </a:r>
          </a:p>
          <a:p>
            <a:r>
              <a:rPr lang="en-US" dirty="0" smtClean="0"/>
              <a:t>Models of Computation</a:t>
            </a:r>
          </a:p>
          <a:p>
            <a:r>
              <a:rPr lang="en-US" dirty="0" smtClean="0"/>
              <a:t>Resources</a:t>
            </a:r>
          </a:p>
          <a:p>
            <a:r>
              <a:rPr lang="en-US" dirty="0" smtClean="0"/>
              <a:t>Hierarchies</a:t>
            </a:r>
          </a:p>
        </p:txBody>
      </p:sp>
      <p:sp>
        <p:nvSpPr>
          <p:cNvPr id="2" name="Oval 1"/>
          <p:cNvSpPr/>
          <p:nvPr/>
        </p:nvSpPr>
        <p:spPr>
          <a:xfrm>
            <a:off x="6019800" y="4343400"/>
            <a:ext cx="1600200" cy="14478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5638800" y="3581400"/>
            <a:ext cx="2362200" cy="2667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5358581" y="2895600"/>
            <a:ext cx="2947219" cy="3581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5129981" y="2286000"/>
            <a:ext cx="3810000" cy="4572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400800" y="4813238"/>
            <a:ext cx="10840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Regular Languages</a:t>
            </a:r>
            <a:endParaRPr lang="en-US" sz="1400" dirty="0"/>
          </a:p>
        </p:txBody>
      </p:sp>
      <p:sp>
        <p:nvSpPr>
          <p:cNvPr id="8" name="TextBox 7"/>
          <p:cNvSpPr txBox="1"/>
          <p:nvPr/>
        </p:nvSpPr>
        <p:spPr>
          <a:xfrm>
            <a:off x="6210300" y="3820180"/>
            <a:ext cx="1219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Context Free Languages</a:t>
            </a:r>
            <a:endParaRPr lang="en-US" sz="1400" dirty="0"/>
          </a:p>
        </p:txBody>
      </p:sp>
      <p:sp>
        <p:nvSpPr>
          <p:cNvPr id="11" name="TextBox 10"/>
          <p:cNvSpPr txBox="1"/>
          <p:nvPr/>
        </p:nvSpPr>
        <p:spPr>
          <a:xfrm>
            <a:off x="6247171" y="3058180"/>
            <a:ext cx="1219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Decidable Languages</a:t>
            </a:r>
            <a:endParaRPr lang="en-US" sz="1400" dirty="0"/>
          </a:p>
        </p:txBody>
      </p:sp>
      <p:sp>
        <p:nvSpPr>
          <p:cNvPr id="12" name="TextBox 11"/>
          <p:cNvSpPr txBox="1"/>
          <p:nvPr/>
        </p:nvSpPr>
        <p:spPr>
          <a:xfrm>
            <a:off x="6400800" y="2372380"/>
            <a:ext cx="1219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All Languages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90812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 complexity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P:  (Deterministic) Polynomial Time</a:t>
            </a:r>
          </a:p>
          <a:p>
            <a:r>
              <a:rPr lang="en-US" dirty="0" smtClean="0"/>
              <a:t>NP: Non-deterministic Polynomial Time</a:t>
            </a:r>
          </a:p>
          <a:p>
            <a:r>
              <a:rPr lang="en-US" dirty="0" smtClean="0"/>
              <a:t>EXP:  Exponential Time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8544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Space Complexity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Amount of Space (Exclusive of Input) </a:t>
            </a:r>
          </a:p>
          <a:p>
            <a:r>
              <a:rPr lang="en-US" dirty="0" smtClean="0"/>
              <a:t>L: </a:t>
            </a:r>
            <a:r>
              <a:rPr lang="en-US" dirty="0" err="1" smtClean="0"/>
              <a:t>Logspace</a:t>
            </a:r>
            <a:r>
              <a:rPr lang="en-US" dirty="0" smtClean="0"/>
              <a:t>,  problems that can be solved in O(log n) space for input of size n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PSPACE,  problems that can be required in a polynomial amount of space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3359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 what is beyond NP?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3970" name="Picture 2" descr="http://1.bp.blogspot.com/_0Y-AYb-z8Bw/S--chJjH0JI/AAAAAAAAATU/QngzjH9rMa0/s1600/dr-seuss-on-beyond-zebra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4111" y="1600200"/>
            <a:ext cx="3414289" cy="464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92483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NP vs. Co-NP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Given a Boolean formula, is it true for some choice of inputs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Given a Boolean formula, is it true for all choices of inputs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9674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Problems beyond NP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Exact TSP,  Given a graph with edge lengths and an integer K, does the minimum tour have length K</a:t>
            </a:r>
          </a:p>
          <a:p>
            <a:endParaRPr lang="en-US" dirty="0"/>
          </a:p>
          <a:p>
            <a:r>
              <a:rPr lang="en-US" dirty="0" smtClean="0"/>
              <a:t>Minimum circuit,  Given a circuit C, is it true that there is no smaller circuit that computes the same function a 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5967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Polynomial Hierarchy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525963"/>
          </a:xfrm>
        </p:spPr>
        <p:txBody>
          <a:bodyPr/>
          <a:lstStyle/>
          <a:p>
            <a:r>
              <a:rPr lang="en-US" dirty="0" smtClean="0"/>
              <a:t>Level 1</a:t>
            </a:r>
          </a:p>
          <a:p>
            <a:pPr lvl="1"/>
            <a:r>
              <a:rPr lang="en-US" dirty="0" smtClean="0">
                <a:sym typeface="Symbol"/>
              </a:rPr>
              <a:t>X</a:t>
            </a:r>
            <a:r>
              <a:rPr lang="en-US" baseline="-25000" dirty="0" smtClean="0">
                <a:sym typeface="Symbol"/>
              </a:rPr>
              <a:t>1</a:t>
            </a:r>
            <a:r>
              <a:rPr lang="en-US" dirty="0" smtClean="0">
                <a:sym typeface="Symbol"/>
              </a:rPr>
              <a:t> (X</a:t>
            </a:r>
            <a:r>
              <a:rPr lang="en-US" baseline="-25000" dirty="0" smtClean="0">
                <a:sym typeface="Symbol"/>
              </a:rPr>
              <a:t>1</a:t>
            </a:r>
            <a:r>
              <a:rPr lang="en-US" dirty="0" smtClean="0">
                <a:sym typeface="Symbol"/>
              </a:rPr>
              <a:t>),  X</a:t>
            </a:r>
            <a:r>
              <a:rPr lang="en-US" baseline="-25000" dirty="0" smtClean="0">
                <a:sym typeface="Symbol"/>
              </a:rPr>
              <a:t>1</a:t>
            </a:r>
            <a:r>
              <a:rPr lang="en-US" dirty="0" smtClean="0">
                <a:sym typeface="Symbol"/>
              </a:rPr>
              <a:t> (X</a:t>
            </a:r>
            <a:r>
              <a:rPr lang="en-US" baseline="-25000" dirty="0" smtClean="0">
                <a:sym typeface="Symbol"/>
              </a:rPr>
              <a:t>1</a:t>
            </a:r>
            <a:r>
              <a:rPr lang="en-US" dirty="0" smtClean="0">
                <a:sym typeface="Symbol"/>
              </a:rPr>
              <a:t>)</a:t>
            </a:r>
          </a:p>
          <a:p>
            <a:r>
              <a:rPr lang="en-US" dirty="0" smtClean="0">
                <a:sym typeface="Symbol"/>
              </a:rPr>
              <a:t>Level 2</a:t>
            </a:r>
          </a:p>
          <a:p>
            <a:pPr lvl="1"/>
            <a:r>
              <a:rPr lang="en-US" dirty="0" smtClean="0">
                <a:sym typeface="Symbol"/>
              </a:rPr>
              <a:t>X</a:t>
            </a:r>
            <a:r>
              <a:rPr lang="en-US" baseline="-25000" dirty="0" smtClean="0">
                <a:sym typeface="Symbol"/>
              </a:rPr>
              <a:t>1</a:t>
            </a:r>
            <a:r>
              <a:rPr lang="en-US" dirty="0" smtClean="0">
                <a:sym typeface="Symbol"/>
              </a:rPr>
              <a:t>X</a:t>
            </a:r>
            <a:r>
              <a:rPr lang="en-US" baseline="-25000" dirty="0" smtClean="0">
                <a:sym typeface="Symbol"/>
              </a:rPr>
              <a:t>2</a:t>
            </a:r>
            <a:r>
              <a:rPr lang="en-US" dirty="0" smtClean="0">
                <a:sym typeface="Symbol"/>
              </a:rPr>
              <a:t> </a:t>
            </a:r>
            <a:r>
              <a:rPr lang="en-US" dirty="0">
                <a:sym typeface="Symbol"/>
              </a:rPr>
              <a:t>(</a:t>
            </a:r>
            <a:r>
              <a:rPr lang="en-US" dirty="0" smtClean="0">
                <a:sym typeface="Symbol"/>
              </a:rPr>
              <a:t>X</a:t>
            </a:r>
            <a:r>
              <a:rPr lang="en-US" baseline="-25000" dirty="0" smtClean="0">
                <a:sym typeface="Symbol"/>
              </a:rPr>
              <a:t>1</a:t>
            </a:r>
            <a:r>
              <a:rPr lang="en-US" dirty="0" smtClean="0">
                <a:sym typeface="Symbol"/>
              </a:rPr>
              <a:t>,X</a:t>
            </a:r>
            <a:r>
              <a:rPr lang="en-US" baseline="-25000" dirty="0" smtClean="0">
                <a:sym typeface="Symbol"/>
              </a:rPr>
              <a:t>2</a:t>
            </a:r>
            <a:r>
              <a:rPr lang="en-US" dirty="0" smtClean="0">
                <a:sym typeface="Symbol"/>
              </a:rPr>
              <a:t>), X</a:t>
            </a:r>
            <a:r>
              <a:rPr lang="en-US" baseline="-25000" dirty="0" smtClean="0">
                <a:sym typeface="Symbol"/>
              </a:rPr>
              <a:t>1</a:t>
            </a:r>
            <a:r>
              <a:rPr lang="en-US" dirty="0" smtClean="0">
                <a:sym typeface="Symbol"/>
              </a:rPr>
              <a:t>X</a:t>
            </a:r>
            <a:r>
              <a:rPr lang="en-US" baseline="-25000" dirty="0" smtClean="0">
                <a:sym typeface="Symbol"/>
              </a:rPr>
              <a:t>2</a:t>
            </a:r>
            <a:r>
              <a:rPr lang="en-US" dirty="0" smtClean="0">
                <a:sym typeface="Symbol"/>
              </a:rPr>
              <a:t> </a:t>
            </a:r>
            <a:r>
              <a:rPr lang="en-US" dirty="0">
                <a:sym typeface="Symbol"/>
              </a:rPr>
              <a:t></a:t>
            </a:r>
            <a:r>
              <a:rPr lang="en-US" dirty="0" smtClean="0">
                <a:sym typeface="Symbol"/>
              </a:rPr>
              <a:t>(X</a:t>
            </a:r>
            <a:r>
              <a:rPr lang="en-US" baseline="-25000" dirty="0" smtClean="0">
                <a:sym typeface="Symbol"/>
              </a:rPr>
              <a:t>1</a:t>
            </a:r>
            <a:r>
              <a:rPr lang="en-US" dirty="0" smtClean="0">
                <a:sym typeface="Symbol"/>
              </a:rPr>
              <a:t>,X</a:t>
            </a:r>
            <a:r>
              <a:rPr lang="en-US" baseline="-25000" dirty="0" smtClean="0">
                <a:sym typeface="Symbol"/>
              </a:rPr>
              <a:t>2</a:t>
            </a:r>
            <a:r>
              <a:rPr lang="en-US" dirty="0" smtClean="0">
                <a:sym typeface="Symbol"/>
              </a:rPr>
              <a:t>)</a:t>
            </a:r>
          </a:p>
          <a:p>
            <a:r>
              <a:rPr lang="en-US" dirty="0" smtClean="0">
                <a:sym typeface="Symbol"/>
              </a:rPr>
              <a:t>Level 3</a:t>
            </a:r>
          </a:p>
          <a:p>
            <a:pPr lvl="1"/>
            <a:r>
              <a:rPr lang="en-US" dirty="0">
                <a:sym typeface="Symbol"/>
              </a:rPr>
              <a:t>X</a:t>
            </a:r>
            <a:r>
              <a:rPr lang="en-US" baseline="-25000" dirty="0">
                <a:sym typeface="Symbol"/>
              </a:rPr>
              <a:t>1</a:t>
            </a:r>
            <a:r>
              <a:rPr lang="en-US" dirty="0">
                <a:sym typeface="Symbol"/>
              </a:rPr>
              <a:t></a:t>
            </a:r>
            <a:r>
              <a:rPr lang="en-US" dirty="0" smtClean="0">
                <a:sym typeface="Symbol"/>
              </a:rPr>
              <a:t>X</a:t>
            </a:r>
            <a:r>
              <a:rPr lang="en-US" baseline="-25000" dirty="0" smtClean="0">
                <a:sym typeface="Symbol"/>
              </a:rPr>
              <a:t>2</a:t>
            </a:r>
            <a:r>
              <a:rPr lang="en-US" dirty="0" smtClean="0">
                <a:sym typeface="Symbol"/>
              </a:rPr>
              <a:t>X</a:t>
            </a:r>
            <a:r>
              <a:rPr lang="en-US" baseline="-25000" dirty="0" smtClean="0">
                <a:sym typeface="Symbol"/>
              </a:rPr>
              <a:t>3 </a:t>
            </a:r>
            <a:r>
              <a:rPr lang="en-US" dirty="0" smtClean="0">
                <a:sym typeface="Symbol"/>
              </a:rPr>
              <a:t></a:t>
            </a:r>
            <a:r>
              <a:rPr lang="en-US" dirty="0">
                <a:sym typeface="Symbol"/>
              </a:rPr>
              <a:t>(</a:t>
            </a:r>
            <a:r>
              <a:rPr lang="en-US" dirty="0" smtClean="0">
                <a:sym typeface="Symbol"/>
              </a:rPr>
              <a:t>X</a:t>
            </a:r>
            <a:r>
              <a:rPr lang="en-US" baseline="-25000" dirty="0" smtClean="0">
                <a:sym typeface="Symbol"/>
              </a:rPr>
              <a:t>1</a:t>
            </a:r>
            <a:r>
              <a:rPr lang="en-US" dirty="0" smtClean="0">
                <a:sym typeface="Symbol"/>
              </a:rPr>
              <a:t>,X</a:t>
            </a:r>
            <a:r>
              <a:rPr lang="en-US" baseline="-25000" dirty="0" smtClean="0">
                <a:sym typeface="Symbol"/>
              </a:rPr>
              <a:t>2</a:t>
            </a:r>
            <a:r>
              <a:rPr lang="en-US" dirty="0" smtClean="0">
                <a:sym typeface="Symbol"/>
              </a:rPr>
              <a:t>,X</a:t>
            </a:r>
            <a:r>
              <a:rPr lang="en-US" baseline="-25000" dirty="0" smtClean="0">
                <a:sym typeface="Symbol"/>
              </a:rPr>
              <a:t>3</a:t>
            </a:r>
            <a:r>
              <a:rPr lang="en-US" dirty="0" smtClean="0">
                <a:sym typeface="Symbol"/>
              </a:rPr>
              <a:t>), </a:t>
            </a:r>
            <a:r>
              <a:rPr lang="en-US" dirty="0">
                <a:sym typeface="Symbol"/>
              </a:rPr>
              <a:t>X</a:t>
            </a:r>
            <a:r>
              <a:rPr lang="en-US" baseline="-25000" dirty="0">
                <a:sym typeface="Symbol"/>
              </a:rPr>
              <a:t>1</a:t>
            </a:r>
            <a:r>
              <a:rPr lang="en-US" dirty="0">
                <a:sym typeface="Symbol"/>
              </a:rPr>
              <a:t></a:t>
            </a:r>
            <a:r>
              <a:rPr lang="en-US" dirty="0" smtClean="0">
                <a:sym typeface="Symbol"/>
              </a:rPr>
              <a:t>X</a:t>
            </a:r>
            <a:r>
              <a:rPr lang="en-US" baseline="-25000" dirty="0" smtClean="0">
                <a:sym typeface="Symbol"/>
              </a:rPr>
              <a:t>2</a:t>
            </a:r>
            <a:r>
              <a:rPr lang="en-US" dirty="0" smtClean="0">
                <a:sym typeface="Symbol"/>
              </a:rPr>
              <a:t>X</a:t>
            </a:r>
            <a:r>
              <a:rPr lang="en-US" baseline="-25000" dirty="0" smtClean="0">
                <a:sym typeface="Symbol"/>
              </a:rPr>
              <a:t>3 </a:t>
            </a:r>
            <a:r>
              <a:rPr lang="en-US" dirty="0" smtClean="0">
                <a:sym typeface="Symbol"/>
              </a:rPr>
              <a:t></a:t>
            </a:r>
            <a:r>
              <a:rPr lang="en-US" dirty="0">
                <a:sym typeface="Symbol"/>
              </a:rPr>
              <a:t>(</a:t>
            </a:r>
            <a:r>
              <a:rPr lang="en-US" dirty="0" smtClean="0">
                <a:sym typeface="Symbol"/>
              </a:rPr>
              <a:t>X</a:t>
            </a:r>
            <a:r>
              <a:rPr lang="en-US" baseline="-25000" dirty="0" smtClean="0">
                <a:sym typeface="Symbol"/>
              </a:rPr>
              <a:t>1</a:t>
            </a:r>
            <a:r>
              <a:rPr lang="en-US" dirty="0" smtClean="0">
                <a:sym typeface="Symbol"/>
              </a:rPr>
              <a:t>,X</a:t>
            </a:r>
            <a:r>
              <a:rPr lang="en-US" baseline="-25000" dirty="0" smtClean="0">
                <a:sym typeface="Symbol"/>
              </a:rPr>
              <a:t>2</a:t>
            </a:r>
            <a:r>
              <a:rPr lang="en-US" dirty="0" smtClean="0">
                <a:sym typeface="Symbol"/>
              </a:rPr>
              <a:t>,X</a:t>
            </a:r>
            <a:r>
              <a:rPr lang="en-US" baseline="-25000" dirty="0" smtClean="0">
                <a:sym typeface="Symbol"/>
              </a:rPr>
              <a:t>3</a:t>
            </a:r>
            <a:r>
              <a:rPr lang="en-US" dirty="0" smtClean="0">
                <a:sym typeface="Symbol"/>
              </a:rPr>
              <a:t>)</a:t>
            </a:r>
            <a:endParaRPr lang="en-US" dirty="0">
              <a:sym typeface="Symbol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5325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Polynomial Space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Quantified Boolean Expressions</a:t>
            </a:r>
          </a:p>
          <a:p>
            <a:pPr lvl="1"/>
            <a:r>
              <a:rPr lang="en-US" dirty="0">
                <a:sym typeface="Symbol"/>
              </a:rPr>
              <a:t>X</a:t>
            </a:r>
            <a:r>
              <a:rPr lang="en-US" baseline="-25000" dirty="0">
                <a:sym typeface="Symbol"/>
              </a:rPr>
              <a:t>1</a:t>
            </a:r>
            <a:r>
              <a:rPr lang="en-US" dirty="0">
                <a:sym typeface="Symbol"/>
              </a:rPr>
              <a:t>X</a:t>
            </a:r>
            <a:r>
              <a:rPr lang="en-US" baseline="-25000" dirty="0">
                <a:sym typeface="Symbol"/>
              </a:rPr>
              <a:t>2</a:t>
            </a:r>
            <a:r>
              <a:rPr lang="en-US" dirty="0">
                <a:sym typeface="Symbol"/>
              </a:rPr>
              <a:t></a:t>
            </a:r>
            <a:r>
              <a:rPr lang="en-US" dirty="0" smtClean="0">
                <a:sym typeface="Symbol"/>
              </a:rPr>
              <a:t>X</a:t>
            </a:r>
            <a:r>
              <a:rPr lang="en-US" baseline="-25000" dirty="0" smtClean="0">
                <a:sym typeface="Symbol"/>
              </a:rPr>
              <a:t>3</a:t>
            </a:r>
            <a:r>
              <a:rPr lang="en-US" dirty="0" smtClean="0">
                <a:sym typeface="Symbol"/>
              </a:rPr>
              <a:t>...X</a:t>
            </a:r>
            <a:r>
              <a:rPr lang="en-US" baseline="-25000" dirty="0" smtClean="0">
                <a:sym typeface="Symbol"/>
              </a:rPr>
              <a:t>n-1</a:t>
            </a:r>
            <a:r>
              <a:rPr lang="en-US" dirty="0" smtClean="0">
                <a:sym typeface="Symbol"/>
              </a:rPr>
              <a:t>X</a:t>
            </a:r>
            <a:r>
              <a:rPr lang="en-US" baseline="-25000" dirty="0" smtClean="0">
                <a:sym typeface="Symbol"/>
              </a:rPr>
              <a:t>n</a:t>
            </a:r>
            <a:r>
              <a:rPr lang="en-US" dirty="0" smtClean="0">
                <a:sym typeface="Symbol"/>
              </a:rPr>
              <a:t> </a:t>
            </a:r>
            <a:r>
              <a:rPr lang="en-US" dirty="0">
                <a:sym typeface="Symbol"/>
              </a:rPr>
              <a:t>(</a:t>
            </a:r>
            <a:r>
              <a:rPr lang="en-US" dirty="0" smtClean="0">
                <a:sym typeface="Symbol"/>
              </a:rPr>
              <a:t>X</a:t>
            </a:r>
            <a:r>
              <a:rPr lang="en-US" baseline="-25000" dirty="0" smtClean="0">
                <a:sym typeface="Symbol"/>
              </a:rPr>
              <a:t>1</a:t>
            </a:r>
            <a:r>
              <a:rPr lang="en-US" dirty="0" smtClean="0">
                <a:sym typeface="Symbol"/>
              </a:rPr>
              <a:t>,X</a:t>
            </a:r>
            <a:r>
              <a:rPr lang="en-US" baseline="-25000" dirty="0" smtClean="0">
                <a:sym typeface="Symbol"/>
              </a:rPr>
              <a:t>2</a:t>
            </a:r>
            <a:r>
              <a:rPr lang="en-US" dirty="0" smtClean="0">
                <a:sym typeface="Symbol"/>
              </a:rPr>
              <a:t>,X</a:t>
            </a:r>
            <a:r>
              <a:rPr lang="en-US" baseline="-25000" dirty="0" smtClean="0">
                <a:sym typeface="Symbol"/>
              </a:rPr>
              <a:t>3</a:t>
            </a:r>
            <a:r>
              <a:rPr lang="en-US" dirty="0" smtClean="0">
                <a:sym typeface="Symbol"/>
              </a:rPr>
              <a:t>…X</a:t>
            </a:r>
            <a:r>
              <a:rPr lang="en-US" baseline="-25000" dirty="0" smtClean="0">
                <a:sym typeface="Symbol"/>
              </a:rPr>
              <a:t>n-1</a:t>
            </a:r>
            <a:r>
              <a:rPr lang="en-US" dirty="0" smtClean="0">
                <a:sym typeface="Symbol"/>
              </a:rPr>
              <a:t>X</a:t>
            </a:r>
            <a:r>
              <a:rPr lang="en-US" baseline="-25000" dirty="0" smtClean="0">
                <a:sym typeface="Symbol"/>
              </a:rPr>
              <a:t>n</a:t>
            </a:r>
            <a:r>
              <a:rPr lang="en-US" dirty="0" smtClean="0">
                <a:sym typeface="Symbol"/>
              </a:rPr>
              <a:t>)</a:t>
            </a:r>
          </a:p>
          <a:p>
            <a:r>
              <a:rPr lang="en-US" dirty="0" smtClean="0">
                <a:sym typeface="Symbol"/>
              </a:rPr>
              <a:t>Space bounded games</a:t>
            </a:r>
          </a:p>
          <a:p>
            <a:pPr lvl="1"/>
            <a:r>
              <a:rPr lang="en-US" dirty="0" smtClean="0">
                <a:sym typeface="Symbol"/>
              </a:rPr>
              <a:t>Competitive Facility Location Problem</a:t>
            </a:r>
          </a:p>
          <a:p>
            <a:pPr lvl="1"/>
            <a:endParaRPr lang="en-US" dirty="0">
              <a:sym typeface="Symbol"/>
            </a:endParaRPr>
          </a:p>
          <a:p>
            <a:r>
              <a:rPr lang="en-US" dirty="0" smtClean="0">
                <a:sym typeface="Symbol"/>
              </a:rPr>
              <a:t>Counting problems</a:t>
            </a:r>
          </a:p>
          <a:p>
            <a:pPr lvl="1"/>
            <a:r>
              <a:rPr lang="en-US" dirty="0" smtClean="0">
                <a:sym typeface="Symbol"/>
              </a:rPr>
              <a:t>The number of Hamiltonian Circuits in a graph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6934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Final exam,  </a:t>
            </a:r>
          </a:p>
          <a:p>
            <a:pPr lvl="1"/>
            <a:r>
              <a:rPr lang="en-US" dirty="0" smtClean="0"/>
              <a:t>Monday, December 14, 2:30-4:20 pm</a:t>
            </a:r>
          </a:p>
          <a:p>
            <a:pPr lvl="1"/>
            <a:r>
              <a:rPr lang="en-US" dirty="0" smtClean="0"/>
              <a:t>Comprehensive (2/3 post midterm, 1/3 pre midterm)</a:t>
            </a:r>
          </a:p>
          <a:p>
            <a:r>
              <a:rPr lang="en-US" dirty="0" smtClean="0"/>
              <a:t>Review session</a:t>
            </a:r>
          </a:p>
          <a:p>
            <a:pPr lvl="1"/>
            <a:r>
              <a:rPr lang="en-US" dirty="0" smtClean="0"/>
              <a:t>Friday, 3:30 – 5:00 pm.  More 220</a:t>
            </a:r>
          </a:p>
          <a:p>
            <a:r>
              <a:rPr lang="en-US" dirty="0" smtClean="0"/>
              <a:t>Online course evaluations available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4894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NP Complete Problems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181545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Circuit Satisfiability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Formula Satisfiability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 dirty="0" smtClean="0"/>
              <a:t>3-SAT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Graph Problems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 dirty="0" smtClean="0"/>
              <a:t>Independent Set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 dirty="0" smtClean="0"/>
              <a:t>Vertex Cover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 dirty="0" smtClean="0"/>
              <a:t>Clique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Path Problems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 dirty="0" smtClean="0"/>
              <a:t>Hamiltonian cycle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 dirty="0" smtClean="0"/>
              <a:t>Hamiltonian path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 startAt="5"/>
            </a:pPr>
            <a:r>
              <a:rPr lang="en-US" dirty="0" smtClean="0"/>
              <a:t>Partition Problems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 dirty="0" smtClean="0"/>
              <a:t>Three dimensional matching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 dirty="0" smtClean="0"/>
              <a:t>Exact cover</a:t>
            </a:r>
          </a:p>
          <a:p>
            <a:pPr marL="514350" indent="-514350">
              <a:buFont typeface="+mj-lt"/>
              <a:buAutoNum type="arabicPeriod" startAt="5"/>
            </a:pPr>
            <a:r>
              <a:rPr lang="en-US" dirty="0" smtClean="0"/>
              <a:t>Graph Coloring</a:t>
            </a:r>
          </a:p>
          <a:p>
            <a:pPr marL="514350" indent="-514350">
              <a:buFont typeface="+mj-lt"/>
              <a:buAutoNum type="arabicPeriod" startAt="5"/>
            </a:pPr>
            <a:r>
              <a:rPr lang="en-US" dirty="0" smtClean="0"/>
              <a:t>Number problems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 dirty="0" smtClean="0"/>
              <a:t>Subset sum</a:t>
            </a:r>
          </a:p>
          <a:p>
            <a:pPr marL="514350" indent="-514350">
              <a:buFont typeface="+mj-lt"/>
              <a:buAutoNum type="arabicPeriod" startAt="5"/>
            </a:pPr>
            <a:r>
              <a:rPr lang="en-US" dirty="0" smtClean="0"/>
              <a:t>Integer linear programming</a:t>
            </a:r>
          </a:p>
          <a:p>
            <a:pPr marL="514350" indent="-514350">
              <a:buFont typeface="+mj-lt"/>
              <a:buAutoNum type="arabicPeriod" startAt="5"/>
            </a:pPr>
            <a:r>
              <a:rPr lang="en-US" dirty="0" smtClean="0"/>
              <a:t>Scheduling with release times and deadlines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1808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Karp’s 21 NP Complete Problems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2074248" y="752546"/>
            <a:ext cx="4937760" cy="6469227"/>
          </a:xfrm>
          <a:prstGeom prst="rect">
            <a:avLst/>
          </a:prstGeom>
          <a:noFill/>
          <a:ln w="19050" cmpd="sng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60187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 final NP completeness result: Graph Coloring</a:t>
            </a:r>
          </a:p>
        </p:txBody>
      </p:sp>
      <p:sp>
        <p:nvSpPr>
          <p:cNvPr id="93187" name="Rectangle 25"/>
          <p:cNvSpPr>
            <a:spLocks noGrp="1" noChangeArrowheads="1"/>
          </p:cNvSpPr>
          <p:nvPr>
            <p:ph type="body" sz="half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smtClean="0"/>
              <a:t>NP-Complete</a:t>
            </a:r>
          </a:p>
          <a:p>
            <a:pPr lvl="1"/>
            <a:r>
              <a:rPr lang="en-US" smtClean="0"/>
              <a:t>Graph K-coloring</a:t>
            </a:r>
          </a:p>
          <a:p>
            <a:pPr lvl="1"/>
            <a:r>
              <a:rPr lang="en-US" smtClean="0"/>
              <a:t>Graph 3-coloring</a:t>
            </a:r>
          </a:p>
        </p:txBody>
      </p:sp>
      <p:sp>
        <p:nvSpPr>
          <p:cNvPr id="93188" name="Rectangle 26"/>
          <p:cNvSpPr>
            <a:spLocks noGrp="1" noChangeArrowheads="1"/>
          </p:cNvSpPr>
          <p:nvPr>
            <p:ph type="body" sz="half" idx="2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en-US" smtClean="0"/>
              <a:t>Polynomial</a:t>
            </a:r>
          </a:p>
          <a:p>
            <a:pPr lvl="1"/>
            <a:r>
              <a:rPr lang="en-US" smtClean="0"/>
              <a:t>Graph 2-Coloring</a:t>
            </a:r>
          </a:p>
        </p:txBody>
      </p:sp>
      <p:sp>
        <p:nvSpPr>
          <p:cNvPr id="93189" name="Oval 4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612900" y="5705475"/>
            <a:ext cx="227013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3190" name="Oval 5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889375" y="5934075"/>
            <a:ext cx="227013" cy="2270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3191" name="Oval 6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254625" y="4111625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3192" name="Line 8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 flipH="1">
            <a:off x="1763713" y="4491038"/>
            <a:ext cx="911225" cy="1214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193" name="Line 9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1839913" y="5857875"/>
            <a:ext cx="2049462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194" name="Line 10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4268788" y="3505200"/>
            <a:ext cx="985837" cy="682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195" name="Oval 11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5407025" y="5099050"/>
            <a:ext cx="228600" cy="2270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3196" name="Oval 12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3813175" y="4643438"/>
            <a:ext cx="228600" cy="2270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3197" name="Line 13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5483225" y="4264025"/>
            <a:ext cx="1820863" cy="3794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198" name="Line 14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4116388" y="6084888"/>
            <a:ext cx="2049462" cy="4556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199" name="Line 15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H="1">
            <a:off x="6318250" y="4795838"/>
            <a:ext cx="1138238" cy="1593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200" name="Line 16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 flipH="1">
            <a:off x="5634038" y="4719638"/>
            <a:ext cx="1744662" cy="4556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201" name="Line 17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4041775" y="4795838"/>
            <a:ext cx="1363663" cy="3794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202" name="Line 18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2827338" y="4416425"/>
            <a:ext cx="985837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203" name="Line 19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5559425" y="5326063"/>
            <a:ext cx="682625" cy="1138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204" name="Line 20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3965575" y="4870450"/>
            <a:ext cx="76200" cy="1063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205" name="Oval 21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6165850" y="6389688"/>
            <a:ext cx="228600" cy="2270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3206" name="Line 22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 flipV="1">
            <a:off x="2751138" y="3505200"/>
            <a:ext cx="1365250" cy="835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207" name="Oval 23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2598738" y="4264025"/>
            <a:ext cx="228600" cy="2270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3208" name="Oval 24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4041775" y="3352800"/>
            <a:ext cx="227013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3209" name="Oval 7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7304088" y="4567238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606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4" name="Straight Connector 53"/>
          <p:cNvCxnSpPr/>
          <p:nvPr/>
        </p:nvCxnSpPr>
        <p:spPr>
          <a:xfrm>
            <a:off x="1763885" y="2670660"/>
            <a:ext cx="1559111" cy="85172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flipV="1">
            <a:off x="2488151" y="3504895"/>
            <a:ext cx="834845" cy="17487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1763885" y="2670660"/>
            <a:ext cx="381107" cy="187927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1291173" y="4549938"/>
            <a:ext cx="853819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Oval 27"/>
          <p:cNvSpPr/>
          <p:nvPr/>
        </p:nvSpPr>
        <p:spPr>
          <a:xfrm>
            <a:off x="1974228" y="4380661"/>
            <a:ext cx="303580" cy="30358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3171206" y="3353105"/>
            <a:ext cx="303580" cy="30358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1974228" y="4380661"/>
            <a:ext cx="320922" cy="338554"/>
            <a:chOff x="6089900" y="2518260"/>
            <a:chExt cx="320922" cy="338554"/>
          </a:xfrm>
          <a:noFill/>
        </p:grpSpPr>
        <p:sp>
          <p:nvSpPr>
            <p:cNvPr id="20" name="TextBox 19"/>
            <p:cNvSpPr txBox="1"/>
            <p:nvPr/>
          </p:nvSpPr>
          <p:spPr>
            <a:xfrm>
              <a:off x="6089900" y="2518260"/>
              <a:ext cx="320922" cy="338554"/>
            </a:xfrm>
            <a:prstGeom prst="rect">
              <a:avLst/>
            </a:prstGeom>
            <a:grp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Z</a:t>
              </a:r>
              <a:endParaRPr lang="en-US" dirty="0"/>
            </a:p>
          </p:txBody>
        </p:sp>
        <p:cxnSp>
          <p:nvCxnSpPr>
            <p:cNvPr id="21" name="Straight Connector 20"/>
            <p:cNvCxnSpPr/>
            <p:nvPr/>
          </p:nvCxnSpPr>
          <p:spPr>
            <a:xfrm>
              <a:off x="6203743" y="2594155"/>
              <a:ext cx="113842" cy="0"/>
            </a:xfrm>
            <a:prstGeom prst="line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1410"/>
            <a:ext cx="8229600" cy="1143000"/>
          </a:xfrm>
        </p:spPr>
        <p:txBody>
          <a:bodyPr/>
          <a:lstStyle/>
          <a:p>
            <a:r>
              <a:rPr lang="en-US" dirty="0"/>
              <a:t>3-SAT &lt;</a:t>
            </a:r>
            <a:r>
              <a:rPr lang="en-US" baseline="-25000" dirty="0"/>
              <a:t>P</a:t>
            </a:r>
            <a:r>
              <a:rPr lang="en-US" dirty="0"/>
              <a:t> </a:t>
            </a:r>
            <a:r>
              <a:rPr lang="en-US" dirty="0" smtClean="0"/>
              <a:t>3 </a:t>
            </a:r>
            <a:r>
              <a:rPr lang="en-US" dirty="0" err="1" smtClean="0"/>
              <a:t>Colorability</a:t>
            </a:r>
            <a:endParaRPr lang="en-US" dirty="0"/>
          </a:p>
        </p:txBody>
      </p:sp>
      <p:grpSp>
        <p:nvGrpSpPr>
          <p:cNvPr id="16" name="Group 15"/>
          <p:cNvGrpSpPr/>
          <p:nvPr/>
        </p:nvGrpSpPr>
        <p:grpSpPr>
          <a:xfrm>
            <a:off x="3188548" y="3318131"/>
            <a:ext cx="320922" cy="338554"/>
            <a:chOff x="6089900" y="2518260"/>
            <a:chExt cx="320922" cy="338554"/>
          </a:xfrm>
          <a:noFill/>
        </p:grpSpPr>
        <p:sp>
          <p:nvSpPr>
            <p:cNvPr id="17" name="TextBox 16"/>
            <p:cNvSpPr txBox="1"/>
            <p:nvPr/>
          </p:nvSpPr>
          <p:spPr>
            <a:xfrm>
              <a:off x="6089900" y="2518260"/>
              <a:ext cx="320922" cy="338554"/>
            </a:xfrm>
            <a:prstGeom prst="rect">
              <a:avLst/>
            </a:prstGeom>
            <a:grp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Y</a:t>
              </a:r>
              <a:endParaRPr lang="en-US" dirty="0"/>
            </a:p>
          </p:txBody>
        </p:sp>
        <p:cxnSp>
          <p:nvCxnSpPr>
            <p:cNvPr id="18" name="Straight Connector 17"/>
            <p:cNvCxnSpPr/>
            <p:nvPr/>
          </p:nvCxnSpPr>
          <p:spPr>
            <a:xfrm>
              <a:off x="6203743" y="2594155"/>
              <a:ext cx="113842" cy="0"/>
            </a:xfrm>
            <a:prstGeom prst="line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3" name="Straight Connector 32"/>
          <p:cNvCxnSpPr/>
          <p:nvPr/>
        </p:nvCxnSpPr>
        <p:spPr>
          <a:xfrm>
            <a:off x="1384410" y="1986995"/>
            <a:ext cx="379475" cy="68366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1384410" y="1986995"/>
            <a:ext cx="834845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H="1">
            <a:off x="1763885" y="1986995"/>
            <a:ext cx="438028" cy="68366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312856" y="3496677"/>
            <a:ext cx="853819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flipV="1">
            <a:off x="1099804" y="2670660"/>
            <a:ext cx="702028" cy="83423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1763885" y="2670660"/>
            <a:ext cx="724266" cy="83423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 flipV="1">
            <a:off x="1291173" y="2670660"/>
            <a:ext cx="472712" cy="187927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flipV="1">
            <a:off x="245985" y="2670660"/>
            <a:ext cx="1555847" cy="83423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Oval 4"/>
          <p:cNvSpPr/>
          <p:nvPr/>
        </p:nvSpPr>
        <p:spPr>
          <a:xfrm>
            <a:off x="1232620" y="1835205"/>
            <a:ext cx="303580" cy="303580"/>
          </a:xfrm>
          <a:prstGeom prst="ellipse">
            <a:avLst/>
          </a:prstGeom>
          <a:solidFill>
            <a:srgbClr val="66FF66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2067465" y="1835205"/>
            <a:ext cx="303580" cy="303580"/>
          </a:xfrm>
          <a:prstGeom prst="ellipse">
            <a:avLst/>
          </a:prstGeom>
          <a:solidFill>
            <a:srgbClr val="FF0000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F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1612095" y="2518870"/>
            <a:ext cx="303580" cy="303580"/>
          </a:xfrm>
          <a:prstGeom prst="ellipse">
            <a:avLst/>
          </a:prstGeom>
          <a:solidFill>
            <a:srgbClr val="FFFF99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B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94195" y="3353105"/>
            <a:ext cx="303580" cy="30358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X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2336361" y="3353105"/>
            <a:ext cx="303580" cy="30358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7" name="Oval 26"/>
          <p:cNvSpPr/>
          <p:nvPr/>
        </p:nvSpPr>
        <p:spPr>
          <a:xfrm>
            <a:off x="1139383" y="4380661"/>
            <a:ext cx="303580" cy="30358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Z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0" name="Oval 59"/>
          <p:cNvSpPr/>
          <p:nvPr/>
        </p:nvSpPr>
        <p:spPr>
          <a:xfrm>
            <a:off x="929040" y="3388079"/>
            <a:ext cx="303580" cy="30358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61" name="Group 60"/>
          <p:cNvGrpSpPr/>
          <p:nvPr/>
        </p:nvGrpSpPr>
        <p:grpSpPr>
          <a:xfrm>
            <a:off x="946382" y="3353105"/>
            <a:ext cx="320922" cy="338554"/>
            <a:chOff x="6089900" y="2518260"/>
            <a:chExt cx="320922" cy="338554"/>
          </a:xfrm>
          <a:noFill/>
        </p:grpSpPr>
        <p:sp>
          <p:nvSpPr>
            <p:cNvPr id="62" name="TextBox 61"/>
            <p:cNvSpPr txBox="1"/>
            <p:nvPr/>
          </p:nvSpPr>
          <p:spPr>
            <a:xfrm>
              <a:off x="6089900" y="2518260"/>
              <a:ext cx="320922" cy="338554"/>
            </a:xfrm>
            <a:prstGeom prst="rect">
              <a:avLst/>
            </a:prstGeom>
            <a:grp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X</a:t>
              </a:r>
              <a:endParaRPr lang="en-US" dirty="0"/>
            </a:p>
          </p:txBody>
        </p:sp>
        <p:cxnSp>
          <p:nvCxnSpPr>
            <p:cNvPr id="63" name="Straight Connector 62"/>
            <p:cNvCxnSpPr/>
            <p:nvPr/>
          </p:nvCxnSpPr>
          <p:spPr>
            <a:xfrm>
              <a:off x="6203743" y="2594155"/>
              <a:ext cx="113842" cy="0"/>
            </a:xfrm>
            <a:prstGeom prst="line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4" name="TextBox 63"/>
          <p:cNvSpPr txBox="1"/>
          <p:nvPr/>
        </p:nvSpPr>
        <p:spPr>
          <a:xfrm>
            <a:off x="245984" y="5168290"/>
            <a:ext cx="31116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Truth Setting Gadget</a:t>
            </a:r>
            <a:endParaRPr lang="en-US" sz="2400" dirty="0"/>
          </a:p>
        </p:txBody>
      </p:sp>
      <p:sp>
        <p:nvSpPr>
          <p:cNvPr id="65" name="TextBox 64"/>
          <p:cNvSpPr txBox="1"/>
          <p:nvPr/>
        </p:nvSpPr>
        <p:spPr>
          <a:xfrm>
            <a:off x="4973690" y="5174585"/>
            <a:ext cx="34152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Clause Testing Gadget</a:t>
            </a:r>
            <a:endParaRPr lang="en-US" sz="2400" dirty="0"/>
          </a:p>
        </p:txBody>
      </p:sp>
      <p:cxnSp>
        <p:nvCxnSpPr>
          <p:cNvPr id="78" name="Straight Connector 77"/>
          <p:cNvCxnSpPr/>
          <p:nvPr/>
        </p:nvCxnSpPr>
        <p:spPr>
          <a:xfrm>
            <a:off x="6516747" y="1986995"/>
            <a:ext cx="0" cy="288401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 flipH="1">
            <a:off x="5482740" y="1986995"/>
            <a:ext cx="1046798" cy="95773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>
            <a:stCxn id="70" idx="4"/>
          </p:cNvCxnSpPr>
          <p:nvPr/>
        </p:nvCxnSpPr>
        <p:spPr>
          <a:xfrm>
            <a:off x="5482740" y="3087777"/>
            <a:ext cx="0" cy="796593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 flipV="1">
            <a:off x="4723790" y="3884370"/>
            <a:ext cx="758950" cy="98663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>
            <a:off x="5482740" y="2944731"/>
            <a:ext cx="1046798" cy="192627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>
            <a:off x="6516747" y="2973630"/>
            <a:ext cx="559788" cy="93423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>
          <a:xfrm>
            <a:off x="6516747" y="1986995"/>
            <a:ext cx="1091053" cy="98663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/>
          <p:nvPr/>
        </p:nvCxnSpPr>
        <p:spPr>
          <a:xfrm>
            <a:off x="7607800" y="2944731"/>
            <a:ext cx="0" cy="192627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7607800" y="2944731"/>
            <a:ext cx="758950" cy="18913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/>
          <p:cNvCxnSpPr/>
          <p:nvPr/>
        </p:nvCxnSpPr>
        <p:spPr>
          <a:xfrm flipV="1">
            <a:off x="6516747" y="3884370"/>
            <a:ext cx="1091053" cy="951661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>
            <a:endCxn id="66" idx="5"/>
          </p:cNvCxnSpPr>
          <p:nvPr/>
        </p:nvCxnSpPr>
        <p:spPr>
          <a:xfrm>
            <a:off x="5482740" y="3884370"/>
            <a:ext cx="1154130" cy="1093967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Oval 69"/>
          <p:cNvSpPr/>
          <p:nvPr/>
        </p:nvSpPr>
        <p:spPr>
          <a:xfrm>
            <a:off x="5330950" y="2784197"/>
            <a:ext cx="303580" cy="303580"/>
          </a:xfrm>
          <a:prstGeom prst="ellipse">
            <a:avLst/>
          </a:prstGeom>
          <a:solidFill>
            <a:schemeClr val="bg1">
              <a:lumMod val="95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1" name="Oval 70"/>
          <p:cNvSpPr/>
          <p:nvPr/>
        </p:nvSpPr>
        <p:spPr>
          <a:xfrm>
            <a:off x="5330950" y="3732580"/>
            <a:ext cx="303580" cy="303580"/>
          </a:xfrm>
          <a:prstGeom prst="ellipse">
            <a:avLst/>
          </a:prstGeom>
          <a:solidFill>
            <a:schemeClr val="bg1">
              <a:lumMod val="95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2" name="Oval 71"/>
          <p:cNvSpPr/>
          <p:nvPr/>
        </p:nvSpPr>
        <p:spPr>
          <a:xfrm>
            <a:off x="4572000" y="4719215"/>
            <a:ext cx="303580" cy="303580"/>
          </a:xfrm>
          <a:prstGeom prst="ellipse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X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6" name="Oval 65"/>
          <p:cNvSpPr/>
          <p:nvPr/>
        </p:nvSpPr>
        <p:spPr>
          <a:xfrm>
            <a:off x="6377748" y="4719215"/>
            <a:ext cx="303580" cy="303580"/>
          </a:xfrm>
          <a:prstGeom prst="ellipse">
            <a:avLst/>
          </a:prstGeom>
          <a:solidFill>
            <a:srgbClr val="66FF66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7" name="Oval 66"/>
          <p:cNvSpPr/>
          <p:nvPr/>
        </p:nvSpPr>
        <p:spPr>
          <a:xfrm>
            <a:off x="6364957" y="1835205"/>
            <a:ext cx="303580" cy="303580"/>
          </a:xfrm>
          <a:prstGeom prst="ellipse">
            <a:avLst/>
          </a:prstGeom>
          <a:solidFill>
            <a:schemeClr val="bg1">
              <a:lumMod val="95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8" name="Oval 67"/>
          <p:cNvSpPr/>
          <p:nvPr/>
        </p:nvSpPr>
        <p:spPr>
          <a:xfrm>
            <a:off x="7456010" y="4684241"/>
            <a:ext cx="303580" cy="303580"/>
          </a:xfrm>
          <a:prstGeom prst="ellipse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Z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9" name="Oval 68"/>
          <p:cNvSpPr/>
          <p:nvPr/>
        </p:nvSpPr>
        <p:spPr>
          <a:xfrm>
            <a:off x="7456010" y="3732580"/>
            <a:ext cx="303580" cy="303580"/>
          </a:xfrm>
          <a:prstGeom prst="ellipse">
            <a:avLst/>
          </a:prstGeom>
          <a:solidFill>
            <a:schemeClr val="bg1">
              <a:lumMod val="95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3" name="Oval 72"/>
          <p:cNvSpPr/>
          <p:nvPr/>
        </p:nvSpPr>
        <p:spPr>
          <a:xfrm>
            <a:off x="6364957" y="2792941"/>
            <a:ext cx="303580" cy="303580"/>
          </a:xfrm>
          <a:prstGeom prst="ellipse">
            <a:avLst/>
          </a:prstGeom>
          <a:solidFill>
            <a:schemeClr val="bg1">
              <a:lumMod val="95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4" name="Oval 73"/>
          <p:cNvSpPr/>
          <p:nvPr/>
        </p:nvSpPr>
        <p:spPr>
          <a:xfrm>
            <a:off x="8214960" y="4719215"/>
            <a:ext cx="303580" cy="303580"/>
          </a:xfrm>
          <a:prstGeom prst="ellipse">
            <a:avLst/>
          </a:prstGeom>
          <a:solidFill>
            <a:srgbClr val="FF0000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F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5" name="Oval 74"/>
          <p:cNvSpPr/>
          <p:nvPr/>
        </p:nvSpPr>
        <p:spPr>
          <a:xfrm>
            <a:off x="7456010" y="2821840"/>
            <a:ext cx="303580" cy="303580"/>
          </a:xfrm>
          <a:prstGeom prst="ellipse">
            <a:avLst/>
          </a:prstGeom>
          <a:solidFill>
            <a:schemeClr val="bg1">
              <a:lumMod val="95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6" name="Oval 75"/>
          <p:cNvSpPr/>
          <p:nvPr/>
        </p:nvSpPr>
        <p:spPr>
          <a:xfrm>
            <a:off x="6924745" y="3732580"/>
            <a:ext cx="303580" cy="303580"/>
          </a:xfrm>
          <a:prstGeom prst="ellipse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Y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6679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What we don’t know</a:t>
            </a:r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229600" cy="1222375"/>
          </a:xfrm>
        </p:spPr>
        <p:txBody>
          <a:bodyPr/>
          <a:lstStyle/>
          <a:p>
            <a:r>
              <a:rPr lang="en-US" smtClean="0"/>
              <a:t>P vs. NP</a:t>
            </a:r>
          </a:p>
        </p:txBody>
      </p:sp>
      <p:sp>
        <p:nvSpPr>
          <p:cNvPr id="10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080658" y="2518760"/>
            <a:ext cx="2808287" cy="3035300"/>
          </a:xfrm>
          <a:prstGeom prst="ellipse">
            <a:avLst/>
          </a:prstGeom>
          <a:solidFill>
            <a:schemeClr val="accent5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1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915683" y="4238083"/>
            <a:ext cx="1214437" cy="1165166"/>
          </a:xfrm>
          <a:prstGeom prst="ellipse">
            <a:avLst/>
          </a:prstGeom>
          <a:solidFill>
            <a:srgbClr val="FFFF99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1385458" y="2684040"/>
            <a:ext cx="2200275" cy="1203145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1611923" y="3063515"/>
            <a:ext cx="17446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dirty="0"/>
              <a:t>NP-Complete</a:t>
            </a:r>
          </a:p>
        </p:txBody>
      </p:sp>
      <p:sp>
        <p:nvSpPr>
          <p:cNvPr id="14" name="Text Box 9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144283" y="5023835"/>
            <a:ext cx="7588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/>
              <a:t>P</a:t>
            </a:r>
          </a:p>
        </p:txBody>
      </p:sp>
      <p:sp>
        <p:nvSpPr>
          <p:cNvPr id="15" name="Oval 4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5254883" y="2442365"/>
            <a:ext cx="2808287" cy="3035300"/>
          </a:xfrm>
          <a:prstGeom prst="ellipse">
            <a:avLst/>
          </a:prstGeom>
          <a:solidFill>
            <a:srgbClr val="FFFF99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9" name="Text Box 9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5710425" y="3028890"/>
            <a:ext cx="121339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dirty="0" smtClean="0"/>
              <a:t>P = NP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166541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If P != NP, is there anything in between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815435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Yes, Ladner [1975]</a:t>
            </a:r>
          </a:p>
          <a:p>
            <a:r>
              <a:rPr lang="en-US" dirty="0" smtClean="0"/>
              <a:t>Problems not known to be in P or NP Complete</a:t>
            </a:r>
          </a:p>
          <a:p>
            <a:pPr lvl="1"/>
            <a:r>
              <a:rPr lang="en-US" dirty="0" smtClean="0"/>
              <a:t>Factorization</a:t>
            </a:r>
          </a:p>
          <a:p>
            <a:pPr lvl="1"/>
            <a:r>
              <a:rPr lang="en-US" dirty="0" smtClean="0"/>
              <a:t>Discrete Log</a:t>
            </a:r>
          </a:p>
          <a:p>
            <a:pPr lvl="1"/>
            <a:r>
              <a:rPr lang="en-US" dirty="0" smtClean="0"/>
              <a:t>Graph Isomorphism</a:t>
            </a:r>
            <a:endParaRPr lang="en-US" dirty="0"/>
          </a:p>
        </p:txBody>
      </p:sp>
      <p:pic>
        <p:nvPicPr>
          <p:cNvPr id="1026" name="Picture 2" descr="https://www.sonoma.edu/users/f/fordb/M416S01/PS1Solutions/img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565" y="5013301"/>
            <a:ext cx="3278970" cy="13666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268420" y="3504895"/>
            <a:ext cx="3035800" cy="33855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Solve </a:t>
            </a:r>
            <a:r>
              <a:rPr lang="en-US" dirty="0" err="1" smtClean="0"/>
              <a:t>g</a:t>
            </a:r>
            <a:r>
              <a:rPr lang="en-US" baseline="30000" dirty="0" err="1" smtClean="0"/>
              <a:t>k</a:t>
            </a:r>
            <a:r>
              <a:rPr lang="en-US" dirty="0" smtClean="0"/>
              <a:t> = b over a finite group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4153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Coping with NP Completeness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Approximation Algorithms</a:t>
            </a:r>
          </a:p>
          <a:p>
            <a:pPr lvl="1"/>
            <a:r>
              <a:rPr lang="en-US" dirty="0" err="1" smtClean="0"/>
              <a:t>Christofides</a:t>
            </a:r>
            <a:r>
              <a:rPr lang="en-US" dirty="0" smtClean="0"/>
              <a:t> algorithm for TSP (Undirected graphs satisfying triangle inequality)</a:t>
            </a:r>
          </a:p>
          <a:p>
            <a:r>
              <a:rPr lang="en-US" dirty="0" smtClean="0"/>
              <a:t>Solution guarantees on greedy algorithms</a:t>
            </a:r>
          </a:p>
          <a:p>
            <a:pPr lvl="1"/>
            <a:r>
              <a:rPr lang="en-US" dirty="0" smtClean="0"/>
              <a:t>Bin packing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3988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13297</TotalTime>
  <Words>498</Words>
  <Application>Microsoft Office PowerPoint</Application>
  <PresentationFormat>On-screen Show (4:3)</PresentationFormat>
  <Paragraphs>126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1_Default Design</vt:lpstr>
      <vt:lpstr>CSE 421 Algorithms</vt:lpstr>
      <vt:lpstr>Announcements</vt:lpstr>
      <vt:lpstr>NP Complete Problems</vt:lpstr>
      <vt:lpstr>Karp’s 21 NP Complete Problems</vt:lpstr>
      <vt:lpstr>A final NP completeness result: Graph Coloring</vt:lpstr>
      <vt:lpstr>3-SAT &lt;P 3 Colorability</vt:lpstr>
      <vt:lpstr>What we don’t know</vt:lpstr>
      <vt:lpstr>If P != NP, is there anything in between</vt:lpstr>
      <vt:lpstr>Coping with NP Completeness </vt:lpstr>
      <vt:lpstr>Coping with NP-Completeness</vt:lpstr>
      <vt:lpstr>Coping with NP-Completeness</vt:lpstr>
      <vt:lpstr>Complexity Theory</vt:lpstr>
      <vt:lpstr>Time complexity</vt:lpstr>
      <vt:lpstr>Space Complexity</vt:lpstr>
      <vt:lpstr>So what is beyond NP?</vt:lpstr>
      <vt:lpstr>NP vs. Co-NP</vt:lpstr>
      <vt:lpstr>Problems beyond NP</vt:lpstr>
      <vt:lpstr>Polynomial Hierarchy</vt:lpstr>
      <vt:lpstr>Polynomial Space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Richard</dc:creator>
  <cp:lastModifiedBy>Richard Anderson</cp:lastModifiedBy>
  <cp:revision>143</cp:revision>
  <dcterms:created xsi:type="dcterms:W3CDTF">1601-01-01T00:00:00Z</dcterms:created>
  <dcterms:modified xsi:type="dcterms:W3CDTF">2015-12-11T05:09:08Z</dcterms:modified>
</cp:coreProperties>
</file>