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6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7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8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9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10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11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12.xml" ContentType="application/vnd.openxmlformats-officedocument.presentationml.notesSlide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3"/>
  </p:notesMasterIdLst>
  <p:handoutMasterIdLst>
    <p:handoutMasterId r:id="rId34"/>
  </p:handoutMasterIdLst>
  <p:sldIdLst>
    <p:sldId id="256" r:id="rId2"/>
    <p:sldId id="449" r:id="rId3"/>
    <p:sldId id="456" r:id="rId4"/>
    <p:sldId id="457" r:id="rId5"/>
    <p:sldId id="459" r:id="rId6"/>
    <p:sldId id="460" r:id="rId7"/>
    <p:sldId id="464" r:id="rId8"/>
    <p:sldId id="461" r:id="rId9"/>
    <p:sldId id="462" r:id="rId10"/>
    <p:sldId id="485" r:id="rId11"/>
    <p:sldId id="463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  <p:sldId id="473" r:id="rId21"/>
    <p:sldId id="474" r:id="rId22"/>
    <p:sldId id="475" r:id="rId23"/>
    <p:sldId id="476" r:id="rId24"/>
    <p:sldId id="477" r:id="rId25"/>
    <p:sldId id="478" r:id="rId26"/>
    <p:sldId id="479" r:id="rId27"/>
    <p:sldId id="480" r:id="rId28"/>
    <p:sldId id="481" r:id="rId29"/>
    <p:sldId id="482" r:id="rId30"/>
    <p:sldId id="483" r:id="rId31"/>
    <p:sldId id="484" r:id="rId32"/>
  </p:sldIdLst>
  <p:sldSz cx="9144000" cy="6858000" type="screen4x3"/>
  <p:notesSz cx="7315200" cy="96012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9900"/>
    <a:srgbClr val="FF0066"/>
    <a:srgbClr val="66FF66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>
        <p:scale>
          <a:sx n="112" d="100"/>
          <a:sy n="112" d="100"/>
        </p:scale>
        <p:origin x="-810" y="-3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16.wmf"/><Relationship Id="rId2" Type="http://schemas.openxmlformats.org/officeDocument/2006/relationships/image" Target="../media/image17.wmf"/><Relationship Id="rId1" Type="http://schemas.openxmlformats.org/officeDocument/2006/relationships/image" Target="../media/image15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1C58693-4031-4B37-AF7D-DEA9CAAD2204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56225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843E396-127A-40C3-9314-18C36C3A4FF1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9F9E6DB-3138-42D2-894C-83E8FCC91C33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1775A01-895F-4234-A849-5C7B0968ABDB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A60BB59-92F0-4EDF-9225-43871F7DB004}" type="slidenum">
              <a:rPr lang="en-US" sz="1200" smtClean="0">
                <a:solidFill>
                  <a:srgbClr val="000000"/>
                </a:solidFill>
              </a:rPr>
              <a:pPr eaLnBrk="1" hangingPunct="1"/>
              <a:t>18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Any logical formula can be expressed in CNF.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BCDA53E-D2FC-4C23-A9D6-8CD3F50265C2}" type="slidenum">
              <a:rPr lang="en-US" sz="1200" smtClean="0">
                <a:solidFill>
                  <a:srgbClr val="000000"/>
                </a:solidFill>
              </a:rPr>
              <a:pPr eaLnBrk="1" hangingPunct="1"/>
              <a:t>19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B06C22E-718F-49D5-8CD9-73399997FAF3}" type="slidenum">
              <a:rPr lang="en-US" sz="1200" smtClean="0">
                <a:solidFill>
                  <a:srgbClr val="000000"/>
                </a:solidFill>
              </a:rPr>
              <a:pPr eaLnBrk="1" hangingPunct="1"/>
              <a:t>20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4247840-8CF6-4D24-ADF0-FD0AF3BE4667}" type="slidenum">
              <a:rPr lang="en-US" sz="1200" smtClean="0">
                <a:solidFill>
                  <a:srgbClr val="000000"/>
                </a:solidFill>
              </a:rPr>
              <a:pPr eaLnBrk="1" hangingPunct="1"/>
              <a:t>21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D8635A2-21FC-418D-B6D6-958CA8E277FF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765313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D741BE0-EF7E-438B-BBC7-DEB9BA55FC32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036830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A92E3D-9FA9-40A9-A4F3-FB2C53C39EFF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983670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36B5831-C83B-4172-A53A-B481BB1401DC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042971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3B22B4-B020-4523-82FB-39CD13CBA986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D87470A-1EE0-40F6-845A-B88CC97B0480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156370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0B684BC-C5CC-43B3-8464-57CA3C8B0135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262412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F9FDA9-D0EB-4012-87CA-8C2A2B715E63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9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tags" Target="../tags/tag99.xml"/><Relationship Id="rId5" Type="http://schemas.openxmlformats.org/officeDocument/2006/relationships/tags" Target="../tags/tag93.xml"/><Relationship Id="rId10" Type="http://schemas.openxmlformats.org/officeDocument/2006/relationships/tags" Target="../tags/tag98.xml"/><Relationship Id="rId4" Type="http://schemas.openxmlformats.org/officeDocument/2006/relationships/tags" Target="../tags/tag92.xml"/><Relationship Id="rId9" Type="http://schemas.openxmlformats.org/officeDocument/2006/relationships/tags" Target="../tags/tag9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13" Type="http://schemas.openxmlformats.org/officeDocument/2006/relationships/tags" Target="../tags/tag112.xml"/><Relationship Id="rId18" Type="http://schemas.openxmlformats.org/officeDocument/2006/relationships/tags" Target="../tags/tag117.xml"/><Relationship Id="rId3" Type="http://schemas.openxmlformats.org/officeDocument/2006/relationships/tags" Target="../tags/tag102.xml"/><Relationship Id="rId21" Type="http://schemas.openxmlformats.org/officeDocument/2006/relationships/notesSlide" Target="../notesSlides/notesSlide9.xml"/><Relationship Id="rId7" Type="http://schemas.openxmlformats.org/officeDocument/2006/relationships/tags" Target="../tags/tag106.xml"/><Relationship Id="rId12" Type="http://schemas.openxmlformats.org/officeDocument/2006/relationships/tags" Target="../tags/tag111.xml"/><Relationship Id="rId17" Type="http://schemas.openxmlformats.org/officeDocument/2006/relationships/tags" Target="../tags/tag116.xml"/><Relationship Id="rId2" Type="http://schemas.openxmlformats.org/officeDocument/2006/relationships/tags" Target="../tags/tag101.xml"/><Relationship Id="rId16" Type="http://schemas.openxmlformats.org/officeDocument/2006/relationships/tags" Target="../tags/tag11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11" Type="http://schemas.openxmlformats.org/officeDocument/2006/relationships/tags" Target="../tags/tag110.xml"/><Relationship Id="rId5" Type="http://schemas.openxmlformats.org/officeDocument/2006/relationships/tags" Target="../tags/tag104.xml"/><Relationship Id="rId15" Type="http://schemas.openxmlformats.org/officeDocument/2006/relationships/tags" Target="../tags/tag114.xml"/><Relationship Id="rId10" Type="http://schemas.openxmlformats.org/officeDocument/2006/relationships/tags" Target="../tags/tag109.xml"/><Relationship Id="rId19" Type="http://schemas.openxmlformats.org/officeDocument/2006/relationships/tags" Target="../tags/tag118.xml"/><Relationship Id="rId4" Type="http://schemas.openxmlformats.org/officeDocument/2006/relationships/tags" Target="../tags/tag103.xml"/><Relationship Id="rId9" Type="http://schemas.openxmlformats.org/officeDocument/2006/relationships/tags" Target="../tags/tag108.xml"/><Relationship Id="rId14" Type="http://schemas.openxmlformats.org/officeDocument/2006/relationships/tags" Target="../tags/tag1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26.xml"/><Relationship Id="rId13" Type="http://schemas.openxmlformats.org/officeDocument/2006/relationships/tags" Target="../tags/tag131.xml"/><Relationship Id="rId18" Type="http://schemas.openxmlformats.org/officeDocument/2006/relationships/tags" Target="../tags/tag136.xml"/><Relationship Id="rId3" Type="http://schemas.openxmlformats.org/officeDocument/2006/relationships/tags" Target="../tags/tag121.xml"/><Relationship Id="rId21" Type="http://schemas.openxmlformats.org/officeDocument/2006/relationships/notesSlide" Target="../notesSlides/notesSlide10.xml"/><Relationship Id="rId7" Type="http://schemas.openxmlformats.org/officeDocument/2006/relationships/tags" Target="../tags/tag125.xml"/><Relationship Id="rId12" Type="http://schemas.openxmlformats.org/officeDocument/2006/relationships/tags" Target="../tags/tag130.xml"/><Relationship Id="rId17" Type="http://schemas.openxmlformats.org/officeDocument/2006/relationships/tags" Target="../tags/tag135.xml"/><Relationship Id="rId2" Type="http://schemas.openxmlformats.org/officeDocument/2006/relationships/tags" Target="../tags/tag120.xml"/><Relationship Id="rId16" Type="http://schemas.openxmlformats.org/officeDocument/2006/relationships/tags" Target="../tags/tag134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11" Type="http://schemas.openxmlformats.org/officeDocument/2006/relationships/tags" Target="../tags/tag129.xml"/><Relationship Id="rId5" Type="http://schemas.openxmlformats.org/officeDocument/2006/relationships/tags" Target="../tags/tag123.xml"/><Relationship Id="rId15" Type="http://schemas.openxmlformats.org/officeDocument/2006/relationships/tags" Target="../tags/tag133.xml"/><Relationship Id="rId10" Type="http://schemas.openxmlformats.org/officeDocument/2006/relationships/tags" Target="../tags/tag128.xml"/><Relationship Id="rId19" Type="http://schemas.openxmlformats.org/officeDocument/2006/relationships/tags" Target="../tags/tag137.xml"/><Relationship Id="rId4" Type="http://schemas.openxmlformats.org/officeDocument/2006/relationships/tags" Target="../tags/tag122.xml"/><Relationship Id="rId9" Type="http://schemas.openxmlformats.org/officeDocument/2006/relationships/tags" Target="../tags/tag127.xml"/><Relationship Id="rId14" Type="http://schemas.openxmlformats.org/officeDocument/2006/relationships/tags" Target="../tags/tag13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4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26" Type="http://schemas.openxmlformats.org/officeDocument/2006/relationships/tags" Target="../tags/tag165.xml"/><Relationship Id="rId39" Type="http://schemas.openxmlformats.org/officeDocument/2006/relationships/tags" Target="../tags/tag178.xml"/><Relationship Id="rId21" Type="http://schemas.openxmlformats.org/officeDocument/2006/relationships/tags" Target="../tags/tag160.xml"/><Relationship Id="rId34" Type="http://schemas.openxmlformats.org/officeDocument/2006/relationships/tags" Target="../tags/tag173.xml"/><Relationship Id="rId42" Type="http://schemas.openxmlformats.org/officeDocument/2006/relationships/tags" Target="../tags/tag181.xml"/><Relationship Id="rId47" Type="http://schemas.openxmlformats.org/officeDocument/2006/relationships/tags" Target="../tags/tag186.xml"/><Relationship Id="rId50" Type="http://schemas.openxmlformats.org/officeDocument/2006/relationships/tags" Target="../tags/tag189.xml"/><Relationship Id="rId55" Type="http://schemas.openxmlformats.org/officeDocument/2006/relationships/tags" Target="../tags/tag194.xml"/><Relationship Id="rId63" Type="http://schemas.openxmlformats.org/officeDocument/2006/relationships/tags" Target="../tags/tag202.xml"/><Relationship Id="rId7" Type="http://schemas.openxmlformats.org/officeDocument/2006/relationships/tags" Target="../tags/tag146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29" Type="http://schemas.openxmlformats.org/officeDocument/2006/relationships/tags" Target="../tags/tag168.xml"/><Relationship Id="rId41" Type="http://schemas.openxmlformats.org/officeDocument/2006/relationships/tags" Target="../tags/tag180.xml"/><Relationship Id="rId54" Type="http://schemas.openxmlformats.org/officeDocument/2006/relationships/tags" Target="../tags/tag193.xml"/><Relationship Id="rId62" Type="http://schemas.openxmlformats.org/officeDocument/2006/relationships/tags" Target="../tags/tag201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24" Type="http://schemas.openxmlformats.org/officeDocument/2006/relationships/tags" Target="../tags/tag163.xml"/><Relationship Id="rId32" Type="http://schemas.openxmlformats.org/officeDocument/2006/relationships/tags" Target="../tags/tag171.xml"/><Relationship Id="rId37" Type="http://schemas.openxmlformats.org/officeDocument/2006/relationships/tags" Target="../tags/tag176.xml"/><Relationship Id="rId40" Type="http://schemas.openxmlformats.org/officeDocument/2006/relationships/tags" Target="../tags/tag179.xml"/><Relationship Id="rId45" Type="http://schemas.openxmlformats.org/officeDocument/2006/relationships/tags" Target="../tags/tag184.xml"/><Relationship Id="rId53" Type="http://schemas.openxmlformats.org/officeDocument/2006/relationships/tags" Target="../tags/tag192.xml"/><Relationship Id="rId58" Type="http://schemas.openxmlformats.org/officeDocument/2006/relationships/tags" Target="../tags/tag197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tags" Target="../tags/tag162.xml"/><Relationship Id="rId28" Type="http://schemas.openxmlformats.org/officeDocument/2006/relationships/tags" Target="../tags/tag167.xml"/><Relationship Id="rId36" Type="http://schemas.openxmlformats.org/officeDocument/2006/relationships/tags" Target="../tags/tag175.xml"/><Relationship Id="rId49" Type="http://schemas.openxmlformats.org/officeDocument/2006/relationships/tags" Target="../tags/tag188.xml"/><Relationship Id="rId57" Type="http://schemas.openxmlformats.org/officeDocument/2006/relationships/tags" Target="../tags/tag196.xml"/><Relationship Id="rId61" Type="http://schemas.openxmlformats.org/officeDocument/2006/relationships/tags" Target="../tags/tag200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31" Type="http://schemas.openxmlformats.org/officeDocument/2006/relationships/tags" Target="../tags/tag170.xml"/><Relationship Id="rId44" Type="http://schemas.openxmlformats.org/officeDocument/2006/relationships/tags" Target="../tags/tag183.xml"/><Relationship Id="rId52" Type="http://schemas.openxmlformats.org/officeDocument/2006/relationships/tags" Target="../tags/tag191.xml"/><Relationship Id="rId60" Type="http://schemas.openxmlformats.org/officeDocument/2006/relationships/tags" Target="../tags/tag199.xml"/><Relationship Id="rId65" Type="http://schemas.openxmlformats.org/officeDocument/2006/relationships/notesSlide" Target="../notesSlides/notesSlide12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Relationship Id="rId27" Type="http://schemas.openxmlformats.org/officeDocument/2006/relationships/tags" Target="../tags/tag166.xml"/><Relationship Id="rId30" Type="http://schemas.openxmlformats.org/officeDocument/2006/relationships/tags" Target="../tags/tag169.xml"/><Relationship Id="rId35" Type="http://schemas.openxmlformats.org/officeDocument/2006/relationships/tags" Target="../tags/tag174.xml"/><Relationship Id="rId43" Type="http://schemas.openxmlformats.org/officeDocument/2006/relationships/tags" Target="../tags/tag182.xml"/><Relationship Id="rId48" Type="http://schemas.openxmlformats.org/officeDocument/2006/relationships/tags" Target="../tags/tag187.xml"/><Relationship Id="rId56" Type="http://schemas.openxmlformats.org/officeDocument/2006/relationships/tags" Target="../tags/tag195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147.xml"/><Relationship Id="rId51" Type="http://schemas.openxmlformats.org/officeDocument/2006/relationships/tags" Target="../tags/tag190.xml"/><Relationship Id="rId3" Type="http://schemas.openxmlformats.org/officeDocument/2006/relationships/tags" Target="../tags/tag142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5" Type="http://schemas.openxmlformats.org/officeDocument/2006/relationships/tags" Target="../tags/tag164.xml"/><Relationship Id="rId33" Type="http://schemas.openxmlformats.org/officeDocument/2006/relationships/tags" Target="../tags/tag172.xml"/><Relationship Id="rId38" Type="http://schemas.openxmlformats.org/officeDocument/2006/relationships/tags" Target="../tags/tag177.xml"/><Relationship Id="rId46" Type="http://schemas.openxmlformats.org/officeDocument/2006/relationships/tags" Target="../tags/tag185.xml"/><Relationship Id="rId59" Type="http://schemas.openxmlformats.org/officeDocument/2006/relationships/tags" Target="../tags/tag19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4.xml"/><Relationship Id="rId1" Type="http://schemas.openxmlformats.org/officeDocument/2006/relationships/tags" Target="../tags/tag20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12.xml"/><Relationship Id="rId3" Type="http://schemas.openxmlformats.org/officeDocument/2006/relationships/tags" Target="../tags/tag207.xml"/><Relationship Id="rId7" Type="http://schemas.openxmlformats.org/officeDocument/2006/relationships/tags" Target="../tags/tag211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5" Type="http://schemas.openxmlformats.org/officeDocument/2006/relationships/tags" Target="../tags/tag209.xml"/><Relationship Id="rId4" Type="http://schemas.openxmlformats.org/officeDocument/2006/relationships/tags" Target="../tags/tag208.xml"/><Relationship Id="rId9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22.png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4.bin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28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22.png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19.wmf"/><Relationship Id="rId5" Type="http://schemas.openxmlformats.org/officeDocument/2006/relationships/image" Target="../media/image15.wmf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3.bin"/><Relationship Id="rId19" Type="http://schemas.openxmlformats.org/officeDocument/2006/relationships/oleObject" Target="../embeddings/oleObject29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8.wmf"/><Relationship Id="rId14" Type="http://schemas.openxmlformats.org/officeDocument/2006/relationships/image" Target="../media/image2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4.xml"/><Relationship Id="rId1" Type="http://schemas.openxmlformats.org/officeDocument/2006/relationships/tags" Target="../tags/tag21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22.xml"/><Relationship Id="rId13" Type="http://schemas.openxmlformats.org/officeDocument/2006/relationships/tags" Target="../tags/tag227.xml"/><Relationship Id="rId18" Type="http://schemas.openxmlformats.org/officeDocument/2006/relationships/tags" Target="../tags/tag232.xml"/><Relationship Id="rId26" Type="http://schemas.openxmlformats.org/officeDocument/2006/relationships/tags" Target="../tags/tag240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217.xml"/><Relationship Id="rId21" Type="http://schemas.openxmlformats.org/officeDocument/2006/relationships/tags" Target="../tags/tag235.xml"/><Relationship Id="rId34" Type="http://schemas.openxmlformats.org/officeDocument/2006/relationships/tags" Target="../tags/tag248.xml"/><Relationship Id="rId7" Type="http://schemas.openxmlformats.org/officeDocument/2006/relationships/tags" Target="../tags/tag221.xml"/><Relationship Id="rId12" Type="http://schemas.openxmlformats.org/officeDocument/2006/relationships/tags" Target="../tags/tag226.xml"/><Relationship Id="rId17" Type="http://schemas.openxmlformats.org/officeDocument/2006/relationships/tags" Target="../tags/tag231.xml"/><Relationship Id="rId25" Type="http://schemas.openxmlformats.org/officeDocument/2006/relationships/tags" Target="../tags/tag239.xml"/><Relationship Id="rId33" Type="http://schemas.openxmlformats.org/officeDocument/2006/relationships/tags" Target="../tags/tag247.xml"/><Relationship Id="rId38" Type="http://schemas.openxmlformats.org/officeDocument/2006/relationships/tags" Target="../tags/tag252.xml"/><Relationship Id="rId2" Type="http://schemas.openxmlformats.org/officeDocument/2006/relationships/tags" Target="../tags/tag216.xml"/><Relationship Id="rId16" Type="http://schemas.openxmlformats.org/officeDocument/2006/relationships/tags" Target="../tags/tag230.xml"/><Relationship Id="rId20" Type="http://schemas.openxmlformats.org/officeDocument/2006/relationships/tags" Target="../tags/tag234.xml"/><Relationship Id="rId29" Type="http://schemas.openxmlformats.org/officeDocument/2006/relationships/tags" Target="../tags/tag243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11" Type="http://schemas.openxmlformats.org/officeDocument/2006/relationships/tags" Target="../tags/tag225.xml"/><Relationship Id="rId24" Type="http://schemas.openxmlformats.org/officeDocument/2006/relationships/tags" Target="../tags/tag238.xml"/><Relationship Id="rId32" Type="http://schemas.openxmlformats.org/officeDocument/2006/relationships/tags" Target="../tags/tag246.xml"/><Relationship Id="rId37" Type="http://schemas.openxmlformats.org/officeDocument/2006/relationships/tags" Target="../tags/tag251.xml"/><Relationship Id="rId5" Type="http://schemas.openxmlformats.org/officeDocument/2006/relationships/tags" Target="../tags/tag219.xml"/><Relationship Id="rId15" Type="http://schemas.openxmlformats.org/officeDocument/2006/relationships/tags" Target="../tags/tag229.xml"/><Relationship Id="rId23" Type="http://schemas.openxmlformats.org/officeDocument/2006/relationships/tags" Target="../tags/tag237.xml"/><Relationship Id="rId28" Type="http://schemas.openxmlformats.org/officeDocument/2006/relationships/tags" Target="../tags/tag242.xml"/><Relationship Id="rId36" Type="http://schemas.openxmlformats.org/officeDocument/2006/relationships/tags" Target="../tags/tag250.xml"/><Relationship Id="rId10" Type="http://schemas.openxmlformats.org/officeDocument/2006/relationships/tags" Target="../tags/tag224.xml"/><Relationship Id="rId19" Type="http://schemas.openxmlformats.org/officeDocument/2006/relationships/tags" Target="../tags/tag233.xml"/><Relationship Id="rId31" Type="http://schemas.openxmlformats.org/officeDocument/2006/relationships/tags" Target="../tags/tag245.xml"/><Relationship Id="rId4" Type="http://schemas.openxmlformats.org/officeDocument/2006/relationships/tags" Target="../tags/tag218.xml"/><Relationship Id="rId9" Type="http://schemas.openxmlformats.org/officeDocument/2006/relationships/tags" Target="../tags/tag223.xml"/><Relationship Id="rId14" Type="http://schemas.openxmlformats.org/officeDocument/2006/relationships/tags" Target="../tags/tag228.xml"/><Relationship Id="rId22" Type="http://schemas.openxmlformats.org/officeDocument/2006/relationships/tags" Target="../tags/tag236.xml"/><Relationship Id="rId27" Type="http://schemas.openxmlformats.org/officeDocument/2006/relationships/tags" Target="../tags/tag241.xml"/><Relationship Id="rId30" Type="http://schemas.openxmlformats.org/officeDocument/2006/relationships/tags" Target="../tags/tag244.xml"/><Relationship Id="rId35" Type="http://schemas.openxmlformats.org/officeDocument/2006/relationships/tags" Target="../tags/tag24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60.xml"/><Relationship Id="rId13" Type="http://schemas.openxmlformats.org/officeDocument/2006/relationships/tags" Target="../tags/tag265.xml"/><Relationship Id="rId18" Type="http://schemas.openxmlformats.org/officeDocument/2006/relationships/tags" Target="../tags/tag270.xml"/><Relationship Id="rId3" Type="http://schemas.openxmlformats.org/officeDocument/2006/relationships/tags" Target="../tags/tag255.xml"/><Relationship Id="rId21" Type="http://schemas.openxmlformats.org/officeDocument/2006/relationships/tags" Target="../tags/tag273.xml"/><Relationship Id="rId7" Type="http://schemas.openxmlformats.org/officeDocument/2006/relationships/tags" Target="../tags/tag259.xml"/><Relationship Id="rId12" Type="http://schemas.openxmlformats.org/officeDocument/2006/relationships/tags" Target="../tags/tag264.xml"/><Relationship Id="rId17" Type="http://schemas.openxmlformats.org/officeDocument/2006/relationships/tags" Target="../tags/tag269.xml"/><Relationship Id="rId2" Type="http://schemas.openxmlformats.org/officeDocument/2006/relationships/tags" Target="../tags/tag254.xml"/><Relationship Id="rId16" Type="http://schemas.openxmlformats.org/officeDocument/2006/relationships/tags" Target="../tags/tag268.xml"/><Relationship Id="rId20" Type="http://schemas.openxmlformats.org/officeDocument/2006/relationships/tags" Target="../tags/tag272.xml"/><Relationship Id="rId1" Type="http://schemas.openxmlformats.org/officeDocument/2006/relationships/tags" Target="../tags/tag253.xml"/><Relationship Id="rId6" Type="http://schemas.openxmlformats.org/officeDocument/2006/relationships/tags" Target="../tags/tag258.xml"/><Relationship Id="rId11" Type="http://schemas.openxmlformats.org/officeDocument/2006/relationships/tags" Target="../tags/tag263.xml"/><Relationship Id="rId5" Type="http://schemas.openxmlformats.org/officeDocument/2006/relationships/tags" Target="../tags/tag257.xml"/><Relationship Id="rId15" Type="http://schemas.openxmlformats.org/officeDocument/2006/relationships/tags" Target="../tags/tag267.xml"/><Relationship Id="rId10" Type="http://schemas.openxmlformats.org/officeDocument/2006/relationships/tags" Target="../tags/tag262.xml"/><Relationship Id="rId19" Type="http://schemas.openxmlformats.org/officeDocument/2006/relationships/tags" Target="../tags/tag271.xml"/><Relationship Id="rId4" Type="http://schemas.openxmlformats.org/officeDocument/2006/relationships/tags" Target="../tags/tag256.xml"/><Relationship Id="rId9" Type="http://schemas.openxmlformats.org/officeDocument/2006/relationships/tags" Target="../tags/tag261.xml"/><Relationship Id="rId14" Type="http://schemas.openxmlformats.org/officeDocument/2006/relationships/tags" Target="../tags/tag266.xml"/><Relationship Id="rId2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81.xml"/><Relationship Id="rId13" Type="http://schemas.openxmlformats.org/officeDocument/2006/relationships/tags" Target="../tags/tag286.xml"/><Relationship Id="rId18" Type="http://schemas.openxmlformats.org/officeDocument/2006/relationships/tags" Target="../tags/tag291.xml"/><Relationship Id="rId26" Type="http://schemas.openxmlformats.org/officeDocument/2006/relationships/tags" Target="../tags/tag299.xml"/><Relationship Id="rId3" Type="http://schemas.openxmlformats.org/officeDocument/2006/relationships/tags" Target="../tags/tag276.xml"/><Relationship Id="rId21" Type="http://schemas.openxmlformats.org/officeDocument/2006/relationships/tags" Target="../tags/tag294.xml"/><Relationship Id="rId7" Type="http://schemas.openxmlformats.org/officeDocument/2006/relationships/tags" Target="../tags/tag280.xml"/><Relationship Id="rId12" Type="http://schemas.openxmlformats.org/officeDocument/2006/relationships/tags" Target="../tags/tag285.xml"/><Relationship Id="rId17" Type="http://schemas.openxmlformats.org/officeDocument/2006/relationships/tags" Target="../tags/tag290.xml"/><Relationship Id="rId25" Type="http://schemas.openxmlformats.org/officeDocument/2006/relationships/tags" Target="../tags/tag298.xml"/><Relationship Id="rId2" Type="http://schemas.openxmlformats.org/officeDocument/2006/relationships/tags" Target="../tags/tag275.xml"/><Relationship Id="rId16" Type="http://schemas.openxmlformats.org/officeDocument/2006/relationships/tags" Target="../tags/tag289.xml"/><Relationship Id="rId20" Type="http://schemas.openxmlformats.org/officeDocument/2006/relationships/tags" Target="../tags/tag293.xml"/><Relationship Id="rId1" Type="http://schemas.openxmlformats.org/officeDocument/2006/relationships/tags" Target="../tags/tag274.xml"/><Relationship Id="rId6" Type="http://schemas.openxmlformats.org/officeDocument/2006/relationships/tags" Target="../tags/tag279.xml"/><Relationship Id="rId11" Type="http://schemas.openxmlformats.org/officeDocument/2006/relationships/tags" Target="../tags/tag284.xml"/><Relationship Id="rId24" Type="http://schemas.openxmlformats.org/officeDocument/2006/relationships/tags" Target="../tags/tag297.xml"/><Relationship Id="rId5" Type="http://schemas.openxmlformats.org/officeDocument/2006/relationships/tags" Target="../tags/tag278.xml"/><Relationship Id="rId15" Type="http://schemas.openxmlformats.org/officeDocument/2006/relationships/tags" Target="../tags/tag288.xml"/><Relationship Id="rId23" Type="http://schemas.openxmlformats.org/officeDocument/2006/relationships/tags" Target="../tags/tag296.xml"/><Relationship Id="rId10" Type="http://schemas.openxmlformats.org/officeDocument/2006/relationships/tags" Target="../tags/tag283.xml"/><Relationship Id="rId19" Type="http://schemas.openxmlformats.org/officeDocument/2006/relationships/tags" Target="../tags/tag292.xml"/><Relationship Id="rId4" Type="http://schemas.openxmlformats.org/officeDocument/2006/relationships/tags" Target="../tags/tag277.xml"/><Relationship Id="rId9" Type="http://schemas.openxmlformats.org/officeDocument/2006/relationships/tags" Target="../tags/tag282.xml"/><Relationship Id="rId14" Type="http://schemas.openxmlformats.org/officeDocument/2006/relationships/tags" Target="../tags/tag287.xml"/><Relationship Id="rId22" Type="http://schemas.openxmlformats.org/officeDocument/2006/relationships/tags" Target="../tags/tag295.xml"/><Relationship Id="rId27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1.xml"/><Relationship Id="rId1" Type="http://schemas.openxmlformats.org/officeDocument/2006/relationships/tags" Target="../tags/tag300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309.xml"/><Relationship Id="rId13" Type="http://schemas.openxmlformats.org/officeDocument/2006/relationships/tags" Target="../tags/tag314.xml"/><Relationship Id="rId18" Type="http://schemas.openxmlformats.org/officeDocument/2006/relationships/tags" Target="../tags/tag319.xml"/><Relationship Id="rId3" Type="http://schemas.openxmlformats.org/officeDocument/2006/relationships/tags" Target="../tags/tag304.xml"/><Relationship Id="rId21" Type="http://schemas.openxmlformats.org/officeDocument/2006/relationships/tags" Target="../tags/tag322.xml"/><Relationship Id="rId7" Type="http://schemas.openxmlformats.org/officeDocument/2006/relationships/tags" Target="../tags/tag308.xml"/><Relationship Id="rId12" Type="http://schemas.openxmlformats.org/officeDocument/2006/relationships/tags" Target="../tags/tag313.xml"/><Relationship Id="rId17" Type="http://schemas.openxmlformats.org/officeDocument/2006/relationships/tags" Target="../tags/tag318.xml"/><Relationship Id="rId2" Type="http://schemas.openxmlformats.org/officeDocument/2006/relationships/tags" Target="../tags/tag303.xml"/><Relationship Id="rId16" Type="http://schemas.openxmlformats.org/officeDocument/2006/relationships/tags" Target="../tags/tag317.xml"/><Relationship Id="rId20" Type="http://schemas.openxmlformats.org/officeDocument/2006/relationships/tags" Target="../tags/tag321.xml"/><Relationship Id="rId1" Type="http://schemas.openxmlformats.org/officeDocument/2006/relationships/tags" Target="../tags/tag302.xml"/><Relationship Id="rId6" Type="http://schemas.openxmlformats.org/officeDocument/2006/relationships/tags" Target="../tags/tag307.xml"/><Relationship Id="rId11" Type="http://schemas.openxmlformats.org/officeDocument/2006/relationships/tags" Target="../tags/tag312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06.xml"/><Relationship Id="rId15" Type="http://schemas.openxmlformats.org/officeDocument/2006/relationships/tags" Target="../tags/tag316.xml"/><Relationship Id="rId23" Type="http://schemas.openxmlformats.org/officeDocument/2006/relationships/tags" Target="../tags/tag324.xml"/><Relationship Id="rId10" Type="http://schemas.openxmlformats.org/officeDocument/2006/relationships/tags" Target="../tags/tag311.xml"/><Relationship Id="rId19" Type="http://schemas.openxmlformats.org/officeDocument/2006/relationships/tags" Target="../tags/tag320.xml"/><Relationship Id="rId4" Type="http://schemas.openxmlformats.org/officeDocument/2006/relationships/tags" Target="../tags/tag305.xml"/><Relationship Id="rId9" Type="http://schemas.openxmlformats.org/officeDocument/2006/relationships/tags" Target="../tags/tag310.xml"/><Relationship Id="rId14" Type="http://schemas.openxmlformats.org/officeDocument/2006/relationships/tags" Target="../tags/tag315.xml"/><Relationship Id="rId22" Type="http://schemas.openxmlformats.org/officeDocument/2006/relationships/tags" Target="../tags/tag3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6.xml"/><Relationship Id="rId1" Type="http://schemas.openxmlformats.org/officeDocument/2006/relationships/tags" Target="../tags/tag32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34.xml"/><Relationship Id="rId13" Type="http://schemas.openxmlformats.org/officeDocument/2006/relationships/tags" Target="../tags/tag339.xml"/><Relationship Id="rId18" Type="http://schemas.openxmlformats.org/officeDocument/2006/relationships/tags" Target="../tags/tag344.xml"/><Relationship Id="rId26" Type="http://schemas.openxmlformats.org/officeDocument/2006/relationships/tags" Target="../tags/tag352.xml"/><Relationship Id="rId3" Type="http://schemas.openxmlformats.org/officeDocument/2006/relationships/tags" Target="../tags/tag329.xml"/><Relationship Id="rId21" Type="http://schemas.openxmlformats.org/officeDocument/2006/relationships/tags" Target="../tags/tag347.xml"/><Relationship Id="rId34" Type="http://schemas.openxmlformats.org/officeDocument/2006/relationships/tags" Target="../tags/tag360.xml"/><Relationship Id="rId7" Type="http://schemas.openxmlformats.org/officeDocument/2006/relationships/tags" Target="../tags/tag333.xml"/><Relationship Id="rId12" Type="http://schemas.openxmlformats.org/officeDocument/2006/relationships/tags" Target="../tags/tag338.xml"/><Relationship Id="rId17" Type="http://schemas.openxmlformats.org/officeDocument/2006/relationships/tags" Target="../tags/tag343.xml"/><Relationship Id="rId25" Type="http://schemas.openxmlformats.org/officeDocument/2006/relationships/tags" Target="../tags/tag351.xml"/><Relationship Id="rId33" Type="http://schemas.openxmlformats.org/officeDocument/2006/relationships/tags" Target="../tags/tag359.xml"/><Relationship Id="rId2" Type="http://schemas.openxmlformats.org/officeDocument/2006/relationships/tags" Target="../tags/tag328.xml"/><Relationship Id="rId16" Type="http://schemas.openxmlformats.org/officeDocument/2006/relationships/tags" Target="../tags/tag342.xml"/><Relationship Id="rId20" Type="http://schemas.openxmlformats.org/officeDocument/2006/relationships/tags" Target="../tags/tag346.xml"/><Relationship Id="rId29" Type="http://schemas.openxmlformats.org/officeDocument/2006/relationships/tags" Target="../tags/tag355.xml"/><Relationship Id="rId1" Type="http://schemas.openxmlformats.org/officeDocument/2006/relationships/tags" Target="../tags/tag327.xml"/><Relationship Id="rId6" Type="http://schemas.openxmlformats.org/officeDocument/2006/relationships/tags" Target="../tags/tag332.xml"/><Relationship Id="rId11" Type="http://schemas.openxmlformats.org/officeDocument/2006/relationships/tags" Target="../tags/tag337.xml"/><Relationship Id="rId24" Type="http://schemas.openxmlformats.org/officeDocument/2006/relationships/tags" Target="../tags/tag350.xml"/><Relationship Id="rId32" Type="http://schemas.openxmlformats.org/officeDocument/2006/relationships/tags" Target="../tags/tag358.xml"/><Relationship Id="rId5" Type="http://schemas.openxmlformats.org/officeDocument/2006/relationships/tags" Target="../tags/tag331.xml"/><Relationship Id="rId15" Type="http://schemas.openxmlformats.org/officeDocument/2006/relationships/tags" Target="../tags/tag341.xml"/><Relationship Id="rId23" Type="http://schemas.openxmlformats.org/officeDocument/2006/relationships/tags" Target="../tags/tag349.xml"/><Relationship Id="rId28" Type="http://schemas.openxmlformats.org/officeDocument/2006/relationships/tags" Target="../tags/tag354.xml"/><Relationship Id="rId10" Type="http://schemas.openxmlformats.org/officeDocument/2006/relationships/tags" Target="../tags/tag336.xml"/><Relationship Id="rId19" Type="http://schemas.openxmlformats.org/officeDocument/2006/relationships/tags" Target="../tags/tag345.xml"/><Relationship Id="rId31" Type="http://schemas.openxmlformats.org/officeDocument/2006/relationships/tags" Target="../tags/tag357.xml"/><Relationship Id="rId4" Type="http://schemas.openxmlformats.org/officeDocument/2006/relationships/tags" Target="../tags/tag330.xml"/><Relationship Id="rId9" Type="http://schemas.openxmlformats.org/officeDocument/2006/relationships/tags" Target="../tags/tag335.xml"/><Relationship Id="rId14" Type="http://schemas.openxmlformats.org/officeDocument/2006/relationships/tags" Target="../tags/tag340.xml"/><Relationship Id="rId22" Type="http://schemas.openxmlformats.org/officeDocument/2006/relationships/tags" Target="../tags/tag348.xml"/><Relationship Id="rId27" Type="http://schemas.openxmlformats.org/officeDocument/2006/relationships/tags" Target="../tags/tag353.xml"/><Relationship Id="rId30" Type="http://schemas.openxmlformats.org/officeDocument/2006/relationships/tags" Target="../tags/tag356.xml"/><Relationship Id="rId35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368.xml"/><Relationship Id="rId13" Type="http://schemas.openxmlformats.org/officeDocument/2006/relationships/tags" Target="../tags/tag373.xml"/><Relationship Id="rId18" Type="http://schemas.openxmlformats.org/officeDocument/2006/relationships/tags" Target="../tags/tag378.xml"/><Relationship Id="rId3" Type="http://schemas.openxmlformats.org/officeDocument/2006/relationships/tags" Target="../tags/tag363.xml"/><Relationship Id="rId21" Type="http://schemas.openxmlformats.org/officeDocument/2006/relationships/tags" Target="../tags/tag381.xml"/><Relationship Id="rId7" Type="http://schemas.openxmlformats.org/officeDocument/2006/relationships/tags" Target="../tags/tag367.xml"/><Relationship Id="rId12" Type="http://schemas.openxmlformats.org/officeDocument/2006/relationships/tags" Target="../tags/tag372.xml"/><Relationship Id="rId17" Type="http://schemas.openxmlformats.org/officeDocument/2006/relationships/tags" Target="../tags/tag377.xml"/><Relationship Id="rId2" Type="http://schemas.openxmlformats.org/officeDocument/2006/relationships/tags" Target="../tags/tag362.xml"/><Relationship Id="rId16" Type="http://schemas.openxmlformats.org/officeDocument/2006/relationships/tags" Target="../tags/tag376.xml"/><Relationship Id="rId20" Type="http://schemas.openxmlformats.org/officeDocument/2006/relationships/tags" Target="../tags/tag380.xml"/><Relationship Id="rId1" Type="http://schemas.openxmlformats.org/officeDocument/2006/relationships/tags" Target="../tags/tag361.xml"/><Relationship Id="rId6" Type="http://schemas.openxmlformats.org/officeDocument/2006/relationships/tags" Target="../tags/tag366.xml"/><Relationship Id="rId11" Type="http://schemas.openxmlformats.org/officeDocument/2006/relationships/tags" Target="../tags/tag371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65.xml"/><Relationship Id="rId15" Type="http://schemas.openxmlformats.org/officeDocument/2006/relationships/tags" Target="../tags/tag375.xml"/><Relationship Id="rId23" Type="http://schemas.openxmlformats.org/officeDocument/2006/relationships/tags" Target="../tags/tag383.xml"/><Relationship Id="rId10" Type="http://schemas.openxmlformats.org/officeDocument/2006/relationships/tags" Target="../tags/tag370.xml"/><Relationship Id="rId19" Type="http://schemas.openxmlformats.org/officeDocument/2006/relationships/tags" Target="../tags/tag379.xml"/><Relationship Id="rId4" Type="http://schemas.openxmlformats.org/officeDocument/2006/relationships/tags" Target="../tags/tag364.xml"/><Relationship Id="rId9" Type="http://schemas.openxmlformats.org/officeDocument/2006/relationships/tags" Target="../tags/tag369.xml"/><Relationship Id="rId14" Type="http://schemas.openxmlformats.org/officeDocument/2006/relationships/tags" Target="../tags/tag374.xml"/><Relationship Id="rId22" Type="http://schemas.openxmlformats.org/officeDocument/2006/relationships/tags" Target="../tags/tag38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91.xml"/><Relationship Id="rId13" Type="http://schemas.openxmlformats.org/officeDocument/2006/relationships/tags" Target="../tags/tag396.xml"/><Relationship Id="rId18" Type="http://schemas.openxmlformats.org/officeDocument/2006/relationships/tags" Target="../tags/tag401.xml"/><Relationship Id="rId3" Type="http://schemas.openxmlformats.org/officeDocument/2006/relationships/tags" Target="../tags/tag386.xml"/><Relationship Id="rId21" Type="http://schemas.openxmlformats.org/officeDocument/2006/relationships/tags" Target="../tags/tag404.xml"/><Relationship Id="rId7" Type="http://schemas.openxmlformats.org/officeDocument/2006/relationships/tags" Target="../tags/tag390.xml"/><Relationship Id="rId12" Type="http://schemas.openxmlformats.org/officeDocument/2006/relationships/tags" Target="../tags/tag395.xml"/><Relationship Id="rId17" Type="http://schemas.openxmlformats.org/officeDocument/2006/relationships/tags" Target="../tags/tag400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385.xml"/><Relationship Id="rId16" Type="http://schemas.openxmlformats.org/officeDocument/2006/relationships/tags" Target="../tags/tag399.xml"/><Relationship Id="rId20" Type="http://schemas.openxmlformats.org/officeDocument/2006/relationships/tags" Target="../tags/tag403.xml"/><Relationship Id="rId1" Type="http://schemas.openxmlformats.org/officeDocument/2006/relationships/tags" Target="../tags/tag384.xml"/><Relationship Id="rId6" Type="http://schemas.openxmlformats.org/officeDocument/2006/relationships/tags" Target="../tags/tag389.xml"/><Relationship Id="rId11" Type="http://schemas.openxmlformats.org/officeDocument/2006/relationships/tags" Target="../tags/tag394.xml"/><Relationship Id="rId24" Type="http://schemas.openxmlformats.org/officeDocument/2006/relationships/tags" Target="../tags/tag407.xml"/><Relationship Id="rId5" Type="http://schemas.openxmlformats.org/officeDocument/2006/relationships/tags" Target="../tags/tag388.xml"/><Relationship Id="rId15" Type="http://schemas.openxmlformats.org/officeDocument/2006/relationships/tags" Target="../tags/tag398.xml"/><Relationship Id="rId23" Type="http://schemas.openxmlformats.org/officeDocument/2006/relationships/tags" Target="../tags/tag406.xml"/><Relationship Id="rId10" Type="http://schemas.openxmlformats.org/officeDocument/2006/relationships/tags" Target="../tags/tag393.xml"/><Relationship Id="rId19" Type="http://schemas.openxmlformats.org/officeDocument/2006/relationships/tags" Target="../tags/tag402.xml"/><Relationship Id="rId4" Type="http://schemas.openxmlformats.org/officeDocument/2006/relationships/tags" Target="../tags/tag387.xml"/><Relationship Id="rId9" Type="http://schemas.openxmlformats.org/officeDocument/2006/relationships/tags" Target="../tags/tag392.xml"/><Relationship Id="rId14" Type="http://schemas.openxmlformats.org/officeDocument/2006/relationships/tags" Target="../tags/tag397.xml"/><Relationship Id="rId22" Type="http://schemas.openxmlformats.org/officeDocument/2006/relationships/tags" Target="../tags/tag40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26.xml"/><Relationship Id="rId18" Type="http://schemas.openxmlformats.org/officeDocument/2006/relationships/tags" Target="../tags/tag31.xml"/><Relationship Id="rId26" Type="http://schemas.openxmlformats.org/officeDocument/2006/relationships/tags" Target="../tags/tag39.xml"/><Relationship Id="rId39" Type="http://schemas.openxmlformats.org/officeDocument/2006/relationships/tags" Target="../tags/tag52.xml"/><Relationship Id="rId21" Type="http://schemas.openxmlformats.org/officeDocument/2006/relationships/tags" Target="../tags/tag34.xml"/><Relationship Id="rId34" Type="http://schemas.openxmlformats.org/officeDocument/2006/relationships/tags" Target="../tags/tag47.xml"/><Relationship Id="rId42" Type="http://schemas.openxmlformats.org/officeDocument/2006/relationships/tags" Target="../tags/tag55.xml"/><Relationship Id="rId47" Type="http://schemas.openxmlformats.org/officeDocument/2006/relationships/tags" Target="../tags/tag60.xml"/><Relationship Id="rId50" Type="http://schemas.openxmlformats.org/officeDocument/2006/relationships/tags" Target="../tags/tag63.xml"/><Relationship Id="rId55" Type="http://schemas.openxmlformats.org/officeDocument/2006/relationships/tags" Target="../tags/tag68.xml"/><Relationship Id="rId63" Type="http://schemas.openxmlformats.org/officeDocument/2006/relationships/tags" Target="../tags/tag7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6" Type="http://schemas.openxmlformats.org/officeDocument/2006/relationships/tags" Target="../tags/tag29.xml"/><Relationship Id="rId20" Type="http://schemas.openxmlformats.org/officeDocument/2006/relationships/tags" Target="../tags/tag33.xml"/><Relationship Id="rId29" Type="http://schemas.openxmlformats.org/officeDocument/2006/relationships/tags" Target="../tags/tag42.xml"/><Relationship Id="rId41" Type="http://schemas.openxmlformats.org/officeDocument/2006/relationships/tags" Target="../tags/tag54.xml"/><Relationship Id="rId54" Type="http://schemas.openxmlformats.org/officeDocument/2006/relationships/tags" Target="../tags/tag67.xml"/><Relationship Id="rId62" Type="http://schemas.openxmlformats.org/officeDocument/2006/relationships/tags" Target="../tags/tag7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tags" Target="../tags/tag37.xml"/><Relationship Id="rId32" Type="http://schemas.openxmlformats.org/officeDocument/2006/relationships/tags" Target="../tags/tag45.xml"/><Relationship Id="rId37" Type="http://schemas.openxmlformats.org/officeDocument/2006/relationships/tags" Target="../tags/tag50.xml"/><Relationship Id="rId40" Type="http://schemas.openxmlformats.org/officeDocument/2006/relationships/tags" Target="../tags/tag53.xml"/><Relationship Id="rId45" Type="http://schemas.openxmlformats.org/officeDocument/2006/relationships/tags" Target="../tags/tag58.xml"/><Relationship Id="rId53" Type="http://schemas.openxmlformats.org/officeDocument/2006/relationships/tags" Target="../tags/tag66.xml"/><Relationship Id="rId58" Type="http://schemas.openxmlformats.org/officeDocument/2006/relationships/tags" Target="../tags/tag71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23" Type="http://schemas.openxmlformats.org/officeDocument/2006/relationships/tags" Target="../tags/tag36.xml"/><Relationship Id="rId28" Type="http://schemas.openxmlformats.org/officeDocument/2006/relationships/tags" Target="../tags/tag41.xml"/><Relationship Id="rId36" Type="http://schemas.openxmlformats.org/officeDocument/2006/relationships/tags" Target="../tags/tag49.xml"/><Relationship Id="rId49" Type="http://schemas.openxmlformats.org/officeDocument/2006/relationships/tags" Target="../tags/tag62.xml"/><Relationship Id="rId57" Type="http://schemas.openxmlformats.org/officeDocument/2006/relationships/tags" Target="../tags/tag70.xml"/><Relationship Id="rId61" Type="http://schemas.openxmlformats.org/officeDocument/2006/relationships/tags" Target="../tags/tag74.xml"/><Relationship Id="rId10" Type="http://schemas.openxmlformats.org/officeDocument/2006/relationships/tags" Target="../tags/tag23.xml"/><Relationship Id="rId19" Type="http://schemas.openxmlformats.org/officeDocument/2006/relationships/tags" Target="../tags/tag32.xml"/><Relationship Id="rId31" Type="http://schemas.openxmlformats.org/officeDocument/2006/relationships/tags" Target="../tags/tag44.xml"/><Relationship Id="rId44" Type="http://schemas.openxmlformats.org/officeDocument/2006/relationships/tags" Target="../tags/tag57.xml"/><Relationship Id="rId52" Type="http://schemas.openxmlformats.org/officeDocument/2006/relationships/tags" Target="../tags/tag65.xml"/><Relationship Id="rId60" Type="http://schemas.openxmlformats.org/officeDocument/2006/relationships/tags" Target="../tags/tag73.xml"/><Relationship Id="rId65" Type="http://schemas.openxmlformats.org/officeDocument/2006/relationships/notesSlide" Target="../notesSlides/notesSlide6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Relationship Id="rId22" Type="http://schemas.openxmlformats.org/officeDocument/2006/relationships/tags" Target="../tags/tag35.xml"/><Relationship Id="rId27" Type="http://schemas.openxmlformats.org/officeDocument/2006/relationships/tags" Target="../tags/tag40.xml"/><Relationship Id="rId30" Type="http://schemas.openxmlformats.org/officeDocument/2006/relationships/tags" Target="../tags/tag43.xml"/><Relationship Id="rId35" Type="http://schemas.openxmlformats.org/officeDocument/2006/relationships/tags" Target="../tags/tag48.xml"/><Relationship Id="rId43" Type="http://schemas.openxmlformats.org/officeDocument/2006/relationships/tags" Target="../tags/tag56.xml"/><Relationship Id="rId48" Type="http://schemas.openxmlformats.org/officeDocument/2006/relationships/tags" Target="../tags/tag61.xml"/><Relationship Id="rId56" Type="http://schemas.openxmlformats.org/officeDocument/2006/relationships/tags" Target="../tags/tag69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21.xml"/><Relationship Id="rId51" Type="http://schemas.openxmlformats.org/officeDocument/2006/relationships/tags" Target="../tags/tag64.xml"/><Relationship Id="rId3" Type="http://schemas.openxmlformats.org/officeDocument/2006/relationships/tags" Target="../tags/tag16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5" Type="http://schemas.openxmlformats.org/officeDocument/2006/relationships/tags" Target="../tags/tag38.xml"/><Relationship Id="rId33" Type="http://schemas.openxmlformats.org/officeDocument/2006/relationships/tags" Target="../tags/tag46.xml"/><Relationship Id="rId38" Type="http://schemas.openxmlformats.org/officeDocument/2006/relationships/tags" Target="../tags/tag51.xml"/><Relationship Id="rId46" Type="http://schemas.openxmlformats.org/officeDocument/2006/relationships/tags" Target="../tags/tag59.xml"/><Relationship Id="rId59" Type="http://schemas.openxmlformats.org/officeDocument/2006/relationships/tags" Target="../tags/tag7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5" Type="http://schemas.openxmlformats.org/officeDocument/2006/relationships/image" Target="../media/image5.jpeg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26</a:t>
            </a:r>
          </a:p>
          <a:p>
            <a:pPr eaLnBrk="1" hangingPunct="1"/>
            <a:r>
              <a:rPr lang="en-US" altLang="en-US" dirty="0" smtClean="0"/>
              <a:t>NP-Completeness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3074" name="Picture 2" descr="http://news.utoronto.ca/sites/default/files/Cook-NSERC-13-2-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90" y="165515"/>
            <a:ext cx="2755095" cy="183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eecs.berkeley.edu/Faculty/Photos/Homepages/kar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010" y="131083"/>
            <a:ext cx="14287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las.inf.ethz.ch/discml/edmond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20" y="2594155"/>
            <a:ext cx="1783533" cy="199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upload.wikimedia.org/wikipedia/commons/thumb/5/50/LeonidLevin2010.jpg/220px-LeonidLevin201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826" y="2703678"/>
            <a:ext cx="1856973" cy="1772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vs. NP Question</a:t>
            </a: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9565" y="242887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84590" y="4148198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54365" y="2594155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80830" y="2973630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13190" y="493395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9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21252" y="3808413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</a:t>
            </a:r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0778" y="2442865"/>
            <a:ext cx="2808287" cy="30353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89602" y="3748087"/>
            <a:ext cx="12906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smtClean="0"/>
              <a:t>P        NP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4978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Populating the NP-Completeness Universe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Circuit Sat &lt;</a:t>
            </a:r>
            <a:r>
              <a:rPr lang="en-US" sz="2400" baseline="-25000" smtClean="0"/>
              <a:t>P</a:t>
            </a:r>
            <a:r>
              <a:rPr lang="en-US" sz="2400" smtClean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Independent Set &lt;</a:t>
            </a:r>
            <a:r>
              <a:rPr lang="en-US" sz="2400" baseline="-25000" smtClean="0"/>
              <a:t>P</a:t>
            </a:r>
            <a:r>
              <a:rPr lang="en-US" sz="2400" smtClean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Hamiltonian Circuit &lt;</a:t>
            </a:r>
            <a:r>
              <a:rPr lang="en-US" sz="2400" baseline="-25000" smtClean="0"/>
              <a:t>P</a:t>
            </a:r>
            <a:r>
              <a:rPr lang="en-US" sz="2400" smtClean="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Subset Sum &lt;</a:t>
            </a:r>
            <a:r>
              <a:rPr lang="en-US" sz="2400" baseline="-25000" smtClean="0"/>
              <a:t>P</a:t>
            </a:r>
            <a:r>
              <a:rPr lang="en-US" sz="2400" smtClean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96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65888" y="9906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6964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6964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6629400" y="1981200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>
            <p:custDataLst>
              <p:tags r:id="rId10"/>
            </p:custDataLst>
          </p:nvPr>
        </p:nvSpPr>
        <p:spPr>
          <a:xfrm>
            <a:off x="7010400" y="1828800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>
            <p:custDataLst>
              <p:tags r:id="rId11"/>
            </p:custDataLst>
          </p:nvPr>
        </p:nvSpPr>
        <p:spPr>
          <a:xfrm>
            <a:off x="7391400" y="1752600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Problems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Independent Set</a:t>
            </a:r>
          </a:p>
          <a:p>
            <a:pPr lvl="1" eaLnBrk="1" hangingPunct="1"/>
            <a:r>
              <a:rPr lang="en-US" smtClean="0"/>
              <a:t>Graph G = (V, E), a subset S of the vertices is independent if there are no edges between vertices in S</a:t>
            </a:r>
          </a:p>
        </p:txBody>
      </p:sp>
      <p:sp>
        <p:nvSpPr>
          <p:cNvPr id="706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06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06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06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06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06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06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06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Vertex Cover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Vertex Cover</a:t>
            </a:r>
          </a:p>
          <a:p>
            <a:pPr lvl="1" eaLnBrk="1" hangingPunct="1"/>
            <a:r>
              <a:rPr lang="en-US" smtClean="0"/>
              <a:t>Graph G = (V, E), a subset S of the vertices is a vertex cover if every edge in E has at least one endpoint in S</a:t>
            </a:r>
          </a:p>
        </p:txBody>
      </p:sp>
      <p:sp>
        <p:nvSpPr>
          <p:cNvPr id="716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16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16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16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16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16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169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16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Cook’s Theorem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Circuit Satisfiability Problem is NP-Complete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Circuit Satisfiability</a:t>
            </a:r>
          </a:p>
          <a:p>
            <a:pPr lvl="1" eaLnBrk="1" hangingPunct="1"/>
            <a:r>
              <a:rPr lang="en-US" smtClean="0"/>
              <a:t>Given a boolean circuit, determine if there is an assignment of boolean values to the input to make the output true</a:t>
            </a:r>
          </a:p>
        </p:txBody>
      </p:sp>
    </p:spTree>
    <p:extLst>
      <p:ext uri="{BB962C8B-B14F-4D97-AF65-F5344CB8AC3E}">
        <p14:creationId xmlns:p14="http://schemas.microsoft.com/office/powerpoint/2010/main" val="148203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6063" y="1651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Circuit SAT</a:t>
            </a:r>
          </a:p>
        </p:txBody>
      </p:sp>
      <p:sp>
        <p:nvSpPr>
          <p:cNvPr id="7373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2588" y="16081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7613" y="24431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4350" y="3732213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163" y="22907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6263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24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95525" y="49466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163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1345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2488" y="63134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71725" y="6313488"/>
            <a:ext cx="37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4988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3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6906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4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1531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5</a:t>
            </a:r>
          </a:p>
        </p:txBody>
      </p:sp>
      <p:sp>
        <p:nvSpPr>
          <p:cNvPr id="737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8028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4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44988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4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004888" y="5478463"/>
            <a:ext cx="15240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1231900" y="5478463"/>
            <a:ext cx="1290638" cy="909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522538" y="55546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5478463"/>
            <a:ext cx="167005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419600" y="54784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572000" y="4187825"/>
            <a:ext cx="1441450" cy="2049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6318250" y="5554663"/>
            <a:ext cx="2270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621463" y="5554663"/>
            <a:ext cx="1290637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8139113" y="5554663"/>
            <a:ext cx="1524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066925" y="4264025"/>
            <a:ext cx="40989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1231900" y="4264025"/>
            <a:ext cx="5318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0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45263" y="23669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61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710238" y="13795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62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6163" y="7731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63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43125" y="2746375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64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674938" y="4264025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5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419600" y="4264025"/>
            <a:ext cx="1524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6392863" y="4111625"/>
            <a:ext cx="1063625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392863" y="4111625"/>
            <a:ext cx="14430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4572000" y="403542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2219325" y="282257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0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2066925" y="3276600"/>
            <a:ext cx="2286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724400" y="2973388"/>
            <a:ext cx="4540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3433763" y="42640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586163" y="2822575"/>
            <a:ext cx="908050" cy="985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598738" y="2670175"/>
            <a:ext cx="606425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09963" y="1303338"/>
            <a:ext cx="303212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74938" y="15319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7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51413" y="923925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7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8890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7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4648200" y="2062163"/>
            <a:ext cx="530225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013450" y="1911350"/>
            <a:ext cx="76200" cy="166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24675" y="2897188"/>
            <a:ext cx="6826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089650" y="1911350"/>
            <a:ext cx="531813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3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446338" y="2062163"/>
            <a:ext cx="379412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4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4648200" y="1379538"/>
            <a:ext cx="379413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5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130550" y="1228725"/>
            <a:ext cx="53022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6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3130550" y="1987550"/>
            <a:ext cx="1897063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7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483225" y="1303338"/>
            <a:ext cx="303213" cy="150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8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4040188" y="544513"/>
            <a:ext cx="455612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9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 flipV="1">
            <a:off x="4875213" y="620713"/>
            <a:ext cx="22860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0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433763" y="2138363"/>
            <a:ext cx="911225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1" name="Text Box 63" hidden="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545263" y="0"/>
            <a:ext cx="2598737" cy="10795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Satisfying assignment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 = T, x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= F, x</a:t>
            </a:r>
            <a:r>
              <a:rPr lang="en-US" baseline="-2500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 = F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 = T, x</a:t>
            </a:r>
            <a:r>
              <a:rPr lang="en-US" baseline="-25000">
                <a:solidFill>
                  <a:srgbClr val="FF0000"/>
                </a:solidFill>
              </a:rPr>
              <a:t>5</a:t>
            </a:r>
            <a:r>
              <a:rPr lang="en-US">
                <a:solidFill>
                  <a:srgbClr val="FF0000"/>
                </a:solidFill>
              </a:rPr>
              <a:t> = T</a:t>
            </a:r>
          </a:p>
        </p:txBody>
      </p:sp>
      <p:sp>
        <p:nvSpPr>
          <p:cNvPr id="73792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30188" y="1211263"/>
            <a:ext cx="2746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Find a satisfying assignment</a:t>
            </a:r>
          </a:p>
        </p:txBody>
      </p:sp>
    </p:spTree>
    <p:extLst>
      <p:ext uri="{BB962C8B-B14F-4D97-AF65-F5344CB8AC3E}">
        <p14:creationId xmlns:p14="http://schemas.microsoft.com/office/powerpoint/2010/main" val="309558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 of Cook’s Theorem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an arbitrary problem Y in NP to X</a:t>
            </a:r>
          </a:p>
          <a:p>
            <a:pPr eaLnBrk="1" hangingPunct="1"/>
            <a:r>
              <a:rPr lang="en-US" smtClean="0"/>
              <a:t>Let A be a non-deterministic polynomial time algorithm for Y</a:t>
            </a:r>
          </a:p>
          <a:p>
            <a:pPr eaLnBrk="1" hangingPunct="1"/>
            <a:r>
              <a:rPr lang="en-US" smtClean="0"/>
              <a:t>Convert A to a circuit, so that Y is a Yes instance iff and only if the circuit is satisfiable</a:t>
            </a:r>
          </a:p>
        </p:txBody>
      </p:sp>
    </p:spTree>
    <p:extLst>
      <p:ext uri="{BB962C8B-B14F-4D97-AF65-F5344CB8AC3E}">
        <p14:creationId xmlns:p14="http://schemas.microsoft.com/office/powerpoint/2010/main" val="151689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Populating the NP-Completeness Universe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Circuit Sat &lt;</a:t>
            </a:r>
            <a:r>
              <a:rPr lang="en-US" sz="2400" baseline="-25000" smtClean="0"/>
              <a:t>P</a:t>
            </a:r>
            <a:r>
              <a:rPr lang="en-US" sz="2400" smtClean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Independent Set &lt;</a:t>
            </a:r>
            <a:r>
              <a:rPr lang="en-US" sz="2400" baseline="-25000" smtClean="0"/>
              <a:t>P</a:t>
            </a:r>
            <a:r>
              <a:rPr lang="en-US" sz="2400" smtClean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Hamiltonian Circuit &lt;</a:t>
            </a:r>
            <a:r>
              <a:rPr lang="en-US" sz="2400" baseline="-25000" smtClean="0"/>
              <a:t>P</a:t>
            </a:r>
            <a:r>
              <a:rPr lang="en-US" sz="2400" smtClean="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Subset Sum &lt;</a:t>
            </a:r>
            <a:r>
              <a:rPr lang="en-US" sz="2400" baseline="-25000" smtClean="0"/>
              <a:t>P</a:t>
            </a:r>
            <a:r>
              <a:rPr lang="en-US" sz="2400" smtClean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57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77000" y="10668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7578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7578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403153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ChangeArrowheads="1"/>
          </p:cNvSpPr>
          <p:nvPr/>
        </p:nvSpPr>
        <p:spPr bwMode="auto">
          <a:xfrm>
            <a:off x="985838" y="5364163"/>
            <a:ext cx="6950075" cy="900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Ex: </a:t>
            </a:r>
          </a:p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Yes:  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1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true,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2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3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false.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Literal:	</a:t>
            </a:r>
            <a:r>
              <a:rPr lang="en-US" sz="1600" dirty="0" smtClean="0">
                <a:solidFill>
                  <a:schemeClr val="tx1"/>
                </a:solidFill>
              </a:rPr>
              <a:t>A Boolean variable or its negation.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Clause:	</a:t>
            </a:r>
            <a:r>
              <a:rPr lang="en-US" sz="1600" dirty="0" smtClean="0">
                <a:solidFill>
                  <a:schemeClr val="tx1"/>
                </a:solidFill>
              </a:rPr>
              <a:t>A disjunction of literals.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Conjunctive normal form:  </a:t>
            </a:r>
            <a:r>
              <a:rPr lang="en-US" sz="1600" dirty="0" smtClean="0">
                <a:solidFill>
                  <a:schemeClr val="tx1"/>
                </a:solidFill>
              </a:rPr>
              <a:t>A propositional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 </a:t>
            </a:r>
            <a:r>
              <a:rPr lang="en-US" sz="1600" dirty="0" smtClean="0">
                <a:solidFill>
                  <a:schemeClr val="tx1"/>
                </a:solidFill>
              </a:rPr>
              <a:t>that is the conjunction of clauses.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SAT:  </a:t>
            </a:r>
            <a:r>
              <a:rPr lang="en-US" sz="1600" dirty="0" smtClean="0">
                <a:solidFill>
                  <a:schemeClr val="tx1"/>
                </a:solidFill>
              </a:rPr>
              <a:t>Given CNF 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</a:t>
            </a:r>
            <a:r>
              <a:rPr lang="en-US" sz="1600" dirty="0" smtClean="0">
                <a:solidFill>
                  <a:schemeClr val="tx1"/>
                </a:solidFill>
              </a:rPr>
              <a:t>, does it have a satisfying truth assignment?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3-SAT:  </a:t>
            </a:r>
            <a:r>
              <a:rPr lang="en-US" sz="1600" dirty="0" smtClean="0">
                <a:solidFill>
                  <a:schemeClr val="tx1"/>
                </a:solidFill>
              </a:rPr>
              <a:t>SAT where each clause contains exactly 3 literals.</a:t>
            </a:r>
          </a:p>
        </p:txBody>
      </p:sp>
      <p:sp>
        <p:nvSpPr>
          <p:cNvPr id="1003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Satisfiability</a:t>
            </a:r>
          </a:p>
        </p:txBody>
      </p:sp>
      <p:graphicFrame>
        <p:nvGraphicFramePr>
          <p:cNvPr id="10035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042034"/>
              </p:ext>
            </p:extLst>
          </p:nvPr>
        </p:nvGraphicFramePr>
        <p:xfrm>
          <a:off x="5883275" y="2273300"/>
          <a:ext cx="1812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4" imgW="1816100" imgH="317500" progId="Equation.3">
                  <p:embed/>
                </p:oleObj>
              </mc:Choice>
              <mc:Fallback>
                <p:oleObj name="Equation" r:id="rId4" imgW="1816100" imgH="317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3275" y="2273300"/>
                        <a:ext cx="18129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842850"/>
              </p:ext>
            </p:extLst>
          </p:nvPr>
        </p:nvGraphicFramePr>
        <p:xfrm>
          <a:off x="6183313" y="1687512"/>
          <a:ext cx="82708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6" imgW="825500" imgH="292100" progId="Equation.3">
                  <p:embed/>
                </p:oleObj>
              </mc:Choice>
              <mc:Fallback>
                <p:oleObj name="Equation" r:id="rId6" imgW="825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1687512"/>
                        <a:ext cx="827087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536532"/>
              </p:ext>
            </p:extLst>
          </p:nvPr>
        </p:nvGraphicFramePr>
        <p:xfrm>
          <a:off x="5715000" y="3009900"/>
          <a:ext cx="225583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8" imgW="2260600" imgH="266700" progId="Equation.3">
                  <p:embed/>
                </p:oleObj>
              </mc:Choice>
              <mc:Fallback>
                <p:oleObj name="Equation" r:id="rId8" imgW="2260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009900"/>
                        <a:ext cx="225583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1" name="Object 8"/>
          <p:cNvGraphicFramePr>
            <a:graphicFrameLocks noChangeAspect="1"/>
          </p:cNvGraphicFramePr>
          <p:nvPr/>
        </p:nvGraphicFramePr>
        <p:xfrm>
          <a:off x="1568450" y="5526088"/>
          <a:ext cx="61737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10" imgW="6540500" imgH="355600" progId="Equation.3">
                  <p:embed/>
                </p:oleObj>
              </mc:Choice>
              <mc:Fallback>
                <p:oleObj name="Equation" r:id="rId10" imgW="65405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5526088"/>
                        <a:ext cx="61737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961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3-SAT is NP-Complete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Theorem.  </a:t>
            </a:r>
            <a:r>
              <a:rPr lang="en-US" sz="1600" dirty="0" smtClean="0">
                <a:solidFill>
                  <a:schemeClr val="tx1"/>
                </a:solidFill>
              </a:rPr>
              <a:t>3-SAT is NP-complete.</a:t>
            </a:r>
          </a:p>
          <a:p>
            <a:pPr marL="0" indent="0">
              <a:buNone/>
            </a:pPr>
            <a:r>
              <a:rPr lang="en-US" sz="1600" dirty="0" smtClean="0"/>
              <a:t>Pf.  </a:t>
            </a:r>
            <a:r>
              <a:rPr lang="en-US" sz="1600" dirty="0" smtClean="0">
                <a:solidFill>
                  <a:schemeClr val="tx1"/>
                </a:solidFill>
              </a:rPr>
              <a:t>Suffices to show that CIRCUIT-SAT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</a:t>
            </a:r>
            <a:r>
              <a:rPr lang="en-US" sz="1600" baseline="-25000" dirty="0" smtClean="0">
                <a:solidFill>
                  <a:schemeClr val="tx1"/>
                </a:solidFill>
                <a:sym typeface="Symbol" pitchFamily="18" charset="2"/>
              </a:rPr>
              <a:t> P</a:t>
            </a:r>
            <a:r>
              <a:rPr lang="en-US" sz="1600" dirty="0" smtClean="0">
                <a:solidFill>
                  <a:schemeClr val="tx1"/>
                </a:solidFill>
              </a:rPr>
              <a:t> 3-SAT since 3-SAT is in NP.</a:t>
            </a:r>
          </a:p>
          <a:p>
            <a:pPr lvl="1"/>
            <a:r>
              <a:rPr lang="en-US" sz="1600" dirty="0" smtClean="0"/>
              <a:t>Let K be any circuit.</a:t>
            </a:r>
          </a:p>
          <a:p>
            <a:pPr lvl="1"/>
            <a:r>
              <a:rPr lang="en-US" sz="1600" dirty="0" smtClean="0"/>
              <a:t>Create a 3-SAT variable x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 for each circuit element </a:t>
            </a:r>
            <a:r>
              <a:rPr lang="en-US" sz="1600" dirty="0" err="1" smtClean="0"/>
              <a:t>i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Make circuit compute correct values at each node: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=  x</a:t>
            </a:r>
            <a:r>
              <a:rPr lang="en-US" sz="1600" baseline="-25000" dirty="0" smtClean="0">
                <a:sym typeface="Symbol" pitchFamily="18" charset="2"/>
              </a:rPr>
              <a:t>3</a:t>
            </a:r>
            <a:r>
              <a:rPr lang="en-US" sz="1600" dirty="0" smtClean="0">
                <a:sym typeface="Symbol" pitchFamily="18" charset="2"/>
              </a:rPr>
              <a:t>        add 2 clauses: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1</a:t>
            </a:r>
            <a:r>
              <a:rPr lang="en-US" sz="1600" dirty="0" smtClean="0">
                <a:sym typeface="Symbol" pitchFamily="18" charset="2"/>
              </a:rPr>
              <a:t> = x</a:t>
            </a:r>
            <a:r>
              <a:rPr lang="en-US" sz="1600" baseline="-25000" dirty="0" smtClean="0">
                <a:sym typeface="Symbol" pitchFamily="18" charset="2"/>
              </a:rPr>
              <a:t>4</a:t>
            </a:r>
            <a:r>
              <a:rPr lang="en-US" sz="1600" dirty="0" smtClean="0">
                <a:sym typeface="Symbol" pitchFamily="18" charset="2"/>
              </a:rPr>
              <a:t>  x</a:t>
            </a:r>
            <a:r>
              <a:rPr lang="en-US" sz="1600" baseline="-25000" dirty="0" smtClean="0">
                <a:sym typeface="Symbol" pitchFamily="18" charset="2"/>
              </a:rPr>
              <a:t>5   </a:t>
            </a:r>
            <a:r>
              <a:rPr lang="en-US" sz="1600" dirty="0" smtClean="0">
                <a:sym typeface="Symbol" pitchFamily="18" charset="2"/>
              </a:rPr>
              <a:t>  add 3 clauses: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0</a:t>
            </a:r>
            <a:r>
              <a:rPr lang="en-US" sz="1600" dirty="0" smtClean="0">
                <a:sym typeface="Symbol" pitchFamily="18" charset="2"/>
              </a:rPr>
              <a:t> = x</a:t>
            </a:r>
            <a:r>
              <a:rPr lang="en-US" sz="1600" baseline="-25000" dirty="0" smtClean="0">
                <a:sym typeface="Symbol" pitchFamily="18" charset="2"/>
              </a:rPr>
              <a:t>1</a:t>
            </a:r>
            <a:r>
              <a:rPr lang="en-US" sz="1600" dirty="0" smtClean="0">
                <a:sym typeface="Symbol" pitchFamily="18" charset="2"/>
              </a:rPr>
              <a:t>  x</a:t>
            </a:r>
            <a:r>
              <a:rPr lang="en-US" sz="1600" baseline="-25000" dirty="0" smtClean="0">
                <a:sym typeface="Symbol" pitchFamily="18" charset="2"/>
              </a:rPr>
              <a:t>2   </a:t>
            </a:r>
            <a:r>
              <a:rPr lang="en-US" sz="1600" dirty="0" smtClean="0">
                <a:sym typeface="Symbol" pitchFamily="18" charset="2"/>
              </a:rPr>
              <a:t>  add 3 clauses:</a:t>
            </a:r>
          </a:p>
          <a:p>
            <a:pPr lvl="1">
              <a:buFont typeface="Monotype Sorts" pitchFamily="92" charset="2"/>
              <a:buNone/>
            </a:pPr>
            <a:endParaRPr lang="en-US" sz="1600" dirty="0" smtClean="0"/>
          </a:p>
          <a:p>
            <a:pPr lvl="1"/>
            <a:r>
              <a:rPr lang="en-US" sz="1600" dirty="0" smtClean="0"/>
              <a:t>Hard-coded input values and output value.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5</a:t>
            </a:r>
            <a:r>
              <a:rPr lang="en-US" sz="1600" dirty="0" smtClean="0">
                <a:sym typeface="Symbol" pitchFamily="18" charset="2"/>
              </a:rPr>
              <a:t> = 0    add 1 clause:</a:t>
            </a:r>
            <a:endParaRPr lang="en-US" sz="1600" dirty="0" smtClean="0"/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0</a:t>
            </a:r>
            <a:r>
              <a:rPr lang="en-US" sz="1600" dirty="0" smtClean="0">
                <a:sym typeface="Symbol" pitchFamily="18" charset="2"/>
              </a:rPr>
              <a:t> = 1    add 1 clause:</a:t>
            </a:r>
            <a:endParaRPr lang="en-US" sz="1600" dirty="0" smtClean="0"/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smtClean="0"/>
              <a:t>Final step:  turn clauses of length &lt; 3 into</a:t>
            </a:r>
            <a:br>
              <a:rPr lang="en-US" sz="1600" dirty="0" smtClean="0"/>
            </a:br>
            <a:r>
              <a:rPr lang="en-US" sz="1600" dirty="0" smtClean="0"/>
              <a:t>clauses of length exactly 3.  </a:t>
            </a:r>
            <a:r>
              <a:rPr lang="en-US" sz="1600" dirty="0" smtClean="0">
                <a:ea typeface="Lucida Grande"/>
                <a:cs typeface="Lucida Grande"/>
              </a:rPr>
              <a:t>▪</a:t>
            </a:r>
          </a:p>
        </p:txBody>
      </p:sp>
      <p:sp>
        <p:nvSpPr>
          <p:cNvPr id="81925" name="Oval 4"/>
          <p:cNvSpPr>
            <a:spLocks noChangeArrowheads="1"/>
          </p:cNvSpPr>
          <p:nvPr/>
        </p:nvSpPr>
        <p:spPr bwMode="auto">
          <a:xfrm>
            <a:off x="7088188" y="5551488"/>
            <a:ext cx="247650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</a:t>
            </a:r>
          </a:p>
        </p:txBody>
      </p:sp>
      <p:sp>
        <p:nvSpPr>
          <p:cNvPr id="81926" name="Oval 5"/>
          <p:cNvSpPr>
            <a:spLocks noChangeArrowheads="1"/>
          </p:cNvSpPr>
          <p:nvPr/>
        </p:nvSpPr>
        <p:spPr bwMode="auto">
          <a:xfrm>
            <a:off x="6859588" y="6235700"/>
            <a:ext cx="63500" cy="63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27" name="Oval 6"/>
          <p:cNvSpPr>
            <a:spLocks noChangeArrowheads="1"/>
          </p:cNvSpPr>
          <p:nvPr/>
        </p:nvSpPr>
        <p:spPr bwMode="auto">
          <a:xfrm>
            <a:off x="7458075" y="6235700"/>
            <a:ext cx="63500" cy="63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cxnSp>
        <p:nvCxnSpPr>
          <p:cNvPr id="81928" name="AutoShape 7"/>
          <p:cNvCxnSpPr>
            <a:cxnSpLocks noChangeShapeType="1"/>
            <a:stCxn id="81925" idx="3"/>
            <a:endCxn id="81926" idx="7"/>
          </p:cNvCxnSpPr>
          <p:nvPr/>
        </p:nvCxnSpPr>
        <p:spPr bwMode="auto">
          <a:xfrm flipH="1">
            <a:off x="6913563" y="5759450"/>
            <a:ext cx="211137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29" name="AutoShape 8"/>
          <p:cNvCxnSpPr>
            <a:cxnSpLocks noChangeShapeType="1"/>
            <a:stCxn id="81925" idx="5"/>
            <a:endCxn id="81927" idx="0"/>
          </p:cNvCxnSpPr>
          <p:nvPr/>
        </p:nvCxnSpPr>
        <p:spPr bwMode="auto">
          <a:xfrm>
            <a:off x="7299325" y="5759450"/>
            <a:ext cx="190500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0" name="Oval 9"/>
          <p:cNvSpPr>
            <a:spLocks noChangeArrowheads="1"/>
          </p:cNvSpPr>
          <p:nvPr/>
        </p:nvSpPr>
        <p:spPr bwMode="auto">
          <a:xfrm>
            <a:off x="7699375" y="4846638"/>
            <a:ext cx="247650" cy="246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</a:t>
            </a:r>
          </a:p>
        </p:txBody>
      </p:sp>
      <p:sp>
        <p:nvSpPr>
          <p:cNvPr id="81931" name="Oval 10"/>
          <p:cNvSpPr>
            <a:spLocks noChangeArrowheads="1"/>
          </p:cNvSpPr>
          <p:nvPr/>
        </p:nvSpPr>
        <p:spPr bwMode="auto">
          <a:xfrm>
            <a:off x="8197850" y="5551488"/>
            <a:ext cx="247650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</a:t>
            </a:r>
          </a:p>
        </p:txBody>
      </p:sp>
      <p:cxnSp>
        <p:nvCxnSpPr>
          <p:cNvPr id="81932" name="AutoShape 11"/>
          <p:cNvCxnSpPr>
            <a:cxnSpLocks noChangeShapeType="1"/>
            <a:stCxn id="81930" idx="3"/>
            <a:endCxn id="81925" idx="7"/>
          </p:cNvCxnSpPr>
          <p:nvPr/>
        </p:nvCxnSpPr>
        <p:spPr bwMode="auto">
          <a:xfrm flipH="1">
            <a:off x="7299325" y="5056188"/>
            <a:ext cx="436563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33" name="AutoShape 12"/>
          <p:cNvCxnSpPr>
            <a:cxnSpLocks noChangeShapeType="1"/>
            <a:stCxn id="81930" idx="5"/>
            <a:endCxn id="81931" idx="1"/>
          </p:cNvCxnSpPr>
          <p:nvPr/>
        </p:nvCxnSpPr>
        <p:spPr bwMode="auto">
          <a:xfrm>
            <a:off x="7910513" y="5056188"/>
            <a:ext cx="323850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4" name="Oval 13"/>
          <p:cNvSpPr>
            <a:spLocks noChangeArrowheads="1"/>
          </p:cNvSpPr>
          <p:nvPr/>
        </p:nvSpPr>
        <p:spPr bwMode="auto">
          <a:xfrm>
            <a:off x="8281988" y="6235700"/>
            <a:ext cx="68262" cy="682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cxnSp>
        <p:nvCxnSpPr>
          <p:cNvPr id="81935" name="AutoShape 14"/>
          <p:cNvCxnSpPr>
            <a:cxnSpLocks noChangeShapeType="1"/>
            <a:stCxn id="81931" idx="4"/>
            <a:endCxn id="81934" idx="0"/>
          </p:cNvCxnSpPr>
          <p:nvPr/>
        </p:nvCxnSpPr>
        <p:spPr bwMode="auto">
          <a:xfrm flipH="1">
            <a:off x="8316913" y="5795963"/>
            <a:ext cx="4762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6" name="Rectangle 15"/>
          <p:cNvSpPr>
            <a:spLocks noChangeArrowheads="1"/>
          </p:cNvSpPr>
          <p:nvPr/>
        </p:nvSpPr>
        <p:spPr bwMode="auto">
          <a:xfrm>
            <a:off x="6738938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0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7" name="Rectangle 16"/>
          <p:cNvSpPr>
            <a:spLocks noChangeArrowheads="1"/>
          </p:cNvSpPr>
          <p:nvPr/>
        </p:nvSpPr>
        <p:spPr bwMode="auto">
          <a:xfrm>
            <a:off x="7392988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8" name="Rectangle 17"/>
          <p:cNvSpPr>
            <a:spLocks noChangeArrowheads="1"/>
          </p:cNvSpPr>
          <p:nvPr/>
        </p:nvSpPr>
        <p:spPr bwMode="auto">
          <a:xfrm>
            <a:off x="8191500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9" name="Rectangle 18"/>
          <p:cNvSpPr>
            <a:spLocks noChangeArrowheads="1"/>
          </p:cNvSpPr>
          <p:nvPr/>
        </p:nvSpPr>
        <p:spPr bwMode="auto">
          <a:xfrm>
            <a:off x="7542213" y="4235450"/>
            <a:ext cx="612347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output</a:t>
            </a:r>
          </a:p>
        </p:txBody>
      </p:sp>
      <p:sp>
        <p:nvSpPr>
          <p:cNvPr id="81940" name="Rectangle 19"/>
          <p:cNvSpPr>
            <a:spLocks noChangeArrowheads="1"/>
          </p:cNvSpPr>
          <p:nvPr/>
        </p:nvSpPr>
        <p:spPr bwMode="auto">
          <a:xfrm>
            <a:off x="7659688" y="4483100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0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1" name="Rectangle 20"/>
          <p:cNvSpPr>
            <a:spLocks noChangeArrowheads="1"/>
          </p:cNvSpPr>
          <p:nvPr/>
        </p:nvSpPr>
        <p:spPr bwMode="auto">
          <a:xfrm>
            <a:off x="8177213" y="5189538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2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2" name="Rectangle 21"/>
          <p:cNvSpPr>
            <a:spLocks noChangeArrowheads="1"/>
          </p:cNvSpPr>
          <p:nvPr/>
        </p:nvSpPr>
        <p:spPr bwMode="auto">
          <a:xfrm>
            <a:off x="7053263" y="5199063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1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graphicFrame>
        <p:nvGraphicFramePr>
          <p:cNvPr id="8194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749111"/>
              </p:ext>
            </p:extLst>
          </p:nvPr>
        </p:nvGraphicFramePr>
        <p:xfrm>
          <a:off x="4730443" y="3147706"/>
          <a:ext cx="161131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4" imgW="1752600" imgH="292100" progId="Equation.3">
                  <p:embed/>
                </p:oleObj>
              </mc:Choice>
              <mc:Fallback>
                <p:oleObj name="Equation" r:id="rId4" imgW="17526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443" y="3147706"/>
                        <a:ext cx="161131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359741"/>
              </p:ext>
            </p:extLst>
          </p:nvPr>
        </p:nvGraphicFramePr>
        <p:xfrm>
          <a:off x="4705351" y="3429000"/>
          <a:ext cx="272256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6" imgW="2959100" imgH="292100" progId="Equation.3">
                  <p:embed/>
                </p:oleObj>
              </mc:Choice>
              <mc:Fallback>
                <p:oleObj name="Equation" r:id="rId6" imgW="29591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1" y="3429000"/>
                        <a:ext cx="272256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0255116"/>
              </p:ext>
            </p:extLst>
          </p:nvPr>
        </p:nvGraphicFramePr>
        <p:xfrm>
          <a:off x="4686121" y="3794919"/>
          <a:ext cx="2625725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8" imgW="2857500" imgH="292100" progId="Equation.3">
                  <p:embed/>
                </p:oleObj>
              </mc:Choice>
              <mc:Fallback>
                <p:oleObj name="Equation" r:id="rId8" imgW="2857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121" y="3794919"/>
                        <a:ext cx="2625725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6" name="Rectangle 25"/>
          <p:cNvSpPr>
            <a:spLocks noChangeArrowheads="1"/>
          </p:cNvSpPr>
          <p:nvPr/>
        </p:nvSpPr>
        <p:spPr bwMode="auto">
          <a:xfrm>
            <a:off x="8404225" y="6065838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3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7" name="Rectangle 26"/>
          <p:cNvSpPr>
            <a:spLocks noChangeArrowheads="1"/>
          </p:cNvSpPr>
          <p:nvPr/>
        </p:nvSpPr>
        <p:spPr bwMode="auto">
          <a:xfrm>
            <a:off x="7545388" y="6056313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4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8" name="Rectangle 27"/>
          <p:cNvSpPr>
            <a:spLocks noChangeArrowheads="1"/>
          </p:cNvSpPr>
          <p:nvPr/>
        </p:nvSpPr>
        <p:spPr bwMode="auto">
          <a:xfrm>
            <a:off x="6397625" y="6048375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5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graphicFrame>
        <p:nvGraphicFramePr>
          <p:cNvPr id="8194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790673"/>
              </p:ext>
            </p:extLst>
          </p:nvPr>
        </p:nvGraphicFramePr>
        <p:xfrm>
          <a:off x="3962400" y="4589771"/>
          <a:ext cx="231775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10" imgW="241300" imgH="292100" progId="Equation.3">
                  <p:embed/>
                </p:oleObj>
              </mc:Choice>
              <mc:Fallback>
                <p:oleObj name="Equation" r:id="rId10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589771"/>
                        <a:ext cx="231775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301762"/>
              </p:ext>
            </p:extLst>
          </p:nvPr>
        </p:nvGraphicFramePr>
        <p:xfrm>
          <a:off x="3962400" y="4925218"/>
          <a:ext cx="207963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12" imgW="215900" imgH="266700" progId="Equation.3">
                  <p:embed/>
                </p:oleObj>
              </mc:Choice>
              <mc:Fallback>
                <p:oleObj name="Equation" r:id="rId12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925218"/>
                        <a:ext cx="207963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235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Complexity Classes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1"/>
            <a:ext cx="8229600" cy="273954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P: Class of problems that can be solved in polynomial time</a:t>
            </a:r>
          </a:p>
          <a:p>
            <a:pPr eaLnBrk="1" hangingPunct="1"/>
            <a:r>
              <a:rPr lang="en-US" dirty="0" smtClean="0"/>
              <a:t>NP: Class of problems that can be solved in non-deterministic polynomial time</a:t>
            </a:r>
          </a:p>
          <a:p>
            <a:pPr lvl="1" eaLnBrk="1" hangingPunct="1"/>
            <a:r>
              <a:rPr lang="en-US" dirty="0" smtClean="0"/>
              <a:t>Corresponds to problems where we can verify a solution in polynomial time</a:t>
            </a:r>
          </a:p>
        </p:txBody>
      </p:sp>
      <p:cxnSp>
        <p:nvCxnSpPr>
          <p:cNvPr id="4" name="AutoShape 54"/>
          <p:cNvCxnSpPr>
            <a:cxnSpLocks noChangeShapeType="1"/>
            <a:stCxn id="7" idx="7"/>
            <a:endCxn id="6" idx="3"/>
          </p:cNvCxnSpPr>
          <p:nvPr/>
        </p:nvCxnSpPr>
        <p:spPr bwMode="auto">
          <a:xfrm flipV="1">
            <a:off x="3422650" y="5456238"/>
            <a:ext cx="85725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" name="Oval 55"/>
          <p:cNvSpPr>
            <a:spLocks noChangeAspect="1" noChangeArrowheads="1"/>
          </p:cNvSpPr>
          <p:nvPr/>
        </p:nvSpPr>
        <p:spPr bwMode="auto">
          <a:xfrm>
            <a:off x="3178175" y="517048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" name="Oval 56"/>
          <p:cNvSpPr>
            <a:spLocks noChangeAspect="1" noChangeArrowheads="1"/>
          </p:cNvSpPr>
          <p:nvPr/>
        </p:nvSpPr>
        <p:spPr bwMode="auto">
          <a:xfrm>
            <a:off x="3494088" y="536892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7" name="Oval 57"/>
          <p:cNvSpPr>
            <a:spLocks noChangeAspect="1" noChangeArrowheads="1"/>
          </p:cNvSpPr>
          <p:nvPr/>
        </p:nvSpPr>
        <p:spPr bwMode="auto">
          <a:xfrm>
            <a:off x="3336925" y="564673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8" name="Oval 58"/>
          <p:cNvSpPr>
            <a:spLocks noChangeAspect="1" noChangeArrowheads="1"/>
          </p:cNvSpPr>
          <p:nvPr/>
        </p:nvSpPr>
        <p:spPr bwMode="auto">
          <a:xfrm>
            <a:off x="2997200" y="5646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9" name="Oval 59"/>
          <p:cNvSpPr>
            <a:spLocks noChangeAspect="1" noChangeArrowheads="1"/>
          </p:cNvSpPr>
          <p:nvPr/>
        </p:nvSpPr>
        <p:spPr bwMode="auto">
          <a:xfrm>
            <a:off x="2838450" y="536892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" name="AutoShape 60"/>
          <p:cNvCxnSpPr>
            <a:cxnSpLocks noChangeShapeType="1"/>
            <a:stCxn id="5" idx="6"/>
            <a:endCxn id="6" idx="1"/>
          </p:cNvCxnSpPr>
          <p:nvPr/>
        </p:nvCxnSpPr>
        <p:spPr bwMode="auto">
          <a:xfrm>
            <a:off x="3278188" y="5221288"/>
            <a:ext cx="230187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61"/>
          <p:cNvCxnSpPr>
            <a:cxnSpLocks noChangeShapeType="1"/>
            <a:stCxn id="8" idx="6"/>
            <a:endCxn id="7" idx="2"/>
          </p:cNvCxnSpPr>
          <p:nvPr/>
        </p:nvCxnSpPr>
        <p:spPr bwMode="auto">
          <a:xfrm>
            <a:off x="3098800" y="5697538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62"/>
          <p:cNvCxnSpPr>
            <a:cxnSpLocks noChangeShapeType="1"/>
            <a:stCxn id="8" idx="1"/>
            <a:endCxn id="9" idx="4"/>
          </p:cNvCxnSpPr>
          <p:nvPr/>
        </p:nvCxnSpPr>
        <p:spPr bwMode="auto">
          <a:xfrm flipH="1" flipV="1">
            <a:off x="2889250" y="5470525"/>
            <a:ext cx="122238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63"/>
          <p:cNvCxnSpPr>
            <a:cxnSpLocks noChangeShapeType="1"/>
            <a:stCxn id="9" idx="7"/>
            <a:endCxn id="5" idx="2"/>
          </p:cNvCxnSpPr>
          <p:nvPr/>
        </p:nvCxnSpPr>
        <p:spPr bwMode="auto">
          <a:xfrm flipV="1">
            <a:off x="2925763" y="5221288"/>
            <a:ext cx="252412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64"/>
          <p:cNvCxnSpPr>
            <a:cxnSpLocks noChangeShapeType="1"/>
            <a:stCxn id="17" idx="7"/>
            <a:endCxn id="16" idx="3"/>
          </p:cNvCxnSpPr>
          <p:nvPr/>
        </p:nvCxnSpPr>
        <p:spPr bwMode="auto">
          <a:xfrm flipV="1">
            <a:off x="3916363" y="5376863"/>
            <a:ext cx="603250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" name="Oval 65"/>
          <p:cNvSpPr>
            <a:spLocks noChangeAspect="1" noChangeArrowheads="1"/>
          </p:cNvSpPr>
          <p:nvPr/>
        </p:nvSpPr>
        <p:spPr bwMode="auto">
          <a:xfrm>
            <a:off x="3178175" y="449580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6" name="Oval 66"/>
          <p:cNvSpPr>
            <a:spLocks noChangeAspect="1" noChangeArrowheads="1"/>
          </p:cNvSpPr>
          <p:nvPr/>
        </p:nvSpPr>
        <p:spPr bwMode="auto">
          <a:xfrm>
            <a:off x="4505325" y="528955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7" name="Oval 67"/>
          <p:cNvSpPr>
            <a:spLocks noChangeAspect="1" noChangeArrowheads="1"/>
          </p:cNvSpPr>
          <p:nvPr/>
        </p:nvSpPr>
        <p:spPr bwMode="auto">
          <a:xfrm>
            <a:off x="3830638" y="629920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8" name="Oval 68"/>
          <p:cNvSpPr>
            <a:spLocks noChangeAspect="1" noChangeArrowheads="1"/>
          </p:cNvSpPr>
          <p:nvPr/>
        </p:nvSpPr>
        <p:spPr bwMode="auto">
          <a:xfrm>
            <a:off x="2463800" y="629920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9" name="Oval 69"/>
          <p:cNvSpPr>
            <a:spLocks noChangeAspect="1" noChangeArrowheads="1"/>
          </p:cNvSpPr>
          <p:nvPr/>
        </p:nvSpPr>
        <p:spPr bwMode="auto">
          <a:xfrm>
            <a:off x="1828800" y="5289550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20" name="AutoShape 70"/>
          <p:cNvCxnSpPr>
            <a:cxnSpLocks noChangeShapeType="1"/>
            <a:stCxn id="15" idx="6"/>
            <a:endCxn id="16" idx="1"/>
          </p:cNvCxnSpPr>
          <p:nvPr/>
        </p:nvCxnSpPr>
        <p:spPr bwMode="auto">
          <a:xfrm>
            <a:off x="3278188" y="4546600"/>
            <a:ext cx="1241425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71"/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2563813" y="6350000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72"/>
          <p:cNvCxnSpPr>
            <a:cxnSpLocks noChangeShapeType="1"/>
            <a:stCxn id="18" idx="1"/>
            <a:endCxn id="19" idx="4"/>
          </p:cNvCxnSpPr>
          <p:nvPr/>
        </p:nvCxnSpPr>
        <p:spPr bwMode="auto">
          <a:xfrm flipH="1" flipV="1">
            <a:off x="1879600" y="5391150"/>
            <a:ext cx="598488" cy="922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73"/>
          <p:cNvCxnSpPr>
            <a:cxnSpLocks noChangeShapeType="1"/>
            <a:stCxn id="19" idx="7"/>
            <a:endCxn id="15" idx="2"/>
          </p:cNvCxnSpPr>
          <p:nvPr/>
        </p:nvCxnSpPr>
        <p:spPr bwMode="auto">
          <a:xfrm flipV="1">
            <a:off x="1916113" y="4546600"/>
            <a:ext cx="1262062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74"/>
          <p:cNvCxnSpPr>
            <a:cxnSpLocks noChangeShapeType="1"/>
            <a:stCxn id="27" idx="0"/>
            <a:endCxn id="26" idx="5"/>
          </p:cNvCxnSpPr>
          <p:nvPr/>
        </p:nvCxnSpPr>
        <p:spPr bwMode="auto">
          <a:xfrm flipH="1" flipV="1">
            <a:off x="3700463" y="5099050"/>
            <a:ext cx="180975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Oval 75"/>
          <p:cNvSpPr>
            <a:spLocks noChangeAspect="1" noChangeArrowheads="1"/>
          </p:cNvSpPr>
          <p:nvPr/>
        </p:nvSpPr>
        <p:spPr bwMode="auto">
          <a:xfrm>
            <a:off x="3178175" y="489267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26" name="Oval 76"/>
          <p:cNvSpPr>
            <a:spLocks noChangeAspect="1" noChangeArrowheads="1"/>
          </p:cNvSpPr>
          <p:nvPr/>
        </p:nvSpPr>
        <p:spPr bwMode="auto">
          <a:xfrm>
            <a:off x="3613150" y="5011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27" name="Oval 77"/>
          <p:cNvSpPr>
            <a:spLocks noChangeAspect="1" noChangeArrowheads="1"/>
          </p:cNvSpPr>
          <p:nvPr/>
        </p:nvSpPr>
        <p:spPr bwMode="auto">
          <a:xfrm>
            <a:off x="3830638" y="528955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28" name="Oval 78"/>
          <p:cNvSpPr>
            <a:spLocks noChangeAspect="1" noChangeArrowheads="1"/>
          </p:cNvSpPr>
          <p:nvPr/>
        </p:nvSpPr>
        <p:spPr bwMode="auto">
          <a:xfrm>
            <a:off x="3851275" y="5646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29" name="Oval 79"/>
          <p:cNvSpPr>
            <a:spLocks noChangeAspect="1" noChangeArrowheads="1"/>
          </p:cNvSpPr>
          <p:nvPr/>
        </p:nvSpPr>
        <p:spPr bwMode="auto">
          <a:xfrm>
            <a:off x="3552825" y="592455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30" name="AutoShape 80"/>
          <p:cNvCxnSpPr>
            <a:cxnSpLocks noChangeShapeType="1"/>
            <a:stCxn id="25" idx="6"/>
            <a:endCxn id="26" idx="1"/>
          </p:cNvCxnSpPr>
          <p:nvPr/>
        </p:nvCxnSpPr>
        <p:spPr bwMode="auto">
          <a:xfrm>
            <a:off x="3278188" y="4943475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81"/>
          <p:cNvCxnSpPr>
            <a:cxnSpLocks noChangeShapeType="1"/>
            <a:stCxn id="28" idx="0"/>
            <a:endCxn id="27" idx="4"/>
          </p:cNvCxnSpPr>
          <p:nvPr/>
        </p:nvCxnSpPr>
        <p:spPr bwMode="auto">
          <a:xfrm flipH="1" flipV="1">
            <a:off x="3881438" y="5391150"/>
            <a:ext cx="20637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AutoShape 82"/>
          <p:cNvCxnSpPr>
            <a:cxnSpLocks noChangeShapeType="1"/>
            <a:stCxn id="28" idx="3"/>
            <a:endCxn id="29" idx="6"/>
          </p:cNvCxnSpPr>
          <p:nvPr/>
        </p:nvCxnSpPr>
        <p:spPr bwMode="auto">
          <a:xfrm flipH="1">
            <a:off x="3652838" y="5734050"/>
            <a:ext cx="21272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3" name="Oval 83"/>
          <p:cNvSpPr>
            <a:spLocks noChangeAspect="1" noChangeArrowheads="1"/>
          </p:cNvSpPr>
          <p:nvPr/>
        </p:nvSpPr>
        <p:spPr bwMode="auto">
          <a:xfrm>
            <a:off x="2781300" y="5030788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34" name="Oval 84"/>
          <p:cNvSpPr>
            <a:spLocks noChangeAspect="1" noChangeArrowheads="1"/>
          </p:cNvSpPr>
          <p:nvPr/>
        </p:nvSpPr>
        <p:spPr bwMode="auto">
          <a:xfrm>
            <a:off x="2503488" y="528955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35" name="Oval 85"/>
          <p:cNvSpPr>
            <a:spLocks noChangeAspect="1" noChangeArrowheads="1"/>
          </p:cNvSpPr>
          <p:nvPr/>
        </p:nvSpPr>
        <p:spPr bwMode="auto">
          <a:xfrm>
            <a:off x="2582863" y="564673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36" name="Oval 86"/>
          <p:cNvSpPr>
            <a:spLocks noChangeAspect="1" noChangeArrowheads="1"/>
          </p:cNvSpPr>
          <p:nvPr/>
        </p:nvSpPr>
        <p:spPr bwMode="auto">
          <a:xfrm>
            <a:off x="2820988" y="594360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37" name="Oval 87"/>
          <p:cNvSpPr>
            <a:spLocks noChangeAspect="1" noChangeArrowheads="1"/>
          </p:cNvSpPr>
          <p:nvPr/>
        </p:nvSpPr>
        <p:spPr bwMode="auto">
          <a:xfrm>
            <a:off x="3155950" y="606266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38" name="AutoShape 88"/>
          <p:cNvCxnSpPr>
            <a:cxnSpLocks noChangeShapeType="1"/>
            <a:stCxn id="25" idx="2"/>
            <a:endCxn id="33" idx="7"/>
          </p:cNvCxnSpPr>
          <p:nvPr/>
        </p:nvCxnSpPr>
        <p:spPr bwMode="auto">
          <a:xfrm flipH="1">
            <a:off x="2867025" y="4943475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" name="AutoShape 89"/>
          <p:cNvCxnSpPr>
            <a:cxnSpLocks noChangeShapeType="1"/>
            <a:stCxn id="33" idx="3"/>
            <a:endCxn id="34" idx="7"/>
          </p:cNvCxnSpPr>
          <p:nvPr/>
        </p:nvCxnSpPr>
        <p:spPr bwMode="auto">
          <a:xfrm flipH="1">
            <a:off x="2589213" y="5116513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" name="AutoShape 90"/>
          <p:cNvCxnSpPr>
            <a:cxnSpLocks noChangeShapeType="1"/>
            <a:stCxn id="34" idx="4"/>
            <a:endCxn id="35" idx="0"/>
          </p:cNvCxnSpPr>
          <p:nvPr/>
        </p:nvCxnSpPr>
        <p:spPr bwMode="auto">
          <a:xfrm>
            <a:off x="2554288" y="5391150"/>
            <a:ext cx="79375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" name="AutoShape 91"/>
          <p:cNvCxnSpPr>
            <a:cxnSpLocks noChangeShapeType="1"/>
            <a:stCxn id="35" idx="5"/>
            <a:endCxn id="36" idx="1"/>
          </p:cNvCxnSpPr>
          <p:nvPr/>
        </p:nvCxnSpPr>
        <p:spPr bwMode="auto">
          <a:xfrm>
            <a:off x="2668588" y="5734050"/>
            <a:ext cx="166687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2" name="AutoShape 92"/>
          <p:cNvCxnSpPr>
            <a:cxnSpLocks noChangeShapeType="1"/>
            <a:stCxn id="36" idx="5"/>
            <a:endCxn id="37" idx="2"/>
          </p:cNvCxnSpPr>
          <p:nvPr/>
        </p:nvCxnSpPr>
        <p:spPr bwMode="auto">
          <a:xfrm>
            <a:off x="2906713" y="6029325"/>
            <a:ext cx="249237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3" name="AutoShape 93"/>
          <p:cNvCxnSpPr>
            <a:cxnSpLocks noChangeShapeType="1"/>
            <a:stCxn id="37" idx="6"/>
            <a:endCxn id="29" idx="3"/>
          </p:cNvCxnSpPr>
          <p:nvPr/>
        </p:nvCxnSpPr>
        <p:spPr bwMode="auto">
          <a:xfrm flipV="1">
            <a:off x="3257550" y="6011863"/>
            <a:ext cx="309563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4" name="AutoShape 94"/>
          <p:cNvCxnSpPr>
            <a:cxnSpLocks noChangeShapeType="1"/>
            <a:stCxn id="17" idx="1"/>
            <a:endCxn id="29" idx="5"/>
          </p:cNvCxnSpPr>
          <p:nvPr/>
        </p:nvCxnSpPr>
        <p:spPr bwMode="auto">
          <a:xfrm flipH="1" flipV="1">
            <a:off x="3638550" y="6011863"/>
            <a:ext cx="206375" cy="30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5" name="AutoShape 95"/>
          <p:cNvCxnSpPr>
            <a:cxnSpLocks noChangeShapeType="1"/>
            <a:stCxn id="36" idx="3"/>
            <a:endCxn id="18" idx="7"/>
          </p:cNvCxnSpPr>
          <p:nvPr/>
        </p:nvCxnSpPr>
        <p:spPr bwMode="auto">
          <a:xfrm flipH="1">
            <a:off x="2549525" y="6029325"/>
            <a:ext cx="285750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AutoShape 96"/>
          <p:cNvCxnSpPr>
            <a:cxnSpLocks noChangeShapeType="1"/>
            <a:stCxn id="34" idx="2"/>
            <a:endCxn id="19" idx="6"/>
          </p:cNvCxnSpPr>
          <p:nvPr/>
        </p:nvCxnSpPr>
        <p:spPr bwMode="auto">
          <a:xfrm flipH="1">
            <a:off x="1930400" y="5340350"/>
            <a:ext cx="5730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7" name="AutoShape 97"/>
          <p:cNvCxnSpPr>
            <a:cxnSpLocks noChangeShapeType="1"/>
            <a:stCxn id="25" idx="0"/>
            <a:endCxn id="15" idx="4"/>
          </p:cNvCxnSpPr>
          <p:nvPr/>
        </p:nvCxnSpPr>
        <p:spPr bwMode="auto">
          <a:xfrm flipV="1">
            <a:off x="3228975" y="4597400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8" name="AutoShape 98"/>
          <p:cNvCxnSpPr>
            <a:cxnSpLocks noChangeShapeType="1"/>
            <a:stCxn id="27" idx="6"/>
            <a:endCxn id="16" idx="2"/>
          </p:cNvCxnSpPr>
          <p:nvPr/>
        </p:nvCxnSpPr>
        <p:spPr bwMode="auto">
          <a:xfrm>
            <a:off x="3930650" y="5340350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9" name="AutoShape 99"/>
          <p:cNvCxnSpPr>
            <a:cxnSpLocks noChangeShapeType="1"/>
            <a:stCxn id="7" idx="4"/>
            <a:endCxn id="37" idx="7"/>
          </p:cNvCxnSpPr>
          <p:nvPr/>
        </p:nvCxnSpPr>
        <p:spPr bwMode="auto">
          <a:xfrm flipH="1">
            <a:off x="3243263" y="5748338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0" name="AutoShape 100"/>
          <p:cNvCxnSpPr>
            <a:cxnSpLocks noChangeShapeType="1"/>
            <a:stCxn id="28" idx="2"/>
            <a:endCxn id="6" idx="5"/>
          </p:cNvCxnSpPr>
          <p:nvPr/>
        </p:nvCxnSpPr>
        <p:spPr bwMode="auto">
          <a:xfrm flipH="1" flipV="1">
            <a:off x="3581400" y="5456238"/>
            <a:ext cx="26987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" name="AutoShape 101"/>
          <p:cNvCxnSpPr>
            <a:cxnSpLocks noChangeShapeType="1"/>
            <a:stCxn id="8" idx="2"/>
            <a:endCxn id="35" idx="6"/>
          </p:cNvCxnSpPr>
          <p:nvPr/>
        </p:nvCxnSpPr>
        <p:spPr bwMode="auto">
          <a:xfrm flipH="1">
            <a:off x="2682875" y="5697538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2" name="AutoShape 102"/>
          <p:cNvCxnSpPr>
            <a:cxnSpLocks noChangeShapeType="1"/>
            <a:stCxn id="9" idx="0"/>
            <a:endCxn id="33" idx="4"/>
          </p:cNvCxnSpPr>
          <p:nvPr/>
        </p:nvCxnSpPr>
        <p:spPr bwMode="auto">
          <a:xfrm flipH="1" flipV="1">
            <a:off x="2832100" y="5130800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3" name="AutoShape 103"/>
          <p:cNvCxnSpPr>
            <a:cxnSpLocks noChangeShapeType="1"/>
            <a:stCxn id="26" idx="3"/>
            <a:endCxn id="5" idx="7"/>
          </p:cNvCxnSpPr>
          <p:nvPr/>
        </p:nvCxnSpPr>
        <p:spPr bwMode="auto">
          <a:xfrm flipH="1">
            <a:off x="3263900" y="5099050"/>
            <a:ext cx="363538" cy="8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" name="AutoShape 127"/>
          <p:cNvCxnSpPr>
            <a:cxnSpLocks noChangeShapeType="1"/>
            <a:stCxn id="57" idx="7"/>
            <a:endCxn id="56" idx="3"/>
          </p:cNvCxnSpPr>
          <p:nvPr/>
        </p:nvCxnSpPr>
        <p:spPr bwMode="auto">
          <a:xfrm flipV="1">
            <a:off x="6742113" y="5440363"/>
            <a:ext cx="85725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5" name="Oval 128"/>
          <p:cNvSpPr>
            <a:spLocks noChangeAspect="1" noChangeArrowheads="1"/>
          </p:cNvSpPr>
          <p:nvPr/>
        </p:nvSpPr>
        <p:spPr bwMode="auto">
          <a:xfrm>
            <a:off x="6496050" y="515620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56" name="Oval 129"/>
          <p:cNvSpPr>
            <a:spLocks noChangeAspect="1" noChangeArrowheads="1"/>
          </p:cNvSpPr>
          <p:nvPr/>
        </p:nvSpPr>
        <p:spPr bwMode="auto">
          <a:xfrm>
            <a:off x="6813550" y="535463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57" name="Oval 130"/>
          <p:cNvSpPr>
            <a:spLocks noChangeAspect="1" noChangeArrowheads="1"/>
          </p:cNvSpPr>
          <p:nvPr/>
        </p:nvSpPr>
        <p:spPr bwMode="auto">
          <a:xfrm>
            <a:off x="6654800" y="5632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58" name="Oval 131"/>
          <p:cNvSpPr>
            <a:spLocks noChangeAspect="1" noChangeArrowheads="1"/>
          </p:cNvSpPr>
          <p:nvPr/>
        </p:nvSpPr>
        <p:spPr bwMode="auto">
          <a:xfrm>
            <a:off x="6316663" y="563245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59" name="Oval 132"/>
          <p:cNvSpPr>
            <a:spLocks noChangeAspect="1" noChangeArrowheads="1"/>
          </p:cNvSpPr>
          <p:nvPr/>
        </p:nvSpPr>
        <p:spPr bwMode="auto">
          <a:xfrm>
            <a:off x="6157913" y="535463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0" name="AutoShape 133"/>
          <p:cNvCxnSpPr>
            <a:cxnSpLocks noChangeShapeType="1"/>
            <a:stCxn id="55" idx="6"/>
            <a:endCxn id="56" idx="1"/>
          </p:cNvCxnSpPr>
          <p:nvPr/>
        </p:nvCxnSpPr>
        <p:spPr bwMode="auto">
          <a:xfrm>
            <a:off x="6597650" y="5207000"/>
            <a:ext cx="230188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" name="AutoShape 134"/>
          <p:cNvCxnSpPr>
            <a:cxnSpLocks noChangeShapeType="1"/>
            <a:stCxn id="58" idx="6"/>
            <a:endCxn id="57" idx="2"/>
          </p:cNvCxnSpPr>
          <p:nvPr/>
        </p:nvCxnSpPr>
        <p:spPr bwMode="auto">
          <a:xfrm>
            <a:off x="6416675" y="5683250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2" name="AutoShape 135"/>
          <p:cNvCxnSpPr>
            <a:cxnSpLocks noChangeShapeType="1"/>
            <a:stCxn id="58" idx="1"/>
            <a:endCxn id="59" idx="4"/>
          </p:cNvCxnSpPr>
          <p:nvPr/>
        </p:nvCxnSpPr>
        <p:spPr bwMode="auto">
          <a:xfrm flipH="1" flipV="1">
            <a:off x="6208713" y="5454650"/>
            <a:ext cx="122237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3" name="AutoShape 136"/>
          <p:cNvCxnSpPr>
            <a:cxnSpLocks noChangeShapeType="1"/>
            <a:stCxn id="59" idx="7"/>
            <a:endCxn id="55" idx="2"/>
          </p:cNvCxnSpPr>
          <p:nvPr/>
        </p:nvCxnSpPr>
        <p:spPr bwMode="auto">
          <a:xfrm flipV="1">
            <a:off x="6245225" y="5207000"/>
            <a:ext cx="250825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4" name="AutoShape 137"/>
          <p:cNvCxnSpPr>
            <a:cxnSpLocks noChangeShapeType="1"/>
            <a:stCxn id="67" idx="7"/>
            <a:endCxn id="66" idx="3"/>
          </p:cNvCxnSpPr>
          <p:nvPr/>
        </p:nvCxnSpPr>
        <p:spPr bwMode="auto">
          <a:xfrm flipV="1">
            <a:off x="7235825" y="5360988"/>
            <a:ext cx="601663" cy="938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5" name="Oval 138"/>
          <p:cNvSpPr>
            <a:spLocks noChangeAspect="1" noChangeArrowheads="1"/>
          </p:cNvSpPr>
          <p:nvPr/>
        </p:nvSpPr>
        <p:spPr bwMode="auto">
          <a:xfrm>
            <a:off x="6496050" y="4481513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6" name="Oval 139"/>
          <p:cNvSpPr>
            <a:spLocks noChangeAspect="1" noChangeArrowheads="1"/>
          </p:cNvSpPr>
          <p:nvPr/>
        </p:nvSpPr>
        <p:spPr bwMode="auto">
          <a:xfrm>
            <a:off x="7823200" y="527526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7" name="Oval 140"/>
          <p:cNvSpPr>
            <a:spLocks noChangeAspect="1" noChangeArrowheads="1"/>
          </p:cNvSpPr>
          <p:nvPr/>
        </p:nvSpPr>
        <p:spPr bwMode="auto">
          <a:xfrm>
            <a:off x="7150100" y="6284913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8" name="Oval 141"/>
          <p:cNvSpPr>
            <a:spLocks noChangeAspect="1" noChangeArrowheads="1"/>
          </p:cNvSpPr>
          <p:nvPr/>
        </p:nvSpPr>
        <p:spPr bwMode="auto">
          <a:xfrm>
            <a:off x="5783263" y="628491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9" name="Oval 142"/>
          <p:cNvSpPr>
            <a:spLocks noChangeAspect="1" noChangeArrowheads="1"/>
          </p:cNvSpPr>
          <p:nvPr/>
        </p:nvSpPr>
        <p:spPr bwMode="auto">
          <a:xfrm>
            <a:off x="5148263" y="527526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70" name="AutoShape 143"/>
          <p:cNvCxnSpPr>
            <a:cxnSpLocks noChangeShapeType="1"/>
            <a:stCxn id="65" idx="6"/>
            <a:endCxn id="66" idx="1"/>
          </p:cNvCxnSpPr>
          <p:nvPr/>
        </p:nvCxnSpPr>
        <p:spPr bwMode="auto">
          <a:xfrm>
            <a:off x="6597650" y="4532313"/>
            <a:ext cx="1239838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" name="AutoShape 144"/>
          <p:cNvCxnSpPr>
            <a:cxnSpLocks noChangeShapeType="1"/>
            <a:stCxn id="68" idx="6"/>
            <a:endCxn id="67" idx="2"/>
          </p:cNvCxnSpPr>
          <p:nvPr/>
        </p:nvCxnSpPr>
        <p:spPr bwMode="auto">
          <a:xfrm>
            <a:off x="5883275" y="6335713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2" name="AutoShape 145"/>
          <p:cNvCxnSpPr>
            <a:cxnSpLocks noChangeShapeType="1"/>
            <a:stCxn id="68" idx="1"/>
            <a:endCxn id="69" idx="4"/>
          </p:cNvCxnSpPr>
          <p:nvPr/>
        </p:nvCxnSpPr>
        <p:spPr bwMode="auto">
          <a:xfrm flipH="1" flipV="1">
            <a:off x="5199063" y="5375275"/>
            <a:ext cx="598487" cy="923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3" name="AutoShape 146"/>
          <p:cNvCxnSpPr>
            <a:cxnSpLocks noChangeShapeType="1"/>
            <a:stCxn id="69" idx="7"/>
            <a:endCxn id="65" idx="2"/>
          </p:cNvCxnSpPr>
          <p:nvPr/>
        </p:nvCxnSpPr>
        <p:spPr bwMode="auto">
          <a:xfrm flipV="1">
            <a:off x="5233988" y="4532313"/>
            <a:ext cx="1262062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4" name="AutoShape 147"/>
          <p:cNvCxnSpPr>
            <a:cxnSpLocks noChangeShapeType="1"/>
            <a:stCxn id="77" idx="0"/>
            <a:endCxn id="76" idx="5"/>
          </p:cNvCxnSpPr>
          <p:nvPr/>
        </p:nvCxnSpPr>
        <p:spPr bwMode="auto">
          <a:xfrm flipH="1" flipV="1">
            <a:off x="7019925" y="5083175"/>
            <a:ext cx="180975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5" name="Oval 148"/>
          <p:cNvSpPr>
            <a:spLocks noChangeAspect="1" noChangeArrowheads="1"/>
          </p:cNvSpPr>
          <p:nvPr/>
        </p:nvSpPr>
        <p:spPr bwMode="auto">
          <a:xfrm>
            <a:off x="6496050" y="487838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76" name="Oval 149"/>
          <p:cNvSpPr>
            <a:spLocks noChangeAspect="1" noChangeArrowheads="1"/>
          </p:cNvSpPr>
          <p:nvPr/>
        </p:nvSpPr>
        <p:spPr bwMode="auto">
          <a:xfrm>
            <a:off x="6932613" y="4997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77" name="Oval 150"/>
          <p:cNvSpPr>
            <a:spLocks noChangeAspect="1" noChangeArrowheads="1"/>
          </p:cNvSpPr>
          <p:nvPr/>
        </p:nvSpPr>
        <p:spPr bwMode="auto">
          <a:xfrm>
            <a:off x="7150100" y="527526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78" name="Oval 151"/>
          <p:cNvSpPr>
            <a:spLocks noChangeAspect="1" noChangeArrowheads="1"/>
          </p:cNvSpPr>
          <p:nvPr/>
        </p:nvSpPr>
        <p:spPr bwMode="auto">
          <a:xfrm>
            <a:off x="7170738" y="5632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79" name="Oval 152"/>
          <p:cNvSpPr>
            <a:spLocks noChangeAspect="1" noChangeArrowheads="1"/>
          </p:cNvSpPr>
          <p:nvPr/>
        </p:nvSpPr>
        <p:spPr bwMode="auto">
          <a:xfrm>
            <a:off x="6872288" y="591026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80" name="AutoShape 153"/>
          <p:cNvCxnSpPr>
            <a:cxnSpLocks noChangeShapeType="1"/>
            <a:stCxn id="75" idx="6"/>
            <a:endCxn id="76" idx="1"/>
          </p:cNvCxnSpPr>
          <p:nvPr/>
        </p:nvCxnSpPr>
        <p:spPr bwMode="auto">
          <a:xfrm>
            <a:off x="6597650" y="4929188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" name="AutoShape 154"/>
          <p:cNvCxnSpPr>
            <a:cxnSpLocks noChangeShapeType="1"/>
            <a:stCxn id="78" idx="0"/>
            <a:endCxn id="77" idx="4"/>
          </p:cNvCxnSpPr>
          <p:nvPr/>
        </p:nvCxnSpPr>
        <p:spPr bwMode="auto">
          <a:xfrm flipH="1" flipV="1">
            <a:off x="7200900" y="5375275"/>
            <a:ext cx="20638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" name="AutoShape 155"/>
          <p:cNvCxnSpPr>
            <a:cxnSpLocks noChangeShapeType="1"/>
            <a:stCxn id="78" idx="3"/>
            <a:endCxn id="79" idx="6"/>
          </p:cNvCxnSpPr>
          <p:nvPr/>
        </p:nvCxnSpPr>
        <p:spPr bwMode="auto">
          <a:xfrm flipH="1">
            <a:off x="6972300" y="5718175"/>
            <a:ext cx="212725" cy="242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3" name="Oval 156"/>
          <p:cNvSpPr>
            <a:spLocks noChangeAspect="1" noChangeArrowheads="1"/>
          </p:cNvSpPr>
          <p:nvPr/>
        </p:nvSpPr>
        <p:spPr bwMode="auto">
          <a:xfrm>
            <a:off x="6100763" y="501491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84" name="Oval 157"/>
          <p:cNvSpPr>
            <a:spLocks noChangeAspect="1" noChangeArrowheads="1"/>
          </p:cNvSpPr>
          <p:nvPr/>
        </p:nvSpPr>
        <p:spPr bwMode="auto">
          <a:xfrm>
            <a:off x="5822950" y="527526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85" name="Oval 158"/>
          <p:cNvSpPr>
            <a:spLocks noChangeAspect="1" noChangeArrowheads="1"/>
          </p:cNvSpPr>
          <p:nvPr/>
        </p:nvSpPr>
        <p:spPr bwMode="auto">
          <a:xfrm>
            <a:off x="5902325" y="5632450"/>
            <a:ext cx="100013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86" name="Oval 159"/>
          <p:cNvSpPr>
            <a:spLocks noChangeAspect="1" noChangeArrowheads="1"/>
          </p:cNvSpPr>
          <p:nvPr/>
        </p:nvSpPr>
        <p:spPr bwMode="auto">
          <a:xfrm>
            <a:off x="6140450" y="592772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87" name="Oval 160"/>
          <p:cNvSpPr>
            <a:spLocks noChangeAspect="1" noChangeArrowheads="1"/>
          </p:cNvSpPr>
          <p:nvPr/>
        </p:nvSpPr>
        <p:spPr bwMode="auto">
          <a:xfrm>
            <a:off x="6475413" y="604678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88" name="AutoShape 161"/>
          <p:cNvCxnSpPr>
            <a:cxnSpLocks noChangeShapeType="1"/>
            <a:stCxn id="75" idx="2"/>
            <a:endCxn id="83" idx="7"/>
          </p:cNvCxnSpPr>
          <p:nvPr/>
        </p:nvCxnSpPr>
        <p:spPr bwMode="auto">
          <a:xfrm flipH="1">
            <a:off x="6186488" y="4929188"/>
            <a:ext cx="309562" cy="100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9" name="AutoShape 162"/>
          <p:cNvCxnSpPr>
            <a:cxnSpLocks noChangeShapeType="1"/>
            <a:stCxn id="83" idx="3"/>
            <a:endCxn id="84" idx="7"/>
          </p:cNvCxnSpPr>
          <p:nvPr/>
        </p:nvCxnSpPr>
        <p:spPr bwMode="auto">
          <a:xfrm flipH="1">
            <a:off x="5908675" y="5102225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0" name="AutoShape 163"/>
          <p:cNvCxnSpPr>
            <a:cxnSpLocks noChangeShapeType="1"/>
            <a:stCxn id="84" idx="4"/>
            <a:endCxn id="85" idx="0"/>
          </p:cNvCxnSpPr>
          <p:nvPr/>
        </p:nvCxnSpPr>
        <p:spPr bwMode="auto">
          <a:xfrm>
            <a:off x="5873750" y="5375275"/>
            <a:ext cx="7937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1" name="AutoShape 164"/>
          <p:cNvCxnSpPr>
            <a:cxnSpLocks noChangeShapeType="1"/>
            <a:stCxn id="85" idx="5"/>
            <a:endCxn id="86" idx="1"/>
          </p:cNvCxnSpPr>
          <p:nvPr/>
        </p:nvCxnSpPr>
        <p:spPr bwMode="auto">
          <a:xfrm>
            <a:off x="5988050" y="5718175"/>
            <a:ext cx="166688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" name="AutoShape 165"/>
          <p:cNvCxnSpPr>
            <a:cxnSpLocks noChangeShapeType="1"/>
            <a:stCxn id="86" idx="5"/>
            <a:endCxn id="87" idx="2"/>
          </p:cNvCxnSpPr>
          <p:nvPr/>
        </p:nvCxnSpPr>
        <p:spPr bwMode="auto">
          <a:xfrm>
            <a:off x="6226175" y="6015038"/>
            <a:ext cx="249238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3" name="AutoShape 166"/>
          <p:cNvCxnSpPr>
            <a:cxnSpLocks noChangeShapeType="1"/>
            <a:stCxn id="87" idx="6"/>
            <a:endCxn id="79" idx="3"/>
          </p:cNvCxnSpPr>
          <p:nvPr/>
        </p:nvCxnSpPr>
        <p:spPr bwMode="auto">
          <a:xfrm flipV="1">
            <a:off x="6575425" y="5995988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4" name="AutoShape 167"/>
          <p:cNvCxnSpPr>
            <a:cxnSpLocks noChangeShapeType="1"/>
            <a:stCxn id="67" idx="1"/>
            <a:endCxn id="79" idx="5"/>
          </p:cNvCxnSpPr>
          <p:nvPr/>
        </p:nvCxnSpPr>
        <p:spPr bwMode="auto">
          <a:xfrm flipH="1" flipV="1">
            <a:off x="6958013" y="5995988"/>
            <a:ext cx="206375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AutoShape 168"/>
          <p:cNvCxnSpPr>
            <a:cxnSpLocks noChangeShapeType="1"/>
            <a:stCxn id="86" idx="3"/>
            <a:endCxn id="68" idx="7"/>
          </p:cNvCxnSpPr>
          <p:nvPr/>
        </p:nvCxnSpPr>
        <p:spPr bwMode="auto">
          <a:xfrm flipH="1">
            <a:off x="5868988" y="6015038"/>
            <a:ext cx="285750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6" name="AutoShape 169"/>
          <p:cNvCxnSpPr>
            <a:cxnSpLocks noChangeShapeType="1"/>
            <a:stCxn id="84" idx="2"/>
            <a:endCxn id="69" idx="6"/>
          </p:cNvCxnSpPr>
          <p:nvPr/>
        </p:nvCxnSpPr>
        <p:spPr bwMode="auto">
          <a:xfrm flipH="1">
            <a:off x="5248275" y="5326063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7" name="AutoShape 170"/>
          <p:cNvCxnSpPr>
            <a:cxnSpLocks noChangeShapeType="1"/>
            <a:stCxn id="75" idx="0"/>
            <a:endCxn id="65" idx="4"/>
          </p:cNvCxnSpPr>
          <p:nvPr/>
        </p:nvCxnSpPr>
        <p:spPr bwMode="auto">
          <a:xfrm flipV="1">
            <a:off x="6546850" y="4583113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8" name="AutoShape 171"/>
          <p:cNvCxnSpPr>
            <a:cxnSpLocks noChangeShapeType="1"/>
            <a:stCxn id="77" idx="6"/>
            <a:endCxn id="66" idx="2"/>
          </p:cNvCxnSpPr>
          <p:nvPr/>
        </p:nvCxnSpPr>
        <p:spPr bwMode="auto">
          <a:xfrm>
            <a:off x="7250113" y="5326063"/>
            <a:ext cx="5730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9" name="AutoShape 172"/>
          <p:cNvCxnSpPr>
            <a:cxnSpLocks noChangeShapeType="1"/>
            <a:stCxn id="57" idx="4"/>
            <a:endCxn id="87" idx="7"/>
          </p:cNvCxnSpPr>
          <p:nvPr/>
        </p:nvCxnSpPr>
        <p:spPr bwMode="auto">
          <a:xfrm flipH="1">
            <a:off x="6561138" y="5732463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0" name="AutoShape 173"/>
          <p:cNvCxnSpPr>
            <a:cxnSpLocks noChangeShapeType="1"/>
            <a:stCxn id="78" idx="2"/>
            <a:endCxn id="56" idx="5"/>
          </p:cNvCxnSpPr>
          <p:nvPr/>
        </p:nvCxnSpPr>
        <p:spPr bwMode="auto">
          <a:xfrm flipH="1" flipV="1">
            <a:off x="6900863" y="5440363"/>
            <a:ext cx="269875" cy="24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1" name="AutoShape 174"/>
          <p:cNvCxnSpPr>
            <a:cxnSpLocks noChangeShapeType="1"/>
            <a:stCxn id="58" idx="2"/>
            <a:endCxn id="85" idx="6"/>
          </p:cNvCxnSpPr>
          <p:nvPr/>
        </p:nvCxnSpPr>
        <p:spPr bwMode="auto">
          <a:xfrm flipH="1">
            <a:off x="6002338" y="5683250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" name="AutoShape 175"/>
          <p:cNvCxnSpPr>
            <a:cxnSpLocks noChangeShapeType="1"/>
            <a:stCxn id="59" idx="0"/>
            <a:endCxn id="83" idx="4"/>
          </p:cNvCxnSpPr>
          <p:nvPr/>
        </p:nvCxnSpPr>
        <p:spPr bwMode="auto">
          <a:xfrm flipH="1" flipV="1">
            <a:off x="6151563" y="5116513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AutoShape 176"/>
          <p:cNvCxnSpPr>
            <a:cxnSpLocks noChangeShapeType="1"/>
            <a:stCxn id="76" idx="3"/>
            <a:endCxn id="55" idx="7"/>
          </p:cNvCxnSpPr>
          <p:nvPr/>
        </p:nvCxnSpPr>
        <p:spPr bwMode="auto">
          <a:xfrm flipH="1">
            <a:off x="6583363" y="5083175"/>
            <a:ext cx="363537" cy="87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104" name="Group 179"/>
          <p:cNvGrpSpPr>
            <a:grpSpLocks/>
          </p:cNvGrpSpPr>
          <p:nvPr/>
        </p:nvGrpSpPr>
        <p:grpSpPr bwMode="auto">
          <a:xfrm>
            <a:off x="5194300" y="4535488"/>
            <a:ext cx="2640013" cy="1763712"/>
            <a:chOff x="1008" y="1274"/>
            <a:chExt cx="3195" cy="2134"/>
          </a:xfrm>
        </p:grpSpPr>
        <p:cxnSp>
          <p:nvCxnSpPr>
            <p:cNvPr id="105" name="AutoShape 180"/>
            <p:cNvCxnSpPr>
              <a:cxnSpLocks noChangeShapeType="1"/>
            </p:cNvCxnSpPr>
            <p:nvPr/>
          </p:nvCxnSpPr>
          <p:spPr bwMode="auto">
            <a:xfrm>
              <a:off x="2706" y="2090"/>
              <a:ext cx="275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6" name="AutoShape 181"/>
            <p:cNvCxnSpPr>
              <a:cxnSpLocks noChangeShapeType="1"/>
            </p:cNvCxnSpPr>
            <p:nvPr/>
          </p:nvCxnSpPr>
          <p:spPr bwMode="auto">
            <a:xfrm>
              <a:off x="2488" y="2666"/>
              <a:ext cx="278" cy="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7" name="AutoShape 182"/>
            <p:cNvCxnSpPr>
              <a:cxnSpLocks noChangeShapeType="1"/>
            </p:cNvCxnSpPr>
            <p:nvPr/>
          </p:nvCxnSpPr>
          <p:spPr bwMode="auto">
            <a:xfrm flipH="1" flipV="1">
              <a:off x="2230" y="2396"/>
              <a:ext cx="14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8" name="AutoShape 183"/>
            <p:cNvCxnSpPr>
              <a:cxnSpLocks noChangeShapeType="1"/>
            </p:cNvCxnSpPr>
            <p:nvPr/>
          </p:nvCxnSpPr>
          <p:spPr bwMode="auto">
            <a:xfrm flipV="1">
              <a:off x="2273" y="2090"/>
              <a:ext cx="301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9" name="AutoShape 184"/>
            <p:cNvCxnSpPr>
              <a:cxnSpLocks noChangeShapeType="1"/>
            </p:cNvCxnSpPr>
            <p:nvPr/>
          </p:nvCxnSpPr>
          <p:spPr bwMode="auto">
            <a:xfrm flipV="1">
              <a:off x="3473" y="2282"/>
              <a:ext cx="730" cy="112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0" name="AutoShape 185"/>
            <p:cNvCxnSpPr>
              <a:cxnSpLocks noChangeShapeType="1"/>
            </p:cNvCxnSpPr>
            <p:nvPr/>
          </p:nvCxnSpPr>
          <p:spPr bwMode="auto">
            <a:xfrm>
              <a:off x="2706" y="1274"/>
              <a:ext cx="1497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1" name="AutoShape 186"/>
            <p:cNvCxnSpPr>
              <a:cxnSpLocks noChangeShapeType="1"/>
            </p:cNvCxnSpPr>
            <p:nvPr/>
          </p:nvCxnSpPr>
          <p:spPr bwMode="auto">
            <a:xfrm flipH="1" flipV="1">
              <a:off x="1008" y="2300"/>
              <a:ext cx="725" cy="110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2" name="AutoShape 187"/>
            <p:cNvCxnSpPr>
              <a:cxnSpLocks noChangeShapeType="1"/>
            </p:cNvCxnSpPr>
            <p:nvPr/>
          </p:nvCxnSpPr>
          <p:spPr bwMode="auto">
            <a:xfrm flipV="1">
              <a:off x="1051" y="1274"/>
              <a:ext cx="1523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3" name="AutoShape 188"/>
            <p:cNvCxnSpPr>
              <a:cxnSpLocks noChangeShapeType="1"/>
            </p:cNvCxnSpPr>
            <p:nvPr/>
          </p:nvCxnSpPr>
          <p:spPr bwMode="auto">
            <a:xfrm flipH="1" flipV="1">
              <a:off x="3211" y="1946"/>
              <a:ext cx="21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4" name="AutoShape 189"/>
            <p:cNvCxnSpPr>
              <a:cxnSpLocks noChangeShapeType="1"/>
            </p:cNvCxnSpPr>
            <p:nvPr/>
          </p:nvCxnSpPr>
          <p:spPr bwMode="auto">
            <a:xfrm>
              <a:off x="2706" y="1754"/>
              <a:ext cx="419" cy="9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5" name="AutoShape 190"/>
            <p:cNvCxnSpPr>
              <a:cxnSpLocks noChangeShapeType="1"/>
            </p:cNvCxnSpPr>
            <p:nvPr/>
          </p:nvCxnSpPr>
          <p:spPr bwMode="auto">
            <a:xfrm flipH="1" flipV="1">
              <a:off x="3430" y="2300"/>
              <a:ext cx="2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6" name="AutoShape 191"/>
            <p:cNvCxnSpPr>
              <a:cxnSpLocks noChangeShapeType="1"/>
            </p:cNvCxnSpPr>
            <p:nvPr/>
          </p:nvCxnSpPr>
          <p:spPr bwMode="auto">
            <a:xfrm flipH="1">
              <a:off x="2203" y="1754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7" name="AutoShape 192"/>
            <p:cNvCxnSpPr>
              <a:cxnSpLocks noChangeShapeType="1"/>
            </p:cNvCxnSpPr>
            <p:nvPr/>
          </p:nvCxnSpPr>
          <p:spPr bwMode="auto">
            <a:xfrm flipH="1">
              <a:off x="1867" y="1968"/>
              <a:ext cx="250" cy="2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8" name="AutoShape 193"/>
            <p:cNvCxnSpPr>
              <a:cxnSpLocks noChangeShapeType="1"/>
            </p:cNvCxnSpPr>
            <p:nvPr/>
          </p:nvCxnSpPr>
          <p:spPr bwMode="auto">
            <a:xfrm>
              <a:off x="1824" y="2300"/>
              <a:ext cx="9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9" name="AutoShape 194"/>
            <p:cNvCxnSpPr>
              <a:cxnSpLocks noChangeShapeType="1"/>
            </p:cNvCxnSpPr>
            <p:nvPr/>
          </p:nvCxnSpPr>
          <p:spPr bwMode="auto">
            <a:xfrm>
              <a:off x="1963" y="2714"/>
              <a:ext cx="202" cy="26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20" name="AutoShape 195"/>
            <p:cNvCxnSpPr>
              <a:cxnSpLocks noChangeShapeType="1"/>
            </p:cNvCxnSpPr>
            <p:nvPr/>
          </p:nvCxnSpPr>
          <p:spPr bwMode="auto">
            <a:xfrm flipV="1">
              <a:off x="2680" y="3050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21" name="AutoShape 196"/>
            <p:cNvCxnSpPr>
              <a:cxnSpLocks noChangeShapeType="1"/>
            </p:cNvCxnSpPr>
            <p:nvPr/>
          </p:nvCxnSpPr>
          <p:spPr bwMode="auto">
            <a:xfrm flipH="1" flipV="1">
              <a:off x="3137" y="3050"/>
              <a:ext cx="250" cy="35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22" name="AutoShape 197"/>
            <p:cNvCxnSpPr>
              <a:cxnSpLocks noChangeShapeType="1"/>
            </p:cNvCxnSpPr>
            <p:nvPr/>
          </p:nvCxnSpPr>
          <p:spPr bwMode="auto">
            <a:xfrm flipH="1">
              <a:off x="1819" y="3072"/>
              <a:ext cx="346" cy="33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23" name="AutoShape 198"/>
            <p:cNvCxnSpPr>
              <a:cxnSpLocks noChangeShapeType="1"/>
            </p:cNvCxnSpPr>
            <p:nvPr/>
          </p:nvCxnSpPr>
          <p:spPr bwMode="auto">
            <a:xfrm flipH="1">
              <a:off x="2657" y="2732"/>
              <a:ext cx="175" cy="3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24" name="AutoShape 199"/>
            <p:cNvCxnSpPr>
              <a:cxnSpLocks noChangeShapeType="1"/>
            </p:cNvCxnSpPr>
            <p:nvPr/>
          </p:nvCxnSpPr>
          <p:spPr bwMode="auto">
            <a:xfrm flipH="1" flipV="1">
              <a:off x="3067" y="2378"/>
              <a:ext cx="323" cy="2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25" name="Rectangle 201"/>
          <p:cNvSpPr>
            <a:spLocks noChangeArrowheads="1"/>
          </p:cNvSpPr>
          <p:nvPr/>
        </p:nvSpPr>
        <p:spPr bwMode="auto">
          <a:xfrm>
            <a:off x="990600" y="6096000"/>
            <a:ext cx="11079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instance s</a:t>
            </a:r>
          </a:p>
        </p:txBody>
      </p:sp>
      <p:sp>
        <p:nvSpPr>
          <p:cNvPr id="126" name="Rectangle 202"/>
          <p:cNvSpPr>
            <a:spLocks noChangeArrowheads="1"/>
          </p:cNvSpPr>
          <p:nvPr/>
        </p:nvSpPr>
        <p:spPr bwMode="auto">
          <a:xfrm>
            <a:off x="7486650" y="6096000"/>
            <a:ext cx="11785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certificate t</a:t>
            </a:r>
          </a:p>
        </p:txBody>
      </p:sp>
    </p:spTree>
    <p:extLst>
      <p:ext uri="{BB962C8B-B14F-4D97-AF65-F5344CB8AC3E}">
        <p14:creationId xmlns:p14="http://schemas.microsoft.com/office/powerpoint/2010/main" val="226965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Satisfiability Reduces to Independent Set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sz="1600" dirty="0" smtClean="0"/>
              <a:t>Claim.  </a:t>
            </a:r>
            <a:r>
              <a:rPr lang="en-US" sz="1600" dirty="0" smtClean="0">
                <a:solidFill>
                  <a:schemeClr val="tx1"/>
                </a:solidFill>
              </a:rPr>
              <a:t>3-SAT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 </a:t>
            </a:r>
            <a:r>
              <a:rPr lang="en-US" sz="1600" baseline="-25000" dirty="0" smtClean="0">
                <a:solidFill>
                  <a:schemeClr val="tx1"/>
                </a:solidFill>
                <a:sym typeface="Symbol" pitchFamily="18" charset="2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INDEPENDENT-SET.</a:t>
            </a:r>
          </a:p>
          <a:p>
            <a:pPr marL="0" indent="0">
              <a:buNone/>
            </a:pPr>
            <a:r>
              <a:rPr lang="en-US" sz="1600" dirty="0" smtClean="0"/>
              <a:t>Pf.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Given an instance  of 3-SAT, we construct an instance (G, k) of INDEPENDENT-SET that has an independent set of size k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iff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 is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satisfiable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600" dirty="0" smtClean="0"/>
              <a:t>Construction.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>
                <a:sym typeface="Symbol" pitchFamily="18" charset="2"/>
              </a:rPr>
              <a:t>G contains 3 vertices for each clause, one for each literal.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Connect 3 literals in a clause in a triangle.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Connect literal to each of its negations.</a:t>
            </a:r>
          </a:p>
          <a:p>
            <a:pPr marL="0" indent="0">
              <a:lnSpc>
                <a:spcPct val="110000"/>
              </a:lnSpc>
            </a:pPr>
            <a:endParaRPr lang="en-US" sz="1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</a:pPr>
            <a:endParaRPr lang="en-US" sz="1600" dirty="0" smtClean="0">
              <a:sym typeface="Symbol" pitchFamily="18" charset="2"/>
            </a:endParaRPr>
          </a:p>
        </p:txBody>
      </p:sp>
      <p:sp>
        <p:nvSpPr>
          <p:cNvPr id="101381" name="Oval 4"/>
          <p:cNvSpPr>
            <a:spLocks noChangeArrowheads="1"/>
          </p:cNvSpPr>
          <p:nvPr/>
        </p:nvSpPr>
        <p:spPr bwMode="auto">
          <a:xfrm>
            <a:off x="1612900" y="5551488"/>
            <a:ext cx="177800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2" name="Oval 5"/>
          <p:cNvSpPr>
            <a:spLocks noChangeArrowheads="1"/>
          </p:cNvSpPr>
          <p:nvPr/>
        </p:nvSpPr>
        <p:spPr bwMode="auto">
          <a:xfrm>
            <a:off x="270351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3" name="Oval 6"/>
          <p:cNvSpPr>
            <a:spLocks noChangeArrowheads="1"/>
          </p:cNvSpPr>
          <p:nvPr/>
        </p:nvSpPr>
        <p:spPr bwMode="auto">
          <a:xfrm>
            <a:off x="220186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aphicFrame>
        <p:nvGraphicFramePr>
          <p:cNvPr id="101384" name="Object 7"/>
          <p:cNvGraphicFramePr>
            <a:graphicFrameLocks noChangeAspect="1"/>
          </p:cNvGraphicFramePr>
          <p:nvPr/>
        </p:nvGraphicFramePr>
        <p:xfrm>
          <a:off x="15875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4" imgW="215900" imgH="266700" progId="Equation.3">
                  <p:embed/>
                </p:oleObj>
              </mc:Choice>
              <mc:Fallback>
                <p:oleObj name="Equation" r:id="rId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653659"/>
              </p:ext>
            </p:extLst>
          </p:nvPr>
        </p:nvGraphicFramePr>
        <p:xfrm>
          <a:off x="1936750" y="6096000"/>
          <a:ext cx="59690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6" imgW="5829300" imgH="355600" progId="Equation.3">
                  <p:embed/>
                </p:oleObj>
              </mc:Choice>
              <mc:Fallback>
                <p:oleObj name="Equation" r:id="rId6" imgW="58293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936750" y="6096000"/>
                        <a:ext cx="5969000" cy="522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6" name="Object 9"/>
          <p:cNvGraphicFramePr>
            <a:graphicFrameLocks noChangeAspect="1"/>
          </p:cNvGraphicFramePr>
          <p:nvPr/>
        </p:nvGraphicFramePr>
        <p:xfrm>
          <a:off x="2689225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8" imgW="215900" imgH="266700" progId="Equation.3">
                  <p:embed/>
                </p:oleObj>
              </mc:Choice>
              <mc:Fallback>
                <p:oleObj name="Equation" r:id="rId8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7" name="Object 10"/>
          <p:cNvGraphicFramePr>
            <a:graphicFrameLocks noChangeAspect="1"/>
          </p:cNvGraphicFramePr>
          <p:nvPr/>
        </p:nvGraphicFramePr>
        <p:xfrm>
          <a:off x="2206625" y="4356100"/>
          <a:ext cx="2095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10" imgW="215900" imgH="292100" progId="Equation.3">
                  <p:embed/>
                </p:oleObj>
              </mc:Choice>
              <mc:Fallback>
                <p:oleObj name="Equation" r:id="rId10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356100"/>
                        <a:ext cx="2095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8" name="Oval 11"/>
          <p:cNvSpPr>
            <a:spLocks noChangeArrowheads="1"/>
          </p:cNvSpPr>
          <p:nvPr/>
        </p:nvSpPr>
        <p:spPr bwMode="auto">
          <a:xfrm>
            <a:off x="40179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9" name="Oval 12"/>
          <p:cNvSpPr>
            <a:spLocks noChangeArrowheads="1"/>
          </p:cNvSpPr>
          <p:nvPr/>
        </p:nvSpPr>
        <p:spPr bwMode="auto">
          <a:xfrm>
            <a:off x="5108575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0" name="Oval 13"/>
          <p:cNvSpPr>
            <a:spLocks noChangeArrowheads="1"/>
          </p:cNvSpPr>
          <p:nvPr/>
        </p:nvSpPr>
        <p:spPr bwMode="auto">
          <a:xfrm>
            <a:off x="4606925" y="4699000"/>
            <a:ext cx="176213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aphicFrame>
        <p:nvGraphicFramePr>
          <p:cNvPr id="101391" name="Object 14"/>
          <p:cNvGraphicFramePr>
            <a:graphicFrameLocks noChangeAspect="1"/>
          </p:cNvGraphicFramePr>
          <p:nvPr/>
        </p:nvGraphicFramePr>
        <p:xfrm>
          <a:off x="4003675" y="5729288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12" imgW="190500" imgH="266700" progId="Equation.3">
                  <p:embed/>
                </p:oleObj>
              </mc:Choice>
              <mc:Fallback>
                <p:oleObj name="Equation" r:id="rId12" imgW="1905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729288"/>
                        <a:ext cx="1841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2" name="Oval 15"/>
          <p:cNvSpPr>
            <a:spLocks noChangeArrowheads="1"/>
          </p:cNvSpPr>
          <p:nvPr/>
        </p:nvSpPr>
        <p:spPr bwMode="auto">
          <a:xfrm>
            <a:off x="6407150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3" name="Oval 16"/>
          <p:cNvSpPr>
            <a:spLocks noChangeArrowheads="1"/>
          </p:cNvSpPr>
          <p:nvPr/>
        </p:nvSpPr>
        <p:spPr bwMode="auto">
          <a:xfrm>
            <a:off x="74977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4" name="Oval 17"/>
          <p:cNvSpPr>
            <a:spLocks noChangeArrowheads="1"/>
          </p:cNvSpPr>
          <p:nvPr/>
        </p:nvSpPr>
        <p:spPr bwMode="auto">
          <a:xfrm>
            <a:off x="699611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pSp>
        <p:nvGrpSpPr>
          <p:cNvPr id="43026" name="Group 18"/>
          <p:cNvGrpSpPr>
            <a:grpSpLocks/>
          </p:cNvGrpSpPr>
          <p:nvPr/>
        </p:nvGrpSpPr>
        <p:grpSpPr bwMode="auto">
          <a:xfrm>
            <a:off x="1763713" y="4849813"/>
            <a:ext cx="5759450" cy="790575"/>
            <a:chOff x="1111" y="3055"/>
            <a:chExt cx="3628" cy="498"/>
          </a:xfrm>
        </p:grpSpPr>
        <p:cxnSp>
          <p:nvCxnSpPr>
            <p:cNvPr id="101409" name="AutoShape 19"/>
            <p:cNvCxnSpPr>
              <a:cxnSpLocks noChangeShapeType="1"/>
              <a:stCxn id="101383" idx="5"/>
              <a:endCxn id="101382" idx="1"/>
            </p:cNvCxnSpPr>
            <p:nvPr/>
          </p:nvCxnSpPr>
          <p:spPr bwMode="auto">
            <a:xfrm>
              <a:off x="1482" y="3055"/>
              <a:ext cx="238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0" name="AutoShape 20"/>
            <p:cNvCxnSpPr>
              <a:cxnSpLocks noChangeShapeType="1"/>
              <a:stCxn id="101381" idx="6"/>
              <a:endCxn id="101382" idx="2"/>
            </p:cNvCxnSpPr>
            <p:nvPr/>
          </p:nvCxnSpPr>
          <p:spPr bwMode="auto">
            <a:xfrm>
              <a:off x="1128" y="3553"/>
              <a:ext cx="57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1" name="AutoShape 21"/>
            <p:cNvCxnSpPr>
              <a:cxnSpLocks noChangeShapeType="1"/>
              <a:stCxn id="101381" idx="7"/>
              <a:endCxn id="101383" idx="3"/>
            </p:cNvCxnSpPr>
            <p:nvPr/>
          </p:nvCxnSpPr>
          <p:spPr bwMode="auto">
            <a:xfrm flipV="1">
              <a:off x="1111" y="3055"/>
              <a:ext cx="293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2" name="AutoShape 22"/>
            <p:cNvCxnSpPr>
              <a:cxnSpLocks noChangeShapeType="1"/>
              <a:stCxn id="101390" idx="5"/>
              <a:endCxn id="101389" idx="1"/>
            </p:cNvCxnSpPr>
            <p:nvPr/>
          </p:nvCxnSpPr>
          <p:spPr bwMode="auto">
            <a:xfrm>
              <a:off x="2997" y="3055"/>
              <a:ext cx="237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3" name="AutoShape 23"/>
            <p:cNvCxnSpPr>
              <a:cxnSpLocks noChangeShapeType="1"/>
              <a:stCxn id="101388" idx="6"/>
              <a:endCxn id="101389" idx="2"/>
            </p:cNvCxnSpPr>
            <p:nvPr/>
          </p:nvCxnSpPr>
          <p:spPr bwMode="auto">
            <a:xfrm>
              <a:off x="2642" y="3553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4" name="AutoShape 24"/>
            <p:cNvCxnSpPr>
              <a:cxnSpLocks noChangeShapeType="1"/>
              <a:stCxn id="101388" idx="7"/>
              <a:endCxn id="101390" idx="3"/>
            </p:cNvCxnSpPr>
            <p:nvPr/>
          </p:nvCxnSpPr>
          <p:spPr bwMode="auto">
            <a:xfrm flipV="1">
              <a:off x="2626" y="3055"/>
              <a:ext cx="292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5" name="AutoShape 25"/>
            <p:cNvCxnSpPr>
              <a:cxnSpLocks noChangeShapeType="1"/>
              <a:stCxn id="101394" idx="5"/>
              <a:endCxn id="101393" idx="1"/>
            </p:cNvCxnSpPr>
            <p:nvPr/>
          </p:nvCxnSpPr>
          <p:spPr bwMode="auto">
            <a:xfrm>
              <a:off x="4502" y="3055"/>
              <a:ext cx="237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6" name="AutoShape 26"/>
            <p:cNvCxnSpPr>
              <a:cxnSpLocks noChangeShapeType="1"/>
              <a:stCxn id="101392" idx="6"/>
              <a:endCxn id="101393" idx="2"/>
            </p:cNvCxnSpPr>
            <p:nvPr/>
          </p:nvCxnSpPr>
          <p:spPr bwMode="auto">
            <a:xfrm>
              <a:off x="4147" y="3553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7" name="AutoShape 27"/>
            <p:cNvCxnSpPr>
              <a:cxnSpLocks noChangeShapeType="1"/>
              <a:stCxn id="101392" idx="7"/>
              <a:endCxn id="101394" idx="3"/>
            </p:cNvCxnSpPr>
            <p:nvPr/>
          </p:nvCxnSpPr>
          <p:spPr bwMode="auto">
            <a:xfrm flipV="1">
              <a:off x="4131" y="3055"/>
              <a:ext cx="292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01396" name="Object 28"/>
          <p:cNvGraphicFramePr>
            <a:graphicFrameLocks noChangeAspect="1"/>
          </p:cNvGraphicFramePr>
          <p:nvPr/>
        </p:nvGraphicFramePr>
        <p:xfrm>
          <a:off x="638175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14" imgW="215900" imgH="266700" progId="Equation.3">
                  <p:embed/>
                </p:oleObj>
              </mc:Choice>
              <mc:Fallback>
                <p:oleObj name="Equation" r:id="rId1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7" name="Object 29"/>
          <p:cNvGraphicFramePr>
            <a:graphicFrameLocks noChangeAspect="1"/>
          </p:cNvGraphicFramePr>
          <p:nvPr/>
        </p:nvGraphicFramePr>
        <p:xfrm>
          <a:off x="7475538" y="5729288"/>
          <a:ext cx="2206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15" imgW="228600" imgH="266700" progId="Equation.3">
                  <p:embed/>
                </p:oleObj>
              </mc:Choice>
              <mc:Fallback>
                <p:oleObj name="Equation" r:id="rId15" imgW="228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5729288"/>
                        <a:ext cx="2206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8" name="Object 30"/>
          <p:cNvGraphicFramePr>
            <a:graphicFrameLocks noChangeAspect="1"/>
          </p:cNvGraphicFramePr>
          <p:nvPr/>
        </p:nvGraphicFramePr>
        <p:xfrm>
          <a:off x="7000875" y="4356100"/>
          <a:ext cx="2079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17" imgW="215900" imgH="292100" progId="Equation.3">
                  <p:embed/>
                </p:oleObj>
              </mc:Choice>
              <mc:Fallback>
                <p:oleObj name="Equation" r:id="rId17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356100"/>
                        <a:ext cx="2079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9" name="Object 31"/>
          <p:cNvGraphicFramePr>
            <a:graphicFrameLocks noChangeAspect="1"/>
          </p:cNvGraphicFramePr>
          <p:nvPr/>
        </p:nvGraphicFramePr>
        <p:xfrm>
          <a:off x="4592638" y="4343400"/>
          <a:ext cx="2333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18" imgW="241300" imgH="292100" progId="Equation.3">
                  <p:embed/>
                </p:oleObj>
              </mc:Choice>
              <mc:Fallback>
                <p:oleObj name="Equation" r:id="rId18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343400"/>
                        <a:ext cx="23336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0" name="Object 32"/>
          <p:cNvGraphicFramePr>
            <a:graphicFrameLocks noChangeAspect="1"/>
          </p:cNvGraphicFramePr>
          <p:nvPr/>
        </p:nvGraphicFramePr>
        <p:xfrm>
          <a:off x="51054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20" imgW="215900" imgH="266700" progId="Equation.3">
                  <p:embed/>
                </p:oleObj>
              </mc:Choice>
              <mc:Fallback>
                <p:oleObj name="Equation" r:id="rId20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41" name="Group 33"/>
          <p:cNvGrpSpPr>
            <a:grpSpLocks/>
          </p:cNvGrpSpPr>
          <p:nvPr/>
        </p:nvGrpSpPr>
        <p:grpSpPr bwMode="auto">
          <a:xfrm>
            <a:off x="1765300" y="4787900"/>
            <a:ext cx="5230813" cy="788988"/>
            <a:chOff x="1112" y="3016"/>
            <a:chExt cx="3295" cy="497"/>
          </a:xfrm>
        </p:grpSpPr>
        <p:cxnSp>
          <p:nvCxnSpPr>
            <p:cNvPr id="101405" name="AutoShape 34"/>
            <p:cNvCxnSpPr>
              <a:cxnSpLocks noChangeShapeType="1"/>
              <a:stCxn id="101383" idx="6"/>
              <a:endCxn id="101388" idx="1"/>
            </p:cNvCxnSpPr>
            <p:nvPr/>
          </p:nvCxnSpPr>
          <p:spPr bwMode="auto">
            <a:xfrm>
              <a:off x="1498" y="3016"/>
              <a:ext cx="1049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6" name="AutoShape 35"/>
            <p:cNvCxnSpPr>
              <a:cxnSpLocks noChangeShapeType="1"/>
              <a:stCxn id="101394" idx="2"/>
              <a:endCxn id="101388" idx="7"/>
            </p:cNvCxnSpPr>
            <p:nvPr/>
          </p:nvCxnSpPr>
          <p:spPr bwMode="auto">
            <a:xfrm flipH="1">
              <a:off x="2626" y="3016"/>
              <a:ext cx="1781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7" name="AutoShape 36"/>
            <p:cNvCxnSpPr>
              <a:cxnSpLocks noChangeShapeType="1"/>
              <a:stCxn id="101381" idx="7"/>
              <a:endCxn id="101390" idx="2"/>
            </p:cNvCxnSpPr>
            <p:nvPr/>
          </p:nvCxnSpPr>
          <p:spPr bwMode="auto">
            <a:xfrm flipV="1">
              <a:off x="1112" y="3016"/>
              <a:ext cx="1790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8" name="AutoShape 37"/>
            <p:cNvCxnSpPr>
              <a:cxnSpLocks noChangeShapeType="1"/>
              <a:stCxn id="101392" idx="1"/>
              <a:endCxn id="101390" idx="6"/>
            </p:cNvCxnSpPr>
            <p:nvPr/>
          </p:nvCxnSpPr>
          <p:spPr bwMode="auto">
            <a:xfrm flipH="1" flipV="1">
              <a:off x="3013" y="3016"/>
              <a:ext cx="1039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01402" name="Rectangle 38"/>
          <p:cNvSpPr>
            <a:spLocks noChangeArrowheads="1"/>
          </p:cNvSpPr>
          <p:nvPr/>
        </p:nvSpPr>
        <p:spPr bwMode="auto">
          <a:xfrm>
            <a:off x="322263" y="6172200"/>
            <a:ext cx="57868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k = 3</a:t>
            </a:r>
          </a:p>
        </p:txBody>
      </p:sp>
      <p:sp>
        <p:nvSpPr>
          <p:cNvPr id="101403" name="Rectangle 39"/>
          <p:cNvSpPr>
            <a:spLocks noChangeArrowheads="1"/>
          </p:cNvSpPr>
          <p:nvPr/>
        </p:nvSpPr>
        <p:spPr bwMode="auto">
          <a:xfrm>
            <a:off x="328613" y="4876800"/>
            <a:ext cx="32541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G</a:t>
            </a:r>
          </a:p>
        </p:txBody>
      </p:sp>
      <p:pic>
        <p:nvPicPr>
          <p:cNvPr id="101404" name="Picture 1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363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Satisfiability Reduces to Independent Set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Claim.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 contains independent set of size k = ||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iff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 is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satisfiable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0" indent="0"/>
            <a:endParaRPr lang="en-US" sz="16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1600" dirty="0" smtClean="0">
                <a:sym typeface="Symbol" pitchFamily="18" charset="2"/>
              </a:rPr>
              <a:t>Pf.  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Let S be independent set of size k.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S must contain exactly one vertex in each triangle.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Set these literals to true.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Truth assignment is consistent and all clauses are satisfied.</a:t>
            </a:r>
          </a:p>
          <a:p>
            <a:pPr lvl="1"/>
            <a:endParaRPr lang="en-US" sz="16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1600" dirty="0" smtClean="0"/>
              <a:t>Pf  </a:t>
            </a:r>
            <a:r>
              <a:rPr lang="en-US" sz="1600" dirty="0" smtClean="0">
                <a:sym typeface="Symbol" pitchFamily="18" charset="2"/>
              </a:rPr>
              <a:t> 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Given satisfying assignment, select one true literal from each triangle. This is an independent set of size k.  </a:t>
            </a:r>
            <a:r>
              <a:rPr lang="en-US" sz="1600" dirty="0" smtClean="0">
                <a:solidFill>
                  <a:schemeClr val="tx1"/>
                </a:solidFill>
                <a:ea typeface="Lucida Grande"/>
                <a:cs typeface="Lucida Grande"/>
              </a:rPr>
              <a:t>▪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indent="0"/>
            <a:endParaRPr lang="en-US" dirty="0" smtClean="0">
              <a:sym typeface="Symbol" pitchFamily="18" charset="2"/>
            </a:endParaRPr>
          </a:p>
          <a:p>
            <a:pPr marL="0" indent="0"/>
            <a:endParaRPr lang="en-US" dirty="0" smtClean="0"/>
          </a:p>
        </p:txBody>
      </p:sp>
      <p:sp>
        <p:nvSpPr>
          <p:cNvPr id="102405" name="Oval 4"/>
          <p:cNvSpPr>
            <a:spLocks noChangeArrowheads="1"/>
          </p:cNvSpPr>
          <p:nvPr/>
        </p:nvSpPr>
        <p:spPr bwMode="auto">
          <a:xfrm>
            <a:off x="1612900" y="5551488"/>
            <a:ext cx="177800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06" name="Oval 5"/>
          <p:cNvSpPr>
            <a:spLocks noChangeArrowheads="1"/>
          </p:cNvSpPr>
          <p:nvPr/>
        </p:nvSpPr>
        <p:spPr bwMode="auto">
          <a:xfrm>
            <a:off x="270351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07" name="AutoShape 6"/>
          <p:cNvCxnSpPr>
            <a:cxnSpLocks noChangeShapeType="1"/>
            <a:stCxn id="102408" idx="5"/>
            <a:endCxn id="102406" idx="1"/>
          </p:cNvCxnSpPr>
          <p:nvPr/>
        </p:nvCxnSpPr>
        <p:spPr bwMode="auto">
          <a:xfrm>
            <a:off x="2352675" y="4849813"/>
            <a:ext cx="377825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08" name="Oval 7"/>
          <p:cNvSpPr>
            <a:spLocks noChangeArrowheads="1"/>
          </p:cNvSpPr>
          <p:nvPr/>
        </p:nvSpPr>
        <p:spPr bwMode="auto">
          <a:xfrm>
            <a:off x="220186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09" name="AutoShape 8"/>
          <p:cNvCxnSpPr>
            <a:cxnSpLocks noChangeShapeType="1"/>
            <a:stCxn id="102405" idx="6"/>
            <a:endCxn id="102406" idx="2"/>
          </p:cNvCxnSpPr>
          <p:nvPr/>
        </p:nvCxnSpPr>
        <p:spPr bwMode="auto">
          <a:xfrm>
            <a:off x="1790700" y="5640388"/>
            <a:ext cx="9128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10" name="AutoShape 9"/>
          <p:cNvCxnSpPr>
            <a:cxnSpLocks noChangeShapeType="1"/>
            <a:stCxn id="102405" idx="7"/>
            <a:endCxn id="102408" idx="3"/>
          </p:cNvCxnSpPr>
          <p:nvPr/>
        </p:nvCxnSpPr>
        <p:spPr bwMode="auto">
          <a:xfrm flipV="1">
            <a:off x="1763713" y="4849813"/>
            <a:ext cx="465137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11" name="Object 10"/>
          <p:cNvGraphicFramePr>
            <a:graphicFrameLocks noChangeAspect="1"/>
          </p:cNvGraphicFramePr>
          <p:nvPr/>
        </p:nvGraphicFramePr>
        <p:xfrm>
          <a:off x="15875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4" imgW="215900" imgH="266700" progId="Equation.3">
                  <p:embed/>
                </p:oleObj>
              </mc:Choice>
              <mc:Fallback>
                <p:oleObj name="Equation" r:id="rId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2" name="Object 11"/>
          <p:cNvGraphicFramePr>
            <a:graphicFrameLocks noChangeAspect="1"/>
          </p:cNvGraphicFramePr>
          <p:nvPr/>
        </p:nvGraphicFramePr>
        <p:xfrm>
          <a:off x="2689225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6" imgW="215900" imgH="266700" progId="Equation.3">
                  <p:embed/>
                </p:oleObj>
              </mc:Choice>
              <mc:Fallback>
                <p:oleObj name="Equation" r:id="rId6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3" name="Object 12"/>
          <p:cNvGraphicFramePr>
            <a:graphicFrameLocks noChangeAspect="1"/>
          </p:cNvGraphicFramePr>
          <p:nvPr/>
        </p:nvGraphicFramePr>
        <p:xfrm>
          <a:off x="2206625" y="4356100"/>
          <a:ext cx="2095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8" imgW="215900" imgH="292100" progId="Equation.3">
                  <p:embed/>
                </p:oleObj>
              </mc:Choice>
              <mc:Fallback>
                <p:oleObj name="Equation" r:id="rId8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356100"/>
                        <a:ext cx="2095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4" name="Oval 13"/>
          <p:cNvSpPr>
            <a:spLocks noChangeArrowheads="1"/>
          </p:cNvSpPr>
          <p:nvPr/>
        </p:nvSpPr>
        <p:spPr bwMode="auto">
          <a:xfrm>
            <a:off x="40179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15" name="Oval 14"/>
          <p:cNvSpPr>
            <a:spLocks noChangeArrowheads="1"/>
          </p:cNvSpPr>
          <p:nvPr/>
        </p:nvSpPr>
        <p:spPr bwMode="auto">
          <a:xfrm>
            <a:off x="5108575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16" name="AutoShape 15"/>
          <p:cNvCxnSpPr>
            <a:cxnSpLocks noChangeShapeType="1"/>
            <a:stCxn id="102417" idx="5"/>
            <a:endCxn id="102415" idx="1"/>
          </p:cNvCxnSpPr>
          <p:nvPr/>
        </p:nvCxnSpPr>
        <p:spPr bwMode="auto">
          <a:xfrm>
            <a:off x="4757738" y="4849813"/>
            <a:ext cx="376237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17" name="Oval 16"/>
          <p:cNvSpPr>
            <a:spLocks noChangeArrowheads="1"/>
          </p:cNvSpPr>
          <p:nvPr/>
        </p:nvSpPr>
        <p:spPr bwMode="auto">
          <a:xfrm>
            <a:off x="4606925" y="4699000"/>
            <a:ext cx="176213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18" name="AutoShape 17"/>
          <p:cNvCxnSpPr>
            <a:cxnSpLocks noChangeShapeType="1"/>
            <a:stCxn id="102414" idx="6"/>
            <a:endCxn id="102415" idx="2"/>
          </p:cNvCxnSpPr>
          <p:nvPr/>
        </p:nvCxnSpPr>
        <p:spPr bwMode="auto">
          <a:xfrm>
            <a:off x="4194175" y="5640388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19" name="AutoShape 18"/>
          <p:cNvCxnSpPr>
            <a:cxnSpLocks noChangeShapeType="1"/>
            <a:stCxn id="102414" idx="7"/>
            <a:endCxn id="102417" idx="3"/>
          </p:cNvCxnSpPr>
          <p:nvPr/>
        </p:nvCxnSpPr>
        <p:spPr bwMode="auto">
          <a:xfrm flipV="1">
            <a:off x="4168775" y="4849813"/>
            <a:ext cx="463550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20" name="Object 19"/>
          <p:cNvGraphicFramePr>
            <a:graphicFrameLocks noChangeAspect="1"/>
          </p:cNvGraphicFramePr>
          <p:nvPr/>
        </p:nvGraphicFramePr>
        <p:xfrm>
          <a:off x="4003675" y="5729288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10" imgW="190500" imgH="266700" progId="Equation.3">
                  <p:embed/>
                </p:oleObj>
              </mc:Choice>
              <mc:Fallback>
                <p:oleObj name="Equation" r:id="rId10" imgW="1905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729288"/>
                        <a:ext cx="1841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21" name="Oval 20"/>
          <p:cNvSpPr>
            <a:spLocks noChangeArrowheads="1"/>
          </p:cNvSpPr>
          <p:nvPr/>
        </p:nvSpPr>
        <p:spPr bwMode="auto">
          <a:xfrm>
            <a:off x="6407150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22" name="Oval 21"/>
          <p:cNvSpPr>
            <a:spLocks noChangeArrowheads="1"/>
          </p:cNvSpPr>
          <p:nvPr/>
        </p:nvSpPr>
        <p:spPr bwMode="auto">
          <a:xfrm>
            <a:off x="74977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23" name="AutoShape 22"/>
          <p:cNvCxnSpPr>
            <a:cxnSpLocks noChangeShapeType="1"/>
            <a:stCxn id="102424" idx="5"/>
            <a:endCxn id="102422" idx="1"/>
          </p:cNvCxnSpPr>
          <p:nvPr/>
        </p:nvCxnSpPr>
        <p:spPr bwMode="auto">
          <a:xfrm>
            <a:off x="7146925" y="4849813"/>
            <a:ext cx="376238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24" name="Oval 23"/>
          <p:cNvSpPr>
            <a:spLocks noChangeArrowheads="1"/>
          </p:cNvSpPr>
          <p:nvPr/>
        </p:nvSpPr>
        <p:spPr bwMode="auto">
          <a:xfrm>
            <a:off x="699611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25" name="AutoShape 24"/>
          <p:cNvCxnSpPr>
            <a:cxnSpLocks noChangeShapeType="1"/>
            <a:stCxn id="102421" idx="6"/>
            <a:endCxn id="102422" idx="2"/>
          </p:cNvCxnSpPr>
          <p:nvPr/>
        </p:nvCxnSpPr>
        <p:spPr bwMode="auto">
          <a:xfrm>
            <a:off x="6583363" y="5640388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26" name="AutoShape 25"/>
          <p:cNvCxnSpPr>
            <a:cxnSpLocks noChangeShapeType="1"/>
            <a:stCxn id="102421" idx="7"/>
            <a:endCxn id="102424" idx="3"/>
          </p:cNvCxnSpPr>
          <p:nvPr/>
        </p:nvCxnSpPr>
        <p:spPr bwMode="auto">
          <a:xfrm flipV="1">
            <a:off x="6557963" y="4849813"/>
            <a:ext cx="463550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27" name="Object 26"/>
          <p:cNvGraphicFramePr>
            <a:graphicFrameLocks noChangeAspect="1"/>
          </p:cNvGraphicFramePr>
          <p:nvPr/>
        </p:nvGraphicFramePr>
        <p:xfrm>
          <a:off x="638175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12" imgW="215900" imgH="266700" progId="Equation.3">
                  <p:embed/>
                </p:oleObj>
              </mc:Choice>
              <mc:Fallback>
                <p:oleObj name="Equation" r:id="rId12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8" name="Object 27"/>
          <p:cNvGraphicFramePr>
            <a:graphicFrameLocks noChangeAspect="1"/>
          </p:cNvGraphicFramePr>
          <p:nvPr/>
        </p:nvGraphicFramePr>
        <p:xfrm>
          <a:off x="7475538" y="5729288"/>
          <a:ext cx="2206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13" imgW="228600" imgH="266700" progId="Equation.3">
                  <p:embed/>
                </p:oleObj>
              </mc:Choice>
              <mc:Fallback>
                <p:oleObj name="Equation" r:id="rId13" imgW="228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5729288"/>
                        <a:ext cx="2206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9" name="Object 28"/>
          <p:cNvGraphicFramePr>
            <a:graphicFrameLocks noChangeAspect="1"/>
          </p:cNvGraphicFramePr>
          <p:nvPr/>
        </p:nvGraphicFramePr>
        <p:xfrm>
          <a:off x="7000875" y="4356100"/>
          <a:ext cx="2079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15" imgW="215900" imgH="292100" progId="Equation.3">
                  <p:embed/>
                </p:oleObj>
              </mc:Choice>
              <mc:Fallback>
                <p:oleObj name="Equation" r:id="rId15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356100"/>
                        <a:ext cx="2079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0" name="Object 29"/>
          <p:cNvGraphicFramePr>
            <a:graphicFrameLocks noChangeAspect="1"/>
          </p:cNvGraphicFramePr>
          <p:nvPr/>
        </p:nvGraphicFramePr>
        <p:xfrm>
          <a:off x="4592638" y="4343400"/>
          <a:ext cx="2333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16" imgW="241300" imgH="292100" progId="Equation.3">
                  <p:embed/>
                </p:oleObj>
              </mc:Choice>
              <mc:Fallback>
                <p:oleObj name="Equation" r:id="rId16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343400"/>
                        <a:ext cx="23336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1" name="Object 30"/>
          <p:cNvGraphicFramePr>
            <a:graphicFrameLocks noChangeAspect="1"/>
          </p:cNvGraphicFramePr>
          <p:nvPr/>
        </p:nvGraphicFramePr>
        <p:xfrm>
          <a:off x="51054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18" imgW="215900" imgH="266700" progId="Equation.3">
                  <p:embed/>
                </p:oleObj>
              </mc:Choice>
              <mc:Fallback>
                <p:oleObj name="Equation" r:id="rId18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432" name="AutoShape 31"/>
          <p:cNvCxnSpPr>
            <a:cxnSpLocks noChangeShapeType="1"/>
            <a:stCxn id="102408" idx="6"/>
            <a:endCxn id="102414" idx="1"/>
          </p:cNvCxnSpPr>
          <p:nvPr/>
        </p:nvCxnSpPr>
        <p:spPr bwMode="auto">
          <a:xfrm>
            <a:off x="2378075" y="4787900"/>
            <a:ext cx="1665288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3" name="AutoShape 32"/>
          <p:cNvCxnSpPr>
            <a:cxnSpLocks noChangeShapeType="1"/>
            <a:stCxn id="102424" idx="2"/>
            <a:endCxn id="102414" idx="7"/>
          </p:cNvCxnSpPr>
          <p:nvPr/>
        </p:nvCxnSpPr>
        <p:spPr bwMode="auto">
          <a:xfrm flipH="1">
            <a:off x="4168775" y="4787900"/>
            <a:ext cx="2827338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4" name="AutoShape 33"/>
          <p:cNvCxnSpPr>
            <a:cxnSpLocks noChangeShapeType="1"/>
            <a:stCxn id="102405" idx="7"/>
            <a:endCxn id="102417" idx="2"/>
          </p:cNvCxnSpPr>
          <p:nvPr/>
        </p:nvCxnSpPr>
        <p:spPr bwMode="auto">
          <a:xfrm flipV="1">
            <a:off x="1765300" y="4787900"/>
            <a:ext cx="2841625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5" name="AutoShape 34"/>
          <p:cNvCxnSpPr>
            <a:cxnSpLocks noChangeShapeType="1"/>
            <a:stCxn id="102421" idx="1"/>
            <a:endCxn id="102417" idx="6"/>
          </p:cNvCxnSpPr>
          <p:nvPr/>
        </p:nvCxnSpPr>
        <p:spPr bwMode="auto">
          <a:xfrm flipH="1" flipV="1">
            <a:off x="4783138" y="4787900"/>
            <a:ext cx="1649412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36" name="Rectangle 35"/>
          <p:cNvSpPr>
            <a:spLocks noChangeArrowheads="1"/>
          </p:cNvSpPr>
          <p:nvPr/>
        </p:nvSpPr>
        <p:spPr bwMode="auto">
          <a:xfrm>
            <a:off x="322263" y="6172200"/>
            <a:ext cx="57868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k = 3</a:t>
            </a:r>
          </a:p>
        </p:txBody>
      </p:sp>
      <p:sp>
        <p:nvSpPr>
          <p:cNvPr id="102437" name="Rectangle 36"/>
          <p:cNvSpPr>
            <a:spLocks noChangeArrowheads="1"/>
          </p:cNvSpPr>
          <p:nvPr/>
        </p:nvSpPr>
        <p:spPr bwMode="auto">
          <a:xfrm>
            <a:off x="328613" y="4876800"/>
            <a:ext cx="32541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G</a:t>
            </a:r>
          </a:p>
        </p:txBody>
      </p:sp>
      <p:sp>
        <p:nvSpPr>
          <p:cNvPr id="102438" name="Line 37"/>
          <p:cNvSpPr>
            <a:spLocks noChangeShapeType="1"/>
          </p:cNvSpPr>
          <p:nvPr/>
        </p:nvSpPr>
        <p:spPr bwMode="auto">
          <a:xfrm flipH="1">
            <a:off x="4267200" y="2971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02439" name="Rectangle 38"/>
          <p:cNvSpPr>
            <a:spLocks noChangeArrowheads="1"/>
          </p:cNvSpPr>
          <p:nvPr/>
        </p:nvSpPr>
        <p:spPr bwMode="auto">
          <a:xfrm>
            <a:off x="4473191" y="2819400"/>
            <a:ext cx="3119444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200" dirty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and any other variables in a consistent way</a:t>
            </a:r>
          </a:p>
        </p:txBody>
      </p:sp>
      <p:graphicFrame>
        <p:nvGraphicFramePr>
          <p:cNvPr id="1024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77560"/>
              </p:ext>
            </p:extLst>
          </p:nvPr>
        </p:nvGraphicFramePr>
        <p:xfrm>
          <a:off x="1936750" y="6096000"/>
          <a:ext cx="59690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19" imgW="5829300" imgH="355600" progId="Equation.3">
                  <p:embed/>
                </p:oleObj>
              </mc:Choice>
              <mc:Fallback>
                <p:oleObj name="Equation" r:id="rId19" imgW="58293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936750" y="6096000"/>
                        <a:ext cx="5969000" cy="522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41" name="Picture 1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913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22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VC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Lemma: A set S is independent iff V-S is a vertex cover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reduce IS to VC, we show that we can determine if a graph has an independent set of size K by testing for a Vertex cover of size n - K</a:t>
            </a:r>
          </a:p>
        </p:txBody>
      </p:sp>
    </p:spTree>
    <p:extLst>
      <p:ext uri="{BB962C8B-B14F-4D97-AF65-F5344CB8AC3E}">
        <p14:creationId xmlns:p14="http://schemas.microsoft.com/office/powerpoint/2010/main" val="356841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VC</a:t>
            </a:r>
          </a:p>
        </p:txBody>
      </p:sp>
      <p:sp>
        <p:nvSpPr>
          <p:cNvPr id="8499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0810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49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6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49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2575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49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79500" y="5402263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49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01950" y="547687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50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44148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50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321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500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25475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687513" y="3503613"/>
            <a:ext cx="1138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128963" y="3656013"/>
            <a:ext cx="455612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673350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00088" y="3656013"/>
            <a:ext cx="2201862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25475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00088" y="4567238"/>
            <a:ext cx="2201862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458913" y="5553075"/>
            <a:ext cx="14430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749550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205163" y="4718050"/>
            <a:ext cx="379412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2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9286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5013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054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5014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1051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5015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64263" y="54022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5016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986713" y="54768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5017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531100" y="44148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5018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5169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5019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710238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0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772275" y="3503613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1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3725" y="3656013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2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7758113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3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5784850" y="3656013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4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710238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5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784850" y="4567238"/>
            <a:ext cx="2201863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6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6543675" y="5553075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7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834313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8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8289925" y="4718050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9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22263" y="2214563"/>
            <a:ext cx="3795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Find a maximum independent set S</a:t>
            </a:r>
          </a:p>
        </p:txBody>
      </p:sp>
      <p:sp>
        <p:nvSpPr>
          <p:cNvPr id="85030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557838" y="2214563"/>
            <a:ext cx="3414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/>
              <a:t>Show that V-S is a vertex cover</a:t>
            </a:r>
          </a:p>
        </p:txBody>
      </p:sp>
      <p:sp>
        <p:nvSpPr>
          <p:cNvPr id="85031" name="Content Placeholder 41"/>
          <p:cNvSpPr>
            <a:spLocks noGrp="1"/>
          </p:cNvSpPr>
          <p:nvPr>
            <p:ph idx="1"/>
            <p:custDataLst>
              <p:tags r:id="rId38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469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103813" y="5099050"/>
            <a:ext cx="606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Clique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Clique</a:t>
            </a:r>
          </a:p>
          <a:p>
            <a:pPr lvl="1" eaLnBrk="1" hangingPunct="1"/>
            <a:r>
              <a:rPr lang="en-US" smtClean="0"/>
              <a:t>Graph G = (V, E), a subset S of the vertices is a clique if there is an edge between every pair of vertices in S</a:t>
            </a:r>
          </a:p>
        </p:txBody>
      </p:sp>
      <p:sp>
        <p:nvSpPr>
          <p:cNvPr id="86021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6022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6023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6024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60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60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83225" y="48704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60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572000" y="4111625"/>
            <a:ext cx="985838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572000" y="5249863"/>
            <a:ext cx="11382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419600" y="4264025"/>
            <a:ext cx="0" cy="1820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8" name="Oval 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20456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of a Graph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Defn: G’=(V,E’) is the complement of G=(V,E) if (u,v) is in E’ iff (u,v) is not in E</a:t>
            </a:r>
          </a:p>
        </p:txBody>
      </p:sp>
      <p:sp>
        <p:nvSpPr>
          <p:cNvPr id="870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0810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70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6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704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70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9500" y="5402263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70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01950" y="547687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704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46338" y="44148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705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321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705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25475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687513" y="3503613"/>
            <a:ext cx="1138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128963" y="3656013"/>
            <a:ext cx="455612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673350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700088" y="3656013"/>
            <a:ext cx="2201862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5475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0088" y="4567238"/>
            <a:ext cx="2201862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458913" y="5553075"/>
            <a:ext cx="14430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49550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205163" y="4718050"/>
            <a:ext cx="379412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1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39286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7062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054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7063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91051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7064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164263" y="54022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706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986713" y="54768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706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531100" y="44148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706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5169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9568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Clique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Lemma: S is Independent in G iff S is a Clique in the complement of 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reduce IS to Clique, we compute the complement of the graph.  The complement has a clique of size K iff the original graph has an independent set of size K</a:t>
            </a:r>
          </a:p>
        </p:txBody>
      </p:sp>
    </p:spTree>
    <p:extLst>
      <p:ext uri="{BB962C8B-B14F-4D97-AF65-F5344CB8AC3E}">
        <p14:creationId xmlns:p14="http://schemas.microsoft.com/office/powerpoint/2010/main" val="349129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Hamiltonian Circuit Problem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 smtClean="0"/>
              <a:t>Hamiltonian Circuit – a simple cycle including all the vertices of the graph</a:t>
            </a:r>
          </a:p>
        </p:txBody>
      </p:sp>
      <p:sp>
        <p:nvSpPr>
          <p:cNvPr id="8909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2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3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4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5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6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7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8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9" name="Oval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295525" y="3049588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11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Oval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0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Thm: Hamiltonian Circuit is NP Complete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Reduction from 3-SAT</a:t>
            </a:r>
          </a:p>
        </p:txBody>
      </p:sp>
    </p:spTree>
    <p:extLst>
      <p:ext uri="{BB962C8B-B14F-4D97-AF65-F5344CB8AC3E}">
        <p14:creationId xmlns:p14="http://schemas.microsoft.com/office/powerpoint/2010/main" val="39313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Line 3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825750" y="3884613"/>
            <a:ext cx="1214438" cy="212407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9" name="Line 34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01950" y="4870450"/>
            <a:ext cx="2276475" cy="11382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Traveling Salesman Problem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Given a complete graph with edge weights, determine the shortest tour that includes all of the vertices (visit each vertex exactly once, and get back to the starting point)</a:t>
            </a:r>
          </a:p>
        </p:txBody>
      </p:sp>
      <p:sp>
        <p:nvSpPr>
          <p:cNvPr id="91142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74938" y="60086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Oval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40188" y="365601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54625" y="4795838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Oval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44988" y="62372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Oval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71725" y="426402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598738" y="3808413"/>
            <a:ext cx="1441450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8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22538" y="4491038"/>
            <a:ext cx="228600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9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901950" y="6161088"/>
            <a:ext cx="14430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92588" y="3884613"/>
            <a:ext cx="1062037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572000" y="5022850"/>
            <a:ext cx="7588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2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598738" y="4414838"/>
            <a:ext cx="2655887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3" name="Line 1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598738" y="4491038"/>
            <a:ext cx="1746250" cy="174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4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116388" y="3884613"/>
            <a:ext cx="303212" cy="235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5" name="Line 1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01950" y="3884613"/>
            <a:ext cx="1214438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6" name="Line 1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901950" y="4946650"/>
            <a:ext cx="235267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7" name="Text Box 1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57563" y="53260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58" name="Text Box 2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192588" y="4870450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59" name="Text Box 2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9375" y="524986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0" name="Text Box 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81363" y="471963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61" name="Text Box 2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8150" y="380841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91162" name="Text Box 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71725" y="5099050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5</a:t>
            </a:r>
          </a:p>
        </p:txBody>
      </p:sp>
      <p:sp>
        <p:nvSpPr>
          <p:cNvPr id="91163" name="Text Box 2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57563" y="616108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4" name="Text Box 2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813175" y="43402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5" name="Text Box 2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99013" y="418782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75213" y="55546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67" name="Text Box 29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165850" y="0"/>
            <a:ext cx="2978150" cy="3460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Minimum cost tour highlighted</a:t>
            </a:r>
          </a:p>
        </p:txBody>
      </p:sp>
      <p:sp>
        <p:nvSpPr>
          <p:cNvPr id="91168" name="Line 30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495800" y="5022850"/>
            <a:ext cx="758825" cy="12144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9" name="Line 31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2598738" y="4414838"/>
            <a:ext cx="1820862" cy="182245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Line 32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2598738" y="3884613"/>
            <a:ext cx="1441450" cy="53022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1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298715" y="6251575"/>
            <a:ext cx="3243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/>
              <a:t>Find the minimum cost tour</a:t>
            </a:r>
          </a:p>
        </p:txBody>
      </p:sp>
    </p:spTree>
    <p:extLst>
      <p:ext uri="{BB962C8B-B14F-4D97-AF65-F5344CB8AC3E}">
        <p14:creationId xmlns:p14="http://schemas.microsoft.com/office/powerpoint/2010/main" val="200520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Polynomial time reductions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Y is Polynomial Time Reducible to X</a:t>
            </a:r>
          </a:p>
          <a:p>
            <a:pPr lvl="1" eaLnBrk="1" hangingPunct="1"/>
            <a:r>
              <a:rPr lang="en-US" smtClean="0"/>
              <a:t>Solve problem Y with a polynomial number of computation steps and a polynomial number of calls to a black box that solves X</a:t>
            </a:r>
          </a:p>
          <a:p>
            <a:pPr lvl="1" eaLnBrk="1" hangingPunct="1"/>
            <a:r>
              <a:rPr lang="en-US" smtClean="0"/>
              <a:t>Notations:  Y &lt;</a:t>
            </a:r>
            <a:r>
              <a:rPr lang="en-US" baseline="-25000" smtClean="0"/>
              <a:t>P</a:t>
            </a:r>
            <a:r>
              <a:rPr lang="en-US" smtClean="0"/>
              <a:t> X</a:t>
            </a:r>
          </a:p>
        </p:txBody>
      </p:sp>
    </p:spTree>
    <p:extLst>
      <p:ext uri="{BB962C8B-B14F-4D97-AF65-F5344CB8AC3E}">
        <p14:creationId xmlns:p14="http://schemas.microsoft.com/office/powerpoint/2010/main" val="189625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Thm:  HC &lt;</a:t>
            </a:r>
            <a:r>
              <a:rPr lang="en-US" baseline="-25000" smtClean="0"/>
              <a:t>P</a:t>
            </a:r>
            <a:r>
              <a:rPr lang="en-US" smtClean="0"/>
              <a:t> TSP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371725" y="3049588"/>
            <a:ext cx="1214438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0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Graph Coloring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NP-Complete</a:t>
            </a:r>
          </a:p>
          <a:p>
            <a:pPr lvl="1"/>
            <a:r>
              <a:rPr lang="en-US" smtClean="0"/>
              <a:t>Graph K-coloring</a:t>
            </a:r>
          </a:p>
          <a:p>
            <a:pPr lvl="1"/>
            <a:r>
              <a:rPr lang="en-US" smtClean="0"/>
              <a:t>Graph 3-coloring</a:t>
            </a:r>
          </a:p>
        </p:txBody>
      </p:sp>
      <p:sp>
        <p:nvSpPr>
          <p:cNvPr id="93188" name="Rectangle 2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Polynomial</a:t>
            </a:r>
          </a:p>
          <a:p>
            <a:pPr lvl="1"/>
            <a:r>
              <a:rPr lang="en-US" smtClean="0"/>
              <a:t>Graph 2-Coloring</a:t>
            </a:r>
          </a:p>
        </p:txBody>
      </p:sp>
      <p:sp>
        <p:nvSpPr>
          <p:cNvPr id="931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2900" y="570547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593407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462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763713" y="4491038"/>
            <a:ext cx="911225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39913" y="5857875"/>
            <a:ext cx="2049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8788" y="35052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7025" y="5099050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3175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182086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16388" y="6084888"/>
            <a:ext cx="20494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318250" y="4795838"/>
            <a:ext cx="11382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634038" y="4719638"/>
            <a:ext cx="17446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41775" y="4795838"/>
            <a:ext cx="1363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7338" y="4416425"/>
            <a:ext cx="985837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59425" y="5326063"/>
            <a:ext cx="682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65575" y="4870450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65850" y="638968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51138" y="3505200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8738" y="42640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41775" y="3352800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04088" y="4567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0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Lemmas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Suppose Y &lt;</a:t>
            </a:r>
            <a:r>
              <a:rPr lang="en-US" baseline="-25000" dirty="0" smtClean="0"/>
              <a:t>P</a:t>
            </a:r>
            <a:r>
              <a:rPr lang="en-US" dirty="0" smtClean="0"/>
              <a:t> X.  If X can be solved in polynomial time, then Y can be solved in polynomial time.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Suppose Y &lt;</a:t>
            </a:r>
            <a:r>
              <a:rPr lang="en-US" baseline="-25000" dirty="0"/>
              <a:t>P</a:t>
            </a:r>
            <a:r>
              <a:rPr lang="en-US" dirty="0"/>
              <a:t> X.  If Y cannot be solved in polynomial time, then X cannot be solved in polynomial time.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875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NP-Completeness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problem X is NP-complete if </a:t>
            </a:r>
          </a:p>
          <a:p>
            <a:pPr lvl="1" eaLnBrk="1" hangingPunct="1"/>
            <a:r>
              <a:rPr lang="en-US" smtClean="0"/>
              <a:t>X is in NP</a:t>
            </a:r>
          </a:p>
          <a:p>
            <a:pPr lvl="1" eaLnBrk="1" hangingPunct="1"/>
            <a:r>
              <a:rPr lang="en-US" smtClean="0"/>
              <a:t>For every Y in NP,  Y &lt;</a:t>
            </a:r>
            <a:r>
              <a:rPr lang="en-US" baseline="-25000" smtClean="0"/>
              <a:t>P</a:t>
            </a:r>
            <a:r>
              <a:rPr lang="en-US" smtClean="0"/>
              <a:t> X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X is a “hardest” problem in NP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X is NP-Complete, Z is in NP and X &lt;</a:t>
            </a:r>
            <a:r>
              <a:rPr lang="en-US" baseline="-25000" smtClean="0"/>
              <a:t>P</a:t>
            </a:r>
            <a:r>
              <a:rPr lang="en-US" smtClean="0"/>
              <a:t> Z</a:t>
            </a:r>
          </a:p>
          <a:p>
            <a:pPr lvl="1" eaLnBrk="1" hangingPunct="1"/>
            <a:r>
              <a:rPr lang="en-US" smtClean="0"/>
              <a:t>Then Z is NP-Complete</a:t>
            </a:r>
          </a:p>
        </p:txBody>
      </p:sp>
    </p:spTree>
    <p:extLst>
      <p:ext uri="{BB962C8B-B14F-4D97-AF65-F5344CB8AC3E}">
        <p14:creationId xmlns:p14="http://schemas.microsoft.com/office/powerpoint/2010/main" val="10932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Cook’s Theorem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Circuit Satisfiability Problem is NP-Complete</a:t>
            </a:r>
          </a:p>
        </p:txBody>
      </p:sp>
    </p:spTree>
    <p:extLst>
      <p:ext uri="{BB962C8B-B14F-4D97-AF65-F5344CB8AC3E}">
        <p14:creationId xmlns:p14="http://schemas.microsoft.com/office/powerpoint/2010/main" val="149181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6063" y="1651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Circuit SAT</a:t>
            </a:r>
          </a:p>
        </p:txBody>
      </p:sp>
      <p:sp>
        <p:nvSpPr>
          <p:cNvPr id="2253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2588" y="16081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7613" y="24431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4350" y="3732213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163" y="22907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6263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24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95525" y="49466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163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1345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2488" y="63134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1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71725" y="6313488"/>
            <a:ext cx="37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2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4988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3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6906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4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1531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5</a:t>
            </a:r>
          </a:p>
        </p:txBody>
      </p:sp>
      <p:sp>
        <p:nvSpPr>
          <p:cNvPr id="225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8028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4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44988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4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004888" y="5478463"/>
            <a:ext cx="15240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1231900" y="5478463"/>
            <a:ext cx="1290638" cy="909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522538" y="55546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5478463"/>
            <a:ext cx="167005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419600" y="54784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572000" y="4187825"/>
            <a:ext cx="1441450" cy="2049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6318250" y="5554663"/>
            <a:ext cx="2270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621463" y="5554663"/>
            <a:ext cx="1290637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8139113" y="5554663"/>
            <a:ext cx="1524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066925" y="4264025"/>
            <a:ext cx="40989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1231900" y="4264025"/>
            <a:ext cx="5318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45263" y="23669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61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710238" y="13795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62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6163" y="7731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63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43125" y="2746375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64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674938" y="4264025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419600" y="4264025"/>
            <a:ext cx="1524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6392863" y="4111625"/>
            <a:ext cx="1063625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392863" y="4111625"/>
            <a:ext cx="14430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4572000" y="403542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2219325" y="282257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0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2066925" y="3276600"/>
            <a:ext cx="2286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724400" y="2973388"/>
            <a:ext cx="4540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3433763" y="42640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586163" y="2822575"/>
            <a:ext cx="908050" cy="985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598738" y="2670175"/>
            <a:ext cx="606425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09963" y="1303338"/>
            <a:ext cx="303212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74938" y="15319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7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51413" y="923925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7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8890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7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4648200" y="2062163"/>
            <a:ext cx="530225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013450" y="1911350"/>
            <a:ext cx="76200" cy="166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24675" y="2897188"/>
            <a:ext cx="6826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089650" y="1911350"/>
            <a:ext cx="531813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3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446338" y="2062163"/>
            <a:ext cx="379412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4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4648200" y="1379538"/>
            <a:ext cx="379413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5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130550" y="1228725"/>
            <a:ext cx="53022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6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3130550" y="1987550"/>
            <a:ext cx="1897063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7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483225" y="1303338"/>
            <a:ext cx="303213" cy="150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8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4040188" y="544513"/>
            <a:ext cx="455612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9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 flipV="1">
            <a:off x="4875213" y="620713"/>
            <a:ext cx="22860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0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433763" y="2138363"/>
            <a:ext cx="911225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1" name="Text Box 63" hidden="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545263" y="0"/>
            <a:ext cx="2598737" cy="10795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Satisfying assignment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x</a:t>
            </a:r>
            <a:r>
              <a:rPr lang="en-US" altLang="en-US" baseline="-25000">
                <a:solidFill>
                  <a:srgbClr val="FF0000"/>
                </a:solidFill>
              </a:rPr>
              <a:t>1</a:t>
            </a:r>
            <a:r>
              <a:rPr lang="en-US" altLang="en-US">
                <a:solidFill>
                  <a:srgbClr val="FF0000"/>
                </a:solidFill>
              </a:rPr>
              <a:t> = T, x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 = F, x</a:t>
            </a:r>
            <a:r>
              <a:rPr lang="en-US" altLang="en-US" baseline="-25000">
                <a:solidFill>
                  <a:srgbClr val="FF0000"/>
                </a:solidFill>
              </a:rPr>
              <a:t>3</a:t>
            </a:r>
            <a:r>
              <a:rPr lang="en-US" altLang="en-US">
                <a:solidFill>
                  <a:srgbClr val="FF0000"/>
                </a:solidFill>
              </a:rPr>
              <a:t> = 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x</a:t>
            </a:r>
            <a:r>
              <a:rPr lang="en-US" altLang="en-US" baseline="-25000">
                <a:solidFill>
                  <a:srgbClr val="FF0000"/>
                </a:solidFill>
              </a:rPr>
              <a:t>4</a:t>
            </a:r>
            <a:r>
              <a:rPr lang="en-US" altLang="en-US">
                <a:solidFill>
                  <a:srgbClr val="FF0000"/>
                </a:solidFill>
              </a:rPr>
              <a:t> = T, x</a:t>
            </a:r>
            <a:r>
              <a:rPr lang="en-US" altLang="en-US" baseline="-25000">
                <a:solidFill>
                  <a:srgbClr val="FF0000"/>
                </a:solidFill>
              </a:rPr>
              <a:t>5</a:t>
            </a:r>
            <a:r>
              <a:rPr lang="en-US" altLang="en-US">
                <a:solidFill>
                  <a:srgbClr val="FF0000"/>
                </a:solidFill>
              </a:rPr>
              <a:t> = T</a:t>
            </a:r>
          </a:p>
        </p:txBody>
      </p:sp>
      <p:sp>
        <p:nvSpPr>
          <p:cNvPr id="22592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30188" y="1211263"/>
            <a:ext cx="2746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Find a satisfying assignment</a:t>
            </a:r>
          </a:p>
        </p:txBody>
      </p:sp>
    </p:spTree>
    <p:extLst>
      <p:ext uri="{BB962C8B-B14F-4D97-AF65-F5344CB8AC3E}">
        <p14:creationId xmlns:p14="http://schemas.microsoft.com/office/powerpoint/2010/main" val="13212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Garey and Johnson</a:t>
            </a:r>
          </a:p>
        </p:txBody>
      </p:sp>
      <p:pic>
        <p:nvPicPr>
          <p:cNvPr id="67587" name="Picture 3" descr="gj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2488" y="1531938"/>
            <a:ext cx="3190875" cy="4524375"/>
          </a:xfrm>
          <a:noFill/>
        </p:spPr>
      </p:pic>
    </p:spTree>
    <p:extLst>
      <p:ext uri="{BB962C8B-B14F-4D97-AF65-F5344CB8AC3E}">
        <p14:creationId xmlns:p14="http://schemas.microsoft.com/office/powerpoint/2010/main" val="25748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Jack Edmonds</a:t>
            </a:r>
          </a:p>
          <a:p>
            <a:pPr lvl="1" eaLnBrk="1" hangingPunct="1"/>
            <a:r>
              <a:rPr lang="en-US" sz="2400" smtClean="0"/>
              <a:t>Identified NP</a:t>
            </a:r>
          </a:p>
          <a:p>
            <a:pPr eaLnBrk="1" hangingPunct="1"/>
            <a:r>
              <a:rPr lang="en-US" sz="2800" smtClean="0"/>
              <a:t>Steve Cook</a:t>
            </a:r>
          </a:p>
          <a:p>
            <a:pPr lvl="1" eaLnBrk="1" hangingPunct="1"/>
            <a:r>
              <a:rPr lang="en-US" sz="2400" smtClean="0"/>
              <a:t>Cook’s Theorem – NP-Completeness</a:t>
            </a:r>
          </a:p>
          <a:p>
            <a:pPr eaLnBrk="1" hangingPunct="1"/>
            <a:r>
              <a:rPr lang="en-US" sz="2800" smtClean="0"/>
              <a:t>Dick Karp</a:t>
            </a:r>
          </a:p>
          <a:p>
            <a:pPr lvl="1" eaLnBrk="1" hangingPunct="1"/>
            <a:r>
              <a:rPr lang="en-US" sz="2400" smtClean="0"/>
              <a:t>Identified “standard” collection of NP-Complete Problems</a:t>
            </a:r>
          </a:p>
          <a:p>
            <a:pPr eaLnBrk="1" hangingPunct="1"/>
            <a:r>
              <a:rPr lang="en-US" sz="2800" smtClean="0"/>
              <a:t>Leonid Levin</a:t>
            </a:r>
          </a:p>
          <a:p>
            <a:pPr lvl="1" eaLnBrk="1" hangingPunct="1"/>
            <a:r>
              <a:rPr lang="en-US" sz="2400" smtClean="0"/>
              <a:t>Independent discovery of NP-Completeness in USSR</a:t>
            </a:r>
          </a:p>
        </p:txBody>
      </p:sp>
    </p:spTree>
    <p:extLst>
      <p:ext uri="{BB962C8B-B14F-4D97-AF65-F5344CB8AC3E}">
        <p14:creationId xmlns:p14="http://schemas.microsoft.com/office/powerpoint/2010/main" val="136508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10022</TotalTime>
  <Words>1287</Words>
  <Application>Microsoft Office PowerPoint</Application>
  <PresentationFormat>On-screen Show (4:3)</PresentationFormat>
  <Paragraphs>317</Paragraphs>
  <Slides>31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1_Default Design</vt:lpstr>
      <vt:lpstr>Equation</vt:lpstr>
      <vt:lpstr>CSE 421 Algorithms</vt:lpstr>
      <vt:lpstr>Complexity Classes</vt:lpstr>
      <vt:lpstr>Polynomial time reductions</vt:lpstr>
      <vt:lpstr>Lemmas</vt:lpstr>
      <vt:lpstr>NP-Completeness</vt:lpstr>
      <vt:lpstr>Cook’s Theorem</vt:lpstr>
      <vt:lpstr>Circuit SAT</vt:lpstr>
      <vt:lpstr>Garey and Johnson</vt:lpstr>
      <vt:lpstr>History</vt:lpstr>
      <vt:lpstr>P vs. NP Question</vt:lpstr>
      <vt:lpstr>Populating the NP-Completeness Universe</vt:lpstr>
      <vt:lpstr>Sample Problems</vt:lpstr>
      <vt:lpstr>Vertex Cover</vt:lpstr>
      <vt:lpstr>Cook’s Theorem</vt:lpstr>
      <vt:lpstr>Circuit SAT</vt:lpstr>
      <vt:lpstr>Proof of Cook’s Theorem</vt:lpstr>
      <vt:lpstr>Populating the NP-Completeness Universe</vt:lpstr>
      <vt:lpstr>Satisfiability</vt:lpstr>
      <vt:lpstr>3-SAT is NP-Complete</vt:lpstr>
      <vt:lpstr>3 Satisfiability Reduces to Independent Set</vt:lpstr>
      <vt:lpstr>3 Satisfiability Reduces to Independent Set</vt:lpstr>
      <vt:lpstr>IS &lt;P VC</vt:lpstr>
      <vt:lpstr>IS &lt;P VC</vt:lpstr>
      <vt:lpstr>Clique</vt:lpstr>
      <vt:lpstr>Complement of a Graph</vt:lpstr>
      <vt:lpstr>IS &lt;P Clique</vt:lpstr>
      <vt:lpstr>Hamiltonian Circuit Problem</vt:lpstr>
      <vt:lpstr>Thm: Hamiltonian Circuit is NP Complete</vt:lpstr>
      <vt:lpstr>Traveling Salesman Problem</vt:lpstr>
      <vt:lpstr>Thm:  HC &lt;P TSP</vt:lpstr>
      <vt:lpstr>Graph Coloring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103</cp:revision>
  <dcterms:created xsi:type="dcterms:W3CDTF">1601-01-01T00:00:00Z</dcterms:created>
  <dcterms:modified xsi:type="dcterms:W3CDTF">2015-12-04T01:34:24Z</dcterms:modified>
</cp:coreProperties>
</file>