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3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4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5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6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7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8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0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2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3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5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6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8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0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0" r:id="rId3"/>
    <p:sldId id="407" r:id="rId4"/>
    <p:sldId id="411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380" r:id="rId13"/>
    <p:sldId id="381" r:id="rId14"/>
    <p:sldId id="386" r:id="rId15"/>
    <p:sldId id="382" r:id="rId16"/>
    <p:sldId id="383" r:id="rId17"/>
    <p:sldId id="385" r:id="rId18"/>
    <p:sldId id="384" r:id="rId19"/>
    <p:sldId id="387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402" r:id="rId28"/>
    <p:sldId id="403" r:id="rId29"/>
    <p:sldId id="404" r:id="rId30"/>
    <p:sldId id="405" r:id="rId31"/>
    <p:sldId id="406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96" d="100"/>
          <a:sy n="96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70E7FE-EF11-4790-A58C-2C19B7D7FD9B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85A178-316D-4C69-8C28-C3D3F6EE04FC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028B2-B0A6-41B3-97D2-2ECAC8F8A6C6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7A1C4-6345-4B93-B7F4-B54F0CDC0D9F}" type="slidenum">
              <a:rPr lang="en-US" altLang="en-US" sz="1200" smtClean="0"/>
              <a:pPr eaLnBrk="1" hangingPunct="1"/>
              <a:t>27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C0A84-ADDE-4978-9A78-A5DB20DAA710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4847E-E463-4C47-B642-A54C6765DBF6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4FFE2-5F96-4D5D-9CB3-41D5FB2FD934}" type="slidenum">
              <a:rPr lang="en-US" altLang="en-US" sz="1200" smtClean="0"/>
              <a:pPr eaLnBrk="1" hangingPunct="1"/>
              <a:t>30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1258C-46C7-4E2E-8418-2DFD7F3A662E}" type="slidenum">
              <a:rPr lang="en-US" altLang="en-US" sz="1200" smtClean="0"/>
              <a:pPr eaLnBrk="1" hangingPunct="1"/>
              <a:t>31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7FCEE-0EA7-4136-A141-FCD26E65CD19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7BDEC0-EF4D-438C-A424-2513BD214BDC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9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Richard Anderson</a:t>
            </a:r>
          </a:p>
          <a:p>
            <a:pPr eaLnBrk="1" hangingPunct="1"/>
            <a:r>
              <a:rPr lang="en-US" altLang="en-US" smtClean="0"/>
              <a:t>Lecture 18</a:t>
            </a:r>
          </a:p>
          <a:p>
            <a:pPr eaLnBrk="1" hangingPunct="1"/>
            <a:r>
              <a:rPr lang="en-US" altLang="en-US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Segments not specified in advance</a:t>
            </a:r>
          </a:p>
          <a:p>
            <a:pPr eaLnBrk="1" hangingPunct="1"/>
            <a:r>
              <a:rPr lang="en-US" altLang="en-US" smtClean="0"/>
              <a:t>Penalty function associated with segments</a:t>
            </a:r>
          </a:p>
          <a:p>
            <a:pPr eaLnBrk="1" hangingPunct="1"/>
            <a:r>
              <a:rPr lang="en-US" altLang="en-US" smtClean="0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 ] = min(E</a:t>
            </a:r>
            <a:r>
              <a:rPr lang="en-US" altLang="en-US" baseline="-25000" smtClean="0"/>
              <a:t>1,j</a:t>
            </a:r>
            <a:r>
              <a:rPr lang="en-US" altLang="en-US" smtClean="0"/>
              <a:t>, min</a:t>
            </a:r>
            <a:r>
              <a:rPr lang="en-US" altLang="en-US" baseline="-25000" smtClean="0"/>
              <a:t>i</a:t>
            </a:r>
            <a:r>
              <a:rPr lang="en-US" altLang="en-US" smtClean="0"/>
              <a:t>(Opt[ i ]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P))</a:t>
            </a:r>
          </a:p>
        </p:txBody>
      </p:sp>
    </p:spTree>
    <p:extLst>
      <p:ext uri="{BB962C8B-B14F-4D97-AF65-F5344CB8AC3E}">
        <p14:creationId xmlns:p14="http://schemas.microsoft.com/office/powerpoint/2010/main" val="17603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 w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,…,w</a:t>
            </a:r>
            <a:r>
              <a:rPr lang="en-US" altLang="en-US" baseline="-25000" smtClean="0"/>
              <a:t>n</a:t>
            </a:r>
            <a:r>
              <a:rPr lang="en-US" altLang="en-US" smtClean="0"/>
              <a:t> = {6, 8, 9, 11, 13, 16, 18, 24}</a:t>
            </a:r>
          </a:p>
          <a:p>
            <a:pPr eaLnBrk="1" hangingPunct="1"/>
            <a:r>
              <a:rPr lang="en-US" altLang="en-US" smtClean="0"/>
              <a:t>Find a subset that has as large a sum as possible, without exceeding 50</a:t>
            </a:r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Adding a variable for Weight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r>
              <a:rPr lang="en-US" altLang="en-US" smtClean="0"/>
              <a:t>{2, 4, 7, 10}</a:t>
            </a:r>
          </a:p>
          <a:p>
            <a:pPr lvl="1" eaLnBrk="1" hangingPunct="1"/>
            <a:r>
              <a:rPr lang="en-US" altLang="en-US" smtClean="0"/>
              <a:t>Opt[2, 7] =</a:t>
            </a:r>
          </a:p>
          <a:p>
            <a:pPr lvl="1" eaLnBrk="1" hangingPunct="1"/>
            <a:r>
              <a:rPr lang="en-US" altLang="en-US" smtClean="0"/>
              <a:t>Opt[3, 7] =</a:t>
            </a:r>
          </a:p>
          <a:p>
            <a:pPr lvl="1" eaLnBrk="1" hangingPunct="1"/>
            <a:r>
              <a:rPr lang="en-US" altLang="en-US" smtClean="0"/>
              <a:t>Opt[3,12] =</a:t>
            </a:r>
          </a:p>
          <a:p>
            <a:pPr lvl="1" eaLnBrk="1" hangingPunct="1"/>
            <a:r>
              <a:rPr lang="en-US" altLang="en-US" smtClean="0"/>
              <a:t>Opt[4,12]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819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0960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for j = 1 to n</a:t>
            </a:r>
          </a:p>
          <a:p>
            <a:pPr eaLnBrk="1" hangingPunct="1"/>
            <a:r>
              <a:rPr lang="en-US" altLang="en-US" sz="2400"/>
              <a:t>      for k = 1 to W</a:t>
            </a:r>
          </a:p>
          <a:p>
            <a:pPr eaLnBrk="1" hangingPunct="1"/>
            <a:r>
              <a:rPr lang="en-US" altLang="en-US" sz="2400"/>
              <a:t>             Opt[j, k] = max(Opt[j-1, k], Opt[j-1, k-w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{I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I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 I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Weights {w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w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…,w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Values {v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v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Maximize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v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such that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w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&lt;=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Deadlines</a:t>
            </a:r>
          </a:p>
          <a:p>
            <a:pPr lvl="1"/>
            <a:r>
              <a:rPr lang="en-US" dirty="0" smtClean="0"/>
              <a:t>HW 6:  Friday, November 13</a:t>
            </a:r>
          </a:p>
          <a:p>
            <a:pPr lvl="1"/>
            <a:r>
              <a:rPr lang="en-US" dirty="0" smtClean="0"/>
              <a:t>HW 7: Wednesday, November 18</a:t>
            </a:r>
          </a:p>
          <a:p>
            <a:pPr lvl="1"/>
            <a:r>
              <a:rPr lang="en-US" dirty="0" smtClean="0"/>
              <a:t>HW 8: Wednesday, November 25</a:t>
            </a:r>
          </a:p>
          <a:p>
            <a:pPr lvl="1"/>
            <a:r>
              <a:rPr lang="en-US" dirty="0" smtClean="0"/>
              <a:t>HW 9: Friday, December 4</a:t>
            </a:r>
          </a:p>
          <a:p>
            <a:pPr lvl="1"/>
            <a:r>
              <a:rPr lang="en-US" dirty="0" smtClean="0"/>
              <a:t>HW 10: Friday, December 11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78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Optimal Billboard Placement</a:t>
            </a:r>
          </a:p>
          <a:p>
            <a:pPr lvl="2" eaLnBrk="1" hangingPunct="1"/>
            <a:r>
              <a:rPr lang="en-US" altLang="en-US" smtClean="0"/>
              <a:t>Text, Solved Exercise, Pg 307</a:t>
            </a:r>
          </a:p>
          <a:p>
            <a:pPr lvl="1" eaLnBrk="1" hangingPunct="1"/>
            <a:r>
              <a:rPr lang="en-US" altLang="en-US" smtClean="0"/>
              <a:t>Linebreaking with hyphenation</a:t>
            </a:r>
          </a:p>
          <a:p>
            <a:pPr lvl="2" eaLnBrk="1" hangingPunct="1"/>
            <a:r>
              <a:rPr lang="en-US" altLang="en-US" smtClean="0"/>
              <a:t>Compare with HW problem 6, Pg 317</a:t>
            </a:r>
          </a:p>
          <a:p>
            <a:pPr lvl="1" eaLnBrk="1" hangingPunct="1"/>
            <a:r>
              <a:rPr lang="en-US" altLang="en-US" smtClean="0"/>
              <a:t>String approximation</a:t>
            </a:r>
          </a:p>
          <a:p>
            <a:pPr lvl="2" eaLnBrk="1" hangingPunct="1"/>
            <a:r>
              <a:rPr lang="en-US" altLang="en-US" smtClean="0"/>
              <a:t>Text, Solved Exercise, Page 309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line breaking and hyphen-ation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 break lines and insert hyphens to make lines as balanced as possible</a:t>
            </a:r>
          </a:p>
          <a:p>
            <a:pPr eaLnBrk="1" hangingPunct="1"/>
            <a:r>
              <a:rPr lang="en-US" altLang="en-US" smtClean="0"/>
              <a:t>Typographical considerations:</a:t>
            </a:r>
          </a:p>
          <a:p>
            <a:pPr lvl="1" eaLnBrk="1" hangingPunct="1"/>
            <a:r>
              <a:rPr lang="en-US" altLang="en-US" smtClean="0"/>
              <a:t>Avoid excessive white space</a:t>
            </a:r>
          </a:p>
          <a:p>
            <a:pPr lvl="1" eaLnBrk="1" hangingPunct="1"/>
            <a:r>
              <a:rPr lang="en-US" altLang="en-US" smtClean="0"/>
              <a:t>Limit number of hyphens</a:t>
            </a:r>
          </a:p>
          <a:p>
            <a:pPr lvl="1" eaLnBrk="1" hangingPunct="1"/>
            <a:r>
              <a:rPr lang="en-US" altLang="en-US" smtClean="0"/>
              <a:t>Avoid widows and orphans</a:t>
            </a:r>
          </a:p>
          <a:p>
            <a:pPr lvl="1" eaLnBrk="1" hangingPunct="1"/>
            <a:r>
              <a:rPr lang="en-US" altLang="en-US" smtClean="0"/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Penalty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Pen(i, j) – penalty of starting a line a position i, and ending at position j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Key technical idea</a:t>
            </a:r>
          </a:p>
          <a:p>
            <a:pPr lvl="1" eaLnBrk="1" hangingPunct="1"/>
            <a:r>
              <a:rPr lang="en-US" altLang="en-US" smtClean="0"/>
              <a:t>Number the breaks between words/syllables</a:t>
            </a:r>
          </a:p>
        </p:txBody>
      </p:sp>
      <p:sp>
        <p:nvSpPr>
          <p:cNvPr id="2048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3124200"/>
            <a:ext cx="891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Opt-i-mal line break-ing and hyph-en-a-tion is com-put-ed with dy-nam-ic pro-gram-ming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approximation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string S, and a library of strings B = {b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…b</a:t>
            </a:r>
            <a:r>
              <a:rPr lang="en-US" altLang="en-US" baseline="-25000" smtClean="0"/>
              <a:t>m</a:t>
            </a:r>
            <a:r>
              <a:rPr lang="en-US" altLang="en-US" smtClean="0"/>
              <a:t>}, construct an approximation of the string S by using copies of strings in B.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B = {abab, bbbaaa, ccbb, ccaacc}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S = abaccbbbaabbccbbccaabab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from B assigned to non-overlapping positions of S</a:t>
            </a:r>
          </a:p>
          <a:p>
            <a:pPr eaLnBrk="1" hangingPunct="1"/>
            <a:r>
              <a:rPr lang="en-US" altLang="en-US" smtClean="0"/>
              <a:t>Strings from B may be used multiple times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for unmatched character in 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smtClean="0"/>
              <a:t> for mismatched character in S</a:t>
            </a:r>
          </a:p>
          <a:p>
            <a:pPr lvl="1" eaLnBrk="1" hangingPunct="1"/>
            <a:r>
              <a:rPr lang="en-US" altLang="en-US" smtClean="0"/>
              <a:t>MisMatch(i, j) – number of mismatched characters of b</a:t>
            </a:r>
            <a:r>
              <a:rPr lang="en-US" altLang="en-US" baseline="-25000" smtClean="0"/>
              <a:t>j</a:t>
            </a:r>
            <a:r>
              <a:rPr lang="en-US" altLang="en-US" smtClean="0"/>
              <a:t>, when aligned starting with position i in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Algorithm for String Approximation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2355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014" y="17907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Optimal linear interpolation with K segments</a:t>
            </a:r>
            <a:endParaRPr lang="en-US" sz="2000" dirty="0"/>
          </a:p>
        </p:txBody>
      </p:sp>
      <p:cxnSp>
        <p:nvCxnSpPr>
          <p:cNvPr id="4" name="Straight Connector 3"/>
          <p:cNvCxnSpPr>
            <a:stCxn id="11272" idx="7"/>
            <a:endCxn id="11269" idx="3"/>
          </p:cNvCxnSpPr>
          <p:nvPr/>
        </p:nvCxnSpPr>
        <p:spPr>
          <a:xfrm flipV="1">
            <a:off x="1261922" y="3395522"/>
            <a:ext cx="1895756" cy="20481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1269" idx="6"/>
          </p:cNvCxnSpPr>
          <p:nvPr/>
        </p:nvCxnSpPr>
        <p:spPr>
          <a:xfrm flipV="1">
            <a:off x="3352800" y="3276600"/>
            <a:ext cx="3352800" cy="381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5600" y="1485900"/>
            <a:ext cx="2001838" cy="13335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2458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Opt[k] = Opt[k-1] + 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p = i – len(b</a:t>
            </a:r>
            <a:r>
              <a:rPr lang="en-US" altLang="en-US" sz="2000" baseline="-25000"/>
              <a:t>j</a:t>
            </a:r>
            <a:r>
              <a:rPr lang="en-US" alt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Opt[k] = min(Opt[k],  Opt[p-1]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Points p</a:t>
            </a:r>
            <a:r>
              <a:rPr lang="en-US" altLang="en-US" baseline="-25000" smtClean="0"/>
              <a:t>1</a:t>
            </a:r>
            <a:r>
              <a:rPr lang="en-US" altLang="en-US" smtClean="0"/>
              <a:t>, p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p</a:t>
            </a:r>
            <a:r>
              <a:rPr lang="en-US" altLang="en-US" baseline="-25000" smtClean="0"/>
              <a:t>n</a:t>
            </a:r>
            <a:r>
              <a:rPr lang="en-US" altLang="en-US" smtClean="0"/>
              <a:t> ordered by                x-coordinate (p</a:t>
            </a:r>
            <a:r>
              <a:rPr lang="en-US" altLang="en-US" baseline="-25000" smtClean="0"/>
              <a:t>i</a:t>
            </a:r>
            <a:r>
              <a:rPr lang="en-US" altLang="en-US" smtClean="0"/>
              <a:t> = (x</a:t>
            </a:r>
            <a:r>
              <a:rPr lang="en-US" altLang="en-US" baseline="-25000" smtClean="0"/>
              <a:t>i</a:t>
            </a:r>
            <a:r>
              <a:rPr lang="en-US" altLang="en-US" smtClean="0"/>
              <a:t>, y</a:t>
            </a:r>
            <a:r>
              <a:rPr lang="en-US" altLang="en-US" baseline="-25000" smtClean="0"/>
              <a:t>i</a:t>
            </a:r>
            <a:r>
              <a:rPr lang="en-US" altLang="en-US" smtClean="0"/>
              <a:t>))</a:t>
            </a:r>
          </a:p>
          <a:p>
            <a:pPr eaLnBrk="1" hangingPunct="1"/>
            <a:r>
              <a:rPr lang="en-US" altLang="en-US" smtClean="0"/>
              <a:t>E</a:t>
            </a:r>
            <a:r>
              <a:rPr lang="en-US" altLang="en-US" baseline="-25000" smtClean="0"/>
              <a:t>i,j</a:t>
            </a:r>
            <a:r>
              <a:rPr lang="en-US" altLang="en-US" smtClean="0"/>
              <a:t> is the least squares error for the optimal line interpolating p</a:t>
            </a:r>
            <a:r>
              <a:rPr lang="en-US" altLang="en-US" baseline="-25000" smtClean="0"/>
              <a:t>i</a:t>
            </a:r>
            <a:r>
              <a:rPr lang="en-US" altLang="en-US" smtClean="0"/>
              <a:t>, . . . p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1376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segmentation with three segments</a:t>
            </a:r>
          </a:p>
          <a:p>
            <a:pPr lvl="1" eaLnBrk="1" hangingPunct="1"/>
            <a:r>
              <a:rPr lang="en-US" altLang="en-US" smtClean="0"/>
              <a:t>Min</a:t>
            </a:r>
            <a:r>
              <a:rPr lang="en-US" altLang="en-US" baseline="-25000" smtClean="0"/>
              <a:t>i,j</a:t>
            </a:r>
            <a:r>
              <a:rPr lang="en-US" altLang="en-US" smtClean="0"/>
              <a:t>{E</a:t>
            </a:r>
            <a:r>
              <a:rPr lang="en-US" altLang="en-US" baseline="-25000" smtClean="0"/>
              <a:t>1,i</a:t>
            </a:r>
            <a:r>
              <a:rPr lang="en-US" altLang="en-US" smtClean="0"/>
              <a:t>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E</a:t>
            </a:r>
            <a:r>
              <a:rPr lang="en-US" altLang="en-US" baseline="-25000" smtClean="0"/>
              <a:t>j,n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O(n</a:t>
            </a:r>
            <a:r>
              <a:rPr lang="en-US" altLang="en-US" baseline="30000" smtClean="0"/>
              <a:t>2</a:t>
            </a:r>
            <a:r>
              <a:rPr lang="en-US" altLang="en-US" smtClean="0"/>
              <a:t>) combinations considered</a:t>
            </a:r>
          </a:p>
          <a:p>
            <a:pPr eaLnBrk="1" hangingPunct="1"/>
            <a:r>
              <a:rPr lang="en-US" altLang="en-US" smtClean="0"/>
              <a:t>Generalization to k segments leads to considering O(n</a:t>
            </a:r>
            <a:r>
              <a:rPr lang="en-US" altLang="en-US" baseline="30000" smtClean="0"/>
              <a:t>k-1</a:t>
            </a:r>
            <a:r>
              <a:rPr lang="en-US" altLang="en-US" smtClean="0"/>
              <a:t>) combinations</a:t>
            </a:r>
          </a:p>
        </p:txBody>
      </p:sp>
    </p:spTree>
    <p:extLst>
      <p:ext uri="{BB962C8B-B14F-4D97-AF65-F5344CB8AC3E}">
        <p14:creationId xmlns:p14="http://schemas.microsoft.com/office/powerpoint/2010/main" val="13398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 smtClean="0"/>
              <a:t>Opt</a:t>
            </a:r>
            <a:r>
              <a:rPr lang="en-US" altLang="en-US" sz="4000" baseline="-25000" dirty="0" err="1" smtClean="0"/>
              <a:t>k</a:t>
            </a:r>
            <a:r>
              <a:rPr lang="en-US" altLang="en-US" sz="4000" dirty="0" smtClean="0"/>
              <a:t>[ j ] : Minimum error approximating p</a:t>
            </a:r>
            <a:r>
              <a:rPr lang="en-US" altLang="en-US" sz="4000" baseline="-25000" dirty="0" smtClean="0"/>
              <a:t>1</a:t>
            </a:r>
            <a:r>
              <a:rPr lang="en-US" altLang="en-US" sz="4000" dirty="0" smtClean="0"/>
              <a:t>…</a:t>
            </a:r>
            <a:r>
              <a:rPr lang="en-US" altLang="en-US" sz="4000" dirty="0" err="1" smtClean="0"/>
              <a:t>p</a:t>
            </a:r>
            <a:r>
              <a:rPr lang="en-US" altLang="en-US" sz="4000" baseline="-25000" dirty="0" err="1" smtClean="0"/>
              <a:t>j</a:t>
            </a:r>
            <a:r>
              <a:rPr lang="en-US" altLang="en-US" sz="4000" dirty="0" smtClean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1768475"/>
            <a:ext cx="906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Express </a:t>
            </a:r>
            <a:r>
              <a:rPr lang="en-US" altLang="en-US" sz="3200" dirty="0" err="1" smtClean="0"/>
              <a:t>Opt</a:t>
            </a:r>
            <a:r>
              <a:rPr lang="en-US" altLang="en-US" sz="3200" baseline="-25000" dirty="0" err="1" smtClean="0"/>
              <a:t>k</a:t>
            </a:r>
            <a:r>
              <a:rPr lang="en-US" altLang="en-US" sz="3200" dirty="0"/>
              <a:t>[ j ] in terms </a:t>
            </a:r>
            <a:r>
              <a:rPr lang="en-US" altLang="en-US" sz="3200" dirty="0" smtClean="0"/>
              <a:t>of Opt</a:t>
            </a:r>
            <a:r>
              <a:rPr lang="en-US" altLang="en-US" sz="3200" baseline="-25000" dirty="0" smtClean="0"/>
              <a:t>k-1</a:t>
            </a:r>
            <a:r>
              <a:rPr lang="en-US" altLang="en-US" sz="3200" dirty="0" smtClean="0"/>
              <a:t>[1</a:t>
            </a:r>
            <a:r>
              <a:rPr lang="en-US" altLang="en-US" sz="3200" dirty="0"/>
              <a:t>],…,Opt</a:t>
            </a:r>
            <a:r>
              <a:rPr lang="en-US" altLang="en-US" sz="3200" baseline="-25000" dirty="0"/>
              <a:t>k-1</a:t>
            </a:r>
            <a:r>
              <a:rPr lang="en-US" altLang="en-US" sz="3200" dirty="0"/>
              <a:t>[ j </a:t>
            </a:r>
            <a:r>
              <a:rPr lang="en-US" altLang="en-US" sz="3200" dirty="0" smtClean="0"/>
              <a:t>]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12725" y="3657600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Opt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 smtClean="0"/>
              <a:t> </a:t>
            </a:r>
            <a:r>
              <a:rPr lang="en-US" sz="3200" dirty="0" smtClean="0"/>
              <a:t>{ Opt</a:t>
            </a:r>
            <a:r>
              <a:rPr lang="en-US" sz="3200" baseline="-25000" dirty="0" smtClean="0"/>
              <a:t>k-1</a:t>
            </a:r>
            <a:r>
              <a:rPr lang="en-US" sz="3200" dirty="0" smtClean="0"/>
              <a:t>[ </a:t>
            </a:r>
            <a:r>
              <a:rPr lang="en-US" sz="3200" dirty="0" err="1" smtClean="0"/>
              <a:t>i</a:t>
            </a:r>
            <a:r>
              <a:rPr lang="en-US" sz="3200" dirty="0" smtClean="0"/>
              <a:t> ] +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i,j</a:t>
            </a:r>
            <a:r>
              <a:rPr lang="en-US" sz="3200" dirty="0" smtClean="0"/>
              <a:t> } for 0 &lt;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13957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</p:spTree>
    <p:extLst>
      <p:ext uri="{BB962C8B-B14F-4D97-AF65-F5344CB8AC3E}">
        <p14:creationId xmlns:p14="http://schemas.microsoft.com/office/powerpoint/2010/main" val="17986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Opt[k,j] is computed, record the value of i that minimized the sum</a:t>
            </a:r>
          </a:p>
          <a:p>
            <a:pPr eaLnBrk="1" hangingPunct="1"/>
            <a:r>
              <a:rPr lang="en-US" altLang="en-US" smtClean="0"/>
              <a:t>Store this value in a auxiliary array</a:t>
            </a:r>
          </a:p>
          <a:p>
            <a:pPr eaLnBrk="1" hangingPunct="1"/>
            <a:r>
              <a:rPr lang="en-US" altLang="en-US" smtClean="0"/>
              <a:t>Use to reconstruct solution</a:t>
            </a:r>
          </a:p>
        </p:txBody>
      </p:sp>
    </p:spTree>
    <p:extLst>
      <p:ext uri="{BB962C8B-B14F-4D97-AF65-F5344CB8AC3E}">
        <p14:creationId xmlns:p14="http://schemas.microsoft.com/office/powerpoint/2010/main" val="7410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7875</TotalTime>
  <Words>1281</Words>
  <Application>Microsoft Office PowerPoint</Application>
  <PresentationFormat>On-screen Show (4:3)</PresentationFormat>
  <Paragraphs>226</Paragraphs>
  <Slides>31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1_Default Design</vt:lpstr>
      <vt:lpstr>CSE 421 Algorithms</vt:lpstr>
      <vt:lpstr>Announcements</vt:lpstr>
      <vt:lpstr>Optimal linear interpolation   </vt:lpstr>
      <vt:lpstr>Notation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  <vt:lpstr>Subset Sum Problem</vt:lpstr>
      <vt:lpstr>Adding a variable for Weight</vt:lpstr>
      <vt:lpstr>Subset Sum Recurrence</vt:lpstr>
      <vt:lpstr>Subset Sum Grid</vt:lpstr>
      <vt:lpstr>Subset Sum Code</vt:lpstr>
      <vt:lpstr>Knapsack Problem</vt:lpstr>
      <vt:lpstr>Knapsack Recurrence</vt:lpstr>
      <vt:lpstr>Knapsack Grid</vt:lpstr>
      <vt:lpstr>Dynamic Programming Examples</vt:lpstr>
      <vt:lpstr>Billboard Placement</vt:lpstr>
      <vt:lpstr>Design a Dynamic Programming  Algorithm for Billboard Placement</vt:lpstr>
      <vt:lpstr>Opt[k] = fun(Opt[0],…,Opt[k-1])</vt:lpstr>
      <vt:lpstr>Solution</vt:lpstr>
      <vt:lpstr>Optimal line breaking and hyphen-ation</vt:lpstr>
      <vt:lpstr>Penalty Function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83</cp:revision>
  <dcterms:created xsi:type="dcterms:W3CDTF">1601-01-01T00:00:00Z</dcterms:created>
  <dcterms:modified xsi:type="dcterms:W3CDTF">2015-11-13T19:23:30Z</dcterms:modified>
</cp:coreProperties>
</file>