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4"/>
  </p:handoutMasterIdLst>
  <p:sldIdLst>
    <p:sldId id="256" r:id="rId2"/>
    <p:sldId id="357" r:id="rId3"/>
    <p:sldId id="359" r:id="rId4"/>
    <p:sldId id="360" r:id="rId5"/>
    <p:sldId id="362" r:id="rId6"/>
    <p:sldId id="363" r:id="rId7"/>
    <p:sldId id="380" r:id="rId8"/>
    <p:sldId id="364" r:id="rId9"/>
    <p:sldId id="365" r:id="rId10"/>
    <p:sldId id="367" r:id="rId11"/>
    <p:sldId id="368" r:id="rId12"/>
    <p:sldId id="369" r:id="rId13"/>
    <p:sldId id="371" r:id="rId14"/>
    <p:sldId id="370" r:id="rId15"/>
    <p:sldId id="372" r:id="rId16"/>
    <p:sldId id="375" r:id="rId17"/>
    <p:sldId id="373" r:id="rId18"/>
    <p:sldId id="374" r:id="rId19"/>
    <p:sldId id="376" r:id="rId20"/>
    <p:sldId id="378" r:id="rId21"/>
    <p:sldId id="377" r:id="rId22"/>
    <p:sldId id="379" r:id="rId23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>
        <p:scale>
          <a:sx n="102" d="100"/>
          <a:sy n="102" d="100"/>
        </p:scale>
        <p:origin x="-11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10" Type="http://schemas.openxmlformats.org/officeDocument/2006/relationships/tags" Target="../tags/tag1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17</a:t>
            </a:r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Points p</a:t>
            </a:r>
            <a:r>
              <a:rPr lang="en-US" altLang="en-US" baseline="-25000" smtClean="0"/>
              <a:t>1</a:t>
            </a:r>
            <a:r>
              <a:rPr lang="en-US" altLang="en-US" smtClean="0"/>
              <a:t>, p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p</a:t>
            </a:r>
            <a:r>
              <a:rPr lang="en-US" altLang="en-US" baseline="-25000" smtClean="0"/>
              <a:t>n</a:t>
            </a:r>
            <a:r>
              <a:rPr lang="en-US" altLang="en-US" smtClean="0"/>
              <a:t> ordered by                x-coordinate (p</a:t>
            </a:r>
            <a:r>
              <a:rPr lang="en-US" altLang="en-US" baseline="-25000" smtClean="0"/>
              <a:t>i</a:t>
            </a:r>
            <a:r>
              <a:rPr lang="en-US" altLang="en-US" smtClean="0"/>
              <a:t> = (x</a:t>
            </a:r>
            <a:r>
              <a:rPr lang="en-US" altLang="en-US" baseline="-25000" smtClean="0"/>
              <a:t>i</a:t>
            </a:r>
            <a:r>
              <a:rPr lang="en-US" altLang="en-US" smtClean="0"/>
              <a:t>, y</a:t>
            </a:r>
            <a:r>
              <a:rPr lang="en-US" altLang="en-US" baseline="-25000" smtClean="0"/>
              <a:t>i</a:t>
            </a:r>
            <a:r>
              <a:rPr lang="en-US" altLang="en-US" smtClean="0"/>
              <a:t>))</a:t>
            </a:r>
          </a:p>
          <a:p>
            <a:pPr eaLnBrk="1" hangingPunct="1"/>
            <a:r>
              <a:rPr lang="en-US" altLang="en-US" smtClean="0"/>
              <a:t>E</a:t>
            </a:r>
            <a:r>
              <a:rPr lang="en-US" altLang="en-US" baseline="-25000" smtClean="0"/>
              <a:t>i,j</a:t>
            </a:r>
            <a:r>
              <a:rPr lang="en-US" altLang="en-US" smtClean="0"/>
              <a:t> is the least squares error for the optimal line interpolating p</a:t>
            </a:r>
            <a:r>
              <a:rPr lang="en-US" altLang="en-US" baseline="-25000" smtClean="0"/>
              <a:t>i</a:t>
            </a:r>
            <a:r>
              <a:rPr lang="en-US" altLang="en-US" smtClean="0"/>
              <a:t>, . . . p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Give an equation for the optimal interpolation of p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,…,p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with two line segments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E</a:t>
            </a:r>
            <a:r>
              <a:rPr lang="en-US" altLang="en-US" sz="2800" baseline="-25000" smtClean="0"/>
              <a:t>i,j</a:t>
            </a:r>
            <a:r>
              <a:rPr lang="en-US" altLang="en-US" sz="2800" smtClean="0"/>
              <a:t> is the least squares error for the optimal line interpolating p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. . . p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segmentation with three segments</a:t>
            </a:r>
          </a:p>
          <a:p>
            <a:pPr lvl="1" eaLnBrk="1" hangingPunct="1"/>
            <a:r>
              <a:rPr lang="en-US" altLang="en-US" smtClean="0"/>
              <a:t>Min</a:t>
            </a:r>
            <a:r>
              <a:rPr lang="en-US" altLang="en-US" baseline="-25000" smtClean="0"/>
              <a:t>i,j</a:t>
            </a:r>
            <a:r>
              <a:rPr lang="en-US" altLang="en-US" smtClean="0"/>
              <a:t>{E</a:t>
            </a:r>
            <a:r>
              <a:rPr lang="en-US" altLang="en-US" baseline="-25000" smtClean="0"/>
              <a:t>1,i</a:t>
            </a:r>
            <a:r>
              <a:rPr lang="en-US" altLang="en-US" smtClean="0"/>
              <a:t>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E</a:t>
            </a:r>
            <a:r>
              <a:rPr lang="en-US" altLang="en-US" baseline="-25000" smtClean="0"/>
              <a:t>j,n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O(n</a:t>
            </a:r>
            <a:r>
              <a:rPr lang="en-US" altLang="en-US" baseline="30000" smtClean="0"/>
              <a:t>2</a:t>
            </a:r>
            <a:r>
              <a:rPr lang="en-US" altLang="en-US" smtClean="0"/>
              <a:t>) combinations considered</a:t>
            </a:r>
          </a:p>
          <a:p>
            <a:pPr eaLnBrk="1" hangingPunct="1"/>
            <a:r>
              <a:rPr lang="en-US" altLang="en-US" smtClean="0"/>
              <a:t>Generalization to k segments leads to considering O(n</a:t>
            </a:r>
            <a:r>
              <a:rPr lang="en-US" altLang="en-US" baseline="30000" smtClean="0"/>
              <a:t>k-1</a:t>
            </a:r>
            <a:r>
              <a:rPr lang="en-US" altLang="en-US" smtClean="0"/>
              <a:t>)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 smtClean="0"/>
              <a:t>Opt</a:t>
            </a:r>
            <a:r>
              <a:rPr lang="en-US" altLang="en-US" sz="4000" baseline="-25000" dirty="0" err="1" smtClean="0"/>
              <a:t>k</a:t>
            </a:r>
            <a:r>
              <a:rPr lang="en-US" altLang="en-US" sz="4000" dirty="0" smtClean="0"/>
              <a:t>[ j ] : Minimum error approximating p</a:t>
            </a:r>
            <a:r>
              <a:rPr lang="en-US" altLang="en-US" sz="4000" baseline="-25000" dirty="0" smtClean="0"/>
              <a:t>1</a:t>
            </a:r>
            <a:r>
              <a:rPr lang="en-US" altLang="en-US" sz="4000" dirty="0" smtClean="0"/>
              <a:t>…</a:t>
            </a:r>
            <a:r>
              <a:rPr lang="en-US" altLang="en-US" sz="4000" dirty="0" err="1" smtClean="0"/>
              <a:t>p</a:t>
            </a:r>
            <a:r>
              <a:rPr lang="en-US" altLang="en-US" sz="4000" baseline="-25000" dirty="0" err="1" smtClean="0"/>
              <a:t>j</a:t>
            </a:r>
            <a:r>
              <a:rPr lang="en-US" altLang="en-US" sz="4000" dirty="0" smtClean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Weighted Interval Scheduling</a:t>
            </a:r>
          </a:p>
          <a:p>
            <a:pPr eaLnBrk="1" hangingPunct="1"/>
            <a:r>
              <a:rPr lang="en-US" altLang="en-US" smtClean="0"/>
              <a:t>Given a collection of intervals I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,…,I</a:t>
            </a:r>
            <a:r>
              <a:rPr lang="en-US" altLang="en-US" baseline="-25000" smtClean="0"/>
              <a:t>n</a:t>
            </a:r>
            <a:r>
              <a:rPr lang="en-US" altLang="en-US" smtClean="0"/>
              <a:t> with weights w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,…,w</a:t>
            </a:r>
            <a:r>
              <a:rPr lang="en-US" altLang="en-US" baseline="-25000" smtClean="0"/>
              <a:t>n</a:t>
            </a:r>
            <a:r>
              <a:rPr lang="en-US" altLang="en-US" smtClean="0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Opt[k,j] is computed, record the value of i that minimized the sum</a:t>
            </a:r>
          </a:p>
          <a:p>
            <a:pPr eaLnBrk="1" hangingPunct="1"/>
            <a:r>
              <a:rPr lang="en-US" altLang="en-US" smtClean="0"/>
              <a:t>Store this value in a auxiliary array</a:t>
            </a:r>
          </a:p>
          <a:p>
            <a:pPr eaLnBrk="1" hangingPunct="1"/>
            <a:r>
              <a:rPr lang="en-US" altLang="en-US" smtClean="0"/>
              <a:t>Use to reconstruct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Segments not specified in advance</a:t>
            </a:r>
          </a:p>
          <a:p>
            <a:pPr eaLnBrk="1" hangingPunct="1"/>
            <a:r>
              <a:rPr lang="en-US" altLang="en-US" smtClean="0"/>
              <a:t>Penalty function associated with segments</a:t>
            </a:r>
          </a:p>
          <a:p>
            <a:pPr eaLnBrk="1" hangingPunct="1"/>
            <a:r>
              <a:rPr lang="en-US" altLang="en-US" smtClean="0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 ] = min(E</a:t>
            </a:r>
            <a:r>
              <a:rPr lang="en-US" altLang="en-US" baseline="-25000" smtClean="0"/>
              <a:t>1,j</a:t>
            </a:r>
            <a:r>
              <a:rPr lang="en-US" altLang="en-US" smtClean="0"/>
              <a:t>, min</a:t>
            </a:r>
            <a:r>
              <a:rPr lang="en-US" altLang="en-US" baseline="-25000" smtClean="0"/>
              <a:t>i</a:t>
            </a:r>
            <a:r>
              <a:rPr lang="en-US" altLang="en-US" smtClean="0"/>
              <a:t>(Opt[ i ]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P))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 ] is the maximum weight independent set of intervals I</a:t>
            </a:r>
            <a:r>
              <a:rPr lang="en-US" altLang="en-US" baseline="-25000" smtClean="0"/>
              <a:t>1</a:t>
            </a:r>
            <a:r>
              <a:rPr lang="en-US" altLang="en-US" smtClean="0"/>
              <a:t>, I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I</a:t>
            </a:r>
            <a:r>
              <a:rPr lang="en-US" altLang="en-US" baseline="-25000" smtClean="0"/>
              <a:t>j</a:t>
            </a:r>
          </a:p>
          <a:p>
            <a:pPr eaLnBrk="1" hangingPunct="1"/>
            <a:r>
              <a:rPr lang="en-US" altLang="en-US" smtClean="0"/>
              <a:t>Opt[ j ] = max( Opt[ j – 1], w</a:t>
            </a:r>
            <a:r>
              <a:rPr lang="en-US" altLang="en-US" baseline="-25000" smtClean="0"/>
              <a:t>j</a:t>
            </a:r>
            <a:r>
              <a:rPr lang="en-US" altLang="en-US" smtClean="0"/>
              <a:t> + Opt[ p[ j ] ])</a:t>
            </a:r>
          </a:p>
          <a:p>
            <a:pPr lvl="1" eaLnBrk="1" hangingPunct="1"/>
            <a:r>
              <a:rPr lang="en-US" altLang="en-US" smtClean="0"/>
              <a:t>Where p[ j ] is the index of the last interval which finishes before I</a:t>
            </a:r>
            <a:r>
              <a:rPr lang="en-US" altLang="en-US" baseline="-25000" smtClean="0"/>
              <a:t>j</a:t>
            </a:r>
            <a:r>
              <a:rPr lang="en-US" altLang="en-US" smtClean="0"/>
              <a:t> starts</a:t>
            </a:r>
          </a:p>
          <a:p>
            <a:pPr eaLnBrk="1" hangingPunct="1"/>
            <a:endParaRPr lang="en-US" altLang="en-US" baseline="-25000" smtClean="0"/>
          </a:p>
          <a:p>
            <a:pPr eaLnBrk="1" hangingPunct="1"/>
            <a:endParaRPr lang="en-US" alt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return max( MaxValue(j-1),                                                               		           w</a:t>
            </a:r>
            <a:r>
              <a:rPr lang="en-US" altLang="en-US" baseline="-25000" smtClean="0"/>
              <a:t>j</a:t>
            </a:r>
            <a:r>
              <a:rPr lang="en-US" altLang="en-US" smtClean="0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	M[ j ] = max(MaxValue(j-1), w</a:t>
            </a:r>
            <a:r>
              <a:rPr lang="en-US" altLang="en-US" sz="2400" baseline="-25000" smtClean="0"/>
              <a:t>j</a:t>
            </a:r>
            <a:r>
              <a:rPr lang="en-US" altLang="en-US" sz="2400" smtClean="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	return M[ j ];</a:t>
            </a:r>
            <a:r>
              <a:rPr lang="en-US" altLang="en-US" sz="2800" smtClean="0"/>
              <a:t>                                                      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Iterative Algorithm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63801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Express the MaxValue algorithm as an </a:t>
            </a:r>
          </a:p>
          <a:p>
            <a:pPr eaLnBrk="1" hangingPunct="1"/>
            <a:r>
              <a:rPr lang="en-US" altLang="en-US" sz="2800"/>
              <a:t>iterative algorithm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MaxValue {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Opt[ j ] = max (Opt[ j – 1], w</a:t>
            </a:r>
            <a:r>
              <a:rPr lang="en-US" altLang="en-US" baseline="-25000" smtClean="0"/>
              <a:t>j</a:t>
            </a:r>
            <a:r>
              <a:rPr lang="en-US" altLang="en-US" smtClean="0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Opt[ j ] = max (Opt[ j – 1], w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most important algorithmic technique covered in CSE 421</a:t>
            </a:r>
          </a:p>
          <a:p>
            <a:pPr eaLnBrk="1" hangingPunct="1"/>
            <a:r>
              <a:rPr lang="en-US" altLang="en-US" smtClean="0"/>
              <a:t>Key ideas</a:t>
            </a:r>
          </a:p>
          <a:p>
            <a:pPr lvl="1" eaLnBrk="1" hangingPunct="1"/>
            <a:r>
              <a:rPr lang="en-US" altLang="en-US" smtClean="0"/>
              <a:t>Express solution in terms of a polynomial number of sub problems</a:t>
            </a:r>
          </a:p>
          <a:p>
            <a:pPr lvl="1" eaLnBrk="1" hangingPunct="1"/>
            <a:r>
              <a:rPr lang="en-US" altLang="en-US" smtClean="0"/>
              <a:t>Order sub problems to avoid recomputation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11112</TotalTime>
  <Words>579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1_Default Design</vt:lpstr>
      <vt:lpstr>CSE 421 Algorithms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Dynamic Programming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73</cp:revision>
  <dcterms:created xsi:type="dcterms:W3CDTF">1601-01-01T00:00:00Z</dcterms:created>
  <dcterms:modified xsi:type="dcterms:W3CDTF">2015-11-09T17:26:13Z</dcterms:modified>
</cp:coreProperties>
</file>