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302" r:id="rId3"/>
    <p:sldId id="285" r:id="rId4"/>
    <p:sldId id="286" r:id="rId5"/>
    <p:sldId id="287" r:id="rId6"/>
    <p:sldId id="288" r:id="rId7"/>
    <p:sldId id="289" r:id="rId8"/>
    <p:sldId id="299" r:id="rId9"/>
    <p:sldId id="290" r:id="rId10"/>
    <p:sldId id="291" r:id="rId11"/>
    <p:sldId id="292" r:id="rId12"/>
    <p:sldId id="293" r:id="rId13"/>
    <p:sldId id="294" r:id="rId14"/>
    <p:sldId id="301" r:id="rId15"/>
    <p:sldId id="296" r:id="rId16"/>
    <p:sldId id="297" r:id="rId17"/>
    <p:sldId id="298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5" d="100"/>
          <a:sy n="10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smtClean="0"/>
              <a:t>Autumn </a:t>
            </a:r>
            <a:r>
              <a:rPr lang="en-US" altLang="en-US" dirty="0" smtClean="0"/>
              <a:t>2015</a:t>
            </a:r>
          </a:p>
          <a:p>
            <a:pPr eaLnBrk="1" hangingPunct="1"/>
            <a:r>
              <a:rPr lang="en-US" altLang="en-US" dirty="0" smtClean="0"/>
              <a:t>Lecture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Constant factors are arbitrary</a:t>
            </a:r>
          </a:p>
          <a:p>
            <a:pPr lvl="1" eaLnBrk="1" hangingPunct="1"/>
            <a:r>
              <a:rPr lang="en-US" altLang="en-US" smtClean="0"/>
              <a:t>Depend on the implementation</a:t>
            </a:r>
          </a:p>
          <a:p>
            <a:pPr lvl="1" eaLnBrk="1" hangingPunct="1"/>
            <a:r>
              <a:rPr lang="en-US" altLang="en-US" smtClean="0"/>
              <a:t>Depend on the details of the model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Determining the constant factors is tedious and provides little insight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Improving growth rate often requires new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is O(f(n))               [T : Z</a:t>
            </a:r>
            <a:r>
              <a:rPr lang="en-US" altLang="en-US" baseline="30000" smtClean="0"/>
              <a:t>+</a:t>
            </a:r>
            <a:r>
              <a:rPr lang="en-US" altLang="en-US" smtClean="0"/>
              <a:t>  </a:t>
            </a:r>
            <a:r>
              <a:rPr lang="en-US" altLang="en-US" smtClean="0">
                <a:sym typeface="Wingdings" pitchFamily="2" charset="2"/>
              </a:rPr>
              <a:t> R</a:t>
            </a:r>
            <a:r>
              <a:rPr lang="en-US" altLang="en-US" baseline="30000" smtClean="0">
                <a:sym typeface="Wingdings" pitchFamily="2" charset="2"/>
              </a:rPr>
              <a:t>+</a:t>
            </a:r>
            <a:r>
              <a:rPr lang="en-US" altLang="en-US" smtClean="0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Exist c, n</a:t>
            </a:r>
            <a:r>
              <a:rPr lang="en-US" altLang="en-US" baseline="-25000" smtClean="0">
                <a:sym typeface="Wingdings" pitchFamily="2" charset="2"/>
              </a:rPr>
              <a:t>0</a:t>
            </a:r>
            <a:r>
              <a:rPr lang="en-US" altLang="en-US" smtClean="0">
                <a:sym typeface="Wingdings" pitchFamily="2" charset="2"/>
              </a:rPr>
              <a:t>, such that for n &gt; n</a:t>
            </a:r>
            <a:r>
              <a:rPr lang="en-US" altLang="en-US" baseline="-25000" smtClean="0">
                <a:sym typeface="Wingdings" pitchFamily="2" charset="2"/>
              </a:rPr>
              <a:t>0</a:t>
            </a:r>
            <a:r>
              <a:rPr lang="en-US" altLang="en-US" smtClean="0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T(n) is O(f(n)) will be written as:              T(n) = O(f(n))</a:t>
            </a:r>
          </a:p>
          <a:p>
            <a:pPr lvl="1" eaLnBrk="1" hangingPunct="1"/>
            <a:r>
              <a:rPr lang="en-US" altLang="en-US" smtClean="0"/>
              <a:t>Be careful with this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Prove 3n</a:t>
            </a:r>
            <a:r>
              <a:rPr lang="en-US" altLang="en-US" baseline="30000" smtClean="0"/>
              <a:t>2</a:t>
            </a:r>
            <a:r>
              <a:rPr lang="en-US" altLang="en-US" smtClean="0"/>
              <a:t> + 5n + 20 is O(n</a:t>
            </a:r>
            <a:r>
              <a:rPr lang="en-US" altLang="en-US" baseline="30000" smtClean="0"/>
              <a:t>2</a:t>
            </a:r>
            <a:r>
              <a:rPr lang="en-US" altLang="en-US" smtClean="0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n log</a:t>
            </a:r>
            <a:r>
              <a:rPr lang="en-US" altLang="en-US" baseline="30000" smtClean="0"/>
              <a:t>4</a:t>
            </a:r>
            <a:r>
              <a:rPr lang="en-US" altLang="en-US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2n</a:t>
            </a:r>
            <a:r>
              <a:rPr lang="en-US" altLang="en-US" baseline="30000" smtClean="0"/>
              <a:t>2</a:t>
            </a:r>
            <a:r>
              <a:rPr lang="en-US" altLang="en-US" smtClean="0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2</a:t>
            </a:r>
            <a:r>
              <a:rPr lang="en-US" altLang="en-US" baseline="30000" smtClean="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1000n + log</a:t>
            </a:r>
            <a:r>
              <a:rPr lang="en-US" altLang="en-US" baseline="30000" smtClean="0"/>
              <a:t>8</a:t>
            </a:r>
            <a:r>
              <a:rPr lang="en-US" altLang="en-US" smtClean="0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n</a:t>
            </a:r>
            <a:r>
              <a:rPr lang="en-US" altLang="en-US" baseline="30000" smtClean="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3</a:t>
            </a:r>
            <a:r>
              <a:rPr lang="en-US" altLang="en-US" baseline="30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1000 log</a:t>
            </a:r>
            <a:r>
              <a:rPr lang="en-US" altLang="en-US" baseline="30000" smtClean="0"/>
              <a:t>10</a:t>
            </a:r>
            <a:r>
              <a:rPr lang="en-US" altLang="en-US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n</a:t>
            </a:r>
            <a:r>
              <a:rPr lang="en-US" altLang="en-US" baseline="30000" smtClean="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is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(f(n))</a:t>
            </a:r>
          </a:p>
          <a:p>
            <a:pPr lvl="1" eaLnBrk="1" hangingPunct="1"/>
            <a:r>
              <a:rPr lang="en-US" altLang="en-US" smtClean="0"/>
              <a:t>T(n) is at least a constant multiple of f(n)</a:t>
            </a:r>
          </a:p>
          <a:p>
            <a:pPr lvl="1" eaLnBrk="1" hangingPunct="1"/>
            <a:r>
              <a:rPr lang="en-US" altLang="en-US" smtClean="0"/>
              <a:t>There exists an n</a:t>
            </a:r>
            <a:r>
              <a:rPr lang="en-US" altLang="en-US" baseline="-25000" smtClean="0"/>
              <a:t>0</a:t>
            </a:r>
            <a:r>
              <a:rPr lang="en-US" altLang="en-US" smtClean="0"/>
              <a:t>, and </a:t>
            </a:r>
            <a:r>
              <a:rPr lang="en-US" altLang="en-US" smtClean="0">
                <a:latin typeface="Symbol" pitchFamily="18" charset="2"/>
              </a:rPr>
              <a:t>e</a:t>
            </a:r>
            <a:r>
              <a:rPr lang="en-US" altLang="en-US" smtClean="0"/>
              <a:t> &gt; 0 such that       T(n) &gt; </a:t>
            </a:r>
            <a:r>
              <a:rPr lang="en-US" altLang="en-US" smtClean="0">
                <a:latin typeface="Symbol" pitchFamily="18" charset="2"/>
              </a:rPr>
              <a:t>e</a:t>
            </a:r>
            <a:r>
              <a:rPr lang="en-US" altLang="en-US" smtClean="0"/>
              <a:t>f(n) for all n &gt; n</a:t>
            </a:r>
            <a:r>
              <a:rPr lang="en-US" altLang="en-US" baseline="-25000" smtClean="0"/>
              <a:t>0</a:t>
            </a:r>
          </a:p>
          <a:p>
            <a:pPr eaLnBrk="1" hangingPunct="1"/>
            <a:r>
              <a:rPr lang="en-US" altLang="en-US" smtClean="0"/>
              <a:t>Warning: definitions of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 vary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T(n) is </a:t>
            </a:r>
            <a:r>
              <a:rPr lang="en-US" altLang="en-US" smtClean="0">
                <a:latin typeface="Symbol" pitchFamily="18" charset="2"/>
              </a:rPr>
              <a:t>Q</a:t>
            </a:r>
            <a:r>
              <a:rPr lang="en-US" altLang="en-US" smtClean="0"/>
              <a:t>(f(n)) if T(n) is O(f(n)) and         T(n) is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(f(n))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lim (f(n) / g(n)) = c for c &gt; 0 then           f(n) = </a:t>
            </a:r>
            <a:r>
              <a:rPr lang="en-US" altLang="en-US" smtClean="0">
                <a:latin typeface="Symbol" pitchFamily="18" charset="2"/>
              </a:rPr>
              <a:t>Q</a:t>
            </a:r>
            <a:r>
              <a:rPr lang="en-US" altLang="en-US" smtClean="0"/>
              <a:t>(g(n))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f(n) is O(g(n)) and g(n) is O(h(n)) then     f(n) is O(h(n))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f(n) is O(h(n)) and g(n) is O(h(n)) then f(n) + g(n) is O(h(n))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b &gt; 1 and x &gt; 0</a:t>
            </a:r>
          </a:p>
          <a:p>
            <a:pPr lvl="1" eaLnBrk="1" hangingPunct="1"/>
            <a:r>
              <a:rPr lang="en-US" altLang="en-US" smtClean="0"/>
              <a:t>log</a:t>
            </a:r>
            <a:r>
              <a:rPr lang="en-US" altLang="en-US" baseline="30000" smtClean="0"/>
              <a:t>b</a:t>
            </a:r>
            <a:r>
              <a:rPr lang="en-US" altLang="en-US" smtClean="0"/>
              <a:t>n is O(n</a:t>
            </a:r>
            <a:r>
              <a:rPr lang="en-US" altLang="en-US" baseline="30000" smtClean="0"/>
              <a:t>x</a:t>
            </a:r>
            <a:r>
              <a:rPr lang="en-US" altLang="en-US" smtClean="0"/>
              <a:t>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r &gt; 1 and d &gt; 0</a:t>
            </a:r>
          </a:p>
          <a:p>
            <a:pPr lvl="1" eaLnBrk="1" hangingPunct="1"/>
            <a:r>
              <a:rPr lang="en-US" altLang="en-US" smtClean="0"/>
              <a:t>n</a:t>
            </a:r>
            <a:r>
              <a:rPr lang="en-US" altLang="en-US" baseline="30000" smtClean="0"/>
              <a:t>d</a:t>
            </a:r>
            <a:r>
              <a:rPr lang="en-US" altLang="en-US" smtClean="0"/>
              <a:t> is O(r</a:t>
            </a:r>
            <a:r>
              <a:rPr lang="en-US" altLang="en-US" baseline="30000" smtClean="0"/>
              <a:t>n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Chapter 2.1, 2.2</a:t>
            </a:r>
          </a:p>
          <a:p>
            <a:pPr lvl="1">
              <a:defRPr/>
            </a:pPr>
            <a:r>
              <a:rPr lang="en-US" dirty="0" smtClean="0"/>
              <a:t>Chapter 3 (Mostly review)</a:t>
            </a:r>
          </a:p>
          <a:p>
            <a:pPr lvl="1">
              <a:defRPr/>
            </a:pPr>
            <a:r>
              <a:rPr lang="en-US" dirty="0" smtClean="0"/>
              <a:t>Start on Chapter 4</a:t>
            </a:r>
          </a:p>
          <a:p>
            <a:pPr>
              <a:defRPr/>
            </a:pPr>
            <a:r>
              <a:rPr lang="en-US" dirty="0" smtClean="0"/>
              <a:t>Homework Guidelines</a:t>
            </a:r>
          </a:p>
          <a:p>
            <a:pPr lvl="1">
              <a:defRPr/>
            </a:pPr>
            <a:r>
              <a:rPr lang="en-US" dirty="0" smtClean="0"/>
              <a:t>Prove that your algorithm works</a:t>
            </a:r>
          </a:p>
          <a:p>
            <a:pPr lvl="2">
              <a:defRPr/>
            </a:pPr>
            <a:r>
              <a:rPr lang="en-US" dirty="0" smtClean="0"/>
              <a:t>A proof is a “convincing argument”</a:t>
            </a:r>
          </a:p>
          <a:p>
            <a:pPr lvl="1">
              <a:defRPr/>
            </a:pPr>
            <a:r>
              <a:rPr lang="en-US" dirty="0" smtClean="0"/>
              <a:t>Give the run time for you algorithm</a:t>
            </a:r>
          </a:p>
          <a:p>
            <a:pPr lvl="2">
              <a:defRPr/>
            </a:pPr>
            <a:r>
              <a:rPr lang="en-US" dirty="0" smtClean="0"/>
              <a:t>Justify that the algorithm satisfies the runtime bound</a:t>
            </a:r>
          </a:p>
          <a:p>
            <a:pPr lvl="1">
              <a:defRPr/>
            </a:pPr>
            <a:r>
              <a:rPr lang="en-US" dirty="0" smtClean="0"/>
              <a:t>You may lose points for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Fast in practice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Qualitatively better worst case performance than a brute force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algorithm is efficient if it has a polynomial run time</a:t>
            </a:r>
          </a:p>
          <a:p>
            <a:pPr eaLnBrk="1" hangingPunct="1"/>
            <a:r>
              <a:rPr lang="en-US" altLang="en-US" smtClean="0"/>
              <a:t>Run time as a function of problem size</a:t>
            </a:r>
          </a:p>
          <a:p>
            <a:pPr lvl="1" eaLnBrk="1" hangingPunct="1"/>
            <a:r>
              <a:rPr lang="en-US" altLang="en-US" smtClean="0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 smtClean="0"/>
              <a:t>T(n): maximum run time for all problems of size at most n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Generally, polynomial time seems to capture the algorithms which are efficient in practice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class of polynomial time algorithms has many good, mathematical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 smtClean="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 run time as O(f(n))</a:t>
            </a:r>
          </a:p>
          <a:p>
            <a:pPr eaLnBrk="1" hangingPunct="1"/>
            <a:r>
              <a:rPr lang="en-US" altLang="en-US" smtClean="0"/>
              <a:t>Emphasize algorithms with slower growth rates</a:t>
            </a:r>
          </a:p>
          <a:p>
            <a:pPr eaLnBrk="1" hangingPunct="1"/>
            <a:r>
              <a:rPr lang="en-US" altLang="en-US" smtClean="0"/>
              <a:t>Fundamental idea in the study of algorithms</a:t>
            </a:r>
          </a:p>
          <a:p>
            <a:pPr eaLnBrk="1" hangingPunct="1"/>
            <a:r>
              <a:rPr lang="en-US" altLang="en-US" smtClean="0"/>
              <a:t>Basis of Tarjan/Hopcroft Turing Award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694</Words>
  <Application>Microsoft Office PowerPoint</Application>
  <PresentationFormat>On-screen Show (4:3)</PresentationFormat>
  <Paragraphs>116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CSE 421 Algorithms</vt:lpstr>
      <vt:lpstr>Announcements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27</cp:revision>
  <dcterms:created xsi:type="dcterms:W3CDTF">1601-01-01T00:00:00Z</dcterms:created>
  <dcterms:modified xsi:type="dcterms:W3CDTF">2015-10-08T00:14:07Z</dcterms:modified>
</cp:coreProperties>
</file>