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notesSlides/notesSlide1.xml" ContentType="application/vnd.openxmlformats-officedocument.presentationml.notesSlide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notesSlides/notesSlide2.xml" ContentType="application/vnd.openxmlformats-officedocument.presentationml.notesSlide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notesSlides/notesSlide3.xml" ContentType="application/vnd.openxmlformats-officedocument.presentationml.notesSlide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notesSlides/notesSlide4.xml" ContentType="application/vnd.openxmlformats-officedocument.presentationml.notesSlide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notesSlides/notesSlide5.xml" ContentType="application/vnd.openxmlformats-officedocument.presentationml.notesSlide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notesSlides/notesSlide6.xml" ContentType="application/vnd.openxmlformats-officedocument.presentationml.notesSlide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notesSlides/notesSlide7.xml" ContentType="application/vnd.openxmlformats-officedocument.presentationml.notesSlide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notesSlides/notesSlide8.xml" ContentType="application/vnd.openxmlformats-officedocument.presentationml.notesSlide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tags/tag260.xml" ContentType="application/vnd.openxmlformats-officedocument.presentationml.tags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tags/tag263.xml" ContentType="application/vnd.openxmlformats-officedocument.presentationml.tags+xml"/>
  <Override PartName="/ppt/tags/tag264.xml" ContentType="application/vnd.openxmlformats-officedocument.presentationml.tags+xml"/>
  <Override PartName="/ppt/tags/tag265.xml" ContentType="application/vnd.openxmlformats-officedocument.presentationml.tags+xml"/>
  <Override PartName="/ppt/tags/tag266.xml" ContentType="application/vnd.openxmlformats-officedocument.presentationml.tags+xml"/>
  <Override PartName="/ppt/tags/tag267.xml" ContentType="application/vnd.openxmlformats-officedocument.presentationml.tags+xml"/>
  <Override PartName="/ppt/tags/tag268.xml" ContentType="application/vnd.openxmlformats-officedocument.presentationml.tags+xml"/>
  <Override PartName="/ppt/tags/tag269.xml" ContentType="application/vnd.openxmlformats-officedocument.presentationml.tags+xml"/>
  <Override PartName="/ppt/tags/tag270.xml" ContentType="application/vnd.openxmlformats-officedocument.presentationml.tags+xml"/>
  <Override PartName="/ppt/tags/tag271.xml" ContentType="application/vnd.openxmlformats-officedocument.presentationml.tags+xml"/>
  <Override PartName="/ppt/tags/tag272.xml" ContentType="application/vnd.openxmlformats-officedocument.presentationml.tags+xml"/>
  <Override PartName="/ppt/tags/tag273.xml" ContentType="application/vnd.openxmlformats-officedocument.presentationml.tags+xml"/>
  <Override PartName="/ppt/tags/tag274.xml" ContentType="application/vnd.openxmlformats-officedocument.presentationml.tags+xml"/>
  <Override PartName="/ppt/tags/tag275.xml" ContentType="application/vnd.openxmlformats-officedocument.presentationml.tags+xml"/>
  <Override PartName="/ppt/tags/tag276.xml" ContentType="application/vnd.openxmlformats-officedocument.presentationml.tags+xml"/>
  <Override PartName="/ppt/tags/tag277.xml" ContentType="application/vnd.openxmlformats-officedocument.presentationml.tags+xml"/>
  <Override PartName="/ppt/tags/tag278.xml" ContentType="application/vnd.openxmlformats-officedocument.presentationml.tags+xml"/>
  <Override PartName="/ppt/tags/tag279.xml" ContentType="application/vnd.openxmlformats-officedocument.presentationml.tags+xml"/>
  <Override PartName="/ppt/tags/tag280.xml" ContentType="application/vnd.openxmlformats-officedocument.presentationml.tags+xml"/>
  <Override PartName="/ppt/tags/tag281.xml" ContentType="application/vnd.openxmlformats-officedocument.presentationml.tags+xml"/>
  <Override PartName="/ppt/tags/tag282.xml" ContentType="application/vnd.openxmlformats-officedocument.presentationml.tags+xml"/>
  <Override PartName="/ppt/tags/tag283.xml" ContentType="application/vnd.openxmlformats-officedocument.presentationml.tags+xml"/>
  <Override PartName="/ppt/tags/tag284.xml" ContentType="application/vnd.openxmlformats-officedocument.presentationml.tags+xml"/>
  <Override PartName="/ppt/tags/tag285.xml" ContentType="application/vnd.openxmlformats-officedocument.presentationml.tags+xml"/>
  <Override PartName="/ppt/tags/tag286.xml" ContentType="application/vnd.openxmlformats-officedocument.presentationml.tags+xml"/>
  <Override PartName="/ppt/tags/tag287.xml" ContentType="application/vnd.openxmlformats-officedocument.presentationml.tags+xml"/>
  <Override PartName="/ppt/tags/tag288.xml" ContentType="application/vnd.openxmlformats-officedocument.presentationml.tags+xml"/>
  <Override PartName="/ppt/tags/tag289.xml" ContentType="application/vnd.openxmlformats-officedocument.presentationml.tags+xml"/>
  <Override PartName="/ppt/tags/tag290.xml" ContentType="application/vnd.openxmlformats-officedocument.presentationml.tags+xml"/>
  <Override PartName="/ppt/tags/tag291.xml" ContentType="application/vnd.openxmlformats-officedocument.presentationml.tags+xml"/>
  <Override PartName="/ppt/tags/tag292.xml" ContentType="application/vnd.openxmlformats-officedocument.presentationml.tags+xml"/>
  <Override PartName="/ppt/tags/tag293.xml" ContentType="application/vnd.openxmlformats-officedocument.presentationml.tags+xml"/>
  <Override PartName="/ppt/tags/tag294.xml" ContentType="application/vnd.openxmlformats-officedocument.presentationml.tags+xml"/>
  <Override PartName="/ppt/tags/tag295.xml" ContentType="application/vnd.openxmlformats-officedocument.presentationml.tags+xml"/>
  <Override PartName="/ppt/tags/tag296.xml" ContentType="application/vnd.openxmlformats-officedocument.presentationml.tags+xml"/>
  <Override PartName="/ppt/tags/tag297.xml" ContentType="application/vnd.openxmlformats-officedocument.presentationml.tags+xml"/>
  <Override PartName="/ppt/tags/tag298.xml" ContentType="application/vnd.openxmlformats-officedocument.presentationml.tags+xml"/>
  <Override PartName="/ppt/tags/tag299.xml" ContentType="application/vnd.openxmlformats-officedocument.presentationml.tags+xml"/>
  <Override PartName="/ppt/tags/tag300.xml" ContentType="application/vnd.openxmlformats-officedocument.presentationml.tags+xml"/>
  <Override PartName="/ppt/tags/tag301.xml" ContentType="application/vnd.openxmlformats-officedocument.presentationml.tags+xml"/>
  <Override PartName="/ppt/tags/tag302.xml" ContentType="application/vnd.openxmlformats-officedocument.presentationml.tags+xml"/>
  <Override PartName="/ppt/tags/tag303.xml" ContentType="application/vnd.openxmlformats-officedocument.presentationml.tags+xml"/>
  <Override PartName="/ppt/tags/tag304.xml" ContentType="application/vnd.openxmlformats-officedocument.presentationml.tags+xml"/>
  <Override PartName="/ppt/tags/tag305.xml" ContentType="application/vnd.openxmlformats-officedocument.presentationml.tags+xml"/>
  <Override PartName="/ppt/tags/tag306.xml" ContentType="application/vnd.openxmlformats-officedocument.presentationml.tags+xml"/>
  <Override PartName="/ppt/tags/tag307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1" r:id="rId1"/>
  </p:sldMasterIdLst>
  <p:notesMasterIdLst>
    <p:notesMasterId r:id="rId36"/>
  </p:notesMasterIdLst>
  <p:handoutMasterIdLst>
    <p:handoutMasterId r:id="rId37"/>
  </p:handoutMasterIdLst>
  <p:sldIdLst>
    <p:sldId id="256" r:id="rId2"/>
    <p:sldId id="533" r:id="rId3"/>
    <p:sldId id="534" r:id="rId4"/>
    <p:sldId id="535" r:id="rId5"/>
    <p:sldId id="536" r:id="rId6"/>
    <p:sldId id="537" r:id="rId7"/>
    <p:sldId id="538" r:id="rId8"/>
    <p:sldId id="539" r:id="rId9"/>
    <p:sldId id="540" r:id="rId10"/>
    <p:sldId id="541" r:id="rId11"/>
    <p:sldId id="542" r:id="rId12"/>
    <p:sldId id="564" r:id="rId13"/>
    <p:sldId id="543" r:id="rId14"/>
    <p:sldId id="544" r:id="rId15"/>
    <p:sldId id="545" r:id="rId16"/>
    <p:sldId id="546" r:id="rId17"/>
    <p:sldId id="561" r:id="rId18"/>
    <p:sldId id="562" r:id="rId19"/>
    <p:sldId id="565" r:id="rId20"/>
    <p:sldId id="547" r:id="rId21"/>
    <p:sldId id="548" r:id="rId22"/>
    <p:sldId id="549" r:id="rId23"/>
    <p:sldId id="550" r:id="rId24"/>
    <p:sldId id="551" r:id="rId25"/>
    <p:sldId id="552" r:id="rId26"/>
    <p:sldId id="553" r:id="rId27"/>
    <p:sldId id="554" r:id="rId28"/>
    <p:sldId id="555" r:id="rId29"/>
    <p:sldId id="556" r:id="rId30"/>
    <p:sldId id="557" r:id="rId31"/>
    <p:sldId id="558" r:id="rId32"/>
    <p:sldId id="559" r:id="rId33"/>
    <p:sldId id="560" r:id="rId34"/>
    <p:sldId id="563" r:id="rId35"/>
  </p:sldIdLst>
  <p:sldSz cx="9144000" cy="6858000" type="screen4x3"/>
  <p:notesSz cx="7315200" cy="9601200"/>
  <p:custDataLst>
    <p:tags r:id="rId38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66"/>
    <a:srgbClr val="FFFF66"/>
    <a:srgbClr val="0000FF"/>
    <a:srgbClr val="FF0000"/>
    <a:srgbClr val="FF0066"/>
    <a:srgbClr val="CC9900"/>
    <a:srgbClr val="FFFF99"/>
    <a:srgbClr val="CC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ECA6354-4166-4290-A9B7-E69EA2EBED7D}" v="1" dt="2019-11-21T06:19:47.44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143" autoAdjust="0"/>
    <p:restoredTop sz="94660"/>
  </p:normalViewPr>
  <p:slideViewPr>
    <p:cSldViewPr>
      <p:cViewPr varScale="1">
        <p:scale>
          <a:sx n="106" d="100"/>
          <a:sy n="106" d="100"/>
        </p:scale>
        <p:origin x="252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5895" cy="75895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viewProps" Target="viewProps.xml"/><Relationship Id="rId53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52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gs" Target="tags/tag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ichard Anderson" userId="4654cc452026b74c" providerId="LiveId" clId="{6ECA6354-4166-4290-A9B7-E69EA2EBED7D}"/>
    <pc:docChg chg="modSld">
      <pc:chgData name="Richard Anderson" userId="4654cc452026b74c" providerId="LiveId" clId="{6ECA6354-4166-4290-A9B7-E69EA2EBED7D}" dt="2019-11-21T06:17:48.687" v="20" actId="20577"/>
      <pc:docMkLst>
        <pc:docMk/>
      </pc:docMkLst>
      <pc:sldChg chg="modSp">
        <pc:chgData name="Richard Anderson" userId="4654cc452026b74c" providerId="LiveId" clId="{6ECA6354-4166-4290-A9B7-E69EA2EBED7D}" dt="2019-11-21T06:17:48.687" v="20" actId="20577"/>
        <pc:sldMkLst>
          <pc:docMk/>
          <pc:sldMk cId="0" sldId="256"/>
        </pc:sldMkLst>
        <pc:spChg chg="mod">
          <ac:chgData name="Richard Anderson" userId="4654cc452026b74c" providerId="LiveId" clId="{6ECA6354-4166-4290-A9B7-E69EA2EBED7D}" dt="2019-11-21T06:17:48.687" v="20" actId="20577"/>
          <ac:spMkLst>
            <pc:docMk/>
            <pc:sldMk cId="0" sldId="256"/>
            <ac:spMk id="2051" creationId="{00000000-0000-0000-0000-000000000000}"/>
          </ac:spMkLst>
        </pc:spChg>
      </pc:sldChg>
    </pc:docChg>
  </pc:docChgLst>
</pc:chgInfo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4" Type="http://schemas.openxmlformats.org/officeDocument/2006/relationships/image" Target="../media/image9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3B73537A-BE46-4875-816D-7E3C979B8E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9616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55B2ED40-FBB4-4059-8729-C340CDE56775}" type="datetimeFigureOut">
              <a:rPr lang="en-US"/>
              <a:pPr>
                <a:defRPr/>
              </a:pPr>
              <a:t>12/5/2023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97820811-B9BD-4E85-A266-696F0EC7AD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618985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75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1075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718DF46A-FF2D-4A50-8B71-05F910684C13}" type="slidenum">
              <a:rPr lang="en-US" sz="1200" smtClean="0"/>
              <a:pPr eaLnBrk="1" hangingPunct="1"/>
              <a:t>4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10386877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57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1157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2D8635A2-21FC-418D-B6D6-958CA8E277FF}" type="slidenum">
              <a:rPr lang="en-US" sz="1200" smtClean="0"/>
              <a:pPr eaLnBrk="1" hangingPunct="1"/>
              <a:t>5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7582378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67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1167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5D741BE0-EF7E-438B-BBC7-DEB9BA55FC32}" type="slidenum">
              <a:rPr lang="en-US" sz="1200" smtClean="0"/>
              <a:pPr eaLnBrk="1" hangingPunct="1"/>
              <a:t>7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19270028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87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1187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C8A92E3D-9FA9-40A9-A4F3-FB2C53C39EFF}" type="slidenum">
              <a:rPr lang="en-US" sz="1200" smtClean="0"/>
              <a:pPr eaLnBrk="1" hangingPunct="1"/>
              <a:t>8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34031215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98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1198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136B5831-C83B-4172-A53A-B481BB1401DC}" type="slidenum">
              <a:rPr lang="en-US" sz="1200" smtClean="0"/>
              <a:pPr eaLnBrk="1" hangingPunct="1"/>
              <a:t>9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150131555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93B22B4-B020-4523-82FB-39CD13CBA986}" type="slidenum">
              <a:rPr lang="en-US" altLang="en-US" sz="1200" smtClean="0"/>
              <a:pPr eaLnBrk="1" hangingPunct="1"/>
              <a:t>10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298540780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08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1208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AD87470A-1EE0-40F6-845A-B88CC97B0480}" type="slidenum">
              <a:rPr lang="en-US" sz="1200" smtClean="0"/>
              <a:pPr eaLnBrk="1" hangingPunct="1"/>
              <a:t>17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152724044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EA60BB59-92F0-4EDF-9225-43871F7DB004}" type="slidenum">
              <a:rPr lang="en-US" sz="1200" smtClean="0">
                <a:solidFill>
                  <a:srgbClr val="000000"/>
                </a:solidFill>
              </a:rPr>
              <a:pPr eaLnBrk="1" hangingPunct="1"/>
              <a:t>20</a:t>
            </a:fld>
            <a:endParaRPr lang="en-US" sz="1200" smtClean="0">
              <a:solidFill>
                <a:srgbClr val="000000"/>
              </a:solidFill>
            </a:endParaRPr>
          </a:p>
        </p:txBody>
      </p:sp>
      <p:sp>
        <p:nvSpPr>
          <p:cNvPr id="1280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800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Any logical formula can be expressed in CNF.</a:t>
            </a:r>
          </a:p>
          <a:p>
            <a:endParaRPr lang="en-US" smtClean="0"/>
          </a:p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7557327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12/6/2023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 417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7D86B5-AD6F-4711-995B-7084C1EF13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5393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12/6/2023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 417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D66F18-5A31-4D7E-8C0F-12CD844CF2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1442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12/6/2023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 417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9AF152-5B35-4E4A-B6C8-EC436DF50C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3412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12/6/2023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 417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D2D15E-EDBE-4100-ACA1-325B941D4D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1967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12/6/2023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 417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4533E3-04A8-47E4-B182-1D1DD8170A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1933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12/6/2023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 417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F29630-65E6-4824-A284-DCE508D383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7155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12/6/2023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 417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8B76A6-694C-4A13-B688-4D1236E0AD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28537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12/6/2023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 417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2017CC-BEDF-43D7-9C9C-DF9AA144C8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482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12/6/2023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 417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79607D-C91A-439A-A81D-F6D7AB29DE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9931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12/6/2023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 417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73FBE9-DD93-47EA-ADA5-CBC882E569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71792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12/6/2023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 417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7DAC93-641E-4315-B17F-E052EF4667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4952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r>
              <a:rPr lang="en-US" smtClean="0"/>
              <a:t>12/6/2023</a:t>
            </a:r>
            <a:endParaRPr lang="en-US"/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r>
              <a:rPr lang="en-US" smtClean="0"/>
              <a:t>CSE 417</a:t>
            </a:r>
            <a:endParaRPr lang="en-US"/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C6866F86-0F09-45A1-9712-295893CE99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4.jpeg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image" Target="../media/image3.jpeg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26" Type="http://schemas.openxmlformats.org/officeDocument/2006/relationships/tags" Target="../tags/tag52.xml"/><Relationship Id="rId21" Type="http://schemas.openxmlformats.org/officeDocument/2006/relationships/tags" Target="../tags/tag47.xml"/><Relationship Id="rId34" Type="http://schemas.openxmlformats.org/officeDocument/2006/relationships/tags" Target="../tags/tag60.xml"/><Relationship Id="rId42" Type="http://schemas.openxmlformats.org/officeDocument/2006/relationships/tags" Target="../tags/tag68.xml"/><Relationship Id="rId47" Type="http://schemas.openxmlformats.org/officeDocument/2006/relationships/tags" Target="../tags/tag73.xml"/><Relationship Id="rId50" Type="http://schemas.openxmlformats.org/officeDocument/2006/relationships/tags" Target="../tags/tag76.xml"/><Relationship Id="rId55" Type="http://schemas.openxmlformats.org/officeDocument/2006/relationships/tags" Target="../tags/tag81.xml"/><Relationship Id="rId63" Type="http://schemas.openxmlformats.org/officeDocument/2006/relationships/tags" Target="../tags/tag89.xml"/><Relationship Id="rId7" Type="http://schemas.openxmlformats.org/officeDocument/2006/relationships/tags" Target="../tags/tag33.xml"/><Relationship Id="rId2" Type="http://schemas.openxmlformats.org/officeDocument/2006/relationships/tags" Target="../tags/tag28.xml"/><Relationship Id="rId16" Type="http://schemas.openxmlformats.org/officeDocument/2006/relationships/tags" Target="../tags/tag42.xml"/><Relationship Id="rId29" Type="http://schemas.openxmlformats.org/officeDocument/2006/relationships/tags" Target="../tags/tag55.xml"/><Relationship Id="rId11" Type="http://schemas.openxmlformats.org/officeDocument/2006/relationships/tags" Target="../tags/tag37.xml"/><Relationship Id="rId24" Type="http://schemas.openxmlformats.org/officeDocument/2006/relationships/tags" Target="../tags/tag50.xml"/><Relationship Id="rId32" Type="http://schemas.openxmlformats.org/officeDocument/2006/relationships/tags" Target="../tags/tag58.xml"/><Relationship Id="rId37" Type="http://schemas.openxmlformats.org/officeDocument/2006/relationships/tags" Target="../tags/tag63.xml"/><Relationship Id="rId40" Type="http://schemas.openxmlformats.org/officeDocument/2006/relationships/tags" Target="../tags/tag66.xml"/><Relationship Id="rId45" Type="http://schemas.openxmlformats.org/officeDocument/2006/relationships/tags" Target="../tags/tag71.xml"/><Relationship Id="rId53" Type="http://schemas.openxmlformats.org/officeDocument/2006/relationships/tags" Target="../tags/tag79.xml"/><Relationship Id="rId58" Type="http://schemas.openxmlformats.org/officeDocument/2006/relationships/tags" Target="../tags/tag84.xml"/><Relationship Id="rId5" Type="http://schemas.openxmlformats.org/officeDocument/2006/relationships/tags" Target="../tags/tag31.xml"/><Relationship Id="rId61" Type="http://schemas.openxmlformats.org/officeDocument/2006/relationships/tags" Target="../tags/tag87.xml"/><Relationship Id="rId19" Type="http://schemas.openxmlformats.org/officeDocument/2006/relationships/tags" Target="../tags/tag45.xml"/><Relationship Id="rId14" Type="http://schemas.openxmlformats.org/officeDocument/2006/relationships/tags" Target="../tags/tag40.xml"/><Relationship Id="rId22" Type="http://schemas.openxmlformats.org/officeDocument/2006/relationships/tags" Target="../tags/tag48.xml"/><Relationship Id="rId27" Type="http://schemas.openxmlformats.org/officeDocument/2006/relationships/tags" Target="../tags/tag53.xml"/><Relationship Id="rId30" Type="http://schemas.openxmlformats.org/officeDocument/2006/relationships/tags" Target="../tags/tag56.xml"/><Relationship Id="rId35" Type="http://schemas.openxmlformats.org/officeDocument/2006/relationships/tags" Target="../tags/tag61.xml"/><Relationship Id="rId43" Type="http://schemas.openxmlformats.org/officeDocument/2006/relationships/tags" Target="../tags/tag69.xml"/><Relationship Id="rId48" Type="http://schemas.openxmlformats.org/officeDocument/2006/relationships/tags" Target="../tags/tag74.xml"/><Relationship Id="rId56" Type="http://schemas.openxmlformats.org/officeDocument/2006/relationships/tags" Target="../tags/tag82.xml"/><Relationship Id="rId64" Type="http://schemas.openxmlformats.org/officeDocument/2006/relationships/slideLayout" Target="../slideLayouts/slideLayout7.xml"/><Relationship Id="rId8" Type="http://schemas.openxmlformats.org/officeDocument/2006/relationships/tags" Target="../tags/tag34.xml"/><Relationship Id="rId51" Type="http://schemas.openxmlformats.org/officeDocument/2006/relationships/tags" Target="../tags/tag77.xml"/><Relationship Id="rId3" Type="http://schemas.openxmlformats.org/officeDocument/2006/relationships/tags" Target="../tags/tag29.xml"/><Relationship Id="rId12" Type="http://schemas.openxmlformats.org/officeDocument/2006/relationships/tags" Target="../tags/tag38.xml"/><Relationship Id="rId17" Type="http://schemas.openxmlformats.org/officeDocument/2006/relationships/tags" Target="../tags/tag43.xml"/><Relationship Id="rId25" Type="http://schemas.openxmlformats.org/officeDocument/2006/relationships/tags" Target="../tags/tag51.xml"/><Relationship Id="rId33" Type="http://schemas.openxmlformats.org/officeDocument/2006/relationships/tags" Target="../tags/tag59.xml"/><Relationship Id="rId38" Type="http://schemas.openxmlformats.org/officeDocument/2006/relationships/tags" Target="../tags/tag64.xml"/><Relationship Id="rId46" Type="http://schemas.openxmlformats.org/officeDocument/2006/relationships/tags" Target="../tags/tag72.xml"/><Relationship Id="rId59" Type="http://schemas.openxmlformats.org/officeDocument/2006/relationships/tags" Target="../tags/tag85.xml"/><Relationship Id="rId20" Type="http://schemas.openxmlformats.org/officeDocument/2006/relationships/tags" Target="../tags/tag46.xml"/><Relationship Id="rId41" Type="http://schemas.openxmlformats.org/officeDocument/2006/relationships/tags" Target="../tags/tag67.xml"/><Relationship Id="rId54" Type="http://schemas.openxmlformats.org/officeDocument/2006/relationships/tags" Target="../tags/tag80.xml"/><Relationship Id="rId62" Type="http://schemas.openxmlformats.org/officeDocument/2006/relationships/tags" Target="../tags/tag88.xml"/><Relationship Id="rId1" Type="http://schemas.openxmlformats.org/officeDocument/2006/relationships/tags" Target="../tags/tag27.xml"/><Relationship Id="rId6" Type="http://schemas.openxmlformats.org/officeDocument/2006/relationships/tags" Target="../tags/tag32.xml"/><Relationship Id="rId15" Type="http://schemas.openxmlformats.org/officeDocument/2006/relationships/tags" Target="../tags/tag41.xml"/><Relationship Id="rId23" Type="http://schemas.openxmlformats.org/officeDocument/2006/relationships/tags" Target="../tags/tag49.xml"/><Relationship Id="rId28" Type="http://schemas.openxmlformats.org/officeDocument/2006/relationships/tags" Target="../tags/tag54.xml"/><Relationship Id="rId36" Type="http://schemas.openxmlformats.org/officeDocument/2006/relationships/tags" Target="../tags/tag62.xml"/><Relationship Id="rId49" Type="http://schemas.openxmlformats.org/officeDocument/2006/relationships/tags" Target="../tags/tag75.xml"/><Relationship Id="rId57" Type="http://schemas.openxmlformats.org/officeDocument/2006/relationships/tags" Target="../tags/tag83.xml"/><Relationship Id="rId10" Type="http://schemas.openxmlformats.org/officeDocument/2006/relationships/tags" Target="../tags/tag36.xml"/><Relationship Id="rId31" Type="http://schemas.openxmlformats.org/officeDocument/2006/relationships/tags" Target="../tags/tag57.xml"/><Relationship Id="rId44" Type="http://schemas.openxmlformats.org/officeDocument/2006/relationships/tags" Target="../tags/tag70.xml"/><Relationship Id="rId52" Type="http://schemas.openxmlformats.org/officeDocument/2006/relationships/tags" Target="../tags/tag78.xml"/><Relationship Id="rId60" Type="http://schemas.openxmlformats.org/officeDocument/2006/relationships/tags" Target="../tags/tag86.xml"/><Relationship Id="rId65" Type="http://schemas.openxmlformats.org/officeDocument/2006/relationships/notesSlide" Target="../notesSlides/notesSlide6.xml"/><Relationship Id="rId4" Type="http://schemas.openxmlformats.org/officeDocument/2006/relationships/tags" Target="../tags/tag30.xml"/><Relationship Id="rId9" Type="http://schemas.openxmlformats.org/officeDocument/2006/relationships/tags" Target="../tags/tag35.xml"/><Relationship Id="rId13" Type="http://schemas.openxmlformats.org/officeDocument/2006/relationships/tags" Target="../tags/tag39.xml"/><Relationship Id="rId18" Type="http://schemas.openxmlformats.org/officeDocument/2006/relationships/tags" Target="../tags/tag44.xml"/><Relationship Id="rId39" Type="http://schemas.openxmlformats.org/officeDocument/2006/relationships/tags" Target="../tags/tag65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tags" Target="../tags/tag97.xml"/><Relationship Id="rId3" Type="http://schemas.openxmlformats.org/officeDocument/2006/relationships/tags" Target="../tags/tag92.xml"/><Relationship Id="rId7" Type="http://schemas.openxmlformats.org/officeDocument/2006/relationships/tags" Target="../tags/tag96.xml"/><Relationship Id="rId2" Type="http://schemas.openxmlformats.org/officeDocument/2006/relationships/tags" Target="../tags/tag91.xml"/><Relationship Id="rId1" Type="http://schemas.openxmlformats.org/officeDocument/2006/relationships/tags" Target="../tags/tag90.xml"/><Relationship Id="rId6" Type="http://schemas.openxmlformats.org/officeDocument/2006/relationships/tags" Target="../tags/tag95.xml"/><Relationship Id="rId5" Type="http://schemas.openxmlformats.org/officeDocument/2006/relationships/tags" Target="../tags/tag94.xml"/><Relationship Id="rId4" Type="http://schemas.openxmlformats.org/officeDocument/2006/relationships/tags" Target="../tags/tag93.xml"/><Relationship Id="rId9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tags" Target="../tags/tag105.xml"/><Relationship Id="rId13" Type="http://schemas.openxmlformats.org/officeDocument/2006/relationships/tags" Target="../tags/tag110.xml"/><Relationship Id="rId18" Type="http://schemas.openxmlformats.org/officeDocument/2006/relationships/tags" Target="../tags/tag115.xml"/><Relationship Id="rId3" Type="http://schemas.openxmlformats.org/officeDocument/2006/relationships/tags" Target="../tags/tag100.xml"/><Relationship Id="rId21" Type="http://schemas.openxmlformats.org/officeDocument/2006/relationships/tags" Target="../tags/tag118.xml"/><Relationship Id="rId7" Type="http://schemas.openxmlformats.org/officeDocument/2006/relationships/tags" Target="../tags/tag104.xml"/><Relationship Id="rId12" Type="http://schemas.openxmlformats.org/officeDocument/2006/relationships/tags" Target="../tags/tag109.xml"/><Relationship Id="rId17" Type="http://schemas.openxmlformats.org/officeDocument/2006/relationships/tags" Target="../tags/tag114.xml"/><Relationship Id="rId25" Type="http://schemas.openxmlformats.org/officeDocument/2006/relationships/slideLayout" Target="../slideLayouts/slideLayout4.xml"/><Relationship Id="rId2" Type="http://schemas.openxmlformats.org/officeDocument/2006/relationships/tags" Target="../tags/tag99.xml"/><Relationship Id="rId16" Type="http://schemas.openxmlformats.org/officeDocument/2006/relationships/tags" Target="../tags/tag113.xml"/><Relationship Id="rId20" Type="http://schemas.openxmlformats.org/officeDocument/2006/relationships/tags" Target="../tags/tag117.xml"/><Relationship Id="rId1" Type="http://schemas.openxmlformats.org/officeDocument/2006/relationships/tags" Target="../tags/tag98.xml"/><Relationship Id="rId6" Type="http://schemas.openxmlformats.org/officeDocument/2006/relationships/tags" Target="../tags/tag103.xml"/><Relationship Id="rId11" Type="http://schemas.openxmlformats.org/officeDocument/2006/relationships/tags" Target="../tags/tag108.xml"/><Relationship Id="rId24" Type="http://schemas.openxmlformats.org/officeDocument/2006/relationships/tags" Target="../tags/tag121.xml"/><Relationship Id="rId5" Type="http://schemas.openxmlformats.org/officeDocument/2006/relationships/tags" Target="../tags/tag102.xml"/><Relationship Id="rId15" Type="http://schemas.openxmlformats.org/officeDocument/2006/relationships/tags" Target="../tags/tag112.xml"/><Relationship Id="rId23" Type="http://schemas.openxmlformats.org/officeDocument/2006/relationships/tags" Target="../tags/tag120.xml"/><Relationship Id="rId10" Type="http://schemas.openxmlformats.org/officeDocument/2006/relationships/tags" Target="../tags/tag107.xml"/><Relationship Id="rId19" Type="http://schemas.openxmlformats.org/officeDocument/2006/relationships/tags" Target="../tags/tag116.xml"/><Relationship Id="rId4" Type="http://schemas.openxmlformats.org/officeDocument/2006/relationships/tags" Target="../tags/tag101.xml"/><Relationship Id="rId9" Type="http://schemas.openxmlformats.org/officeDocument/2006/relationships/tags" Target="../tags/tag106.xml"/><Relationship Id="rId14" Type="http://schemas.openxmlformats.org/officeDocument/2006/relationships/tags" Target="../tags/tag111.xml"/><Relationship Id="rId22" Type="http://schemas.openxmlformats.org/officeDocument/2006/relationships/tags" Target="../tags/tag11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tags" Target="../tags/tag129.xml"/><Relationship Id="rId13" Type="http://schemas.openxmlformats.org/officeDocument/2006/relationships/tags" Target="../tags/tag134.xml"/><Relationship Id="rId18" Type="http://schemas.openxmlformats.org/officeDocument/2006/relationships/tags" Target="../tags/tag139.xml"/><Relationship Id="rId3" Type="http://schemas.openxmlformats.org/officeDocument/2006/relationships/tags" Target="../tags/tag124.xml"/><Relationship Id="rId21" Type="http://schemas.openxmlformats.org/officeDocument/2006/relationships/tags" Target="../tags/tag142.xml"/><Relationship Id="rId7" Type="http://schemas.openxmlformats.org/officeDocument/2006/relationships/tags" Target="../tags/tag128.xml"/><Relationship Id="rId12" Type="http://schemas.openxmlformats.org/officeDocument/2006/relationships/tags" Target="../tags/tag133.xml"/><Relationship Id="rId17" Type="http://schemas.openxmlformats.org/officeDocument/2006/relationships/tags" Target="../tags/tag138.xml"/><Relationship Id="rId2" Type="http://schemas.openxmlformats.org/officeDocument/2006/relationships/tags" Target="../tags/tag123.xml"/><Relationship Id="rId16" Type="http://schemas.openxmlformats.org/officeDocument/2006/relationships/tags" Target="../tags/tag137.xml"/><Relationship Id="rId20" Type="http://schemas.openxmlformats.org/officeDocument/2006/relationships/tags" Target="../tags/tag141.xml"/><Relationship Id="rId1" Type="http://schemas.openxmlformats.org/officeDocument/2006/relationships/tags" Target="../tags/tag122.xml"/><Relationship Id="rId6" Type="http://schemas.openxmlformats.org/officeDocument/2006/relationships/tags" Target="../tags/tag127.xml"/><Relationship Id="rId11" Type="http://schemas.openxmlformats.org/officeDocument/2006/relationships/tags" Target="../tags/tag132.xml"/><Relationship Id="rId5" Type="http://schemas.openxmlformats.org/officeDocument/2006/relationships/tags" Target="../tags/tag126.xml"/><Relationship Id="rId15" Type="http://schemas.openxmlformats.org/officeDocument/2006/relationships/tags" Target="../tags/tag136.xml"/><Relationship Id="rId10" Type="http://schemas.openxmlformats.org/officeDocument/2006/relationships/tags" Target="../tags/tag131.xml"/><Relationship Id="rId19" Type="http://schemas.openxmlformats.org/officeDocument/2006/relationships/tags" Target="../tags/tag140.xml"/><Relationship Id="rId4" Type="http://schemas.openxmlformats.org/officeDocument/2006/relationships/tags" Target="../tags/tag125.xml"/><Relationship Id="rId9" Type="http://schemas.openxmlformats.org/officeDocument/2006/relationships/tags" Target="../tags/tag130.xml"/><Relationship Id="rId14" Type="http://schemas.openxmlformats.org/officeDocument/2006/relationships/tags" Target="../tags/tag135.xml"/><Relationship Id="rId22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6" Type="http://schemas.openxmlformats.org/officeDocument/2006/relationships/tags" Target="../tags/tag168.xml"/><Relationship Id="rId21" Type="http://schemas.openxmlformats.org/officeDocument/2006/relationships/tags" Target="../tags/tag163.xml"/><Relationship Id="rId42" Type="http://schemas.openxmlformats.org/officeDocument/2006/relationships/tags" Target="../tags/tag184.xml"/><Relationship Id="rId47" Type="http://schemas.openxmlformats.org/officeDocument/2006/relationships/tags" Target="../tags/tag189.xml"/><Relationship Id="rId63" Type="http://schemas.openxmlformats.org/officeDocument/2006/relationships/tags" Target="../tags/tag205.xml"/><Relationship Id="rId68" Type="http://schemas.openxmlformats.org/officeDocument/2006/relationships/tags" Target="../tags/tag210.xml"/><Relationship Id="rId84" Type="http://schemas.openxmlformats.org/officeDocument/2006/relationships/tags" Target="../tags/tag226.xml"/><Relationship Id="rId16" Type="http://schemas.openxmlformats.org/officeDocument/2006/relationships/tags" Target="../tags/tag158.xml"/><Relationship Id="rId11" Type="http://schemas.openxmlformats.org/officeDocument/2006/relationships/tags" Target="../tags/tag153.xml"/><Relationship Id="rId32" Type="http://schemas.openxmlformats.org/officeDocument/2006/relationships/tags" Target="../tags/tag174.xml"/><Relationship Id="rId37" Type="http://schemas.openxmlformats.org/officeDocument/2006/relationships/tags" Target="../tags/tag179.xml"/><Relationship Id="rId53" Type="http://schemas.openxmlformats.org/officeDocument/2006/relationships/tags" Target="../tags/tag195.xml"/><Relationship Id="rId58" Type="http://schemas.openxmlformats.org/officeDocument/2006/relationships/tags" Target="../tags/tag200.xml"/><Relationship Id="rId74" Type="http://schemas.openxmlformats.org/officeDocument/2006/relationships/tags" Target="../tags/tag216.xml"/><Relationship Id="rId79" Type="http://schemas.openxmlformats.org/officeDocument/2006/relationships/tags" Target="../tags/tag221.xml"/><Relationship Id="rId5" Type="http://schemas.openxmlformats.org/officeDocument/2006/relationships/tags" Target="../tags/tag147.xml"/><Relationship Id="rId19" Type="http://schemas.openxmlformats.org/officeDocument/2006/relationships/tags" Target="../tags/tag161.xml"/><Relationship Id="rId14" Type="http://schemas.openxmlformats.org/officeDocument/2006/relationships/tags" Target="../tags/tag156.xml"/><Relationship Id="rId22" Type="http://schemas.openxmlformats.org/officeDocument/2006/relationships/tags" Target="../tags/tag164.xml"/><Relationship Id="rId27" Type="http://schemas.openxmlformats.org/officeDocument/2006/relationships/tags" Target="../tags/tag169.xml"/><Relationship Id="rId30" Type="http://schemas.openxmlformats.org/officeDocument/2006/relationships/tags" Target="../tags/tag172.xml"/><Relationship Id="rId35" Type="http://schemas.openxmlformats.org/officeDocument/2006/relationships/tags" Target="../tags/tag177.xml"/><Relationship Id="rId43" Type="http://schemas.openxmlformats.org/officeDocument/2006/relationships/tags" Target="../tags/tag185.xml"/><Relationship Id="rId48" Type="http://schemas.openxmlformats.org/officeDocument/2006/relationships/tags" Target="../tags/tag190.xml"/><Relationship Id="rId56" Type="http://schemas.openxmlformats.org/officeDocument/2006/relationships/tags" Target="../tags/tag198.xml"/><Relationship Id="rId64" Type="http://schemas.openxmlformats.org/officeDocument/2006/relationships/tags" Target="../tags/tag206.xml"/><Relationship Id="rId69" Type="http://schemas.openxmlformats.org/officeDocument/2006/relationships/tags" Target="../tags/tag211.xml"/><Relationship Id="rId77" Type="http://schemas.openxmlformats.org/officeDocument/2006/relationships/tags" Target="../tags/tag219.xml"/><Relationship Id="rId8" Type="http://schemas.openxmlformats.org/officeDocument/2006/relationships/tags" Target="../tags/tag150.xml"/><Relationship Id="rId51" Type="http://schemas.openxmlformats.org/officeDocument/2006/relationships/tags" Target="../tags/tag193.xml"/><Relationship Id="rId72" Type="http://schemas.openxmlformats.org/officeDocument/2006/relationships/tags" Target="../tags/tag214.xml"/><Relationship Id="rId80" Type="http://schemas.openxmlformats.org/officeDocument/2006/relationships/tags" Target="../tags/tag222.xml"/><Relationship Id="rId85" Type="http://schemas.openxmlformats.org/officeDocument/2006/relationships/tags" Target="../tags/tag227.xml"/><Relationship Id="rId3" Type="http://schemas.openxmlformats.org/officeDocument/2006/relationships/tags" Target="../tags/tag145.xml"/><Relationship Id="rId12" Type="http://schemas.openxmlformats.org/officeDocument/2006/relationships/tags" Target="../tags/tag154.xml"/><Relationship Id="rId17" Type="http://schemas.openxmlformats.org/officeDocument/2006/relationships/tags" Target="../tags/tag159.xml"/><Relationship Id="rId25" Type="http://schemas.openxmlformats.org/officeDocument/2006/relationships/tags" Target="../tags/tag167.xml"/><Relationship Id="rId33" Type="http://schemas.openxmlformats.org/officeDocument/2006/relationships/tags" Target="../tags/tag175.xml"/><Relationship Id="rId38" Type="http://schemas.openxmlformats.org/officeDocument/2006/relationships/tags" Target="../tags/tag180.xml"/><Relationship Id="rId46" Type="http://schemas.openxmlformats.org/officeDocument/2006/relationships/tags" Target="../tags/tag188.xml"/><Relationship Id="rId59" Type="http://schemas.openxmlformats.org/officeDocument/2006/relationships/tags" Target="../tags/tag201.xml"/><Relationship Id="rId67" Type="http://schemas.openxmlformats.org/officeDocument/2006/relationships/tags" Target="../tags/tag209.xml"/><Relationship Id="rId20" Type="http://schemas.openxmlformats.org/officeDocument/2006/relationships/tags" Target="../tags/tag162.xml"/><Relationship Id="rId41" Type="http://schemas.openxmlformats.org/officeDocument/2006/relationships/tags" Target="../tags/tag183.xml"/><Relationship Id="rId54" Type="http://schemas.openxmlformats.org/officeDocument/2006/relationships/tags" Target="../tags/tag196.xml"/><Relationship Id="rId62" Type="http://schemas.openxmlformats.org/officeDocument/2006/relationships/tags" Target="../tags/tag204.xml"/><Relationship Id="rId70" Type="http://schemas.openxmlformats.org/officeDocument/2006/relationships/tags" Target="../tags/tag212.xml"/><Relationship Id="rId75" Type="http://schemas.openxmlformats.org/officeDocument/2006/relationships/tags" Target="../tags/tag217.xml"/><Relationship Id="rId83" Type="http://schemas.openxmlformats.org/officeDocument/2006/relationships/tags" Target="../tags/tag225.xml"/><Relationship Id="rId1" Type="http://schemas.openxmlformats.org/officeDocument/2006/relationships/tags" Target="../tags/tag143.xml"/><Relationship Id="rId6" Type="http://schemas.openxmlformats.org/officeDocument/2006/relationships/tags" Target="../tags/tag148.xml"/><Relationship Id="rId15" Type="http://schemas.openxmlformats.org/officeDocument/2006/relationships/tags" Target="../tags/tag157.xml"/><Relationship Id="rId23" Type="http://schemas.openxmlformats.org/officeDocument/2006/relationships/tags" Target="../tags/tag165.xml"/><Relationship Id="rId28" Type="http://schemas.openxmlformats.org/officeDocument/2006/relationships/tags" Target="../tags/tag170.xml"/><Relationship Id="rId36" Type="http://schemas.openxmlformats.org/officeDocument/2006/relationships/tags" Target="../tags/tag178.xml"/><Relationship Id="rId49" Type="http://schemas.openxmlformats.org/officeDocument/2006/relationships/tags" Target="../tags/tag191.xml"/><Relationship Id="rId57" Type="http://schemas.openxmlformats.org/officeDocument/2006/relationships/tags" Target="../tags/tag199.xml"/><Relationship Id="rId10" Type="http://schemas.openxmlformats.org/officeDocument/2006/relationships/tags" Target="../tags/tag152.xml"/><Relationship Id="rId31" Type="http://schemas.openxmlformats.org/officeDocument/2006/relationships/tags" Target="../tags/tag173.xml"/><Relationship Id="rId44" Type="http://schemas.openxmlformats.org/officeDocument/2006/relationships/tags" Target="../tags/tag186.xml"/><Relationship Id="rId52" Type="http://schemas.openxmlformats.org/officeDocument/2006/relationships/tags" Target="../tags/tag194.xml"/><Relationship Id="rId60" Type="http://schemas.openxmlformats.org/officeDocument/2006/relationships/tags" Target="../tags/tag202.xml"/><Relationship Id="rId65" Type="http://schemas.openxmlformats.org/officeDocument/2006/relationships/tags" Target="../tags/tag207.xml"/><Relationship Id="rId73" Type="http://schemas.openxmlformats.org/officeDocument/2006/relationships/tags" Target="../tags/tag215.xml"/><Relationship Id="rId78" Type="http://schemas.openxmlformats.org/officeDocument/2006/relationships/tags" Target="../tags/tag220.xml"/><Relationship Id="rId81" Type="http://schemas.openxmlformats.org/officeDocument/2006/relationships/tags" Target="../tags/tag223.xml"/><Relationship Id="rId86" Type="http://schemas.openxmlformats.org/officeDocument/2006/relationships/tags" Target="../tags/tag228.xml"/><Relationship Id="rId4" Type="http://schemas.openxmlformats.org/officeDocument/2006/relationships/tags" Target="../tags/tag146.xml"/><Relationship Id="rId9" Type="http://schemas.openxmlformats.org/officeDocument/2006/relationships/tags" Target="../tags/tag151.xml"/><Relationship Id="rId13" Type="http://schemas.openxmlformats.org/officeDocument/2006/relationships/tags" Target="../tags/tag155.xml"/><Relationship Id="rId18" Type="http://schemas.openxmlformats.org/officeDocument/2006/relationships/tags" Target="../tags/tag160.xml"/><Relationship Id="rId39" Type="http://schemas.openxmlformats.org/officeDocument/2006/relationships/tags" Target="../tags/tag181.xml"/><Relationship Id="rId34" Type="http://schemas.openxmlformats.org/officeDocument/2006/relationships/tags" Target="../tags/tag176.xml"/><Relationship Id="rId50" Type="http://schemas.openxmlformats.org/officeDocument/2006/relationships/tags" Target="../tags/tag192.xml"/><Relationship Id="rId55" Type="http://schemas.openxmlformats.org/officeDocument/2006/relationships/tags" Target="../tags/tag197.xml"/><Relationship Id="rId76" Type="http://schemas.openxmlformats.org/officeDocument/2006/relationships/tags" Target="../tags/tag218.xml"/><Relationship Id="rId7" Type="http://schemas.openxmlformats.org/officeDocument/2006/relationships/tags" Target="../tags/tag149.xml"/><Relationship Id="rId71" Type="http://schemas.openxmlformats.org/officeDocument/2006/relationships/tags" Target="../tags/tag213.xml"/><Relationship Id="rId2" Type="http://schemas.openxmlformats.org/officeDocument/2006/relationships/tags" Target="../tags/tag144.xml"/><Relationship Id="rId29" Type="http://schemas.openxmlformats.org/officeDocument/2006/relationships/tags" Target="../tags/tag171.xml"/><Relationship Id="rId24" Type="http://schemas.openxmlformats.org/officeDocument/2006/relationships/tags" Target="../tags/tag166.xml"/><Relationship Id="rId40" Type="http://schemas.openxmlformats.org/officeDocument/2006/relationships/tags" Target="../tags/tag182.xml"/><Relationship Id="rId45" Type="http://schemas.openxmlformats.org/officeDocument/2006/relationships/tags" Target="../tags/tag187.xml"/><Relationship Id="rId66" Type="http://schemas.openxmlformats.org/officeDocument/2006/relationships/tags" Target="../tags/tag208.xml"/><Relationship Id="rId87" Type="http://schemas.openxmlformats.org/officeDocument/2006/relationships/slideLayout" Target="../slideLayouts/slideLayout7.xml"/><Relationship Id="rId61" Type="http://schemas.openxmlformats.org/officeDocument/2006/relationships/tags" Target="../tags/tag203.xml"/><Relationship Id="rId82" Type="http://schemas.openxmlformats.org/officeDocument/2006/relationships/tags" Target="../tags/tag22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30.xml"/><Relationship Id="rId1" Type="http://schemas.openxmlformats.org/officeDocument/2006/relationships/tags" Target="../tags/tag229.xml"/><Relationship Id="rId5" Type="http://schemas.openxmlformats.org/officeDocument/2006/relationships/image" Target="../media/image5.jpeg"/><Relationship Id="rId4" Type="http://schemas.openxmlformats.org/officeDocument/2006/relationships/notesSlide" Target="../notesSlides/notesSlide7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tags" Target="../tags/tag238.xml"/><Relationship Id="rId3" Type="http://schemas.openxmlformats.org/officeDocument/2006/relationships/tags" Target="../tags/tag233.xml"/><Relationship Id="rId7" Type="http://schemas.openxmlformats.org/officeDocument/2006/relationships/tags" Target="../tags/tag237.xml"/><Relationship Id="rId2" Type="http://schemas.openxmlformats.org/officeDocument/2006/relationships/tags" Target="../tags/tag232.xml"/><Relationship Id="rId1" Type="http://schemas.openxmlformats.org/officeDocument/2006/relationships/tags" Target="../tags/tag231.xml"/><Relationship Id="rId6" Type="http://schemas.openxmlformats.org/officeDocument/2006/relationships/tags" Target="../tags/tag236.xml"/><Relationship Id="rId5" Type="http://schemas.openxmlformats.org/officeDocument/2006/relationships/tags" Target="../tags/tag235.xml"/><Relationship Id="rId4" Type="http://schemas.openxmlformats.org/officeDocument/2006/relationships/tags" Target="../tags/tag234.xml"/><Relationship Id="rId9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notesSlide" Target="../notesSlides/notesSlide8.xml"/><Relationship Id="rId7" Type="http://schemas.openxmlformats.org/officeDocument/2006/relationships/image" Target="../media/image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9.wmf"/><Relationship Id="rId5" Type="http://schemas.openxmlformats.org/officeDocument/2006/relationships/image" Target="../media/image6.wmf"/><Relationship Id="rId10" Type="http://schemas.openxmlformats.org/officeDocument/2006/relationships/oleObject" Target="../embeddings/oleObject4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8.wmf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3" Type="http://schemas.openxmlformats.org/officeDocument/2006/relationships/tags" Target="../tags/tag251.xml"/><Relationship Id="rId18" Type="http://schemas.openxmlformats.org/officeDocument/2006/relationships/tags" Target="../tags/tag256.xml"/><Relationship Id="rId26" Type="http://schemas.openxmlformats.org/officeDocument/2006/relationships/tags" Target="../tags/tag264.xml"/><Relationship Id="rId39" Type="http://schemas.openxmlformats.org/officeDocument/2006/relationships/slideLayout" Target="../slideLayouts/slideLayout6.xml"/><Relationship Id="rId21" Type="http://schemas.openxmlformats.org/officeDocument/2006/relationships/tags" Target="../tags/tag259.xml"/><Relationship Id="rId34" Type="http://schemas.openxmlformats.org/officeDocument/2006/relationships/tags" Target="../tags/tag272.xml"/><Relationship Id="rId7" Type="http://schemas.openxmlformats.org/officeDocument/2006/relationships/tags" Target="../tags/tag245.xml"/><Relationship Id="rId12" Type="http://schemas.openxmlformats.org/officeDocument/2006/relationships/tags" Target="../tags/tag250.xml"/><Relationship Id="rId17" Type="http://schemas.openxmlformats.org/officeDocument/2006/relationships/tags" Target="../tags/tag255.xml"/><Relationship Id="rId25" Type="http://schemas.openxmlformats.org/officeDocument/2006/relationships/tags" Target="../tags/tag263.xml"/><Relationship Id="rId33" Type="http://schemas.openxmlformats.org/officeDocument/2006/relationships/tags" Target="../tags/tag271.xml"/><Relationship Id="rId38" Type="http://schemas.openxmlformats.org/officeDocument/2006/relationships/tags" Target="../tags/tag276.xml"/><Relationship Id="rId2" Type="http://schemas.openxmlformats.org/officeDocument/2006/relationships/tags" Target="../tags/tag240.xml"/><Relationship Id="rId16" Type="http://schemas.openxmlformats.org/officeDocument/2006/relationships/tags" Target="../tags/tag254.xml"/><Relationship Id="rId20" Type="http://schemas.openxmlformats.org/officeDocument/2006/relationships/tags" Target="../tags/tag258.xml"/><Relationship Id="rId29" Type="http://schemas.openxmlformats.org/officeDocument/2006/relationships/tags" Target="../tags/tag267.xml"/><Relationship Id="rId1" Type="http://schemas.openxmlformats.org/officeDocument/2006/relationships/tags" Target="../tags/tag239.xml"/><Relationship Id="rId6" Type="http://schemas.openxmlformats.org/officeDocument/2006/relationships/tags" Target="../tags/tag244.xml"/><Relationship Id="rId11" Type="http://schemas.openxmlformats.org/officeDocument/2006/relationships/tags" Target="../tags/tag249.xml"/><Relationship Id="rId24" Type="http://schemas.openxmlformats.org/officeDocument/2006/relationships/tags" Target="../tags/tag262.xml"/><Relationship Id="rId32" Type="http://schemas.openxmlformats.org/officeDocument/2006/relationships/tags" Target="../tags/tag270.xml"/><Relationship Id="rId37" Type="http://schemas.openxmlformats.org/officeDocument/2006/relationships/tags" Target="../tags/tag275.xml"/><Relationship Id="rId5" Type="http://schemas.openxmlformats.org/officeDocument/2006/relationships/tags" Target="../tags/tag243.xml"/><Relationship Id="rId15" Type="http://schemas.openxmlformats.org/officeDocument/2006/relationships/tags" Target="../tags/tag253.xml"/><Relationship Id="rId23" Type="http://schemas.openxmlformats.org/officeDocument/2006/relationships/tags" Target="../tags/tag261.xml"/><Relationship Id="rId28" Type="http://schemas.openxmlformats.org/officeDocument/2006/relationships/tags" Target="../tags/tag266.xml"/><Relationship Id="rId36" Type="http://schemas.openxmlformats.org/officeDocument/2006/relationships/tags" Target="../tags/tag274.xml"/><Relationship Id="rId10" Type="http://schemas.openxmlformats.org/officeDocument/2006/relationships/tags" Target="../tags/tag248.xml"/><Relationship Id="rId19" Type="http://schemas.openxmlformats.org/officeDocument/2006/relationships/tags" Target="../tags/tag257.xml"/><Relationship Id="rId31" Type="http://schemas.openxmlformats.org/officeDocument/2006/relationships/tags" Target="../tags/tag269.xml"/><Relationship Id="rId4" Type="http://schemas.openxmlformats.org/officeDocument/2006/relationships/tags" Target="../tags/tag242.xml"/><Relationship Id="rId9" Type="http://schemas.openxmlformats.org/officeDocument/2006/relationships/tags" Target="../tags/tag247.xml"/><Relationship Id="rId14" Type="http://schemas.openxmlformats.org/officeDocument/2006/relationships/tags" Target="../tags/tag252.xml"/><Relationship Id="rId22" Type="http://schemas.openxmlformats.org/officeDocument/2006/relationships/tags" Target="../tags/tag260.xml"/><Relationship Id="rId27" Type="http://schemas.openxmlformats.org/officeDocument/2006/relationships/tags" Target="../tags/tag265.xml"/><Relationship Id="rId30" Type="http://schemas.openxmlformats.org/officeDocument/2006/relationships/tags" Target="../tags/tag268.xml"/><Relationship Id="rId35" Type="http://schemas.openxmlformats.org/officeDocument/2006/relationships/tags" Target="../tags/tag273.xml"/><Relationship Id="rId8" Type="http://schemas.openxmlformats.org/officeDocument/2006/relationships/tags" Target="../tags/tag246.xml"/><Relationship Id="rId3" Type="http://schemas.openxmlformats.org/officeDocument/2006/relationships/tags" Target="../tags/tag24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tags" Target="../tags/tag284.xml"/><Relationship Id="rId13" Type="http://schemas.openxmlformats.org/officeDocument/2006/relationships/tags" Target="../tags/tag289.xml"/><Relationship Id="rId18" Type="http://schemas.openxmlformats.org/officeDocument/2006/relationships/tags" Target="../tags/tag294.xml"/><Relationship Id="rId3" Type="http://schemas.openxmlformats.org/officeDocument/2006/relationships/tags" Target="../tags/tag279.xml"/><Relationship Id="rId21" Type="http://schemas.openxmlformats.org/officeDocument/2006/relationships/tags" Target="../tags/tag297.xml"/><Relationship Id="rId7" Type="http://schemas.openxmlformats.org/officeDocument/2006/relationships/tags" Target="../tags/tag283.xml"/><Relationship Id="rId12" Type="http://schemas.openxmlformats.org/officeDocument/2006/relationships/tags" Target="../tags/tag288.xml"/><Relationship Id="rId17" Type="http://schemas.openxmlformats.org/officeDocument/2006/relationships/tags" Target="../tags/tag293.xml"/><Relationship Id="rId25" Type="http://schemas.openxmlformats.org/officeDocument/2006/relationships/slideLayout" Target="../slideLayouts/slideLayout4.xml"/><Relationship Id="rId2" Type="http://schemas.openxmlformats.org/officeDocument/2006/relationships/tags" Target="../tags/tag278.xml"/><Relationship Id="rId16" Type="http://schemas.openxmlformats.org/officeDocument/2006/relationships/tags" Target="../tags/tag292.xml"/><Relationship Id="rId20" Type="http://schemas.openxmlformats.org/officeDocument/2006/relationships/tags" Target="../tags/tag296.xml"/><Relationship Id="rId1" Type="http://schemas.openxmlformats.org/officeDocument/2006/relationships/tags" Target="../tags/tag277.xml"/><Relationship Id="rId6" Type="http://schemas.openxmlformats.org/officeDocument/2006/relationships/tags" Target="../tags/tag282.xml"/><Relationship Id="rId11" Type="http://schemas.openxmlformats.org/officeDocument/2006/relationships/tags" Target="../tags/tag287.xml"/><Relationship Id="rId24" Type="http://schemas.openxmlformats.org/officeDocument/2006/relationships/tags" Target="../tags/tag300.xml"/><Relationship Id="rId5" Type="http://schemas.openxmlformats.org/officeDocument/2006/relationships/tags" Target="../tags/tag281.xml"/><Relationship Id="rId15" Type="http://schemas.openxmlformats.org/officeDocument/2006/relationships/tags" Target="../tags/tag291.xml"/><Relationship Id="rId23" Type="http://schemas.openxmlformats.org/officeDocument/2006/relationships/tags" Target="../tags/tag299.xml"/><Relationship Id="rId10" Type="http://schemas.openxmlformats.org/officeDocument/2006/relationships/tags" Target="../tags/tag286.xml"/><Relationship Id="rId19" Type="http://schemas.openxmlformats.org/officeDocument/2006/relationships/tags" Target="../tags/tag295.xml"/><Relationship Id="rId4" Type="http://schemas.openxmlformats.org/officeDocument/2006/relationships/tags" Target="../tags/tag280.xml"/><Relationship Id="rId9" Type="http://schemas.openxmlformats.org/officeDocument/2006/relationships/tags" Target="../tags/tag285.xml"/><Relationship Id="rId14" Type="http://schemas.openxmlformats.org/officeDocument/2006/relationships/tags" Target="../tags/tag290.xml"/><Relationship Id="rId22" Type="http://schemas.openxmlformats.org/officeDocument/2006/relationships/tags" Target="../tags/tag298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02.xml"/><Relationship Id="rId1" Type="http://schemas.openxmlformats.org/officeDocument/2006/relationships/tags" Target="../tags/tag30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.xml"/><Relationship Id="rId1" Type="http://schemas.openxmlformats.org/officeDocument/2006/relationships/tags" Target="../tags/tag4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tags" Target="../tags/tag305.xml"/><Relationship Id="rId7" Type="http://schemas.openxmlformats.org/officeDocument/2006/relationships/hyperlink" Target="http://www.google.com/url?sa=i&amp;rct=j&amp;q=&amp;esrc=s&amp;frm=1&amp;source=images&amp;cd=&amp;cad=rja&amp;docid=XU9flIOrWmTaFM&amp;tbnid=W8hogqFNBI2XiM:&amp;ved=0CAUQjRw&amp;url=http://quashieart.blogspot.com/2010/05/on-beyond-zebra.html&amp;ei=EoE6UaLMHInIyAGKwoCQDw&amp;bvm=bv.43287494,d.aWc&amp;psig=AFQjCNGmkUZqRw9FnONlRkfysCIwmuKeTw&amp;ust=1362874997471973" TargetMode="External"/><Relationship Id="rId2" Type="http://schemas.openxmlformats.org/officeDocument/2006/relationships/tags" Target="../tags/tag304.xml"/><Relationship Id="rId1" Type="http://schemas.openxmlformats.org/officeDocument/2006/relationships/tags" Target="../tags/tag303.xml"/><Relationship Id="rId6" Type="http://schemas.openxmlformats.org/officeDocument/2006/relationships/slideLayout" Target="../slideLayouts/slideLayout6.xml"/><Relationship Id="rId5" Type="http://schemas.openxmlformats.org/officeDocument/2006/relationships/tags" Target="../tags/tag307.xml"/><Relationship Id="rId4" Type="http://schemas.openxmlformats.org/officeDocument/2006/relationships/tags" Target="../tags/tag306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.xml"/><Relationship Id="rId3" Type="http://schemas.openxmlformats.org/officeDocument/2006/relationships/tags" Target="../tags/tag8.xml"/><Relationship Id="rId7" Type="http://schemas.openxmlformats.org/officeDocument/2006/relationships/tags" Target="../tags/tag12.xml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6" Type="http://schemas.openxmlformats.org/officeDocument/2006/relationships/tags" Target="../tags/tag11.xml"/><Relationship Id="rId5" Type="http://schemas.openxmlformats.org/officeDocument/2006/relationships/tags" Target="../tags/tag10.xml"/><Relationship Id="rId4" Type="http://schemas.openxmlformats.org/officeDocument/2006/relationships/tags" Target="../tags/tag9.xml"/><Relationship Id="rId9" Type="http://schemas.openxmlformats.org/officeDocument/2006/relationships/notesSlide" Target="../notesSlides/notesSlid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4.xml"/><Relationship Id="rId1" Type="http://schemas.openxmlformats.org/officeDocument/2006/relationships/tags" Target="../tags/tag13.xml"/><Relationship Id="rId4" Type="http://schemas.openxmlformats.org/officeDocument/2006/relationships/notesSlide" Target="../notesSlides/notesSlid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6.xml"/><Relationship Id="rId1" Type="http://schemas.openxmlformats.org/officeDocument/2006/relationships/tags" Target="../tags/tag15.xml"/><Relationship Id="rId4" Type="http://schemas.openxmlformats.org/officeDocument/2006/relationships/notesSlide" Target="../notesSlides/notesSlide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8.xml"/><Relationship Id="rId1" Type="http://schemas.openxmlformats.org/officeDocument/2006/relationships/tags" Target="../tags/tag17.xml"/><Relationship Id="rId4" Type="http://schemas.openxmlformats.org/officeDocument/2006/relationships/notesSlide" Target="../notesSlides/notesSlide4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tags" Target="../tags/tag26.xml"/><Relationship Id="rId3" Type="http://schemas.openxmlformats.org/officeDocument/2006/relationships/tags" Target="../tags/tag21.xml"/><Relationship Id="rId7" Type="http://schemas.openxmlformats.org/officeDocument/2006/relationships/tags" Target="../tags/tag25.xml"/><Relationship Id="rId2" Type="http://schemas.openxmlformats.org/officeDocument/2006/relationships/tags" Target="../tags/tag20.xml"/><Relationship Id="rId1" Type="http://schemas.openxmlformats.org/officeDocument/2006/relationships/tags" Target="../tags/tag19.xml"/><Relationship Id="rId6" Type="http://schemas.openxmlformats.org/officeDocument/2006/relationships/tags" Target="../tags/tag24.xml"/><Relationship Id="rId5" Type="http://schemas.openxmlformats.org/officeDocument/2006/relationships/tags" Target="../tags/tag23.xml"/><Relationship Id="rId10" Type="http://schemas.openxmlformats.org/officeDocument/2006/relationships/notesSlide" Target="../notesSlides/notesSlide5.xml"/><Relationship Id="rId4" Type="http://schemas.openxmlformats.org/officeDocument/2006/relationships/tags" Target="../tags/tag22.xml"/><Relationship Id="rId9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CSE </a:t>
            </a:r>
            <a:r>
              <a:rPr lang="en-US" altLang="en-US" dirty="0" smtClean="0"/>
              <a:t>417</a:t>
            </a:r>
            <a:r>
              <a:rPr lang="en-US" altLang="en-US" dirty="0"/>
              <a:t/>
            </a:r>
            <a:br>
              <a:rPr lang="en-US" altLang="en-US" dirty="0"/>
            </a:br>
            <a:r>
              <a:rPr lang="en-US" altLang="en-US" dirty="0" smtClean="0"/>
              <a:t>Algorithms and Complexity</a:t>
            </a:r>
            <a:endParaRPr lang="en-US" alt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Autumn </a:t>
            </a:r>
            <a:r>
              <a:rPr lang="en-US" altLang="en-US" dirty="0" smtClean="0"/>
              <a:t>2023</a:t>
            </a:r>
            <a:endParaRPr lang="en-US" altLang="en-US" dirty="0"/>
          </a:p>
          <a:p>
            <a:pPr eaLnBrk="1" hangingPunct="1"/>
            <a:r>
              <a:rPr lang="en-US" altLang="en-US" dirty="0"/>
              <a:t>Lecture </a:t>
            </a:r>
            <a:r>
              <a:rPr lang="en-US" altLang="en-US" dirty="0" smtClean="0"/>
              <a:t>28</a:t>
            </a:r>
            <a:endParaRPr lang="en-US" altLang="en-US" dirty="0"/>
          </a:p>
          <a:p>
            <a:pPr eaLnBrk="1" hangingPunct="1"/>
            <a:r>
              <a:rPr lang="en-US" altLang="en-US" dirty="0" smtClean="0"/>
              <a:t>NP-Completeness</a:t>
            </a:r>
            <a:endParaRPr lang="en-US" altLang="en-US" dirty="0"/>
          </a:p>
          <a:p>
            <a:pPr eaLnBrk="1" hangingPunct="1"/>
            <a:endParaRPr lang="en-US" altLang="en-US" dirty="0"/>
          </a:p>
        </p:txBody>
      </p:sp>
      <p:pic>
        <p:nvPicPr>
          <p:cNvPr id="7" name="Picture 2" descr="http://news.utoronto.ca/sites/default/files/Cook-NSERC-13-2-26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523" y="74406"/>
            <a:ext cx="2755095" cy="18367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4" descr="http://www.eecs.berkeley.edu/Faculty/Photos/Homepages/karp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6938" y="92968"/>
            <a:ext cx="1428750" cy="2000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6" descr="https://las.inf.ethz.ch/discml/edmonds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7292" y="74406"/>
            <a:ext cx="1783533" cy="1991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8" descr="https://upload.wikimedia.org/wikipedia/commons/thumb/5/50/LeonidLevin2010.jpg/220px-LeonidLevin2010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6535" y="74647"/>
            <a:ext cx="1856973" cy="17725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 idx="4294967295"/>
            <p:custDataLst>
              <p:tags r:id="rId1"/>
            </p:custDataLst>
          </p:nvPr>
        </p:nvSpPr>
        <p:spPr>
          <a:xfrm>
            <a:off x="246063" y="165100"/>
            <a:ext cx="8229600" cy="1143000"/>
          </a:xfrm>
        </p:spPr>
        <p:txBody>
          <a:bodyPr/>
          <a:lstStyle/>
          <a:p>
            <a:pPr algn="l" eaLnBrk="1" hangingPunct="1"/>
            <a:r>
              <a:rPr lang="en-US" altLang="en-US"/>
              <a:t>Circuit SAT</a:t>
            </a:r>
          </a:p>
        </p:txBody>
      </p:sp>
      <p:sp>
        <p:nvSpPr>
          <p:cNvPr id="22531" name="Oval 3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4192588" y="1608138"/>
            <a:ext cx="531812" cy="530225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AND</a:t>
            </a:r>
          </a:p>
        </p:txBody>
      </p:sp>
      <p:sp>
        <p:nvSpPr>
          <p:cNvPr id="22532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5027613" y="2443163"/>
            <a:ext cx="531812" cy="530225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OR</a:t>
            </a:r>
          </a:p>
        </p:txBody>
      </p:sp>
      <p:sp>
        <p:nvSpPr>
          <p:cNvPr id="22533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054350" y="3732213"/>
            <a:ext cx="531813" cy="530225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AND</a:t>
            </a:r>
          </a:p>
        </p:txBody>
      </p:sp>
      <p:sp>
        <p:nvSpPr>
          <p:cNvPr id="22534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3205163" y="2290763"/>
            <a:ext cx="531812" cy="530225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AND</a:t>
            </a:r>
          </a:p>
        </p:txBody>
      </p:sp>
      <p:sp>
        <p:nvSpPr>
          <p:cNvPr id="22535" name="Oval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1687513" y="3732213"/>
            <a:ext cx="531812" cy="530225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OR</a:t>
            </a:r>
          </a:p>
        </p:txBody>
      </p:sp>
      <p:sp>
        <p:nvSpPr>
          <p:cNvPr id="22536" name="Oval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5862638" y="3656013"/>
            <a:ext cx="531812" cy="530225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OR</a:t>
            </a:r>
          </a:p>
        </p:txBody>
      </p:sp>
      <p:sp>
        <p:nvSpPr>
          <p:cNvPr id="22537" name="Oval 9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852488" y="4946650"/>
            <a:ext cx="531812" cy="530225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AND</a:t>
            </a:r>
          </a:p>
        </p:txBody>
      </p:sp>
      <p:sp>
        <p:nvSpPr>
          <p:cNvPr id="22538" name="Oval 10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295525" y="4946650"/>
            <a:ext cx="531813" cy="530225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NOT</a:t>
            </a:r>
          </a:p>
        </p:txBody>
      </p:sp>
      <p:sp>
        <p:nvSpPr>
          <p:cNvPr id="22539" name="Oval 11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4116388" y="4946650"/>
            <a:ext cx="531812" cy="530225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OR</a:t>
            </a:r>
          </a:p>
        </p:txBody>
      </p:sp>
      <p:sp>
        <p:nvSpPr>
          <p:cNvPr id="22540" name="Oval 12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6013450" y="5022850"/>
            <a:ext cx="531813" cy="530225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NOT</a:t>
            </a:r>
          </a:p>
        </p:txBody>
      </p:sp>
      <p:sp>
        <p:nvSpPr>
          <p:cNvPr id="22541" name="Text Box 13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852488" y="6313488"/>
            <a:ext cx="3794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dirty="0"/>
              <a:t>x</a:t>
            </a:r>
            <a:r>
              <a:rPr lang="en-US" altLang="en-US" baseline="-25000" dirty="0"/>
              <a:t>1</a:t>
            </a:r>
          </a:p>
        </p:txBody>
      </p:sp>
      <p:sp>
        <p:nvSpPr>
          <p:cNvPr id="22542" name="Text Box 14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2371725" y="6313488"/>
            <a:ext cx="3794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x</a:t>
            </a:r>
            <a:r>
              <a:rPr lang="en-US" altLang="en-US" baseline="-25000"/>
              <a:t>2</a:t>
            </a:r>
          </a:p>
        </p:txBody>
      </p:sp>
      <p:sp>
        <p:nvSpPr>
          <p:cNvPr id="22543" name="Text Box 15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4344988" y="6237288"/>
            <a:ext cx="3794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x</a:t>
            </a:r>
            <a:r>
              <a:rPr lang="en-US" altLang="en-US" baseline="-25000"/>
              <a:t>3</a:t>
            </a:r>
          </a:p>
        </p:txBody>
      </p:sp>
      <p:sp>
        <p:nvSpPr>
          <p:cNvPr id="22544" name="Text Box 16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6469063" y="6237288"/>
            <a:ext cx="3794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x</a:t>
            </a:r>
            <a:r>
              <a:rPr lang="en-US" altLang="en-US" baseline="-25000"/>
              <a:t>4</a:t>
            </a:r>
          </a:p>
        </p:txBody>
      </p:sp>
      <p:sp>
        <p:nvSpPr>
          <p:cNvPr id="22545" name="Text Box 17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8215313" y="6237288"/>
            <a:ext cx="3794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x</a:t>
            </a:r>
            <a:r>
              <a:rPr lang="en-US" altLang="en-US" baseline="-25000"/>
              <a:t>5</a:t>
            </a:r>
          </a:p>
        </p:txBody>
      </p:sp>
      <p:sp>
        <p:nvSpPr>
          <p:cNvPr id="22546" name="Oval 18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7759700" y="5022850"/>
            <a:ext cx="531813" cy="530225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AND</a:t>
            </a:r>
          </a:p>
        </p:txBody>
      </p:sp>
      <p:sp>
        <p:nvSpPr>
          <p:cNvPr id="22547" name="Oval 19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7380288" y="3656013"/>
            <a:ext cx="531812" cy="530225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AND</a:t>
            </a:r>
          </a:p>
        </p:txBody>
      </p:sp>
      <p:sp>
        <p:nvSpPr>
          <p:cNvPr id="22548" name="Oval 20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4344988" y="3732213"/>
            <a:ext cx="531812" cy="530225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NOT</a:t>
            </a:r>
          </a:p>
        </p:txBody>
      </p:sp>
      <p:sp>
        <p:nvSpPr>
          <p:cNvPr id="22549" name="Line 21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 flipV="1">
            <a:off x="1004888" y="5478463"/>
            <a:ext cx="152400" cy="8350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50" name="Line 22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 flipH="1" flipV="1">
            <a:off x="1231900" y="5478463"/>
            <a:ext cx="1290638" cy="9096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51" name="Line 23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 flipV="1">
            <a:off x="2522538" y="5554663"/>
            <a:ext cx="76200" cy="758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52" name="Line 24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 flipV="1">
            <a:off x="2598738" y="5478463"/>
            <a:ext cx="1670050" cy="8350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53" name="Line 25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 flipH="1" flipV="1">
            <a:off x="4419600" y="5478463"/>
            <a:ext cx="76200" cy="758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54" name="Line 26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 flipV="1">
            <a:off x="4572000" y="4187825"/>
            <a:ext cx="1441450" cy="20494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55" name="Line 27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 flipH="1" flipV="1">
            <a:off x="6318250" y="5554663"/>
            <a:ext cx="227013" cy="758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56" name="Line 28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 flipV="1">
            <a:off x="6621463" y="5554663"/>
            <a:ext cx="1290637" cy="758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57" name="Line 29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 flipH="1" flipV="1">
            <a:off x="8139113" y="5554663"/>
            <a:ext cx="152400" cy="758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58" name="Line 30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>
            <a:off x="2066925" y="4264025"/>
            <a:ext cx="4098925" cy="758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59" name="Line 31"/>
          <p:cNvSpPr>
            <a:spLocks noChangeShapeType="1"/>
          </p:cNvSpPr>
          <p:nvPr>
            <p:custDataLst>
              <p:tags r:id="rId30"/>
            </p:custDataLst>
          </p:nvPr>
        </p:nvSpPr>
        <p:spPr bwMode="auto">
          <a:xfrm flipV="1">
            <a:off x="1231900" y="4264025"/>
            <a:ext cx="531813" cy="682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60" name="Oval 32"/>
          <p:cNvSpPr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6545263" y="2366963"/>
            <a:ext cx="531812" cy="530225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NOT</a:t>
            </a:r>
          </a:p>
        </p:txBody>
      </p:sp>
      <p:sp>
        <p:nvSpPr>
          <p:cNvPr id="22561" name="Oval 33"/>
          <p:cNvSpPr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5710238" y="1379538"/>
            <a:ext cx="531812" cy="530225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AND</a:t>
            </a:r>
          </a:p>
        </p:txBody>
      </p:sp>
      <p:sp>
        <p:nvSpPr>
          <p:cNvPr id="22562" name="Oval 34"/>
          <p:cNvSpPr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3586163" y="773113"/>
            <a:ext cx="531812" cy="530225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OR</a:t>
            </a:r>
          </a:p>
        </p:txBody>
      </p:sp>
      <p:sp>
        <p:nvSpPr>
          <p:cNvPr id="22563" name="Oval 35"/>
          <p:cNvSpPr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2143125" y="2746375"/>
            <a:ext cx="531813" cy="530225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NOT</a:t>
            </a:r>
          </a:p>
        </p:txBody>
      </p:sp>
      <p:sp>
        <p:nvSpPr>
          <p:cNvPr id="22564" name="Line 36"/>
          <p:cNvSpPr>
            <a:spLocks noChangeShapeType="1"/>
          </p:cNvSpPr>
          <p:nvPr>
            <p:custDataLst>
              <p:tags r:id="rId35"/>
            </p:custDataLst>
          </p:nvPr>
        </p:nvSpPr>
        <p:spPr bwMode="auto">
          <a:xfrm flipV="1">
            <a:off x="2674938" y="4264025"/>
            <a:ext cx="606425" cy="682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65" name="Line 37"/>
          <p:cNvSpPr>
            <a:spLocks noChangeShapeType="1"/>
          </p:cNvSpPr>
          <p:nvPr>
            <p:custDataLst>
              <p:tags r:id="rId36"/>
            </p:custDataLst>
          </p:nvPr>
        </p:nvSpPr>
        <p:spPr bwMode="auto">
          <a:xfrm flipV="1">
            <a:off x="4419600" y="4264025"/>
            <a:ext cx="152400" cy="682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66" name="Line 38"/>
          <p:cNvSpPr>
            <a:spLocks noChangeShapeType="1"/>
          </p:cNvSpPr>
          <p:nvPr>
            <p:custDataLst>
              <p:tags r:id="rId37"/>
            </p:custDataLst>
          </p:nvPr>
        </p:nvSpPr>
        <p:spPr bwMode="auto">
          <a:xfrm flipV="1">
            <a:off x="6392863" y="4111625"/>
            <a:ext cx="1063625" cy="9112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67" name="Line 39"/>
          <p:cNvSpPr>
            <a:spLocks noChangeShapeType="1"/>
          </p:cNvSpPr>
          <p:nvPr>
            <p:custDataLst>
              <p:tags r:id="rId38"/>
            </p:custDataLst>
          </p:nvPr>
        </p:nvSpPr>
        <p:spPr bwMode="auto">
          <a:xfrm>
            <a:off x="6392863" y="4111625"/>
            <a:ext cx="1443037" cy="9874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68" name="Line 40"/>
          <p:cNvSpPr>
            <a:spLocks noChangeShapeType="1"/>
          </p:cNvSpPr>
          <p:nvPr>
            <p:custDataLst>
              <p:tags r:id="rId39"/>
            </p:custDataLst>
          </p:nvPr>
        </p:nvSpPr>
        <p:spPr bwMode="auto">
          <a:xfrm flipV="1">
            <a:off x="4572000" y="4035425"/>
            <a:ext cx="2808288" cy="9874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69" name="Line 41"/>
          <p:cNvSpPr>
            <a:spLocks noChangeShapeType="1"/>
          </p:cNvSpPr>
          <p:nvPr>
            <p:custDataLst>
              <p:tags r:id="rId40"/>
            </p:custDataLst>
          </p:nvPr>
        </p:nvSpPr>
        <p:spPr bwMode="auto">
          <a:xfrm flipV="1">
            <a:off x="2219325" y="2822575"/>
            <a:ext cx="2808288" cy="9874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70" name="Line 42"/>
          <p:cNvSpPr>
            <a:spLocks noChangeShapeType="1"/>
          </p:cNvSpPr>
          <p:nvPr>
            <p:custDataLst>
              <p:tags r:id="rId41"/>
            </p:custDataLst>
          </p:nvPr>
        </p:nvSpPr>
        <p:spPr bwMode="auto">
          <a:xfrm flipV="1">
            <a:off x="2066925" y="3276600"/>
            <a:ext cx="228600" cy="4556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71" name="Line 43"/>
          <p:cNvSpPr>
            <a:spLocks noChangeShapeType="1"/>
          </p:cNvSpPr>
          <p:nvPr>
            <p:custDataLst>
              <p:tags r:id="rId42"/>
            </p:custDataLst>
          </p:nvPr>
        </p:nvSpPr>
        <p:spPr bwMode="auto">
          <a:xfrm flipV="1">
            <a:off x="4724400" y="2973388"/>
            <a:ext cx="454025" cy="758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72" name="Line 44"/>
          <p:cNvSpPr>
            <a:spLocks noChangeShapeType="1"/>
          </p:cNvSpPr>
          <p:nvPr>
            <p:custDataLst>
              <p:tags r:id="rId43"/>
            </p:custDataLst>
          </p:nvPr>
        </p:nvSpPr>
        <p:spPr bwMode="auto">
          <a:xfrm flipH="1" flipV="1">
            <a:off x="3433763" y="4264025"/>
            <a:ext cx="758825" cy="682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73" name="Line 45"/>
          <p:cNvSpPr>
            <a:spLocks noChangeShapeType="1"/>
          </p:cNvSpPr>
          <p:nvPr>
            <p:custDataLst>
              <p:tags r:id="rId44"/>
            </p:custDataLst>
          </p:nvPr>
        </p:nvSpPr>
        <p:spPr bwMode="auto">
          <a:xfrm flipH="1" flipV="1">
            <a:off x="3586163" y="2822575"/>
            <a:ext cx="908050" cy="9858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74" name="Line 46"/>
          <p:cNvSpPr>
            <a:spLocks noChangeShapeType="1"/>
          </p:cNvSpPr>
          <p:nvPr>
            <p:custDataLst>
              <p:tags r:id="rId45"/>
            </p:custDataLst>
          </p:nvPr>
        </p:nvSpPr>
        <p:spPr bwMode="auto">
          <a:xfrm flipV="1">
            <a:off x="2598738" y="2670175"/>
            <a:ext cx="606425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75" name="Line 47"/>
          <p:cNvSpPr>
            <a:spLocks noChangeShapeType="1"/>
          </p:cNvSpPr>
          <p:nvPr>
            <p:custDataLst>
              <p:tags r:id="rId46"/>
            </p:custDataLst>
          </p:nvPr>
        </p:nvSpPr>
        <p:spPr bwMode="auto">
          <a:xfrm flipV="1">
            <a:off x="3509963" y="1303338"/>
            <a:ext cx="303212" cy="9874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76" name="Oval 48"/>
          <p:cNvSpPr>
            <a:spLocks noChangeArrowheads="1"/>
          </p:cNvSpPr>
          <p:nvPr>
            <p:custDataLst>
              <p:tags r:id="rId47"/>
            </p:custDataLst>
          </p:nvPr>
        </p:nvSpPr>
        <p:spPr bwMode="auto">
          <a:xfrm>
            <a:off x="2674938" y="1531938"/>
            <a:ext cx="531812" cy="530225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AND</a:t>
            </a:r>
          </a:p>
        </p:txBody>
      </p:sp>
      <p:sp>
        <p:nvSpPr>
          <p:cNvPr id="22577" name="Oval 49"/>
          <p:cNvSpPr>
            <a:spLocks noChangeArrowheads="1"/>
          </p:cNvSpPr>
          <p:nvPr>
            <p:custDataLst>
              <p:tags r:id="rId48"/>
            </p:custDataLst>
          </p:nvPr>
        </p:nvSpPr>
        <p:spPr bwMode="auto">
          <a:xfrm>
            <a:off x="4951413" y="923925"/>
            <a:ext cx="531812" cy="530225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OR</a:t>
            </a:r>
          </a:p>
        </p:txBody>
      </p:sp>
      <p:sp>
        <p:nvSpPr>
          <p:cNvPr id="22578" name="Oval 50"/>
          <p:cNvSpPr>
            <a:spLocks noChangeArrowheads="1"/>
          </p:cNvSpPr>
          <p:nvPr>
            <p:custDataLst>
              <p:tags r:id="rId49"/>
            </p:custDataLst>
          </p:nvPr>
        </p:nvSpPr>
        <p:spPr bwMode="auto">
          <a:xfrm>
            <a:off x="4419600" y="88900"/>
            <a:ext cx="531813" cy="530225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AND</a:t>
            </a:r>
          </a:p>
        </p:txBody>
      </p:sp>
      <p:sp>
        <p:nvSpPr>
          <p:cNvPr id="22579" name="Line 51"/>
          <p:cNvSpPr>
            <a:spLocks noChangeShapeType="1"/>
          </p:cNvSpPr>
          <p:nvPr>
            <p:custDataLst>
              <p:tags r:id="rId50"/>
            </p:custDataLst>
          </p:nvPr>
        </p:nvSpPr>
        <p:spPr bwMode="auto">
          <a:xfrm flipH="1" flipV="1">
            <a:off x="4648200" y="2062163"/>
            <a:ext cx="530225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80" name="Line 52"/>
          <p:cNvSpPr>
            <a:spLocks noChangeShapeType="1"/>
          </p:cNvSpPr>
          <p:nvPr>
            <p:custDataLst>
              <p:tags r:id="rId51"/>
            </p:custDataLst>
          </p:nvPr>
        </p:nvSpPr>
        <p:spPr bwMode="auto">
          <a:xfrm>
            <a:off x="6013450" y="1911350"/>
            <a:ext cx="76200" cy="16684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81" name="Line 53"/>
          <p:cNvSpPr>
            <a:spLocks noChangeShapeType="1"/>
          </p:cNvSpPr>
          <p:nvPr>
            <p:custDataLst>
              <p:tags r:id="rId52"/>
            </p:custDataLst>
          </p:nvPr>
        </p:nvSpPr>
        <p:spPr bwMode="auto">
          <a:xfrm>
            <a:off x="6924675" y="2897188"/>
            <a:ext cx="682625" cy="758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82" name="Line 54"/>
          <p:cNvSpPr>
            <a:spLocks noChangeShapeType="1"/>
          </p:cNvSpPr>
          <p:nvPr>
            <p:custDataLst>
              <p:tags r:id="rId53"/>
            </p:custDataLst>
          </p:nvPr>
        </p:nvSpPr>
        <p:spPr bwMode="auto">
          <a:xfrm>
            <a:off x="6089650" y="1911350"/>
            <a:ext cx="531813" cy="5318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83" name="Line 55"/>
          <p:cNvSpPr>
            <a:spLocks noChangeShapeType="1"/>
          </p:cNvSpPr>
          <p:nvPr>
            <p:custDataLst>
              <p:tags r:id="rId54"/>
            </p:custDataLst>
          </p:nvPr>
        </p:nvSpPr>
        <p:spPr bwMode="auto">
          <a:xfrm flipV="1">
            <a:off x="2446338" y="2062163"/>
            <a:ext cx="379412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84" name="Line 56"/>
          <p:cNvSpPr>
            <a:spLocks noChangeShapeType="1"/>
          </p:cNvSpPr>
          <p:nvPr>
            <p:custDataLst>
              <p:tags r:id="rId55"/>
            </p:custDataLst>
          </p:nvPr>
        </p:nvSpPr>
        <p:spPr bwMode="auto">
          <a:xfrm flipV="1">
            <a:off x="4648200" y="1379538"/>
            <a:ext cx="379413" cy="3032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85" name="Line 57"/>
          <p:cNvSpPr>
            <a:spLocks noChangeShapeType="1"/>
          </p:cNvSpPr>
          <p:nvPr>
            <p:custDataLst>
              <p:tags r:id="rId56"/>
            </p:custDataLst>
          </p:nvPr>
        </p:nvSpPr>
        <p:spPr bwMode="auto">
          <a:xfrm flipV="1">
            <a:off x="3130550" y="1228725"/>
            <a:ext cx="530225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86" name="Line 58"/>
          <p:cNvSpPr>
            <a:spLocks noChangeShapeType="1"/>
          </p:cNvSpPr>
          <p:nvPr>
            <p:custDataLst>
              <p:tags r:id="rId57"/>
            </p:custDataLst>
          </p:nvPr>
        </p:nvSpPr>
        <p:spPr bwMode="auto">
          <a:xfrm>
            <a:off x="3130550" y="1987550"/>
            <a:ext cx="1897063" cy="5302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87" name="Line 59"/>
          <p:cNvSpPr>
            <a:spLocks noChangeShapeType="1"/>
          </p:cNvSpPr>
          <p:nvPr>
            <p:custDataLst>
              <p:tags r:id="rId58"/>
            </p:custDataLst>
          </p:nvPr>
        </p:nvSpPr>
        <p:spPr bwMode="auto">
          <a:xfrm>
            <a:off x="5483225" y="1303338"/>
            <a:ext cx="303213" cy="1508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88" name="Line 60"/>
          <p:cNvSpPr>
            <a:spLocks noChangeShapeType="1"/>
          </p:cNvSpPr>
          <p:nvPr>
            <p:custDataLst>
              <p:tags r:id="rId59"/>
            </p:custDataLst>
          </p:nvPr>
        </p:nvSpPr>
        <p:spPr bwMode="auto">
          <a:xfrm flipV="1">
            <a:off x="4040188" y="544513"/>
            <a:ext cx="455612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89" name="Line 61"/>
          <p:cNvSpPr>
            <a:spLocks noChangeShapeType="1"/>
          </p:cNvSpPr>
          <p:nvPr>
            <p:custDataLst>
              <p:tags r:id="rId60"/>
            </p:custDataLst>
          </p:nvPr>
        </p:nvSpPr>
        <p:spPr bwMode="auto">
          <a:xfrm flipH="1" flipV="1">
            <a:off x="4875213" y="620713"/>
            <a:ext cx="228600" cy="3032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90" name="Line 62"/>
          <p:cNvSpPr>
            <a:spLocks noChangeShapeType="1"/>
          </p:cNvSpPr>
          <p:nvPr>
            <p:custDataLst>
              <p:tags r:id="rId61"/>
            </p:custDataLst>
          </p:nvPr>
        </p:nvSpPr>
        <p:spPr bwMode="auto">
          <a:xfrm flipH="1">
            <a:off x="3433763" y="2138363"/>
            <a:ext cx="911225" cy="15938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91" name="Text Box 63" hidden="1"/>
          <p:cNvSpPr txBox="1">
            <a:spLocks noChangeArrowheads="1"/>
          </p:cNvSpPr>
          <p:nvPr>
            <p:custDataLst>
              <p:tags r:id="rId62"/>
            </p:custDataLst>
          </p:nvPr>
        </p:nvSpPr>
        <p:spPr bwMode="auto">
          <a:xfrm>
            <a:off x="6545263" y="0"/>
            <a:ext cx="2598737" cy="1079500"/>
          </a:xfrm>
          <a:prstGeom prst="rect">
            <a:avLst/>
          </a:prstGeom>
          <a:solidFill>
            <a:srgbClr val="FFFF99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FF0000"/>
                </a:solidFill>
              </a:rPr>
              <a:t>Satisfying assignment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FF0000"/>
                </a:solidFill>
              </a:rPr>
              <a:t>x</a:t>
            </a:r>
            <a:r>
              <a:rPr lang="en-US" altLang="en-US" baseline="-25000">
                <a:solidFill>
                  <a:srgbClr val="FF0000"/>
                </a:solidFill>
              </a:rPr>
              <a:t>1</a:t>
            </a:r>
            <a:r>
              <a:rPr lang="en-US" altLang="en-US">
                <a:solidFill>
                  <a:srgbClr val="FF0000"/>
                </a:solidFill>
              </a:rPr>
              <a:t> = T, x</a:t>
            </a:r>
            <a:r>
              <a:rPr lang="en-US" altLang="en-US" baseline="-25000">
                <a:solidFill>
                  <a:srgbClr val="FF0000"/>
                </a:solidFill>
              </a:rPr>
              <a:t>2</a:t>
            </a:r>
            <a:r>
              <a:rPr lang="en-US" altLang="en-US">
                <a:solidFill>
                  <a:srgbClr val="FF0000"/>
                </a:solidFill>
              </a:rPr>
              <a:t> = F, x</a:t>
            </a:r>
            <a:r>
              <a:rPr lang="en-US" altLang="en-US" baseline="-25000">
                <a:solidFill>
                  <a:srgbClr val="FF0000"/>
                </a:solidFill>
              </a:rPr>
              <a:t>3</a:t>
            </a:r>
            <a:r>
              <a:rPr lang="en-US" altLang="en-US">
                <a:solidFill>
                  <a:srgbClr val="FF0000"/>
                </a:solidFill>
              </a:rPr>
              <a:t> = F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FF0000"/>
                </a:solidFill>
              </a:rPr>
              <a:t>x</a:t>
            </a:r>
            <a:r>
              <a:rPr lang="en-US" altLang="en-US" baseline="-25000">
                <a:solidFill>
                  <a:srgbClr val="FF0000"/>
                </a:solidFill>
              </a:rPr>
              <a:t>4</a:t>
            </a:r>
            <a:r>
              <a:rPr lang="en-US" altLang="en-US">
                <a:solidFill>
                  <a:srgbClr val="FF0000"/>
                </a:solidFill>
              </a:rPr>
              <a:t> = T, x</a:t>
            </a:r>
            <a:r>
              <a:rPr lang="en-US" altLang="en-US" baseline="-25000">
                <a:solidFill>
                  <a:srgbClr val="FF0000"/>
                </a:solidFill>
              </a:rPr>
              <a:t>5</a:t>
            </a:r>
            <a:r>
              <a:rPr lang="en-US" altLang="en-US">
                <a:solidFill>
                  <a:srgbClr val="FF0000"/>
                </a:solidFill>
              </a:rPr>
              <a:t> = T</a:t>
            </a:r>
          </a:p>
        </p:txBody>
      </p:sp>
      <p:sp>
        <p:nvSpPr>
          <p:cNvPr id="22592" name="Text Box 65"/>
          <p:cNvSpPr txBox="1">
            <a:spLocks noChangeArrowheads="1"/>
          </p:cNvSpPr>
          <p:nvPr>
            <p:custDataLst>
              <p:tags r:id="rId63"/>
            </p:custDataLst>
          </p:nvPr>
        </p:nvSpPr>
        <p:spPr bwMode="auto">
          <a:xfrm>
            <a:off x="230188" y="1211263"/>
            <a:ext cx="27463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Find a satisfying assignment</a:t>
            </a:r>
          </a:p>
        </p:txBody>
      </p:sp>
    </p:spTree>
    <p:extLst>
      <p:ext uri="{BB962C8B-B14F-4D97-AF65-F5344CB8AC3E}">
        <p14:creationId xmlns:p14="http://schemas.microsoft.com/office/powerpoint/2010/main" val="38734495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z="4000"/>
              <a:t>Populating the NP-Completeness Universe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dirty="0"/>
              <a:t>Circuit Sat &lt;</a:t>
            </a:r>
            <a:r>
              <a:rPr lang="en-US" sz="2400" baseline="-25000" dirty="0"/>
              <a:t>P</a:t>
            </a:r>
            <a:r>
              <a:rPr lang="en-US" sz="2400" dirty="0"/>
              <a:t> 3-SAT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/>
              <a:t>3-SAT &lt;</a:t>
            </a:r>
            <a:r>
              <a:rPr lang="en-US" sz="2400" baseline="-25000" dirty="0"/>
              <a:t>P</a:t>
            </a:r>
            <a:r>
              <a:rPr lang="en-US" sz="2400" dirty="0"/>
              <a:t> Independent Set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/>
              <a:t>3-SAT &lt;</a:t>
            </a:r>
            <a:r>
              <a:rPr lang="en-US" sz="2400" baseline="-25000" dirty="0"/>
              <a:t>P</a:t>
            </a:r>
            <a:r>
              <a:rPr lang="en-US" sz="2400" dirty="0"/>
              <a:t> Vertex Cover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/>
              <a:t>Independent Set &lt;</a:t>
            </a:r>
            <a:r>
              <a:rPr lang="en-US" sz="2400" baseline="-25000" dirty="0"/>
              <a:t>P</a:t>
            </a:r>
            <a:r>
              <a:rPr lang="en-US" sz="2400" dirty="0"/>
              <a:t> Clique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/>
              <a:t>3-SAT &lt;</a:t>
            </a:r>
            <a:r>
              <a:rPr lang="en-US" sz="2400" baseline="-25000" dirty="0"/>
              <a:t>P</a:t>
            </a:r>
            <a:r>
              <a:rPr lang="en-US" sz="2400" dirty="0"/>
              <a:t> Hamiltonian Circuit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/>
              <a:t>Hamiltonian Circuit &lt;</a:t>
            </a:r>
            <a:r>
              <a:rPr lang="en-US" sz="2400" baseline="-25000" dirty="0"/>
              <a:t>P</a:t>
            </a:r>
            <a:r>
              <a:rPr lang="en-US" sz="2400" dirty="0"/>
              <a:t> Traveling Salesman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/>
              <a:t>3-SAT &lt;</a:t>
            </a:r>
            <a:r>
              <a:rPr lang="en-US" sz="2400" baseline="-25000" dirty="0"/>
              <a:t>P</a:t>
            </a:r>
            <a:r>
              <a:rPr lang="en-US" sz="2400" dirty="0"/>
              <a:t> Integer Linear Programming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/>
              <a:t>3-SAT &lt;</a:t>
            </a:r>
            <a:r>
              <a:rPr lang="en-US" sz="2400" baseline="-25000" dirty="0"/>
              <a:t>P</a:t>
            </a:r>
            <a:r>
              <a:rPr lang="en-US" sz="2400" dirty="0"/>
              <a:t> Graph Coloring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/>
              <a:t>3-SAT &lt;</a:t>
            </a:r>
            <a:r>
              <a:rPr lang="en-US" sz="2400" baseline="-25000" dirty="0"/>
              <a:t>P</a:t>
            </a:r>
            <a:r>
              <a:rPr lang="en-US" sz="2400" dirty="0"/>
              <a:t> Subset Sum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/>
              <a:t>Subset Sum &lt;</a:t>
            </a:r>
            <a:r>
              <a:rPr lang="en-US" sz="2400" baseline="-25000" dirty="0"/>
              <a:t>P</a:t>
            </a:r>
            <a:r>
              <a:rPr lang="en-US" sz="2400" dirty="0"/>
              <a:t> Scheduling with Release times and deadlines</a:t>
            </a:r>
          </a:p>
          <a:p>
            <a:pPr eaLnBrk="1" hangingPunct="1">
              <a:lnSpc>
                <a:spcPct val="90000"/>
              </a:lnSpc>
            </a:pPr>
            <a:endParaRPr lang="en-US" sz="2400" dirty="0"/>
          </a:p>
        </p:txBody>
      </p:sp>
      <p:sp>
        <p:nvSpPr>
          <p:cNvPr id="4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6172200" y="914400"/>
            <a:ext cx="2808288" cy="3035300"/>
          </a:xfrm>
          <a:prstGeom prst="ellipse">
            <a:avLst/>
          </a:prstGeom>
          <a:solidFill>
            <a:schemeClr val="accent5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75781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7467600" y="3048000"/>
            <a:ext cx="754063" cy="750888"/>
          </a:xfrm>
          <a:prstGeom prst="ellipse">
            <a:avLst/>
          </a:prstGeom>
          <a:solidFill>
            <a:srgbClr val="FFFF99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5782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6477000" y="1066800"/>
            <a:ext cx="2200275" cy="19050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5783" name="Text Box 7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6934200" y="1143000"/>
            <a:ext cx="17446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/>
              <a:t>NP-Complete</a:t>
            </a:r>
          </a:p>
        </p:txBody>
      </p:sp>
      <p:sp>
        <p:nvSpPr>
          <p:cNvPr id="75784" name="Text Box 8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6477000" y="2971800"/>
            <a:ext cx="5334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/>
              <a:t>NP</a:t>
            </a:r>
          </a:p>
        </p:txBody>
      </p:sp>
      <p:sp>
        <p:nvSpPr>
          <p:cNvPr id="75785" name="Text Box 9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7543800" y="3429000"/>
            <a:ext cx="3079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/>
              <a:t>P</a:t>
            </a:r>
          </a:p>
        </p:txBody>
      </p:sp>
      <p:sp>
        <p:nvSpPr>
          <p:cNvPr id="10" name="5-Point Star 9"/>
          <p:cNvSpPr/>
          <p:nvPr/>
        </p:nvSpPr>
        <p:spPr>
          <a:xfrm>
            <a:off x="6743700" y="1471471"/>
            <a:ext cx="379475" cy="383135"/>
          </a:xfrm>
          <a:prstGeom prst="star5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5-Point Star 10"/>
          <p:cNvSpPr/>
          <p:nvPr/>
        </p:nvSpPr>
        <p:spPr>
          <a:xfrm>
            <a:off x="7472300" y="2347639"/>
            <a:ext cx="379475" cy="383135"/>
          </a:xfrm>
          <a:prstGeom prst="star5">
            <a:avLst/>
          </a:prstGeom>
          <a:solidFill>
            <a:srgbClr val="00B0F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5-Point Star 11"/>
          <p:cNvSpPr/>
          <p:nvPr/>
        </p:nvSpPr>
        <p:spPr>
          <a:xfrm>
            <a:off x="8246819" y="1633537"/>
            <a:ext cx="379475" cy="383135"/>
          </a:xfrm>
          <a:prstGeom prst="star5">
            <a:avLst/>
          </a:prstGeom>
          <a:solidFill>
            <a:srgbClr val="FFC000"/>
          </a:solidFill>
          <a:ln>
            <a:solidFill>
              <a:srgbClr val="66FF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5-Point Star 12"/>
          <p:cNvSpPr/>
          <p:nvPr/>
        </p:nvSpPr>
        <p:spPr>
          <a:xfrm>
            <a:off x="6742686" y="2102242"/>
            <a:ext cx="379475" cy="383135"/>
          </a:xfrm>
          <a:prstGeom prst="star5">
            <a:avLst/>
          </a:prstGeom>
          <a:solidFill>
            <a:srgbClr val="7030A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5-Point Star 13"/>
          <p:cNvSpPr/>
          <p:nvPr/>
        </p:nvSpPr>
        <p:spPr>
          <a:xfrm>
            <a:off x="7465156" y="1471470"/>
            <a:ext cx="379475" cy="383135"/>
          </a:xfrm>
          <a:prstGeom prst="star5">
            <a:avLst/>
          </a:prstGeom>
          <a:solidFill>
            <a:srgbClr val="00B05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1E386CA-F267-B1BA-60C0-7B2E6CF5EB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12/6/2023</a:t>
            </a:r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7F22773-09E7-DD16-3E8F-340D08C65F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CSE 417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5A2CA38-8E2E-4A62-82E1-9013766521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D2D15E-EDBE-4100-ACA1-325B941D4DF9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91445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NP Completeness Proofs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If X is NP-Complete, Z is in NP and X &lt;</a:t>
            </a:r>
            <a:r>
              <a:rPr lang="en-US" baseline="-25000" dirty="0"/>
              <a:t>P</a:t>
            </a:r>
            <a:r>
              <a:rPr lang="en-US" dirty="0"/>
              <a:t> Z</a:t>
            </a:r>
          </a:p>
          <a:p>
            <a:pPr lvl="1" eaLnBrk="1" hangingPunct="1"/>
            <a:r>
              <a:rPr lang="en-US" dirty="0"/>
              <a:t>Then Z is NP-Complete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12/6/2023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417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D2D15E-EDBE-4100-ACA1-325B941D4DF9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44608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/>
              <a:t>Graph Coloring</a:t>
            </a:r>
          </a:p>
        </p:txBody>
      </p:sp>
      <p:sp>
        <p:nvSpPr>
          <p:cNvPr id="93187" name="Rectangle 25"/>
          <p:cNvSpPr>
            <a:spLocks noGrp="1" noChangeArrowheads="1"/>
          </p:cNvSpPr>
          <p:nvPr>
            <p:ph type="body" sz="half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/>
              <a:t>NP-Complete</a:t>
            </a:r>
          </a:p>
          <a:p>
            <a:pPr lvl="1"/>
            <a:r>
              <a:rPr lang="en-US" dirty="0"/>
              <a:t>Graph 3-coloring</a:t>
            </a:r>
          </a:p>
        </p:txBody>
      </p:sp>
      <p:sp>
        <p:nvSpPr>
          <p:cNvPr id="93188" name="Rectangle 26"/>
          <p:cNvSpPr>
            <a:spLocks noGrp="1" noChangeArrowheads="1"/>
          </p:cNvSpPr>
          <p:nvPr>
            <p:ph type="body" sz="half" idx="2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en-US"/>
              <a:t>Polynomial</a:t>
            </a:r>
          </a:p>
          <a:p>
            <a:pPr lvl="1"/>
            <a:r>
              <a:rPr lang="en-US"/>
              <a:t>Graph 2-Coloring</a:t>
            </a:r>
          </a:p>
        </p:txBody>
      </p:sp>
      <p:sp>
        <p:nvSpPr>
          <p:cNvPr id="93189" name="Oval 4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612900" y="5705475"/>
            <a:ext cx="227013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3190" name="Oval 5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3889375" y="5934075"/>
            <a:ext cx="227013" cy="2270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3191" name="Oval 6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254625" y="4111625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3192" name="Line 8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 flipH="1">
            <a:off x="1763713" y="4491038"/>
            <a:ext cx="911225" cy="12144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3193" name="Line 9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1839913" y="5857875"/>
            <a:ext cx="2049462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3194" name="Line 10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4268788" y="3505200"/>
            <a:ext cx="985837" cy="682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3195" name="Oval 11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5407025" y="5099050"/>
            <a:ext cx="228600" cy="2270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3196" name="Oval 12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3813175" y="4643438"/>
            <a:ext cx="228600" cy="2270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3197" name="Line 13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5483225" y="4264025"/>
            <a:ext cx="1820863" cy="3794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3198" name="Line 14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4116388" y="6084888"/>
            <a:ext cx="2049462" cy="4556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3199" name="Line 15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H="1">
            <a:off x="6318250" y="4795838"/>
            <a:ext cx="1138238" cy="1593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3200" name="Line 16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 flipH="1">
            <a:off x="5634038" y="4719638"/>
            <a:ext cx="1744662" cy="4556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3201" name="Line 17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4041775" y="4795838"/>
            <a:ext cx="1363663" cy="3794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3202" name="Line 18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2827338" y="4416425"/>
            <a:ext cx="985837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3203" name="Line 19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5559425" y="5326063"/>
            <a:ext cx="682625" cy="1138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3204" name="Line 20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3965575" y="4870450"/>
            <a:ext cx="76200" cy="1063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3205" name="Oval 21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6165850" y="6389688"/>
            <a:ext cx="228600" cy="2270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3206" name="Line 22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 flipV="1">
            <a:off x="2751138" y="3505200"/>
            <a:ext cx="1365250" cy="835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3207" name="Oval 23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2598738" y="4264025"/>
            <a:ext cx="228600" cy="2270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3208" name="Oval 24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4041775" y="3352800"/>
            <a:ext cx="227013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3209" name="Oval 7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7304088" y="4567238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DCECD14-1D66-4DC4-D7BC-31147DFCF4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12/6/2023</a:t>
            </a:r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34A6D48-5646-8CB2-A0A5-0921B65E3F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9F29630-65E6-4824-A284-DCE508D383A0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1730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Graph 4-Coloring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Given a graph G,  can G be colored with 4 colors?</a:t>
            </a:r>
          </a:p>
          <a:p>
            <a:r>
              <a:rPr lang="en-US" dirty="0"/>
              <a:t>Prove 4-Coloring is NP Complete</a:t>
            </a:r>
          </a:p>
          <a:p>
            <a:endParaRPr lang="en-US" dirty="0"/>
          </a:p>
          <a:p>
            <a:r>
              <a:rPr lang="en-US" dirty="0"/>
              <a:t>Proof:  3-Coloring &lt;</a:t>
            </a:r>
            <a:r>
              <a:rPr lang="en-US" baseline="-25000" dirty="0"/>
              <a:t>P</a:t>
            </a:r>
            <a:r>
              <a:rPr lang="en-US" dirty="0"/>
              <a:t> 4-Coloring</a:t>
            </a:r>
          </a:p>
          <a:p>
            <a:endParaRPr lang="en-US" dirty="0"/>
          </a:p>
          <a:p>
            <a:r>
              <a:rPr lang="en-US" dirty="0"/>
              <a:t>Show that you can 3-Color a graph if you have an algorithm to 4-Color a graph</a:t>
            </a:r>
          </a:p>
          <a:p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23AB7DB-2034-A02A-04FB-D8BEBE9109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12/6/2023</a:t>
            </a:r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BD4ED91-739F-A616-BDE0-BB8E806D1E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CSE 417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9463300-B012-8CAD-9A84-D8EAA8FF98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D2D15E-EDBE-4100-ACA1-325B941D4DF9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07905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3-Coloring &lt;</a:t>
            </a:r>
            <a:r>
              <a:rPr lang="en-US" baseline="-25000" dirty="0"/>
              <a:t>P</a:t>
            </a:r>
            <a:r>
              <a:rPr lang="en-US" dirty="0"/>
              <a:t> 4-Coloring</a:t>
            </a:r>
          </a:p>
        </p:txBody>
      </p:sp>
      <p:sp>
        <p:nvSpPr>
          <p:cNvPr id="4" name="Oval 4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21880" y="4247756"/>
            <a:ext cx="139670" cy="175423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Oval 5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722483" y="4423179"/>
            <a:ext cx="139670" cy="174205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Oval 6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562455" y="3024671"/>
            <a:ext cx="140646" cy="175423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Line 8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 flipH="1">
            <a:off x="414668" y="3315824"/>
            <a:ext cx="560632" cy="93193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Line 9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461550" y="4364704"/>
            <a:ext cx="1260933" cy="11694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" name="Line 10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>
            <a:off x="1955918" y="2559313"/>
            <a:ext cx="606537" cy="523831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Oval 11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656219" y="3782399"/>
            <a:ext cx="140646" cy="174205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Oval 12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1675601" y="3432772"/>
            <a:ext cx="140646" cy="174204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Line 13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2703101" y="3141619"/>
            <a:ext cx="1120288" cy="29115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" name="Line 14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1862153" y="4538909"/>
            <a:ext cx="1260933" cy="34962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Line 15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H="1">
            <a:off x="3216851" y="3549721"/>
            <a:ext cx="700302" cy="122308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" name="Line 16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 flipH="1">
            <a:off x="2795889" y="3491246"/>
            <a:ext cx="1073405" cy="34962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" name="Line 17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1816248" y="3549721"/>
            <a:ext cx="838995" cy="29115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" name="Line 18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>
            <a:off x="1069064" y="3258567"/>
            <a:ext cx="606537" cy="232679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" name="Line 19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2749983" y="3956604"/>
            <a:ext cx="419986" cy="87345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" name="Line 20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1769365" y="3606976"/>
            <a:ext cx="46882" cy="81620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" name="Oval 21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3123087" y="4772806"/>
            <a:ext cx="140646" cy="174204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Line 22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 flipV="1">
            <a:off x="1022182" y="2559313"/>
            <a:ext cx="839971" cy="64078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" name="Oval 23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928418" y="3141619"/>
            <a:ext cx="140646" cy="174205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" name="Oval 24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1816248" y="2442365"/>
            <a:ext cx="139670" cy="175423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" name="Oval 7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3823389" y="3374298"/>
            <a:ext cx="140646" cy="175423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27" name="Straight Connector 26"/>
          <p:cNvCxnSpPr>
            <a:stCxn id="6" idx="4"/>
            <a:endCxn id="10" idx="0"/>
          </p:cNvCxnSpPr>
          <p:nvPr/>
        </p:nvCxnSpPr>
        <p:spPr>
          <a:xfrm>
            <a:off x="2632778" y="3200094"/>
            <a:ext cx="93764" cy="58230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10" idx="3"/>
          </p:cNvCxnSpPr>
          <p:nvPr/>
        </p:nvCxnSpPr>
        <p:spPr>
          <a:xfrm flipH="1">
            <a:off x="1838712" y="3931092"/>
            <a:ext cx="838104" cy="54934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A22DC91-AE50-6985-2C22-B53F57F217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12/6/2023</a:t>
            </a:r>
            <a:endParaRPr lang="en-US"/>
          </a:p>
        </p:txBody>
      </p:sp>
      <p:sp>
        <p:nvSpPr>
          <p:cNvPr id="25" name="Footer Placeholder 24">
            <a:extLst>
              <a:ext uri="{FF2B5EF4-FFF2-40B4-BE49-F238E27FC236}">
                <a16:creationId xmlns:a16="http://schemas.microsoft.com/office/drawing/2014/main" id="{B385FB1F-96C3-A174-15B6-409DC157F7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CSE 417</a:t>
            </a:r>
          </a:p>
        </p:txBody>
      </p:sp>
      <p:sp>
        <p:nvSpPr>
          <p:cNvPr id="26" name="Slide Number Placeholder 25">
            <a:extLst>
              <a:ext uri="{FF2B5EF4-FFF2-40B4-BE49-F238E27FC236}">
                <a16:creationId xmlns:a16="http://schemas.microsoft.com/office/drawing/2014/main" id="{9E87304B-968A-9D94-4BE8-9EEBDF33EA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2017CC-BEDF-43D7-9C9C-DF9AA144C8A7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20411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4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21880" y="1895011"/>
            <a:ext cx="139670" cy="175423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" name="Oval 5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722483" y="2070434"/>
            <a:ext cx="139670" cy="174205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Oval 6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562455" y="671926"/>
            <a:ext cx="140646" cy="175423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Line 8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 flipH="1">
            <a:off x="414668" y="963079"/>
            <a:ext cx="560632" cy="93193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Line 9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461550" y="2011959"/>
            <a:ext cx="1260933" cy="11694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Line 10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>
            <a:off x="1955918" y="206568"/>
            <a:ext cx="606537" cy="523831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" name="Oval 11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656219" y="1429654"/>
            <a:ext cx="140646" cy="174205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Oval 12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1675601" y="1080027"/>
            <a:ext cx="140646" cy="174204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Line 13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2703101" y="788874"/>
            <a:ext cx="1120288" cy="29115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" name="Line 14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1862153" y="2186164"/>
            <a:ext cx="1260933" cy="34962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" name="Line 15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H="1">
            <a:off x="3216851" y="1196976"/>
            <a:ext cx="700302" cy="122308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Line 16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 flipH="1">
            <a:off x="2795889" y="1138501"/>
            <a:ext cx="1073405" cy="34962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" name="Line 17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1816248" y="1196976"/>
            <a:ext cx="838995" cy="29115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" name="Line 18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>
            <a:off x="1069064" y="905822"/>
            <a:ext cx="606537" cy="232679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" name="Line 19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2749983" y="1603859"/>
            <a:ext cx="419986" cy="87345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" name="Line 20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1769365" y="1254231"/>
            <a:ext cx="46882" cy="81620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" name="Oval 21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3123087" y="2420061"/>
            <a:ext cx="140646" cy="174204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Line 22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 flipV="1">
            <a:off x="1022182" y="206568"/>
            <a:ext cx="839971" cy="64078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" name="Oval 23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928418" y="788874"/>
            <a:ext cx="140646" cy="174205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Oval 24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1816248" y="89620"/>
            <a:ext cx="139670" cy="175423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" name="Oval 7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3823389" y="1021553"/>
            <a:ext cx="140646" cy="175423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24" name="Straight Connector 23"/>
          <p:cNvCxnSpPr>
            <a:stCxn id="5" idx="4"/>
            <a:endCxn id="9" idx="0"/>
          </p:cNvCxnSpPr>
          <p:nvPr/>
        </p:nvCxnSpPr>
        <p:spPr>
          <a:xfrm>
            <a:off x="2632778" y="847349"/>
            <a:ext cx="93764" cy="58230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stCxn id="9" idx="3"/>
          </p:cNvCxnSpPr>
          <p:nvPr/>
        </p:nvCxnSpPr>
        <p:spPr>
          <a:xfrm flipH="1">
            <a:off x="1838712" y="1578347"/>
            <a:ext cx="838104" cy="54934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Oval 4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245985" y="4573640"/>
            <a:ext cx="139670" cy="175423"/>
          </a:xfrm>
          <a:prstGeom prst="ellipse">
            <a:avLst/>
          </a:prstGeom>
          <a:solidFill>
            <a:srgbClr val="C00000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1" name="Oval 5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1646588" y="4749063"/>
            <a:ext cx="139670" cy="174205"/>
          </a:xfrm>
          <a:prstGeom prst="ellipse">
            <a:avLst/>
          </a:prstGeom>
          <a:solidFill>
            <a:srgbClr val="0000FF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" name="Oval 6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2486560" y="3350555"/>
            <a:ext cx="140646" cy="175423"/>
          </a:xfrm>
          <a:prstGeom prst="ellipse">
            <a:avLst/>
          </a:prstGeom>
          <a:solidFill>
            <a:srgbClr val="C00000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" name="Line 8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 flipH="1">
            <a:off x="338773" y="3641708"/>
            <a:ext cx="560632" cy="93193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" name="Line 9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>
            <a:off x="385655" y="4690588"/>
            <a:ext cx="1260933" cy="11694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5" name="Line 10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>
            <a:off x="1880023" y="2885197"/>
            <a:ext cx="606537" cy="523831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6" name="Oval 11"/>
          <p:cNvSpPr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2580324" y="4108283"/>
            <a:ext cx="140646" cy="174205"/>
          </a:xfrm>
          <a:prstGeom prst="ellipse">
            <a:avLst/>
          </a:prstGeom>
          <a:solidFill>
            <a:srgbClr val="66FF66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7" name="Oval 12"/>
          <p:cNvSpPr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1599706" y="3758656"/>
            <a:ext cx="140646" cy="174204"/>
          </a:xfrm>
          <a:prstGeom prst="ellipse">
            <a:avLst/>
          </a:prstGeom>
          <a:solidFill>
            <a:srgbClr val="C00000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8" name="Line 13"/>
          <p:cNvSpPr>
            <a:spLocks noChangeShapeType="1"/>
          </p:cNvSpPr>
          <p:nvPr>
            <p:custDataLst>
              <p:tags r:id="rId30"/>
            </p:custDataLst>
          </p:nvPr>
        </p:nvSpPr>
        <p:spPr bwMode="auto">
          <a:xfrm>
            <a:off x="2627206" y="3467503"/>
            <a:ext cx="1120288" cy="29115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9" name="Line 14"/>
          <p:cNvSpPr>
            <a:spLocks noChangeShapeType="1"/>
          </p:cNvSpPr>
          <p:nvPr>
            <p:custDataLst>
              <p:tags r:id="rId31"/>
            </p:custDataLst>
          </p:nvPr>
        </p:nvSpPr>
        <p:spPr bwMode="auto">
          <a:xfrm>
            <a:off x="1786258" y="4864793"/>
            <a:ext cx="1260933" cy="34962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0" name="Line 15"/>
          <p:cNvSpPr>
            <a:spLocks noChangeShapeType="1"/>
          </p:cNvSpPr>
          <p:nvPr>
            <p:custDataLst>
              <p:tags r:id="rId32"/>
            </p:custDataLst>
          </p:nvPr>
        </p:nvSpPr>
        <p:spPr bwMode="auto">
          <a:xfrm flipH="1">
            <a:off x="3140956" y="3875605"/>
            <a:ext cx="700302" cy="122308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1" name="Line 16"/>
          <p:cNvSpPr>
            <a:spLocks noChangeShapeType="1"/>
          </p:cNvSpPr>
          <p:nvPr>
            <p:custDataLst>
              <p:tags r:id="rId33"/>
            </p:custDataLst>
          </p:nvPr>
        </p:nvSpPr>
        <p:spPr bwMode="auto">
          <a:xfrm flipH="1">
            <a:off x="2719994" y="3817130"/>
            <a:ext cx="1073405" cy="34962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" name="Line 17"/>
          <p:cNvSpPr>
            <a:spLocks noChangeShapeType="1"/>
          </p:cNvSpPr>
          <p:nvPr>
            <p:custDataLst>
              <p:tags r:id="rId34"/>
            </p:custDataLst>
          </p:nvPr>
        </p:nvSpPr>
        <p:spPr bwMode="auto">
          <a:xfrm>
            <a:off x="1740353" y="3875605"/>
            <a:ext cx="838995" cy="29115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" name="Line 18"/>
          <p:cNvSpPr>
            <a:spLocks noChangeShapeType="1"/>
          </p:cNvSpPr>
          <p:nvPr>
            <p:custDataLst>
              <p:tags r:id="rId35"/>
            </p:custDataLst>
          </p:nvPr>
        </p:nvSpPr>
        <p:spPr bwMode="auto">
          <a:xfrm>
            <a:off x="993169" y="3584451"/>
            <a:ext cx="606537" cy="232679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4" name="Line 19"/>
          <p:cNvSpPr>
            <a:spLocks noChangeShapeType="1"/>
          </p:cNvSpPr>
          <p:nvPr>
            <p:custDataLst>
              <p:tags r:id="rId36"/>
            </p:custDataLst>
          </p:nvPr>
        </p:nvSpPr>
        <p:spPr bwMode="auto">
          <a:xfrm>
            <a:off x="2674088" y="4282488"/>
            <a:ext cx="419986" cy="87345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5" name="Line 20"/>
          <p:cNvSpPr>
            <a:spLocks noChangeShapeType="1"/>
          </p:cNvSpPr>
          <p:nvPr>
            <p:custDataLst>
              <p:tags r:id="rId37"/>
            </p:custDataLst>
          </p:nvPr>
        </p:nvSpPr>
        <p:spPr bwMode="auto">
          <a:xfrm>
            <a:off x="1693470" y="3932860"/>
            <a:ext cx="46882" cy="81620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6" name="Oval 21"/>
          <p:cNvSpPr>
            <a:spLocks noChangeArrowheads="1"/>
          </p:cNvSpPr>
          <p:nvPr>
            <p:custDataLst>
              <p:tags r:id="rId38"/>
            </p:custDataLst>
          </p:nvPr>
        </p:nvSpPr>
        <p:spPr bwMode="auto">
          <a:xfrm>
            <a:off x="3047192" y="5098690"/>
            <a:ext cx="140646" cy="174204"/>
          </a:xfrm>
          <a:prstGeom prst="ellipse">
            <a:avLst/>
          </a:prstGeom>
          <a:solidFill>
            <a:srgbClr val="C00000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7" name="Line 22"/>
          <p:cNvSpPr>
            <a:spLocks noChangeShapeType="1"/>
          </p:cNvSpPr>
          <p:nvPr>
            <p:custDataLst>
              <p:tags r:id="rId39"/>
            </p:custDataLst>
          </p:nvPr>
        </p:nvSpPr>
        <p:spPr bwMode="auto">
          <a:xfrm flipV="1">
            <a:off x="946287" y="2885197"/>
            <a:ext cx="839971" cy="64078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8" name="Oval 23"/>
          <p:cNvSpPr>
            <a:spLocks noChangeArrowheads="1"/>
          </p:cNvSpPr>
          <p:nvPr>
            <p:custDataLst>
              <p:tags r:id="rId40"/>
            </p:custDataLst>
          </p:nvPr>
        </p:nvSpPr>
        <p:spPr bwMode="auto">
          <a:xfrm>
            <a:off x="852523" y="3467503"/>
            <a:ext cx="140646" cy="174205"/>
          </a:xfrm>
          <a:prstGeom prst="ellipse">
            <a:avLst/>
          </a:prstGeom>
          <a:solidFill>
            <a:srgbClr val="66FF66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9" name="Oval 24"/>
          <p:cNvSpPr>
            <a:spLocks noChangeArrowheads="1"/>
          </p:cNvSpPr>
          <p:nvPr>
            <p:custDataLst>
              <p:tags r:id="rId41"/>
            </p:custDataLst>
          </p:nvPr>
        </p:nvSpPr>
        <p:spPr bwMode="auto">
          <a:xfrm>
            <a:off x="1740353" y="2768249"/>
            <a:ext cx="139670" cy="175423"/>
          </a:xfrm>
          <a:prstGeom prst="ellipse">
            <a:avLst/>
          </a:prstGeom>
          <a:solidFill>
            <a:srgbClr val="0000FF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0" name="Oval 7"/>
          <p:cNvSpPr>
            <a:spLocks noChangeArrowheads="1"/>
          </p:cNvSpPr>
          <p:nvPr>
            <p:custDataLst>
              <p:tags r:id="rId42"/>
            </p:custDataLst>
          </p:nvPr>
        </p:nvSpPr>
        <p:spPr bwMode="auto">
          <a:xfrm>
            <a:off x="3747494" y="3700182"/>
            <a:ext cx="140646" cy="175423"/>
          </a:xfrm>
          <a:prstGeom prst="ellipse">
            <a:avLst/>
          </a:prstGeom>
          <a:solidFill>
            <a:srgbClr val="0000FF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21" name="Straight Connector 120"/>
          <p:cNvCxnSpPr>
            <a:stCxn id="102" idx="4"/>
            <a:endCxn id="106" idx="0"/>
          </p:cNvCxnSpPr>
          <p:nvPr/>
        </p:nvCxnSpPr>
        <p:spPr>
          <a:xfrm>
            <a:off x="2556883" y="3525978"/>
            <a:ext cx="93764" cy="58230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Connector 121"/>
          <p:cNvCxnSpPr>
            <a:stCxn id="106" idx="3"/>
          </p:cNvCxnSpPr>
          <p:nvPr/>
        </p:nvCxnSpPr>
        <p:spPr>
          <a:xfrm flipH="1">
            <a:off x="1762817" y="4256976"/>
            <a:ext cx="838104" cy="54934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" name="Oval 4"/>
          <p:cNvSpPr>
            <a:spLocks noChangeArrowheads="1"/>
          </p:cNvSpPr>
          <p:nvPr>
            <p:custDataLst>
              <p:tags r:id="rId43"/>
            </p:custDataLst>
          </p:nvPr>
        </p:nvSpPr>
        <p:spPr bwMode="auto">
          <a:xfrm>
            <a:off x="2112034" y="6411209"/>
            <a:ext cx="139670" cy="175423"/>
          </a:xfrm>
          <a:prstGeom prst="ellipse">
            <a:avLst/>
          </a:prstGeom>
          <a:solidFill>
            <a:srgbClr val="FFFF66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24" name="Straight Connector 123"/>
          <p:cNvCxnSpPr>
            <a:stCxn id="100" idx="4"/>
            <a:endCxn id="123" idx="1"/>
          </p:cNvCxnSpPr>
          <p:nvPr/>
        </p:nvCxnSpPr>
        <p:spPr>
          <a:xfrm>
            <a:off x="315820" y="4749063"/>
            <a:ext cx="1816668" cy="1687836"/>
          </a:xfrm>
          <a:prstGeom prst="line">
            <a:avLst/>
          </a:prstGeom>
          <a:ln w="28575">
            <a:solidFill>
              <a:srgbClr val="FF0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Connector 124"/>
          <p:cNvCxnSpPr>
            <a:stCxn id="101" idx="4"/>
            <a:endCxn id="123" idx="0"/>
          </p:cNvCxnSpPr>
          <p:nvPr/>
        </p:nvCxnSpPr>
        <p:spPr>
          <a:xfrm>
            <a:off x="1716423" y="4923268"/>
            <a:ext cx="465446" cy="1487941"/>
          </a:xfrm>
          <a:prstGeom prst="line">
            <a:avLst/>
          </a:prstGeom>
          <a:ln w="28575">
            <a:solidFill>
              <a:srgbClr val="FF0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Connector 125"/>
          <p:cNvCxnSpPr>
            <a:stCxn id="118" idx="4"/>
            <a:endCxn id="123" idx="1"/>
          </p:cNvCxnSpPr>
          <p:nvPr/>
        </p:nvCxnSpPr>
        <p:spPr>
          <a:xfrm>
            <a:off x="922846" y="3641708"/>
            <a:ext cx="1209642" cy="2795191"/>
          </a:xfrm>
          <a:prstGeom prst="line">
            <a:avLst/>
          </a:prstGeom>
          <a:ln w="28575">
            <a:solidFill>
              <a:srgbClr val="FF0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Connector 126"/>
          <p:cNvCxnSpPr>
            <a:stCxn id="119" idx="4"/>
            <a:endCxn id="123" idx="0"/>
          </p:cNvCxnSpPr>
          <p:nvPr/>
        </p:nvCxnSpPr>
        <p:spPr>
          <a:xfrm>
            <a:off x="1810188" y="2943672"/>
            <a:ext cx="371681" cy="3467537"/>
          </a:xfrm>
          <a:prstGeom prst="line">
            <a:avLst/>
          </a:prstGeom>
          <a:ln w="28575">
            <a:solidFill>
              <a:srgbClr val="FF0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Straight Connector 127"/>
          <p:cNvCxnSpPr>
            <a:stCxn id="102" idx="3"/>
            <a:endCxn id="123" idx="0"/>
          </p:cNvCxnSpPr>
          <p:nvPr/>
        </p:nvCxnSpPr>
        <p:spPr>
          <a:xfrm flipH="1">
            <a:off x="2181869" y="3500288"/>
            <a:ext cx="325288" cy="2910921"/>
          </a:xfrm>
          <a:prstGeom prst="line">
            <a:avLst/>
          </a:prstGeom>
          <a:ln w="28575">
            <a:solidFill>
              <a:srgbClr val="FF0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Connector 128"/>
          <p:cNvCxnSpPr>
            <a:stCxn id="114" idx="0"/>
            <a:endCxn id="123" idx="7"/>
          </p:cNvCxnSpPr>
          <p:nvPr/>
        </p:nvCxnSpPr>
        <p:spPr>
          <a:xfrm flipH="1">
            <a:off x="2231250" y="4282488"/>
            <a:ext cx="442838" cy="2154411"/>
          </a:xfrm>
          <a:prstGeom prst="line">
            <a:avLst/>
          </a:prstGeom>
          <a:ln w="28575">
            <a:solidFill>
              <a:srgbClr val="FF0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Connector 129"/>
          <p:cNvCxnSpPr>
            <a:stCxn id="120" idx="4"/>
            <a:endCxn id="123" idx="7"/>
          </p:cNvCxnSpPr>
          <p:nvPr/>
        </p:nvCxnSpPr>
        <p:spPr>
          <a:xfrm flipH="1">
            <a:off x="2231250" y="3875605"/>
            <a:ext cx="1586567" cy="2561294"/>
          </a:xfrm>
          <a:prstGeom prst="line">
            <a:avLst/>
          </a:prstGeom>
          <a:ln w="28575">
            <a:solidFill>
              <a:srgbClr val="FF0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Connector 130"/>
          <p:cNvCxnSpPr>
            <a:stCxn id="116" idx="3"/>
          </p:cNvCxnSpPr>
          <p:nvPr/>
        </p:nvCxnSpPr>
        <p:spPr>
          <a:xfrm flipH="1">
            <a:off x="2272158" y="5247382"/>
            <a:ext cx="795631" cy="1163827"/>
          </a:xfrm>
          <a:prstGeom prst="line">
            <a:avLst/>
          </a:prstGeom>
          <a:ln w="28575">
            <a:solidFill>
              <a:srgbClr val="FF0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7" name="Oval 4"/>
          <p:cNvSpPr>
            <a:spLocks noChangeArrowheads="1"/>
          </p:cNvSpPr>
          <p:nvPr>
            <p:custDataLst>
              <p:tags r:id="rId44"/>
            </p:custDataLst>
          </p:nvPr>
        </p:nvSpPr>
        <p:spPr bwMode="auto">
          <a:xfrm>
            <a:off x="4723790" y="5993231"/>
            <a:ext cx="139670" cy="175423"/>
          </a:xfrm>
          <a:prstGeom prst="ellipse">
            <a:avLst/>
          </a:prstGeom>
          <a:solidFill>
            <a:srgbClr val="C00000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8" name="Oval 5"/>
          <p:cNvSpPr>
            <a:spLocks noChangeArrowheads="1"/>
          </p:cNvSpPr>
          <p:nvPr>
            <p:custDataLst>
              <p:tags r:id="rId45"/>
            </p:custDataLst>
          </p:nvPr>
        </p:nvSpPr>
        <p:spPr bwMode="auto">
          <a:xfrm>
            <a:off x="6124393" y="6168654"/>
            <a:ext cx="139670" cy="174205"/>
          </a:xfrm>
          <a:prstGeom prst="ellipse">
            <a:avLst/>
          </a:prstGeom>
          <a:solidFill>
            <a:srgbClr val="0000FF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9" name="Oval 6"/>
          <p:cNvSpPr>
            <a:spLocks noChangeArrowheads="1"/>
          </p:cNvSpPr>
          <p:nvPr>
            <p:custDataLst>
              <p:tags r:id="rId46"/>
            </p:custDataLst>
          </p:nvPr>
        </p:nvSpPr>
        <p:spPr bwMode="auto">
          <a:xfrm>
            <a:off x="6964365" y="4770146"/>
            <a:ext cx="140646" cy="175423"/>
          </a:xfrm>
          <a:prstGeom prst="ellipse">
            <a:avLst/>
          </a:prstGeom>
          <a:solidFill>
            <a:srgbClr val="C00000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0" name="Line 8"/>
          <p:cNvSpPr>
            <a:spLocks noChangeShapeType="1"/>
          </p:cNvSpPr>
          <p:nvPr>
            <p:custDataLst>
              <p:tags r:id="rId47"/>
            </p:custDataLst>
          </p:nvPr>
        </p:nvSpPr>
        <p:spPr bwMode="auto">
          <a:xfrm flipH="1">
            <a:off x="4816578" y="5061299"/>
            <a:ext cx="560632" cy="93193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1" name="Line 9"/>
          <p:cNvSpPr>
            <a:spLocks noChangeShapeType="1"/>
          </p:cNvSpPr>
          <p:nvPr>
            <p:custDataLst>
              <p:tags r:id="rId48"/>
            </p:custDataLst>
          </p:nvPr>
        </p:nvSpPr>
        <p:spPr bwMode="auto">
          <a:xfrm>
            <a:off x="4863460" y="6110179"/>
            <a:ext cx="1260933" cy="11694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2" name="Line 10"/>
          <p:cNvSpPr>
            <a:spLocks noChangeShapeType="1"/>
          </p:cNvSpPr>
          <p:nvPr>
            <p:custDataLst>
              <p:tags r:id="rId49"/>
            </p:custDataLst>
          </p:nvPr>
        </p:nvSpPr>
        <p:spPr bwMode="auto">
          <a:xfrm>
            <a:off x="6357828" y="4304788"/>
            <a:ext cx="606537" cy="523831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3" name="Oval 11"/>
          <p:cNvSpPr>
            <a:spLocks noChangeArrowheads="1"/>
          </p:cNvSpPr>
          <p:nvPr>
            <p:custDataLst>
              <p:tags r:id="rId50"/>
            </p:custDataLst>
          </p:nvPr>
        </p:nvSpPr>
        <p:spPr bwMode="auto">
          <a:xfrm>
            <a:off x="7058129" y="5527874"/>
            <a:ext cx="140646" cy="174205"/>
          </a:xfrm>
          <a:prstGeom prst="ellipse">
            <a:avLst/>
          </a:prstGeom>
          <a:solidFill>
            <a:srgbClr val="66FF66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" name="Oval 12"/>
          <p:cNvSpPr>
            <a:spLocks noChangeArrowheads="1"/>
          </p:cNvSpPr>
          <p:nvPr>
            <p:custDataLst>
              <p:tags r:id="rId51"/>
            </p:custDataLst>
          </p:nvPr>
        </p:nvSpPr>
        <p:spPr bwMode="auto">
          <a:xfrm>
            <a:off x="6077511" y="5178247"/>
            <a:ext cx="140646" cy="174204"/>
          </a:xfrm>
          <a:prstGeom prst="ellipse">
            <a:avLst/>
          </a:prstGeom>
          <a:solidFill>
            <a:srgbClr val="C00000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5" name="Line 13"/>
          <p:cNvSpPr>
            <a:spLocks noChangeShapeType="1"/>
          </p:cNvSpPr>
          <p:nvPr>
            <p:custDataLst>
              <p:tags r:id="rId52"/>
            </p:custDataLst>
          </p:nvPr>
        </p:nvSpPr>
        <p:spPr bwMode="auto">
          <a:xfrm>
            <a:off x="7105011" y="4887094"/>
            <a:ext cx="1120288" cy="29115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6" name="Line 14"/>
          <p:cNvSpPr>
            <a:spLocks noChangeShapeType="1"/>
          </p:cNvSpPr>
          <p:nvPr>
            <p:custDataLst>
              <p:tags r:id="rId53"/>
            </p:custDataLst>
          </p:nvPr>
        </p:nvSpPr>
        <p:spPr bwMode="auto">
          <a:xfrm>
            <a:off x="6264063" y="6284384"/>
            <a:ext cx="1260933" cy="34962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7" name="Line 15"/>
          <p:cNvSpPr>
            <a:spLocks noChangeShapeType="1"/>
          </p:cNvSpPr>
          <p:nvPr>
            <p:custDataLst>
              <p:tags r:id="rId54"/>
            </p:custDataLst>
          </p:nvPr>
        </p:nvSpPr>
        <p:spPr bwMode="auto">
          <a:xfrm flipH="1">
            <a:off x="7618761" y="5295196"/>
            <a:ext cx="700302" cy="122308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8" name="Line 16"/>
          <p:cNvSpPr>
            <a:spLocks noChangeShapeType="1"/>
          </p:cNvSpPr>
          <p:nvPr>
            <p:custDataLst>
              <p:tags r:id="rId55"/>
            </p:custDataLst>
          </p:nvPr>
        </p:nvSpPr>
        <p:spPr bwMode="auto">
          <a:xfrm flipH="1">
            <a:off x="7197799" y="5236721"/>
            <a:ext cx="1073405" cy="34962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9" name="Line 17"/>
          <p:cNvSpPr>
            <a:spLocks noChangeShapeType="1"/>
          </p:cNvSpPr>
          <p:nvPr>
            <p:custDataLst>
              <p:tags r:id="rId56"/>
            </p:custDataLst>
          </p:nvPr>
        </p:nvSpPr>
        <p:spPr bwMode="auto">
          <a:xfrm>
            <a:off x="6218158" y="5295196"/>
            <a:ext cx="838995" cy="29115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0" name="Line 18"/>
          <p:cNvSpPr>
            <a:spLocks noChangeShapeType="1"/>
          </p:cNvSpPr>
          <p:nvPr>
            <p:custDataLst>
              <p:tags r:id="rId57"/>
            </p:custDataLst>
          </p:nvPr>
        </p:nvSpPr>
        <p:spPr bwMode="auto">
          <a:xfrm>
            <a:off x="5470974" y="5004042"/>
            <a:ext cx="606537" cy="232679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1" name="Line 19"/>
          <p:cNvSpPr>
            <a:spLocks noChangeShapeType="1"/>
          </p:cNvSpPr>
          <p:nvPr>
            <p:custDataLst>
              <p:tags r:id="rId58"/>
            </p:custDataLst>
          </p:nvPr>
        </p:nvSpPr>
        <p:spPr bwMode="auto">
          <a:xfrm>
            <a:off x="7151893" y="5702079"/>
            <a:ext cx="419986" cy="87345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2" name="Line 20"/>
          <p:cNvSpPr>
            <a:spLocks noChangeShapeType="1"/>
          </p:cNvSpPr>
          <p:nvPr>
            <p:custDataLst>
              <p:tags r:id="rId59"/>
            </p:custDataLst>
          </p:nvPr>
        </p:nvSpPr>
        <p:spPr bwMode="auto">
          <a:xfrm>
            <a:off x="6171275" y="5352451"/>
            <a:ext cx="46882" cy="81620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3" name="Oval 21"/>
          <p:cNvSpPr>
            <a:spLocks noChangeArrowheads="1"/>
          </p:cNvSpPr>
          <p:nvPr>
            <p:custDataLst>
              <p:tags r:id="rId60"/>
            </p:custDataLst>
          </p:nvPr>
        </p:nvSpPr>
        <p:spPr bwMode="auto">
          <a:xfrm>
            <a:off x="7524997" y="6518281"/>
            <a:ext cx="140646" cy="174204"/>
          </a:xfrm>
          <a:prstGeom prst="ellipse">
            <a:avLst/>
          </a:prstGeom>
          <a:solidFill>
            <a:srgbClr val="C00000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" name="Line 22"/>
          <p:cNvSpPr>
            <a:spLocks noChangeShapeType="1"/>
          </p:cNvSpPr>
          <p:nvPr>
            <p:custDataLst>
              <p:tags r:id="rId61"/>
            </p:custDataLst>
          </p:nvPr>
        </p:nvSpPr>
        <p:spPr bwMode="auto">
          <a:xfrm flipV="1">
            <a:off x="5424092" y="4304788"/>
            <a:ext cx="839971" cy="64078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5" name="Oval 23"/>
          <p:cNvSpPr>
            <a:spLocks noChangeArrowheads="1"/>
          </p:cNvSpPr>
          <p:nvPr>
            <p:custDataLst>
              <p:tags r:id="rId62"/>
            </p:custDataLst>
          </p:nvPr>
        </p:nvSpPr>
        <p:spPr bwMode="auto">
          <a:xfrm>
            <a:off x="5330328" y="4887094"/>
            <a:ext cx="140646" cy="174205"/>
          </a:xfrm>
          <a:prstGeom prst="ellipse">
            <a:avLst/>
          </a:prstGeom>
          <a:solidFill>
            <a:srgbClr val="66FF66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6" name="Oval 24"/>
          <p:cNvSpPr>
            <a:spLocks noChangeArrowheads="1"/>
          </p:cNvSpPr>
          <p:nvPr>
            <p:custDataLst>
              <p:tags r:id="rId63"/>
            </p:custDataLst>
          </p:nvPr>
        </p:nvSpPr>
        <p:spPr bwMode="auto">
          <a:xfrm>
            <a:off x="6218158" y="4187840"/>
            <a:ext cx="139670" cy="175423"/>
          </a:xfrm>
          <a:prstGeom prst="ellipse">
            <a:avLst/>
          </a:prstGeom>
          <a:solidFill>
            <a:srgbClr val="0000FF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7" name="Oval 7"/>
          <p:cNvSpPr>
            <a:spLocks noChangeArrowheads="1"/>
          </p:cNvSpPr>
          <p:nvPr>
            <p:custDataLst>
              <p:tags r:id="rId64"/>
            </p:custDataLst>
          </p:nvPr>
        </p:nvSpPr>
        <p:spPr bwMode="auto">
          <a:xfrm>
            <a:off x="8225299" y="5119773"/>
            <a:ext cx="140646" cy="175423"/>
          </a:xfrm>
          <a:prstGeom prst="ellipse">
            <a:avLst/>
          </a:prstGeom>
          <a:solidFill>
            <a:srgbClr val="0000FF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88" name="Straight Connector 187"/>
          <p:cNvCxnSpPr>
            <a:stCxn id="169" idx="4"/>
            <a:endCxn id="173" idx="0"/>
          </p:cNvCxnSpPr>
          <p:nvPr/>
        </p:nvCxnSpPr>
        <p:spPr>
          <a:xfrm>
            <a:off x="7034688" y="4945569"/>
            <a:ext cx="93764" cy="58230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9" name="Straight Connector 188"/>
          <p:cNvCxnSpPr>
            <a:stCxn id="173" idx="3"/>
          </p:cNvCxnSpPr>
          <p:nvPr/>
        </p:nvCxnSpPr>
        <p:spPr>
          <a:xfrm flipH="1">
            <a:off x="6240622" y="5676567"/>
            <a:ext cx="838104" cy="54934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0" name="Oval 4"/>
          <p:cNvSpPr>
            <a:spLocks noChangeArrowheads="1"/>
          </p:cNvSpPr>
          <p:nvPr>
            <p:custDataLst>
              <p:tags r:id="rId65"/>
            </p:custDataLst>
          </p:nvPr>
        </p:nvSpPr>
        <p:spPr bwMode="auto">
          <a:xfrm>
            <a:off x="5103265" y="1947273"/>
            <a:ext cx="139670" cy="175423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1" name="Oval 5"/>
          <p:cNvSpPr>
            <a:spLocks noChangeArrowheads="1"/>
          </p:cNvSpPr>
          <p:nvPr>
            <p:custDataLst>
              <p:tags r:id="rId66"/>
            </p:custDataLst>
          </p:nvPr>
        </p:nvSpPr>
        <p:spPr bwMode="auto">
          <a:xfrm>
            <a:off x="6503868" y="2122696"/>
            <a:ext cx="139670" cy="174205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2" name="Oval 6"/>
          <p:cNvSpPr>
            <a:spLocks noChangeArrowheads="1"/>
          </p:cNvSpPr>
          <p:nvPr>
            <p:custDataLst>
              <p:tags r:id="rId67"/>
            </p:custDataLst>
          </p:nvPr>
        </p:nvSpPr>
        <p:spPr bwMode="auto">
          <a:xfrm>
            <a:off x="7343840" y="724188"/>
            <a:ext cx="140646" cy="175423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3" name="Line 8"/>
          <p:cNvSpPr>
            <a:spLocks noChangeShapeType="1"/>
          </p:cNvSpPr>
          <p:nvPr>
            <p:custDataLst>
              <p:tags r:id="rId68"/>
            </p:custDataLst>
          </p:nvPr>
        </p:nvSpPr>
        <p:spPr bwMode="auto">
          <a:xfrm flipH="1">
            <a:off x="5196053" y="1015341"/>
            <a:ext cx="560632" cy="93193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" name="Line 9"/>
          <p:cNvSpPr>
            <a:spLocks noChangeShapeType="1"/>
          </p:cNvSpPr>
          <p:nvPr>
            <p:custDataLst>
              <p:tags r:id="rId69"/>
            </p:custDataLst>
          </p:nvPr>
        </p:nvSpPr>
        <p:spPr bwMode="auto">
          <a:xfrm>
            <a:off x="5242935" y="2064221"/>
            <a:ext cx="1260933" cy="11694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5" name="Line 10"/>
          <p:cNvSpPr>
            <a:spLocks noChangeShapeType="1"/>
          </p:cNvSpPr>
          <p:nvPr>
            <p:custDataLst>
              <p:tags r:id="rId70"/>
            </p:custDataLst>
          </p:nvPr>
        </p:nvSpPr>
        <p:spPr bwMode="auto">
          <a:xfrm>
            <a:off x="6737303" y="258830"/>
            <a:ext cx="606537" cy="523831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6" name="Oval 11"/>
          <p:cNvSpPr>
            <a:spLocks noChangeArrowheads="1"/>
          </p:cNvSpPr>
          <p:nvPr>
            <p:custDataLst>
              <p:tags r:id="rId71"/>
            </p:custDataLst>
          </p:nvPr>
        </p:nvSpPr>
        <p:spPr bwMode="auto">
          <a:xfrm>
            <a:off x="7437604" y="1481916"/>
            <a:ext cx="140646" cy="174205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7" name="Oval 12"/>
          <p:cNvSpPr>
            <a:spLocks noChangeArrowheads="1"/>
          </p:cNvSpPr>
          <p:nvPr>
            <p:custDataLst>
              <p:tags r:id="rId72"/>
            </p:custDataLst>
          </p:nvPr>
        </p:nvSpPr>
        <p:spPr bwMode="auto">
          <a:xfrm>
            <a:off x="6456986" y="1132289"/>
            <a:ext cx="140646" cy="174204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8" name="Line 13"/>
          <p:cNvSpPr>
            <a:spLocks noChangeShapeType="1"/>
          </p:cNvSpPr>
          <p:nvPr>
            <p:custDataLst>
              <p:tags r:id="rId73"/>
            </p:custDataLst>
          </p:nvPr>
        </p:nvSpPr>
        <p:spPr bwMode="auto">
          <a:xfrm>
            <a:off x="7484486" y="841136"/>
            <a:ext cx="1120288" cy="29115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9" name="Line 14"/>
          <p:cNvSpPr>
            <a:spLocks noChangeShapeType="1"/>
          </p:cNvSpPr>
          <p:nvPr>
            <p:custDataLst>
              <p:tags r:id="rId74"/>
            </p:custDataLst>
          </p:nvPr>
        </p:nvSpPr>
        <p:spPr bwMode="auto">
          <a:xfrm>
            <a:off x="6643538" y="2238426"/>
            <a:ext cx="1260933" cy="34962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0" name="Line 15"/>
          <p:cNvSpPr>
            <a:spLocks noChangeShapeType="1"/>
          </p:cNvSpPr>
          <p:nvPr>
            <p:custDataLst>
              <p:tags r:id="rId75"/>
            </p:custDataLst>
          </p:nvPr>
        </p:nvSpPr>
        <p:spPr bwMode="auto">
          <a:xfrm flipH="1">
            <a:off x="7998236" y="1249238"/>
            <a:ext cx="700302" cy="122308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1" name="Line 16"/>
          <p:cNvSpPr>
            <a:spLocks noChangeShapeType="1"/>
          </p:cNvSpPr>
          <p:nvPr>
            <p:custDataLst>
              <p:tags r:id="rId76"/>
            </p:custDataLst>
          </p:nvPr>
        </p:nvSpPr>
        <p:spPr bwMode="auto">
          <a:xfrm flipH="1">
            <a:off x="7577274" y="1190763"/>
            <a:ext cx="1073405" cy="34962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2" name="Line 17"/>
          <p:cNvSpPr>
            <a:spLocks noChangeShapeType="1"/>
          </p:cNvSpPr>
          <p:nvPr>
            <p:custDataLst>
              <p:tags r:id="rId77"/>
            </p:custDataLst>
          </p:nvPr>
        </p:nvSpPr>
        <p:spPr bwMode="auto">
          <a:xfrm>
            <a:off x="6597633" y="1249238"/>
            <a:ext cx="838995" cy="29115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3" name="Line 18"/>
          <p:cNvSpPr>
            <a:spLocks noChangeShapeType="1"/>
          </p:cNvSpPr>
          <p:nvPr>
            <p:custDataLst>
              <p:tags r:id="rId78"/>
            </p:custDataLst>
          </p:nvPr>
        </p:nvSpPr>
        <p:spPr bwMode="auto">
          <a:xfrm>
            <a:off x="5850449" y="958084"/>
            <a:ext cx="606537" cy="232679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" name="Line 19"/>
          <p:cNvSpPr>
            <a:spLocks noChangeShapeType="1"/>
          </p:cNvSpPr>
          <p:nvPr>
            <p:custDataLst>
              <p:tags r:id="rId79"/>
            </p:custDataLst>
          </p:nvPr>
        </p:nvSpPr>
        <p:spPr bwMode="auto">
          <a:xfrm>
            <a:off x="7531368" y="1656121"/>
            <a:ext cx="419986" cy="87345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" name="Line 20"/>
          <p:cNvSpPr>
            <a:spLocks noChangeShapeType="1"/>
          </p:cNvSpPr>
          <p:nvPr>
            <p:custDataLst>
              <p:tags r:id="rId80"/>
            </p:custDataLst>
          </p:nvPr>
        </p:nvSpPr>
        <p:spPr bwMode="auto">
          <a:xfrm>
            <a:off x="6550750" y="1306493"/>
            <a:ext cx="46882" cy="81620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6" name="Oval 21"/>
          <p:cNvSpPr>
            <a:spLocks noChangeArrowheads="1"/>
          </p:cNvSpPr>
          <p:nvPr>
            <p:custDataLst>
              <p:tags r:id="rId81"/>
            </p:custDataLst>
          </p:nvPr>
        </p:nvSpPr>
        <p:spPr bwMode="auto">
          <a:xfrm>
            <a:off x="7904472" y="2472323"/>
            <a:ext cx="140646" cy="174204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7" name="Line 22"/>
          <p:cNvSpPr>
            <a:spLocks noChangeShapeType="1"/>
          </p:cNvSpPr>
          <p:nvPr>
            <p:custDataLst>
              <p:tags r:id="rId82"/>
            </p:custDataLst>
          </p:nvPr>
        </p:nvSpPr>
        <p:spPr bwMode="auto">
          <a:xfrm flipV="1">
            <a:off x="5803567" y="258830"/>
            <a:ext cx="839971" cy="64078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8" name="Oval 23"/>
          <p:cNvSpPr>
            <a:spLocks noChangeArrowheads="1"/>
          </p:cNvSpPr>
          <p:nvPr>
            <p:custDataLst>
              <p:tags r:id="rId83"/>
            </p:custDataLst>
          </p:nvPr>
        </p:nvSpPr>
        <p:spPr bwMode="auto">
          <a:xfrm>
            <a:off x="5709803" y="841136"/>
            <a:ext cx="140646" cy="174205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9" name="Oval 24"/>
          <p:cNvSpPr>
            <a:spLocks noChangeArrowheads="1"/>
          </p:cNvSpPr>
          <p:nvPr>
            <p:custDataLst>
              <p:tags r:id="rId84"/>
            </p:custDataLst>
          </p:nvPr>
        </p:nvSpPr>
        <p:spPr bwMode="auto">
          <a:xfrm>
            <a:off x="6597633" y="141882"/>
            <a:ext cx="139670" cy="175423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0" name="Oval 7"/>
          <p:cNvSpPr>
            <a:spLocks noChangeArrowheads="1"/>
          </p:cNvSpPr>
          <p:nvPr>
            <p:custDataLst>
              <p:tags r:id="rId85"/>
            </p:custDataLst>
          </p:nvPr>
        </p:nvSpPr>
        <p:spPr bwMode="auto">
          <a:xfrm>
            <a:off x="8604774" y="1073815"/>
            <a:ext cx="140646" cy="175423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211" name="Straight Connector 210"/>
          <p:cNvCxnSpPr>
            <a:stCxn id="192" idx="4"/>
            <a:endCxn id="196" idx="0"/>
          </p:cNvCxnSpPr>
          <p:nvPr/>
        </p:nvCxnSpPr>
        <p:spPr>
          <a:xfrm>
            <a:off x="7414163" y="899611"/>
            <a:ext cx="93764" cy="58230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2" name="Straight Connector 211"/>
          <p:cNvCxnSpPr>
            <a:stCxn id="196" idx="3"/>
          </p:cNvCxnSpPr>
          <p:nvPr/>
        </p:nvCxnSpPr>
        <p:spPr>
          <a:xfrm flipH="1">
            <a:off x="6620097" y="1630609"/>
            <a:ext cx="838104" cy="54934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3" name="Oval 4"/>
          <p:cNvSpPr>
            <a:spLocks noChangeArrowheads="1"/>
          </p:cNvSpPr>
          <p:nvPr>
            <p:custDataLst>
              <p:tags r:id="rId86"/>
            </p:custDataLst>
          </p:nvPr>
        </p:nvSpPr>
        <p:spPr bwMode="auto">
          <a:xfrm>
            <a:off x="6969314" y="3784842"/>
            <a:ext cx="139670" cy="175423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214" name="Straight Connector 213"/>
          <p:cNvCxnSpPr>
            <a:stCxn id="190" idx="4"/>
            <a:endCxn id="213" idx="1"/>
          </p:cNvCxnSpPr>
          <p:nvPr/>
        </p:nvCxnSpPr>
        <p:spPr>
          <a:xfrm>
            <a:off x="5173100" y="2122696"/>
            <a:ext cx="1816668" cy="1687836"/>
          </a:xfrm>
          <a:prstGeom prst="line">
            <a:avLst/>
          </a:prstGeom>
          <a:ln w="28575">
            <a:solidFill>
              <a:srgbClr val="FF0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5" name="Straight Connector 214"/>
          <p:cNvCxnSpPr>
            <a:stCxn id="191" idx="4"/>
            <a:endCxn id="213" idx="0"/>
          </p:cNvCxnSpPr>
          <p:nvPr/>
        </p:nvCxnSpPr>
        <p:spPr>
          <a:xfrm>
            <a:off x="6573703" y="2296901"/>
            <a:ext cx="465446" cy="1487941"/>
          </a:xfrm>
          <a:prstGeom prst="line">
            <a:avLst/>
          </a:prstGeom>
          <a:ln w="28575">
            <a:solidFill>
              <a:srgbClr val="FF0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6" name="Straight Connector 215"/>
          <p:cNvCxnSpPr>
            <a:stCxn id="208" idx="4"/>
            <a:endCxn id="213" idx="1"/>
          </p:cNvCxnSpPr>
          <p:nvPr/>
        </p:nvCxnSpPr>
        <p:spPr>
          <a:xfrm>
            <a:off x="5780126" y="1015341"/>
            <a:ext cx="1209642" cy="2795191"/>
          </a:xfrm>
          <a:prstGeom prst="line">
            <a:avLst/>
          </a:prstGeom>
          <a:ln w="28575">
            <a:solidFill>
              <a:srgbClr val="FF0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7" name="Straight Connector 216"/>
          <p:cNvCxnSpPr>
            <a:stCxn id="209" idx="4"/>
            <a:endCxn id="213" idx="0"/>
          </p:cNvCxnSpPr>
          <p:nvPr/>
        </p:nvCxnSpPr>
        <p:spPr>
          <a:xfrm>
            <a:off x="6667468" y="317305"/>
            <a:ext cx="371681" cy="3467537"/>
          </a:xfrm>
          <a:prstGeom prst="line">
            <a:avLst/>
          </a:prstGeom>
          <a:ln w="28575">
            <a:solidFill>
              <a:srgbClr val="FF0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8" name="Straight Connector 217"/>
          <p:cNvCxnSpPr>
            <a:stCxn id="192" idx="3"/>
            <a:endCxn id="213" idx="0"/>
          </p:cNvCxnSpPr>
          <p:nvPr/>
        </p:nvCxnSpPr>
        <p:spPr>
          <a:xfrm flipH="1">
            <a:off x="7039149" y="873921"/>
            <a:ext cx="325288" cy="2910921"/>
          </a:xfrm>
          <a:prstGeom prst="line">
            <a:avLst/>
          </a:prstGeom>
          <a:ln w="28575">
            <a:solidFill>
              <a:srgbClr val="FF0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9" name="Straight Connector 218"/>
          <p:cNvCxnSpPr>
            <a:stCxn id="204" idx="0"/>
            <a:endCxn id="213" idx="7"/>
          </p:cNvCxnSpPr>
          <p:nvPr/>
        </p:nvCxnSpPr>
        <p:spPr>
          <a:xfrm flipH="1">
            <a:off x="7088530" y="1656121"/>
            <a:ext cx="442838" cy="2154411"/>
          </a:xfrm>
          <a:prstGeom prst="line">
            <a:avLst/>
          </a:prstGeom>
          <a:ln w="28575">
            <a:solidFill>
              <a:srgbClr val="FF0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0" name="Straight Connector 219"/>
          <p:cNvCxnSpPr>
            <a:stCxn id="210" idx="4"/>
            <a:endCxn id="213" idx="7"/>
          </p:cNvCxnSpPr>
          <p:nvPr/>
        </p:nvCxnSpPr>
        <p:spPr>
          <a:xfrm flipH="1">
            <a:off x="7088530" y="1249238"/>
            <a:ext cx="1586567" cy="2561294"/>
          </a:xfrm>
          <a:prstGeom prst="line">
            <a:avLst/>
          </a:prstGeom>
          <a:ln w="28575">
            <a:solidFill>
              <a:srgbClr val="FF0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1" name="Straight Connector 220"/>
          <p:cNvCxnSpPr>
            <a:stCxn id="206" idx="3"/>
          </p:cNvCxnSpPr>
          <p:nvPr/>
        </p:nvCxnSpPr>
        <p:spPr>
          <a:xfrm flipH="1">
            <a:off x="7129438" y="2621015"/>
            <a:ext cx="795631" cy="1163827"/>
          </a:xfrm>
          <a:prstGeom prst="line">
            <a:avLst/>
          </a:prstGeom>
          <a:ln w="28575">
            <a:solidFill>
              <a:srgbClr val="FF0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AD72017-7C65-9409-F9CA-44DD802E87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12/6/2023</a:t>
            </a:r>
            <a:endParaRPr lang="en-US"/>
          </a:p>
        </p:txBody>
      </p:sp>
      <p:sp>
        <p:nvSpPr>
          <p:cNvPr id="26" name="Footer Placeholder 25">
            <a:extLst>
              <a:ext uri="{FF2B5EF4-FFF2-40B4-BE49-F238E27FC236}">
                <a16:creationId xmlns:a16="http://schemas.microsoft.com/office/drawing/2014/main" id="{FA5A746C-91E1-362B-AAA4-54E59BC488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CSE 417</a:t>
            </a:r>
          </a:p>
        </p:txBody>
      </p:sp>
      <p:sp>
        <p:nvSpPr>
          <p:cNvPr id="27" name="Slide Number Placeholder 26">
            <a:extLst>
              <a:ext uri="{FF2B5EF4-FFF2-40B4-BE49-F238E27FC236}">
                <a16:creationId xmlns:a16="http://schemas.microsoft.com/office/drawing/2014/main" id="{C00FEDC0-26C9-4881-52C0-95B485E686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79607D-C91A-439A-A81D-F6D7AB29DE22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74368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/>
              <a:t>Garey and Johnson</a:t>
            </a:r>
          </a:p>
        </p:txBody>
      </p:sp>
      <p:pic>
        <p:nvPicPr>
          <p:cNvPr id="67587" name="Picture 3" descr="gj"/>
          <p:cNvPicPr>
            <a:picLocks noGrp="1" noChangeAspect="1" noChangeArrowheads="1"/>
          </p:cNvPicPr>
          <p:nvPr>
            <p:ph idx="1"/>
            <p:custDataLst>
              <p:tags r:id="rId2"/>
            </p:custData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52488" y="1531938"/>
            <a:ext cx="3190875" cy="4524375"/>
          </a:xfrm>
          <a:noFill/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12/6/2023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417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D2D15E-EDBE-4100-ACA1-325B941D4DF9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377308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 vs. NP Question</a:t>
            </a:r>
          </a:p>
        </p:txBody>
      </p:sp>
      <p:sp>
        <p:nvSpPr>
          <p:cNvPr id="4" name="Oval 4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549565" y="2428875"/>
            <a:ext cx="2808287" cy="3035300"/>
          </a:xfrm>
          <a:prstGeom prst="ellipse">
            <a:avLst/>
          </a:prstGeom>
          <a:solidFill>
            <a:schemeClr val="accent5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5" name="Oval 5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384590" y="4148198"/>
            <a:ext cx="1214437" cy="1165166"/>
          </a:xfrm>
          <a:prstGeom prst="ellipse">
            <a:avLst/>
          </a:prstGeom>
          <a:solidFill>
            <a:srgbClr val="FFFF99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Oval 6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854365" y="2594155"/>
            <a:ext cx="2200275" cy="1203145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7" name="Text Box 7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080830" y="2973630"/>
            <a:ext cx="17446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dirty="0"/>
              <a:t>NP-Complete</a:t>
            </a:r>
          </a:p>
        </p:txBody>
      </p:sp>
      <p:sp>
        <p:nvSpPr>
          <p:cNvPr id="8" name="Text Box 9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1613190" y="4933950"/>
            <a:ext cx="7588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/>
              <a:t>P</a:t>
            </a:r>
          </a:p>
        </p:txBody>
      </p:sp>
      <p:sp>
        <p:nvSpPr>
          <p:cNvPr id="9" name="Text Box 8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621252" y="3808413"/>
            <a:ext cx="12906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dirty="0"/>
              <a:t>NP</a:t>
            </a:r>
          </a:p>
        </p:txBody>
      </p:sp>
      <p:sp>
        <p:nvSpPr>
          <p:cNvPr id="10" name="Oval 4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5330778" y="2442865"/>
            <a:ext cx="2808287" cy="3035300"/>
          </a:xfrm>
          <a:prstGeom prst="ellipse">
            <a:avLst/>
          </a:prstGeom>
          <a:solidFill>
            <a:srgbClr val="FFFF99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11" name="Text Box 8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6089602" y="3748087"/>
            <a:ext cx="129063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dirty="0"/>
              <a:t>P        NP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12/6/2023</a:t>
            </a:r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417</a:t>
            </a:r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2017CC-BEDF-43D7-9C9C-DF9AA144C8A7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935583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prove P = NP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73670" y="2138785"/>
            <a:ext cx="8348450" cy="1200329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If X is NP-Complete and X can be solved in polynomial time, then P = NP</a:t>
            </a:r>
            <a:endParaRPr lang="en-US" sz="3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12/6/2023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417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2017CC-BEDF-43D7-9C9C-DF9AA144C8A7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19623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Announcements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0091" y="1600201"/>
            <a:ext cx="8879714" cy="1221640"/>
          </a:xfrm>
        </p:spPr>
        <p:txBody>
          <a:bodyPr/>
          <a:lstStyle/>
          <a:p>
            <a:r>
              <a:rPr lang="en-US" sz="2800" dirty="0"/>
              <a:t>Homework 9</a:t>
            </a:r>
          </a:p>
          <a:p>
            <a:r>
              <a:rPr lang="en-US" sz="2800" dirty="0"/>
              <a:t>Exam practice problems on  course homepage</a:t>
            </a:r>
          </a:p>
          <a:p>
            <a:r>
              <a:rPr lang="en-US" sz="2800" dirty="0"/>
              <a:t>Final Exam:  Monday,  December 11, 8:30 AM</a:t>
            </a:r>
          </a:p>
          <a:p>
            <a:pPr lvl="1"/>
            <a:r>
              <a:rPr lang="en-US" dirty="0"/>
              <a:t>One Hour Fifty Minutes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7387382"/>
              </p:ext>
            </p:extLst>
          </p:nvPr>
        </p:nvGraphicFramePr>
        <p:xfrm>
          <a:off x="549565" y="3808475"/>
          <a:ext cx="8044870" cy="1854200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22768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680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0" strike="dblStrike" baseline="0" dirty="0"/>
                        <a:t>Fri, Dec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strike="dblStrike" baseline="0" dirty="0"/>
                        <a:t>Net Flow Applications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trike="dblStrike" baseline="0" dirty="0"/>
                        <a:t>Mon, Dec 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trike="dblStrike" baseline="0" dirty="0"/>
                        <a:t>Net Flow Applications + NP-Completeness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Wed, Dec 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NP-Completeness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Fri, Dec 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NP-Completeness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Mon, Dec 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Final Exam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12/6/2023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CSE 417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D2D15E-EDBE-4100-ACA1-325B941D4DF9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914273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5" name="Rectangle 2"/>
          <p:cNvSpPr>
            <a:spLocks noChangeArrowheads="1"/>
          </p:cNvSpPr>
          <p:nvPr/>
        </p:nvSpPr>
        <p:spPr bwMode="auto">
          <a:xfrm>
            <a:off x="985838" y="5364163"/>
            <a:ext cx="6950075" cy="90011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wrap="none" lIns="92075" tIns="46038" rIns="92075" bIns="46038" anchor="ctr"/>
          <a:lstStyle/>
          <a:p>
            <a:pPr eaLnBrk="0" hangingPunct="0">
              <a:lnSpc>
                <a:spcPts val="3000"/>
              </a:lnSpc>
            </a:pPr>
            <a:r>
              <a:rPr kumimoji="1" lang="en-US">
                <a:solidFill>
                  <a:srgbClr val="003399"/>
                </a:solidFill>
                <a:latin typeface="+mj-lt"/>
                <a:ea typeface="ＭＳ Ｐゴシック" pitchFamily="34" charset="-128"/>
              </a:rPr>
              <a:t>Ex: </a:t>
            </a:r>
          </a:p>
          <a:p>
            <a:pPr eaLnBrk="0" hangingPunct="0">
              <a:lnSpc>
                <a:spcPts val="3000"/>
              </a:lnSpc>
            </a:pPr>
            <a:r>
              <a:rPr kumimoji="1" lang="en-US">
                <a:solidFill>
                  <a:srgbClr val="003399"/>
                </a:solidFill>
                <a:latin typeface="+mj-lt"/>
                <a:ea typeface="ＭＳ Ｐゴシック" pitchFamily="34" charset="-128"/>
              </a:rPr>
              <a:t>Yes:  </a:t>
            </a:r>
            <a:r>
              <a:rPr kumimoji="1" lang="en-US">
                <a:solidFill>
                  <a:srgbClr val="000000"/>
                </a:solidFill>
                <a:latin typeface="+mj-lt"/>
                <a:ea typeface="ＭＳ Ｐゴシック" pitchFamily="34" charset="-128"/>
              </a:rPr>
              <a:t>x</a:t>
            </a:r>
            <a:r>
              <a:rPr kumimoji="1" lang="en-US" baseline="-25000">
                <a:solidFill>
                  <a:srgbClr val="000000"/>
                </a:solidFill>
                <a:latin typeface="+mj-lt"/>
                <a:ea typeface="ＭＳ Ｐゴシック" pitchFamily="34" charset="-128"/>
              </a:rPr>
              <a:t>1</a:t>
            </a:r>
            <a:r>
              <a:rPr kumimoji="1" lang="en-US">
                <a:solidFill>
                  <a:srgbClr val="000000"/>
                </a:solidFill>
                <a:latin typeface="+mj-lt"/>
                <a:ea typeface="ＭＳ Ｐゴシック" pitchFamily="34" charset="-128"/>
              </a:rPr>
              <a:t> = true, x</a:t>
            </a:r>
            <a:r>
              <a:rPr kumimoji="1" lang="en-US" baseline="-25000">
                <a:solidFill>
                  <a:srgbClr val="000000"/>
                </a:solidFill>
                <a:latin typeface="+mj-lt"/>
                <a:ea typeface="ＭＳ Ｐゴシック" pitchFamily="34" charset="-128"/>
              </a:rPr>
              <a:t>2</a:t>
            </a:r>
            <a:r>
              <a:rPr kumimoji="1" lang="en-US">
                <a:solidFill>
                  <a:srgbClr val="000000"/>
                </a:solidFill>
                <a:latin typeface="+mj-lt"/>
                <a:ea typeface="ＭＳ Ｐゴシック" pitchFamily="34" charset="-128"/>
              </a:rPr>
              <a:t> = true x</a:t>
            </a:r>
            <a:r>
              <a:rPr kumimoji="1" lang="en-US" baseline="-25000">
                <a:solidFill>
                  <a:srgbClr val="000000"/>
                </a:solidFill>
                <a:latin typeface="+mj-lt"/>
                <a:ea typeface="ＭＳ Ｐゴシック" pitchFamily="34" charset="-128"/>
              </a:rPr>
              <a:t>3</a:t>
            </a:r>
            <a:r>
              <a:rPr kumimoji="1" lang="en-US">
                <a:solidFill>
                  <a:srgbClr val="000000"/>
                </a:solidFill>
                <a:latin typeface="+mj-lt"/>
                <a:ea typeface="ＭＳ Ｐゴシック" pitchFamily="34" charset="-128"/>
              </a:rPr>
              <a:t> = false.</a:t>
            </a:r>
          </a:p>
        </p:txBody>
      </p:sp>
      <p:sp>
        <p:nvSpPr>
          <p:cNvPr id="10035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600" dirty="0" smtClean="0"/>
              <a:t>Literal:	</a:t>
            </a:r>
            <a:r>
              <a:rPr lang="en-US" sz="1600" dirty="0" smtClean="0">
                <a:solidFill>
                  <a:schemeClr val="tx1"/>
                </a:solidFill>
              </a:rPr>
              <a:t>A Boolean variable or its negation.</a:t>
            </a:r>
          </a:p>
          <a:p>
            <a:pPr marL="0" indent="0"/>
            <a:endParaRPr lang="en-US" sz="16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1600" dirty="0" smtClean="0"/>
              <a:t>Clause:	</a:t>
            </a:r>
            <a:r>
              <a:rPr lang="en-US" sz="1600" dirty="0" smtClean="0">
                <a:solidFill>
                  <a:schemeClr val="tx1"/>
                </a:solidFill>
              </a:rPr>
              <a:t>A disjunction of literals.</a:t>
            </a:r>
          </a:p>
          <a:p>
            <a:pPr marL="0" indent="0"/>
            <a:endParaRPr lang="en-US" sz="16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1600" dirty="0" smtClean="0"/>
              <a:t>Conjunctive normal form:  </a:t>
            </a:r>
            <a:r>
              <a:rPr lang="en-US" sz="1600" dirty="0" smtClean="0">
                <a:solidFill>
                  <a:schemeClr val="tx1"/>
                </a:solidFill>
              </a:rPr>
              <a:t>A propositional</a:t>
            </a:r>
            <a:br>
              <a:rPr lang="en-US" sz="1600" dirty="0" smtClean="0">
                <a:solidFill>
                  <a:schemeClr val="tx1"/>
                </a:solidFill>
              </a:rPr>
            </a:br>
            <a:r>
              <a:rPr lang="en-US" sz="1600" dirty="0" smtClean="0">
                <a:solidFill>
                  <a:schemeClr val="tx1"/>
                </a:solidFill>
              </a:rPr>
              <a:t>formula </a:t>
            </a:r>
            <a:r>
              <a:rPr lang="en-US" sz="1600" dirty="0" smtClean="0">
                <a:solidFill>
                  <a:schemeClr val="tx1"/>
                </a:solidFill>
                <a:sym typeface="Symbol" pitchFamily="18" charset="2"/>
              </a:rPr>
              <a:t> </a:t>
            </a:r>
            <a:r>
              <a:rPr lang="en-US" sz="1600" dirty="0" smtClean="0">
                <a:solidFill>
                  <a:schemeClr val="tx1"/>
                </a:solidFill>
              </a:rPr>
              <a:t>that is the conjunction of clauses.</a:t>
            </a:r>
          </a:p>
          <a:p>
            <a:pPr marL="0" indent="0"/>
            <a:endParaRPr lang="en-US" sz="1600" dirty="0" smtClean="0">
              <a:solidFill>
                <a:schemeClr val="tx1"/>
              </a:solidFill>
            </a:endParaRPr>
          </a:p>
          <a:p>
            <a:pPr marL="0" indent="0"/>
            <a:endParaRPr lang="en-US" sz="16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1600" dirty="0" smtClean="0"/>
              <a:t>SAT:  </a:t>
            </a:r>
            <a:r>
              <a:rPr lang="en-US" sz="1600" dirty="0" smtClean="0">
                <a:solidFill>
                  <a:schemeClr val="tx1"/>
                </a:solidFill>
              </a:rPr>
              <a:t>Given CNF formula </a:t>
            </a:r>
            <a:r>
              <a:rPr lang="en-US" sz="1600" dirty="0" smtClean="0">
                <a:solidFill>
                  <a:schemeClr val="tx1"/>
                </a:solidFill>
                <a:sym typeface="Symbol" pitchFamily="18" charset="2"/>
              </a:rPr>
              <a:t></a:t>
            </a:r>
            <a:r>
              <a:rPr lang="en-US" sz="1600" dirty="0" smtClean="0">
                <a:solidFill>
                  <a:schemeClr val="tx1"/>
                </a:solidFill>
              </a:rPr>
              <a:t>, does it have a satisfying truth assignment?</a:t>
            </a:r>
          </a:p>
          <a:p>
            <a:pPr marL="0" indent="0"/>
            <a:endParaRPr lang="en-US" sz="16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1600" dirty="0" smtClean="0"/>
              <a:t>3-SAT:  </a:t>
            </a:r>
            <a:r>
              <a:rPr lang="en-US" sz="1600" dirty="0" smtClean="0">
                <a:solidFill>
                  <a:schemeClr val="tx1"/>
                </a:solidFill>
              </a:rPr>
              <a:t>SAT where each clause contains exa</a:t>
            </a:r>
            <a:r>
              <a:rPr lang="en-US" sz="1600" dirty="0" smtClean="0"/>
              <a:t>ctly </a:t>
            </a:r>
            <a:r>
              <a:rPr lang="en-US" sz="1600" dirty="0" smtClean="0">
                <a:solidFill>
                  <a:schemeClr val="tx1"/>
                </a:solidFill>
              </a:rPr>
              <a:t>3 literals.</a:t>
            </a:r>
          </a:p>
        </p:txBody>
      </p:sp>
      <p:sp>
        <p:nvSpPr>
          <p:cNvPr id="100357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Satisfiability</a:t>
            </a:r>
          </a:p>
        </p:txBody>
      </p:sp>
      <p:graphicFrame>
        <p:nvGraphicFramePr>
          <p:cNvPr id="100358" name="Object 5"/>
          <p:cNvGraphicFramePr>
            <a:graphicFrameLocks noChangeAspect="1"/>
          </p:cNvGraphicFramePr>
          <p:nvPr>
            <p:extLst/>
          </p:nvPr>
        </p:nvGraphicFramePr>
        <p:xfrm>
          <a:off x="5883275" y="2273300"/>
          <a:ext cx="1812925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2" name="Equation" r:id="rId4" imgW="1816100" imgH="317500" progId="Equation.3">
                  <p:embed/>
                </p:oleObj>
              </mc:Choice>
              <mc:Fallback>
                <p:oleObj name="Equation" r:id="rId4" imgW="1816100" imgH="317500" progId="Equation.3">
                  <p:embed/>
                  <p:pic>
                    <p:nvPicPr>
                      <p:cNvPr id="100358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83275" y="2273300"/>
                        <a:ext cx="1812925" cy="317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0359" name="Object 6"/>
          <p:cNvGraphicFramePr>
            <a:graphicFrameLocks noChangeAspect="1"/>
          </p:cNvGraphicFramePr>
          <p:nvPr>
            <p:extLst/>
          </p:nvPr>
        </p:nvGraphicFramePr>
        <p:xfrm>
          <a:off x="6183313" y="1687512"/>
          <a:ext cx="827087" cy="293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3" name="Equation" r:id="rId6" imgW="825500" imgH="292100" progId="Equation.3">
                  <p:embed/>
                </p:oleObj>
              </mc:Choice>
              <mc:Fallback>
                <p:oleObj name="Equation" r:id="rId6" imgW="825500" imgH="292100" progId="Equation.3">
                  <p:embed/>
                  <p:pic>
                    <p:nvPicPr>
                      <p:cNvPr id="100359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83313" y="1687512"/>
                        <a:ext cx="827087" cy="293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0360" name="Object 7"/>
          <p:cNvGraphicFramePr>
            <a:graphicFrameLocks noChangeAspect="1"/>
          </p:cNvGraphicFramePr>
          <p:nvPr>
            <p:extLst/>
          </p:nvPr>
        </p:nvGraphicFramePr>
        <p:xfrm>
          <a:off x="5715000" y="3009900"/>
          <a:ext cx="2255837" cy="26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4" name="Equation" r:id="rId8" imgW="2260600" imgH="266700" progId="Equation.3">
                  <p:embed/>
                </p:oleObj>
              </mc:Choice>
              <mc:Fallback>
                <p:oleObj name="Equation" r:id="rId8" imgW="2260600" imgH="266700" progId="Equation.3">
                  <p:embed/>
                  <p:pic>
                    <p:nvPicPr>
                      <p:cNvPr id="10036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5000" y="3009900"/>
                        <a:ext cx="2255837" cy="266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0361" name="Object 8"/>
          <p:cNvGraphicFramePr>
            <a:graphicFrameLocks noChangeAspect="1"/>
          </p:cNvGraphicFramePr>
          <p:nvPr/>
        </p:nvGraphicFramePr>
        <p:xfrm>
          <a:off x="1568450" y="5526088"/>
          <a:ext cx="6173788" cy="339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5" name="Equation" r:id="rId10" imgW="6540500" imgH="355600" progId="Equation.3">
                  <p:embed/>
                </p:oleObj>
              </mc:Choice>
              <mc:Fallback>
                <p:oleObj name="Equation" r:id="rId10" imgW="6540500" imgH="355600" progId="Equation.3">
                  <p:embed/>
                  <p:pic>
                    <p:nvPicPr>
                      <p:cNvPr id="100361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68450" y="5526088"/>
                        <a:ext cx="6173788" cy="339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12/6/2023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417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D2D15E-EDBE-4100-ACA1-325B941D4DF9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813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Matching</a:t>
            </a:r>
            <a:endParaRPr lang="en-US" dirty="0"/>
          </a:p>
        </p:txBody>
      </p:sp>
      <p:sp>
        <p:nvSpPr>
          <p:cNvPr id="12" name="Oval 11"/>
          <p:cNvSpPr/>
          <p:nvPr/>
        </p:nvSpPr>
        <p:spPr>
          <a:xfrm>
            <a:off x="5767600" y="1986995"/>
            <a:ext cx="227685" cy="22768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5730367" y="3656685"/>
            <a:ext cx="227685" cy="22768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5710425" y="4567425"/>
            <a:ext cx="227685" cy="22768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5740517" y="2821840"/>
            <a:ext cx="227685" cy="22768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6754235" y="1986995"/>
            <a:ext cx="227685" cy="22768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6717002" y="3656685"/>
            <a:ext cx="227685" cy="22768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6697060" y="4567425"/>
            <a:ext cx="227685" cy="22768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6727152" y="2821840"/>
            <a:ext cx="227685" cy="22768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7683695" y="1986995"/>
            <a:ext cx="227685" cy="22768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7646462" y="3656685"/>
            <a:ext cx="227685" cy="22768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7626520" y="4567425"/>
            <a:ext cx="227685" cy="22768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7656612" y="2821840"/>
            <a:ext cx="227685" cy="22768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" name="Straight Connector 24"/>
          <p:cNvCxnSpPr>
            <a:endCxn id="11" idx="5"/>
          </p:cNvCxnSpPr>
          <p:nvPr/>
        </p:nvCxnSpPr>
        <p:spPr>
          <a:xfrm>
            <a:off x="1216877" y="2132351"/>
            <a:ext cx="1017846" cy="883830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1145007" y="2906680"/>
            <a:ext cx="1017846" cy="883830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>
            <a:endCxn id="10" idx="6"/>
          </p:cNvCxnSpPr>
          <p:nvPr/>
        </p:nvCxnSpPr>
        <p:spPr>
          <a:xfrm>
            <a:off x="1157439" y="4681267"/>
            <a:ext cx="1080536" cy="1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1135331" y="3764311"/>
            <a:ext cx="1080536" cy="1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1214614" y="2132350"/>
            <a:ext cx="1080536" cy="1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>
            <a:stCxn id="6" idx="3"/>
          </p:cNvCxnSpPr>
          <p:nvPr/>
        </p:nvCxnSpPr>
        <p:spPr>
          <a:xfrm flipV="1">
            <a:off x="1056999" y="2132352"/>
            <a:ext cx="1123224" cy="2629414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stCxn id="10" idx="5"/>
          </p:cNvCxnSpPr>
          <p:nvPr/>
        </p:nvCxnSpPr>
        <p:spPr>
          <a:xfrm flipH="1" flipV="1">
            <a:off x="1157439" y="2906680"/>
            <a:ext cx="1047192" cy="1855086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>
            <a:stCxn id="5" idx="3"/>
            <a:endCxn id="11" idx="3"/>
          </p:cNvCxnSpPr>
          <p:nvPr/>
        </p:nvCxnSpPr>
        <p:spPr>
          <a:xfrm flipV="1">
            <a:off x="1076941" y="3016181"/>
            <a:ext cx="996785" cy="834845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7" name="Group 26"/>
          <p:cNvGrpSpPr/>
          <p:nvPr/>
        </p:nvGrpSpPr>
        <p:grpSpPr>
          <a:xfrm>
            <a:off x="1023655" y="1986995"/>
            <a:ext cx="1271495" cy="2808115"/>
            <a:chOff x="1023655" y="1986995"/>
            <a:chExt cx="1271495" cy="2808115"/>
          </a:xfrm>
        </p:grpSpPr>
        <p:sp>
          <p:nvSpPr>
            <p:cNvPr id="4" name="Oval 3"/>
            <p:cNvSpPr/>
            <p:nvPr/>
          </p:nvSpPr>
          <p:spPr>
            <a:xfrm>
              <a:off x="1080830" y="1986995"/>
              <a:ext cx="227685" cy="22768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Oval 4"/>
            <p:cNvSpPr/>
            <p:nvPr/>
          </p:nvSpPr>
          <p:spPr>
            <a:xfrm>
              <a:off x="1043597" y="3656685"/>
              <a:ext cx="227685" cy="22768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/>
            <p:cNvSpPr/>
            <p:nvPr/>
          </p:nvSpPr>
          <p:spPr>
            <a:xfrm>
              <a:off x="1023655" y="4567425"/>
              <a:ext cx="227685" cy="22768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1053747" y="2821840"/>
              <a:ext cx="227685" cy="22768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>
              <a:off x="2067465" y="1986995"/>
              <a:ext cx="227685" cy="22768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>
              <a:off x="2030232" y="3656685"/>
              <a:ext cx="227685" cy="22768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/>
            <p:cNvSpPr/>
            <p:nvPr/>
          </p:nvSpPr>
          <p:spPr>
            <a:xfrm>
              <a:off x="2010290" y="4567425"/>
              <a:ext cx="227685" cy="22768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/>
            <p:cNvSpPr/>
            <p:nvPr/>
          </p:nvSpPr>
          <p:spPr>
            <a:xfrm>
              <a:off x="2040382" y="2821840"/>
              <a:ext cx="227685" cy="22768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4" name="Freeform 43"/>
          <p:cNvSpPr/>
          <p:nvPr/>
        </p:nvSpPr>
        <p:spPr>
          <a:xfrm>
            <a:off x="5419482" y="3447059"/>
            <a:ext cx="2719584" cy="589101"/>
          </a:xfrm>
          <a:custGeom>
            <a:avLst/>
            <a:gdLst>
              <a:gd name="connsiteX0" fmla="*/ 66919 w 2804779"/>
              <a:gd name="connsiteY0" fmla="*/ 309203 h 739107"/>
              <a:gd name="connsiteX1" fmla="*/ 608786 w 2804779"/>
              <a:gd name="connsiteY1" fmla="*/ 29803 h 739107"/>
              <a:gd name="connsiteX2" fmla="*/ 2505319 w 2804779"/>
              <a:gd name="connsiteY2" fmla="*/ 80603 h 739107"/>
              <a:gd name="connsiteX3" fmla="*/ 2573052 w 2804779"/>
              <a:gd name="connsiteY3" fmla="*/ 673270 h 739107"/>
              <a:gd name="connsiteX4" fmla="*/ 287052 w 2804779"/>
              <a:gd name="connsiteY4" fmla="*/ 681736 h 739107"/>
              <a:gd name="connsiteX5" fmla="*/ 66919 w 2804779"/>
              <a:gd name="connsiteY5" fmla="*/ 309203 h 739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804779" h="739107">
                <a:moveTo>
                  <a:pt x="66919" y="309203"/>
                </a:moveTo>
                <a:cubicBezTo>
                  <a:pt x="120541" y="200548"/>
                  <a:pt x="202386" y="67903"/>
                  <a:pt x="608786" y="29803"/>
                </a:cubicBezTo>
                <a:cubicBezTo>
                  <a:pt x="1015186" y="-8297"/>
                  <a:pt x="2177941" y="-26641"/>
                  <a:pt x="2505319" y="80603"/>
                </a:cubicBezTo>
                <a:cubicBezTo>
                  <a:pt x="2832697" y="187847"/>
                  <a:pt x="2942763" y="573081"/>
                  <a:pt x="2573052" y="673270"/>
                </a:cubicBezTo>
                <a:cubicBezTo>
                  <a:pt x="2203341" y="773459"/>
                  <a:pt x="701919" y="745236"/>
                  <a:pt x="287052" y="681736"/>
                </a:cubicBezTo>
                <a:cubicBezTo>
                  <a:pt x="-127815" y="618236"/>
                  <a:pt x="13297" y="417858"/>
                  <a:pt x="66919" y="309203"/>
                </a:cubicBezTo>
                <a:close/>
              </a:path>
            </a:pathLst>
          </a:custGeom>
          <a:noFill/>
          <a:ln>
            <a:solidFill>
              <a:schemeClr val="accent1">
                <a:lumMod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Freeform 44"/>
          <p:cNvSpPr/>
          <p:nvPr/>
        </p:nvSpPr>
        <p:spPr>
          <a:xfrm>
            <a:off x="5367360" y="2641131"/>
            <a:ext cx="2719584" cy="589101"/>
          </a:xfrm>
          <a:custGeom>
            <a:avLst/>
            <a:gdLst>
              <a:gd name="connsiteX0" fmla="*/ 66919 w 2804779"/>
              <a:gd name="connsiteY0" fmla="*/ 309203 h 739107"/>
              <a:gd name="connsiteX1" fmla="*/ 608786 w 2804779"/>
              <a:gd name="connsiteY1" fmla="*/ 29803 h 739107"/>
              <a:gd name="connsiteX2" fmla="*/ 2505319 w 2804779"/>
              <a:gd name="connsiteY2" fmla="*/ 80603 h 739107"/>
              <a:gd name="connsiteX3" fmla="*/ 2573052 w 2804779"/>
              <a:gd name="connsiteY3" fmla="*/ 673270 h 739107"/>
              <a:gd name="connsiteX4" fmla="*/ 287052 w 2804779"/>
              <a:gd name="connsiteY4" fmla="*/ 681736 h 739107"/>
              <a:gd name="connsiteX5" fmla="*/ 66919 w 2804779"/>
              <a:gd name="connsiteY5" fmla="*/ 309203 h 739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804779" h="739107">
                <a:moveTo>
                  <a:pt x="66919" y="309203"/>
                </a:moveTo>
                <a:cubicBezTo>
                  <a:pt x="120541" y="200548"/>
                  <a:pt x="202386" y="67903"/>
                  <a:pt x="608786" y="29803"/>
                </a:cubicBezTo>
                <a:cubicBezTo>
                  <a:pt x="1015186" y="-8297"/>
                  <a:pt x="2177941" y="-26641"/>
                  <a:pt x="2505319" y="80603"/>
                </a:cubicBezTo>
                <a:cubicBezTo>
                  <a:pt x="2832697" y="187847"/>
                  <a:pt x="2942763" y="573081"/>
                  <a:pt x="2573052" y="673270"/>
                </a:cubicBezTo>
                <a:cubicBezTo>
                  <a:pt x="2203341" y="773459"/>
                  <a:pt x="701919" y="745236"/>
                  <a:pt x="287052" y="681736"/>
                </a:cubicBezTo>
                <a:cubicBezTo>
                  <a:pt x="-127815" y="618236"/>
                  <a:pt x="13297" y="417858"/>
                  <a:pt x="66919" y="309203"/>
                </a:cubicBezTo>
                <a:close/>
              </a:path>
            </a:pathLst>
          </a:custGeom>
          <a:noFill/>
          <a:ln>
            <a:solidFill>
              <a:schemeClr val="accent1">
                <a:lumMod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Freeform 45"/>
          <p:cNvSpPr/>
          <p:nvPr/>
        </p:nvSpPr>
        <p:spPr>
          <a:xfrm>
            <a:off x="5419482" y="4386716"/>
            <a:ext cx="2719584" cy="589101"/>
          </a:xfrm>
          <a:custGeom>
            <a:avLst/>
            <a:gdLst>
              <a:gd name="connsiteX0" fmla="*/ 66919 w 2804779"/>
              <a:gd name="connsiteY0" fmla="*/ 309203 h 739107"/>
              <a:gd name="connsiteX1" fmla="*/ 608786 w 2804779"/>
              <a:gd name="connsiteY1" fmla="*/ 29803 h 739107"/>
              <a:gd name="connsiteX2" fmla="*/ 2505319 w 2804779"/>
              <a:gd name="connsiteY2" fmla="*/ 80603 h 739107"/>
              <a:gd name="connsiteX3" fmla="*/ 2573052 w 2804779"/>
              <a:gd name="connsiteY3" fmla="*/ 673270 h 739107"/>
              <a:gd name="connsiteX4" fmla="*/ 287052 w 2804779"/>
              <a:gd name="connsiteY4" fmla="*/ 681736 h 739107"/>
              <a:gd name="connsiteX5" fmla="*/ 66919 w 2804779"/>
              <a:gd name="connsiteY5" fmla="*/ 309203 h 739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804779" h="739107">
                <a:moveTo>
                  <a:pt x="66919" y="309203"/>
                </a:moveTo>
                <a:cubicBezTo>
                  <a:pt x="120541" y="200548"/>
                  <a:pt x="202386" y="67903"/>
                  <a:pt x="608786" y="29803"/>
                </a:cubicBezTo>
                <a:cubicBezTo>
                  <a:pt x="1015186" y="-8297"/>
                  <a:pt x="2177941" y="-26641"/>
                  <a:pt x="2505319" y="80603"/>
                </a:cubicBezTo>
                <a:cubicBezTo>
                  <a:pt x="2832697" y="187847"/>
                  <a:pt x="2942763" y="573081"/>
                  <a:pt x="2573052" y="673270"/>
                </a:cubicBezTo>
                <a:cubicBezTo>
                  <a:pt x="2203341" y="773459"/>
                  <a:pt x="701919" y="745236"/>
                  <a:pt x="287052" y="681736"/>
                </a:cubicBezTo>
                <a:cubicBezTo>
                  <a:pt x="-127815" y="618236"/>
                  <a:pt x="13297" y="417858"/>
                  <a:pt x="66919" y="309203"/>
                </a:cubicBezTo>
                <a:close/>
              </a:path>
            </a:pathLst>
          </a:custGeom>
          <a:noFill/>
          <a:ln>
            <a:solidFill>
              <a:schemeClr val="accent1">
                <a:lumMod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Freeform 46"/>
          <p:cNvSpPr/>
          <p:nvPr/>
        </p:nvSpPr>
        <p:spPr>
          <a:xfrm>
            <a:off x="5536572" y="1757408"/>
            <a:ext cx="2564148" cy="1478743"/>
          </a:xfrm>
          <a:custGeom>
            <a:avLst/>
            <a:gdLst>
              <a:gd name="connsiteX0" fmla="*/ 9095 w 2564148"/>
              <a:gd name="connsiteY0" fmla="*/ 257659 h 1478743"/>
              <a:gd name="connsiteX1" fmla="*/ 381628 w 2564148"/>
              <a:gd name="connsiteY1" fmla="*/ 54459 h 1478743"/>
              <a:gd name="connsiteX2" fmla="*/ 1406095 w 2564148"/>
              <a:gd name="connsiteY2" fmla="*/ 62925 h 1478743"/>
              <a:gd name="connsiteX3" fmla="*/ 2168095 w 2564148"/>
              <a:gd name="connsiteY3" fmla="*/ 757192 h 1478743"/>
              <a:gd name="connsiteX4" fmla="*/ 2447495 w 2564148"/>
              <a:gd name="connsiteY4" fmla="*/ 1172059 h 1478743"/>
              <a:gd name="connsiteX5" fmla="*/ 2549095 w 2564148"/>
              <a:gd name="connsiteY5" fmla="*/ 1417592 h 1478743"/>
              <a:gd name="connsiteX6" fmla="*/ 2142695 w 2564148"/>
              <a:gd name="connsiteY6" fmla="*/ 1451459 h 1478743"/>
              <a:gd name="connsiteX7" fmla="*/ 1829428 w 2564148"/>
              <a:gd name="connsiteY7" fmla="*/ 1070459 h 1478743"/>
              <a:gd name="connsiteX8" fmla="*/ 1550028 w 2564148"/>
              <a:gd name="connsiteY8" fmla="*/ 706392 h 1478743"/>
              <a:gd name="connsiteX9" fmla="*/ 1101295 w 2564148"/>
              <a:gd name="connsiteY9" fmla="*/ 621725 h 1478743"/>
              <a:gd name="connsiteX10" fmla="*/ 483228 w 2564148"/>
              <a:gd name="connsiteY10" fmla="*/ 604792 h 1478743"/>
              <a:gd name="connsiteX11" fmla="*/ 144561 w 2564148"/>
              <a:gd name="connsiteY11" fmla="*/ 613259 h 1478743"/>
              <a:gd name="connsiteX12" fmla="*/ 9095 w 2564148"/>
              <a:gd name="connsiteY12" fmla="*/ 257659 h 14787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564148" h="1478743">
                <a:moveTo>
                  <a:pt x="9095" y="257659"/>
                </a:moveTo>
                <a:cubicBezTo>
                  <a:pt x="48606" y="164526"/>
                  <a:pt x="148795" y="86915"/>
                  <a:pt x="381628" y="54459"/>
                </a:cubicBezTo>
                <a:cubicBezTo>
                  <a:pt x="614461" y="22003"/>
                  <a:pt x="1108351" y="-54197"/>
                  <a:pt x="1406095" y="62925"/>
                </a:cubicBezTo>
                <a:cubicBezTo>
                  <a:pt x="1703839" y="180047"/>
                  <a:pt x="1994528" y="572336"/>
                  <a:pt x="2168095" y="757192"/>
                </a:cubicBezTo>
                <a:cubicBezTo>
                  <a:pt x="2341662" y="942048"/>
                  <a:pt x="2383995" y="1061992"/>
                  <a:pt x="2447495" y="1172059"/>
                </a:cubicBezTo>
                <a:cubicBezTo>
                  <a:pt x="2510995" y="1282126"/>
                  <a:pt x="2599895" y="1371025"/>
                  <a:pt x="2549095" y="1417592"/>
                </a:cubicBezTo>
                <a:cubicBezTo>
                  <a:pt x="2498295" y="1464159"/>
                  <a:pt x="2262640" y="1509315"/>
                  <a:pt x="2142695" y="1451459"/>
                </a:cubicBezTo>
                <a:cubicBezTo>
                  <a:pt x="2022750" y="1393603"/>
                  <a:pt x="1928206" y="1194637"/>
                  <a:pt x="1829428" y="1070459"/>
                </a:cubicBezTo>
                <a:cubicBezTo>
                  <a:pt x="1730650" y="946281"/>
                  <a:pt x="1671383" y="781181"/>
                  <a:pt x="1550028" y="706392"/>
                </a:cubicBezTo>
                <a:cubicBezTo>
                  <a:pt x="1428673" y="631603"/>
                  <a:pt x="1279095" y="638658"/>
                  <a:pt x="1101295" y="621725"/>
                </a:cubicBezTo>
                <a:cubicBezTo>
                  <a:pt x="923495" y="604792"/>
                  <a:pt x="642684" y="606203"/>
                  <a:pt x="483228" y="604792"/>
                </a:cubicBezTo>
                <a:cubicBezTo>
                  <a:pt x="323772" y="603381"/>
                  <a:pt x="222172" y="673937"/>
                  <a:pt x="144561" y="613259"/>
                </a:cubicBezTo>
                <a:cubicBezTo>
                  <a:pt x="66950" y="552581"/>
                  <a:pt x="-30416" y="350792"/>
                  <a:pt x="9095" y="257659"/>
                </a:cubicBezTo>
                <a:close/>
              </a:path>
            </a:pathLst>
          </a:custGeom>
          <a:noFill/>
          <a:ln>
            <a:solidFill>
              <a:schemeClr val="accent5">
                <a:lumMod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Freeform 48"/>
          <p:cNvSpPr/>
          <p:nvPr/>
        </p:nvSpPr>
        <p:spPr>
          <a:xfrm>
            <a:off x="5324792" y="1857023"/>
            <a:ext cx="2851241" cy="2263341"/>
          </a:xfrm>
          <a:custGeom>
            <a:avLst/>
            <a:gdLst>
              <a:gd name="connsiteX0" fmla="*/ 2693141 w 2851241"/>
              <a:gd name="connsiteY0" fmla="*/ 31044 h 2263341"/>
              <a:gd name="connsiteX1" fmla="*/ 2794741 w 2851241"/>
              <a:gd name="connsiteY1" fmla="*/ 251177 h 2263341"/>
              <a:gd name="connsiteX2" fmla="*/ 1922675 w 2851241"/>
              <a:gd name="connsiteY2" fmla="*/ 1140177 h 2263341"/>
              <a:gd name="connsiteX3" fmla="*/ 364808 w 2851241"/>
              <a:gd name="connsiteY3" fmla="*/ 2232377 h 2263341"/>
              <a:gd name="connsiteX4" fmla="*/ 51541 w 2851241"/>
              <a:gd name="connsiteY4" fmla="*/ 1885244 h 2263341"/>
              <a:gd name="connsiteX5" fmla="*/ 1169141 w 2851241"/>
              <a:gd name="connsiteY5" fmla="*/ 1063977 h 2263341"/>
              <a:gd name="connsiteX6" fmla="*/ 2346008 w 2851241"/>
              <a:gd name="connsiteY6" fmla="*/ 73377 h 2263341"/>
              <a:gd name="connsiteX7" fmla="*/ 2769341 w 2851241"/>
              <a:gd name="connsiteY7" fmla="*/ 73377 h 2263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851241" h="2263341">
                <a:moveTo>
                  <a:pt x="2693141" y="31044"/>
                </a:moveTo>
                <a:cubicBezTo>
                  <a:pt x="2808146" y="48683"/>
                  <a:pt x="2923152" y="66322"/>
                  <a:pt x="2794741" y="251177"/>
                </a:cubicBezTo>
                <a:cubicBezTo>
                  <a:pt x="2666330" y="436033"/>
                  <a:pt x="2327664" y="809977"/>
                  <a:pt x="1922675" y="1140177"/>
                </a:cubicBezTo>
                <a:cubicBezTo>
                  <a:pt x="1517686" y="1470377"/>
                  <a:pt x="676664" y="2108199"/>
                  <a:pt x="364808" y="2232377"/>
                </a:cubicBezTo>
                <a:cubicBezTo>
                  <a:pt x="52952" y="2356555"/>
                  <a:pt x="-82514" y="2079977"/>
                  <a:pt x="51541" y="1885244"/>
                </a:cubicBezTo>
                <a:cubicBezTo>
                  <a:pt x="185596" y="1690511"/>
                  <a:pt x="786730" y="1365955"/>
                  <a:pt x="1169141" y="1063977"/>
                </a:cubicBezTo>
                <a:cubicBezTo>
                  <a:pt x="1551552" y="761999"/>
                  <a:pt x="2079308" y="238477"/>
                  <a:pt x="2346008" y="73377"/>
                </a:cubicBezTo>
                <a:cubicBezTo>
                  <a:pt x="2612708" y="-91723"/>
                  <a:pt x="2769341" y="73377"/>
                  <a:pt x="2769341" y="73377"/>
                </a:cubicBezTo>
              </a:path>
            </a:pathLst>
          </a:custGeom>
          <a:noFill/>
          <a:ln>
            <a:solidFill>
              <a:schemeClr val="accent1">
                <a:lumMod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Freeform 50"/>
          <p:cNvSpPr/>
          <p:nvPr/>
        </p:nvSpPr>
        <p:spPr>
          <a:xfrm>
            <a:off x="5521892" y="2581550"/>
            <a:ext cx="2609913" cy="2381069"/>
          </a:xfrm>
          <a:custGeom>
            <a:avLst/>
            <a:gdLst>
              <a:gd name="connsiteX0" fmla="*/ 49175 w 2609913"/>
              <a:gd name="connsiteY0" fmla="*/ 2235983 h 2381069"/>
              <a:gd name="connsiteX1" fmla="*/ 159241 w 2609913"/>
              <a:gd name="connsiteY1" fmla="*/ 2379917 h 2381069"/>
              <a:gd name="connsiteX2" fmla="*/ 557175 w 2609913"/>
              <a:gd name="connsiteY2" fmla="*/ 2168250 h 2381069"/>
              <a:gd name="connsiteX3" fmla="*/ 1742508 w 2609913"/>
              <a:gd name="connsiteY3" fmla="*/ 1076050 h 2381069"/>
              <a:gd name="connsiteX4" fmla="*/ 2580708 w 2609913"/>
              <a:gd name="connsiteY4" fmla="*/ 280183 h 2381069"/>
              <a:gd name="connsiteX5" fmla="*/ 2369041 w 2609913"/>
              <a:gd name="connsiteY5" fmla="*/ 783 h 2381069"/>
              <a:gd name="connsiteX6" fmla="*/ 1886441 w 2609913"/>
              <a:gd name="connsiteY6" fmla="*/ 347917 h 2381069"/>
              <a:gd name="connsiteX7" fmla="*/ 904308 w 2609913"/>
              <a:gd name="connsiteY7" fmla="*/ 1219983 h 2381069"/>
              <a:gd name="connsiteX8" fmla="*/ 74575 w 2609913"/>
              <a:gd name="connsiteY8" fmla="*/ 1888850 h 2381069"/>
              <a:gd name="connsiteX9" fmla="*/ 49175 w 2609913"/>
              <a:gd name="connsiteY9" fmla="*/ 2235983 h 23810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609913" h="2381069">
                <a:moveTo>
                  <a:pt x="49175" y="2235983"/>
                </a:moveTo>
                <a:cubicBezTo>
                  <a:pt x="63286" y="2317828"/>
                  <a:pt x="74574" y="2391206"/>
                  <a:pt x="159241" y="2379917"/>
                </a:cubicBezTo>
                <a:cubicBezTo>
                  <a:pt x="243908" y="2368628"/>
                  <a:pt x="293297" y="2385561"/>
                  <a:pt x="557175" y="2168250"/>
                </a:cubicBezTo>
                <a:cubicBezTo>
                  <a:pt x="821053" y="1950939"/>
                  <a:pt x="1405253" y="1390728"/>
                  <a:pt x="1742508" y="1076050"/>
                </a:cubicBezTo>
                <a:cubicBezTo>
                  <a:pt x="2079764" y="761372"/>
                  <a:pt x="2476286" y="459394"/>
                  <a:pt x="2580708" y="280183"/>
                </a:cubicBezTo>
                <a:cubicBezTo>
                  <a:pt x="2685130" y="100972"/>
                  <a:pt x="2484752" y="-10506"/>
                  <a:pt x="2369041" y="783"/>
                </a:cubicBezTo>
                <a:cubicBezTo>
                  <a:pt x="2253330" y="12072"/>
                  <a:pt x="2130563" y="144717"/>
                  <a:pt x="1886441" y="347917"/>
                </a:cubicBezTo>
                <a:cubicBezTo>
                  <a:pt x="1642319" y="551117"/>
                  <a:pt x="1206286" y="963161"/>
                  <a:pt x="904308" y="1219983"/>
                </a:cubicBezTo>
                <a:cubicBezTo>
                  <a:pt x="602330" y="1476805"/>
                  <a:pt x="217097" y="1715283"/>
                  <a:pt x="74575" y="1888850"/>
                </a:cubicBezTo>
                <a:cubicBezTo>
                  <a:pt x="-67947" y="2062417"/>
                  <a:pt x="35064" y="2154138"/>
                  <a:pt x="49175" y="2235983"/>
                </a:cubicBezTo>
                <a:close/>
              </a:path>
            </a:pathLst>
          </a:custGeom>
          <a:noFill/>
          <a:ln>
            <a:solidFill>
              <a:schemeClr val="accent5">
                <a:lumMod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Freeform 51"/>
          <p:cNvSpPr/>
          <p:nvPr/>
        </p:nvSpPr>
        <p:spPr>
          <a:xfrm>
            <a:off x="5614053" y="1779781"/>
            <a:ext cx="2562263" cy="3297057"/>
          </a:xfrm>
          <a:custGeom>
            <a:avLst/>
            <a:gdLst>
              <a:gd name="connsiteX0" fmla="*/ 16280 w 2562263"/>
              <a:gd name="connsiteY0" fmla="*/ 159086 h 3297057"/>
              <a:gd name="connsiteX1" fmla="*/ 490414 w 2562263"/>
              <a:gd name="connsiteY1" fmla="*/ 32086 h 3297057"/>
              <a:gd name="connsiteX2" fmla="*/ 1133880 w 2562263"/>
              <a:gd name="connsiteY2" fmla="*/ 743286 h 3297057"/>
              <a:gd name="connsiteX3" fmla="*/ 1574147 w 2562263"/>
              <a:gd name="connsiteY3" fmla="*/ 1081952 h 3297057"/>
              <a:gd name="connsiteX4" fmla="*/ 1743480 w 2562263"/>
              <a:gd name="connsiteY4" fmla="*/ 1776219 h 3297057"/>
              <a:gd name="connsiteX5" fmla="*/ 2446214 w 2562263"/>
              <a:gd name="connsiteY5" fmla="*/ 2766819 h 3297057"/>
              <a:gd name="connsiteX6" fmla="*/ 2530880 w 2562263"/>
              <a:gd name="connsiteY6" fmla="*/ 3173219 h 3297057"/>
              <a:gd name="connsiteX7" fmla="*/ 2124480 w 2562263"/>
              <a:gd name="connsiteY7" fmla="*/ 3266352 h 3297057"/>
              <a:gd name="connsiteX8" fmla="*/ 1709614 w 2562263"/>
              <a:gd name="connsiteY8" fmla="*/ 2699086 h 3297057"/>
              <a:gd name="connsiteX9" fmla="*/ 1413280 w 2562263"/>
              <a:gd name="connsiteY9" fmla="*/ 1615352 h 3297057"/>
              <a:gd name="connsiteX10" fmla="*/ 973014 w 2562263"/>
              <a:gd name="connsiteY10" fmla="*/ 1293619 h 3297057"/>
              <a:gd name="connsiteX11" fmla="*/ 769814 w 2562263"/>
              <a:gd name="connsiteY11" fmla="*/ 819486 h 3297057"/>
              <a:gd name="connsiteX12" fmla="*/ 168680 w 2562263"/>
              <a:gd name="connsiteY12" fmla="*/ 489286 h 3297057"/>
              <a:gd name="connsiteX13" fmla="*/ 16280 w 2562263"/>
              <a:gd name="connsiteY13" fmla="*/ 159086 h 32970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562263" h="3297057">
                <a:moveTo>
                  <a:pt x="16280" y="159086"/>
                </a:moveTo>
                <a:cubicBezTo>
                  <a:pt x="69902" y="82886"/>
                  <a:pt x="304147" y="-65281"/>
                  <a:pt x="490414" y="32086"/>
                </a:cubicBezTo>
                <a:cubicBezTo>
                  <a:pt x="676681" y="129453"/>
                  <a:pt x="953258" y="568308"/>
                  <a:pt x="1133880" y="743286"/>
                </a:cubicBezTo>
                <a:cubicBezTo>
                  <a:pt x="1314502" y="918264"/>
                  <a:pt x="1472547" y="909797"/>
                  <a:pt x="1574147" y="1081952"/>
                </a:cubicBezTo>
                <a:cubicBezTo>
                  <a:pt x="1675747" y="1254107"/>
                  <a:pt x="1598136" y="1495408"/>
                  <a:pt x="1743480" y="1776219"/>
                </a:cubicBezTo>
                <a:cubicBezTo>
                  <a:pt x="1888824" y="2057030"/>
                  <a:pt x="2314981" y="2533986"/>
                  <a:pt x="2446214" y="2766819"/>
                </a:cubicBezTo>
                <a:cubicBezTo>
                  <a:pt x="2577447" y="2999652"/>
                  <a:pt x="2584502" y="3089964"/>
                  <a:pt x="2530880" y="3173219"/>
                </a:cubicBezTo>
                <a:cubicBezTo>
                  <a:pt x="2477258" y="3256474"/>
                  <a:pt x="2261358" y="3345374"/>
                  <a:pt x="2124480" y="3266352"/>
                </a:cubicBezTo>
                <a:cubicBezTo>
                  <a:pt x="1987602" y="3187330"/>
                  <a:pt x="1828147" y="2974253"/>
                  <a:pt x="1709614" y="2699086"/>
                </a:cubicBezTo>
                <a:cubicBezTo>
                  <a:pt x="1591081" y="2423919"/>
                  <a:pt x="1536047" y="1849597"/>
                  <a:pt x="1413280" y="1615352"/>
                </a:cubicBezTo>
                <a:cubicBezTo>
                  <a:pt x="1290513" y="1381108"/>
                  <a:pt x="1080258" y="1426263"/>
                  <a:pt x="973014" y="1293619"/>
                </a:cubicBezTo>
                <a:cubicBezTo>
                  <a:pt x="865770" y="1160975"/>
                  <a:pt x="903870" y="953541"/>
                  <a:pt x="769814" y="819486"/>
                </a:cubicBezTo>
                <a:cubicBezTo>
                  <a:pt x="635758" y="685431"/>
                  <a:pt x="288624" y="599353"/>
                  <a:pt x="168680" y="489286"/>
                </a:cubicBezTo>
                <a:cubicBezTo>
                  <a:pt x="48736" y="379219"/>
                  <a:pt x="-37342" y="235286"/>
                  <a:pt x="16280" y="159086"/>
                </a:cubicBezTo>
                <a:close/>
              </a:path>
            </a:pathLst>
          </a:custGeom>
          <a:noFill/>
          <a:ln>
            <a:solidFill>
              <a:schemeClr val="accent1">
                <a:lumMod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chemeClr val="tx1"/>
                </a:solidFill>
                <a:prstDash val="sysDot"/>
              </a:ln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549565" y="5326375"/>
            <a:ext cx="23527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Two dimensional matching</a:t>
            </a:r>
            <a:endParaRPr lang="en-US" dirty="0"/>
          </a:p>
        </p:txBody>
      </p:sp>
      <p:sp>
        <p:nvSpPr>
          <p:cNvPr id="54" name="TextBox 53"/>
          <p:cNvSpPr txBox="1"/>
          <p:nvPr/>
        </p:nvSpPr>
        <p:spPr>
          <a:xfrm>
            <a:off x="5727590" y="5335683"/>
            <a:ext cx="23527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Three dimensional matching (3DM)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12/6/2023</a:t>
            </a:r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417</a:t>
            </a:r>
            <a:endParaRPr lang="en-US"/>
          </a:p>
        </p:txBody>
      </p:sp>
      <p:sp>
        <p:nvSpPr>
          <p:cNvPr id="26" name="Slide Number Placeholder 2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D2D15E-EDBE-4100-ACA1-325B941D4DF9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4065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Augmenting Path Algorithm for Matching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12/6/2023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417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D2D15E-EDBE-4100-ACA1-325B941D4DF9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25460" y="4643320"/>
            <a:ext cx="751360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Find augmenting path in O(m) time</a:t>
            </a:r>
          </a:p>
          <a:p>
            <a:r>
              <a:rPr lang="en-US" sz="3200" dirty="0" smtClean="0"/>
              <a:t>n phases of augmentation</a:t>
            </a:r>
          </a:p>
          <a:p>
            <a:r>
              <a:rPr lang="en-US" sz="3200" dirty="0" smtClean="0"/>
              <a:t>O(nm) time algorithm for matching</a:t>
            </a:r>
            <a:endParaRPr lang="en-US" sz="3200" dirty="0"/>
          </a:p>
        </p:txBody>
      </p:sp>
      <p:grpSp>
        <p:nvGrpSpPr>
          <p:cNvPr id="8" name="Group 7"/>
          <p:cNvGrpSpPr/>
          <p:nvPr/>
        </p:nvGrpSpPr>
        <p:grpSpPr>
          <a:xfrm>
            <a:off x="625460" y="1759310"/>
            <a:ext cx="6078912" cy="2326852"/>
            <a:chOff x="769938" y="2392363"/>
            <a:chExt cx="7602537" cy="2962275"/>
          </a:xfrm>
        </p:grpSpPr>
        <p:sp>
          <p:nvSpPr>
            <p:cNvPr id="9" name="Line 2"/>
            <p:cNvSpPr>
              <a:spLocks noChangeShapeType="1"/>
            </p:cNvSpPr>
            <p:nvPr>
              <p:custDataLst>
                <p:tags r:id="rId1"/>
              </p:custDataLst>
            </p:nvPr>
          </p:nvSpPr>
          <p:spPr bwMode="auto">
            <a:xfrm flipH="1">
              <a:off x="2152650" y="2506663"/>
              <a:ext cx="3648075" cy="272732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Line 5"/>
            <p:cNvSpPr>
              <a:spLocks noChangeShapeType="1"/>
            </p:cNvSpPr>
            <p:nvPr>
              <p:custDataLst>
                <p:tags r:id="rId2"/>
              </p:custDataLst>
            </p:nvPr>
          </p:nvSpPr>
          <p:spPr bwMode="auto">
            <a:xfrm>
              <a:off x="846138" y="2506663"/>
              <a:ext cx="2497137" cy="268922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Line 6"/>
            <p:cNvSpPr>
              <a:spLocks noChangeShapeType="1"/>
            </p:cNvSpPr>
            <p:nvPr>
              <p:custDataLst>
                <p:tags r:id="rId3"/>
              </p:custDataLst>
            </p:nvPr>
          </p:nvSpPr>
          <p:spPr bwMode="auto">
            <a:xfrm>
              <a:off x="846138" y="2506663"/>
              <a:ext cx="4954587" cy="272732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Line 7"/>
            <p:cNvSpPr>
              <a:spLocks noChangeShapeType="1"/>
            </p:cNvSpPr>
            <p:nvPr>
              <p:custDataLst>
                <p:tags r:id="rId4"/>
              </p:custDataLst>
            </p:nvPr>
          </p:nvSpPr>
          <p:spPr bwMode="auto">
            <a:xfrm>
              <a:off x="846138" y="2506663"/>
              <a:ext cx="6183312" cy="272732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Line 8"/>
            <p:cNvSpPr>
              <a:spLocks noChangeShapeType="1"/>
            </p:cNvSpPr>
            <p:nvPr>
              <p:custDataLst>
                <p:tags r:id="rId5"/>
              </p:custDataLst>
            </p:nvPr>
          </p:nvSpPr>
          <p:spPr bwMode="auto">
            <a:xfrm flipH="1">
              <a:off x="3343275" y="2546350"/>
              <a:ext cx="1228725" cy="2687638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Line 9"/>
            <p:cNvSpPr>
              <a:spLocks noChangeShapeType="1"/>
            </p:cNvSpPr>
            <p:nvPr>
              <p:custDataLst>
                <p:tags r:id="rId6"/>
              </p:custDataLst>
            </p:nvPr>
          </p:nvSpPr>
          <p:spPr bwMode="auto">
            <a:xfrm>
              <a:off x="4572000" y="2506663"/>
              <a:ext cx="1266825" cy="272732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Line 10"/>
            <p:cNvSpPr>
              <a:spLocks noChangeShapeType="1"/>
            </p:cNvSpPr>
            <p:nvPr>
              <p:custDataLst>
                <p:tags r:id="rId7"/>
              </p:custDataLst>
            </p:nvPr>
          </p:nvSpPr>
          <p:spPr bwMode="auto">
            <a:xfrm>
              <a:off x="4572000" y="2506663"/>
              <a:ext cx="2457450" cy="272732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Line 11"/>
            <p:cNvSpPr>
              <a:spLocks noChangeShapeType="1"/>
            </p:cNvSpPr>
            <p:nvPr>
              <p:custDataLst>
                <p:tags r:id="rId8"/>
              </p:custDataLst>
            </p:nvPr>
          </p:nvSpPr>
          <p:spPr bwMode="auto">
            <a:xfrm flipH="1">
              <a:off x="3343275" y="2506663"/>
              <a:ext cx="3686175" cy="268922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Line 12"/>
            <p:cNvSpPr>
              <a:spLocks noChangeShapeType="1"/>
            </p:cNvSpPr>
            <p:nvPr>
              <p:custDataLst>
                <p:tags r:id="rId9"/>
              </p:custDataLst>
            </p:nvPr>
          </p:nvSpPr>
          <p:spPr bwMode="auto">
            <a:xfrm flipH="1">
              <a:off x="5800725" y="2468563"/>
              <a:ext cx="1268413" cy="2765425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Line 13"/>
            <p:cNvSpPr>
              <a:spLocks noChangeShapeType="1"/>
            </p:cNvSpPr>
            <p:nvPr>
              <p:custDataLst>
                <p:tags r:id="rId10"/>
              </p:custDataLst>
            </p:nvPr>
          </p:nvSpPr>
          <p:spPr bwMode="auto">
            <a:xfrm>
              <a:off x="6991350" y="2468563"/>
              <a:ext cx="38100" cy="276542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Line 14"/>
            <p:cNvSpPr>
              <a:spLocks noChangeShapeType="1"/>
            </p:cNvSpPr>
            <p:nvPr>
              <p:custDataLst>
                <p:tags r:id="rId11"/>
              </p:custDataLst>
            </p:nvPr>
          </p:nvSpPr>
          <p:spPr bwMode="auto">
            <a:xfrm>
              <a:off x="8258175" y="2506663"/>
              <a:ext cx="0" cy="276542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Line 15"/>
            <p:cNvSpPr>
              <a:spLocks noChangeShapeType="1"/>
            </p:cNvSpPr>
            <p:nvPr>
              <p:custDataLst>
                <p:tags r:id="rId12"/>
              </p:custDataLst>
            </p:nvPr>
          </p:nvSpPr>
          <p:spPr bwMode="auto">
            <a:xfrm flipH="1">
              <a:off x="4572000" y="2506663"/>
              <a:ext cx="3686175" cy="268922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Line 16"/>
            <p:cNvSpPr>
              <a:spLocks noChangeShapeType="1"/>
            </p:cNvSpPr>
            <p:nvPr>
              <p:custDataLst>
                <p:tags r:id="rId13"/>
              </p:custDataLst>
            </p:nvPr>
          </p:nvSpPr>
          <p:spPr bwMode="auto">
            <a:xfrm>
              <a:off x="7029450" y="2506663"/>
              <a:ext cx="1228725" cy="272732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Line 17"/>
            <p:cNvSpPr>
              <a:spLocks noChangeShapeType="1"/>
            </p:cNvSpPr>
            <p:nvPr>
              <p:custDataLst>
                <p:tags r:id="rId14"/>
              </p:custDataLst>
            </p:nvPr>
          </p:nvSpPr>
          <p:spPr bwMode="auto">
            <a:xfrm>
              <a:off x="5800725" y="2546350"/>
              <a:ext cx="2457450" cy="2687638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Line 18"/>
            <p:cNvSpPr>
              <a:spLocks noChangeShapeType="1"/>
            </p:cNvSpPr>
            <p:nvPr>
              <p:custDataLst>
                <p:tags r:id="rId15"/>
              </p:custDataLst>
            </p:nvPr>
          </p:nvSpPr>
          <p:spPr bwMode="auto">
            <a:xfrm flipH="1">
              <a:off x="4572000" y="2506663"/>
              <a:ext cx="1228725" cy="268922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Line 19"/>
            <p:cNvSpPr>
              <a:spLocks noChangeShapeType="1"/>
            </p:cNvSpPr>
            <p:nvPr>
              <p:custDataLst>
                <p:tags r:id="rId16"/>
              </p:custDataLst>
            </p:nvPr>
          </p:nvSpPr>
          <p:spPr bwMode="auto">
            <a:xfrm>
              <a:off x="885825" y="2506663"/>
              <a:ext cx="0" cy="2727325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Line 20"/>
            <p:cNvSpPr>
              <a:spLocks noChangeShapeType="1"/>
            </p:cNvSpPr>
            <p:nvPr>
              <p:custDataLst>
                <p:tags r:id="rId17"/>
              </p:custDataLst>
            </p:nvPr>
          </p:nvSpPr>
          <p:spPr bwMode="auto">
            <a:xfrm flipH="1">
              <a:off x="846138" y="2546350"/>
              <a:ext cx="1306512" cy="268763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Line 21"/>
            <p:cNvSpPr>
              <a:spLocks noChangeShapeType="1"/>
            </p:cNvSpPr>
            <p:nvPr>
              <p:custDataLst>
                <p:tags r:id="rId18"/>
              </p:custDataLst>
            </p:nvPr>
          </p:nvSpPr>
          <p:spPr bwMode="auto">
            <a:xfrm flipH="1">
              <a:off x="885825" y="2584450"/>
              <a:ext cx="2495550" cy="261143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" name="Line 22"/>
            <p:cNvSpPr>
              <a:spLocks noChangeShapeType="1"/>
            </p:cNvSpPr>
            <p:nvPr>
              <p:custDataLst>
                <p:tags r:id="rId19"/>
              </p:custDataLst>
            </p:nvPr>
          </p:nvSpPr>
          <p:spPr bwMode="auto">
            <a:xfrm>
              <a:off x="2114550" y="2584450"/>
              <a:ext cx="38100" cy="2649538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" name="Line 23"/>
            <p:cNvSpPr>
              <a:spLocks noChangeShapeType="1"/>
            </p:cNvSpPr>
            <p:nvPr>
              <p:custDataLst>
                <p:tags r:id="rId20"/>
              </p:custDataLst>
            </p:nvPr>
          </p:nvSpPr>
          <p:spPr bwMode="auto">
            <a:xfrm>
              <a:off x="2152650" y="2546350"/>
              <a:ext cx="2419350" cy="264953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" name="Line 24"/>
            <p:cNvSpPr>
              <a:spLocks noChangeShapeType="1"/>
            </p:cNvSpPr>
            <p:nvPr>
              <p:custDataLst>
                <p:tags r:id="rId21"/>
              </p:custDataLst>
            </p:nvPr>
          </p:nvSpPr>
          <p:spPr bwMode="auto">
            <a:xfrm flipH="1">
              <a:off x="2190750" y="2546350"/>
              <a:ext cx="1190625" cy="264953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" name="Line 25"/>
            <p:cNvSpPr>
              <a:spLocks noChangeShapeType="1"/>
            </p:cNvSpPr>
            <p:nvPr>
              <p:custDataLst>
                <p:tags r:id="rId22"/>
              </p:custDataLst>
            </p:nvPr>
          </p:nvSpPr>
          <p:spPr bwMode="auto">
            <a:xfrm>
              <a:off x="4572000" y="2506663"/>
              <a:ext cx="0" cy="265112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" name="Line 26"/>
            <p:cNvSpPr>
              <a:spLocks noChangeShapeType="1"/>
            </p:cNvSpPr>
            <p:nvPr>
              <p:custDataLst>
                <p:tags r:id="rId23"/>
              </p:custDataLst>
            </p:nvPr>
          </p:nvSpPr>
          <p:spPr bwMode="auto">
            <a:xfrm>
              <a:off x="3381375" y="2546350"/>
              <a:ext cx="1190625" cy="2687638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" name="Line 27"/>
            <p:cNvSpPr>
              <a:spLocks noChangeShapeType="1"/>
            </p:cNvSpPr>
            <p:nvPr>
              <p:custDataLst>
                <p:tags r:id="rId24"/>
              </p:custDataLst>
            </p:nvPr>
          </p:nvSpPr>
          <p:spPr bwMode="auto">
            <a:xfrm>
              <a:off x="885825" y="2546350"/>
              <a:ext cx="1228725" cy="268763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" name="Oval 28"/>
            <p:cNvSpPr>
              <a:spLocks noChangeArrowheads="1"/>
            </p:cNvSpPr>
            <p:nvPr>
              <p:custDataLst>
                <p:tags r:id="rId25"/>
              </p:custDataLst>
            </p:nvPr>
          </p:nvSpPr>
          <p:spPr bwMode="auto">
            <a:xfrm>
              <a:off x="4457700" y="5126038"/>
              <a:ext cx="228600" cy="228600"/>
            </a:xfrm>
            <a:prstGeom prst="ellipse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4" name="Oval 29"/>
            <p:cNvSpPr>
              <a:spLocks noChangeArrowheads="1"/>
            </p:cNvSpPr>
            <p:nvPr>
              <p:custDataLst>
                <p:tags r:id="rId26"/>
              </p:custDataLst>
            </p:nvPr>
          </p:nvSpPr>
          <p:spPr bwMode="auto">
            <a:xfrm>
              <a:off x="5686425" y="5118100"/>
              <a:ext cx="228600" cy="228600"/>
            </a:xfrm>
            <a:prstGeom prst="ellipse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5" name="Oval 30"/>
            <p:cNvSpPr>
              <a:spLocks noChangeArrowheads="1"/>
            </p:cNvSpPr>
            <p:nvPr>
              <p:custDataLst>
                <p:tags r:id="rId27"/>
              </p:custDataLst>
            </p:nvPr>
          </p:nvSpPr>
          <p:spPr bwMode="auto">
            <a:xfrm>
              <a:off x="6915150" y="5118100"/>
              <a:ext cx="228600" cy="228600"/>
            </a:xfrm>
            <a:prstGeom prst="ellipse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6" name="Oval 31"/>
            <p:cNvSpPr>
              <a:spLocks noChangeArrowheads="1"/>
            </p:cNvSpPr>
            <p:nvPr>
              <p:custDataLst>
                <p:tags r:id="rId28"/>
              </p:custDataLst>
            </p:nvPr>
          </p:nvSpPr>
          <p:spPr bwMode="auto">
            <a:xfrm>
              <a:off x="8143875" y="5118100"/>
              <a:ext cx="228600" cy="228600"/>
            </a:xfrm>
            <a:prstGeom prst="ellipse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7" name="Oval 32"/>
            <p:cNvSpPr>
              <a:spLocks noChangeArrowheads="1"/>
            </p:cNvSpPr>
            <p:nvPr>
              <p:custDataLst>
                <p:tags r:id="rId29"/>
              </p:custDataLst>
            </p:nvPr>
          </p:nvSpPr>
          <p:spPr bwMode="auto">
            <a:xfrm>
              <a:off x="769938" y="5118100"/>
              <a:ext cx="228600" cy="228600"/>
            </a:xfrm>
            <a:prstGeom prst="ellipse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8" name="Oval 33"/>
            <p:cNvSpPr>
              <a:spLocks noChangeArrowheads="1"/>
            </p:cNvSpPr>
            <p:nvPr>
              <p:custDataLst>
                <p:tags r:id="rId30"/>
              </p:custDataLst>
            </p:nvPr>
          </p:nvSpPr>
          <p:spPr bwMode="auto">
            <a:xfrm>
              <a:off x="2036763" y="5118100"/>
              <a:ext cx="228600" cy="228600"/>
            </a:xfrm>
            <a:prstGeom prst="ellipse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9" name="Oval 34"/>
            <p:cNvSpPr>
              <a:spLocks noChangeArrowheads="1"/>
            </p:cNvSpPr>
            <p:nvPr>
              <p:custDataLst>
                <p:tags r:id="rId31"/>
              </p:custDataLst>
            </p:nvPr>
          </p:nvSpPr>
          <p:spPr bwMode="auto">
            <a:xfrm>
              <a:off x="3227388" y="5118100"/>
              <a:ext cx="228600" cy="228600"/>
            </a:xfrm>
            <a:prstGeom prst="ellipse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0" name="Oval 35"/>
            <p:cNvSpPr>
              <a:spLocks noChangeArrowheads="1"/>
            </p:cNvSpPr>
            <p:nvPr>
              <p:custDataLst>
                <p:tags r:id="rId32"/>
              </p:custDataLst>
            </p:nvPr>
          </p:nvSpPr>
          <p:spPr bwMode="auto">
            <a:xfrm>
              <a:off x="4457700" y="2400300"/>
              <a:ext cx="228600" cy="228600"/>
            </a:xfrm>
            <a:prstGeom prst="ellipse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1" name="Oval 36"/>
            <p:cNvSpPr>
              <a:spLocks noChangeArrowheads="1"/>
            </p:cNvSpPr>
            <p:nvPr>
              <p:custDataLst>
                <p:tags r:id="rId33"/>
              </p:custDataLst>
            </p:nvPr>
          </p:nvSpPr>
          <p:spPr bwMode="auto">
            <a:xfrm>
              <a:off x="5686425" y="2392363"/>
              <a:ext cx="228600" cy="228600"/>
            </a:xfrm>
            <a:prstGeom prst="ellipse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2" name="Oval 37"/>
            <p:cNvSpPr>
              <a:spLocks noChangeArrowheads="1"/>
            </p:cNvSpPr>
            <p:nvPr>
              <p:custDataLst>
                <p:tags r:id="rId34"/>
              </p:custDataLst>
            </p:nvPr>
          </p:nvSpPr>
          <p:spPr bwMode="auto">
            <a:xfrm>
              <a:off x="6915150" y="2392363"/>
              <a:ext cx="228600" cy="228600"/>
            </a:xfrm>
            <a:prstGeom prst="ellipse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3" name="Oval 38"/>
            <p:cNvSpPr>
              <a:spLocks noChangeArrowheads="1"/>
            </p:cNvSpPr>
            <p:nvPr>
              <p:custDataLst>
                <p:tags r:id="rId35"/>
              </p:custDataLst>
            </p:nvPr>
          </p:nvSpPr>
          <p:spPr bwMode="auto">
            <a:xfrm>
              <a:off x="8143875" y="2392363"/>
              <a:ext cx="228600" cy="228600"/>
            </a:xfrm>
            <a:prstGeom prst="ellipse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4" name="Oval 39"/>
            <p:cNvSpPr>
              <a:spLocks noChangeArrowheads="1"/>
            </p:cNvSpPr>
            <p:nvPr>
              <p:custDataLst>
                <p:tags r:id="rId36"/>
              </p:custDataLst>
            </p:nvPr>
          </p:nvSpPr>
          <p:spPr bwMode="auto">
            <a:xfrm>
              <a:off x="769938" y="2392363"/>
              <a:ext cx="228600" cy="228600"/>
            </a:xfrm>
            <a:prstGeom prst="ellipse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5" name="Oval 40"/>
            <p:cNvSpPr>
              <a:spLocks noChangeArrowheads="1"/>
            </p:cNvSpPr>
            <p:nvPr>
              <p:custDataLst>
                <p:tags r:id="rId37"/>
              </p:custDataLst>
            </p:nvPr>
          </p:nvSpPr>
          <p:spPr bwMode="auto">
            <a:xfrm>
              <a:off x="2036763" y="2392363"/>
              <a:ext cx="228600" cy="228600"/>
            </a:xfrm>
            <a:prstGeom prst="ellipse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6" name="Oval 41"/>
            <p:cNvSpPr>
              <a:spLocks noChangeArrowheads="1"/>
            </p:cNvSpPr>
            <p:nvPr>
              <p:custDataLst>
                <p:tags r:id="rId38"/>
              </p:custDataLst>
            </p:nvPr>
          </p:nvSpPr>
          <p:spPr bwMode="auto">
            <a:xfrm>
              <a:off x="3227388" y="2392363"/>
              <a:ext cx="228600" cy="228600"/>
            </a:xfrm>
            <a:prstGeom prst="ellipse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27323389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3-SAT &lt;</a:t>
            </a:r>
            <a:r>
              <a:rPr lang="en-US" baseline="-25000" dirty="0" smtClean="0"/>
              <a:t>P</a:t>
            </a:r>
            <a:r>
              <a:rPr lang="en-US" dirty="0" smtClean="0"/>
              <a:t> 3DM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853145" y="2973630"/>
            <a:ext cx="227685" cy="22768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687991" y="2518260"/>
            <a:ext cx="227685" cy="22768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1687990" y="3542843"/>
            <a:ext cx="227685" cy="227685"/>
          </a:xfrm>
          <a:prstGeom prst="ellipse">
            <a:avLst/>
          </a:prstGeom>
          <a:solidFill>
            <a:srgbClr val="66FF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750520" y="2518260"/>
            <a:ext cx="227685" cy="227685"/>
          </a:xfrm>
          <a:prstGeom prst="ellipse">
            <a:avLst/>
          </a:prstGeom>
          <a:solidFill>
            <a:srgbClr val="66FF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2750519" y="3542843"/>
            <a:ext cx="227685" cy="22768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2219255" y="4339740"/>
            <a:ext cx="227685" cy="22768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2219255" y="1759310"/>
            <a:ext cx="227685" cy="22768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3585365" y="2973630"/>
            <a:ext cx="227685" cy="22768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1520572" y="1573481"/>
            <a:ext cx="1623379" cy="1377779"/>
          </a:xfrm>
          <a:custGeom>
            <a:avLst/>
            <a:gdLst>
              <a:gd name="connsiteX0" fmla="*/ 807761 w 1623379"/>
              <a:gd name="connsiteY0" fmla="*/ 18252 h 1377779"/>
              <a:gd name="connsiteX1" fmla="*/ 1112561 w 1623379"/>
              <a:gd name="connsiteY1" fmla="*/ 246852 h 1377779"/>
              <a:gd name="connsiteX2" fmla="*/ 1620561 w 1623379"/>
              <a:gd name="connsiteY2" fmla="*/ 1085052 h 1377779"/>
              <a:gd name="connsiteX3" fmla="*/ 1256495 w 1623379"/>
              <a:gd name="connsiteY3" fmla="*/ 1355986 h 1377779"/>
              <a:gd name="connsiteX4" fmla="*/ 71161 w 1623379"/>
              <a:gd name="connsiteY4" fmla="*/ 1279786 h 1377779"/>
              <a:gd name="connsiteX5" fmla="*/ 206628 w 1623379"/>
              <a:gd name="connsiteY5" fmla="*/ 636319 h 1377779"/>
              <a:gd name="connsiteX6" fmla="*/ 807761 w 1623379"/>
              <a:gd name="connsiteY6" fmla="*/ 18252 h 13777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23379" h="1377779">
                <a:moveTo>
                  <a:pt x="807761" y="18252"/>
                </a:moveTo>
                <a:cubicBezTo>
                  <a:pt x="958750" y="-46659"/>
                  <a:pt x="977094" y="69052"/>
                  <a:pt x="1112561" y="246852"/>
                </a:cubicBezTo>
                <a:cubicBezTo>
                  <a:pt x="1248028" y="424652"/>
                  <a:pt x="1596572" y="900196"/>
                  <a:pt x="1620561" y="1085052"/>
                </a:cubicBezTo>
                <a:cubicBezTo>
                  <a:pt x="1644550" y="1269908"/>
                  <a:pt x="1514728" y="1323530"/>
                  <a:pt x="1256495" y="1355986"/>
                </a:cubicBezTo>
                <a:cubicBezTo>
                  <a:pt x="998262" y="1388442"/>
                  <a:pt x="246139" y="1399731"/>
                  <a:pt x="71161" y="1279786"/>
                </a:cubicBezTo>
                <a:cubicBezTo>
                  <a:pt x="-103817" y="1159841"/>
                  <a:pt x="83861" y="843752"/>
                  <a:pt x="206628" y="636319"/>
                </a:cubicBezTo>
                <a:cubicBezTo>
                  <a:pt x="329395" y="428886"/>
                  <a:pt x="656772" y="83163"/>
                  <a:pt x="807761" y="18252"/>
                </a:cubicBezTo>
                <a:close/>
              </a:path>
            </a:pathLst>
          </a:custGeom>
          <a:noFill/>
          <a:ln>
            <a:solidFill>
              <a:schemeClr val="accent1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 rot="5400000">
            <a:off x="2475930" y="2486091"/>
            <a:ext cx="1623379" cy="1377779"/>
          </a:xfrm>
          <a:custGeom>
            <a:avLst/>
            <a:gdLst>
              <a:gd name="connsiteX0" fmla="*/ 807761 w 1623379"/>
              <a:gd name="connsiteY0" fmla="*/ 18252 h 1377779"/>
              <a:gd name="connsiteX1" fmla="*/ 1112561 w 1623379"/>
              <a:gd name="connsiteY1" fmla="*/ 246852 h 1377779"/>
              <a:gd name="connsiteX2" fmla="*/ 1620561 w 1623379"/>
              <a:gd name="connsiteY2" fmla="*/ 1085052 h 1377779"/>
              <a:gd name="connsiteX3" fmla="*/ 1256495 w 1623379"/>
              <a:gd name="connsiteY3" fmla="*/ 1355986 h 1377779"/>
              <a:gd name="connsiteX4" fmla="*/ 71161 w 1623379"/>
              <a:gd name="connsiteY4" fmla="*/ 1279786 h 1377779"/>
              <a:gd name="connsiteX5" fmla="*/ 206628 w 1623379"/>
              <a:gd name="connsiteY5" fmla="*/ 636319 h 1377779"/>
              <a:gd name="connsiteX6" fmla="*/ 807761 w 1623379"/>
              <a:gd name="connsiteY6" fmla="*/ 18252 h 13777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23379" h="1377779">
                <a:moveTo>
                  <a:pt x="807761" y="18252"/>
                </a:moveTo>
                <a:cubicBezTo>
                  <a:pt x="958750" y="-46659"/>
                  <a:pt x="977094" y="69052"/>
                  <a:pt x="1112561" y="246852"/>
                </a:cubicBezTo>
                <a:cubicBezTo>
                  <a:pt x="1248028" y="424652"/>
                  <a:pt x="1596572" y="900196"/>
                  <a:pt x="1620561" y="1085052"/>
                </a:cubicBezTo>
                <a:cubicBezTo>
                  <a:pt x="1644550" y="1269908"/>
                  <a:pt x="1514728" y="1323530"/>
                  <a:pt x="1256495" y="1355986"/>
                </a:cubicBezTo>
                <a:cubicBezTo>
                  <a:pt x="998262" y="1388442"/>
                  <a:pt x="246139" y="1399731"/>
                  <a:pt x="71161" y="1279786"/>
                </a:cubicBezTo>
                <a:cubicBezTo>
                  <a:pt x="-103817" y="1159841"/>
                  <a:pt x="83861" y="843752"/>
                  <a:pt x="206628" y="636319"/>
                </a:cubicBezTo>
                <a:cubicBezTo>
                  <a:pt x="329395" y="428886"/>
                  <a:pt x="656772" y="83163"/>
                  <a:pt x="807761" y="18252"/>
                </a:cubicBezTo>
                <a:close/>
              </a:path>
            </a:pathLst>
          </a:custGeom>
          <a:noFill/>
          <a:ln>
            <a:solidFill>
              <a:srgbClr val="FF0066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 rot="16200000">
            <a:off x="502660" y="2512425"/>
            <a:ext cx="1623379" cy="1377779"/>
          </a:xfrm>
          <a:custGeom>
            <a:avLst/>
            <a:gdLst>
              <a:gd name="connsiteX0" fmla="*/ 807761 w 1623379"/>
              <a:gd name="connsiteY0" fmla="*/ 18252 h 1377779"/>
              <a:gd name="connsiteX1" fmla="*/ 1112561 w 1623379"/>
              <a:gd name="connsiteY1" fmla="*/ 246852 h 1377779"/>
              <a:gd name="connsiteX2" fmla="*/ 1620561 w 1623379"/>
              <a:gd name="connsiteY2" fmla="*/ 1085052 h 1377779"/>
              <a:gd name="connsiteX3" fmla="*/ 1256495 w 1623379"/>
              <a:gd name="connsiteY3" fmla="*/ 1355986 h 1377779"/>
              <a:gd name="connsiteX4" fmla="*/ 71161 w 1623379"/>
              <a:gd name="connsiteY4" fmla="*/ 1279786 h 1377779"/>
              <a:gd name="connsiteX5" fmla="*/ 206628 w 1623379"/>
              <a:gd name="connsiteY5" fmla="*/ 636319 h 1377779"/>
              <a:gd name="connsiteX6" fmla="*/ 807761 w 1623379"/>
              <a:gd name="connsiteY6" fmla="*/ 18252 h 13777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23379" h="1377779">
                <a:moveTo>
                  <a:pt x="807761" y="18252"/>
                </a:moveTo>
                <a:cubicBezTo>
                  <a:pt x="958750" y="-46659"/>
                  <a:pt x="977094" y="69052"/>
                  <a:pt x="1112561" y="246852"/>
                </a:cubicBezTo>
                <a:cubicBezTo>
                  <a:pt x="1248028" y="424652"/>
                  <a:pt x="1596572" y="900196"/>
                  <a:pt x="1620561" y="1085052"/>
                </a:cubicBezTo>
                <a:cubicBezTo>
                  <a:pt x="1644550" y="1269908"/>
                  <a:pt x="1514728" y="1323530"/>
                  <a:pt x="1256495" y="1355986"/>
                </a:cubicBezTo>
                <a:cubicBezTo>
                  <a:pt x="998262" y="1388442"/>
                  <a:pt x="246139" y="1399731"/>
                  <a:pt x="71161" y="1279786"/>
                </a:cubicBezTo>
                <a:cubicBezTo>
                  <a:pt x="-103817" y="1159841"/>
                  <a:pt x="83861" y="843752"/>
                  <a:pt x="206628" y="636319"/>
                </a:cubicBezTo>
                <a:cubicBezTo>
                  <a:pt x="329395" y="428886"/>
                  <a:pt x="656772" y="83163"/>
                  <a:pt x="807761" y="18252"/>
                </a:cubicBezTo>
                <a:close/>
              </a:path>
            </a:pathLst>
          </a:custGeom>
          <a:noFill/>
          <a:ln>
            <a:solidFill>
              <a:srgbClr val="FF0066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 rot="10800000">
            <a:off x="1490524" y="3429000"/>
            <a:ext cx="1623379" cy="1377779"/>
          </a:xfrm>
          <a:custGeom>
            <a:avLst/>
            <a:gdLst>
              <a:gd name="connsiteX0" fmla="*/ 807761 w 1623379"/>
              <a:gd name="connsiteY0" fmla="*/ 18252 h 1377779"/>
              <a:gd name="connsiteX1" fmla="*/ 1112561 w 1623379"/>
              <a:gd name="connsiteY1" fmla="*/ 246852 h 1377779"/>
              <a:gd name="connsiteX2" fmla="*/ 1620561 w 1623379"/>
              <a:gd name="connsiteY2" fmla="*/ 1085052 h 1377779"/>
              <a:gd name="connsiteX3" fmla="*/ 1256495 w 1623379"/>
              <a:gd name="connsiteY3" fmla="*/ 1355986 h 1377779"/>
              <a:gd name="connsiteX4" fmla="*/ 71161 w 1623379"/>
              <a:gd name="connsiteY4" fmla="*/ 1279786 h 1377779"/>
              <a:gd name="connsiteX5" fmla="*/ 206628 w 1623379"/>
              <a:gd name="connsiteY5" fmla="*/ 636319 h 1377779"/>
              <a:gd name="connsiteX6" fmla="*/ 807761 w 1623379"/>
              <a:gd name="connsiteY6" fmla="*/ 18252 h 13777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23379" h="1377779">
                <a:moveTo>
                  <a:pt x="807761" y="18252"/>
                </a:moveTo>
                <a:cubicBezTo>
                  <a:pt x="958750" y="-46659"/>
                  <a:pt x="977094" y="69052"/>
                  <a:pt x="1112561" y="246852"/>
                </a:cubicBezTo>
                <a:cubicBezTo>
                  <a:pt x="1248028" y="424652"/>
                  <a:pt x="1596572" y="900196"/>
                  <a:pt x="1620561" y="1085052"/>
                </a:cubicBezTo>
                <a:cubicBezTo>
                  <a:pt x="1644550" y="1269908"/>
                  <a:pt x="1514728" y="1323530"/>
                  <a:pt x="1256495" y="1355986"/>
                </a:cubicBezTo>
                <a:cubicBezTo>
                  <a:pt x="998262" y="1388442"/>
                  <a:pt x="246139" y="1399731"/>
                  <a:pt x="71161" y="1279786"/>
                </a:cubicBezTo>
                <a:cubicBezTo>
                  <a:pt x="-103817" y="1159841"/>
                  <a:pt x="83861" y="843752"/>
                  <a:pt x="206628" y="636319"/>
                </a:cubicBezTo>
                <a:cubicBezTo>
                  <a:pt x="329395" y="428886"/>
                  <a:pt x="656772" y="83163"/>
                  <a:pt x="807761" y="18252"/>
                </a:cubicBezTo>
                <a:close/>
              </a:path>
            </a:pathLst>
          </a:custGeom>
          <a:noFill/>
          <a:ln>
            <a:solidFill>
              <a:schemeClr val="accent1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2446940" y="4228871"/>
            <a:ext cx="32092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1974228" y="1835205"/>
            <a:ext cx="32092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</a:t>
            </a:r>
            <a:endParaRPr lang="en-US" dirty="0"/>
          </a:p>
        </p:txBody>
      </p:sp>
      <p:grpSp>
        <p:nvGrpSpPr>
          <p:cNvPr id="30" name="Group 29"/>
          <p:cNvGrpSpPr/>
          <p:nvPr/>
        </p:nvGrpSpPr>
        <p:grpSpPr>
          <a:xfrm>
            <a:off x="625460" y="2635076"/>
            <a:ext cx="320922" cy="338554"/>
            <a:chOff x="6089900" y="2518260"/>
            <a:chExt cx="320922" cy="338554"/>
          </a:xfrm>
        </p:grpSpPr>
        <p:sp>
          <p:nvSpPr>
            <p:cNvPr id="18" name="TextBox 17"/>
            <p:cNvSpPr txBox="1"/>
            <p:nvPr/>
          </p:nvSpPr>
          <p:spPr>
            <a:xfrm>
              <a:off x="6089900" y="2518260"/>
              <a:ext cx="32092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X</a:t>
              </a:r>
              <a:endParaRPr lang="en-US" dirty="0"/>
            </a:p>
          </p:txBody>
        </p:sp>
        <p:cxnSp>
          <p:nvCxnSpPr>
            <p:cNvPr id="20" name="Straight Connector 19"/>
            <p:cNvCxnSpPr/>
            <p:nvPr/>
          </p:nvCxnSpPr>
          <p:spPr>
            <a:xfrm>
              <a:off x="6203743" y="2594155"/>
              <a:ext cx="113842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1" name="Group 30"/>
          <p:cNvGrpSpPr/>
          <p:nvPr/>
        </p:nvGrpSpPr>
        <p:grpSpPr>
          <a:xfrm>
            <a:off x="3737155" y="2710971"/>
            <a:ext cx="320922" cy="338554"/>
            <a:chOff x="6089900" y="2518260"/>
            <a:chExt cx="320922" cy="338554"/>
          </a:xfrm>
        </p:grpSpPr>
        <p:sp>
          <p:nvSpPr>
            <p:cNvPr id="32" name="TextBox 31"/>
            <p:cNvSpPr txBox="1"/>
            <p:nvPr/>
          </p:nvSpPr>
          <p:spPr>
            <a:xfrm>
              <a:off x="6089900" y="2518260"/>
              <a:ext cx="32092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X</a:t>
              </a:r>
              <a:endParaRPr lang="en-US" dirty="0"/>
            </a:p>
          </p:txBody>
        </p:sp>
        <p:cxnSp>
          <p:nvCxnSpPr>
            <p:cNvPr id="33" name="Straight Connector 32"/>
            <p:cNvCxnSpPr/>
            <p:nvPr/>
          </p:nvCxnSpPr>
          <p:spPr>
            <a:xfrm>
              <a:off x="6203743" y="2594155"/>
              <a:ext cx="113842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4" name="Oval 33"/>
          <p:cNvSpPr/>
          <p:nvPr/>
        </p:nvSpPr>
        <p:spPr>
          <a:xfrm>
            <a:off x="5465398" y="2931774"/>
            <a:ext cx="227685" cy="22768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6300244" y="2476404"/>
            <a:ext cx="227685" cy="22768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/>
          <p:cNvSpPr/>
          <p:nvPr/>
        </p:nvSpPr>
        <p:spPr>
          <a:xfrm>
            <a:off x="6300243" y="3500987"/>
            <a:ext cx="227685" cy="227685"/>
          </a:xfrm>
          <a:prstGeom prst="ellipse">
            <a:avLst/>
          </a:prstGeom>
          <a:solidFill>
            <a:srgbClr val="66FF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7362773" y="2476404"/>
            <a:ext cx="227685" cy="227685"/>
          </a:xfrm>
          <a:prstGeom prst="ellipse">
            <a:avLst/>
          </a:prstGeom>
          <a:solidFill>
            <a:srgbClr val="66FF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7362772" y="3500987"/>
            <a:ext cx="227685" cy="22768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6831508" y="4297884"/>
            <a:ext cx="227685" cy="22768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6831508" y="1717454"/>
            <a:ext cx="227685" cy="22768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8197618" y="2931774"/>
            <a:ext cx="227685" cy="22768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Freeform 41"/>
          <p:cNvSpPr/>
          <p:nvPr/>
        </p:nvSpPr>
        <p:spPr>
          <a:xfrm>
            <a:off x="6132825" y="1531625"/>
            <a:ext cx="1623379" cy="1377779"/>
          </a:xfrm>
          <a:custGeom>
            <a:avLst/>
            <a:gdLst>
              <a:gd name="connsiteX0" fmla="*/ 807761 w 1623379"/>
              <a:gd name="connsiteY0" fmla="*/ 18252 h 1377779"/>
              <a:gd name="connsiteX1" fmla="*/ 1112561 w 1623379"/>
              <a:gd name="connsiteY1" fmla="*/ 246852 h 1377779"/>
              <a:gd name="connsiteX2" fmla="*/ 1620561 w 1623379"/>
              <a:gd name="connsiteY2" fmla="*/ 1085052 h 1377779"/>
              <a:gd name="connsiteX3" fmla="*/ 1256495 w 1623379"/>
              <a:gd name="connsiteY3" fmla="*/ 1355986 h 1377779"/>
              <a:gd name="connsiteX4" fmla="*/ 71161 w 1623379"/>
              <a:gd name="connsiteY4" fmla="*/ 1279786 h 1377779"/>
              <a:gd name="connsiteX5" fmla="*/ 206628 w 1623379"/>
              <a:gd name="connsiteY5" fmla="*/ 636319 h 1377779"/>
              <a:gd name="connsiteX6" fmla="*/ 807761 w 1623379"/>
              <a:gd name="connsiteY6" fmla="*/ 18252 h 13777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23379" h="1377779">
                <a:moveTo>
                  <a:pt x="807761" y="18252"/>
                </a:moveTo>
                <a:cubicBezTo>
                  <a:pt x="958750" y="-46659"/>
                  <a:pt x="977094" y="69052"/>
                  <a:pt x="1112561" y="246852"/>
                </a:cubicBezTo>
                <a:cubicBezTo>
                  <a:pt x="1248028" y="424652"/>
                  <a:pt x="1596572" y="900196"/>
                  <a:pt x="1620561" y="1085052"/>
                </a:cubicBezTo>
                <a:cubicBezTo>
                  <a:pt x="1644550" y="1269908"/>
                  <a:pt x="1514728" y="1323530"/>
                  <a:pt x="1256495" y="1355986"/>
                </a:cubicBezTo>
                <a:cubicBezTo>
                  <a:pt x="998262" y="1388442"/>
                  <a:pt x="246139" y="1399731"/>
                  <a:pt x="71161" y="1279786"/>
                </a:cubicBezTo>
                <a:cubicBezTo>
                  <a:pt x="-103817" y="1159841"/>
                  <a:pt x="83861" y="843752"/>
                  <a:pt x="206628" y="636319"/>
                </a:cubicBezTo>
                <a:cubicBezTo>
                  <a:pt x="329395" y="428886"/>
                  <a:pt x="656772" y="83163"/>
                  <a:pt x="807761" y="18252"/>
                </a:cubicBezTo>
                <a:close/>
              </a:path>
            </a:pathLst>
          </a:custGeom>
          <a:noFill/>
          <a:ln>
            <a:solidFill>
              <a:srgbClr val="FF0066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Freeform 42"/>
          <p:cNvSpPr/>
          <p:nvPr/>
        </p:nvSpPr>
        <p:spPr>
          <a:xfrm rot="5400000">
            <a:off x="7088183" y="2444235"/>
            <a:ext cx="1623379" cy="1377779"/>
          </a:xfrm>
          <a:custGeom>
            <a:avLst/>
            <a:gdLst>
              <a:gd name="connsiteX0" fmla="*/ 807761 w 1623379"/>
              <a:gd name="connsiteY0" fmla="*/ 18252 h 1377779"/>
              <a:gd name="connsiteX1" fmla="*/ 1112561 w 1623379"/>
              <a:gd name="connsiteY1" fmla="*/ 246852 h 1377779"/>
              <a:gd name="connsiteX2" fmla="*/ 1620561 w 1623379"/>
              <a:gd name="connsiteY2" fmla="*/ 1085052 h 1377779"/>
              <a:gd name="connsiteX3" fmla="*/ 1256495 w 1623379"/>
              <a:gd name="connsiteY3" fmla="*/ 1355986 h 1377779"/>
              <a:gd name="connsiteX4" fmla="*/ 71161 w 1623379"/>
              <a:gd name="connsiteY4" fmla="*/ 1279786 h 1377779"/>
              <a:gd name="connsiteX5" fmla="*/ 206628 w 1623379"/>
              <a:gd name="connsiteY5" fmla="*/ 636319 h 1377779"/>
              <a:gd name="connsiteX6" fmla="*/ 807761 w 1623379"/>
              <a:gd name="connsiteY6" fmla="*/ 18252 h 13777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23379" h="1377779">
                <a:moveTo>
                  <a:pt x="807761" y="18252"/>
                </a:moveTo>
                <a:cubicBezTo>
                  <a:pt x="958750" y="-46659"/>
                  <a:pt x="977094" y="69052"/>
                  <a:pt x="1112561" y="246852"/>
                </a:cubicBezTo>
                <a:cubicBezTo>
                  <a:pt x="1248028" y="424652"/>
                  <a:pt x="1596572" y="900196"/>
                  <a:pt x="1620561" y="1085052"/>
                </a:cubicBezTo>
                <a:cubicBezTo>
                  <a:pt x="1644550" y="1269908"/>
                  <a:pt x="1514728" y="1323530"/>
                  <a:pt x="1256495" y="1355986"/>
                </a:cubicBezTo>
                <a:cubicBezTo>
                  <a:pt x="998262" y="1388442"/>
                  <a:pt x="246139" y="1399731"/>
                  <a:pt x="71161" y="1279786"/>
                </a:cubicBezTo>
                <a:cubicBezTo>
                  <a:pt x="-103817" y="1159841"/>
                  <a:pt x="83861" y="843752"/>
                  <a:pt x="206628" y="636319"/>
                </a:cubicBezTo>
                <a:cubicBezTo>
                  <a:pt x="329395" y="428886"/>
                  <a:pt x="656772" y="83163"/>
                  <a:pt x="807761" y="18252"/>
                </a:cubicBezTo>
                <a:close/>
              </a:path>
            </a:pathLst>
          </a:custGeom>
          <a:noFill/>
          <a:ln>
            <a:solidFill>
              <a:schemeClr val="accent1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Freeform 43"/>
          <p:cNvSpPr/>
          <p:nvPr/>
        </p:nvSpPr>
        <p:spPr>
          <a:xfrm rot="16200000">
            <a:off x="5114913" y="2470569"/>
            <a:ext cx="1623379" cy="1377779"/>
          </a:xfrm>
          <a:custGeom>
            <a:avLst/>
            <a:gdLst>
              <a:gd name="connsiteX0" fmla="*/ 807761 w 1623379"/>
              <a:gd name="connsiteY0" fmla="*/ 18252 h 1377779"/>
              <a:gd name="connsiteX1" fmla="*/ 1112561 w 1623379"/>
              <a:gd name="connsiteY1" fmla="*/ 246852 h 1377779"/>
              <a:gd name="connsiteX2" fmla="*/ 1620561 w 1623379"/>
              <a:gd name="connsiteY2" fmla="*/ 1085052 h 1377779"/>
              <a:gd name="connsiteX3" fmla="*/ 1256495 w 1623379"/>
              <a:gd name="connsiteY3" fmla="*/ 1355986 h 1377779"/>
              <a:gd name="connsiteX4" fmla="*/ 71161 w 1623379"/>
              <a:gd name="connsiteY4" fmla="*/ 1279786 h 1377779"/>
              <a:gd name="connsiteX5" fmla="*/ 206628 w 1623379"/>
              <a:gd name="connsiteY5" fmla="*/ 636319 h 1377779"/>
              <a:gd name="connsiteX6" fmla="*/ 807761 w 1623379"/>
              <a:gd name="connsiteY6" fmla="*/ 18252 h 13777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23379" h="1377779">
                <a:moveTo>
                  <a:pt x="807761" y="18252"/>
                </a:moveTo>
                <a:cubicBezTo>
                  <a:pt x="958750" y="-46659"/>
                  <a:pt x="977094" y="69052"/>
                  <a:pt x="1112561" y="246852"/>
                </a:cubicBezTo>
                <a:cubicBezTo>
                  <a:pt x="1248028" y="424652"/>
                  <a:pt x="1596572" y="900196"/>
                  <a:pt x="1620561" y="1085052"/>
                </a:cubicBezTo>
                <a:cubicBezTo>
                  <a:pt x="1644550" y="1269908"/>
                  <a:pt x="1514728" y="1323530"/>
                  <a:pt x="1256495" y="1355986"/>
                </a:cubicBezTo>
                <a:cubicBezTo>
                  <a:pt x="998262" y="1388442"/>
                  <a:pt x="246139" y="1399731"/>
                  <a:pt x="71161" y="1279786"/>
                </a:cubicBezTo>
                <a:cubicBezTo>
                  <a:pt x="-103817" y="1159841"/>
                  <a:pt x="83861" y="843752"/>
                  <a:pt x="206628" y="636319"/>
                </a:cubicBezTo>
                <a:cubicBezTo>
                  <a:pt x="329395" y="428886"/>
                  <a:pt x="656772" y="83163"/>
                  <a:pt x="807761" y="18252"/>
                </a:cubicBezTo>
                <a:close/>
              </a:path>
            </a:pathLst>
          </a:custGeom>
          <a:noFill/>
          <a:ln>
            <a:solidFill>
              <a:schemeClr val="accent1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Freeform 44"/>
          <p:cNvSpPr/>
          <p:nvPr/>
        </p:nvSpPr>
        <p:spPr>
          <a:xfrm rot="10800000">
            <a:off x="6102777" y="3387144"/>
            <a:ext cx="1623379" cy="1377779"/>
          </a:xfrm>
          <a:custGeom>
            <a:avLst/>
            <a:gdLst>
              <a:gd name="connsiteX0" fmla="*/ 807761 w 1623379"/>
              <a:gd name="connsiteY0" fmla="*/ 18252 h 1377779"/>
              <a:gd name="connsiteX1" fmla="*/ 1112561 w 1623379"/>
              <a:gd name="connsiteY1" fmla="*/ 246852 h 1377779"/>
              <a:gd name="connsiteX2" fmla="*/ 1620561 w 1623379"/>
              <a:gd name="connsiteY2" fmla="*/ 1085052 h 1377779"/>
              <a:gd name="connsiteX3" fmla="*/ 1256495 w 1623379"/>
              <a:gd name="connsiteY3" fmla="*/ 1355986 h 1377779"/>
              <a:gd name="connsiteX4" fmla="*/ 71161 w 1623379"/>
              <a:gd name="connsiteY4" fmla="*/ 1279786 h 1377779"/>
              <a:gd name="connsiteX5" fmla="*/ 206628 w 1623379"/>
              <a:gd name="connsiteY5" fmla="*/ 636319 h 1377779"/>
              <a:gd name="connsiteX6" fmla="*/ 807761 w 1623379"/>
              <a:gd name="connsiteY6" fmla="*/ 18252 h 13777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23379" h="1377779">
                <a:moveTo>
                  <a:pt x="807761" y="18252"/>
                </a:moveTo>
                <a:cubicBezTo>
                  <a:pt x="958750" y="-46659"/>
                  <a:pt x="977094" y="69052"/>
                  <a:pt x="1112561" y="246852"/>
                </a:cubicBezTo>
                <a:cubicBezTo>
                  <a:pt x="1248028" y="424652"/>
                  <a:pt x="1596572" y="900196"/>
                  <a:pt x="1620561" y="1085052"/>
                </a:cubicBezTo>
                <a:cubicBezTo>
                  <a:pt x="1644550" y="1269908"/>
                  <a:pt x="1514728" y="1323530"/>
                  <a:pt x="1256495" y="1355986"/>
                </a:cubicBezTo>
                <a:cubicBezTo>
                  <a:pt x="998262" y="1388442"/>
                  <a:pt x="246139" y="1399731"/>
                  <a:pt x="71161" y="1279786"/>
                </a:cubicBezTo>
                <a:cubicBezTo>
                  <a:pt x="-103817" y="1159841"/>
                  <a:pt x="83861" y="843752"/>
                  <a:pt x="206628" y="636319"/>
                </a:cubicBezTo>
                <a:cubicBezTo>
                  <a:pt x="329395" y="428886"/>
                  <a:pt x="656772" y="83163"/>
                  <a:pt x="807761" y="18252"/>
                </a:cubicBezTo>
                <a:close/>
              </a:path>
            </a:pathLst>
          </a:custGeom>
          <a:noFill/>
          <a:ln>
            <a:solidFill>
              <a:srgbClr val="FF0066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TextBox 45"/>
          <p:cNvSpPr txBox="1"/>
          <p:nvPr/>
        </p:nvSpPr>
        <p:spPr>
          <a:xfrm>
            <a:off x="7059193" y="4187015"/>
            <a:ext cx="32092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47" name="TextBox 46"/>
          <p:cNvSpPr txBox="1"/>
          <p:nvPr/>
        </p:nvSpPr>
        <p:spPr>
          <a:xfrm>
            <a:off x="6586481" y="1793349"/>
            <a:ext cx="32092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</a:t>
            </a:r>
            <a:endParaRPr lang="en-US" dirty="0"/>
          </a:p>
        </p:txBody>
      </p:sp>
      <p:grpSp>
        <p:nvGrpSpPr>
          <p:cNvPr id="48" name="Group 47"/>
          <p:cNvGrpSpPr/>
          <p:nvPr/>
        </p:nvGrpSpPr>
        <p:grpSpPr>
          <a:xfrm>
            <a:off x="5237713" y="2593220"/>
            <a:ext cx="320922" cy="338554"/>
            <a:chOff x="6089900" y="2518260"/>
            <a:chExt cx="320922" cy="338554"/>
          </a:xfrm>
        </p:grpSpPr>
        <p:sp>
          <p:nvSpPr>
            <p:cNvPr id="49" name="TextBox 48"/>
            <p:cNvSpPr txBox="1"/>
            <p:nvPr/>
          </p:nvSpPr>
          <p:spPr>
            <a:xfrm>
              <a:off x="6089900" y="2518260"/>
              <a:ext cx="32092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X</a:t>
              </a:r>
              <a:endParaRPr lang="en-US" dirty="0"/>
            </a:p>
          </p:txBody>
        </p:sp>
        <p:cxnSp>
          <p:nvCxnSpPr>
            <p:cNvPr id="50" name="Straight Connector 49"/>
            <p:cNvCxnSpPr/>
            <p:nvPr/>
          </p:nvCxnSpPr>
          <p:spPr>
            <a:xfrm>
              <a:off x="6203743" y="2594155"/>
              <a:ext cx="113842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1" name="Group 50"/>
          <p:cNvGrpSpPr/>
          <p:nvPr/>
        </p:nvGrpSpPr>
        <p:grpSpPr>
          <a:xfrm>
            <a:off x="8349408" y="2669115"/>
            <a:ext cx="320922" cy="338554"/>
            <a:chOff x="6089900" y="2518260"/>
            <a:chExt cx="320922" cy="338554"/>
          </a:xfrm>
        </p:grpSpPr>
        <p:sp>
          <p:nvSpPr>
            <p:cNvPr id="52" name="TextBox 51"/>
            <p:cNvSpPr txBox="1"/>
            <p:nvPr/>
          </p:nvSpPr>
          <p:spPr>
            <a:xfrm>
              <a:off x="6089900" y="2518260"/>
              <a:ext cx="32092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X</a:t>
              </a:r>
              <a:endParaRPr lang="en-US" dirty="0"/>
            </a:p>
          </p:txBody>
        </p:sp>
        <p:cxnSp>
          <p:nvCxnSpPr>
            <p:cNvPr id="53" name="Straight Connector 52"/>
            <p:cNvCxnSpPr/>
            <p:nvPr/>
          </p:nvCxnSpPr>
          <p:spPr>
            <a:xfrm>
              <a:off x="6203743" y="2594155"/>
              <a:ext cx="113842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4" name="TextBox 53"/>
          <p:cNvSpPr txBox="1"/>
          <p:nvPr/>
        </p:nvSpPr>
        <p:spPr>
          <a:xfrm>
            <a:off x="3149058" y="5805815"/>
            <a:ext cx="31116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Truth Setting Gadget</a:t>
            </a:r>
            <a:endParaRPr lang="en-US" sz="2400" dirty="0"/>
          </a:p>
        </p:txBody>
      </p:sp>
      <p:sp>
        <p:nvSpPr>
          <p:cNvPr id="55" name="TextBox 54"/>
          <p:cNvSpPr txBox="1"/>
          <p:nvPr/>
        </p:nvSpPr>
        <p:spPr>
          <a:xfrm>
            <a:off x="1845452" y="5108913"/>
            <a:ext cx="92241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 True</a:t>
            </a:r>
            <a:endParaRPr lang="en-US" dirty="0"/>
          </a:p>
        </p:txBody>
      </p:sp>
      <p:sp>
        <p:nvSpPr>
          <p:cNvPr id="56" name="TextBox 55"/>
          <p:cNvSpPr txBox="1"/>
          <p:nvPr/>
        </p:nvSpPr>
        <p:spPr>
          <a:xfrm>
            <a:off x="6475322" y="5120893"/>
            <a:ext cx="92241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 False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12/6/2023</a:t>
            </a:r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417</a:t>
            </a:r>
            <a:endParaRPr lang="en-US"/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D2D15E-EDBE-4100-ACA1-325B941D4DF9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265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3-SAT &lt;</a:t>
            </a:r>
            <a:r>
              <a:rPr lang="en-US" baseline="-25000" dirty="0"/>
              <a:t>P</a:t>
            </a:r>
            <a:r>
              <a:rPr lang="en-US" dirty="0"/>
              <a:t> 3DM</a:t>
            </a:r>
          </a:p>
        </p:txBody>
      </p:sp>
      <p:sp>
        <p:nvSpPr>
          <p:cNvPr id="4" name="Oval 3"/>
          <p:cNvSpPr/>
          <p:nvPr/>
        </p:nvSpPr>
        <p:spPr>
          <a:xfrm>
            <a:off x="1411120" y="2038345"/>
            <a:ext cx="227685" cy="22768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2473650" y="2059916"/>
            <a:ext cx="227685" cy="227685"/>
          </a:xfrm>
          <a:prstGeom prst="ellipse">
            <a:avLst/>
          </a:prstGeom>
          <a:solidFill>
            <a:srgbClr val="66FF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576275" y="3732580"/>
            <a:ext cx="227685" cy="22768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2018280" y="3732580"/>
            <a:ext cx="227685" cy="22768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1773253" y="3808475"/>
            <a:ext cx="32092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</a:t>
            </a:r>
            <a:endParaRPr lang="en-US" dirty="0"/>
          </a:p>
        </p:txBody>
      </p:sp>
      <p:grpSp>
        <p:nvGrpSpPr>
          <p:cNvPr id="11" name="Group 10"/>
          <p:cNvGrpSpPr/>
          <p:nvPr/>
        </p:nvGrpSpPr>
        <p:grpSpPr>
          <a:xfrm>
            <a:off x="315468" y="3808475"/>
            <a:ext cx="320922" cy="338554"/>
            <a:chOff x="6089900" y="2518260"/>
            <a:chExt cx="320922" cy="338554"/>
          </a:xfrm>
        </p:grpSpPr>
        <p:sp>
          <p:nvSpPr>
            <p:cNvPr id="12" name="TextBox 11"/>
            <p:cNvSpPr txBox="1"/>
            <p:nvPr/>
          </p:nvSpPr>
          <p:spPr>
            <a:xfrm>
              <a:off x="6089900" y="2518260"/>
              <a:ext cx="32092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X</a:t>
              </a:r>
              <a:endParaRPr lang="en-US" dirty="0"/>
            </a:p>
          </p:txBody>
        </p:sp>
        <p:cxnSp>
          <p:nvCxnSpPr>
            <p:cNvPr id="13" name="Straight Connector 12"/>
            <p:cNvCxnSpPr/>
            <p:nvPr/>
          </p:nvCxnSpPr>
          <p:spPr>
            <a:xfrm>
              <a:off x="6203743" y="2594155"/>
              <a:ext cx="113842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Oval 13"/>
          <p:cNvSpPr/>
          <p:nvPr/>
        </p:nvSpPr>
        <p:spPr>
          <a:xfrm>
            <a:off x="3553522" y="3732580"/>
            <a:ext cx="227685" cy="22768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3308495" y="3808475"/>
            <a:ext cx="32092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Z</a:t>
            </a:r>
            <a:endParaRPr lang="en-US" dirty="0"/>
          </a:p>
        </p:txBody>
      </p:sp>
      <p:sp>
        <p:nvSpPr>
          <p:cNvPr id="20" name="Freeform 19"/>
          <p:cNvSpPr/>
          <p:nvPr/>
        </p:nvSpPr>
        <p:spPr>
          <a:xfrm>
            <a:off x="245985" y="1793628"/>
            <a:ext cx="2907853" cy="2484545"/>
          </a:xfrm>
          <a:custGeom>
            <a:avLst/>
            <a:gdLst>
              <a:gd name="connsiteX0" fmla="*/ 1094962 w 2907853"/>
              <a:gd name="connsiteY0" fmla="*/ 119839 h 2484545"/>
              <a:gd name="connsiteX1" fmla="*/ 2458095 w 2907853"/>
              <a:gd name="connsiteY1" fmla="*/ 128305 h 2484545"/>
              <a:gd name="connsiteX2" fmla="*/ 2762895 w 2907853"/>
              <a:gd name="connsiteY2" fmla="*/ 619372 h 2484545"/>
              <a:gd name="connsiteX3" fmla="*/ 307562 w 2907853"/>
              <a:gd name="connsiteY3" fmla="*/ 2465105 h 2484545"/>
              <a:gd name="connsiteX4" fmla="*/ 121295 w 2907853"/>
              <a:gd name="connsiteY4" fmla="*/ 1499905 h 2484545"/>
              <a:gd name="connsiteX5" fmla="*/ 1094962 w 2907853"/>
              <a:gd name="connsiteY5" fmla="*/ 119839 h 24845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907853" h="2484545">
                <a:moveTo>
                  <a:pt x="1094962" y="119839"/>
                </a:moveTo>
                <a:cubicBezTo>
                  <a:pt x="1484429" y="-108761"/>
                  <a:pt x="2180106" y="45049"/>
                  <a:pt x="2458095" y="128305"/>
                </a:cubicBezTo>
                <a:cubicBezTo>
                  <a:pt x="2736084" y="211561"/>
                  <a:pt x="3121317" y="229905"/>
                  <a:pt x="2762895" y="619372"/>
                </a:cubicBezTo>
                <a:cubicBezTo>
                  <a:pt x="2404473" y="1008839"/>
                  <a:pt x="747829" y="2318350"/>
                  <a:pt x="307562" y="2465105"/>
                </a:cubicBezTo>
                <a:cubicBezTo>
                  <a:pt x="-132705" y="2611860"/>
                  <a:pt x="-8527" y="1892194"/>
                  <a:pt x="121295" y="1499905"/>
                </a:cubicBezTo>
                <a:cubicBezTo>
                  <a:pt x="251117" y="1107616"/>
                  <a:pt x="705495" y="348439"/>
                  <a:pt x="1094962" y="119839"/>
                </a:cubicBezTo>
                <a:close/>
              </a:path>
            </a:pathLst>
          </a:cu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>
            <a:off x="1282637" y="1877914"/>
            <a:ext cx="2786679" cy="2221928"/>
          </a:xfrm>
          <a:custGeom>
            <a:avLst/>
            <a:gdLst>
              <a:gd name="connsiteX0" fmla="*/ 2589843 w 2786679"/>
              <a:gd name="connsiteY0" fmla="*/ 2194553 h 2221928"/>
              <a:gd name="connsiteX1" fmla="*/ 2716843 w 2786679"/>
              <a:gd name="connsiteY1" fmla="*/ 1669619 h 2221928"/>
              <a:gd name="connsiteX2" fmla="*/ 1607710 w 2786679"/>
              <a:gd name="connsiteY2" fmla="*/ 196419 h 2221928"/>
              <a:gd name="connsiteX3" fmla="*/ 15976 w 2786679"/>
              <a:gd name="connsiteY3" fmla="*/ 128686 h 2221928"/>
              <a:gd name="connsiteX4" fmla="*/ 854176 w 2786679"/>
              <a:gd name="connsiteY4" fmla="*/ 1246286 h 2221928"/>
              <a:gd name="connsiteX5" fmla="*/ 1920976 w 2786679"/>
              <a:gd name="connsiteY5" fmla="*/ 2050619 h 2221928"/>
              <a:gd name="connsiteX6" fmla="*/ 2589843 w 2786679"/>
              <a:gd name="connsiteY6" fmla="*/ 2194553 h 22219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786679" h="2221928">
                <a:moveTo>
                  <a:pt x="2589843" y="2194553"/>
                </a:moveTo>
                <a:cubicBezTo>
                  <a:pt x="2722487" y="2131053"/>
                  <a:pt x="2880532" y="2002641"/>
                  <a:pt x="2716843" y="1669619"/>
                </a:cubicBezTo>
                <a:cubicBezTo>
                  <a:pt x="2553154" y="1336597"/>
                  <a:pt x="2057855" y="453241"/>
                  <a:pt x="1607710" y="196419"/>
                </a:cubicBezTo>
                <a:cubicBezTo>
                  <a:pt x="1157565" y="-60403"/>
                  <a:pt x="141565" y="-46292"/>
                  <a:pt x="15976" y="128686"/>
                </a:cubicBezTo>
                <a:cubicBezTo>
                  <a:pt x="-109613" y="303664"/>
                  <a:pt x="536676" y="925964"/>
                  <a:pt x="854176" y="1246286"/>
                </a:cubicBezTo>
                <a:cubicBezTo>
                  <a:pt x="1171676" y="1566608"/>
                  <a:pt x="1630287" y="1889752"/>
                  <a:pt x="1920976" y="2050619"/>
                </a:cubicBezTo>
                <a:cubicBezTo>
                  <a:pt x="2211665" y="2211486"/>
                  <a:pt x="2457199" y="2258053"/>
                  <a:pt x="2589843" y="2194553"/>
                </a:cubicBezTo>
                <a:close/>
              </a:path>
            </a:pathLst>
          </a:cu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/>
          <p:cNvSpPr/>
          <p:nvPr/>
        </p:nvSpPr>
        <p:spPr>
          <a:xfrm>
            <a:off x="1192937" y="1752200"/>
            <a:ext cx="1747627" cy="2541398"/>
          </a:xfrm>
          <a:custGeom>
            <a:avLst/>
            <a:gdLst>
              <a:gd name="connsiteX0" fmla="*/ 969276 w 1747627"/>
              <a:gd name="connsiteY0" fmla="*/ 2472667 h 2541398"/>
              <a:gd name="connsiteX1" fmla="*/ 1663543 w 1747627"/>
              <a:gd name="connsiteY1" fmla="*/ 1228067 h 2541398"/>
              <a:gd name="connsiteX2" fmla="*/ 1561943 w 1747627"/>
              <a:gd name="connsiteY2" fmla="*/ 288267 h 2541398"/>
              <a:gd name="connsiteX3" fmla="*/ 105676 w 1747627"/>
              <a:gd name="connsiteY3" fmla="*/ 68133 h 2541398"/>
              <a:gd name="connsiteX4" fmla="*/ 164943 w 1747627"/>
              <a:gd name="connsiteY4" fmla="*/ 1355067 h 2541398"/>
              <a:gd name="connsiteX5" fmla="*/ 579810 w 1747627"/>
              <a:gd name="connsiteY5" fmla="*/ 2269467 h 2541398"/>
              <a:gd name="connsiteX6" fmla="*/ 969276 w 1747627"/>
              <a:gd name="connsiteY6" fmla="*/ 2472667 h 25413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747627" h="2541398">
                <a:moveTo>
                  <a:pt x="969276" y="2472667"/>
                </a:moveTo>
                <a:cubicBezTo>
                  <a:pt x="1149898" y="2299100"/>
                  <a:pt x="1564765" y="1592134"/>
                  <a:pt x="1663543" y="1228067"/>
                </a:cubicBezTo>
                <a:cubicBezTo>
                  <a:pt x="1762321" y="864000"/>
                  <a:pt x="1821587" y="481589"/>
                  <a:pt x="1561943" y="288267"/>
                </a:cubicBezTo>
                <a:cubicBezTo>
                  <a:pt x="1302299" y="94945"/>
                  <a:pt x="338509" y="-109667"/>
                  <a:pt x="105676" y="68133"/>
                </a:cubicBezTo>
                <a:cubicBezTo>
                  <a:pt x="-127157" y="245933"/>
                  <a:pt x="85921" y="988178"/>
                  <a:pt x="164943" y="1355067"/>
                </a:cubicBezTo>
                <a:cubicBezTo>
                  <a:pt x="243965" y="1721956"/>
                  <a:pt x="444343" y="2080378"/>
                  <a:pt x="579810" y="2269467"/>
                </a:cubicBezTo>
                <a:cubicBezTo>
                  <a:pt x="715277" y="2458556"/>
                  <a:pt x="788654" y="2646234"/>
                  <a:pt x="969276" y="2472667"/>
                </a:cubicBezTo>
                <a:close/>
              </a:path>
            </a:pathLst>
          </a:cu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9565" y="5098690"/>
            <a:ext cx="321617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Clause gadget for (X OR Y OR Z)</a:t>
            </a:r>
            <a:endParaRPr lang="en-US" dirty="0"/>
          </a:p>
        </p:txBody>
      </p:sp>
      <p:cxnSp>
        <p:nvCxnSpPr>
          <p:cNvPr id="28" name="Straight Connector 27"/>
          <p:cNvCxnSpPr/>
          <p:nvPr/>
        </p:nvCxnSpPr>
        <p:spPr>
          <a:xfrm>
            <a:off x="2371045" y="5174585"/>
            <a:ext cx="113842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Oval 28"/>
          <p:cNvSpPr/>
          <p:nvPr/>
        </p:nvSpPr>
        <p:spPr>
          <a:xfrm>
            <a:off x="6393480" y="2745945"/>
            <a:ext cx="227685" cy="22768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7152430" y="2767516"/>
            <a:ext cx="227685" cy="227685"/>
          </a:xfrm>
          <a:prstGeom prst="ellipse">
            <a:avLst/>
          </a:prstGeom>
          <a:solidFill>
            <a:srgbClr val="66FF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6772955" y="3872157"/>
            <a:ext cx="227685" cy="22768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5938110" y="3732580"/>
            <a:ext cx="227685" cy="22768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5482740" y="2897735"/>
            <a:ext cx="227685" cy="22768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5862215" y="1911100"/>
            <a:ext cx="227685" cy="22768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/>
          <p:cNvSpPr/>
          <p:nvPr/>
        </p:nvSpPr>
        <p:spPr>
          <a:xfrm>
            <a:off x="7000640" y="1683415"/>
            <a:ext cx="227685" cy="22768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7835485" y="2366470"/>
            <a:ext cx="227685" cy="22768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7839755" y="3580790"/>
            <a:ext cx="227685" cy="22768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TextBox 38"/>
          <p:cNvSpPr txBox="1"/>
          <p:nvPr/>
        </p:nvSpPr>
        <p:spPr>
          <a:xfrm>
            <a:off x="5482740" y="5022795"/>
            <a:ext cx="28840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Garbage Collection Gadget (Many copies)</a:t>
            </a:r>
            <a:endParaRPr lang="en-US" dirty="0"/>
          </a:p>
        </p:txBody>
      </p:sp>
      <p:sp>
        <p:nvSpPr>
          <p:cNvPr id="41" name="Freeform 40"/>
          <p:cNvSpPr/>
          <p:nvPr/>
        </p:nvSpPr>
        <p:spPr>
          <a:xfrm>
            <a:off x="5623910" y="1750149"/>
            <a:ext cx="1968450" cy="1385122"/>
          </a:xfrm>
          <a:custGeom>
            <a:avLst/>
            <a:gdLst>
              <a:gd name="connsiteX0" fmla="*/ 141890 w 1968450"/>
              <a:gd name="connsiteY0" fmla="*/ 10918 h 1385122"/>
              <a:gd name="connsiteX1" fmla="*/ 23357 w 1968450"/>
              <a:gd name="connsiteY1" fmla="*/ 298784 h 1385122"/>
              <a:gd name="connsiteX2" fmla="*/ 539823 w 1968450"/>
              <a:gd name="connsiteY2" fmla="*/ 1179318 h 1385122"/>
              <a:gd name="connsiteX3" fmla="*/ 1318757 w 1968450"/>
              <a:gd name="connsiteY3" fmla="*/ 1382518 h 1385122"/>
              <a:gd name="connsiteX4" fmla="*/ 1919890 w 1968450"/>
              <a:gd name="connsiteY4" fmla="*/ 1263984 h 1385122"/>
              <a:gd name="connsiteX5" fmla="*/ 1784423 w 1968450"/>
              <a:gd name="connsiteY5" fmla="*/ 849118 h 1385122"/>
              <a:gd name="connsiteX6" fmla="*/ 616023 w 1968450"/>
              <a:gd name="connsiteY6" fmla="*/ 137918 h 1385122"/>
              <a:gd name="connsiteX7" fmla="*/ 141890 w 1968450"/>
              <a:gd name="connsiteY7" fmla="*/ 10918 h 13851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968450" h="1385122">
                <a:moveTo>
                  <a:pt x="141890" y="10918"/>
                </a:moveTo>
                <a:cubicBezTo>
                  <a:pt x="43112" y="37729"/>
                  <a:pt x="-42965" y="104051"/>
                  <a:pt x="23357" y="298784"/>
                </a:cubicBezTo>
                <a:cubicBezTo>
                  <a:pt x="89679" y="493517"/>
                  <a:pt x="323923" y="998696"/>
                  <a:pt x="539823" y="1179318"/>
                </a:cubicBezTo>
                <a:cubicBezTo>
                  <a:pt x="755723" y="1359940"/>
                  <a:pt x="1088746" y="1368407"/>
                  <a:pt x="1318757" y="1382518"/>
                </a:cubicBezTo>
                <a:cubicBezTo>
                  <a:pt x="1548768" y="1396629"/>
                  <a:pt x="1842279" y="1352884"/>
                  <a:pt x="1919890" y="1263984"/>
                </a:cubicBezTo>
                <a:cubicBezTo>
                  <a:pt x="1997501" y="1175084"/>
                  <a:pt x="2001734" y="1036796"/>
                  <a:pt x="1784423" y="849118"/>
                </a:cubicBezTo>
                <a:cubicBezTo>
                  <a:pt x="1567112" y="661440"/>
                  <a:pt x="895423" y="276207"/>
                  <a:pt x="616023" y="137918"/>
                </a:cubicBezTo>
                <a:cubicBezTo>
                  <a:pt x="336623" y="-371"/>
                  <a:pt x="240668" y="-15893"/>
                  <a:pt x="141890" y="10918"/>
                </a:cubicBezTo>
                <a:close/>
              </a:path>
            </a:pathLst>
          </a:cu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Freeform 41"/>
          <p:cNvSpPr/>
          <p:nvPr/>
        </p:nvSpPr>
        <p:spPr>
          <a:xfrm>
            <a:off x="6281865" y="1551804"/>
            <a:ext cx="1260102" cy="1635014"/>
          </a:xfrm>
          <a:custGeom>
            <a:avLst/>
            <a:gdLst>
              <a:gd name="connsiteX0" fmla="*/ 948668 w 1260102"/>
              <a:gd name="connsiteY0" fmla="*/ 6063 h 1635014"/>
              <a:gd name="connsiteX1" fmla="*/ 1084135 w 1260102"/>
              <a:gd name="connsiteY1" fmla="*/ 310863 h 1635014"/>
              <a:gd name="connsiteX2" fmla="*/ 1245002 w 1260102"/>
              <a:gd name="connsiteY2" fmla="*/ 1335329 h 1635014"/>
              <a:gd name="connsiteX3" fmla="*/ 677735 w 1260102"/>
              <a:gd name="connsiteY3" fmla="*/ 1631663 h 1635014"/>
              <a:gd name="connsiteX4" fmla="*/ 402 w 1260102"/>
              <a:gd name="connsiteY4" fmla="*/ 1403063 h 1635014"/>
              <a:gd name="connsiteX5" fmla="*/ 584602 w 1260102"/>
              <a:gd name="connsiteY5" fmla="*/ 217729 h 1635014"/>
              <a:gd name="connsiteX6" fmla="*/ 948668 w 1260102"/>
              <a:gd name="connsiteY6" fmla="*/ 6063 h 16350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60102" h="1635014">
                <a:moveTo>
                  <a:pt x="948668" y="6063"/>
                </a:moveTo>
                <a:cubicBezTo>
                  <a:pt x="1031923" y="21585"/>
                  <a:pt x="1034746" y="89319"/>
                  <a:pt x="1084135" y="310863"/>
                </a:cubicBezTo>
                <a:cubicBezTo>
                  <a:pt x="1133524" y="532407"/>
                  <a:pt x="1312735" y="1115196"/>
                  <a:pt x="1245002" y="1335329"/>
                </a:cubicBezTo>
                <a:cubicBezTo>
                  <a:pt x="1177269" y="1555462"/>
                  <a:pt x="885168" y="1620374"/>
                  <a:pt x="677735" y="1631663"/>
                </a:cubicBezTo>
                <a:cubicBezTo>
                  <a:pt x="470302" y="1642952"/>
                  <a:pt x="15924" y="1638719"/>
                  <a:pt x="402" y="1403063"/>
                </a:cubicBezTo>
                <a:cubicBezTo>
                  <a:pt x="-15120" y="1167407"/>
                  <a:pt x="422324" y="447740"/>
                  <a:pt x="584602" y="217729"/>
                </a:cubicBezTo>
                <a:cubicBezTo>
                  <a:pt x="746880" y="-12282"/>
                  <a:pt x="865413" y="-9459"/>
                  <a:pt x="948668" y="6063"/>
                </a:cubicBezTo>
                <a:close/>
              </a:path>
            </a:pathLst>
          </a:cu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Freeform 42"/>
          <p:cNvSpPr/>
          <p:nvPr/>
        </p:nvSpPr>
        <p:spPr>
          <a:xfrm>
            <a:off x="6199957" y="2284411"/>
            <a:ext cx="2040503" cy="893672"/>
          </a:xfrm>
          <a:custGeom>
            <a:avLst/>
            <a:gdLst>
              <a:gd name="connsiteX0" fmla="*/ 1978843 w 2040503"/>
              <a:gd name="connsiteY0" fmla="*/ 35456 h 893672"/>
              <a:gd name="connsiteX1" fmla="*/ 1936510 w 2040503"/>
              <a:gd name="connsiteY1" fmla="*/ 314856 h 893672"/>
              <a:gd name="connsiteX2" fmla="*/ 1140643 w 2040503"/>
              <a:gd name="connsiteY2" fmla="*/ 865189 h 893672"/>
              <a:gd name="connsiteX3" fmla="*/ 107710 w 2040503"/>
              <a:gd name="connsiteY3" fmla="*/ 763589 h 893672"/>
              <a:gd name="connsiteX4" fmla="*/ 183910 w 2040503"/>
              <a:gd name="connsiteY4" fmla="*/ 323322 h 893672"/>
              <a:gd name="connsiteX5" fmla="*/ 1453910 w 2040503"/>
              <a:gd name="connsiteY5" fmla="*/ 35456 h 893672"/>
              <a:gd name="connsiteX6" fmla="*/ 1978843 w 2040503"/>
              <a:gd name="connsiteY6" fmla="*/ 35456 h 8936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040503" h="893672">
                <a:moveTo>
                  <a:pt x="1978843" y="35456"/>
                </a:moveTo>
                <a:cubicBezTo>
                  <a:pt x="2059276" y="82023"/>
                  <a:pt x="2076210" y="176567"/>
                  <a:pt x="1936510" y="314856"/>
                </a:cubicBezTo>
                <a:cubicBezTo>
                  <a:pt x="1796810" y="453145"/>
                  <a:pt x="1445443" y="790400"/>
                  <a:pt x="1140643" y="865189"/>
                </a:cubicBezTo>
                <a:cubicBezTo>
                  <a:pt x="835843" y="939978"/>
                  <a:pt x="267165" y="853900"/>
                  <a:pt x="107710" y="763589"/>
                </a:cubicBezTo>
                <a:cubicBezTo>
                  <a:pt x="-51745" y="673278"/>
                  <a:pt x="-40457" y="444678"/>
                  <a:pt x="183910" y="323322"/>
                </a:cubicBezTo>
                <a:cubicBezTo>
                  <a:pt x="408277" y="201967"/>
                  <a:pt x="1149110" y="83434"/>
                  <a:pt x="1453910" y="35456"/>
                </a:cubicBezTo>
                <a:cubicBezTo>
                  <a:pt x="1758710" y="-12522"/>
                  <a:pt x="1898410" y="-11111"/>
                  <a:pt x="1978843" y="35456"/>
                </a:cubicBezTo>
                <a:close/>
              </a:path>
            </a:pathLst>
          </a:cu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Freeform 43"/>
          <p:cNvSpPr/>
          <p:nvPr/>
        </p:nvSpPr>
        <p:spPr>
          <a:xfrm>
            <a:off x="6222626" y="2578802"/>
            <a:ext cx="2006853" cy="1297401"/>
          </a:xfrm>
          <a:custGeom>
            <a:avLst/>
            <a:gdLst>
              <a:gd name="connsiteX0" fmla="*/ 1956174 w 2006853"/>
              <a:gd name="connsiteY0" fmla="*/ 1273531 h 1297401"/>
              <a:gd name="connsiteX1" fmla="*/ 1896907 w 2006853"/>
              <a:gd name="connsiteY1" fmla="*/ 833265 h 1297401"/>
              <a:gd name="connsiteX2" fmla="*/ 1253441 w 2006853"/>
              <a:gd name="connsiteY2" fmla="*/ 215198 h 1297401"/>
              <a:gd name="connsiteX3" fmla="*/ 779307 w 2006853"/>
              <a:gd name="connsiteY3" fmla="*/ 3531 h 1297401"/>
              <a:gd name="connsiteX4" fmla="*/ 25774 w 2006853"/>
              <a:gd name="connsiteY4" fmla="*/ 130531 h 1297401"/>
              <a:gd name="connsiteX5" fmla="*/ 288241 w 2006853"/>
              <a:gd name="connsiteY5" fmla="*/ 697798 h 1297401"/>
              <a:gd name="connsiteX6" fmla="*/ 1371974 w 2006853"/>
              <a:gd name="connsiteY6" fmla="*/ 1180398 h 1297401"/>
              <a:gd name="connsiteX7" fmla="*/ 1956174 w 2006853"/>
              <a:gd name="connsiteY7" fmla="*/ 1273531 h 12974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006853" h="1297401">
                <a:moveTo>
                  <a:pt x="1956174" y="1273531"/>
                </a:moveTo>
                <a:cubicBezTo>
                  <a:pt x="2043663" y="1215676"/>
                  <a:pt x="2014029" y="1009654"/>
                  <a:pt x="1896907" y="833265"/>
                </a:cubicBezTo>
                <a:cubicBezTo>
                  <a:pt x="1779785" y="656876"/>
                  <a:pt x="1439708" y="353487"/>
                  <a:pt x="1253441" y="215198"/>
                </a:cubicBezTo>
                <a:cubicBezTo>
                  <a:pt x="1067174" y="76909"/>
                  <a:pt x="983918" y="17642"/>
                  <a:pt x="779307" y="3531"/>
                </a:cubicBezTo>
                <a:cubicBezTo>
                  <a:pt x="574696" y="-10580"/>
                  <a:pt x="107618" y="14820"/>
                  <a:pt x="25774" y="130531"/>
                </a:cubicBezTo>
                <a:cubicBezTo>
                  <a:pt x="-56070" y="246242"/>
                  <a:pt x="63874" y="522820"/>
                  <a:pt x="288241" y="697798"/>
                </a:cubicBezTo>
                <a:cubicBezTo>
                  <a:pt x="512608" y="872776"/>
                  <a:pt x="1092574" y="1083031"/>
                  <a:pt x="1371974" y="1180398"/>
                </a:cubicBezTo>
                <a:cubicBezTo>
                  <a:pt x="1651374" y="1277765"/>
                  <a:pt x="1868685" y="1331386"/>
                  <a:pt x="1956174" y="1273531"/>
                </a:cubicBezTo>
                <a:close/>
              </a:path>
            </a:pathLst>
          </a:cu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Freeform 44"/>
          <p:cNvSpPr/>
          <p:nvPr/>
        </p:nvSpPr>
        <p:spPr>
          <a:xfrm>
            <a:off x="5178725" y="2580940"/>
            <a:ext cx="2483469" cy="636867"/>
          </a:xfrm>
          <a:custGeom>
            <a:avLst/>
            <a:gdLst>
              <a:gd name="connsiteX0" fmla="*/ 96008 w 2483469"/>
              <a:gd name="connsiteY0" fmla="*/ 399327 h 636867"/>
              <a:gd name="connsiteX1" fmla="*/ 180675 w 2483469"/>
              <a:gd name="connsiteY1" fmla="*/ 602527 h 636867"/>
              <a:gd name="connsiteX2" fmla="*/ 1112008 w 2483469"/>
              <a:gd name="connsiteY2" fmla="*/ 619460 h 636867"/>
              <a:gd name="connsiteX3" fmla="*/ 2398942 w 2483469"/>
              <a:gd name="connsiteY3" fmla="*/ 424727 h 636867"/>
              <a:gd name="connsiteX4" fmla="*/ 2238075 w 2483469"/>
              <a:gd name="connsiteY4" fmla="*/ 102993 h 636867"/>
              <a:gd name="connsiteX5" fmla="*/ 1247475 w 2483469"/>
              <a:gd name="connsiteY5" fmla="*/ 18327 h 636867"/>
              <a:gd name="connsiteX6" fmla="*/ 96008 w 2483469"/>
              <a:gd name="connsiteY6" fmla="*/ 399327 h 6368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483469" h="636867">
                <a:moveTo>
                  <a:pt x="96008" y="399327"/>
                </a:moveTo>
                <a:cubicBezTo>
                  <a:pt x="-81792" y="496694"/>
                  <a:pt x="11342" y="565838"/>
                  <a:pt x="180675" y="602527"/>
                </a:cubicBezTo>
                <a:cubicBezTo>
                  <a:pt x="350008" y="639216"/>
                  <a:pt x="742297" y="649093"/>
                  <a:pt x="1112008" y="619460"/>
                </a:cubicBezTo>
                <a:cubicBezTo>
                  <a:pt x="1481719" y="589827"/>
                  <a:pt x="2211264" y="510805"/>
                  <a:pt x="2398942" y="424727"/>
                </a:cubicBezTo>
                <a:cubicBezTo>
                  <a:pt x="2586620" y="338649"/>
                  <a:pt x="2429986" y="170726"/>
                  <a:pt x="2238075" y="102993"/>
                </a:cubicBezTo>
                <a:cubicBezTo>
                  <a:pt x="2046164" y="35260"/>
                  <a:pt x="1607308" y="-33884"/>
                  <a:pt x="1247475" y="18327"/>
                </a:cubicBezTo>
                <a:cubicBezTo>
                  <a:pt x="887642" y="70538"/>
                  <a:pt x="273808" y="301960"/>
                  <a:pt x="96008" y="399327"/>
                </a:cubicBezTo>
                <a:close/>
              </a:path>
            </a:pathLst>
          </a:cu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Freeform 45"/>
          <p:cNvSpPr/>
          <p:nvPr/>
        </p:nvSpPr>
        <p:spPr>
          <a:xfrm>
            <a:off x="5883544" y="2570108"/>
            <a:ext cx="1700875" cy="1542119"/>
          </a:xfrm>
          <a:custGeom>
            <a:avLst/>
            <a:gdLst>
              <a:gd name="connsiteX0" fmla="*/ 26189 w 1700875"/>
              <a:gd name="connsiteY0" fmla="*/ 1493892 h 1542119"/>
              <a:gd name="connsiteX1" fmla="*/ 449523 w 1700875"/>
              <a:gd name="connsiteY1" fmla="*/ 1366892 h 1542119"/>
              <a:gd name="connsiteX2" fmla="*/ 1660256 w 1700875"/>
              <a:gd name="connsiteY2" fmla="*/ 359359 h 1542119"/>
              <a:gd name="connsiteX3" fmla="*/ 1330056 w 1700875"/>
              <a:gd name="connsiteY3" fmla="*/ 54559 h 1542119"/>
              <a:gd name="connsiteX4" fmla="*/ 500323 w 1700875"/>
              <a:gd name="connsiteY4" fmla="*/ 79959 h 1542119"/>
              <a:gd name="connsiteX5" fmla="*/ 93923 w 1700875"/>
              <a:gd name="connsiteY5" fmla="*/ 841959 h 1542119"/>
              <a:gd name="connsiteX6" fmla="*/ 26189 w 1700875"/>
              <a:gd name="connsiteY6" fmla="*/ 1493892 h 1542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700875" h="1542119">
                <a:moveTo>
                  <a:pt x="26189" y="1493892"/>
                </a:moveTo>
                <a:cubicBezTo>
                  <a:pt x="85456" y="1581381"/>
                  <a:pt x="177179" y="1555981"/>
                  <a:pt x="449523" y="1366892"/>
                </a:cubicBezTo>
                <a:cubicBezTo>
                  <a:pt x="721867" y="1177803"/>
                  <a:pt x="1513501" y="578081"/>
                  <a:pt x="1660256" y="359359"/>
                </a:cubicBezTo>
                <a:cubicBezTo>
                  <a:pt x="1807011" y="140637"/>
                  <a:pt x="1523378" y="101126"/>
                  <a:pt x="1330056" y="54559"/>
                </a:cubicBezTo>
                <a:cubicBezTo>
                  <a:pt x="1136734" y="7992"/>
                  <a:pt x="706345" y="-51274"/>
                  <a:pt x="500323" y="79959"/>
                </a:cubicBezTo>
                <a:cubicBezTo>
                  <a:pt x="294301" y="211192"/>
                  <a:pt x="171534" y="606303"/>
                  <a:pt x="93923" y="841959"/>
                </a:cubicBezTo>
                <a:cubicBezTo>
                  <a:pt x="16312" y="1077614"/>
                  <a:pt x="-33078" y="1406403"/>
                  <a:pt x="26189" y="1493892"/>
                </a:cubicBezTo>
                <a:close/>
              </a:path>
            </a:pathLst>
          </a:cu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Freeform 46"/>
          <p:cNvSpPr/>
          <p:nvPr/>
        </p:nvSpPr>
        <p:spPr>
          <a:xfrm>
            <a:off x="6271223" y="2583688"/>
            <a:ext cx="1320583" cy="1752109"/>
          </a:xfrm>
          <a:custGeom>
            <a:avLst/>
            <a:gdLst>
              <a:gd name="connsiteX0" fmla="*/ 671444 w 1320583"/>
              <a:gd name="connsiteY0" fmla="*/ 1751245 h 1752109"/>
              <a:gd name="connsiteX1" fmla="*/ 1137110 w 1320583"/>
              <a:gd name="connsiteY1" fmla="*/ 870712 h 1752109"/>
              <a:gd name="connsiteX2" fmla="*/ 1247177 w 1320583"/>
              <a:gd name="connsiteY2" fmla="*/ 134112 h 1752109"/>
              <a:gd name="connsiteX3" fmla="*/ 61844 w 1320583"/>
              <a:gd name="connsiteY3" fmla="*/ 83312 h 1752109"/>
              <a:gd name="connsiteX4" fmla="*/ 222710 w 1320583"/>
              <a:gd name="connsiteY4" fmla="*/ 1014645 h 1752109"/>
              <a:gd name="connsiteX5" fmla="*/ 671444 w 1320583"/>
              <a:gd name="connsiteY5" fmla="*/ 1751245 h 17521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20583" h="1752109">
                <a:moveTo>
                  <a:pt x="671444" y="1751245"/>
                </a:moveTo>
                <a:cubicBezTo>
                  <a:pt x="823844" y="1727256"/>
                  <a:pt x="1041155" y="1140234"/>
                  <a:pt x="1137110" y="870712"/>
                </a:cubicBezTo>
                <a:cubicBezTo>
                  <a:pt x="1233066" y="601190"/>
                  <a:pt x="1426388" y="265345"/>
                  <a:pt x="1247177" y="134112"/>
                </a:cubicBezTo>
                <a:cubicBezTo>
                  <a:pt x="1067966" y="2879"/>
                  <a:pt x="232588" y="-63444"/>
                  <a:pt x="61844" y="83312"/>
                </a:cubicBezTo>
                <a:cubicBezTo>
                  <a:pt x="-108901" y="230067"/>
                  <a:pt x="116877" y="735245"/>
                  <a:pt x="222710" y="1014645"/>
                </a:cubicBezTo>
                <a:cubicBezTo>
                  <a:pt x="328543" y="1294045"/>
                  <a:pt x="519044" y="1775234"/>
                  <a:pt x="671444" y="1751245"/>
                </a:cubicBezTo>
                <a:close/>
              </a:path>
            </a:pathLst>
          </a:cu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12/6/2023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417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2017CC-BEDF-43D7-9C9C-DF9AA144C8A7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428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Exact Cover (sets of size 3) XC3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701355" y="1582879"/>
            <a:ext cx="500907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Given a collection of sets of size 3 of a domain of size 3N, is there a sub-collection of N sets that cover the sets </a:t>
            </a:r>
            <a:endParaRPr lang="en-US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777250" y="2763783"/>
            <a:ext cx="318759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(A, B, C), (D, E, F), (A, B, G), (A, C, I), (B, E, G), (A, G, I), (B, D, F), (C, E, I), (C, D, H), (D, G, I), (D, F, H), (E, H, I), </a:t>
            </a:r>
          </a:p>
          <a:p>
            <a:r>
              <a:rPr lang="en-US" sz="1800" dirty="0" smtClean="0"/>
              <a:t>(F, G, H), (F, H, I)</a:t>
            </a:r>
            <a:endParaRPr lang="en-US" sz="1800" dirty="0"/>
          </a:p>
        </p:txBody>
      </p:sp>
      <p:sp>
        <p:nvSpPr>
          <p:cNvPr id="5" name="Rectangle 4"/>
          <p:cNvSpPr/>
          <p:nvPr/>
        </p:nvSpPr>
        <p:spPr>
          <a:xfrm>
            <a:off x="3077779" y="4795110"/>
            <a:ext cx="278236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 smtClean="0"/>
              <a:t>3DM </a:t>
            </a:r>
            <a:r>
              <a:rPr lang="en-US" sz="3600" dirty="0"/>
              <a:t>&lt;</a:t>
            </a:r>
            <a:r>
              <a:rPr lang="en-US" sz="3600" baseline="-25000" dirty="0"/>
              <a:t>P</a:t>
            </a:r>
            <a:r>
              <a:rPr lang="en-US" sz="3600" dirty="0"/>
              <a:t> </a:t>
            </a:r>
            <a:r>
              <a:rPr lang="en-US" sz="3600" dirty="0" smtClean="0"/>
              <a:t>XC3</a:t>
            </a:r>
            <a:endParaRPr lang="en-US" sz="3600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12/6/2023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417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2017CC-BEDF-43D7-9C9C-DF9AA144C8A7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8551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Graph Coloring</a:t>
            </a:r>
          </a:p>
        </p:txBody>
      </p:sp>
      <p:sp>
        <p:nvSpPr>
          <p:cNvPr id="93187" name="Rectangle 25"/>
          <p:cNvSpPr>
            <a:spLocks noGrp="1" noChangeArrowheads="1"/>
          </p:cNvSpPr>
          <p:nvPr>
            <p:ph type="body" sz="half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smtClean="0"/>
              <a:t>NP-Complete</a:t>
            </a:r>
          </a:p>
          <a:p>
            <a:pPr lvl="1"/>
            <a:r>
              <a:rPr lang="en-US" smtClean="0"/>
              <a:t>Graph K-coloring</a:t>
            </a:r>
          </a:p>
          <a:p>
            <a:pPr lvl="1"/>
            <a:r>
              <a:rPr lang="en-US" smtClean="0"/>
              <a:t>Graph 3-coloring</a:t>
            </a:r>
          </a:p>
        </p:txBody>
      </p:sp>
      <p:sp>
        <p:nvSpPr>
          <p:cNvPr id="93188" name="Rectangle 26"/>
          <p:cNvSpPr>
            <a:spLocks noGrp="1" noChangeArrowheads="1"/>
          </p:cNvSpPr>
          <p:nvPr>
            <p:ph type="body" sz="half" idx="2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en-US" smtClean="0"/>
              <a:t>Polynomial</a:t>
            </a:r>
          </a:p>
          <a:p>
            <a:pPr lvl="1"/>
            <a:r>
              <a:rPr lang="en-US" smtClean="0"/>
              <a:t>Graph 2-Coloring</a:t>
            </a:r>
          </a:p>
        </p:txBody>
      </p:sp>
      <p:sp>
        <p:nvSpPr>
          <p:cNvPr id="93189" name="Oval 4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612900" y="5705475"/>
            <a:ext cx="227013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3190" name="Oval 5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3889375" y="5934075"/>
            <a:ext cx="227013" cy="2270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3191" name="Oval 6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254625" y="4111625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3192" name="Line 8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 flipH="1">
            <a:off x="1763713" y="4491038"/>
            <a:ext cx="911225" cy="12144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3193" name="Line 9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1839913" y="5857875"/>
            <a:ext cx="2049462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3194" name="Line 10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4268788" y="3505200"/>
            <a:ext cx="985837" cy="682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3195" name="Oval 11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5407025" y="5099050"/>
            <a:ext cx="228600" cy="2270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3196" name="Oval 12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3813175" y="4643438"/>
            <a:ext cx="228600" cy="2270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3197" name="Line 13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5483225" y="4264025"/>
            <a:ext cx="1820863" cy="3794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3198" name="Line 14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4116388" y="6084888"/>
            <a:ext cx="2049462" cy="4556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3199" name="Line 15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H="1">
            <a:off x="6318250" y="4795838"/>
            <a:ext cx="1138238" cy="1593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3200" name="Line 16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 flipH="1">
            <a:off x="5634038" y="4719638"/>
            <a:ext cx="1744662" cy="4556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3201" name="Line 17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4041775" y="4795838"/>
            <a:ext cx="1363663" cy="3794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3202" name="Line 18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2827338" y="4416425"/>
            <a:ext cx="985837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3203" name="Line 19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5559425" y="5326063"/>
            <a:ext cx="682625" cy="1138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3204" name="Line 20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3965575" y="4870450"/>
            <a:ext cx="76200" cy="1063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3205" name="Oval 21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6165850" y="6389688"/>
            <a:ext cx="228600" cy="2270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3206" name="Line 22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 flipV="1">
            <a:off x="2751138" y="3505200"/>
            <a:ext cx="1365250" cy="835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3207" name="Oval 23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2598738" y="4264025"/>
            <a:ext cx="228600" cy="2270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3208" name="Oval 24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4041775" y="3352800"/>
            <a:ext cx="227013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3209" name="Oval 7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7304088" y="4567238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12/6/2023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9F29630-65E6-4824-A284-DCE508D383A0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216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4" name="Straight Connector 53"/>
          <p:cNvCxnSpPr/>
          <p:nvPr/>
        </p:nvCxnSpPr>
        <p:spPr>
          <a:xfrm>
            <a:off x="1763885" y="2670660"/>
            <a:ext cx="1559111" cy="85172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flipV="1">
            <a:off x="2488151" y="3504895"/>
            <a:ext cx="834845" cy="17487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>
            <a:off x="1763885" y="2670660"/>
            <a:ext cx="381107" cy="187927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1291173" y="4549938"/>
            <a:ext cx="853819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Oval 27"/>
          <p:cNvSpPr/>
          <p:nvPr/>
        </p:nvSpPr>
        <p:spPr>
          <a:xfrm>
            <a:off x="1974228" y="4380661"/>
            <a:ext cx="303580" cy="30358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3" name="Oval 22"/>
          <p:cNvSpPr/>
          <p:nvPr/>
        </p:nvSpPr>
        <p:spPr>
          <a:xfrm>
            <a:off x="3171206" y="3353105"/>
            <a:ext cx="303580" cy="30358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19" name="Group 18"/>
          <p:cNvGrpSpPr/>
          <p:nvPr/>
        </p:nvGrpSpPr>
        <p:grpSpPr>
          <a:xfrm>
            <a:off x="1974228" y="4380661"/>
            <a:ext cx="320922" cy="338554"/>
            <a:chOff x="6089900" y="2518260"/>
            <a:chExt cx="320922" cy="338554"/>
          </a:xfrm>
          <a:noFill/>
        </p:grpSpPr>
        <p:sp>
          <p:nvSpPr>
            <p:cNvPr id="20" name="TextBox 19"/>
            <p:cNvSpPr txBox="1"/>
            <p:nvPr/>
          </p:nvSpPr>
          <p:spPr>
            <a:xfrm>
              <a:off x="6089900" y="2518260"/>
              <a:ext cx="320922" cy="338554"/>
            </a:xfrm>
            <a:prstGeom prst="rect">
              <a:avLst/>
            </a:prstGeom>
            <a:grp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Z</a:t>
              </a:r>
              <a:endParaRPr lang="en-US" dirty="0"/>
            </a:p>
          </p:txBody>
        </p:sp>
        <p:cxnSp>
          <p:nvCxnSpPr>
            <p:cNvPr id="21" name="Straight Connector 20"/>
            <p:cNvCxnSpPr/>
            <p:nvPr/>
          </p:nvCxnSpPr>
          <p:spPr>
            <a:xfrm>
              <a:off x="6203743" y="2594155"/>
              <a:ext cx="113842" cy="0"/>
            </a:xfrm>
            <a:prstGeom prst="line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41410"/>
            <a:ext cx="8229600" cy="1143000"/>
          </a:xfrm>
        </p:spPr>
        <p:txBody>
          <a:bodyPr/>
          <a:lstStyle/>
          <a:p>
            <a:r>
              <a:rPr lang="en-US" dirty="0"/>
              <a:t>3-SAT &lt;</a:t>
            </a:r>
            <a:r>
              <a:rPr lang="en-US" baseline="-25000" dirty="0"/>
              <a:t>P</a:t>
            </a:r>
            <a:r>
              <a:rPr lang="en-US" dirty="0"/>
              <a:t> </a:t>
            </a:r>
            <a:r>
              <a:rPr lang="en-US" dirty="0" smtClean="0"/>
              <a:t>3 </a:t>
            </a:r>
            <a:r>
              <a:rPr lang="en-US" dirty="0" err="1" smtClean="0"/>
              <a:t>Colorability</a:t>
            </a:r>
            <a:endParaRPr lang="en-US" dirty="0"/>
          </a:p>
        </p:txBody>
      </p:sp>
      <p:grpSp>
        <p:nvGrpSpPr>
          <p:cNvPr id="16" name="Group 15"/>
          <p:cNvGrpSpPr/>
          <p:nvPr/>
        </p:nvGrpSpPr>
        <p:grpSpPr>
          <a:xfrm>
            <a:off x="3188548" y="3318131"/>
            <a:ext cx="320922" cy="338554"/>
            <a:chOff x="6089900" y="2518260"/>
            <a:chExt cx="320922" cy="338554"/>
          </a:xfrm>
          <a:noFill/>
        </p:grpSpPr>
        <p:sp>
          <p:nvSpPr>
            <p:cNvPr id="17" name="TextBox 16"/>
            <p:cNvSpPr txBox="1"/>
            <p:nvPr/>
          </p:nvSpPr>
          <p:spPr>
            <a:xfrm>
              <a:off x="6089900" y="2518260"/>
              <a:ext cx="320922" cy="338554"/>
            </a:xfrm>
            <a:prstGeom prst="rect">
              <a:avLst/>
            </a:prstGeom>
            <a:grp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Y</a:t>
              </a:r>
              <a:endParaRPr lang="en-US" dirty="0"/>
            </a:p>
          </p:txBody>
        </p:sp>
        <p:cxnSp>
          <p:nvCxnSpPr>
            <p:cNvPr id="18" name="Straight Connector 17"/>
            <p:cNvCxnSpPr/>
            <p:nvPr/>
          </p:nvCxnSpPr>
          <p:spPr>
            <a:xfrm>
              <a:off x="6203743" y="2594155"/>
              <a:ext cx="113842" cy="0"/>
            </a:xfrm>
            <a:prstGeom prst="line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3" name="Straight Connector 32"/>
          <p:cNvCxnSpPr/>
          <p:nvPr/>
        </p:nvCxnSpPr>
        <p:spPr>
          <a:xfrm>
            <a:off x="1384410" y="1986995"/>
            <a:ext cx="379475" cy="683665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1384410" y="1986995"/>
            <a:ext cx="834845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flipH="1">
            <a:off x="1763885" y="1986995"/>
            <a:ext cx="438028" cy="683665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312856" y="3496677"/>
            <a:ext cx="853819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flipV="1">
            <a:off x="1099804" y="2670660"/>
            <a:ext cx="702028" cy="834235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1763885" y="2670660"/>
            <a:ext cx="724266" cy="834235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 flipV="1">
            <a:off x="1291173" y="2670660"/>
            <a:ext cx="472712" cy="187927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flipV="1">
            <a:off x="245985" y="2670660"/>
            <a:ext cx="1555847" cy="834235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Oval 4"/>
          <p:cNvSpPr/>
          <p:nvPr/>
        </p:nvSpPr>
        <p:spPr>
          <a:xfrm>
            <a:off x="1232620" y="1835205"/>
            <a:ext cx="303580" cy="303580"/>
          </a:xfrm>
          <a:prstGeom prst="ellipse">
            <a:avLst/>
          </a:prstGeom>
          <a:solidFill>
            <a:srgbClr val="66FF66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2067465" y="1835205"/>
            <a:ext cx="303580" cy="303580"/>
          </a:xfrm>
          <a:prstGeom prst="ellipse">
            <a:avLst/>
          </a:prstGeom>
          <a:solidFill>
            <a:srgbClr val="FF0000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F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1612095" y="2518870"/>
            <a:ext cx="303580" cy="303580"/>
          </a:xfrm>
          <a:prstGeom prst="ellipse">
            <a:avLst/>
          </a:prstGeom>
          <a:solidFill>
            <a:srgbClr val="FFFF99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B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94195" y="3353105"/>
            <a:ext cx="303580" cy="30358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X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2" name="Oval 21"/>
          <p:cNvSpPr/>
          <p:nvPr/>
        </p:nvSpPr>
        <p:spPr>
          <a:xfrm>
            <a:off x="2336361" y="3353105"/>
            <a:ext cx="303580" cy="30358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7" name="Oval 26"/>
          <p:cNvSpPr/>
          <p:nvPr/>
        </p:nvSpPr>
        <p:spPr>
          <a:xfrm>
            <a:off x="1139383" y="4380661"/>
            <a:ext cx="303580" cy="30358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Z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0" name="Oval 59"/>
          <p:cNvSpPr/>
          <p:nvPr/>
        </p:nvSpPr>
        <p:spPr>
          <a:xfrm>
            <a:off x="929040" y="3388079"/>
            <a:ext cx="303580" cy="30358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61" name="Group 60"/>
          <p:cNvGrpSpPr/>
          <p:nvPr/>
        </p:nvGrpSpPr>
        <p:grpSpPr>
          <a:xfrm>
            <a:off x="946382" y="3353105"/>
            <a:ext cx="320922" cy="338554"/>
            <a:chOff x="6089900" y="2518260"/>
            <a:chExt cx="320922" cy="338554"/>
          </a:xfrm>
          <a:noFill/>
        </p:grpSpPr>
        <p:sp>
          <p:nvSpPr>
            <p:cNvPr id="62" name="TextBox 61"/>
            <p:cNvSpPr txBox="1"/>
            <p:nvPr/>
          </p:nvSpPr>
          <p:spPr>
            <a:xfrm>
              <a:off x="6089900" y="2518260"/>
              <a:ext cx="320922" cy="338554"/>
            </a:xfrm>
            <a:prstGeom prst="rect">
              <a:avLst/>
            </a:prstGeom>
            <a:grp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X</a:t>
              </a:r>
              <a:endParaRPr lang="en-US" dirty="0"/>
            </a:p>
          </p:txBody>
        </p:sp>
        <p:cxnSp>
          <p:nvCxnSpPr>
            <p:cNvPr id="63" name="Straight Connector 62"/>
            <p:cNvCxnSpPr/>
            <p:nvPr/>
          </p:nvCxnSpPr>
          <p:spPr>
            <a:xfrm>
              <a:off x="6203743" y="2594155"/>
              <a:ext cx="113842" cy="0"/>
            </a:xfrm>
            <a:prstGeom prst="line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4" name="TextBox 63"/>
          <p:cNvSpPr txBox="1"/>
          <p:nvPr/>
        </p:nvSpPr>
        <p:spPr>
          <a:xfrm>
            <a:off x="245984" y="5168290"/>
            <a:ext cx="31116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Truth Setting Gadget</a:t>
            </a:r>
            <a:endParaRPr lang="en-US" sz="2400" dirty="0"/>
          </a:p>
        </p:txBody>
      </p:sp>
      <p:sp>
        <p:nvSpPr>
          <p:cNvPr id="65" name="TextBox 64"/>
          <p:cNvSpPr txBox="1"/>
          <p:nvPr/>
        </p:nvSpPr>
        <p:spPr>
          <a:xfrm>
            <a:off x="4973690" y="5174585"/>
            <a:ext cx="34152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Clause Testing Gadget</a:t>
            </a:r>
            <a:endParaRPr lang="en-US" sz="2400" dirty="0"/>
          </a:p>
        </p:txBody>
      </p:sp>
      <p:cxnSp>
        <p:nvCxnSpPr>
          <p:cNvPr id="78" name="Straight Connector 77"/>
          <p:cNvCxnSpPr/>
          <p:nvPr/>
        </p:nvCxnSpPr>
        <p:spPr>
          <a:xfrm>
            <a:off x="6516747" y="1986995"/>
            <a:ext cx="0" cy="288401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 flipH="1">
            <a:off x="5482740" y="1986995"/>
            <a:ext cx="1046798" cy="957736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>
            <a:stCxn id="70" idx="4"/>
          </p:cNvCxnSpPr>
          <p:nvPr/>
        </p:nvCxnSpPr>
        <p:spPr>
          <a:xfrm>
            <a:off x="5482740" y="3087777"/>
            <a:ext cx="0" cy="796593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 flipV="1">
            <a:off x="4723790" y="3884370"/>
            <a:ext cx="758950" cy="986635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>
            <a:off x="5482740" y="2944731"/>
            <a:ext cx="1046798" cy="192627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/>
          <p:cNvCxnSpPr/>
          <p:nvPr/>
        </p:nvCxnSpPr>
        <p:spPr>
          <a:xfrm>
            <a:off x="6516747" y="2973630"/>
            <a:ext cx="559788" cy="93423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/>
          <p:cNvCxnSpPr/>
          <p:nvPr/>
        </p:nvCxnSpPr>
        <p:spPr>
          <a:xfrm>
            <a:off x="6516747" y="1986995"/>
            <a:ext cx="1091053" cy="986635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/>
          <p:cNvCxnSpPr/>
          <p:nvPr/>
        </p:nvCxnSpPr>
        <p:spPr>
          <a:xfrm>
            <a:off x="7607800" y="2944731"/>
            <a:ext cx="0" cy="192627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7607800" y="2944731"/>
            <a:ext cx="758950" cy="18913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98"/>
          <p:cNvCxnSpPr/>
          <p:nvPr/>
        </p:nvCxnSpPr>
        <p:spPr>
          <a:xfrm flipV="1">
            <a:off x="6516747" y="3884370"/>
            <a:ext cx="1091053" cy="951661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>
            <a:endCxn id="66" idx="5"/>
          </p:cNvCxnSpPr>
          <p:nvPr/>
        </p:nvCxnSpPr>
        <p:spPr>
          <a:xfrm>
            <a:off x="5482740" y="3884370"/>
            <a:ext cx="1154130" cy="1093967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Oval 69"/>
          <p:cNvSpPr/>
          <p:nvPr/>
        </p:nvSpPr>
        <p:spPr>
          <a:xfrm>
            <a:off x="5330950" y="2784197"/>
            <a:ext cx="303580" cy="303580"/>
          </a:xfrm>
          <a:prstGeom prst="ellipse">
            <a:avLst/>
          </a:prstGeom>
          <a:solidFill>
            <a:schemeClr val="bg1">
              <a:lumMod val="95000"/>
            </a:schemeClr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1" name="Oval 70"/>
          <p:cNvSpPr/>
          <p:nvPr/>
        </p:nvSpPr>
        <p:spPr>
          <a:xfrm>
            <a:off x="5330950" y="3732580"/>
            <a:ext cx="303580" cy="303580"/>
          </a:xfrm>
          <a:prstGeom prst="ellipse">
            <a:avLst/>
          </a:prstGeom>
          <a:solidFill>
            <a:schemeClr val="bg1">
              <a:lumMod val="95000"/>
            </a:schemeClr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2" name="Oval 71"/>
          <p:cNvSpPr/>
          <p:nvPr/>
        </p:nvSpPr>
        <p:spPr>
          <a:xfrm>
            <a:off x="4572000" y="4719215"/>
            <a:ext cx="303580" cy="303580"/>
          </a:xfrm>
          <a:prstGeom prst="ellipse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X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6" name="Oval 65"/>
          <p:cNvSpPr/>
          <p:nvPr/>
        </p:nvSpPr>
        <p:spPr>
          <a:xfrm>
            <a:off x="6377748" y="4719215"/>
            <a:ext cx="303580" cy="303580"/>
          </a:xfrm>
          <a:prstGeom prst="ellipse">
            <a:avLst/>
          </a:prstGeom>
          <a:solidFill>
            <a:srgbClr val="66FF66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7" name="Oval 66"/>
          <p:cNvSpPr/>
          <p:nvPr/>
        </p:nvSpPr>
        <p:spPr>
          <a:xfrm>
            <a:off x="6364957" y="1835205"/>
            <a:ext cx="303580" cy="303580"/>
          </a:xfrm>
          <a:prstGeom prst="ellipse">
            <a:avLst/>
          </a:prstGeom>
          <a:solidFill>
            <a:schemeClr val="bg1">
              <a:lumMod val="95000"/>
            </a:schemeClr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8" name="Oval 67"/>
          <p:cNvSpPr/>
          <p:nvPr/>
        </p:nvSpPr>
        <p:spPr>
          <a:xfrm>
            <a:off x="7456010" y="4684241"/>
            <a:ext cx="303580" cy="303580"/>
          </a:xfrm>
          <a:prstGeom prst="ellipse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Z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9" name="Oval 68"/>
          <p:cNvSpPr/>
          <p:nvPr/>
        </p:nvSpPr>
        <p:spPr>
          <a:xfrm>
            <a:off x="7456010" y="3732580"/>
            <a:ext cx="303580" cy="303580"/>
          </a:xfrm>
          <a:prstGeom prst="ellipse">
            <a:avLst/>
          </a:prstGeom>
          <a:solidFill>
            <a:schemeClr val="bg1">
              <a:lumMod val="95000"/>
            </a:schemeClr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3" name="Oval 72"/>
          <p:cNvSpPr/>
          <p:nvPr/>
        </p:nvSpPr>
        <p:spPr>
          <a:xfrm>
            <a:off x="6364957" y="2792941"/>
            <a:ext cx="303580" cy="303580"/>
          </a:xfrm>
          <a:prstGeom prst="ellipse">
            <a:avLst/>
          </a:prstGeom>
          <a:solidFill>
            <a:schemeClr val="bg1">
              <a:lumMod val="95000"/>
            </a:schemeClr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4" name="Oval 73"/>
          <p:cNvSpPr/>
          <p:nvPr/>
        </p:nvSpPr>
        <p:spPr>
          <a:xfrm>
            <a:off x="8214960" y="4719215"/>
            <a:ext cx="303580" cy="303580"/>
          </a:xfrm>
          <a:prstGeom prst="ellipse">
            <a:avLst/>
          </a:prstGeom>
          <a:solidFill>
            <a:srgbClr val="FF0000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F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5" name="Oval 74"/>
          <p:cNvSpPr/>
          <p:nvPr/>
        </p:nvSpPr>
        <p:spPr>
          <a:xfrm>
            <a:off x="7456010" y="2821840"/>
            <a:ext cx="303580" cy="303580"/>
          </a:xfrm>
          <a:prstGeom prst="ellipse">
            <a:avLst/>
          </a:prstGeom>
          <a:solidFill>
            <a:schemeClr val="bg1">
              <a:lumMod val="95000"/>
            </a:schemeClr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6" name="Oval 75"/>
          <p:cNvSpPr/>
          <p:nvPr/>
        </p:nvSpPr>
        <p:spPr>
          <a:xfrm>
            <a:off x="6924745" y="3732580"/>
            <a:ext cx="303580" cy="303580"/>
          </a:xfrm>
          <a:prstGeom prst="ellipse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4423565" y="5699554"/>
            <a:ext cx="43226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(Can be colored if at least one input is T)</a:t>
            </a:r>
            <a:endParaRPr lang="en-US" sz="18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12/6/2023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417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2017CC-BEDF-43D7-9C9C-DF9AA144C8A7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391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 smtClean="0"/>
              <a:t>Number Problems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altLang="en-US" dirty="0" smtClean="0"/>
              <a:t>Subset sum problem</a:t>
            </a:r>
          </a:p>
          <a:p>
            <a:pPr lvl="1"/>
            <a:r>
              <a:rPr lang="en-US" altLang="en-US" dirty="0" smtClean="0"/>
              <a:t>Given natural numbers w</a:t>
            </a:r>
            <a:r>
              <a:rPr lang="en-US" altLang="en-US" baseline="-25000" dirty="0" smtClean="0"/>
              <a:t>1</a:t>
            </a:r>
            <a:r>
              <a:rPr lang="en-US" altLang="en-US" dirty="0" smtClean="0"/>
              <a:t>,. . ., </a:t>
            </a:r>
            <a:r>
              <a:rPr lang="en-US" altLang="en-US" dirty="0" err="1" smtClean="0"/>
              <a:t>w</a:t>
            </a:r>
            <a:r>
              <a:rPr lang="en-US" altLang="en-US" baseline="-25000" dirty="0" err="1" smtClean="0"/>
              <a:t>n</a:t>
            </a:r>
            <a:r>
              <a:rPr lang="en-US" altLang="en-US" dirty="0" smtClean="0"/>
              <a:t> and a target number W, is there a subset that adds up to exactly W?</a:t>
            </a:r>
          </a:p>
          <a:p>
            <a:pPr lvl="1"/>
            <a:endParaRPr lang="en-US" altLang="en-US" dirty="0" smtClean="0"/>
          </a:p>
          <a:p>
            <a:r>
              <a:rPr lang="en-US" altLang="en-US" dirty="0" smtClean="0"/>
              <a:t>Subset sum problem is NP-Complete</a:t>
            </a:r>
          </a:p>
          <a:p>
            <a:r>
              <a:rPr lang="en-US" altLang="en-US" dirty="0" smtClean="0"/>
              <a:t>Subset Sum problem can be solved in O(</a:t>
            </a:r>
            <a:r>
              <a:rPr lang="en-US" altLang="en-US" dirty="0" err="1" smtClean="0"/>
              <a:t>nW</a:t>
            </a:r>
            <a:r>
              <a:rPr lang="en-US" altLang="en-US" dirty="0" smtClean="0"/>
              <a:t>) time</a:t>
            </a:r>
          </a:p>
          <a:p>
            <a:endParaRPr lang="en-US" altLang="en-US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12/6/2023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417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D2D15E-EDBE-4100-ACA1-325B941D4DF9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644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XC3 </a:t>
            </a:r>
            <a:r>
              <a:rPr lang="en-US" dirty="0"/>
              <a:t>&lt;</a:t>
            </a:r>
            <a:r>
              <a:rPr lang="en-US" baseline="-25000" dirty="0"/>
              <a:t>P</a:t>
            </a:r>
            <a:r>
              <a:rPr lang="en-US" dirty="0"/>
              <a:t> </a:t>
            </a:r>
            <a:r>
              <a:rPr lang="en-US" dirty="0" smtClean="0"/>
              <a:t>SUBSET SUM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08034" y="1417638"/>
            <a:ext cx="743771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Idea:  Represent each set as a large integer, where the element x</a:t>
            </a:r>
            <a:r>
              <a:rPr lang="en-US" sz="2400" baseline="-25000" dirty="0" smtClean="0"/>
              <a:t>i</a:t>
            </a:r>
            <a:r>
              <a:rPr lang="en-US" sz="2400" dirty="0" smtClean="0"/>
              <a:t> is encoded as D</a:t>
            </a:r>
            <a:r>
              <a:rPr lang="en-US" sz="2400" baseline="30000" dirty="0" smtClean="0"/>
              <a:t>i</a:t>
            </a:r>
            <a:r>
              <a:rPr lang="en-US" sz="2400" dirty="0" smtClean="0"/>
              <a:t> where D is an integer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929040" y="2518260"/>
            <a:ext cx="316625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{x</a:t>
            </a:r>
            <a:r>
              <a:rPr lang="en-US" sz="2000" baseline="-25000" dirty="0" smtClean="0"/>
              <a:t>3</a:t>
            </a:r>
            <a:r>
              <a:rPr lang="en-US" sz="2000" dirty="0" smtClean="0"/>
              <a:t>, x</a:t>
            </a:r>
            <a:r>
              <a:rPr lang="en-US" sz="2000" baseline="-25000" dirty="0" smtClean="0"/>
              <a:t>5</a:t>
            </a:r>
            <a:r>
              <a:rPr lang="en-US" sz="2000" dirty="0" smtClean="0"/>
              <a:t>, x</a:t>
            </a:r>
            <a:r>
              <a:rPr lang="en-US" sz="2000" baseline="-25000" dirty="0" smtClean="0"/>
              <a:t>9</a:t>
            </a:r>
            <a:r>
              <a:rPr lang="en-US" sz="2000" dirty="0" smtClean="0"/>
              <a:t>} =&gt; D</a:t>
            </a:r>
            <a:r>
              <a:rPr lang="en-US" sz="2000" baseline="30000" dirty="0" smtClean="0"/>
              <a:t>3</a:t>
            </a:r>
            <a:r>
              <a:rPr lang="en-US" sz="2000" dirty="0" smtClean="0"/>
              <a:t> + D</a:t>
            </a:r>
            <a:r>
              <a:rPr lang="en-US" sz="2000" baseline="30000" dirty="0" smtClean="0"/>
              <a:t>5</a:t>
            </a:r>
            <a:r>
              <a:rPr lang="en-US" sz="2000" dirty="0" smtClean="0"/>
              <a:t> + D</a:t>
            </a:r>
            <a:r>
              <a:rPr lang="en-US" sz="2000" baseline="30000" dirty="0" smtClean="0"/>
              <a:t>9</a:t>
            </a:r>
            <a:endParaRPr lang="en-US" sz="2000" baseline="30000" dirty="0"/>
          </a:p>
        </p:txBody>
      </p:sp>
      <p:sp>
        <p:nvSpPr>
          <p:cNvPr id="6" name="TextBox 5"/>
          <p:cNvSpPr txBox="1"/>
          <p:nvPr/>
        </p:nvSpPr>
        <p:spPr>
          <a:xfrm>
            <a:off x="708034" y="3195862"/>
            <a:ext cx="552807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Does there exist a subset that sums to exactly D</a:t>
            </a:r>
            <a:r>
              <a:rPr lang="en-US" sz="2000" baseline="30000" dirty="0" smtClean="0"/>
              <a:t>1</a:t>
            </a:r>
            <a:r>
              <a:rPr lang="en-US" sz="2000" dirty="0" smtClean="0"/>
              <a:t> + D</a:t>
            </a:r>
            <a:r>
              <a:rPr lang="en-US" sz="2000" baseline="30000" dirty="0" smtClean="0"/>
              <a:t>2</a:t>
            </a:r>
            <a:r>
              <a:rPr lang="en-US" sz="2000" dirty="0" smtClean="0"/>
              <a:t> + D</a:t>
            </a:r>
            <a:r>
              <a:rPr lang="en-US" sz="2000" baseline="30000" dirty="0" smtClean="0"/>
              <a:t>3</a:t>
            </a:r>
            <a:r>
              <a:rPr lang="en-US" sz="2000" dirty="0" smtClean="0"/>
              <a:t> + . . . + D</a:t>
            </a:r>
            <a:r>
              <a:rPr lang="en-US" sz="2000" baseline="30000" dirty="0" smtClean="0"/>
              <a:t>n-1</a:t>
            </a:r>
            <a:r>
              <a:rPr lang="en-US" sz="2000" dirty="0" smtClean="0"/>
              <a:t> + </a:t>
            </a:r>
            <a:r>
              <a:rPr lang="en-US" sz="2000" dirty="0" err="1" smtClean="0"/>
              <a:t>D</a:t>
            </a:r>
            <a:r>
              <a:rPr lang="en-US" sz="2000" baseline="30000" dirty="0" err="1" smtClean="0"/>
              <a:t>n</a:t>
            </a:r>
            <a:endParaRPr lang="en-US" sz="2000" baseline="30000" dirty="0"/>
          </a:p>
        </p:txBody>
      </p:sp>
      <p:sp>
        <p:nvSpPr>
          <p:cNvPr id="7" name="TextBox 6"/>
          <p:cNvSpPr txBox="1"/>
          <p:nvPr/>
        </p:nvSpPr>
        <p:spPr>
          <a:xfrm>
            <a:off x="641930" y="5478165"/>
            <a:ext cx="804487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Detail:  How large is D?  We need to make sure that we do not have any carries,  so we can choose D = m+1,  where m is the number of sets.</a:t>
            </a:r>
            <a:endParaRPr lang="en-US" sz="200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417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D2D15E-EDBE-4100-ACA1-325B941D4DF9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956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Key Idea: Problem Reduction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2800" dirty="0" smtClean="0"/>
              <a:t>Use an algorithm for problem </a:t>
            </a:r>
            <a:r>
              <a:rPr lang="en-US" altLang="en-US" sz="2800" dirty="0" smtClean="0"/>
              <a:t>Y </a:t>
            </a:r>
            <a:r>
              <a:rPr lang="en-US" altLang="en-US" sz="2800" dirty="0" smtClean="0"/>
              <a:t>to solve problem </a:t>
            </a:r>
            <a:r>
              <a:rPr lang="en-US" altLang="en-US" sz="2800" dirty="0" smtClean="0"/>
              <a:t>X.</a:t>
            </a:r>
            <a:endParaRPr lang="en-US" altLang="en-US" sz="2800" dirty="0" smtClean="0"/>
          </a:p>
          <a:p>
            <a:pPr lvl="1" eaLnBrk="1" hangingPunct="1"/>
            <a:r>
              <a:rPr lang="en-US" altLang="en-US" sz="2000" dirty="0" smtClean="0"/>
              <a:t>This means that problem </a:t>
            </a:r>
            <a:r>
              <a:rPr lang="en-US" altLang="en-US" sz="2000" dirty="0" smtClean="0"/>
              <a:t>Y </a:t>
            </a:r>
            <a:r>
              <a:rPr lang="en-US" altLang="en-US" sz="2000" dirty="0" smtClean="0"/>
              <a:t>is more difficult that problem </a:t>
            </a:r>
            <a:r>
              <a:rPr lang="en-US" altLang="en-US" sz="2000" dirty="0" smtClean="0"/>
              <a:t>X</a:t>
            </a:r>
            <a:endParaRPr lang="en-US" altLang="en-US" sz="2000" dirty="0" smtClean="0"/>
          </a:p>
          <a:p>
            <a:pPr eaLnBrk="1" hangingPunct="1"/>
            <a:r>
              <a:rPr lang="en-US" altLang="en-US" sz="2400" dirty="0" smtClean="0"/>
              <a:t>Terminology:  </a:t>
            </a:r>
            <a:r>
              <a:rPr lang="en-US" altLang="en-US" sz="2400" dirty="0" smtClean="0"/>
              <a:t>X </a:t>
            </a:r>
            <a:r>
              <a:rPr lang="en-US" altLang="en-US" sz="2400" dirty="0" smtClean="0"/>
              <a:t>is reducible to </a:t>
            </a:r>
            <a:r>
              <a:rPr lang="en-US" altLang="en-US" sz="2400" dirty="0" smtClean="0"/>
              <a:t>Y</a:t>
            </a:r>
            <a:endParaRPr lang="en-US" altLang="en-US" sz="2400" dirty="0" smtClean="0"/>
          </a:p>
          <a:p>
            <a:pPr lvl="1" eaLnBrk="1" hangingPunct="1"/>
            <a:r>
              <a:rPr lang="en-US" altLang="en-US" sz="2000" dirty="0" smtClean="0"/>
              <a:t>Notation:  </a:t>
            </a:r>
            <a:r>
              <a:rPr lang="en-US" sz="2000" dirty="0" smtClean="0"/>
              <a:t>X </a:t>
            </a:r>
            <a:r>
              <a:rPr lang="en-US" sz="2000" dirty="0"/>
              <a:t>&lt;</a:t>
            </a:r>
            <a:r>
              <a:rPr lang="en-US" sz="2000" baseline="-25000" dirty="0"/>
              <a:t>P</a:t>
            </a:r>
            <a:r>
              <a:rPr lang="en-US" sz="2000" dirty="0"/>
              <a:t> </a:t>
            </a:r>
            <a:r>
              <a:rPr lang="en-US" sz="2000" dirty="0" smtClean="0"/>
              <a:t>Y</a:t>
            </a:r>
            <a:endParaRPr lang="en-US" sz="20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12/6/2023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417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D2D15E-EDBE-4100-ACA1-325B941D4DF9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3183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Integer Linear Programming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663645"/>
          </a:xfrm>
        </p:spPr>
        <p:txBody>
          <a:bodyPr/>
          <a:lstStyle/>
          <a:p>
            <a:r>
              <a:rPr lang="en-US" dirty="0" smtClean="0"/>
              <a:t>Linear Programming </a:t>
            </a:r>
            <a:r>
              <a:rPr lang="en-US" smtClean="0"/>
              <a:t>– maximize a </a:t>
            </a:r>
            <a:r>
              <a:rPr lang="en-US" dirty="0" smtClean="0"/>
              <a:t>linear function subject to linear constraints</a:t>
            </a:r>
          </a:p>
          <a:p>
            <a:r>
              <a:rPr lang="en-US" dirty="0" smtClean="0"/>
              <a:t>Integer Linear Programming – require an integer solution</a:t>
            </a:r>
          </a:p>
          <a:p>
            <a:r>
              <a:rPr lang="en-US" dirty="0" smtClean="0"/>
              <a:t>NP Completeness reduction from 3-SAT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232620" y="4367370"/>
            <a:ext cx="63751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Use 0-1 variables for x</a:t>
            </a:r>
            <a:r>
              <a:rPr lang="en-US" sz="2000" baseline="-25000" dirty="0" smtClean="0"/>
              <a:t>i</a:t>
            </a:r>
            <a:r>
              <a:rPr lang="en-US" sz="2000" dirty="0" smtClean="0"/>
              <a:t>’s</a:t>
            </a:r>
            <a:endParaRPr lang="en-US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1241160" y="4959048"/>
            <a:ext cx="258043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Constraint for clause:</a:t>
            </a:r>
            <a:endParaRPr lang="en-US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1317055" y="5629955"/>
            <a:ext cx="530411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x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 + (1 – x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) + (1-x</a:t>
            </a:r>
            <a:r>
              <a:rPr lang="en-US" sz="2000" baseline="-25000" dirty="0" smtClean="0"/>
              <a:t>3</a:t>
            </a:r>
            <a:r>
              <a:rPr lang="en-US" sz="2000" dirty="0" smtClean="0"/>
              <a:t>) &gt; 0</a:t>
            </a:r>
            <a:endParaRPr lang="en-US" sz="20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21590" y="4929637"/>
            <a:ext cx="1660444" cy="510659"/>
          </a:xfrm>
          <a:prstGeom prst="rect">
            <a:avLst/>
          </a:prstGeom>
        </p:spPr>
      </p:pic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12/6/2023</a:t>
            </a:r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417</a:t>
            </a:r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D2D15E-EDBE-4100-ACA1-325B941D4DF9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2900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Scheduling with release times and deadlines  (RD-</a:t>
            </a:r>
            <a:r>
              <a:rPr lang="en-US" dirty="0" err="1" smtClean="0"/>
              <a:t>Sched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Tasks,  {t</a:t>
            </a:r>
            <a:r>
              <a:rPr lang="en-US" baseline="-25000" dirty="0" smtClean="0"/>
              <a:t>1</a:t>
            </a:r>
            <a:r>
              <a:rPr lang="en-US" dirty="0" smtClean="0"/>
              <a:t>, t</a:t>
            </a:r>
            <a:r>
              <a:rPr lang="en-US" baseline="-25000" dirty="0" smtClean="0"/>
              <a:t>2</a:t>
            </a:r>
            <a:r>
              <a:rPr lang="en-US" dirty="0" smtClean="0"/>
              <a:t>, . . . </a:t>
            </a:r>
            <a:r>
              <a:rPr lang="en-US" dirty="0" err="1" smtClean="0"/>
              <a:t>t</a:t>
            </a:r>
            <a:r>
              <a:rPr lang="en-US" baseline="-25000" dirty="0" err="1" smtClean="0"/>
              <a:t>n</a:t>
            </a:r>
            <a:r>
              <a:rPr lang="en-US" dirty="0" smtClean="0"/>
              <a:t>}</a:t>
            </a:r>
          </a:p>
          <a:p>
            <a:r>
              <a:rPr lang="en-US" dirty="0" smtClean="0"/>
              <a:t>Task </a:t>
            </a:r>
            <a:r>
              <a:rPr lang="en-US" dirty="0" err="1" smtClean="0"/>
              <a:t>t</a:t>
            </a:r>
            <a:r>
              <a:rPr lang="en-US" baseline="-25000" dirty="0" err="1" smtClean="0"/>
              <a:t>j</a:t>
            </a:r>
            <a:r>
              <a:rPr lang="en-US" dirty="0" smtClean="0"/>
              <a:t> has a length </a:t>
            </a:r>
            <a:r>
              <a:rPr lang="en-US" dirty="0" err="1" smtClean="0"/>
              <a:t>l</a:t>
            </a:r>
            <a:r>
              <a:rPr lang="en-US" baseline="-25000" dirty="0" err="1" smtClean="0"/>
              <a:t>j</a:t>
            </a:r>
            <a:r>
              <a:rPr lang="en-US" dirty="0" smtClean="0"/>
              <a:t>, release time </a:t>
            </a:r>
            <a:r>
              <a:rPr lang="en-US" dirty="0" err="1" smtClean="0"/>
              <a:t>r</a:t>
            </a:r>
            <a:r>
              <a:rPr lang="en-US" baseline="-25000" dirty="0" err="1" smtClean="0"/>
              <a:t>j</a:t>
            </a:r>
            <a:r>
              <a:rPr lang="en-US" dirty="0" smtClean="0"/>
              <a:t> and deadline </a:t>
            </a:r>
            <a:r>
              <a:rPr lang="en-US" dirty="0" err="1" smtClean="0"/>
              <a:t>d</a:t>
            </a:r>
            <a:r>
              <a:rPr lang="en-US" baseline="-25000" dirty="0" err="1" smtClean="0"/>
              <a:t>j</a:t>
            </a:r>
            <a:endParaRPr lang="en-US" baseline="-25000" dirty="0" smtClean="0"/>
          </a:p>
          <a:p>
            <a:r>
              <a:rPr lang="en-US" dirty="0" smtClean="0"/>
              <a:t>Once a task is started, it is worked on without interruption until it is completed</a:t>
            </a:r>
          </a:p>
          <a:p>
            <a:r>
              <a:rPr lang="en-US" dirty="0" smtClean="0"/>
              <a:t>Can all tasks be completed satisfying constraints?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12/6/2023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417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D2D15E-EDBE-4100-ACA1-325B941D4DF9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32560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Subset Sum &lt;</a:t>
            </a:r>
            <a:r>
              <a:rPr lang="en-US" baseline="-25000" dirty="0" smtClean="0"/>
              <a:t>P</a:t>
            </a:r>
            <a:r>
              <a:rPr lang="en-US" dirty="0" smtClean="0"/>
              <a:t> RD-</a:t>
            </a:r>
            <a:r>
              <a:rPr lang="en-US" dirty="0" err="1" smtClean="0"/>
              <a:t>Sched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Subset Sum Problem</a:t>
            </a:r>
          </a:p>
          <a:p>
            <a:pPr lvl="1"/>
            <a:r>
              <a:rPr lang="en-US" dirty="0" smtClean="0"/>
              <a:t>{s</a:t>
            </a:r>
            <a:r>
              <a:rPr lang="en-US" baseline="-25000" dirty="0" smtClean="0"/>
              <a:t>1</a:t>
            </a:r>
            <a:r>
              <a:rPr lang="en-US" dirty="0" smtClean="0"/>
              <a:t>, s</a:t>
            </a:r>
            <a:r>
              <a:rPr lang="en-US" baseline="-25000" dirty="0" smtClean="0"/>
              <a:t>2</a:t>
            </a:r>
            <a:r>
              <a:rPr lang="en-US" dirty="0" smtClean="0"/>
              <a:t>, . . . , </a:t>
            </a:r>
            <a:r>
              <a:rPr lang="en-US" dirty="0" err="1" smtClean="0"/>
              <a:t>s</a:t>
            </a:r>
            <a:r>
              <a:rPr lang="en-US" baseline="-25000" dirty="0" err="1" smtClean="0"/>
              <a:t>N</a:t>
            </a:r>
            <a:r>
              <a:rPr lang="en-US" dirty="0" smtClean="0"/>
              <a:t>},  integer K</a:t>
            </a:r>
            <a:r>
              <a:rPr lang="en-US" baseline="-25000" dirty="0" smtClean="0"/>
              <a:t>1</a:t>
            </a:r>
          </a:p>
          <a:p>
            <a:pPr lvl="1"/>
            <a:r>
              <a:rPr lang="en-US" dirty="0" smtClean="0"/>
              <a:t>Does there exist a subset that sums to K</a:t>
            </a:r>
            <a:r>
              <a:rPr lang="en-US" baseline="-25000" dirty="0" smtClean="0"/>
              <a:t>1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Assume the total sums to K</a:t>
            </a:r>
            <a:r>
              <a:rPr lang="en-US" baseline="-25000" dirty="0" smtClean="0"/>
              <a:t>2</a:t>
            </a:r>
            <a:endParaRPr lang="en-US" baseline="-25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12/6/2023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417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D2D15E-EDBE-4100-ACA1-325B941D4DF9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57438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Tasks {t</a:t>
            </a:r>
            <a:r>
              <a:rPr lang="en-US" baseline="-25000" dirty="0" smtClean="0"/>
              <a:t>1</a:t>
            </a:r>
            <a:r>
              <a:rPr lang="en-US" dirty="0" smtClean="0"/>
              <a:t>, t</a:t>
            </a:r>
            <a:r>
              <a:rPr lang="en-US" baseline="-25000" dirty="0" smtClean="0"/>
              <a:t>2</a:t>
            </a:r>
            <a:r>
              <a:rPr lang="en-US" dirty="0" smtClean="0"/>
              <a:t>, . . . </a:t>
            </a:r>
            <a:r>
              <a:rPr lang="en-US" dirty="0" err="1" smtClean="0"/>
              <a:t>t</a:t>
            </a:r>
            <a:r>
              <a:rPr lang="en-US" baseline="-25000" dirty="0" err="1" smtClean="0"/>
              <a:t>N</a:t>
            </a:r>
            <a:r>
              <a:rPr lang="en-US" dirty="0" smtClean="0"/>
              <a:t>, x }</a:t>
            </a:r>
          </a:p>
          <a:p>
            <a:r>
              <a:rPr lang="en-US" dirty="0" err="1" smtClean="0"/>
              <a:t>t</a:t>
            </a:r>
            <a:r>
              <a:rPr lang="en-US" baseline="-25000" dirty="0" err="1" smtClean="0"/>
              <a:t>j</a:t>
            </a:r>
            <a:r>
              <a:rPr lang="en-US" dirty="0" smtClean="0"/>
              <a:t> has length </a:t>
            </a:r>
            <a:r>
              <a:rPr lang="en-US" dirty="0" err="1" smtClean="0"/>
              <a:t>s</a:t>
            </a:r>
            <a:r>
              <a:rPr lang="en-US" baseline="-25000" dirty="0" err="1" smtClean="0"/>
              <a:t>j</a:t>
            </a:r>
            <a:r>
              <a:rPr lang="en-US" dirty="0" smtClean="0"/>
              <a:t>, release 0, deadline K</a:t>
            </a:r>
            <a:r>
              <a:rPr lang="en-US" baseline="-25000" dirty="0" smtClean="0"/>
              <a:t>2</a:t>
            </a:r>
            <a:r>
              <a:rPr lang="en-US" dirty="0" smtClean="0"/>
              <a:t> + 1</a:t>
            </a:r>
          </a:p>
          <a:p>
            <a:r>
              <a:rPr lang="en-US" dirty="0" smtClean="0"/>
              <a:t>x has length 1, release K</a:t>
            </a:r>
            <a:r>
              <a:rPr lang="en-US" baseline="-25000" dirty="0" smtClean="0"/>
              <a:t>1</a:t>
            </a:r>
            <a:r>
              <a:rPr lang="en-US" dirty="0" smtClean="0"/>
              <a:t>, deadline K</a:t>
            </a:r>
            <a:r>
              <a:rPr lang="en-US" baseline="-25000" dirty="0" smtClean="0"/>
              <a:t>1</a:t>
            </a:r>
            <a:r>
              <a:rPr lang="en-US" dirty="0" smtClean="0"/>
              <a:t> + 1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12/6/2023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417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D2D15E-EDBE-4100-ACA1-325B941D4DF9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977005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Friday: NP-Completeness and Beyond!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12/6/2023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417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D2D15E-EDBE-4100-ACA1-325B941D4DF9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1290215" y="2062890"/>
            <a:ext cx="3585365" cy="3415275"/>
          </a:xfrm>
          <a:prstGeom prst="ellipse">
            <a:avLst/>
          </a:prstGeom>
          <a:solidFill>
            <a:srgbClr val="FFD3C5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399989" y="2216166"/>
            <a:ext cx="2959905" cy="2857695"/>
          </a:xfrm>
          <a:prstGeom prst="ellipse">
            <a:avLst/>
          </a:prstGeom>
          <a:solidFill>
            <a:schemeClr val="accent1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4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584965" y="2316890"/>
            <a:ext cx="2352745" cy="2428140"/>
          </a:xfrm>
          <a:prstGeom prst="ellipse">
            <a:avLst/>
          </a:prstGeom>
          <a:solidFill>
            <a:schemeClr val="accent5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10" name="Oval 5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252617" y="3645014"/>
            <a:ext cx="1017439" cy="932094"/>
          </a:xfrm>
          <a:prstGeom prst="ellipse">
            <a:avLst/>
          </a:prstGeom>
          <a:solidFill>
            <a:srgbClr val="FFFF99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Oval 6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839658" y="2597399"/>
            <a:ext cx="1843361" cy="962476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149116" y="2724694"/>
            <a:ext cx="1461655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dirty="0"/>
              <a:t>NP-Complete</a:t>
            </a:r>
          </a:p>
        </p:txBody>
      </p:sp>
      <p:sp>
        <p:nvSpPr>
          <p:cNvPr id="13" name="Text Box 9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562076" y="3976400"/>
            <a:ext cx="63573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dirty="0"/>
              <a:t>P</a:t>
            </a:r>
          </a:p>
        </p:txBody>
      </p:sp>
      <p:pic>
        <p:nvPicPr>
          <p:cNvPr id="14" name="Picture 2" descr="http://1.bp.blogspot.com/_0Y-AYb-z8Bw/S--chJjH0JI/AAAAAAAAATU/QngzjH9rMa0/s1600/dr-seuss-on-beyond-zebra.jpg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6666" y="2038282"/>
            <a:ext cx="2748690" cy="37420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310114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/>
              <a:t>The Universe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P:  Polynomial Time</a:t>
            </a:r>
          </a:p>
          <a:p>
            <a:r>
              <a:rPr lang="en-US" dirty="0" smtClean="0"/>
              <a:t>NP: Nondeterministic Polynomial Time</a:t>
            </a:r>
          </a:p>
          <a:p>
            <a:pPr lvl="1"/>
            <a:r>
              <a:rPr lang="en-US" dirty="0" smtClean="0"/>
              <a:t>Problems where a “yes” answer can be verified in polynomial time</a:t>
            </a:r>
          </a:p>
          <a:p>
            <a:r>
              <a:rPr lang="en-US" dirty="0" smtClean="0"/>
              <a:t>NP-Complete</a:t>
            </a:r>
          </a:p>
          <a:p>
            <a:pPr lvl="1"/>
            <a:r>
              <a:rPr lang="en-US" dirty="0" smtClean="0"/>
              <a:t>The hardest problems in NP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Oval 4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5308005" y="2138785"/>
            <a:ext cx="2808287" cy="3035300"/>
          </a:xfrm>
          <a:prstGeom prst="ellipse">
            <a:avLst/>
          </a:prstGeom>
          <a:solidFill>
            <a:schemeClr val="accent5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54276" name="Oval 5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6143030" y="3959648"/>
            <a:ext cx="1214437" cy="1063625"/>
          </a:xfrm>
          <a:prstGeom prst="ellipse">
            <a:avLst/>
          </a:prstGeom>
          <a:solidFill>
            <a:srgbClr val="FFFF99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Oval 6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5612805" y="2507086"/>
            <a:ext cx="2200275" cy="1087193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54278" name="Text Box 7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992217" y="2821410"/>
            <a:ext cx="17446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/>
              <a:t>NP-Complete</a:t>
            </a:r>
          </a:p>
        </p:txBody>
      </p:sp>
      <p:sp>
        <p:nvSpPr>
          <p:cNvPr id="54279" name="Text Box 9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6371630" y="4643860"/>
            <a:ext cx="7588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/>
              <a:t>P</a:t>
            </a:r>
          </a:p>
        </p:txBody>
      </p:sp>
      <p:sp>
        <p:nvSpPr>
          <p:cNvPr id="54280" name="Text Box 8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7379692" y="3518323"/>
            <a:ext cx="12906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/>
              <a:t>NP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12/6/2023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417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9F29630-65E6-4824-A284-DCE508D383A0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71205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/>
              <a:t>Polynomial time reductions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X is </a:t>
            </a:r>
            <a:r>
              <a:rPr lang="en-US" dirty="0"/>
              <a:t>Polynomial Time Reducible to </a:t>
            </a:r>
            <a:r>
              <a:rPr lang="en-US" dirty="0" smtClean="0"/>
              <a:t>Y</a:t>
            </a:r>
            <a:endParaRPr lang="en-US" dirty="0"/>
          </a:p>
          <a:p>
            <a:pPr lvl="1" eaLnBrk="1" hangingPunct="1"/>
            <a:r>
              <a:rPr lang="en-US" dirty="0"/>
              <a:t>Solve problem </a:t>
            </a:r>
            <a:r>
              <a:rPr lang="en-US" dirty="0" smtClean="0"/>
              <a:t>X </a:t>
            </a:r>
            <a:r>
              <a:rPr lang="en-US" dirty="0"/>
              <a:t>with a polynomial number of computation steps and a polynomial number of calls to a black box that solves </a:t>
            </a:r>
            <a:r>
              <a:rPr lang="en-US" dirty="0" smtClean="0"/>
              <a:t>Y</a:t>
            </a:r>
            <a:endParaRPr lang="en-US" dirty="0"/>
          </a:p>
          <a:p>
            <a:pPr lvl="1" eaLnBrk="1" hangingPunct="1"/>
            <a:r>
              <a:rPr lang="en-US" dirty="0"/>
              <a:t>Notations:  </a:t>
            </a:r>
            <a:r>
              <a:rPr lang="en-US" dirty="0" smtClean="0"/>
              <a:t>X </a:t>
            </a:r>
            <a:r>
              <a:rPr lang="en-US" dirty="0"/>
              <a:t>&lt;</a:t>
            </a:r>
            <a:r>
              <a:rPr lang="en-US" baseline="-25000" dirty="0"/>
              <a:t>P</a:t>
            </a:r>
            <a:r>
              <a:rPr lang="en-US" dirty="0"/>
              <a:t> </a:t>
            </a:r>
            <a:r>
              <a:rPr lang="en-US" dirty="0" smtClean="0"/>
              <a:t>Y</a:t>
            </a:r>
            <a:endParaRPr lang="en-US" dirty="0"/>
          </a:p>
          <a:p>
            <a:pPr lvl="1" eaLnBrk="1" hangingPunct="1"/>
            <a:endParaRPr lang="en-US" dirty="0"/>
          </a:p>
          <a:p>
            <a:pPr eaLnBrk="1" hangingPunct="1"/>
            <a:r>
              <a:rPr lang="en-US" dirty="0"/>
              <a:t>Usually, this is converting an input of </a:t>
            </a:r>
            <a:r>
              <a:rPr lang="en-US" dirty="0" smtClean="0"/>
              <a:t>X </a:t>
            </a:r>
            <a:r>
              <a:rPr lang="en-US" dirty="0"/>
              <a:t>to an input for </a:t>
            </a:r>
            <a:r>
              <a:rPr lang="en-US" dirty="0" smtClean="0"/>
              <a:t>Y,  </a:t>
            </a:r>
            <a:r>
              <a:rPr lang="en-US" dirty="0"/>
              <a:t>solving </a:t>
            </a:r>
            <a:r>
              <a:rPr lang="en-US" dirty="0" smtClean="0"/>
              <a:t>Y,  </a:t>
            </a:r>
            <a:r>
              <a:rPr lang="en-US" dirty="0"/>
              <a:t>and then converting the answer back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B41220D-A506-EAD2-C830-B51B7E565D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12/6/2023</a:t>
            </a:r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4B65A2F-4AF1-01E8-1B67-829986E59D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CSE 417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49180D6-448D-10D2-9B42-3A50FFF108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D2D15E-EDBE-4100-ACA1-325B941D4DF9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7638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Composability Lemma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X &lt;</a:t>
            </a:r>
            <a:r>
              <a:rPr lang="en-US" baseline="-25000" dirty="0"/>
              <a:t>P</a:t>
            </a:r>
            <a:r>
              <a:rPr lang="en-US" dirty="0"/>
              <a:t> Y  and Y &lt;</a:t>
            </a:r>
            <a:r>
              <a:rPr lang="en-US" baseline="-25000" dirty="0"/>
              <a:t>P</a:t>
            </a:r>
            <a:r>
              <a:rPr lang="en-US" dirty="0"/>
              <a:t> Z then X &lt;</a:t>
            </a:r>
            <a:r>
              <a:rPr lang="en-US" baseline="-25000" dirty="0"/>
              <a:t>P</a:t>
            </a:r>
            <a:r>
              <a:rPr lang="en-US" dirty="0"/>
              <a:t> Z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DA500F-22E9-E595-81CC-496215E8E0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12/6/2023</a:t>
            </a: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DAAF66-7B51-622C-B9FD-18865B7B38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CSE 417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11CEF7-F6A2-B364-6E1B-E4FBA0C605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D2D15E-EDBE-4100-ACA1-325B941D4DF9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27646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/>
              <a:t>Lemmas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/>
              <a:t>Suppose </a:t>
            </a:r>
            <a:r>
              <a:rPr lang="en-US" dirty="0" smtClean="0"/>
              <a:t>X </a:t>
            </a:r>
            <a:r>
              <a:rPr lang="en-US" dirty="0"/>
              <a:t>&lt;</a:t>
            </a:r>
            <a:r>
              <a:rPr lang="en-US" baseline="-25000" dirty="0"/>
              <a:t>P</a:t>
            </a:r>
            <a:r>
              <a:rPr lang="en-US" dirty="0"/>
              <a:t> </a:t>
            </a:r>
            <a:r>
              <a:rPr lang="en-US" dirty="0" smtClean="0"/>
              <a:t>Y.  </a:t>
            </a:r>
            <a:r>
              <a:rPr lang="en-US" dirty="0"/>
              <a:t>If </a:t>
            </a:r>
            <a:r>
              <a:rPr lang="en-US" dirty="0" smtClean="0"/>
              <a:t>Y </a:t>
            </a:r>
            <a:r>
              <a:rPr lang="en-US" dirty="0"/>
              <a:t>can be solved in polynomial time, then </a:t>
            </a:r>
            <a:r>
              <a:rPr lang="en-US" dirty="0" smtClean="0"/>
              <a:t>X </a:t>
            </a:r>
            <a:r>
              <a:rPr lang="en-US" dirty="0"/>
              <a:t>can be solved in polynomial time.</a:t>
            </a:r>
          </a:p>
          <a:p>
            <a:pPr eaLnBrk="1" hangingPunct="1"/>
            <a:endParaRPr lang="en-US" dirty="0"/>
          </a:p>
          <a:p>
            <a:pPr eaLnBrk="1" hangingPunct="1"/>
            <a:r>
              <a:rPr lang="en-US" dirty="0"/>
              <a:t>Suppose </a:t>
            </a:r>
            <a:r>
              <a:rPr lang="en-US" dirty="0" smtClean="0"/>
              <a:t>X </a:t>
            </a:r>
            <a:r>
              <a:rPr lang="en-US" dirty="0"/>
              <a:t>&lt;</a:t>
            </a:r>
            <a:r>
              <a:rPr lang="en-US" baseline="-25000" dirty="0"/>
              <a:t>P</a:t>
            </a:r>
            <a:r>
              <a:rPr lang="en-US" dirty="0"/>
              <a:t> </a:t>
            </a:r>
            <a:r>
              <a:rPr lang="en-US" dirty="0" smtClean="0"/>
              <a:t>Y.  </a:t>
            </a:r>
            <a:r>
              <a:rPr lang="en-US" dirty="0"/>
              <a:t>If </a:t>
            </a:r>
            <a:r>
              <a:rPr lang="en-US" dirty="0" smtClean="0"/>
              <a:t>X </a:t>
            </a:r>
            <a:r>
              <a:rPr lang="en-US" dirty="0"/>
              <a:t>cannot be solved in polynomial time, then </a:t>
            </a:r>
            <a:r>
              <a:rPr lang="en-US" dirty="0" smtClean="0"/>
              <a:t>Y </a:t>
            </a:r>
            <a:r>
              <a:rPr lang="en-US" dirty="0"/>
              <a:t>cannot be solved in polynomial time.</a:t>
            </a:r>
          </a:p>
          <a:p>
            <a:pPr eaLnBrk="1" hangingPunct="1"/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FD833B8-7F78-268B-EC51-0084A9E15A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12/6/2023</a:t>
            </a:r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EB83D6C-E6DA-9C80-5870-58CC68E587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CSE 417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3518F46-1E25-724A-AF07-F9210E3811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D2D15E-EDBE-4100-ACA1-325B941D4DF9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0940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/>
              <a:t>NP-Completeness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/>
              <a:t>A problem X is NP-complete if </a:t>
            </a:r>
          </a:p>
          <a:p>
            <a:pPr lvl="1" eaLnBrk="1" hangingPunct="1"/>
            <a:r>
              <a:rPr lang="en-US" dirty="0"/>
              <a:t>X is in NP</a:t>
            </a:r>
          </a:p>
          <a:p>
            <a:pPr lvl="1" eaLnBrk="1" hangingPunct="1"/>
            <a:r>
              <a:rPr lang="en-US" dirty="0"/>
              <a:t>For every Y in NP,  Y &lt;</a:t>
            </a:r>
            <a:r>
              <a:rPr lang="en-US" baseline="-25000" dirty="0"/>
              <a:t>P</a:t>
            </a:r>
            <a:r>
              <a:rPr lang="en-US" dirty="0"/>
              <a:t> X</a:t>
            </a:r>
          </a:p>
          <a:p>
            <a:pPr lvl="1" eaLnBrk="1" hangingPunct="1"/>
            <a:endParaRPr lang="en-US" dirty="0"/>
          </a:p>
          <a:p>
            <a:pPr eaLnBrk="1" hangingPunct="1"/>
            <a:r>
              <a:rPr lang="en-US" dirty="0"/>
              <a:t>X is a “hardest” problem in NP</a:t>
            </a:r>
          </a:p>
          <a:p>
            <a:pPr eaLnBrk="1" hangingPunct="1"/>
            <a:endParaRPr lang="en-US" dirty="0"/>
          </a:p>
          <a:p>
            <a:pPr eaLnBrk="1" hangingPunct="1"/>
            <a:r>
              <a:rPr lang="en-US" dirty="0"/>
              <a:t>If X is NP-Complete, Z is in NP and X &lt;</a:t>
            </a:r>
            <a:r>
              <a:rPr lang="en-US" baseline="-25000" dirty="0"/>
              <a:t>P</a:t>
            </a:r>
            <a:r>
              <a:rPr lang="en-US" dirty="0"/>
              <a:t> Z</a:t>
            </a:r>
          </a:p>
          <a:p>
            <a:pPr lvl="1" eaLnBrk="1" hangingPunct="1"/>
            <a:r>
              <a:rPr lang="en-US" dirty="0"/>
              <a:t>Then Z is NP-Complete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4B2A991-2CCF-0A0D-42F2-5A6D1B5770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12/6/2023</a:t>
            </a:r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B6492F2-FBB0-880C-7A6B-C6AA50C3BA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CSE 417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AF3C257-6AF8-5000-D0B2-927BEA0958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D2D15E-EDBE-4100-ACA1-325B941D4DF9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0262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/>
              <a:t>Cook’s Theorem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/>
              <a:t>There is an NP Complete problem</a:t>
            </a:r>
          </a:p>
          <a:p>
            <a:pPr lvl="1" eaLnBrk="1" hangingPunct="1"/>
            <a:r>
              <a:rPr lang="en-US" dirty="0"/>
              <a:t>The Circuit Satisfiability Problem  </a:t>
            </a:r>
          </a:p>
        </p:txBody>
      </p:sp>
      <p:sp>
        <p:nvSpPr>
          <p:cNvPr id="4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209675" y="3050025"/>
            <a:ext cx="2808287" cy="3035300"/>
          </a:xfrm>
          <a:prstGeom prst="ellipse">
            <a:avLst/>
          </a:prstGeom>
          <a:solidFill>
            <a:schemeClr val="accent5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5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044700" y="4769348"/>
            <a:ext cx="1214437" cy="1165166"/>
          </a:xfrm>
          <a:prstGeom prst="ellipse">
            <a:avLst/>
          </a:prstGeom>
          <a:solidFill>
            <a:srgbClr val="FFFF99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1551780" y="3226418"/>
            <a:ext cx="2185375" cy="1502092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7" name="Text Box 7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1763885" y="3492165"/>
            <a:ext cx="17446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dirty="0"/>
              <a:t>NP-Complete</a:t>
            </a:r>
          </a:p>
        </p:txBody>
      </p:sp>
      <p:sp>
        <p:nvSpPr>
          <p:cNvPr id="8" name="Text Box 9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273300" y="5555100"/>
            <a:ext cx="7588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/>
              <a:t>P</a:t>
            </a:r>
          </a:p>
        </p:txBody>
      </p:sp>
      <p:sp>
        <p:nvSpPr>
          <p:cNvPr id="9" name="Text Box 8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3281362" y="4597382"/>
            <a:ext cx="12906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dirty="0"/>
              <a:t>NP</a:t>
            </a:r>
          </a:p>
        </p:txBody>
      </p:sp>
      <p:sp>
        <p:nvSpPr>
          <p:cNvPr id="2" name="5-Point Star 1"/>
          <p:cNvSpPr/>
          <p:nvPr/>
        </p:nvSpPr>
        <p:spPr>
          <a:xfrm>
            <a:off x="2083562" y="3945336"/>
            <a:ext cx="379475" cy="383135"/>
          </a:xfrm>
          <a:prstGeom prst="star5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57A7132-5EC1-C9DB-1474-C0EECBAAAD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12/6/2023</a:t>
            </a:r>
            <a:endParaRPr lang="en-US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FBFCD1AA-52AF-E124-37D3-4DE947A51F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CSE 417</a:t>
            </a:r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9A7390A0-49DE-CE90-22A9-7A6C4ED474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D2D15E-EDBE-4100-ACA1-325B941D4DF9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303763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10880</TotalTime>
  <Words>1366</Words>
  <Application>Microsoft Office PowerPoint</Application>
  <PresentationFormat>On-screen Show (4:3)</PresentationFormat>
  <Paragraphs>332</Paragraphs>
  <Slides>34</Slides>
  <Notes>8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41" baseType="lpstr">
      <vt:lpstr>ＭＳ Ｐゴシック</vt:lpstr>
      <vt:lpstr>Arial</vt:lpstr>
      <vt:lpstr>Calibri</vt:lpstr>
      <vt:lpstr>Symbol</vt:lpstr>
      <vt:lpstr>Times New Roman</vt:lpstr>
      <vt:lpstr>1_Default Design</vt:lpstr>
      <vt:lpstr>Equation</vt:lpstr>
      <vt:lpstr>CSE 417 Algorithms and Complexity</vt:lpstr>
      <vt:lpstr>Announcements</vt:lpstr>
      <vt:lpstr>Key Idea: Problem Reduction</vt:lpstr>
      <vt:lpstr>The Universe</vt:lpstr>
      <vt:lpstr>Polynomial time reductions</vt:lpstr>
      <vt:lpstr>Composability Lemma</vt:lpstr>
      <vt:lpstr>Lemmas</vt:lpstr>
      <vt:lpstr>NP-Completeness</vt:lpstr>
      <vt:lpstr>Cook’s Theorem</vt:lpstr>
      <vt:lpstr>Circuit SAT</vt:lpstr>
      <vt:lpstr>Populating the NP-Completeness Universe</vt:lpstr>
      <vt:lpstr>NP Completeness Proofs</vt:lpstr>
      <vt:lpstr>Graph Coloring</vt:lpstr>
      <vt:lpstr>Graph 4-Coloring</vt:lpstr>
      <vt:lpstr>3-Coloring &lt;P 4-Coloring</vt:lpstr>
      <vt:lpstr>PowerPoint Presentation</vt:lpstr>
      <vt:lpstr>Garey and Johnson</vt:lpstr>
      <vt:lpstr>P vs. NP Question</vt:lpstr>
      <vt:lpstr>How to prove P = NP</vt:lpstr>
      <vt:lpstr>Satisfiability</vt:lpstr>
      <vt:lpstr>Matching</vt:lpstr>
      <vt:lpstr>Augmenting Path Algorithm for Matching</vt:lpstr>
      <vt:lpstr>3-SAT &lt;P 3DM</vt:lpstr>
      <vt:lpstr>3-SAT &lt;P 3DM</vt:lpstr>
      <vt:lpstr>Exact Cover (sets of size 3) XC3</vt:lpstr>
      <vt:lpstr>Graph Coloring</vt:lpstr>
      <vt:lpstr>3-SAT &lt;P 3 Colorability</vt:lpstr>
      <vt:lpstr>Number Problems</vt:lpstr>
      <vt:lpstr>XC3 &lt;P SUBSET SUM</vt:lpstr>
      <vt:lpstr>Integer Linear Programming</vt:lpstr>
      <vt:lpstr>Scheduling with release times and deadlines  (RD-Sched)</vt:lpstr>
      <vt:lpstr>Subset Sum &lt;P RD-Sched</vt:lpstr>
      <vt:lpstr>Reduction</vt:lpstr>
      <vt:lpstr>Friday: NP-Completeness and Beyond!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Richard</dc:creator>
  <cp:lastModifiedBy>Richard Anderson</cp:lastModifiedBy>
  <cp:revision>131</cp:revision>
  <dcterms:created xsi:type="dcterms:W3CDTF">1601-01-01T00:00:00Z</dcterms:created>
  <dcterms:modified xsi:type="dcterms:W3CDTF">2023-12-06T03:05:30Z</dcterms:modified>
</cp:coreProperties>
</file>