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5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2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7" r:id="rId3"/>
    <p:sldId id="415" r:id="rId4"/>
    <p:sldId id="380" r:id="rId5"/>
    <p:sldId id="381" r:id="rId6"/>
    <p:sldId id="386" r:id="rId7"/>
    <p:sldId id="382" r:id="rId8"/>
    <p:sldId id="383" r:id="rId9"/>
    <p:sldId id="385" r:id="rId10"/>
    <p:sldId id="384" r:id="rId11"/>
    <p:sldId id="387" r:id="rId12"/>
    <p:sldId id="416" r:id="rId13"/>
    <p:sldId id="417" r:id="rId14"/>
    <p:sldId id="390" r:id="rId15"/>
    <p:sldId id="391" r:id="rId16"/>
    <p:sldId id="392" r:id="rId17"/>
    <p:sldId id="393" r:id="rId18"/>
    <p:sldId id="394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0000"/>
    <a:srgbClr val="CC9900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 varScale="1">
        <p:scale>
          <a:sx n="96" d="100"/>
          <a:sy n="96" d="100"/>
        </p:scale>
        <p:origin x="14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70E7FE-EF11-4790-A58C-2C19B7D7FD9B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7FCEE-0EA7-4136-A141-FCD26E65CD19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7BDEC0-EF4D-438C-A424-2513BD214BDC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</a:t>
            </a:r>
            <a:r>
              <a:rPr lang="en-US" altLang="en-US" dirty="0" smtClean="0"/>
              <a:t>417 </a:t>
            </a:r>
            <a:r>
              <a:rPr lang="en-US" altLang="en-US" dirty="0" smtClean="0"/>
              <a:t>Algorithms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</a:t>
            </a:r>
            <a:r>
              <a:rPr lang="en-US" altLang="en-US" dirty="0" smtClean="0"/>
              <a:t>19, Winter 2020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for Subset Sum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Alternate formulation of Subset Sum dynamic programming algorithm</a:t>
            </a:r>
          </a:p>
          <a:p>
            <a:pPr lvl="1"/>
            <a:r>
              <a:rPr lang="en-US" dirty="0" smtClean="0"/>
              <a:t>Sum[</a:t>
            </a:r>
            <a:r>
              <a:rPr lang="en-US" dirty="0" err="1" smtClean="0"/>
              <a:t>i</a:t>
            </a:r>
            <a:r>
              <a:rPr lang="en-US" dirty="0" smtClean="0"/>
              <a:t>, K] = true if there is a subset of {w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w</a:t>
            </a:r>
            <a:r>
              <a:rPr lang="en-US" baseline="-25000" dirty="0" err="1"/>
              <a:t>i</a:t>
            </a:r>
            <a:r>
              <a:rPr lang="en-US" dirty="0" smtClean="0"/>
              <a:t>} that sums to exactly K,  false otherwise</a:t>
            </a:r>
          </a:p>
          <a:p>
            <a:pPr lvl="1"/>
            <a:r>
              <a:rPr lang="en-US" dirty="0" smtClean="0"/>
              <a:t>Sum [</a:t>
            </a:r>
            <a:r>
              <a:rPr lang="en-US" dirty="0" err="1" smtClean="0"/>
              <a:t>i</a:t>
            </a:r>
            <a:r>
              <a:rPr lang="en-US" dirty="0" smtClean="0"/>
              <a:t>, K] = Sum [</a:t>
            </a:r>
            <a:r>
              <a:rPr lang="en-US" dirty="0" err="1" smtClean="0"/>
              <a:t>i</a:t>
            </a:r>
            <a:r>
              <a:rPr lang="en-US" dirty="0" smtClean="0"/>
              <a:t> -1, K] </a:t>
            </a:r>
            <a:r>
              <a:rPr lang="en-US" b="1" dirty="0" smtClean="0"/>
              <a:t>OR</a:t>
            </a:r>
            <a:r>
              <a:rPr lang="en-US" dirty="0" smtClean="0"/>
              <a:t> Sum[</a:t>
            </a:r>
            <a:r>
              <a:rPr lang="en-US" dirty="0" err="1" smtClean="0"/>
              <a:t>i</a:t>
            </a:r>
            <a:r>
              <a:rPr lang="en-US" dirty="0" smtClean="0"/>
              <a:t> - 1, K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Sum [0, 0] = true;  Sum[</a:t>
            </a:r>
            <a:r>
              <a:rPr lang="en-US" dirty="0" err="1" smtClean="0"/>
              <a:t>i</a:t>
            </a:r>
            <a:r>
              <a:rPr lang="en-US" dirty="0" smtClean="0"/>
              <a:t>, 0] = false for </a:t>
            </a:r>
            <a:r>
              <a:rPr lang="en-US" dirty="0" err="1" smtClean="0"/>
              <a:t>i</a:t>
            </a:r>
            <a:r>
              <a:rPr lang="en-US" dirty="0" smtClean="0"/>
              <a:t> != 0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allow for negative numbers, we need to fill in the array between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 items and target sum K, the run time is O(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K is 1,000,000,000,000,000,000,000,000 this is very slow</a:t>
            </a:r>
          </a:p>
          <a:p>
            <a:r>
              <a:rPr lang="en-US" dirty="0" smtClean="0"/>
              <a:t>Alternate brute force algorithm:  examine all subsets: O(n2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Error = </a:t>
            </a:r>
            <a:r>
              <a:rPr lang="en-US" altLang="en-US" sz="5400">
                <a:latin typeface="Symbol" panose="05050102010706020507" pitchFamily="18" charset="2"/>
              </a:rPr>
              <a:t>S</a:t>
            </a:r>
            <a:r>
              <a:rPr lang="en-US" altLang="en-US" sz="3600"/>
              <a:t>(y</a:t>
            </a:r>
            <a:r>
              <a:rPr lang="en-US" altLang="en-US" sz="3600" baseline="-25000"/>
              <a:t>i</a:t>
            </a:r>
            <a:r>
              <a:rPr lang="en-US" altLang="en-US" sz="3600"/>
              <a:t> –ax</a:t>
            </a:r>
            <a:r>
              <a:rPr lang="en-US" altLang="en-US" sz="3600" baseline="-25000"/>
              <a:t>i</a:t>
            </a:r>
            <a:r>
              <a:rPr lang="en-US" altLang="en-US" sz="3600"/>
              <a:t> – b)</a:t>
            </a:r>
            <a:r>
              <a:rPr lang="en-US" alt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014" y="17907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Optimal linear interpolation with K segments</a:t>
            </a:r>
            <a:endParaRPr lang="en-US" sz="2000" dirty="0"/>
          </a:p>
        </p:txBody>
      </p:sp>
      <p:cxnSp>
        <p:nvCxnSpPr>
          <p:cNvPr id="4" name="Straight Connector 3"/>
          <p:cNvCxnSpPr>
            <a:stCxn id="11272" idx="7"/>
            <a:endCxn id="11269" idx="3"/>
          </p:cNvCxnSpPr>
          <p:nvPr/>
        </p:nvCxnSpPr>
        <p:spPr>
          <a:xfrm flipV="1">
            <a:off x="1261922" y="3395522"/>
            <a:ext cx="1895756" cy="204815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1269" idx="6"/>
          </p:cNvCxnSpPr>
          <p:nvPr/>
        </p:nvCxnSpPr>
        <p:spPr>
          <a:xfrm flipV="1">
            <a:off x="3352800" y="3276600"/>
            <a:ext cx="3352800" cy="381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705600" y="1485900"/>
            <a:ext cx="2001838" cy="13335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3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stCxn id="19472" idx="7"/>
            <a:endCxn id="19473" idx="3"/>
          </p:cNvCxnSpPr>
          <p:nvPr/>
        </p:nvCxnSpPr>
        <p:spPr>
          <a:xfrm flipV="1">
            <a:off x="4690922" y="1566722"/>
            <a:ext cx="3953156" cy="16671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463" idx="7"/>
            <a:endCxn id="19473" idx="3"/>
          </p:cNvCxnSpPr>
          <p:nvPr/>
        </p:nvCxnSpPr>
        <p:spPr>
          <a:xfrm flipV="1">
            <a:off x="5148122" y="1566722"/>
            <a:ext cx="3495956" cy="17433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474" idx="6"/>
            <a:endCxn id="19473" idx="3"/>
          </p:cNvCxnSpPr>
          <p:nvPr/>
        </p:nvCxnSpPr>
        <p:spPr>
          <a:xfrm flipV="1">
            <a:off x="6019800" y="1566722"/>
            <a:ext cx="2624278" cy="16717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9468" idx="7"/>
          </p:cNvCxnSpPr>
          <p:nvPr/>
        </p:nvCxnSpPr>
        <p:spPr>
          <a:xfrm flipV="1">
            <a:off x="6824522" y="1600200"/>
            <a:ext cx="1786078" cy="140507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9464" idx="2"/>
            <a:endCxn id="19472" idx="3"/>
          </p:cNvCxnSpPr>
          <p:nvPr/>
        </p:nvCxnSpPr>
        <p:spPr>
          <a:xfrm flipV="1">
            <a:off x="1066800" y="3395522"/>
            <a:ext cx="3462478" cy="21289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9464" idx="2"/>
            <a:endCxn id="19463" idx="3"/>
          </p:cNvCxnSpPr>
          <p:nvPr/>
        </p:nvCxnSpPr>
        <p:spPr>
          <a:xfrm flipV="1">
            <a:off x="1066800" y="3471722"/>
            <a:ext cx="3919678" cy="205277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464" idx="3"/>
            <a:endCxn id="19474" idx="6"/>
          </p:cNvCxnSpPr>
          <p:nvPr/>
        </p:nvCxnSpPr>
        <p:spPr>
          <a:xfrm flipV="1">
            <a:off x="1100278" y="3238500"/>
            <a:ext cx="4919522" cy="2366822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9464" idx="3"/>
            <a:endCxn id="19468" idx="3"/>
          </p:cNvCxnSpPr>
          <p:nvPr/>
        </p:nvCxnSpPr>
        <p:spPr>
          <a:xfrm flipV="1">
            <a:off x="1100278" y="3166922"/>
            <a:ext cx="5562600" cy="243840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err="1"/>
              <a:t>Opt</a:t>
            </a:r>
            <a:r>
              <a:rPr lang="en-US" sz="3200" baseline="-25000" dirty="0" err="1"/>
              <a:t>k</a:t>
            </a:r>
            <a:r>
              <a:rPr lang="en-US" sz="3200" dirty="0"/>
              <a:t>[ j ] = min </a:t>
            </a:r>
            <a:r>
              <a:rPr lang="en-US" sz="3200" baseline="-25000" dirty="0" err="1"/>
              <a:t>i</a:t>
            </a:r>
            <a:r>
              <a:rPr lang="en-US" sz="3200" dirty="0"/>
              <a:t> { Opt</a:t>
            </a:r>
            <a:r>
              <a:rPr lang="en-US" sz="3200" baseline="-25000" dirty="0"/>
              <a:t>k-1</a:t>
            </a:r>
            <a:r>
              <a:rPr lang="en-US" sz="3200" dirty="0"/>
              <a:t>[ </a:t>
            </a:r>
            <a:r>
              <a:rPr lang="en-US" sz="3200" dirty="0" err="1"/>
              <a:t>i</a:t>
            </a:r>
            <a:r>
              <a:rPr lang="en-US" sz="3200" dirty="0"/>
              <a:t> ] + </a:t>
            </a:r>
            <a:r>
              <a:rPr lang="en-US" sz="3200" dirty="0" err="1"/>
              <a:t>E</a:t>
            </a:r>
            <a:r>
              <a:rPr lang="en-US" sz="3200" baseline="-25000" dirty="0" err="1"/>
              <a:t>i,j</a:t>
            </a:r>
            <a:r>
              <a:rPr lang="en-US" sz="3200" dirty="0"/>
              <a:t> } for 0 &lt; </a:t>
            </a:r>
            <a:r>
              <a:rPr lang="en-US" sz="3200" dirty="0" err="1"/>
              <a:t>i</a:t>
            </a:r>
            <a:r>
              <a:rPr lang="en-US" sz="3200" dirty="0"/>
              <a:t> &lt; j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5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7525" y="1411288"/>
            <a:ext cx="5959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Optimal solution with k segments extends an optimal solution of k-1 segments on a smaller problem</a:t>
            </a:r>
          </a:p>
        </p:txBody>
      </p:sp>
    </p:spTree>
    <p:extLst>
      <p:ext uri="{BB962C8B-B14F-4D97-AF65-F5344CB8AC3E}">
        <p14:creationId xmlns:p14="http://schemas.microsoft.com/office/powerpoint/2010/main" val="13957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 w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,…,w</a:t>
            </a:r>
            <a:r>
              <a:rPr lang="en-US" altLang="en-US" baseline="-25000" smtClean="0"/>
              <a:t>n</a:t>
            </a:r>
            <a:r>
              <a:rPr lang="en-US" altLang="en-US" smtClean="0"/>
              <a:t> = {6, 8, 9, 11, 13, 16, 18, 24}</a:t>
            </a:r>
          </a:p>
          <a:p>
            <a:pPr eaLnBrk="1" hangingPunct="1"/>
            <a:r>
              <a:rPr lang="en-US" altLang="en-US" smtClean="0"/>
              <a:t>Find a subset that has as large a sum as possible, without exceeding 50</a:t>
            </a:r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a variable for 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r>
              <a:rPr lang="en-US" altLang="en-US" smtClean="0"/>
              <a:t>{2, 4, 7, 10}</a:t>
            </a:r>
          </a:p>
          <a:p>
            <a:pPr lvl="1" eaLnBrk="1" hangingPunct="1"/>
            <a:r>
              <a:rPr lang="en-US" altLang="en-US" smtClean="0"/>
              <a:t>Opt[2, 7] =</a:t>
            </a:r>
          </a:p>
          <a:p>
            <a:pPr lvl="1" eaLnBrk="1" hangingPunct="1"/>
            <a:r>
              <a:rPr lang="en-US" altLang="en-US" smtClean="0"/>
              <a:t>Opt[3, 7] =</a:t>
            </a:r>
          </a:p>
          <a:p>
            <a:pPr lvl="1" eaLnBrk="1" hangingPunct="1"/>
            <a:r>
              <a:rPr lang="en-US" altLang="en-US" smtClean="0"/>
              <a:t>Opt[3,12] =</a:t>
            </a:r>
          </a:p>
          <a:p>
            <a:pPr lvl="1" eaLnBrk="1" hangingPunct="1"/>
            <a:r>
              <a:rPr lang="en-US" altLang="en-US" smtClean="0"/>
              <a:t>Opt[4,12]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 j, K ] the largest subset of {w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…, w</a:t>
            </a:r>
            <a:r>
              <a:rPr lang="en-US" altLang="en-US" baseline="-25000" smtClean="0"/>
              <a:t>j</a:t>
            </a:r>
            <a:r>
              <a:rPr lang="en-US" altLang="en-US" smtClean="0"/>
              <a:t>} that sums to at most 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6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0960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for j = 1 to n</a:t>
            </a:r>
          </a:p>
          <a:p>
            <a:pPr eaLnBrk="1" hangingPunct="1"/>
            <a:r>
              <a:rPr lang="en-US" altLang="en-US" sz="2400"/>
              <a:t>      for k = 1 to W</a:t>
            </a:r>
          </a:p>
          <a:p>
            <a:pPr eaLnBrk="1" hangingPunct="1"/>
            <a:r>
              <a:rPr lang="en-US" altLang="en-US" sz="2400"/>
              <a:t>             Opt[j, k] = max(Opt[j-1, k], Opt[j-1, k-w</a:t>
            </a:r>
            <a:r>
              <a:rPr lang="en-US" altLang="en-US" sz="2400" baseline="-25000"/>
              <a:t>j</a:t>
            </a:r>
            <a:r>
              <a:rPr lang="en-US" altLang="en-US" sz="2400"/>
              <a:t>] + w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problem is to maximize total value subject to a bound on weght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Items {I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I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 I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Weights {w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w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…,w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Values {v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v</a:t>
            </a:r>
            <a:r>
              <a:rPr lang="en-US" altLang="en-US" sz="2400" baseline="-25000" smtClean="0"/>
              <a:t>n</a:t>
            </a:r>
            <a:r>
              <a:rPr lang="en-US" altLang="en-US" sz="240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Maximize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v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such that </a:t>
            </a: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2400" baseline="-25000" smtClean="0"/>
              <a:t>i</a:t>
            </a:r>
            <a:r>
              <a:rPr lang="en-US" altLang="en-US" sz="2400" baseline="-25000" smtClean="0">
                <a:latin typeface="Symbol" pitchFamily="18" charset="2"/>
              </a:rPr>
              <a:t>e</a:t>
            </a:r>
            <a:r>
              <a:rPr lang="en-US" altLang="en-US" sz="2400" baseline="-25000" smtClean="0"/>
              <a:t>S</a:t>
            </a:r>
            <a:r>
              <a:rPr lang="en-US" altLang="en-US" sz="2400" smtClean="0"/>
              <a:t>w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&lt;=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9481</TotalTime>
  <Words>910</Words>
  <Application>Microsoft Office PowerPoint</Application>
  <PresentationFormat>On-screen Show (4:3)</PresentationFormat>
  <Paragraphs>146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1_Default Design</vt:lpstr>
      <vt:lpstr>CSE 417 Algorithms</vt:lpstr>
      <vt:lpstr>Optimal linear interpolation   </vt:lpstr>
      <vt:lpstr>Optk[ j ] = min i { Optk-1[ i ] + Ei,j } for 0 &lt; i &lt; j</vt:lpstr>
      <vt:lpstr>Subset Sum Problem</vt:lpstr>
      <vt:lpstr>Adding a variable for Weight</vt:lpstr>
      <vt:lpstr>Subset Sum Recurrence</vt:lpstr>
      <vt:lpstr>Subset Sum Grid</vt:lpstr>
      <vt:lpstr>Subset Sum Code</vt:lpstr>
      <vt:lpstr>Knapsack Problem</vt:lpstr>
      <vt:lpstr>Knapsack Recurrence</vt:lpstr>
      <vt:lpstr>Knapsack Grid</vt:lpstr>
      <vt:lpstr>Alternate approach for Subset Sum</vt:lpstr>
      <vt:lpstr>Run time for Subset Sum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92</cp:revision>
  <dcterms:created xsi:type="dcterms:W3CDTF">1601-01-01T00:00:00Z</dcterms:created>
  <dcterms:modified xsi:type="dcterms:W3CDTF">2020-02-23T01:45:34Z</dcterms:modified>
</cp:coreProperties>
</file>