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30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6D5F4"/>
    <a:srgbClr val="601BB8"/>
    <a:srgbClr val="008F00"/>
    <a:srgbClr val="942093"/>
    <a:srgbClr val="011893"/>
    <a:srgbClr val="7C5FAA"/>
    <a:srgbClr val="B4A7D6"/>
    <a:srgbClr val="9B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77778" autoAdjust="0"/>
  </p:normalViewPr>
  <p:slideViewPr>
    <p:cSldViewPr snapToGrid="0">
      <p:cViewPr varScale="1">
        <p:scale>
          <a:sx n="78" d="100"/>
          <a:sy n="78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43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9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2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50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4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12/11/20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1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5" y="1778052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4" y="3057185"/>
            <a:ext cx="2750233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11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32" name="Google Shape;32;p11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549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568133" y="2837233"/>
            <a:ext cx="28912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07569" y="2837233"/>
            <a:ext cx="28912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7647005" y="2837233"/>
            <a:ext cx="28912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38" name="Google Shape;38;p11" descr="1.png"/>
          <p:cNvPicPr preferRelativeResize="0"/>
          <p:nvPr/>
        </p:nvPicPr>
        <p:blipFill rotWithShape="1">
          <a:blip r:embed="rId4">
            <a:alphaModFix/>
          </a:blip>
          <a:srcRect l="-13089" t="-8865" r="39793" b="42702"/>
          <a:stretch/>
        </p:blipFill>
        <p:spPr>
          <a:xfrm rot="-5400000">
            <a:off x="9258300" y="-121044"/>
            <a:ext cx="2844801" cy="3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58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375699" y="-1413801"/>
            <a:ext cx="33700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2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43" name="Google Shape;43;p1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549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668800" y="2829933"/>
            <a:ext cx="88544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7" name="Google Shape;47;p12" descr="5.png"/>
          <p:cNvPicPr preferRelativeResize="0"/>
          <p:nvPr/>
        </p:nvPicPr>
        <p:blipFill rotWithShape="1">
          <a:blip r:embed="rId3">
            <a:alphaModFix/>
          </a:blip>
          <a:srcRect r="36415" b="23111"/>
          <a:stretch/>
        </p:blipFill>
        <p:spPr>
          <a:xfrm>
            <a:off x="9863834" y="2463800"/>
            <a:ext cx="2328167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" descr="6.png"/>
          <p:cNvPicPr preferRelativeResize="0"/>
          <p:nvPr/>
        </p:nvPicPr>
        <p:blipFill rotWithShape="1">
          <a:blip r:embed="rId4">
            <a:alphaModFix/>
          </a:blip>
          <a:srcRect l="11089" r="-11089" b="16540"/>
          <a:stretch/>
        </p:blipFill>
        <p:spPr>
          <a:xfrm>
            <a:off x="-25400" y="4474000"/>
            <a:ext cx="2328167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597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7" y="-1169267"/>
            <a:ext cx="1026659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21" y="4884754"/>
            <a:ext cx="105227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4.png"/>
          <p:cNvPicPr preferRelativeResize="0"/>
          <p:nvPr/>
        </p:nvPicPr>
        <p:blipFill rotWithShape="1">
          <a:blip r:embed="rId5">
            <a:alphaModFix/>
          </a:blip>
          <a:srcRect r="26808"/>
          <a:stretch/>
        </p:blipFill>
        <p:spPr>
          <a:xfrm rot="-5400000">
            <a:off x="9749724" y="-687776"/>
            <a:ext cx="1767200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1.png"/>
          <p:cNvPicPr preferRelativeResize="0"/>
          <p:nvPr/>
        </p:nvPicPr>
        <p:blipFill rotWithShape="1">
          <a:blip r:embed="rId6">
            <a:alphaModFix/>
          </a:blip>
          <a:srcRect r="34261" b="14813"/>
          <a:stretch/>
        </p:blipFill>
        <p:spPr>
          <a:xfrm flipH="1">
            <a:off x="-1" y="3949701"/>
            <a:ext cx="187523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6" y="3511798"/>
            <a:ext cx="1456276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826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5FF-5564-894E-B32B-A8B5EAAC10DF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95F2-B60D-0642-AC7F-41EF489B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12/11/20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12/11/20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12/11/20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12/11/20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12/11/20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12/11/20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etcode.com/" TargetMode="External"/><Relationship Id="rId2" Type="http://schemas.openxmlformats.org/officeDocument/2006/relationships/hyperlink" Target="https://www.amazon.com/Cracking-Coding-Interview-Programming-Questions/dp/0984782850/ref=sr_1_2?ie=UTF8&amp;qid=1539724383&amp;sr=8-2&amp;keywords=cracking+the+coding+interview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edx.org/course/algorithms-and-data-structures-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pulse/nervous-during-your-technical-coding-interview-tebow-sarpangal/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29: Careers in 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#29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23E-6E77-9643-BB38-C756F2E1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Introductions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5424-102B-C24E-A0BA-83A590EDD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19170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Develop your pitch</a:t>
            </a:r>
          </a:p>
          <a:p>
            <a:pPr marL="1828754" lvl="1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Who are you? </a:t>
            </a:r>
          </a:p>
          <a:p>
            <a:pPr marL="1828754" lvl="1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What are your interests? Goals?</a:t>
            </a:r>
          </a:p>
          <a:p>
            <a:pPr marL="1828754" lvl="1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Why are you interested in the position?</a:t>
            </a:r>
          </a:p>
          <a:p>
            <a:pPr marL="1828754" lvl="1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30 seconds - 1 minute</a:t>
            </a:r>
          </a:p>
          <a:p>
            <a:pPr marL="1219170" indent="-423323">
              <a:lnSpc>
                <a:spcPct val="115000"/>
              </a:lnSpc>
              <a:buSzPts val="14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Know SOMETHING about the company and why you’re interviewing with them</a:t>
            </a:r>
          </a:p>
        </p:txBody>
      </p:sp>
    </p:spTree>
    <p:extLst>
      <p:ext uri="{BB962C8B-B14F-4D97-AF65-F5344CB8AC3E}">
        <p14:creationId xmlns:p14="http://schemas.microsoft.com/office/powerpoint/2010/main" val="345109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E2A1-F95E-194C-B716-2A373C3E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Project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E8D5-EBE7-D049-88B0-53646088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19170" indent="-457189">
              <a:lnSpc>
                <a:spcPct val="115000"/>
              </a:lnSpc>
              <a:buSzPts val="18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Pick 1-2 projects off your resume you can speak in depth about</a:t>
            </a:r>
          </a:p>
          <a:p>
            <a:pPr marL="1828754" lvl="1" indent="-457189">
              <a:lnSpc>
                <a:spcPct val="115000"/>
              </a:lnSpc>
              <a:buSzPts val="18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Pick your biggest or most technically interesting project</a:t>
            </a:r>
          </a:p>
          <a:p>
            <a:pPr marL="1828754" lvl="1" indent="-457189">
              <a:lnSpc>
                <a:spcPct val="115000"/>
              </a:lnSpc>
              <a:buSzPts val="18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It’s ok to talk about school projects</a:t>
            </a:r>
          </a:p>
          <a:p>
            <a:pPr marL="1219170" indent="-457189">
              <a:lnSpc>
                <a:spcPct val="115000"/>
              </a:lnSpc>
              <a:buSzPts val="18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Don't assume subject domain expertise, but be able to go into detail when asked</a:t>
            </a:r>
          </a:p>
          <a:p>
            <a:pPr marL="1219170" indent="-457189">
              <a:lnSpc>
                <a:spcPct val="115000"/>
              </a:lnSpc>
              <a:buSzPts val="1800"/>
              <a:buFont typeface="Wingdings" pitchFamily="2" charset="2"/>
              <a:buChar char="§"/>
            </a:pPr>
            <a:r>
              <a:rPr lang="en-US" sz="2400" dirty="0">
                <a:ea typeface="Open Sans"/>
                <a:cs typeface="Open Sans"/>
                <a:sym typeface="Open Sans"/>
              </a:rPr>
              <a:t>Avoid “we”</a:t>
            </a:r>
          </a:p>
        </p:txBody>
      </p:sp>
    </p:spTree>
    <p:extLst>
      <p:ext uri="{BB962C8B-B14F-4D97-AF65-F5344CB8AC3E}">
        <p14:creationId xmlns:p14="http://schemas.microsoft.com/office/powerpoint/2010/main" val="288677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CDFE-2960-EF4A-9F03-4C1DF51F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Discussion</a:t>
            </a:r>
          </a:p>
        </p:txBody>
      </p:sp>
      <p:sp>
        <p:nvSpPr>
          <p:cNvPr id="4" name="Google Shape;346;p71">
            <a:extLst>
              <a:ext uri="{FF2B5EF4-FFF2-40B4-BE49-F238E27FC236}">
                <a16:creationId xmlns:a16="http://schemas.microsoft.com/office/drawing/2014/main" id="{D6BEEF0D-743E-354D-B4EF-F16328A04D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2084832"/>
            <a:ext cx="9720073" cy="255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2133"/>
              </a:spcAft>
            </a:pPr>
            <a:r>
              <a:rPr lang="en" sz="2400" dirty="0">
                <a:ea typeface="Open Sans"/>
                <a:cs typeface="Open Sans"/>
                <a:sym typeface="Open Sans"/>
              </a:rPr>
              <a:t>"I spent this summer working at an advertising network, specifically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trying to drive engagement on our video ads</a:t>
            </a:r>
            <a:r>
              <a:rPr lang="en" sz="2400" dirty="0">
                <a:ea typeface="Open Sans"/>
                <a:cs typeface="Open Sans"/>
                <a:sym typeface="Open Sans"/>
              </a:rPr>
              <a:t> by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A/B testing </a:t>
            </a:r>
            <a:r>
              <a:rPr lang="en" sz="2400" dirty="0">
                <a:ea typeface="Open Sans"/>
                <a:cs typeface="Open Sans"/>
                <a:sym typeface="Open Sans"/>
              </a:rPr>
              <a:t>new ad content and formats. I worked primarily in the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backend</a:t>
            </a:r>
            <a:r>
              <a:rPr lang="en" sz="2400" dirty="0">
                <a:ea typeface="Open Sans"/>
                <a:cs typeface="Open Sans"/>
                <a:sym typeface="Open Sans"/>
              </a:rPr>
              <a:t> and used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Python and R </a:t>
            </a:r>
            <a:r>
              <a:rPr lang="en" sz="2400" dirty="0">
                <a:ea typeface="Open Sans"/>
                <a:cs typeface="Open Sans"/>
                <a:sym typeface="Open Sans"/>
              </a:rPr>
              <a:t>for data analysis. I produced a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8% improvement </a:t>
            </a:r>
            <a:r>
              <a:rPr lang="en" sz="2400" dirty="0">
                <a:ea typeface="Open Sans"/>
                <a:cs typeface="Open Sans"/>
                <a:sym typeface="Open Sans"/>
              </a:rPr>
              <a:t>in click-through rates across the board over </a:t>
            </a:r>
            <a:r>
              <a:rPr lang="en" sz="2400" b="1" u="sng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six weeks </a:t>
            </a:r>
            <a:r>
              <a:rPr lang="en" sz="2400" dirty="0">
                <a:ea typeface="Open Sans"/>
                <a:cs typeface="Open Sans"/>
                <a:sym typeface="Open Sans"/>
              </a:rPr>
              <a:t>of testing."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4A84F-A526-D644-BE6E-30166B7618C9}"/>
              </a:ext>
            </a:extLst>
          </p:cNvPr>
          <p:cNvSpPr txBox="1"/>
          <p:nvPr/>
        </p:nvSpPr>
        <p:spPr>
          <a:xfrm>
            <a:off x="1200150" y="4640580"/>
            <a:ext cx="10172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Follow up questions: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How long did you work on this project?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How big was the team working on this, what was your role specifically?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Why did you choose that technology stack?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What was the biggest bug you encountered and how did you fix it?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If you redid the project what would you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387216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BC0A-957B-484B-AF69-23C37AAF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Exercise - Before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B4CC-9149-7347-95A3-D3A97B88D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Practice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5BA12-E04B-CF4D-87B0-84E58AC77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09585" indent="-406390">
              <a:lnSpc>
                <a:spcPct val="115000"/>
              </a:lnSpc>
              <a:spcBef>
                <a:spcPts val="2133"/>
              </a:spcBef>
              <a:buSzPts val="1200"/>
              <a:buFont typeface="Wingdings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Treat the interview like a standardized test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Practice coding without an IDE/Compiler/Computer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Practice coding and talking aloud at the same time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Essential Practice Resources:</a:t>
            </a: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Cracking the Coding Interview</a:t>
            </a:r>
            <a:endParaRPr lang="en-US" sz="1333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LeetCode</a:t>
            </a:r>
            <a:endParaRPr lang="en-US" sz="1333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dirty="0">
                <a:latin typeface="Open Sans"/>
                <a:ea typeface="Open Sans"/>
                <a:cs typeface="Open Sans"/>
                <a:sym typeface="Open Sans"/>
              </a:rPr>
              <a:t>Data Structures and Algorithms (</a:t>
            </a:r>
            <a:r>
              <a:rPr lang="en-US" sz="1333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edX course</a:t>
            </a:r>
            <a:r>
              <a:rPr lang="en-US" sz="1333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en-US" sz="3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54DB6-0767-EF4A-BCBF-6A6629084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Picking Your Language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5C8A3-E5B3-314F-B27D-C40A031221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609585" indent="-406390">
              <a:lnSpc>
                <a:spcPct val="115000"/>
              </a:lnSpc>
              <a:spcBef>
                <a:spcPts val="2133"/>
              </a:spcBef>
              <a:buSzPts val="1200"/>
              <a:buFont typeface="Wingdings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Strongly recommended: Pick something OOP</a:t>
            </a:r>
          </a:p>
          <a:p>
            <a:pPr marL="609585" indent="-406390">
              <a:lnSpc>
                <a:spcPct val="115000"/>
              </a:lnSpc>
              <a:spcBef>
                <a:spcPts val="2133"/>
              </a:spcBef>
              <a:buSzPts val="1200"/>
              <a:buFont typeface="Wingdings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Syntax typically doesn’t matter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Review helpful APIs</a:t>
            </a: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String -&gt; </a:t>
            </a:r>
            <a:r>
              <a:rPr lang="en-US" sz="1333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</a:t>
            </a:r>
            <a:endParaRPr lang="en-US" sz="1333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String manipulation</a:t>
            </a: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Popular data structures</a:t>
            </a:r>
          </a:p>
          <a:p>
            <a:pPr marL="1219170" lvl="1" indent="-389457">
              <a:lnSpc>
                <a:spcPct val="115000"/>
              </a:lnSpc>
              <a:buSzPts val="1000"/>
              <a:buFont typeface="Wingdings" pitchFamily="2" charset="2"/>
              <a:buChar char="§"/>
            </a:pPr>
            <a:r>
              <a:rPr lang="en-US" sz="1333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Searching and Sorting algorithms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 able to talk about why you picked that language</a:t>
            </a:r>
          </a:p>
        </p:txBody>
      </p:sp>
    </p:spTree>
    <p:extLst>
      <p:ext uri="{BB962C8B-B14F-4D97-AF65-F5344CB8AC3E}">
        <p14:creationId xmlns:p14="http://schemas.microsoft.com/office/powerpoint/2010/main" val="134869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B5FC-8C37-544A-BBC1-586C6839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Exercise – In the Interview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81ABD-CF1F-0942-B166-9D93A33EC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4F3D2-5E8D-B94F-A6D2-1C41F633F3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609585" indent="-406390">
              <a:lnSpc>
                <a:spcPct val="115000"/>
              </a:lnSpc>
              <a:spcBef>
                <a:spcPts val="2133"/>
              </a:spcBef>
              <a:buSzPts val="1200"/>
              <a:buFont typeface="Wingdings" pitchFamily="2" charset="2"/>
              <a:buChar char="§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String or Array manipulation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- Great for tech screens, shorter, sometimes </a:t>
            </a:r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mathy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Linked Lists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- Often used in whiteboard interviews because they </a:t>
            </a:r>
            <a:r>
              <a:rPr lang="en-US" sz="2400" i="1" dirty="0">
                <a:latin typeface="Open Sans"/>
                <a:ea typeface="Open Sans"/>
                <a:cs typeface="Open Sans"/>
                <a:sym typeface="Open Sans"/>
              </a:rPr>
              <a:t>expect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you to draw pictures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Trees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– BSTs, self balancing. Often used when building up directories or searching for something </a:t>
            </a:r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phone trees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Sorting &amp; Heaps - 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Hash Tables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- If you are organizing data for lookups… chances are the answer is a hash table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38C7F-6D28-E74B-9361-DAA09687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Structure Your Thoughts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C9337-30FE-D942-B086-71EABFB5C4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609585" indent="-406390">
              <a:lnSpc>
                <a:spcPct val="115000"/>
              </a:lnSpc>
              <a:spcBef>
                <a:spcPts val="2133"/>
              </a:spcBef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clarify the question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talk through sample input and expected output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Brute Force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what is the simplest way to solve this?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Optimize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can you save run time or memory?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Walk Through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clarify your algorithm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Implement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write the code!</a:t>
            </a:r>
          </a:p>
          <a:p>
            <a:pPr marL="609585" indent="-406390">
              <a:lnSpc>
                <a:spcPct val="115000"/>
              </a:lnSpc>
              <a:buSzPts val="12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Test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list test cases, does your code address these?</a:t>
            </a:r>
            <a:endParaRPr lang="en-US" sz="3600" dirty="0"/>
          </a:p>
        </p:txBody>
      </p:sp>
      <p:sp>
        <p:nvSpPr>
          <p:cNvPr id="7" name="Google Shape;363;p73">
            <a:extLst>
              <a:ext uri="{FF2B5EF4-FFF2-40B4-BE49-F238E27FC236}">
                <a16:creationId xmlns:a16="http://schemas.microsoft.com/office/drawing/2014/main" id="{C80E373B-73C6-0342-9E8C-234C616B8198}"/>
              </a:ext>
            </a:extLst>
          </p:cNvPr>
          <p:cNvSpPr txBox="1"/>
          <p:nvPr/>
        </p:nvSpPr>
        <p:spPr>
          <a:xfrm>
            <a:off x="1024128" y="6218567"/>
            <a:ext cx="9640062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Nervous during your technical coding interview? TEBOW IT!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B2E6-5C58-3D44-923A-9BF4F7D0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4AB5-0ADF-1F49-81A9-539C0B71C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585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Don’t drop the ball!</a:t>
            </a:r>
          </a:p>
          <a:p>
            <a:pPr marL="1219170" lvl="1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You better have some questions</a:t>
            </a:r>
          </a:p>
          <a:p>
            <a:pPr marL="1402050" lvl="2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“What is your favorite part about working for X?”</a:t>
            </a:r>
          </a:p>
          <a:p>
            <a:pPr marL="1402050" lvl="2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“What are some projects you’ve worked on at X?”</a:t>
            </a:r>
          </a:p>
          <a:p>
            <a:pPr marL="1402050" lvl="2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“Where do you see X in 5 years?”</a:t>
            </a:r>
          </a:p>
          <a:p>
            <a:pPr marL="1219170" lvl="1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Don’t ask rude questions</a:t>
            </a:r>
          </a:p>
          <a:p>
            <a:pPr marL="1402050" lvl="2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“Did I pass?”</a:t>
            </a:r>
          </a:p>
          <a:p>
            <a:pPr marL="1402050" lvl="2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“How much do you make?”</a:t>
            </a:r>
          </a:p>
          <a:p>
            <a:pPr marL="609585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Show your interest</a:t>
            </a:r>
          </a:p>
          <a:p>
            <a:pPr marL="609585" indent="-457189">
              <a:lnSpc>
                <a:spcPct val="115000"/>
              </a:lnSpc>
              <a:buClr>
                <a:schemeClr val="accent2"/>
              </a:buClr>
              <a:buSzPts val="1800"/>
              <a:buFont typeface="Wingdings" pitchFamily="2" charset="2"/>
              <a:buChar char="§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Actually look for a good fit</a:t>
            </a:r>
          </a:p>
        </p:txBody>
      </p:sp>
    </p:spTree>
    <p:extLst>
      <p:ext uri="{BB962C8B-B14F-4D97-AF65-F5344CB8AC3E}">
        <p14:creationId xmlns:p14="http://schemas.microsoft.com/office/powerpoint/2010/main" val="107754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(final HW) posted </a:t>
            </a:r>
          </a:p>
          <a:p>
            <a:r>
              <a:rPr lang="en-US" dirty="0"/>
              <a:t>Final review assignment posted!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  <a:p>
            <a:r>
              <a:rPr lang="en-US" b="1" dirty="0"/>
              <a:t>As long as you complete all assignments, you pass the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6A876-4253-0F47-B636-BED8A7ACB3F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/>
        </p:nvSpPr>
        <p:spPr>
          <a:xfrm>
            <a:off x="1567200" y="3038887"/>
            <a:ext cx="285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Sophomore</a:t>
            </a:r>
            <a:endParaRPr sz="240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1567200" y="4441120"/>
            <a:ext cx="285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Senior</a:t>
            </a:r>
            <a:endParaRPr sz="1333" b="1">
              <a:solidFill>
                <a:srgbClr val="EB3B2B"/>
              </a:solidFill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1567200" y="1359133"/>
            <a:ext cx="8854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267"/>
              <a:t>College </a:t>
            </a:r>
            <a:r>
              <a:rPr lang="en" sz="4267">
                <a:solidFill>
                  <a:srgbClr val="F1C232"/>
                </a:solidFill>
              </a:rPr>
              <a:t>Career</a:t>
            </a:r>
            <a:r>
              <a:rPr lang="en" sz="4267"/>
              <a:t> Timeline</a:t>
            </a:r>
            <a:endParaRPr sz="4267"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1567200" y="3701803"/>
            <a:ext cx="2854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Junior</a:t>
            </a:r>
            <a:endParaRPr sz="1333" b="1">
              <a:solidFill>
                <a:srgbClr val="EB3B2B"/>
              </a:solidFill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2"/>
          </p:nvPr>
        </p:nvSpPr>
        <p:spPr>
          <a:xfrm>
            <a:off x="3190339" y="3720336"/>
            <a:ext cx="42718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Things To Think About</a:t>
            </a: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en" sz="1333"/>
              <a:t>What type of role and what type of company do you want after college?</a:t>
            </a:r>
            <a:endParaRPr sz="1333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3"/>
          </p:nvPr>
        </p:nvSpPr>
        <p:spPr>
          <a:xfrm>
            <a:off x="7556085" y="3704505"/>
            <a:ext cx="2854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Actions to Take</a:t>
            </a: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en" sz="1333"/>
              <a:t>Find a summer internship.</a:t>
            </a:r>
            <a:endParaRPr sz="1333"/>
          </a:p>
          <a:p>
            <a:pPr marL="0" indent="0">
              <a:spcBef>
                <a:spcPts val="0"/>
              </a:spcBef>
              <a:buNone/>
            </a:pPr>
            <a:endParaRPr sz="1333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2"/>
          </p:nvPr>
        </p:nvSpPr>
        <p:spPr>
          <a:xfrm>
            <a:off x="3186408" y="4453533"/>
            <a:ext cx="4271869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Things To Think About</a:t>
            </a: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en" sz="1333"/>
              <a:t>What is life after college going to look like for you? How are you going to transition from the UW into the real world?</a:t>
            </a:r>
            <a:endParaRPr sz="1333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3"/>
          </p:nvPr>
        </p:nvSpPr>
        <p:spPr>
          <a:xfrm>
            <a:off x="7563808" y="4441120"/>
            <a:ext cx="285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1333" b="1">
                <a:solidFill>
                  <a:srgbClr val="EB3B2B"/>
                </a:solidFill>
              </a:rPr>
              <a:t>Actions to Take</a:t>
            </a: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en" sz="1333"/>
              <a:t>Get that offer. Negotiate. Live your life.</a:t>
            </a:r>
            <a:endParaRPr sz="1333"/>
          </a:p>
          <a:p>
            <a:pPr marL="0" indent="0">
              <a:spcBef>
                <a:spcPts val="0"/>
              </a:spcBef>
              <a:buNone/>
            </a:pPr>
            <a:endParaRPr sz="1333"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567200" y="2439169"/>
            <a:ext cx="2854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Freshman</a:t>
            </a:r>
            <a:endParaRPr sz="2400"/>
          </a:p>
        </p:txBody>
      </p:sp>
      <p:sp>
        <p:nvSpPr>
          <p:cNvPr id="103" name="Google Shape;103;p3"/>
          <p:cNvSpPr txBox="1"/>
          <p:nvPr/>
        </p:nvSpPr>
        <p:spPr>
          <a:xfrm>
            <a:off x="3194131" y="2437303"/>
            <a:ext cx="42718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Things To Think About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r>
              <a:rPr lang="en" sz="1333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Pay attention to what you like and don’t like. </a:t>
            </a:r>
            <a:endParaRPr sz="2400"/>
          </a:p>
        </p:txBody>
      </p:sp>
      <p:sp>
        <p:nvSpPr>
          <p:cNvPr id="104" name="Google Shape;104;p3"/>
          <p:cNvSpPr txBox="1"/>
          <p:nvPr/>
        </p:nvSpPr>
        <p:spPr>
          <a:xfrm>
            <a:off x="7563808" y="2445969"/>
            <a:ext cx="2854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Actions to Take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r>
              <a:rPr lang="en" sz="1333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Be kind to yourself.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endParaRPr sz="1333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190339" y="3048969"/>
            <a:ext cx="427186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Things To Think About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r>
              <a:rPr lang="en" sz="1333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How are you incorporating your interests into your extracurricular activities?</a:t>
            </a:r>
            <a:endParaRPr sz="2400"/>
          </a:p>
        </p:txBody>
      </p:sp>
      <p:sp>
        <p:nvSpPr>
          <p:cNvPr id="106" name="Google Shape;106;p3"/>
          <p:cNvSpPr txBox="1"/>
          <p:nvPr/>
        </p:nvSpPr>
        <p:spPr>
          <a:xfrm>
            <a:off x="7563808" y="3048969"/>
            <a:ext cx="320186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200"/>
            </a:pPr>
            <a:r>
              <a:rPr lang="en" sz="1333" b="1">
                <a:solidFill>
                  <a:srgbClr val="EB3B2B"/>
                </a:solidFill>
                <a:latin typeface="Tinos"/>
                <a:ea typeface="Tinos"/>
                <a:cs typeface="Tinos"/>
                <a:sym typeface="Tinos"/>
              </a:rPr>
              <a:t>Actions to Take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r>
              <a:rPr lang="en" sz="1333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Take Data Structures. Find a technical experience outside of taking class.</a:t>
            </a:r>
            <a:endParaRPr sz="2400"/>
          </a:p>
          <a:p>
            <a:pPr>
              <a:buClr>
                <a:schemeClr val="dk2"/>
              </a:buClr>
              <a:buSzPts val="1200"/>
            </a:pPr>
            <a:endParaRPr sz="1333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188406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Pick at least </a:t>
            </a:r>
            <a:r>
              <a:rPr lang="en">
                <a:solidFill>
                  <a:srgbClr val="E06666"/>
                </a:solidFill>
              </a:rPr>
              <a:t>one.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668800" y="2664233"/>
            <a:ext cx="5290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600"/>
              <a:t>Volunteer for a cause you care about</a:t>
            </a:r>
            <a:endParaRPr/>
          </a:p>
          <a:p>
            <a:r>
              <a:rPr lang="en" sz="1600"/>
              <a:t>Personal project (outside of class) to solve a problem</a:t>
            </a:r>
            <a:endParaRPr/>
          </a:p>
          <a:p>
            <a:r>
              <a:rPr lang="en" sz="1600"/>
              <a:t>Author a tech blog (or a fashion blog or a cat blog)</a:t>
            </a:r>
            <a:endParaRPr/>
          </a:p>
          <a:p>
            <a:r>
              <a:rPr lang="en" sz="1600"/>
              <a:t>Undergraduate research</a:t>
            </a:r>
            <a:endParaRPr/>
          </a:p>
          <a:p>
            <a:r>
              <a:rPr lang="en" sz="1600"/>
              <a:t>Teaching Assistant/Tutor</a:t>
            </a:r>
            <a:endParaRPr/>
          </a:p>
          <a:p>
            <a:pPr indent="-304792">
              <a:buNone/>
            </a:pPr>
            <a:endParaRPr sz="1600"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6621800" y="2664233"/>
            <a:ext cx="4732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Create a community for your peers.</a:t>
            </a:r>
            <a:endParaRPr sz="2400"/>
          </a:p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Join a consulting club on campus.</a:t>
            </a:r>
            <a:endParaRPr sz="2400"/>
          </a:p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Programming Contests</a:t>
            </a:r>
            <a:endParaRPr sz="2400"/>
          </a:p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Hackathons</a:t>
            </a:r>
            <a:endParaRPr sz="2400"/>
          </a:p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Leadership in student organizations</a:t>
            </a:r>
            <a:endParaRPr sz="2400"/>
          </a:p>
          <a:p>
            <a:pPr marL="609585" indent="-304792">
              <a:spcBef>
                <a:spcPts val="800"/>
              </a:spcBef>
              <a:buClr>
                <a:schemeClr val="dk2"/>
              </a:buClr>
              <a:buSzPts val="1400"/>
            </a:pPr>
            <a:endParaRPr sz="16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668800" y="4822359"/>
            <a:ext cx="93294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609585" indent="-423323">
              <a:buClr>
                <a:schemeClr val="dk2"/>
              </a:buClr>
              <a:buSzPts val="1400"/>
              <a:buFont typeface="Tinos"/>
              <a:buChar char="◉"/>
            </a:pPr>
            <a:r>
              <a:rPr lang="en"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Get good grades (if the only thing you are doing is studying, your GPA better be super high &gt; 3.8)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15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ctrTitle" idx="4294967295"/>
          </p:nvPr>
        </p:nvSpPr>
        <p:spPr>
          <a:xfrm>
            <a:off x="2946200" y="3431933"/>
            <a:ext cx="6299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1F1C"/>
              </a:buClr>
              <a:buSzPts val="4800"/>
            </a:pPr>
            <a:r>
              <a:rPr lang="en" sz="80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Lies </a:t>
            </a:r>
            <a:r>
              <a:rPr lang="en" sz="8000" b="1">
                <a:solidFill>
                  <a:srgbClr val="F1C23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people </a:t>
            </a:r>
            <a:r>
              <a:rPr lang="en" sz="80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tell you</a:t>
            </a:r>
            <a:endParaRPr sz="8000" b="1">
              <a:solidFill>
                <a:srgbClr val="231F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1" name="Google Shape;121;p5" descr="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700" y="877934"/>
            <a:ext cx="3022600" cy="2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6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ctrTitle" idx="4294967295"/>
          </p:nvPr>
        </p:nvSpPr>
        <p:spPr>
          <a:xfrm>
            <a:off x="914400" y="1636105"/>
            <a:ext cx="10363200" cy="6972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1F1C"/>
              </a:buClr>
              <a:buSzPts val="4800"/>
            </a:pPr>
            <a:r>
              <a:rPr lang="en" sz="3200" b="1">
                <a:solidFill>
                  <a:srgbClr val="C27B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Your GPA is the only thing that matters.</a:t>
            </a:r>
            <a:endParaRPr sz="3200" b="1">
              <a:solidFill>
                <a:srgbClr val="C27BA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subTitle" idx="4294967295"/>
          </p:nvPr>
        </p:nvSpPr>
        <p:spPr>
          <a:xfrm>
            <a:off x="914400" y="2094177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Bullshit.</a:t>
            </a:r>
            <a:endParaRPr sz="1867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ctrTitle" idx="4294967295"/>
          </p:nvPr>
        </p:nvSpPr>
        <p:spPr>
          <a:xfrm>
            <a:off x="914400" y="4006306"/>
            <a:ext cx="10363200" cy="723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1F1C"/>
              </a:buClr>
              <a:buSzPts val="4800"/>
            </a:pPr>
            <a:r>
              <a:rPr lang="en" sz="3200" b="1">
                <a:solidFill>
                  <a:srgbClr val="F1C23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Everyone but you knows what they’re doing.</a:t>
            </a:r>
            <a:endParaRPr sz="3200" b="1">
              <a:solidFill>
                <a:srgbClr val="F1C23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subTitle" idx="4294967295"/>
          </p:nvPr>
        </p:nvSpPr>
        <p:spPr>
          <a:xfrm>
            <a:off x="914400" y="442100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Bullshit.</a:t>
            </a:r>
            <a:endParaRPr sz="1867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ctrTitle" idx="4294967295"/>
          </p:nvPr>
        </p:nvSpPr>
        <p:spPr>
          <a:xfrm>
            <a:off x="914400" y="2887260"/>
            <a:ext cx="10363200" cy="6972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1F1C"/>
              </a:buClr>
              <a:buSzPts val="4800"/>
            </a:pPr>
            <a:r>
              <a:rPr lang="en" sz="3200" b="1">
                <a:solidFill>
                  <a:srgbClr val="E0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must have a CS degree to work in tech.</a:t>
            </a:r>
            <a:endParaRPr sz="3200" b="1">
              <a:solidFill>
                <a:srgbClr val="E0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subTitle" idx="4294967295"/>
          </p:nvPr>
        </p:nvSpPr>
        <p:spPr>
          <a:xfrm>
            <a:off x="914400" y="3345333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Bullshit.</a:t>
            </a:r>
            <a:endParaRPr sz="1867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0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ctrTitle" idx="4294967295"/>
          </p:nvPr>
        </p:nvSpPr>
        <p:spPr>
          <a:xfrm>
            <a:off x="1700200" y="1806333"/>
            <a:ext cx="8791600" cy="11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1F1C"/>
              </a:buClr>
              <a:buSzPts val="4800"/>
            </a:pPr>
            <a:r>
              <a:rPr lang="en" sz="80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Happy Hustling!</a:t>
            </a:r>
            <a:endParaRPr sz="8000" b="1" dirty="0">
              <a:solidFill>
                <a:srgbClr val="CC412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subTitle" idx="4294967295"/>
          </p:nvPr>
        </p:nvSpPr>
        <p:spPr>
          <a:xfrm>
            <a:off x="1700200" y="2982239"/>
            <a:ext cx="8791600" cy="195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sz="4800" b="1" i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Kim Nguyen |     @hellokimwin  | http://bit.ly/kimLinkedIn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Kasey Champion |     @techie4good | http://bit.ly/kaseyLinkedIn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67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Kim’s Ultimate Resume Guide: http://bit.ly/cseresumeguide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67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Kim’s College Recruiting Guide for Tech Roles: http://bit.ly/csecareerguide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67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140" name="Google Shape;140;p7" descr="camera, insta, instagram, instagram logo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519" y="4099135"/>
            <a:ext cx="222864" cy="22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 descr="camera, insta, instagram, instagram logo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31" y="4500613"/>
            <a:ext cx="222864" cy="222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8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F27-0879-DD4C-BBA0-843C49E6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The typical (tech) recruiting process</a:t>
            </a:r>
            <a:endParaRPr lang="en-US" dirty="0"/>
          </a:p>
        </p:txBody>
      </p:sp>
      <p:graphicFrame>
        <p:nvGraphicFramePr>
          <p:cNvPr id="4" name="Google Shape;288;p66">
            <a:extLst>
              <a:ext uri="{FF2B5EF4-FFF2-40B4-BE49-F238E27FC236}">
                <a16:creationId xmlns:a16="http://schemas.microsoft.com/office/drawing/2014/main" id="{870E45CD-1C4A-D74C-A1E3-2621EDB29D00}"/>
              </a:ext>
            </a:extLst>
          </p:cNvPr>
          <p:cNvGraphicFramePr/>
          <p:nvPr/>
        </p:nvGraphicFramePr>
        <p:xfrm>
          <a:off x="1419100" y="2155667"/>
          <a:ext cx="9652000" cy="3901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0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F3F3F3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Step 1</a:t>
                      </a:r>
                      <a:endParaRPr sz="2400" dirty="0">
                        <a:solidFill>
                          <a:srgbClr val="F3F3F3"/>
                        </a:solidFill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Express initial interest</a:t>
                      </a:r>
                      <a:endParaRPr sz="24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i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Career fairs, events, or via email</a:t>
                      </a:r>
                      <a:endParaRPr sz="2400" i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F3F3F3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Step 2</a:t>
                      </a:r>
                      <a:endParaRPr sz="2400" dirty="0">
                        <a:solidFill>
                          <a:srgbClr val="F3F3F3"/>
                        </a:solidFill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First round of the technical interview</a:t>
                      </a:r>
                      <a:endParaRPr sz="24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i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Coding challenge, 30 - 60 minute technical screen</a:t>
                      </a:r>
                      <a:endParaRPr sz="2400" i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F3F3F3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Step 3</a:t>
                      </a:r>
                      <a:endParaRPr sz="2400" dirty="0">
                        <a:solidFill>
                          <a:srgbClr val="F3F3F3"/>
                        </a:solidFill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Final round of interviews</a:t>
                      </a:r>
                      <a:endParaRPr sz="24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i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In person, 3 - 6 interview rounds lasting ~60 minutes each</a:t>
                      </a:r>
                      <a:endParaRPr sz="2400" i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F3F3F3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Step 4</a:t>
                      </a:r>
                      <a:endParaRPr sz="2400" dirty="0">
                        <a:solidFill>
                          <a:srgbClr val="F3F3F3"/>
                        </a:solidFill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Decision &amp; offer</a:t>
                      </a:r>
                      <a:endParaRPr sz="24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i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Good luck! </a:t>
                      </a:r>
                      <a:endParaRPr sz="2400" i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5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DE42-8C3E-D541-8B5C-62BAE91D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Components of a technical interview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02CD-B455-8742-9A32-FC7120B8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8798" indent="-457200">
              <a:buSzPts val="2400"/>
              <a:buFont typeface="+mj-lt"/>
              <a:buAutoNum type="arabicPeriod"/>
            </a:pPr>
            <a:r>
              <a:rPr lang="en-US" sz="4000" dirty="0">
                <a:ea typeface="Open Sans"/>
                <a:cs typeface="Open Sans"/>
                <a:sym typeface="Open Sans"/>
              </a:rPr>
              <a:t>Introductions</a:t>
            </a:r>
          </a:p>
          <a:p>
            <a:pPr marL="558798" indent="-457200">
              <a:buSzPts val="2400"/>
              <a:buFont typeface="+mj-lt"/>
              <a:buAutoNum type="arabicPeriod"/>
            </a:pPr>
            <a:r>
              <a:rPr lang="en-US" sz="4000" dirty="0">
                <a:ea typeface="Open Sans"/>
                <a:cs typeface="Open Sans"/>
                <a:sym typeface="Open Sans"/>
              </a:rPr>
              <a:t>Project discussion</a:t>
            </a:r>
          </a:p>
          <a:p>
            <a:pPr marL="558798" indent="-457200">
              <a:buSzPts val="2400"/>
              <a:buFont typeface="+mj-lt"/>
              <a:buAutoNum type="arabicPeriod"/>
            </a:pPr>
            <a:r>
              <a:rPr lang="en-US" sz="4000" dirty="0">
                <a:ea typeface="Open Sans"/>
                <a:cs typeface="Open Sans"/>
                <a:sym typeface="Open Sans"/>
              </a:rPr>
              <a:t>Coding exercise</a:t>
            </a:r>
          </a:p>
          <a:p>
            <a:pPr marL="558798" indent="-457200">
              <a:buSzPts val="2400"/>
              <a:buFont typeface="+mj-lt"/>
              <a:buAutoNum type="arabicPeriod"/>
            </a:pPr>
            <a:r>
              <a:rPr lang="en-US" sz="4000" dirty="0">
                <a:ea typeface="Open Sans"/>
                <a:cs typeface="Open Sans"/>
                <a:sym typeface="Open Sans"/>
              </a:rPr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557166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8604</TotalTime>
  <Words>1001</Words>
  <Application>Microsoft Macintosh PowerPoint</Application>
  <PresentationFormat>Widescreen</PresentationFormat>
  <Paragraphs>156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Open Sans</vt:lpstr>
      <vt:lpstr>Playfair Display</vt:lpstr>
      <vt:lpstr>Segoe UI</vt:lpstr>
      <vt:lpstr>Segoe UI Light</vt:lpstr>
      <vt:lpstr>Segoe UI Semilight</vt:lpstr>
      <vt:lpstr>Tinos</vt:lpstr>
      <vt:lpstr>Tw Cen MT</vt:lpstr>
      <vt:lpstr>Wingdings</vt:lpstr>
      <vt:lpstr>Wingdings 3</vt:lpstr>
      <vt:lpstr>Integral</vt:lpstr>
      <vt:lpstr>Lecture 29: Careers in tech</vt:lpstr>
      <vt:lpstr>Administrivia</vt:lpstr>
      <vt:lpstr>College Career Timeline</vt:lpstr>
      <vt:lpstr>Pick at least one.</vt:lpstr>
      <vt:lpstr>Lies people tell you</vt:lpstr>
      <vt:lpstr>Your GPA is the only thing that matters.</vt:lpstr>
      <vt:lpstr>Happy Hustling!</vt:lpstr>
      <vt:lpstr>The typical (tech) recruiting process</vt:lpstr>
      <vt:lpstr>Components of a technical interview</vt:lpstr>
      <vt:lpstr>Introductions</vt:lpstr>
      <vt:lpstr>Project Discussion</vt:lpstr>
      <vt:lpstr>Project Discussion</vt:lpstr>
      <vt:lpstr>Coding Exercise - Before</vt:lpstr>
      <vt:lpstr>Coding Exercise – In the Interview</vt:lpstr>
      <vt:lpstr>Your Questions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250</cp:revision>
  <dcterms:created xsi:type="dcterms:W3CDTF">2018-03-22T00:41:11Z</dcterms:created>
  <dcterms:modified xsi:type="dcterms:W3CDTF">2020-12-11T17:24:46Z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