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93" r:id="rId3"/>
    <p:sldId id="340" r:id="rId4"/>
    <p:sldId id="341" r:id="rId5"/>
    <p:sldId id="356" r:id="rId6"/>
    <p:sldId id="358" r:id="rId7"/>
    <p:sldId id="342" r:id="rId8"/>
    <p:sldId id="359" r:id="rId9"/>
    <p:sldId id="371" r:id="rId10"/>
    <p:sldId id="344" r:id="rId11"/>
    <p:sldId id="360" r:id="rId12"/>
    <p:sldId id="368" r:id="rId13"/>
    <p:sldId id="361" r:id="rId14"/>
    <p:sldId id="366" r:id="rId15"/>
    <p:sldId id="362" r:id="rId16"/>
    <p:sldId id="363" r:id="rId17"/>
    <p:sldId id="364" r:id="rId18"/>
    <p:sldId id="365" r:id="rId19"/>
    <p:sldId id="367" r:id="rId20"/>
    <p:sldId id="372" r:id="rId21"/>
    <p:sldId id="370" r:id="rId22"/>
    <p:sldId id="30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hal Jhunjhunwalla" initials="KJ" lastIdx="3" clrIdx="0">
    <p:extLst>
      <p:ext uri="{19B8F6BF-5375-455C-9EA6-DF929625EA0E}">
        <p15:presenceInfo xmlns:p15="http://schemas.microsoft.com/office/powerpoint/2012/main" userId="32a47ed39d212e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6D5F4"/>
    <a:srgbClr val="601BB8"/>
    <a:srgbClr val="008F00"/>
    <a:srgbClr val="942093"/>
    <a:srgbClr val="011893"/>
    <a:srgbClr val="7C5FAA"/>
    <a:srgbClr val="B4A7D6"/>
    <a:srgbClr val="9B8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2" autoAdjust="0"/>
    <p:restoredTop sz="77664" autoAdjust="0"/>
  </p:normalViewPr>
  <p:slideViewPr>
    <p:cSldViewPr snapToGrid="0">
      <p:cViewPr varScale="1">
        <p:scale>
          <a:sx n="100" d="100"/>
          <a:sy n="100" d="100"/>
        </p:scale>
        <p:origin x="24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289171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178225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44419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courses.cs.washington.edu</a:t>
            </a:r>
            <a:r>
              <a:rPr lang="en-US" dirty="0"/>
              <a:t>/courses/cse374/18sp/lectures/24-concurrency-1.html </a:t>
            </a:r>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154272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one function that locks the mutex tries to call another function that locks the mutex, we will have a </a:t>
            </a:r>
            <a:r>
              <a:rPr lang="en-US" sz="1200" b="1" i="0" kern="1200" dirty="0">
                <a:solidFill>
                  <a:schemeClr val="tx1"/>
                </a:solidFill>
                <a:effectLst/>
                <a:latin typeface="+mn-lt"/>
                <a:ea typeface="+mn-ea"/>
                <a:cs typeface="+mn-cs"/>
              </a:rPr>
              <a:t>deadlock</a:t>
            </a:r>
            <a:r>
              <a:rPr lang="en-US" sz="1200" b="0" i="0" kern="1200" dirty="0">
                <a:solidFill>
                  <a:schemeClr val="tx1"/>
                </a:solidFill>
                <a:effectLst/>
                <a:latin typeface="+mn-lt"/>
                <a:ea typeface="+mn-ea"/>
                <a:cs typeface="+mn-cs"/>
              </a:rPr>
              <a:t> since the second function will not be able to lock the mutex until the first function returns, but the first function won't return until the second function finishes executing. We're stuck! To prevent this, we often add a private helper function that doesn't lock, which we can call instead.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need to make sure to unlock the mutex before throwing an exception as well, since otherwise we will never release the 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"lock guard" is a special type of object that locks the mutex in the constructor, and unlocks the mutex in the destructor. If we allocate the lock guard on the stack, then as soon as it is created, we can guarantee that we have locked the mutex, and the destructor will automatically be called when the lock guard goes out of scope. We don't have to remember to unlock in all cases! This even works for the exception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Deadlocks</a:t>
            </a:r>
          </a:p>
          <a:p>
            <a:r>
              <a:rPr lang="en-US" sz="1200" b="0" i="0" kern="1200" dirty="0">
                <a:solidFill>
                  <a:schemeClr val="tx1"/>
                </a:solidFill>
                <a:effectLst/>
                <a:latin typeface="+mn-lt"/>
                <a:ea typeface="+mn-ea"/>
                <a:cs typeface="+mn-cs"/>
              </a:rPr>
              <a:t>How about if we want to write a </a:t>
            </a:r>
            <a:r>
              <a:rPr lang="en-US" sz="1200" b="0" i="0" kern="1200" dirty="0" err="1">
                <a:solidFill>
                  <a:schemeClr val="tx1"/>
                </a:solidFill>
                <a:effectLst/>
                <a:latin typeface="+mn-lt"/>
                <a:ea typeface="+mn-ea"/>
                <a:cs typeface="+mn-cs"/>
              </a:rPr>
              <a:t>transferTo</a:t>
            </a:r>
            <a:r>
              <a:rPr lang="en-US" sz="1200" b="0" i="0" kern="1200" dirty="0">
                <a:solidFill>
                  <a:schemeClr val="tx1"/>
                </a:solidFill>
                <a:effectLst/>
                <a:latin typeface="+mn-lt"/>
                <a:ea typeface="+mn-ea"/>
                <a:cs typeface="+mn-cs"/>
              </a:rPr>
              <a:t> function to transfer an amount from account A to account B?</a:t>
            </a:r>
          </a:p>
          <a:p>
            <a:r>
              <a:rPr lang="en-US" dirty="0"/>
              <a:t>void </a:t>
            </a:r>
            <a:r>
              <a:rPr lang="en-US" dirty="0" err="1"/>
              <a:t>transferTo</a:t>
            </a:r>
            <a:r>
              <a:rPr lang="en-US" dirty="0"/>
              <a:t>(double amount, </a:t>
            </a:r>
            <a:r>
              <a:rPr lang="en-US" dirty="0" err="1"/>
              <a:t>BankAccount</a:t>
            </a:r>
            <a:r>
              <a:rPr lang="en-US" dirty="0"/>
              <a:t>&amp; other) { </a:t>
            </a:r>
            <a:r>
              <a:rPr lang="en-US" dirty="0" err="1"/>
              <a:t>m_.lock</a:t>
            </a:r>
            <a:r>
              <a:rPr lang="en-US" dirty="0"/>
              <a:t>(); </a:t>
            </a:r>
            <a:r>
              <a:rPr lang="en-US" dirty="0" err="1"/>
              <a:t>other.m_.lock</a:t>
            </a:r>
            <a:r>
              <a:rPr lang="en-US" dirty="0"/>
              <a:t>(); </a:t>
            </a:r>
            <a:r>
              <a:rPr lang="en-US" dirty="0" err="1"/>
              <a:t>setBalanceInternal</a:t>
            </a:r>
            <a:r>
              <a:rPr lang="en-US" dirty="0"/>
              <a:t>(</a:t>
            </a:r>
            <a:r>
              <a:rPr lang="en-US" dirty="0" err="1"/>
              <a:t>getBalance</a:t>
            </a:r>
            <a:r>
              <a:rPr lang="en-US" dirty="0"/>
              <a:t>() - amount); </a:t>
            </a:r>
            <a:r>
              <a:rPr lang="en-US" dirty="0" err="1"/>
              <a:t>other.setBalanceInternal</a:t>
            </a:r>
            <a:r>
              <a:rPr lang="en-US" dirty="0"/>
              <a:t>(</a:t>
            </a:r>
            <a:r>
              <a:rPr lang="en-US" dirty="0" err="1"/>
              <a:t>other.getBalance</a:t>
            </a:r>
            <a:r>
              <a:rPr lang="en-US" dirty="0"/>
              <a:t>() + amount); </a:t>
            </a:r>
            <a:r>
              <a:rPr lang="en-US" dirty="0" err="1"/>
              <a:t>other.m_.unlock</a:t>
            </a:r>
            <a:r>
              <a:rPr lang="en-US" dirty="0"/>
              <a:t>(); </a:t>
            </a:r>
            <a:r>
              <a:rPr lang="en-US" dirty="0" err="1"/>
              <a:t>m_.unlock</a:t>
            </a:r>
            <a:r>
              <a:rPr lang="en-US" dirty="0"/>
              <a:t>(); } </a:t>
            </a:r>
            <a:r>
              <a:rPr lang="en-US" sz="1200" b="0" i="0" kern="1200" dirty="0">
                <a:solidFill>
                  <a:schemeClr val="tx1"/>
                </a:solidFill>
                <a:effectLst/>
                <a:latin typeface="+mn-lt"/>
                <a:ea typeface="+mn-ea"/>
                <a:cs typeface="+mn-cs"/>
              </a:rPr>
              <a:t>Since now we are dealing with two different accounts, we will have to lock the mutexes of both accounts before doing any balance transfer. So first we call lock() on the current object's mutex, then we call lock() on the other object's mutex.</a:t>
            </a:r>
          </a:p>
          <a:p>
            <a:r>
              <a:rPr lang="en-US" sz="1200" b="0" i="0" kern="1200" dirty="0">
                <a:solidFill>
                  <a:schemeClr val="tx1"/>
                </a:solidFill>
                <a:effectLst/>
                <a:latin typeface="+mn-lt"/>
                <a:ea typeface="+mn-ea"/>
                <a:cs typeface="+mn-cs"/>
              </a:rPr>
              <a:t>Unfortunately, this logic can produce a deadlock. Why? Consider that we have account A and account B, and on thread T1, we are trying to transfer $50 from A to B and on thread T2, we are trying to transfer $20 from B to A. We can model this with a bad interleaving:</a:t>
            </a:r>
          </a:p>
          <a:p>
            <a:r>
              <a:rPr lang="en-US" dirty="0"/>
              <a:t>Thread T1: </a:t>
            </a:r>
            <a:r>
              <a:rPr lang="en-US" dirty="0" err="1"/>
              <a:t>A.transferTo</a:t>
            </a:r>
            <a:r>
              <a:rPr lang="en-US" dirty="0"/>
              <a:t>(50, B); Thread T2: </a:t>
            </a:r>
            <a:r>
              <a:rPr lang="en-US" dirty="0" err="1"/>
              <a:t>B.transferTo</a:t>
            </a:r>
            <a:r>
              <a:rPr lang="en-US" dirty="0"/>
              <a:t>(20, A); </a:t>
            </a:r>
            <a:r>
              <a:rPr lang="en-US" dirty="0" err="1"/>
              <a:t>m_.lock</a:t>
            </a:r>
            <a:r>
              <a:rPr lang="en-US" dirty="0"/>
              <a:t>(); // Locks A's mutex </a:t>
            </a:r>
            <a:r>
              <a:rPr lang="en-US" dirty="0" err="1"/>
              <a:t>m_.lock</a:t>
            </a:r>
            <a:r>
              <a:rPr lang="en-US" dirty="0"/>
              <a:t>(); // Lock's B's mutex </a:t>
            </a:r>
            <a:r>
              <a:rPr lang="en-US" dirty="0" err="1"/>
              <a:t>other.m_.lock</a:t>
            </a:r>
            <a:r>
              <a:rPr lang="en-US" dirty="0"/>
              <a:t>(); // Waits for B's mutex </a:t>
            </a:r>
            <a:r>
              <a:rPr lang="en-US" dirty="0" err="1"/>
              <a:t>other.m_.lock</a:t>
            </a:r>
            <a:r>
              <a:rPr lang="en-US" dirty="0"/>
              <a:t>() // Waits for A's mutex </a:t>
            </a:r>
            <a:r>
              <a:rPr lang="en-US" sz="1200" b="0" i="0" kern="1200" dirty="0">
                <a:solidFill>
                  <a:schemeClr val="tx1"/>
                </a:solidFill>
                <a:effectLst/>
                <a:latin typeface="+mn-lt"/>
                <a:ea typeface="+mn-ea"/>
                <a:cs typeface="+mn-cs"/>
              </a:rPr>
              <a:t>Object A locks A's mutex, while Object B locks B's mutex. Then each of them wait for the other object's mutex to become available - which will never happen because they are both waiting for the other object to be finished! We have a DEADLOCK.</a:t>
            </a:r>
          </a:p>
          <a:p>
            <a:r>
              <a:rPr lang="en-US" sz="1200" b="0" i="0" kern="1200" dirty="0">
                <a:solidFill>
                  <a:schemeClr val="tx1"/>
                </a:solidFill>
                <a:effectLst/>
                <a:latin typeface="+mn-lt"/>
                <a:ea typeface="+mn-ea"/>
                <a:cs typeface="+mn-cs"/>
              </a:rPr>
              <a:t>Solutions to this situation:</a:t>
            </a:r>
          </a:p>
          <a:p>
            <a:r>
              <a:rPr lang="en-US" sz="1200" b="0" i="0" kern="1200" dirty="0">
                <a:solidFill>
                  <a:schemeClr val="tx1"/>
                </a:solidFill>
                <a:effectLst/>
                <a:latin typeface="+mn-lt"/>
                <a:ea typeface="+mn-ea"/>
                <a:cs typeface="+mn-cs"/>
              </a:rPr>
              <a:t>Use smaller critical sections. We might lock A's mutex only around the modification of A's balance, and lock B's mutex when modifying B's balance. But this is not ideal because then we expose an intermediate state in which A's account has been debited but the funds haven't been put in B's account yet - we've temporarily lost money, which isn't great.</a:t>
            </a:r>
          </a:p>
          <a:p>
            <a:r>
              <a:rPr lang="en-US" sz="1200" b="0" i="0" kern="1200" dirty="0">
                <a:solidFill>
                  <a:schemeClr val="tx1"/>
                </a:solidFill>
                <a:effectLst/>
                <a:latin typeface="+mn-lt"/>
                <a:ea typeface="+mn-ea"/>
                <a:cs typeface="+mn-cs"/>
              </a:rPr>
              <a:t>Use larger critical sections. We could add a single lock for all bank accounts that must be acquired before doing multi-account transactions. This is correct, but it means that we can only do one transaction at a time throughout the entire bank, even if the accounts aren't related to each other. This is a performance loss.</a:t>
            </a:r>
          </a:p>
          <a:p>
            <a:r>
              <a:rPr lang="en-US" sz="1200" b="0" i="0" kern="1200" dirty="0">
                <a:solidFill>
                  <a:schemeClr val="tx1"/>
                </a:solidFill>
                <a:effectLst/>
                <a:latin typeface="+mn-lt"/>
                <a:ea typeface="+mn-ea"/>
                <a:cs typeface="+mn-cs"/>
              </a:rPr>
              <a:t>Always lock mutexes in a specific order. For instance, in this case, we can choose to always lock the mutex of the account with the lower account id first, then lock the id of the higher account id. This works because account ids are unique and immutable, thus we can rely on them without synchronization. Something like this:</a:t>
            </a:r>
          </a:p>
          <a:p>
            <a:r>
              <a:rPr lang="en-US" sz="1200" b="0" i="0" kern="1200" dirty="0">
                <a:solidFill>
                  <a:schemeClr val="tx1"/>
                </a:solidFill>
                <a:effectLst/>
                <a:latin typeface="+mn-lt"/>
                <a:ea typeface="+mn-ea"/>
                <a:cs typeface="+mn-cs"/>
              </a:rPr>
              <a:t>void </a:t>
            </a:r>
            <a:r>
              <a:rPr lang="en-US" sz="1200" b="0" i="0" kern="1200" dirty="0" err="1">
                <a:solidFill>
                  <a:schemeClr val="tx1"/>
                </a:solidFill>
                <a:effectLst/>
                <a:latin typeface="+mn-lt"/>
                <a:ea typeface="+mn-ea"/>
                <a:cs typeface="+mn-cs"/>
              </a:rPr>
              <a:t>transferTo</a:t>
            </a:r>
            <a:r>
              <a:rPr lang="en-US" sz="1200" b="0" i="0" kern="1200" dirty="0">
                <a:solidFill>
                  <a:schemeClr val="tx1"/>
                </a:solidFill>
                <a:effectLst/>
                <a:latin typeface="+mn-lt"/>
                <a:ea typeface="+mn-ea"/>
                <a:cs typeface="+mn-cs"/>
              </a:rPr>
              <a:t>(double amount, </a:t>
            </a:r>
            <a:r>
              <a:rPr lang="en-US" sz="1200" b="0" i="0" kern="1200" dirty="0" err="1">
                <a:solidFill>
                  <a:schemeClr val="tx1"/>
                </a:solidFill>
                <a:effectLst/>
                <a:latin typeface="+mn-lt"/>
                <a:ea typeface="+mn-ea"/>
                <a:cs typeface="+mn-cs"/>
              </a:rPr>
              <a:t>BankAccount</a:t>
            </a:r>
            <a:r>
              <a:rPr lang="en-US" sz="1200" b="0" i="0" kern="1200" dirty="0">
                <a:solidFill>
                  <a:schemeClr val="tx1"/>
                </a:solidFill>
                <a:effectLst/>
                <a:latin typeface="+mn-lt"/>
                <a:ea typeface="+mn-ea"/>
                <a:cs typeface="+mn-cs"/>
              </a:rPr>
              <a:t>&amp; other) { bool </a:t>
            </a:r>
            <a:r>
              <a:rPr lang="en-US" sz="1200" b="0" i="0" kern="1200" dirty="0" err="1">
                <a:solidFill>
                  <a:schemeClr val="tx1"/>
                </a:solidFill>
                <a:effectLst/>
                <a:latin typeface="+mn-lt"/>
                <a:ea typeface="+mn-ea"/>
                <a:cs typeface="+mn-cs"/>
              </a:rPr>
              <a:t>thisIsFirst</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getAccountId</a:t>
            </a:r>
            <a:r>
              <a:rPr lang="en-US" sz="1200" b="0" i="0" kern="1200" dirty="0">
                <a:solidFill>
                  <a:schemeClr val="tx1"/>
                </a:solidFill>
                <a:effectLst/>
                <a:latin typeface="+mn-lt"/>
                <a:ea typeface="+mn-ea"/>
                <a:cs typeface="+mn-cs"/>
              </a:rPr>
              <a:t>() &lt; </a:t>
            </a:r>
            <a:r>
              <a:rPr lang="en-US" sz="1200" b="0" i="0" kern="1200" dirty="0" err="1">
                <a:solidFill>
                  <a:schemeClr val="tx1"/>
                </a:solidFill>
                <a:effectLst/>
                <a:latin typeface="+mn-lt"/>
                <a:ea typeface="+mn-ea"/>
                <a:cs typeface="+mn-cs"/>
              </a:rPr>
              <a:t>other.getAccountId</a:t>
            </a:r>
            <a:r>
              <a:rPr lang="en-US" sz="1200" b="0" i="0" kern="1200" dirty="0">
                <a:solidFill>
                  <a:schemeClr val="tx1"/>
                </a:solidFill>
                <a:effectLst/>
                <a:latin typeface="+mn-lt"/>
                <a:ea typeface="+mn-ea"/>
                <a:cs typeface="+mn-cs"/>
              </a:rPr>
              <a:t>(); if (</a:t>
            </a:r>
            <a:r>
              <a:rPr lang="en-US" sz="1200" b="0" i="0" kern="1200" dirty="0" err="1">
                <a:solidFill>
                  <a:schemeClr val="tx1"/>
                </a:solidFill>
                <a:effectLst/>
                <a:latin typeface="+mn-lt"/>
                <a:ea typeface="+mn-ea"/>
                <a:cs typeface="+mn-cs"/>
              </a:rPr>
              <a:t>thisIsFirst</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m_.lock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other.m_.lock</a:t>
            </a:r>
            <a:r>
              <a:rPr lang="en-US" sz="1200" b="0" i="0" kern="1200" dirty="0">
                <a:solidFill>
                  <a:schemeClr val="tx1"/>
                </a:solidFill>
                <a:effectLst/>
                <a:latin typeface="+mn-lt"/>
                <a:ea typeface="+mn-ea"/>
                <a:cs typeface="+mn-cs"/>
              </a:rPr>
              <a:t>(); } else { </a:t>
            </a:r>
            <a:r>
              <a:rPr lang="en-US" sz="1200" b="0" i="0" kern="1200" dirty="0" err="1">
                <a:solidFill>
                  <a:schemeClr val="tx1"/>
                </a:solidFill>
                <a:effectLst/>
                <a:latin typeface="+mn-lt"/>
                <a:ea typeface="+mn-ea"/>
                <a:cs typeface="+mn-cs"/>
              </a:rPr>
              <a:t>other.m_.lock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m_.lock</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setBalanceInternal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getBalance</a:t>
            </a:r>
            <a:r>
              <a:rPr lang="en-US" sz="1200" b="0" i="0" kern="1200" dirty="0">
                <a:solidFill>
                  <a:schemeClr val="tx1"/>
                </a:solidFill>
                <a:effectLst/>
                <a:latin typeface="+mn-lt"/>
                <a:ea typeface="+mn-ea"/>
                <a:cs typeface="+mn-cs"/>
              </a:rPr>
              <a:t>() - amount); </a:t>
            </a:r>
            <a:r>
              <a:rPr lang="en-US" sz="1200" b="0" i="0" kern="1200" dirty="0" err="1">
                <a:solidFill>
                  <a:schemeClr val="tx1"/>
                </a:solidFill>
                <a:effectLst/>
                <a:latin typeface="+mn-lt"/>
                <a:ea typeface="+mn-ea"/>
                <a:cs typeface="+mn-cs"/>
              </a:rPr>
              <a:t>other.setBalanceInternal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other.getBalance</a:t>
            </a:r>
            <a:r>
              <a:rPr lang="en-US" sz="1200" b="0" i="0" kern="1200" dirty="0">
                <a:solidFill>
                  <a:schemeClr val="tx1"/>
                </a:solidFill>
                <a:effectLst/>
                <a:latin typeface="+mn-lt"/>
                <a:ea typeface="+mn-ea"/>
                <a:cs typeface="+mn-cs"/>
              </a:rPr>
              <a:t>() + amount); if (</a:t>
            </a:r>
            <a:r>
              <a:rPr lang="en-US" sz="1200" b="0" i="0" kern="1200" dirty="0" err="1">
                <a:solidFill>
                  <a:schemeClr val="tx1"/>
                </a:solidFill>
                <a:effectLst/>
                <a:latin typeface="+mn-lt"/>
                <a:ea typeface="+mn-ea"/>
                <a:cs typeface="+mn-cs"/>
              </a:rPr>
              <a:t>thisIsFirst</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other.m_.unlock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m_.unlock</a:t>
            </a:r>
            <a:r>
              <a:rPr lang="en-US" sz="1200" b="0" i="0" kern="1200" dirty="0">
                <a:solidFill>
                  <a:schemeClr val="tx1"/>
                </a:solidFill>
                <a:effectLst/>
                <a:latin typeface="+mn-lt"/>
                <a:ea typeface="+mn-ea"/>
                <a:cs typeface="+mn-cs"/>
              </a:rPr>
              <a:t>(); } else { </a:t>
            </a:r>
            <a:r>
              <a:rPr lang="en-US" sz="1200" b="0" i="0" kern="1200" dirty="0" err="1">
                <a:solidFill>
                  <a:schemeClr val="tx1"/>
                </a:solidFill>
                <a:effectLst/>
                <a:latin typeface="+mn-lt"/>
                <a:ea typeface="+mn-ea"/>
                <a:cs typeface="+mn-cs"/>
              </a:rPr>
              <a:t>m_.unlock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other.m_.unlock</a:t>
            </a:r>
            <a:r>
              <a:rPr lang="en-US" sz="1200" b="0" i="0" kern="120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6601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42832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CSE 374: Intermediate Programming Concepts and Tools</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12/9/20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777136A5-CCDF-7749-9565-A649BF57D3D4}"/>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12/9/20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24FE77B7-BBC2-4B4A-872D-3AFC72D459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12/9/20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EC2750F5-16E8-CE42-83FD-9E5B55415160}"/>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marR="0" indent="0" algn="l"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CSE 374: Intermediate Programming Concepts and Tools</a:t>
            </a:r>
          </a:p>
        </p:txBody>
      </p:sp>
      <p:sp>
        <p:nvSpPr>
          <p:cNvPr id="4" name="Date Placeholder 3"/>
          <p:cNvSpPr>
            <a:spLocks noGrp="1"/>
          </p:cNvSpPr>
          <p:nvPr>
            <p:ph type="dt" sz="half" idx="10"/>
          </p:nvPr>
        </p:nvSpPr>
        <p:spPr/>
        <p:txBody>
          <a:bodyPr/>
          <a:lstStyle/>
          <a:p>
            <a:fld id="{C677A1C4-F49F-4502-B33D-B8ED0A36CCF4}" type="datetime1">
              <a:rPr lang="en-US" smtClean="0"/>
              <a:t>12/9/20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648D5E4E-A6FB-D94F-9FEF-9B1CF5D59A13}"/>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12/9/20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3BDF9A03-A647-0A49-B4D1-51696656F4C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12/9/20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7A672043-7D57-D34C-A6B9-125CE024B857}"/>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12/9/20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85297E64-BCFC-F440-A136-6F44B04F825F}"/>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12/9/20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0CED1032-CE21-D445-A25A-D81A5C54283D}"/>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CSE 374: Intermediate Programming Concepts and Tools</a:t>
            </a:r>
          </a:p>
        </p:txBody>
      </p:sp>
      <p:sp>
        <p:nvSpPr>
          <p:cNvPr id="5" name="Date Placeholder 4"/>
          <p:cNvSpPr>
            <a:spLocks noGrp="1"/>
          </p:cNvSpPr>
          <p:nvPr>
            <p:ph type="dt" sz="half" idx="10"/>
          </p:nvPr>
        </p:nvSpPr>
        <p:spPr/>
        <p:txBody>
          <a:bodyPr/>
          <a:lstStyle/>
          <a:p>
            <a:fld id="{4EFF2EE2-AF54-4C36-93AD-A5D9C8C4F0E5}" type="datetime1">
              <a:rPr lang="en-US" smtClean="0"/>
              <a:t>12/9/20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519901B-C8BF-D74C-8C02-F6E47C638B62}"/>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12/9/20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E4D8F51-FF20-7E48-9B67-C26761DE91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12/9/20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llev.com/cse3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urses.cs.washington.edu/courses/cse374/18sp/lectures/24-concurrency-1.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urses.cs.washington.edu/courses/cse374/20sp/lectures/cppcode/BankAccountThread.cpp" TargetMode="External"/><Relationship Id="rId2" Type="http://schemas.openxmlformats.org/officeDocument/2006/relationships/hyperlink" Target="https://courses.cs.washington.edu/courses/cse374/20sp/lectures/cppcode/BankAccountThread.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bs.opengroup.org/onlinepubs/7908799/xsh/pthread.h.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28: Concurrency Continued…</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374: Intermediate Programming Concepts and Tools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
        <p:nvSpPr>
          <p:cNvPr id="6" name="Rectangle 5">
            <a:extLst>
              <a:ext uri="{FF2B5EF4-FFF2-40B4-BE49-F238E27FC236}">
                <a16:creationId xmlns:a16="http://schemas.microsoft.com/office/drawing/2014/main" id="{AB8230E6-B60D-244C-BC07-6CCAE68D8F0F}"/>
              </a:ext>
            </a:extLst>
          </p:cNvPr>
          <p:cNvSpPr/>
          <p:nvPr/>
        </p:nvSpPr>
        <p:spPr>
          <a:xfrm>
            <a:off x="8107102" y="317965"/>
            <a:ext cx="3703898" cy="29780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Calibri" panose="020F0502020204030204" pitchFamily="34" charset="0"/>
                <a:cs typeface="Calibri" panose="020F0502020204030204" pitchFamily="34" charset="0"/>
              </a:rPr>
              <a:t>Lecture Participation Poll #28</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Log onto </a:t>
            </a:r>
            <a:r>
              <a:rPr lang="en-US" dirty="0" err="1">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pollev.com</a:t>
            </a:r>
            <a:r>
              <a:rPr lang="en-US" dirty="0">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/cse374 </a:t>
            </a:r>
            <a:endParaRPr lang="en-US" dirty="0">
              <a:solidFill>
                <a:srgbClr val="AB96D4"/>
              </a:solidFill>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r>
              <a:rPr lang="en-US" dirty="0">
                <a:latin typeface="Calibri" panose="020F0502020204030204" pitchFamily="34" charset="0"/>
                <a:cs typeface="Calibri" panose="020F0502020204030204" pitchFamily="34" charset="0"/>
              </a:rPr>
              <a:t>Text CSE374 to 22333</a:t>
            </a:r>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95F4-2324-D846-98F0-A2F7FF65848C}"/>
              </a:ext>
            </a:extLst>
          </p:cNvPr>
          <p:cNvSpPr>
            <a:spLocks noGrp="1"/>
          </p:cNvSpPr>
          <p:nvPr>
            <p:ph type="title"/>
          </p:nvPr>
        </p:nvSpPr>
        <p:spPr/>
        <p:txBody>
          <a:bodyPr/>
          <a:lstStyle/>
          <a:p>
            <a:r>
              <a:rPr lang="en-US" dirty="0"/>
              <a:t>Parallel Processing</a:t>
            </a:r>
          </a:p>
        </p:txBody>
      </p:sp>
      <p:sp>
        <p:nvSpPr>
          <p:cNvPr id="3" name="Content Placeholder 2">
            <a:extLst>
              <a:ext uri="{FF2B5EF4-FFF2-40B4-BE49-F238E27FC236}">
                <a16:creationId xmlns:a16="http://schemas.microsoft.com/office/drawing/2014/main" id="{EB653A08-88A7-C24F-8BBC-CA6F3052D690}"/>
              </a:ext>
            </a:extLst>
          </p:cNvPr>
          <p:cNvSpPr>
            <a:spLocks noGrp="1"/>
          </p:cNvSpPr>
          <p:nvPr>
            <p:ph idx="1"/>
          </p:nvPr>
        </p:nvSpPr>
        <p:spPr/>
        <p:txBody>
          <a:bodyPr/>
          <a:lstStyle/>
          <a:p>
            <a:r>
              <a:rPr lang="en-US" dirty="0"/>
              <a:t>common pattern for expensive computations (such as data processing)</a:t>
            </a:r>
          </a:p>
          <a:p>
            <a:pPr marL="457200" indent="-457200">
              <a:buFont typeface="+mj-lt"/>
              <a:buAutoNum type="arabicPeriod"/>
            </a:pPr>
            <a:r>
              <a:rPr lang="en-US" dirty="0"/>
              <a:t>split up the work, give each piece to a thread (fork)</a:t>
            </a:r>
          </a:p>
          <a:p>
            <a:pPr marL="457200" indent="-457200">
              <a:buFont typeface="+mj-lt"/>
              <a:buAutoNum type="arabicPeriod"/>
            </a:pPr>
            <a:r>
              <a:rPr lang="en-US" dirty="0"/>
              <a:t>wait until all are done, then combine answers (join)</a:t>
            </a:r>
          </a:p>
          <a:p>
            <a:r>
              <a:rPr lang="en-US" dirty="0"/>
              <a:t>to avoid bottlenecks, each thread should have about the same about of work</a:t>
            </a:r>
          </a:p>
          <a:p>
            <a:endParaRPr lang="en-US" dirty="0"/>
          </a:p>
          <a:p>
            <a:r>
              <a:rPr lang="en-US" dirty="0"/>
              <a:t>performance will always be less than perfect speedup</a:t>
            </a:r>
          </a:p>
          <a:p>
            <a:endParaRPr lang="en-US" dirty="0"/>
          </a:p>
          <a:p>
            <a:r>
              <a:rPr lang="en-US" dirty="0"/>
              <a:t>what about when all threads need access to the same mutable memory?</a:t>
            </a:r>
          </a:p>
        </p:txBody>
      </p:sp>
      <p:sp>
        <p:nvSpPr>
          <p:cNvPr id="4" name="Slide Number Placeholder 3">
            <a:extLst>
              <a:ext uri="{FF2B5EF4-FFF2-40B4-BE49-F238E27FC236}">
                <a16:creationId xmlns:a16="http://schemas.microsoft.com/office/drawing/2014/main" id="{8A85C74C-31A7-AF4B-8DF3-11D51BDBA85B}"/>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5" name="Footer Placeholder 4">
            <a:extLst>
              <a:ext uri="{FF2B5EF4-FFF2-40B4-BE49-F238E27FC236}">
                <a16:creationId xmlns:a16="http://schemas.microsoft.com/office/drawing/2014/main" id="{B24D9C06-4AA5-B542-9389-2AD015380AAA}"/>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88628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3EAE-B2C1-724A-BCF1-6C9AE3E8C3A9}"/>
              </a:ext>
            </a:extLst>
          </p:cNvPr>
          <p:cNvSpPr>
            <a:spLocks noGrp="1"/>
          </p:cNvSpPr>
          <p:nvPr>
            <p:ph type="title"/>
          </p:nvPr>
        </p:nvSpPr>
        <p:spPr/>
        <p:txBody>
          <a:bodyPr/>
          <a:lstStyle/>
          <a:p>
            <a:r>
              <a:rPr lang="en-US" dirty="0"/>
              <a:t>After forking threads</a:t>
            </a:r>
          </a:p>
        </p:txBody>
      </p:sp>
      <p:sp>
        <p:nvSpPr>
          <p:cNvPr id="3" name="Content Placeholder 2">
            <a:extLst>
              <a:ext uri="{FF2B5EF4-FFF2-40B4-BE49-F238E27FC236}">
                <a16:creationId xmlns:a16="http://schemas.microsoft.com/office/drawing/2014/main" id="{75CD210C-086D-3E4A-8354-06283CC2F900}"/>
              </a:ext>
            </a:extLst>
          </p:cNvPr>
          <p:cNvSpPr>
            <a:spLocks noGrp="1"/>
          </p:cNvSpPr>
          <p:nvPr>
            <p:ph idx="1"/>
          </p:nvPr>
        </p:nvSpPr>
        <p:spPr/>
        <p:txBody>
          <a:bodyPr/>
          <a:lstStyle/>
          <a:p>
            <a:pPr marL="0" indent="0" fontAlgn="base">
              <a:buNone/>
            </a:pPr>
            <a:r>
              <a:rPr lang="en-US" sz="2400" dirty="0"/>
              <a:t> </a:t>
            </a:r>
            <a:endParaRPr lang="en-US" sz="1400" dirty="0"/>
          </a:p>
          <a:p>
            <a:pPr lvl="1" fontAlgn="base"/>
            <a:r>
              <a:rPr lang="en-US" dirty="0"/>
              <a:t>Waits for the thread specified by thread to terminate</a:t>
            </a:r>
            <a:endParaRPr lang="en-US" sz="2000" dirty="0"/>
          </a:p>
          <a:p>
            <a:pPr lvl="1" fontAlgn="base"/>
            <a:r>
              <a:rPr lang="en-US" dirty="0"/>
              <a:t>The thread equivalent of </a:t>
            </a:r>
            <a:r>
              <a:rPr lang="en-US" b="1" dirty="0" err="1"/>
              <a:t>waitpid</a:t>
            </a:r>
            <a:r>
              <a:rPr lang="en-US" dirty="0"/>
              <a:t>()</a:t>
            </a:r>
            <a:endParaRPr lang="en-US" sz="2000" dirty="0"/>
          </a:p>
          <a:p>
            <a:pPr lvl="1" fontAlgn="base"/>
            <a:r>
              <a:rPr lang="en-US" dirty="0"/>
              <a:t>The exit status of the terminated thread is placed in *</a:t>
            </a:r>
            <a:r>
              <a:rPr lang="en-US" dirty="0" err="1"/>
              <a:t>retval</a:t>
            </a:r>
            <a:endParaRPr lang="en-US" sz="2000" dirty="0"/>
          </a:p>
          <a:p>
            <a:pPr marL="0" indent="0" fontAlgn="base">
              <a:buNone/>
            </a:pPr>
            <a:br>
              <a:rPr lang="en-US" dirty="0"/>
            </a:br>
            <a:br>
              <a:rPr lang="en-US" dirty="0"/>
            </a:br>
            <a:r>
              <a:rPr lang="en-US" sz="2600" dirty="0"/>
              <a:t> </a:t>
            </a:r>
            <a:endParaRPr lang="en-US" sz="1560" dirty="0"/>
          </a:p>
          <a:p>
            <a:pPr lvl="1" fontAlgn="base"/>
            <a:r>
              <a:rPr lang="en-US" dirty="0"/>
              <a:t>Mark thread specified by thread as detached – it will clean up its resources as soon as it terminates</a:t>
            </a:r>
            <a:endParaRPr lang="en-US" sz="2000" dirty="0"/>
          </a:p>
          <a:p>
            <a:endParaRPr lang="en-US" dirty="0"/>
          </a:p>
        </p:txBody>
      </p:sp>
      <p:sp>
        <p:nvSpPr>
          <p:cNvPr id="4" name="Slide Number Placeholder 3">
            <a:extLst>
              <a:ext uri="{FF2B5EF4-FFF2-40B4-BE49-F238E27FC236}">
                <a16:creationId xmlns:a16="http://schemas.microsoft.com/office/drawing/2014/main" id="{552C33B1-B4B2-DB44-96F8-52348AF51E14}"/>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5" name="Footer Placeholder 4">
            <a:extLst>
              <a:ext uri="{FF2B5EF4-FFF2-40B4-BE49-F238E27FC236}">
                <a16:creationId xmlns:a16="http://schemas.microsoft.com/office/drawing/2014/main" id="{C46809DA-E994-0548-ACA5-3F65F3F03581}"/>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6F93A71D-1511-AF40-9194-024DCF03754A}"/>
              </a:ext>
            </a:extLst>
          </p:cNvPr>
          <p:cNvSpPr/>
          <p:nvPr/>
        </p:nvSpPr>
        <p:spPr>
          <a:xfrm>
            <a:off x="630828" y="1463857"/>
            <a:ext cx="7530353"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pthread_join</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pthread_t</a:t>
            </a:r>
            <a:r>
              <a:rPr lang="en-US" dirty="0">
                <a:solidFill>
                  <a:srgbClr val="611BB8"/>
                </a:solidFill>
                <a:latin typeface="Courier New" panose="02070309020205020404" pitchFamily="49" charset="0"/>
              </a:rPr>
              <a:t> thread, </a:t>
            </a:r>
            <a:r>
              <a:rPr lang="en-US" dirty="0">
                <a:solidFill>
                  <a:srgbClr val="0066FF"/>
                </a:solidFill>
                <a:latin typeface="Courier New" panose="02070309020205020404" pitchFamily="49" charset="0"/>
              </a:rPr>
              <a:t>void** </a:t>
            </a:r>
            <a:r>
              <a:rPr lang="en-US" dirty="0" err="1">
                <a:solidFill>
                  <a:srgbClr val="611BB8"/>
                </a:solidFill>
                <a:latin typeface="Courier New" panose="02070309020205020404" pitchFamily="49" charset="0"/>
              </a:rPr>
              <a:t>retval</a:t>
            </a:r>
            <a:r>
              <a:rPr lang="en-US" dirty="0">
                <a:solidFill>
                  <a:srgbClr val="611BB8"/>
                </a:solidFill>
                <a:latin typeface="Courier New" panose="02070309020205020404" pitchFamily="49" charset="0"/>
              </a:rPr>
              <a:t>);</a:t>
            </a:r>
            <a:endParaRPr lang="en-US" dirty="0"/>
          </a:p>
        </p:txBody>
      </p:sp>
      <p:sp>
        <p:nvSpPr>
          <p:cNvPr id="7" name="Rectangle 6">
            <a:extLst>
              <a:ext uri="{FF2B5EF4-FFF2-40B4-BE49-F238E27FC236}">
                <a16:creationId xmlns:a16="http://schemas.microsoft.com/office/drawing/2014/main" id="{5473AA4C-6923-574E-8854-36A5095C0373}"/>
              </a:ext>
            </a:extLst>
          </p:cNvPr>
          <p:cNvSpPr/>
          <p:nvPr/>
        </p:nvSpPr>
        <p:spPr>
          <a:xfrm>
            <a:off x="578840" y="3518184"/>
            <a:ext cx="5559918"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pthread_detach</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pthread_t</a:t>
            </a:r>
            <a:r>
              <a:rPr lang="en-US" dirty="0">
                <a:solidFill>
                  <a:srgbClr val="611BB8"/>
                </a:solidFill>
                <a:latin typeface="Courier New" panose="02070309020205020404" pitchFamily="49" charset="0"/>
              </a:rPr>
              <a:t> thread);</a:t>
            </a:r>
            <a:endParaRPr lang="en-US" dirty="0"/>
          </a:p>
        </p:txBody>
      </p:sp>
    </p:spTree>
    <p:extLst>
      <p:ext uri="{BB962C8B-B14F-4D97-AF65-F5344CB8AC3E}">
        <p14:creationId xmlns:p14="http://schemas.microsoft.com/office/powerpoint/2010/main" val="195973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7211-2A09-5C42-BFB0-893A26B223A5}"/>
              </a:ext>
            </a:extLst>
          </p:cNvPr>
          <p:cNvSpPr>
            <a:spLocks noGrp="1"/>
          </p:cNvSpPr>
          <p:nvPr>
            <p:ph type="title"/>
          </p:nvPr>
        </p:nvSpPr>
        <p:spPr/>
        <p:txBody>
          <a:bodyPr/>
          <a:lstStyle/>
          <a:p>
            <a:r>
              <a:rPr lang="en-US" dirty="0"/>
              <a:t>Race Conditions</a:t>
            </a:r>
          </a:p>
        </p:txBody>
      </p:sp>
      <p:sp>
        <p:nvSpPr>
          <p:cNvPr id="3" name="Content Placeholder 2">
            <a:extLst>
              <a:ext uri="{FF2B5EF4-FFF2-40B4-BE49-F238E27FC236}">
                <a16:creationId xmlns:a16="http://schemas.microsoft.com/office/drawing/2014/main" id="{BD2C1FA6-FA82-6445-93AE-33FD1E6CED97}"/>
              </a:ext>
            </a:extLst>
          </p:cNvPr>
          <p:cNvSpPr>
            <a:spLocks noGrp="1"/>
          </p:cNvSpPr>
          <p:nvPr>
            <p:ph idx="1"/>
          </p:nvPr>
        </p:nvSpPr>
        <p:spPr/>
        <p:txBody>
          <a:bodyPr>
            <a:normAutofit/>
          </a:bodyPr>
          <a:lstStyle/>
          <a:p>
            <a:r>
              <a:rPr lang="en-US" sz="2400" dirty="0"/>
              <a:t>A </a:t>
            </a:r>
            <a:r>
              <a:rPr lang="en-US" sz="2400" b="1" dirty="0">
                <a:solidFill>
                  <a:srgbClr val="4C3282"/>
                </a:solidFill>
              </a:rPr>
              <a:t>race condition</a:t>
            </a:r>
            <a:r>
              <a:rPr lang="en-US" sz="2400" dirty="0"/>
              <a:t> happens when the result of a computation depends upon scheduling of multiple threads, </a:t>
            </a:r>
            <a:r>
              <a:rPr lang="en-US" sz="2400" dirty="0" err="1"/>
              <a:t>ie</a:t>
            </a:r>
            <a:r>
              <a:rPr lang="en-US" sz="2400" dirty="0"/>
              <a:t> the order in which the processor executes instructions. </a:t>
            </a:r>
          </a:p>
          <a:p>
            <a:r>
              <a:rPr lang="en-US" sz="2400" b="1" dirty="0">
                <a:solidFill>
                  <a:srgbClr val="4C3282"/>
                </a:solidFill>
              </a:rPr>
              <a:t>Bad </a:t>
            </a:r>
            <a:r>
              <a:rPr lang="en-US" sz="2400" b="1" dirty="0" err="1">
                <a:solidFill>
                  <a:srgbClr val="4C3282"/>
                </a:solidFill>
              </a:rPr>
              <a:t>interleavings</a:t>
            </a:r>
            <a:r>
              <a:rPr lang="en-US" sz="2400" dirty="0">
                <a:solidFill>
                  <a:srgbClr val="4C3282"/>
                </a:solidFill>
              </a:rPr>
              <a:t> </a:t>
            </a:r>
            <a:r>
              <a:rPr lang="en-US" sz="2400" dirty="0"/>
              <a:t>is when the code exposes bad intermediate state. </a:t>
            </a:r>
          </a:p>
          <a:p>
            <a:pPr lvl="1"/>
            <a:r>
              <a:rPr lang="en-US" sz="2000" dirty="0"/>
              <a:t>example: the </a:t>
            </a:r>
            <a:r>
              <a:rPr lang="en-US" sz="2000" dirty="0" err="1"/>
              <a:t>getBalance</a:t>
            </a:r>
            <a:r>
              <a:rPr lang="en-US" sz="2000" dirty="0"/>
              <a:t>() -&gt; </a:t>
            </a:r>
            <a:r>
              <a:rPr lang="en-US" sz="2000" dirty="0" err="1"/>
              <a:t>setBalance</a:t>
            </a:r>
            <a:r>
              <a:rPr lang="en-US" sz="2000" dirty="0"/>
              <a:t>() calls exposed intermediate state. </a:t>
            </a:r>
          </a:p>
          <a:p>
            <a:pPr lvl="1"/>
            <a:r>
              <a:rPr lang="en-US" sz="2000" dirty="0"/>
              <a:t>Bad </a:t>
            </a:r>
            <a:r>
              <a:rPr lang="en-US" sz="2000" dirty="0" err="1"/>
              <a:t>interleavings</a:t>
            </a:r>
            <a:r>
              <a:rPr lang="en-US" sz="2000" dirty="0"/>
              <a:t> are incorrect from the programmatic logical perspective: </a:t>
            </a:r>
          </a:p>
          <a:p>
            <a:pPr lvl="1"/>
            <a:r>
              <a:rPr lang="en-US" sz="2000" dirty="0"/>
              <a:t>in the bank example, we lost money or allowed balances to go below 0.</a:t>
            </a:r>
          </a:p>
          <a:p>
            <a:r>
              <a:rPr lang="en-US" sz="2400" b="1" dirty="0">
                <a:solidFill>
                  <a:srgbClr val="4C3282"/>
                </a:solidFill>
              </a:rPr>
              <a:t>Data races </a:t>
            </a:r>
            <a:r>
              <a:rPr lang="en-US" sz="2400" b="1" dirty="0"/>
              <a:t>-</a:t>
            </a:r>
            <a:r>
              <a:rPr lang="en-US" sz="2400" dirty="0"/>
              <a:t> Even if we can't have a line-by-line interleaving, we can still have race conditions </a:t>
            </a:r>
          </a:p>
          <a:p>
            <a:pPr lvl="1"/>
            <a:r>
              <a:rPr lang="en-US" sz="2000" dirty="0"/>
              <a:t>what seems like an "atomic" operation, like setting "balance_ = amount" or "return balance_", is actually NOT guaranteed to be an atomic operation at the compiled machine-code level.</a:t>
            </a:r>
          </a:p>
          <a:p>
            <a:endParaRPr lang="en-US" dirty="0"/>
          </a:p>
        </p:txBody>
      </p:sp>
      <p:sp>
        <p:nvSpPr>
          <p:cNvPr id="4" name="Slide Number Placeholder 3">
            <a:extLst>
              <a:ext uri="{FF2B5EF4-FFF2-40B4-BE49-F238E27FC236}">
                <a16:creationId xmlns:a16="http://schemas.microsoft.com/office/drawing/2014/main" id="{B59CA1BD-DB39-994B-A30E-C917A658887C}"/>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5" name="Footer Placeholder 4">
            <a:extLst>
              <a:ext uri="{FF2B5EF4-FFF2-40B4-BE49-F238E27FC236}">
                <a16:creationId xmlns:a16="http://schemas.microsoft.com/office/drawing/2014/main" id="{224ED34B-17CB-884B-B68D-DEAAD0EC5E0D}"/>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EF985897-CDD8-5A48-8D0A-EBF1BF9163B3}"/>
              </a:ext>
            </a:extLst>
          </p:cNvPr>
          <p:cNvSpPr/>
          <p:nvPr/>
        </p:nvSpPr>
        <p:spPr>
          <a:xfrm>
            <a:off x="850899" y="5663030"/>
            <a:ext cx="10765861" cy="646331"/>
          </a:xfrm>
          <a:prstGeom prst="rect">
            <a:avLst/>
          </a:prstGeom>
          <a:ln>
            <a:solidFill>
              <a:srgbClr val="4C3282"/>
            </a:solidFill>
          </a:ln>
        </p:spPr>
        <p:txBody>
          <a:bodyPr wrap="square">
            <a:spAutoFit/>
          </a:bodyPr>
          <a:lstStyle/>
          <a:p>
            <a:r>
              <a:rPr lang="en-US" dirty="0"/>
              <a:t>whenever you have the potential to </a:t>
            </a:r>
            <a:r>
              <a:rPr lang="en-US" dirty="0" err="1"/>
              <a:t>read+write</a:t>
            </a:r>
            <a:r>
              <a:rPr lang="en-US" dirty="0"/>
              <a:t> or </a:t>
            </a:r>
            <a:r>
              <a:rPr lang="en-US" dirty="0" err="1"/>
              <a:t>write+write</a:t>
            </a:r>
            <a:r>
              <a:rPr lang="en-US" dirty="0"/>
              <a:t> on different threads, you MUST synchronize access to the shared memory (with a lock or similar).</a:t>
            </a:r>
          </a:p>
        </p:txBody>
      </p:sp>
    </p:spTree>
    <p:extLst>
      <p:ext uri="{BB962C8B-B14F-4D97-AF65-F5344CB8AC3E}">
        <p14:creationId xmlns:p14="http://schemas.microsoft.com/office/powerpoint/2010/main" val="173608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E355-94A4-7847-ADBB-C81EA1D0AD44}"/>
              </a:ext>
            </a:extLst>
          </p:cNvPr>
          <p:cNvSpPr>
            <a:spLocks noGrp="1"/>
          </p:cNvSpPr>
          <p:nvPr>
            <p:ph type="title"/>
          </p:nvPr>
        </p:nvSpPr>
        <p:spPr/>
        <p:txBody>
          <a:bodyPr/>
          <a:lstStyle/>
          <a:p>
            <a:r>
              <a:rPr lang="en-US" dirty="0"/>
              <a:t>Data Races</a:t>
            </a:r>
          </a:p>
        </p:txBody>
      </p:sp>
      <p:sp>
        <p:nvSpPr>
          <p:cNvPr id="3" name="Content Placeholder 2">
            <a:extLst>
              <a:ext uri="{FF2B5EF4-FFF2-40B4-BE49-F238E27FC236}">
                <a16:creationId xmlns:a16="http://schemas.microsoft.com/office/drawing/2014/main" id="{73A35B4D-8785-B94C-8C11-3B0099843158}"/>
              </a:ext>
            </a:extLst>
          </p:cNvPr>
          <p:cNvSpPr>
            <a:spLocks noGrp="1"/>
          </p:cNvSpPr>
          <p:nvPr>
            <p:ph idx="1"/>
          </p:nvPr>
        </p:nvSpPr>
        <p:spPr/>
        <p:txBody>
          <a:bodyPr>
            <a:normAutofit fontScale="92500"/>
          </a:bodyPr>
          <a:lstStyle/>
          <a:p>
            <a:pPr fontAlgn="base"/>
            <a:r>
              <a:rPr lang="en-US" sz="2400" dirty="0"/>
              <a:t>Two memory accesses form a data race if different threads access the same location, and at least one is a write, and they occur one after another</a:t>
            </a:r>
            <a:endParaRPr lang="en-US" sz="1400" dirty="0"/>
          </a:p>
          <a:p>
            <a:pPr lvl="1" fontAlgn="base"/>
            <a:r>
              <a:rPr lang="en-US" dirty="0"/>
              <a:t>Means that the result of a program can vary depending on chance (which thread ran first?)</a:t>
            </a:r>
            <a:endParaRPr lang="en-US" sz="2000" dirty="0"/>
          </a:p>
          <a:p>
            <a:pPr fontAlgn="base"/>
            <a:r>
              <a:rPr lang="en-US" sz="2400" dirty="0"/>
              <a:t>Data races might interfere in painful, non-obvious ways, depending on the specifics of the data structure</a:t>
            </a:r>
            <a:endParaRPr lang="en-US" sz="1400" dirty="0"/>
          </a:p>
          <a:p>
            <a:pPr fontAlgn="base"/>
            <a:r>
              <a:rPr lang="en-US" sz="2400" u="sng" dirty="0"/>
              <a:t>Example</a:t>
            </a:r>
            <a:r>
              <a:rPr lang="en-US" sz="2400" dirty="0"/>
              <a:t>:  two threads try to read from and write to the same shared memory location</a:t>
            </a:r>
            <a:endParaRPr lang="en-US" sz="1400" dirty="0"/>
          </a:p>
          <a:p>
            <a:pPr lvl="1" fontAlgn="base"/>
            <a:r>
              <a:rPr lang="en-US" dirty="0"/>
              <a:t>Could get “correct” answer</a:t>
            </a:r>
            <a:endParaRPr lang="en-US" sz="2000" dirty="0"/>
          </a:p>
          <a:p>
            <a:pPr lvl="1" fontAlgn="base"/>
            <a:r>
              <a:rPr lang="en-US" dirty="0"/>
              <a:t>Could accidentally read old value</a:t>
            </a:r>
            <a:endParaRPr lang="en-US" sz="2000" dirty="0"/>
          </a:p>
          <a:p>
            <a:pPr lvl="1" fontAlgn="base"/>
            <a:r>
              <a:rPr lang="en-US" dirty="0"/>
              <a:t>One thread’s work could get “lost”</a:t>
            </a:r>
            <a:endParaRPr lang="en-US" sz="2000" dirty="0"/>
          </a:p>
          <a:p>
            <a:pPr fontAlgn="base"/>
            <a:r>
              <a:rPr lang="en-US" sz="2400" u="sng" dirty="0"/>
              <a:t>Example</a:t>
            </a:r>
            <a:r>
              <a:rPr lang="en-US" sz="2400" dirty="0"/>
              <a:t>: two threads try to push an item onto the head of the linked list at the same time</a:t>
            </a:r>
            <a:endParaRPr lang="en-US" sz="1400" dirty="0"/>
          </a:p>
          <a:p>
            <a:pPr lvl="1" fontAlgn="base"/>
            <a:r>
              <a:rPr lang="en-US" dirty="0"/>
              <a:t>Could get “correct” answer</a:t>
            </a:r>
            <a:endParaRPr lang="en-US" sz="2000" dirty="0"/>
          </a:p>
          <a:p>
            <a:pPr lvl="1" fontAlgn="base"/>
            <a:r>
              <a:rPr lang="en-US" dirty="0"/>
              <a:t>Could get different ordering of items</a:t>
            </a:r>
            <a:endParaRPr lang="en-US" sz="2000" dirty="0"/>
          </a:p>
          <a:p>
            <a:pPr lvl="1" fontAlgn="base"/>
            <a:r>
              <a:rPr lang="en-US" dirty="0"/>
              <a:t>Could break the data structure! </a:t>
            </a: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530B4E9D-1A2F-AF4A-91A4-2FB1D8EB8516}"/>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5" name="Footer Placeholder 4">
            <a:extLst>
              <a:ext uri="{FF2B5EF4-FFF2-40B4-BE49-F238E27FC236}">
                <a16:creationId xmlns:a16="http://schemas.microsoft.com/office/drawing/2014/main" id="{C2751691-2605-6143-AF80-306A6B510B18}"/>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84979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764A-1B51-8C43-A182-C866531F8733}"/>
              </a:ext>
            </a:extLst>
          </p:cNvPr>
          <p:cNvSpPr>
            <a:spLocks noGrp="1"/>
          </p:cNvSpPr>
          <p:nvPr>
            <p:ph type="title"/>
          </p:nvPr>
        </p:nvSpPr>
        <p:spPr/>
        <p:txBody>
          <a:bodyPr/>
          <a:lstStyle/>
          <a:p>
            <a:r>
              <a:rPr lang="en-US" dirty="0"/>
              <a:t>A Data Race</a:t>
            </a:r>
          </a:p>
        </p:txBody>
      </p:sp>
      <p:sp>
        <p:nvSpPr>
          <p:cNvPr id="3" name="Content Placeholder 2">
            <a:extLst>
              <a:ext uri="{FF2B5EF4-FFF2-40B4-BE49-F238E27FC236}">
                <a16:creationId xmlns:a16="http://schemas.microsoft.com/office/drawing/2014/main" id="{503A1E89-EFFD-AB4B-9C75-95CD7AB2A8CE}"/>
              </a:ext>
            </a:extLst>
          </p:cNvPr>
          <p:cNvSpPr>
            <a:spLocks noGrp="1"/>
          </p:cNvSpPr>
          <p:nvPr>
            <p:ph idx="1"/>
          </p:nvPr>
        </p:nvSpPr>
        <p:spPr>
          <a:xfrm>
            <a:off x="575240" y="1193568"/>
            <a:ext cx="11235760" cy="844186"/>
          </a:xfrm>
        </p:spPr>
        <p:txBody>
          <a:bodyPr/>
          <a:lstStyle/>
          <a:p>
            <a:r>
              <a:rPr lang="en-US" dirty="0"/>
              <a:t>two threads are running at the same time, and therefore, because we cannot guarantee the exact speed at which each thread runs, we could get into a bad situation</a:t>
            </a:r>
          </a:p>
        </p:txBody>
      </p:sp>
      <p:sp>
        <p:nvSpPr>
          <p:cNvPr id="4" name="Slide Number Placeholder 3">
            <a:extLst>
              <a:ext uri="{FF2B5EF4-FFF2-40B4-BE49-F238E27FC236}">
                <a16:creationId xmlns:a16="http://schemas.microsoft.com/office/drawing/2014/main" id="{F682697E-6281-E344-8288-B054D25A3A3A}"/>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5" name="Footer Placeholder 4">
            <a:extLst>
              <a:ext uri="{FF2B5EF4-FFF2-40B4-BE49-F238E27FC236}">
                <a16:creationId xmlns:a16="http://schemas.microsoft.com/office/drawing/2014/main" id="{2CD087E1-7F0C-064A-BA23-FBF1E5AA8305}"/>
              </a:ext>
            </a:extLst>
          </p:cNvPr>
          <p:cNvSpPr>
            <a:spLocks noGrp="1"/>
          </p:cNvSpPr>
          <p:nvPr>
            <p:ph type="ftr" sz="quarter" idx="3"/>
          </p:nvPr>
        </p:nvSpPr>
        <p:spPr/>
        <p:txBody>
          <a:bodyPr/>
          <a:lstStyle/>
          <a:p>
            <a:r>
              <a:rPr lang="en-US"/>
              <a:t>CSE 374 au 20 - Kasey Champion</a:t>
            </a:r>
            <a:endParaRPr lang="en-US" dirty="0"/>
          </a:p>
        </p:txBody>
      </p:sp>
      <p:pic>
        <p:nvPicPr>
          <p:cNvPr id="6" name="Picture 5">
            <a:extLst>
              <a:ext uri="{FF2B5EF4-FFF2-40B4-BE49-F238E27FC236}">
                <a16:creationId xmlns:a16="http://schemas.microsoft.com/office/drawing/2014/main" id="{A530AE17-1B38-E242-9334-459D7E68067A}"/>
              </a:ext>
            </a:extLst>
          </p:cNvPr>
          <p:cNvPicPr>
            <a:picLocks noChangeAspect="1"/>
          </p:cNvPicPr>
          <p:nvPr/>
        </p:nvPicPr>
        <p:blipFill>
          <a:blip r:embed="rId3"/>
          <a:stretch>
            <a:fillRect/>
          </a:stretch>
        </p:blipFill>
        <p:spPr>
          <a:xfrm>
            <a:off x="4174163" y="3059178"/>
            <a:ext cx="7696200" cy="2463800"/>
          </a:xfrm>
          <a:prstGeom prst="rect">
            <a:avLst/>
          </a:prstGeom>
        </p:spPr>
      </p:pic>
      <p:sp>
        <p:nvSpPr>
          <p:cNvPr id="7" name="Content Placeholder 2">
            <a:extLst>
              <a:ext uri="{FF2B5EF4-FFF2-40B4-BE49-F238E27FC236}">
                <a16:creationId xmlns:a16="http://schemas.microsoft.com/office/drawing/2014/main" id="{2725891A-1684-1843-9A9B-653A9173459E}"/>
              </a:ext>
            </a:extLst>
          </p:cNvPr>
          <p:cNvSpPr txBox="1">
            <a:spLocks/>
          </p:cNvSpPr>
          <p:nvPr/>
        </p:nvSpPr>
        <p:spPr>
          <a:xfrm>
            <a:off x="433606" y="2208235"/>
            <a:ext cx="3736133" cy="4845504"/>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have a bank account x with a balance of $150</a:t>
            </a:r>
          </a:p>
          <a:p>
            <a:r>
              <a:rPr lang="en-US" dirty="0"/>
              <a:t>thread T1 calls </a:t>
            </a:r>
            <a:r>
              <a:rPr lang="en-US" dirty="0" err="1"/>
              <a:t>x.withdrawal</a:t>
            </a:r>
            <a:r>
              <a:rPr lang="en-US" dirty="0"/>
              <a:t>(100) and thread T2 calls </a:t>
            </a:r>
            <a:r>
              <a:rPr lang="en-US" dirty="0" err="1"/>
              <a:t>x.withdrawal</a:t>
            </a:r>
            <a:r>
              <a:rPr lang="en-US" dirty="0"/>
              <a:t>(100) right afterwards</a:t>
            </a:r>
          </a:p>
          <a:p>
            <a:pPr lvl="1"/>
            <a:r>
              <a:rPr lang="en-US" dirty="0"/>
              <a:t>two transactions are attempting to happen on the same account</a:t>
            </a:r>
          </a:p>
          <a:p>
            <a:pPr lvl="1"/>
            <a:r>
              <a:rPr lang="en-US" dirty="0"/>
              <a:t>what SHOULD happen is that one of the transactions succeeds in withdrawing 100, and the other throws an exception because the remaining balance of $50 is insufficient </a:t>
            </a:r>
          </a:p>
          <a:p>
            <a:r>
              <a:rPr lang="en-US" dirty="0"/>
              <a:t>T1 reads the balance (150) and stores it in variable b</a:t>
            </a:r>
          </a:p>
          <a:p>
            <a:r>
              <a:rPr lang="en-US" dirty="0"/>
              <a:t>T2 executes completely, deducting 100 from the account to leave a balance of 50</a:t>
            </a:r>
          </a:p>
          <a:p>
            <a:r>
              <a:rPr lang="en-US" dirty="0"/>
              <a:t>rest of the function on T1 executes, comparing 150 with 100 (ok) and then setting the balance to $50</a:t>
            </a:r>
          </a:p>
          <a:p>
            <a:r>
              <a:rPr lang="en-US" dirty="0"/>
              <a:t>We've lost a transaction! </a:t>
            </a:r>
          </a:p>
        </p:txBody>
      </p:sp>
      <p:sp>
        <p:nvSpPr>
          <p:cNvPr id="8" name="Rectangle 7">
            <a:extLst>
              <a:ext uri="{FF2B5EF4-FFF2-40B4-BE49-F238E27FC236}">
                <a16:creationId xmlns:a16="http://schemas.microsoft.com/office/drawing/2014/main" id="{0528B022-D6C6-8743-803E-FE0AB33820D7}"/>
              </a:ext>
            </a:extLst>
          </p:cNvPr>
          <p:cNvSpPr/>
          <p:nvPr/>
        </p:nvSpPr>
        <p:spPr>
          <a:xfrm>
            <a:off x="3759200" y="6544402"/>
            <a:ext cx="10452100" cy="369332"/>
          </a:xfrm>
          <a:prstGeom prst="rect">
            <a:avLst/>
          </a:prstGeom>
        </p:spPr>
        <p:txBody>
          <a:bodyPr wrap="square">
            <a:spAutoFit/>
          </a:bodyPr>
          <a:lstStyle/>
          <a:p>
            <a:r>
              <a:rPr lang="en-US" dirty="0">
                <a:hlinkClick r:id="rId4"/>
              </a:rPr>
              <a:t>https://courses.cs.washington.edu/courses/cse374/18sp/lectures/24-concurrency-1.html</a:t>
            </a:r>
            <a:r>
              <a:rPr lang="en-US" dirty="0"/>
              <a:t> </a:t>
            </a:r>
          </a:p>
        </p:txBody>
      </p:sp>
    </p:spTree>
    <p:extLst>
      <p:ext uri="{BB962C8B-B14F-4D97-AF65-F5344CB8AC3E}">
        <p14:creationId xmlns:p14="http://schemas.microsoft.com/office/powerpoint/2010/main" val="412142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4031-6583-5748-B222-2C0F87028695}"/>
              </a:ext>
            </a:extLst>
          </p:cNvPr>
          <p:cNvSpPr>
            <a:spLocks noGrp="1"/>
          </p:cNvSpPr>
          <p:nvPr>
            <p:ph type="title"/>
          </p:nvPr>
        </p:nvSpPr>
        <p:spPr/>
        <p:txBody>
          <a:bodyPr/>
          <a:lstStyle/>
          <a:p>
            <a:r>
              <a:rPr lang="en-US" dirty="0"/>
              <a:t>Synchronization</a:t>
            </a:r>
          </a:p>
        </p:txBody>
      </p:sp>
      <p:sp>
        <p:nvSpPr>
          <p:cNvPr id="3" name="Content Placeholder 2">
            <a:extLst>
              <a:ext uri="{FF2B5EF4-FFF2-40B4-BE49-F238E27FC236}">
                <a16:creationId xmlns:a16="http://schemas.microsoft.com/office/drawing/2014/main" id="{3A1F3488-E863-DA4F-A72F-A8F6D1E341A9}"/>
              </a:ext>
            </a:extLst>
          </p:cNvPr>
          <p:cNvSpPr>
            <a:spLocks noGrp="1"/>
          </p:cNvSpPr>
          <p:nvPr>
            <p:ph idx="1"/>
          </p:nvPr>
        </p:nvSpPr>
        <p:spPr/>
        <p:txBody>
          <a:bodyPr/>
          <a:lstStyle/>
          <a:p>
            <a:pPr fontAlgn="base"/>
            <a:r>
              <a:rPr lang="en-US" sz="2400" b="1" dirty="0">
                <a:solidFill>
                  <a:srgbClr val="4C3282"/>
                </a:solidFill>
              </a:rPr>
              <a:t>Synchronization</a:t>
            </a:r>
            <a:r>
              <a:rPr lang="en-US" sz="2400" dirty="0"/>
              <a:t> is the act of preventing two (or more) concurrently running threads from interfering with each other when operating on shared data</a:t>
            </a:r>
            <a:endParaRPr lang="en-US" sz="1400" dirty="0"/>
          </a:p>
          <a:p>
            <a:pPr lvl="1" fontAlgn="base"/>
            <a:r>
              <a:rPr lang="en-US" dirty="0"/>
              <a:t>Need some mechanism to coordinate the threads</a:t>
            </a:r>
            <a:endParaRPr lang="en-US" sz="2000" dirty="0"/>
          </a:p>
          <a:p>
            <a:pPr lvl="2" fontAlgn="base"/>
            <a:r>
              <a:rPr lang="en-US" dirty="0"/>
              <a:t>“Let me go first, then you can go”</a:t>
            </a:r>
            <a:endParaRPr lang="en-US" sz="1200" dirty="0"/>
          </a:p>
          <a:p>
            <a:pPr lvl="1" fontAlgn="base"/>
            <a:r>
              <a:rPr lang="en-US" dirty="0"/>
              <a:t>Many different coordination mechanisms have been invented</a:t>
            </a:r>
            <a:endParaRPr lang="en-US" sz="2000" dirty="0"/>
          </a:p>
          <a:p>
            <a:pPr fontAlgn="base"/>
            <a:r>
              <a:rPr lang="en-US" sz="2400" dirty="0"/>
              <a:t>Goals of synchronization:</a:t>
            </a:r>
            <a:endParaRPr lang="en-US" sz="1400" dirty="0"/>
          </a:p>
          <a:p>
            <a:pPr lvl="1" fontAlgn="base"/>
            <a:r>
              <a:rPr lang="en-US" b="1" dirty="0">
                <a:solidFill>
                  <a:srgbClr val="4C3282"/>
                </a:solidFill>
              </a:rPr>
              <a:t>Liveness</a:t>
            </a:r>
            <a:r>
              <a:rPr lang="en-US" dirty="0"/>
              <a:t> – ability to execute in a timely manner </a:t>
            </a:r>
            <a:br>
              <a:rPr lang="en-US" dirty="0"/>
            </a:br>
            <a:r>
              <a:rPr lang="en-US" dirty="0"/>
              <a:t>(informally, “something good happens”)</a:t>
            </a:r>
            <a:endParaRPr lang="en-US" sz="2000" dirty="0"/>
          </a:p>
          <a:p>
            <a:pPr lvl="1" fontAlgn="base"/>
            <a:r>
              <a:rPr lang="en-US" b="1" dirty="0">
                <a:solidFill>
                  <a:srgbClr val="4C3282"/>
                </a:solidFill>
              </a:rPr>
              <a:t>Safety</a:t>
            </a:r>
            <a:r>
              <a:rPr lang="en-US" dirty="0"/>
              <a:t> – avoid unintended interactions with shared data structures (informally, “nothing bad happens”)</a:t>
            </a:r>
            <a:endParaRPr lang="en-US" sz="2000" dirty="0"/>
          </a:p>
          <a:p>
            <a:endParaRPr lang="en-US" dirty="0"/>
          </a:p>
        </p:txBody>
      </p:sp>
      <p:sp>
        <p:nvSpPr>
          <p:cNvPr id="4" name="Slide Number Placeholder 3">
            <a:extLst>
              <a:ext uri="{FF2B5EF4-FFF2-40B4-BE49-F238E27FC236}">
                <a16:creationId xmlns:a16="http://schemas.microsoft.com/office/drawing/2014/main" id="{FB996BDD-631D-B148-95AC-26692B84EAAB}"/>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5" name="Footer Placeholder 4">
            <a:extLst>
              <a:ext uri="{FF2B5EF4-FFF2-40B4-BE49-F238E27FC236}">
                <a16:creationId xmlns:a16="http://schemas.microsoft.com/office/drawing/2014/main" id="{91220D77-3757-F642-AD95-4881D947A3B8}"/>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49013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B6A2-365B-6D40-8D84-5DC7557243B4}"/>
              </a:ext>
            </a:extLst>
          </p:cNvPr>
          <p:cNvSpPr>
            <a:spLocks noGrp="1"/>
          </p:cNvSpPr>
          <p:nvPr>
            <p:ph type="title"/>
          </p:nvPr>
        </p:nvSpPr>
        <p:spPr/>
        <p:txBody>
          <a:bodyPr>
            <a:normAutofit/>
          </a:bodyPr>
          <a:lstStyle/>
          <a:p>
            <a:r>
              <a:rPr lang="en-US" dirty="0"/>
              <a:t>Lock Synchronization</a:t>
            </a:r>
          </a:p>
        </p:txBody>
      </p:sp>
      <p:sp>
        <p:nvSpPr>
          <p:cNvPr id="3" name="Content Placeholder 2">
            <a:extLst>
              <a:ext uri="{FF2B5EF4-FFF2-40B4-BE49-F238E27FC236}">
                <a16:creationId xmlns:a16="http://schemas.microsoft.com/office/drawing/2014/main" id="{6BA868A6-1E3A-204A-8D61-018167838604}"/>
              </a:ext>
            </a:extLst>
          </p:cNvPr>
          <p:cNvSpPr>
            <a:spLocks noGrp="1"/>
          </p:cNvSpPr>
          <p:nvPr>
            <p:ph idx="1"/>
          </p:nvPr>
        </p:nvSpPr>
        <p:spPr/>
        <p:txBody>
          <a:bodyPr/>
          <a:lstStyle/>
          <a:p>
            <a:pPr fontAlgn="base"/>
            <a:r>
              <a:rPr lang="en-US" sz="2400" dirty="0"/>
              <a:t>Use a “Lock” to grant access to a </a:t>
            </a:r>
            <a:r>
              <a:rPr lang="en-US" sz="2400" i="1" dirty="0"/>
              <a:t>critical section</a:t>
            </a:r>
            <a:r>
              <a:rPr lang="en-US" sz="2400" dirty="0"/>
              <a:t> so that only one thread can operate there at a time</a:t>
            </a:r>
            <a:endParaRPr lang="en-US" sz="1400" dirty="0"/>
          </a:p>
          <a:p>
            <a:pPr lvl="1" fontAlgn="base"/>
            <a:r>
              <a:rPr lang="en-US" dirty="0"/>
              <a:t>Executed in an uninterruptible </a:t>
            </a:r>
          </a:p>
          <a:p>
            <a:pPr lvl="1" fontAlgn="base"/>
            <a:r>
              <a:rPr lang="en-US" sz="2000" dirty="0"/>
              <a:t>an operation we want to be done all at once</a:t>
            </a:r>
          </a:p>
          <a:p>
            <a:pPr lvl="1" fontAlgn="base"/>
            <a:r>
              <a:rPr lang="en-US" sz="2000" dirty="0"/>
              <a:t>operation must be the right size (atomic unit)</a:t>
            </a:r>
          </a:p>
          <a:p>
            <a:pPr lvl="2" fontAlgn="base"/>
            <a:r>
              <a:rPr lang="en-US" sz="1600" dirty="0"/>
              <a:t>too big program runs sequentially</a:t>
            </a:r>
          </a:p>
          <a:p>
            <a:pPr lvl="2" fontAlgn="base"/>
            <a:r>
              <a:rPr lang="en-US" sz="1600" dirty="0"/>
              <a:t>too small program has data races</a:t>
            </a:r>
          </a:p>
          <a:p>
            <a:pPr fontAlgn="base"/>
            <a:r>
              <a:rPr lang="en-US" sz="2400" dirty="0"/>
              <a:t>Lock Acquire</a:t>
            </a:r>
            <a:endParaRPr lang="en-US" sz="1400" dirty="0"/>
          </a:p>
          <a:p>
            <a:pPr lvl="1" fontAlgn="base"/>
            <a:r>
              <a:rPr lang="en-US" dirty="0"/>
              <a:t>Wait until the lock is free,</a:t>
            </a:r>
            <a:br>
              <a:rPr lang="en-US" dirty="0"/>
            </a:br>
            <a:r>
              <a:rPr lang="en-US" dirty="0"/>
              <a:t>then take it</a:t>
            </a:r>
            <a:endParaRPr lang="en-US" sz="2000" dirty="0"/>
          </a:p>
          <a:p>
            <a:pPr fontAlgn="base"/>
            <a:r>
              <a:rPr lang="en-US" sz="2400" dirty="0"/>
              <a:t>Lock Release</a:t>
            </a:r>
            <a:endParaRPr lang="en-US" sz="1400" dirty="0"/>
          </a:p>
          <a:p>
            <a:pPr lvl="1" fontAlgn="base"/>
            <a:r>
              <a:rPr lang="en-US" dirty="0"/>
              <a:t>Release the lock</a:t>
            </a:r>
            <a:endParaRPr lang="en-US" sz="2000" dirty="0"/>
          </a:p>
          <a:p>
            <a:pPr lvl="1" fontAlgn="base"/>
            <a:r>
              <a:rPr lang="en-US" dirty="0"/>
              <a:t>If other threads are waiting, wake exactly one up to pass lock to</a:t>
            </a:r>
            <a:endParaRPr lang="en-US" sz="2000" dirty="0"/>
          </a:p>
          <a:p>
            <a:endParaRPr lang="en-US" dirty="0"/>
          </a:p>
        </p:txBody>
      </p:sp>
      <p:sp>
        <p:nvSpPr>
          <p:cNvPr id="4" name="Slide Number Placeholder 3">
            <a:extLst>
              <a:ext uri="{FF2B5EF4-FFF2-40B4-BE49-F238E27FC236}">
                <a16:creationId xmlns:a16="http://schemas.microsoft.com/office/drawing/2014/main" id="{8DCB320B-107F-104B-8D14-74AB2D396C05}"/>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5" name="Footer Placeholder 4">
            <a:extLst>
              <a:ext uri="{FF2B5EF4-FFF2-40B4-BE49-F238E27FC236}">
                <a16:creationId xmlns:a16="http://schemas.microsoft.com/office/drawing/2014/main" id="{AC77A4F9-148D-BD45-BA88-C1AC62EAB98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740B5E90-9097-6D4C-96B5-9B68C15ACD04}"/>
              </a:ext>
            </a:extLst>
          </p:cNvPr>
          <p:cNvSpPr/>
          <p:nvPr/>
        </p:nvSpPr>
        <p:spPr>
          <a:xfrm>
            <a:off x="8202950" y="4378480"/>
            <a:ext cx="3413810" cy="2031325"/>
          </a:xfrm>
          <a:prstGeom prst="rect">
            <a:avLst/>
          </a:prstGeom>
          <a:ln>
            <a:solidFill>
              <a:srgbClr val="4C3282"/>
            </a:solidFill>
          </a:ln>
        </p:spPr>
        <p:txBody>
          <a:bodyPr wrap="square">
            <a:spAutoFit/>
          </a:bodyPr>
          <a:lstStyle/>
          <a:p>
            <a:r>
              <a:rPr lang="en-US" i="1" dirty="0">
                <a:solidFill>
                  <a:srgbClr val="611BB8"/>
                </a:solidFill>
                <a:latin typeface="Courier New" panose="02070309020205020404" pitchFamily="49" charset="0"/>
              </a:rPr>
              <a:t>// non-critical code</a:t>
            </a:r>
            <a:endParaRPr lang="en-US" dirty="0"/>
          </a:p>
          <a:p>
            <a:br>
              <a:rPr lang="en-US" dirty="0"/>
            </a:br>
            <a:r>
              <a:rPr lang="en-US" dirty="0" err="1">
                <a:solidFill>
                  <a:srgbClr val="FF0000"/>
                </a:solidFill>
                <a:latin typeface="Courier New" panose="02070309020205020404" pitchFamily="49" charset="0"/>
              </a:rPr>
              <a:t>lock.</a:t>
            </a:r>
            <a:r>
              <a:rPr lang="en-US" b="1" dirty="0" err="1">
                <a:solidFill>
                  <a:srgbClr val="FF0000"/>
                </a:solidFill>
                <a:latin typeface="Courier New" panose="02070309020205020404" pitchFamily="49" charset="0"/>
              </a:rPr>
              <a:t>acquire</a:t>
            </a:r>
            <a:r>
              <a:rPr lang="en-US" dirty="0">
                <a:solidFill>
                  <a:srgbClr val="FF0000"/>
                </a:solidFill>
                <a:latin typeface="Courier New" panose="02070309020205020404" pitchFamily="49" charset="0"/>
              </a:rPr>
              <a:t>();</a:t>
            </a:r>
            <a:endParaRPr lang="en-US" dirty="0"/>
          </a:p>
          <a:p>
            <a:r>
              <a:rPr lang="en-US" i="1" dirty="0">
                <a:solidFill>
                  <a:srgbClr val="FF0000"/>
                </a:solidFill>
                <a:latin typeface="Courier New" panose="02070309020205020404" pitchFamily="49" charset="0"/>
              </a:rPr>
              <a:t>// critical section</a:t>
            </a:r>
            <a:endParaRPr lang="en-US" dirty="0"/>
          </a:p>
          <a:p>
            <a:r>
              <a:rPr lang="en-US" dirty="0" err="1">
                <a:solidFill>
                  <a:srgbClr val="FF0000"/>
                </a:solidFill>
                <a:latin typeface="Courier New" panose="02070309020205020404" pitchFamily="49" charset="0"/>
              </a:rPr>
              <a:t>lock.</a:t>
            </a:r>
            <a:r>
              <a:rPr lang="en-US" b="1" dirty="0" err="1">
                <a:solidFill>
                  <a:srgbClr val="FF0000"/>
                </a:solidFill>
                <a:latin typeface="Courier New" panose="02070309020205020404" pitchFamily="49" charset="0"/>
              </a:rPr>
              <a:t>release</a:t>
            </a:r>
            <a:r>
              <a:rPr lang="en-US" dirty="0">
                <a:solidFill>
                  <a:srgbClr val="FF0000"/>
                </a:solidFill>
                <a:latin typeface="Courier New" panose="02070309020205020404" pitchFamily="49" charset="0"/>
              </a:rPr>
              <a:t>();</a:t>
            </a:r>
            <a:endParaRPr lang="en-US" dirty="0"/>
          </a:p>
          <a:p>
            <a:br>
              <a:rPr lang="en-US" dirty="0"/>
            </a:br>
            <a:r>
              <a:rPr lang="en-US" i="1" dirty="0">
                <a:solidFill>
                  <a:srgbClr val="611BB8"/>
                </a:solidFill>
                <a:latin typeface="Courier New" panose="02070309020205020404" pitchFamily="49" charset="0"/>
              </a:rPr>
              <a:t>// non-critical code</a:t>
            </a:r>
            <a:endParaRPr lang="en-US" dirty="0"/>
          </a:p>
        </p:txBody>
      </p:sp>
      <p:sp>
        <p:nvSpPr>
          <p:cNvPr id="7" name="Rectangle 6">
            <a:extLst>
              <a:ext uri="{FF2B5EF4-FFF2-40B4-BE49-F238E27FC236}">
                <a16:creationId xmlns:a16="http://schemas.microsoft.com/office/drawing/2014/main" id="{2DE01D02-A65A-B24B-B9E0-52F76004EA6B}"/>
              </a:ext>
            </a:extLst>
          </p:cNvPr>
          <p:cNvSpPr/>
          <p:nvPr/>
        </p:nvSpPr>
        <p:spPr>
          <a:xfrm>
            <a:off x="10315136" y="4747811"/>
            <a:ext cx="6096000" cy="646331"/>
          </a:xfrm>
          <a:prstGeom prst="rect">
            <a:avLst/>
          </a:prstGeom>
        </p:spPr>
        <p:txBody>
          <a:bodyPr>
            <a:spAutoFit/>
          </a:bodyPr>
          <a:lstStyle/>
          <a:p>
            <a:r>
              <a:rPr lang="en-US" dirty="0">
                <a:solidFill>
                  <a:srgbClr val="611BB8"/>
                </a:solidFill>
                <a:latin typeface="Calibri" panose="020F0502020204030204" pitchFamily="34" charset="0"/>
              </a:rPr>
              <a:t>loop/idle</a:t>
            </a:r>
            <a:br>
              <a:rPr lang="en-US" dirty="0">
                <a:solidFill>
                  <a:srgbClr val="611BB8"/>
                </a:solidFill>
                <a:latin typeface="Calibri" panose="020F0502020204030204" pitchFamily="34" charset="0"/>
              </a:rPr>
            </a:br>
            <a:r>
              <a:rPr lang="en-US" dirty="0">
                <a:solidFill>
                  <a:srgbClr val="611BB8"/>
                </a:solidFill>
                <a:latin typeface="Calibri" panose="020F0502020204030204" pitchFamily="34" charset="0"/>
              </a:rPr>
              <a:t>if locked</a:t>
            </a:r>
            <a:endParaRPr lang="en-US" dirty="0"/>
          </a:p>
        </p:txBody>
      </p:sp>
    </p:spTree>
    <p:extLst>
      <p:ext uri="{BB962C8B-B14F-4D97-AF65-F5344CB8AC3E}">
        <p14:creationId xmlns:p14="http://schemas.microsoft.com/office/powerpoint/2010/main" val="27684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8051-F8F0-2C43-8F59-5A511AE7475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617F057-4343-A144-90B1-85F246432D4D}"/>
              </a:ext>
            </a:extLst>
          </p:cNvPr>
          <p:cNvSpPr>
            <a:spLocks noGrp="1"/>
          </p:cNvSpPr>
          <p:nvPr>
            <p:ph idx="1"/>
          </p:nvPr>
        </p:nvSpPr>
        <p:spPr/>
        <p:txBody>
          <a:bodyPr/>
          <a:lstStyle/>
          <a:p>
            <a:pPr fontAlgn="base"/>
            <a:r>
              <a:rPr lang="en-US" sz="2400" dirty="0"/>
              <a:t>If your fridge has no milk, </a:t>
            </a:r>
            <a:br>
              <a:rPr lang="en-US" sz="2400" dirty="0"/>
            </a:br>
            <a:r>
              <a:rPr lang="en-US" sz="2400" dirty="0"/>
              <a:t>then go out and buy some more</a:t>
            </a:r>
            <a:endParaRPr lang="en-US" sz="1400" dirty="0"/>
          </a:p>
          <a:p>
            <a:pPr lvl="1" fontAlgn="base"/>
            <a:r>
              <a:rPr lang="en-US" dirty="0"/>
              <a:t>What could go wrong?</a:t>
            </a:r>
            <a:endParaRPr lang="en-US" sz="2000" dirty="0"/>
          </a:p>
          <a:p>
            <a:r>
              <a:rPr lang="en-US" sz="2400" dirty="0"/>
              <a:t>If you live alone:</a:t>
            </a:r>
          </a:p>
          <a:p>
            <a:endParaRPr lang="en-US" dirty="0"/>
          </a:p>
          <a:p>
            <a:pPr marL="0" indent="0">
              <a:buNone/>
            </a:pPr>
            <a:endParaRPr lang="en-US" dirty="0"/>
          </a:p>
          <a:p>
            <a:pPr marL="0" indent="0">
              <a:buNone/>
            </a:pPr>
            <a:br>
              <a:rPr lang="en-US" dirty="0"/>
            </a:br>
            <a:br>
              <a:rPr lang="en-US" dirty="0"/>
            </a:br>
            <a:r>
              <a:rPr lang="en-US" sz="2400" dirty="0"/>
              <a:t>If you live with a roommate: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618210-9D89-BD4B-93D4-E5719EE74D08}"/>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5" name="Footer Placeholder 4">
            <a:extLst>
              <a:ext uri="{FF2B5EF4-FFF2-40B4-BE49-F238E27FC236}">
                <a16:creationId xmlns:a16="http://schemas.microsoft.com/office/drawing/2014/main" id="{6929B6FC-1193-5748-B830-AB1F21DC502A}"/>
              </a:ext>
            </a:extLst>
          </p:cNvPr>
          <p:cNvSpPr>
            <a:spLocks noGrp="1"/>
          </p:cNvSpPr>
          <p:nvPr>
            <p:ph type="ftr" sz="quarter" idx="3"/>
          </p:nvPr>
        </p:nvSpPr>
        <p:spPr/>
        <p:txBody>
          <a:bodyPr/>
          <a:lstStyle/>
          <a:p>
            <a:r>
              <a:rPr lang="en-US"/>
              <a:t>CSE 374 au 20 - Kasey Champion</a:t>
            </a:r>
            <a:endParaRPr lang="en-US" dirty="0"/>
          </a:p>
        </p:txBody>
      </p:sp>
      <p:pic>
        <p:nvPicPr>
          <p:cNvPr id="6" name="Picture 5">
            <a:extLst>
              <a:ext uri="{FF2B5EF4-FFF2-40B4-BE49-F238E27FC236}">
                <a16:creationId xmlns:a16="http://schemas.microsoft.com/office/drawing/2014/main" id="{46415F05-2E1D-EF4A-B428-84F842AC0A55}"/>
              </a:ext>
            </a:extLst>
          </p:cNvPr>
          <p:cNvPicPr>
            <a:picLocks noChangeAspect="1"/>
          </p:cNvPicPr>
          <p:nvPr/>
        </p:nvPicPr>
        <p:blipFill rotWithShape="1">
          <a:blip r:embed="rId2"/>
          <a:srcRect r="70872"/>
          <a:stretch/>
        </p:blipFill>
        <p:spPr>
          <a:xfrm>
            <a:off x="575239" y="3170948"/>
            <a:ext cx="1028397" cy="1168400"/>
          </a:xfrm>
          <a:prstGeom prst="rect">
            <a:avLst/>
          </a:prstGeom>
        </p:spPr>
      </p:pic>
      <p:pic>
        <p:nvPicPr>
          <p:cNvPr id="7" name="Picture 6">
            <a:extLst>
              <a:ext uri="{FF2B5EF4-FFF2-40B4-BE49-F238E27FC236}">
                <a16:creationId xmlns:a16="http://schemas.microsoft.com/office/drawing/2014/main" id="{49C6FA30-9184-0D44-B533-2E3F9F6BF4C5}"/>
              </a:ext>
            </a:extLst>
          </p:cNvPr>
          <p:cNvPicPr>
            <a:picLocks noChangeAspect="1"/>
          </p:cNvPicPr>
          <p:nvPr/>
        </p:nvPicPr>
        <p:blipFill rotWithShape="1">
          <a:blip r:embed="rId3"/>
          <a:srcRect r="83235"/>
          <a:stretch/>
        </p:blipFill>
        <p:spPr>
          <a:xfrm>
            <a:off x="575239" y="5237975"/>
            <a:ext cx="1028397" cy="1257300"/>
          </a:xfrm>
          <a:prstGeom prst="rect">
            <a:avLst/>
          </a:prstGeom>
        </p:spPr>
      </p:pic>
      <p:sp>
        <p:nvSpPr>
          <p:cNvPr id="8" name="Rectangle 7">
            <a:extLst>
              <a:ext uri="{FF2B5EF4-FFF2-40B4-BE49-F238E27FC236}">
                <a16:creationId xmlns:a16="http://schemas.microsoft.com/office/drawing/2014/main" id="{0B83D7D8-B172-3A4A-BD72-427C44D05494}"/>
              </a:ext>
            </a:extLst>
          </p:cNvPr>
          <p:cNvSpPr/>
          <p:nvPr/>
        </p:nvSpPr>
        <p:spPr>
          <a:xfrm>
            <a:off x="5194548" y="1364144"/>
            <a:ext cx="4487334" cy="4613571"/>
          </a:xfrm>
          <a:prstGeom prst="rect">
            <a:avLst/>
          </a:prstGeom>
        </p:spPr>
        <p:txBody>
          <a:bodyPr wrap="square">
            <a:spAutoFit/>
          </a:bodyPr>
          <a:lstStyle/>
          <a:p>
            <a:pPr marL="91440" indent="-91440" defTabSz="914400" fontAlgn="base">
              <a:lnSpc>
                <a:spcPct val="90000"/>
              </a:lnSpc>
              <a:spcBef>
                <a:spcPts val="1200"/>
              </a:spcBef>
              <a:spcAft>
                <a:spcPts val="200"/>
              </a:spcAft>
              <a:buClr>
                <a:srgbClr val="4C3282"/>
              </a:buClr>
              <a:buSzPct val="100000"/>
              <a:buFont typeface="Wingdings" pitchFamily="2" charset="2"/>
              <a:buChar char="§"/>
            </a:pPr>
            <a:r>
              <a:rPr lang="en-US" sz="2400" dirty="0">
                <a:latin typeface="Segoe UI Semilight" panose="020B0402040204020203" pitchFamily="34" charset="0"/>
                <a:cs typeface="Segoe UI Semilight" panose="020B0402040204020203" pitchFamily="34" charset="0"/>
              </a:rPr>
              <a:t>What if we use a lock on the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refrigerator?</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Probably overkill – what if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roommate wanted to get eggs?</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endParaRPr lang="en-US" dirty="0">
              <a:latin typeface="Segoe UI Semilight" panose="020B0402040204020203" pitchFamily="34" charset="0"/>
              <a:cs typeface="Segoe UI Semilight" panose="020B0402040204020203" pitchFamily="34" charset="0"/>
            </a:endParaRP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endParaRPr lang="en-US" dirty="0">
              <a:latin typeface="Segoe UI Semilight" panose="020B0402040204020203" pitchFamily="34" charset="0"/>
              <a:cs typeface="Segoe UI Semilight" panose="020B0402040204020203" pitchFamily="34" charset="0"/>
            </a:endParaRP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endParaRPr lang="en-US" dirty="0">
              <a:latin typeface="Segoe UI Semilight" panose="020B0402040204020203" pitchFamily="34" charset="0"/>
              <a:cs typeface="Segoe UI Semilight" panose="020B0402040204020203" pitchFamily="34" charset="0"/>
            </a:endParaRPr>
          </a:p>
          <a:p>
            <a:pPr marL="91440" indent="-91440" defTabSz="914400" fontAlgn="base">
              <a:lnSpc>
                <a:spcPct val="90000"/>
              </a:lnSpc>
              <a:spcBef>
                <a:spcPts val="1200"/>
              </a:spcBef>
              <a:spcAft>
                <a:spcPts val="200"/>
              </a:spcAft>
              <a:buClr>
                <a:srgbClr val="4C3282"/>
              </a:buClr>
              <a:buSzPct val="100000"/>
              <a:buFont typeface="Wingdings" pitchFamily="2" charset="2"/>
              <a:buChar char="§"/>
            </a:pPr>
            <a:r>
              <a:rPr lang="en-US" sz="2400" dirty="0">
                <a:latin typeface="Segoe UI Semilight" panose="020B0402040204020203" pitchFamily="34" charset="0"/>
                <a:cs typeface="Segoe UI Semilight" panose="020B0402040204020203" pitchFamily="34" charset="0"/>
              </a:rPr>
              <a:t>For performance reasons, only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put what is necessary in the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critical section</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Only lock the milk</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But lock all steps that must run</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uninterrupted (i.e. must run</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as an atomic unit)</a:t>
            </a:r>
          </a:p>
        </p:txBody>
      </p:sp>
      <p:sp>
        <p:nvSpPr>
          <p:cNvPr id="9" name="Rectangle 8">
            <a:extLst>
              <a:ext uri="{FF2B5EF4-FFF2-40B4-BE49-F238E27FC236}">
                <a16:creationId xmlns:a16="http://schemas.microsoft.com/office/drawing/2014/main" id="{0B829988-FB28-0F40-8D7D-DF1567707779}"/>
              </a:ext>
            </a:extLst>
          </p:cNvPr>
          <p:cNvSpPr/>
          <p:nvPr/>
        </p:nvSpPr>
        <p:spPr>
          <a:xfrm>
            <a:off x="9681882" y="1463857"/>
            <a:ext cx="2274591" cy="1477328"/>
          </a:xfrm>
          <a:prstGeom prst="rect">
            <a:avLst/>
          </a:prstGeom>
          <a:ln>
            <a:solidFill>
              <a:srgbClr val="4C3282"/>
            </a:solidFill>
          </a:ln>
        </p:spPr>
        <p:txBody>
          <a:bodyPr wrap="square">
            <a:spAutoFit/>
          </a:bodyPr>
          <a:lstStyle/>
          <a:p>
            <a:r>
              <a:rPr lang="en-US" dirty="0" err="1">
                <a:solidFill>
                  <a:srgbClr val="611BB8"/>
                </a:solidFill>
                <a:latin typeface="Courier New" panose="02070309020205020404" pitchFamily="49" charset="0"/>
              </a:rPr>
              <a:t>fridge.</a:t>
            </a:r>
            <a:r>
              <a:rPr lang="en-US" b="1" dirty="0" err="1">
                <a:solidFill>
                  <a:srgbClr val="669900"/>
                </a:solidFill>
                <a:latin typeface="Courier New" panose="02070309020205020404" pitchFamily="49" charset="0"/>
              </a:rPr>
              <a:t>lock</a:t>
            </a:r>
            <a:r>
              <a:rPr lang="en-US" dirty="0">
                <a:solidFill>
                  <a:srgbClr val="611BB8"/>
                </a:solidFill>
                <a:latin typeface="Courier New" panose="02070309020205020404" pitchFamily="49" charset="0"/>
              </a:rPr>
              <a:t>()</a:t>
            </a:r>
            <a:endParaRPr lang="en-US" dirty="0"/>
          </a:p>
          <a:p>
            <a:r>
              <a:rPr lang="en-US" dirty="0">
                <a:solidFill>
                  <a:srgbClr val="E2661A"/>
                </a:solidFill>
                <a:latin typeface="Courier New" panose="02070309020205020404" pitchFamily="49" charset="0"/>
              </a:rPr>
              <a:t>if </a:t>
            </a:r>
            <a:r>
              <a:rPr lang="en-US" dirty="0">
                <a:solidFill>
                  <a:srgbClr val="611BB8"/>
                </a:solidFill>
                <a:latin typeface="Courier New" panose="02070309020205020404" pitchFamily="49" charset="0"/>
              </a:rPr>
              <a:t>(!milk) {</a:t>
            </a:r>
            <a:endParaRPr lang="en-US" dirty="0"/>
          </a:p>
          <a:p>
            <a:r>
              <a:rPr lang="en-US" dirty="0">
                <a:solidFill>
                  <a:srgbClr val="611BB8"/>
                </a:solidFill>
                <a:latin typeface="Courier New" panose="02070309020205020404" pitchFamily="49" charset="0"/>
              </a:rPr>
              <a:t>  buy milk</a:t>
            </a:r>
            <a:endParaRPr lang="en-US" dirty="0"/>
          </a:p>
          <a:p>
            <a:r>
              <a:rPr lang="en-US" dirty="0">
                <a:solidFill>
                  <a:srgbClr val="611BB8"/>
                </a:solidFill>
                <a:latin typeface="Courier New" panose="02070309020205020404" pitchFamily="49" charset="0"/>
              </a:rPr>
              <a:t>}</a:t>
            </a:r>
            <a:endParaRPr lang="en-US" dirty="0"/>
          </a:p>
          <a:p>
            <a:r>
              <a:rPr lang="en-US" dirty="0" err="1">
                <a:solidFill>
                  <a:srgbClr val="611BB8"/>
                </a:solidFill>
                <a:latin typeface="Courier New" panose="02070309020205020404" pitchFamily="49" charset="0"/>
              </a:rPr>
              <a:t>fridge.</a:t>
            </a:r>
            <a:r>
              <a:rPr lang="en-US" b="1" dirty="0" err="1">
                <a:solidFill>
                  <a:srgbClr val="669900"/>
                </a:solidFill>
                <a:latin typeface="Courier New" panose="02070309020205020404" pitchFamily="49" charset="0"/>
              </a:rPr>
              <a:t>unlock</a:t>
            </a:r>
            <a:r>
              <a:rPr lang="en-US" dirty="0">
                <a:solidFill>
                  <a:srgbClr val="611BB8"/>
                </a:solidFill>
                <a:latin typeface="Courier New" panose="02070309020205020404" pitchFamily="49" charset="0"/>
              </a:rPr>
              <a:t>()</a:t>
            </a:r>
            <a:endParaRPr lang="en-US" dirty="0"/>
          </a:p>
        </p:txBody>
      </p:sp>
      <p:sp>
        <p:nvSpPr>
          <p:cNvPr id="10" name="Rectangle 9">
            <a:extLst>
              <a:ext uri="{FF2B5EF4-FFF2-40B4-BE49-F238E27FC236}">
                <a16:creationId xmlns:a16="http://schemas.microsoft.com/office/drawing/2014/main" id="{56784E47-BC26-A543-8146-30AFBF0B2A2C}"/>
              </a:ext>
            </a:extLst>
          </p:cNvPr>
          <p:cNvSpPr/>
          <p:nvPr/>
        </p:nvSpPr>
        <p:spPr>
          <a:xfrm>
            <a:off x="8784120" y="4586588"/>
            <a:ext cx="2679124" cy="1477328"/>
          </a:xfrm>
          <a:prstGeom prst="rect">
            <a:avLst/>
          </a:prstGeom>
          <a:ln>
            <a:solidFill>
              <a:srgbClr val="4C3282"/>
            </a:solidFill>
          </a:ln>
        </p:spPr>
        <p:txBody>
          <a:bodyPr wrap="square">
            <a:spAutoFit/>
          </a:bodyPr>
          <a:lstStyle/>
          <a:p>
            <a:r>
              <a:rPr lang="en-US" dirty="0" err="1">
                <a:solidFill>
                  <a:srgbClr val="611BB8"/>
                </a:solidFill>
                <a:latin typeface="Courier New" panose="02070309020205020404" pitchFamily="49" charset="0"/>
              </a:rPr>
              <a:t>milk_lock.</a:t>
            </a:r>
            <a:r>
              <a:rPr lang="en-US" b="1" dirty="0" err="1">
                <a:solidFill>
                  <a:srgbClr val="669900"/>
                </a:solidFill>
                <a:latin typeface="Courier New" panose="02070309020205020404" pitchFamily="49" charset="0"/>
              </a:rPr>
              <a:t>lock</a:t>
            </a:r>
            <a:r>
              <a:rPr lang="en-US" dirty="0">
                <a:solidFill>
                  <a:srgbClr val="611BB8"/>
                </a:solidFill>
                <a:latin typeface="Courier New" panose="02070309020205020404" pitchFamily="49" charset="0"/>
              </a:rPr>
              <a:t>()</a:t>
            </a:r>
            <a:endParaRPr lang="en-US" dirty="0"/>
          </a:p>
          <a:p>
            <a:r>
              <a:rPr lang="en-US" dirty="0">
                <a:solidFill>
                  <a:srgbClr val="E2661A"/>
                </a:solidFill>
                <a:latin typeface="Courier New" panose="02070309020205020404" pitchFamily="49" charset="0"/>
              </a:rPr>
              <a:t>if </a:t>
            </a:r>
            <a:r>
              <a:rPr lang="en-US" dirty="0">
                <a:solidFill>
                  <a:srgbClr val="611BB8"/>
                </a:solidFill>
                <a:latin typeface="Courier New" panose="02070309020205020404" pitchFamily="49" charset="0"/>
              </a:rPr>
              <a:t>(!milk) {</a:t>
            </a:r>
            <a:endParaRPr lang="en-US" dirty="0"/>
          </a:p>
          <a:p>
            <a:r>
              <a:rPr lang="en-US" dirty="0">
                <a:solidFill>
                  <a:srgbClr val="611BB8"/>
                </a:solidFill>
                <a:latin typeface="Courier New" panose="02070309020205020404" pitchFamily="49" charset="0"/>
              </a:rPr>
              <a:t>  buy milk</a:t>
            </a:r>
            <a:endParaRPr lang="en-US" dirty="0"/>
          </a:p>
          <a:p>
            <a:r>
              <a:rPr lang="en-US" dirty="0">
                <a:solidFill>
                  <a:srgbClr val="611BB8"/>
                </a:solidFill>
                <a:latin typeface="Courier New" panose="02070309020205020404" pitchFamily="49" charset="0"/>
              </a:rPr>
              <a:t>}</a:t>
            </a:r>
            <a:endParaRPr lang="en-US" dirty="0"/>
          </a:p>
          <a:p>
            <a:r>
              <a:rPr lang="en-US" dirty="0" err="1">
                <a:solidFill>
                  <a:srgbClr val="611BB8"/>
                </a:solidFill>
                <a:latin typeface="Courier New" panose="02070309020205020404" pitchFamily="49" charset="0"/>
              </a:rPr>
              <a:t>milk_lock.</a:t>
            </a:r>
            <a:r>
              <a:rPr lang="en-US" b="1" dirty="0" err="1">
                <a:solidFill>
                  <a:srgbClr val="669900"/>
                </a:solidFill>
                <a:latin typeface="Courier New" panose="02070309020205020404" pitchFamily="49" charset="0"/>
              </a:rPr>
              <a:t>unlock</a:t>
            </a:r>
            <a:r>
              <a:rPr lang="en-US" dirty="0">
                <a:solidFill>
                  <a:srgbClr val="611BB8"/>
                </a:solidFill>
                <a:latin typeface="Courier New" panose="02070309020205020404" pitchFamily="49" charset="0"/>
              </a:rPr>
              <a:t>()</a:t>
            </a:r>
            <a:endParaRPr lang="en-US" dirty="0"/>
          </a:p>
        </p:txBody>
      </p:sp>
      <p:pic>
        <p:nvPicPr>
          <p:cNvPr id="14" name="Picture 13">
            <a:extLst>
              <a:ext uri="{FF2B5EF4-FFF2-40B4-BE49-F238E27FC236}">
                <a16:creationId xmlns:a16="http://schemas.microsoft.com/office/drawing/2014/main" id="{8BFC3045-9DA3-424E-BF28-330F53443A70}"/>
              </a:ext>
            </a:extLst>
          </p:cNvPr>
          <p:cNvPicPr>
            <a:picLocks noChangeAspect="1"/>
          </p:cNvPicPr>
          <p:nvPr/>
        </p:nvPicPr>
        <p:blipFill rotWithShape="1">
          <a:blip r:embed="rId2"/>
          <a:srcRect l="70872"/>
          <a:stretch/>
        </p:blipFill>
        <p:spPr>
          <a:xfrm>
            <a:off x="1603636" y="3170948"/>
            <a:ext cx="1028397" cy="1168400"/>
          </a:xfrm>
          <a:prstGeom prst="rect">
            <a:avLst/>
          </a:prstGeom>
        </p:spPr>
      </p:pic>
      <p:pic>
        <p:nvPicPr>
          <p:cNvPr id="15" name="Picture 14">
            <a:extLst>
              <a:ext uri="{FF2B5EF4-FFF2-40B4-BE49-F238E27FC236}">
                <a16:creationId xmlns:a16="http://schemas.microsoft.com/office/drawing/2014/main" id="{00BDDA3E-F45B-CA49-BFF1-C99F02C64932}"/>
              </a:ext>
            </a:extLst>
          </p:cNvPr>
          <p:cNvPicPr>
            <a:picLocks noChangeAspect="1"/>
          </p:cNvPicPr>
          <p:nvPr/>
        </p:nvPicPr>
        <p:blipFill rotWithShape="1">
          <a:blip r:embed="rId3"/>
          <a:srcRect l="37243" r="35253"/>
          <a:stretch/>
        </p:blipFill>
        <p:spPr>
          <a:xfrm>
            <a:off x="1696768" y="5346158"/>
            <a:ext cx="1687166" cy="1257300"/>
          </a:xfrm>
          <a:prstGeom prst="rect">
            <a:avLst/>
          </a:prstGeom>
        </p:spPr>
      </p:pic>
      <p:pic>
        <p:nvPicPr>
          <p:cNvPr id="16" name="Picture 15">
            <a:extLst>
              <a:ext uri="{FF2B5EF4-FFF2-40B4-BE49-F238E27FC236}">
                <a16:creationId xmlns:a16="http://schemas.microsoft.com/office/drawing/2014/main" id="{174BDA09-EA10-9D41-9897-051D700FC8CC}"/>
              </a:ext>
            </a:extLst>
          </p:cNvPr>
          <p:cNvPicPr>
            <a:picLocks noChangeAspect="1"/>
          </p:cNvPicPr>
          <p:nvPr/>
        </p:nvPicPr>
        <p:blipFill rotWithShape="1">
          <a:blip r:embed="rId3"/>
          <a:srcRect l="84127"/>
          <a:stretch/>
        </p:blipFill>
        <p:spPr>
          <a:xfrm>
            <a:off x="3477066" y="5346158"/>
            <a:ext cx="973667" cy="1257300"/>
          </a:xfrm>
          <a:prstGeom prst="rect">
            <a:avLst/>
          </a:prstGeom>
        </p:spPr>
      </p:pic>
    </p:spTree>
    <p:extLst>
      <p:ext uri="{BB962C8B-B14F-4D97-AF65-F5344CB8AC3E}">
        <p14:creationId xmlns:p14="http://schemas.microsoft.com/office/powerpoint/2010/main" val="296432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3624-BB9A-8045-B98C-3D329A021E02}"/>
              </a:ext>
            </a:extLst>
          </p:cNvPr>
          <p:cNvSpPr>
            <a:spLocks noGrp="1"/>
          </p:cNvSpPr>
          <p:nvPr>
            <p:ph type="title"/>
          </p:nvPr>
        </p:nvSpPr>
        <p:spPr/>
        <p:txBody>
          <a:bodyPr/>
          <a:lstStyle/>
          <a:p>
            <a:r>
              <a:rPr lang="en-US" dirty="0" err="1"/>
              <a:t>pthreads</a:t>
            </a:r>
            <a:r>
              <a:rPr lang="en-US" dirty="0"/>
              <a:t> and Locks</a:t>
            </a:r>
          </a:p>
        </p:txBody>
      </p:sp>
      <p:sp>
        <p:nvSpPr>
          <p:cNvPr id="3" name="Content Placeholder 2">
            <a:extLst>
              <a:ext uri="{FF2B5EF4-FFF2-40B4-BE49-F238E27FC236}">
                <a16:creationId xmlns:a16="http://schemas.microsoft.com/office/drawing/2014/main" id="{F0D0B93C-ADCC-2A45-99F0-5AEFA9423F6E}"/>
              </a:ext>
            </a:extLst>
          </p:cNvPr>
          <p:cNvSpPr>
            <a:spLocks noGrp="1"/>
          </p:cNvSpPr>
          <p:nvPr>
            <p:ph idx="1"/>
          </p:nvPr>
        </p:nvSpPr>
        <p:spPr/>
        <p:txBody>
          <a:bodyPr>
            <a:normAutofit/>
          </a:bodyPr>
          <a:lstStyle/>
          <a:p>
            <a:pPr fontAlgn="base"/>
            <a:r>
              <a:rPr lang="en-US" sz="2400" dirty="0"/>
              <a:t>Another term for a lock is a mutex (“mutual exclusion”)</a:t>
            </a:r>
            <a:endParaRPr lang="en-US" sz="1400" dirty="0"/>
          </a:p>
          <a:p>
            <a:pPr lvl="1" fontAlgn="base"/>
            <a:r>
              <a:rPr lang="en-US" dirty="0" err="1"/>
              <a:t>pthread.h</a:t>
            </a:r>
            <a:r>
              <a:rPr lang="en-US" dirty="0"/>
              <a:t> defines datatype </a:t>
            </a:r>
            <a:r>
              <a:rPr lang="en-US" dirty="0" err="1"/>
              <a:t>pthread_mutex_t</a:t>
            </a:r>
            <a:endParaRPr lang="en-US" sz="2000" dirty="0"/>
          </a:p>
          <a:p>
            <a:pPr fontAlgn="base"/>
            <a:r>
              <a:rPr lang="en-US" sz="2400" dirty="0" err="1"/>
              <a:t>pthread_mutex_init</a:t>
            </a:r>
            <a:r>
              <a:rPr lang="en-US" sz="2400" dirty="0"/>
              <a:t>()</a:t>
            </a:r>
            <a:endParaRPr lang="en-US" sz="1400" dirty="0"/>
          </a:p>
          <a:p>
            <a:pPr marL="0" indent="0">
              <a:buNone/>
            </a:pPr>
            <a:endParaRPr lang="en-US" dirty="0"/>
          </a:p>
          <a:p>
            <a:pPr lvl="1" fontAlgn="base"/>
            <a:r>
              <a:rPr lang="en-US" dirty="0"/>
              <a:t>Initializes a mutex with specified attributes</a:t>
            </a:r>
            <a:endParaRPr lang="en-US" sz="2000" dirty="0"/>
          </a:p>
          <a:p>
            <a:pPr fontAlgn="base"/>
            <a:r>
              <a:rPr lang="en-US" sz="2400" dirty="0" err="1"/>
              <a:t>pthread_mutex_lock</a:t>
            </a:r>
            <a:r>
              <a:rPr lang="en-US" sz="2400" dirty="0"/>
              <a:t>()</a:t>
            </a:r>
            <a:endParaRPr lang="en-US" sz="1400" dirty="0"/>
          </a:p>
          <a:p>
            <a:pPr lvl="1" fontAlgn="base"/>
            <a:r>
              <a:rPr lang="en-US" dirty="0"/>
              <a:t>Acquire the lock – blocks if already locked</a:t>
            </a:r>
            <a:endParaRPr lang="en-US" sz="2000" dirty="0"/>
          </a:p>
          <a:p>
            <a:pPr fontAlgn="base"/>
            <a:r>
              <a:rPr lang="en-US" sz="2400" dirty="0" err="1"/>
              <a:t>pthread_mutex_unlock</a:t>
            </a:r>
            <a:r>
              <a:rPr lang="en-US" sz="2400" dirty="0"/>
              <a:t>()</a:t>
            </a:r>
            <a:endParaRPr lang="en-US" sz="1400" dirty="0"/>
          </a:p>
          <a:p>
            <a:pPr lvl="1" fontAlgn="base"/>
            <a:r>
              <a:rPr lang="en-US" dirty="0"/>
              <a:t>Releases the lock</a:t>
            </a:r>
            <a:endParaRPr lang="en-US" sz="2000" dirty="0"/>
          </a:p>
          <a:p>
            <a:pPr fontAlgn="base"/>
            <a:r>
              <a:rPr lang="en-US" sz="2400" dirty="0"/>
              <a:t> </a:t>
            </a:r>
            <a:r>
              <a:rPr lang="en-US" sz="2400" dirty="0" err="1"/>
              <a:t>pthread_mutex_destroy</a:t>
            </a:r>
            <a:r>
              <a:rPr lang="en-US" sz="2400" dirty="0"/>
              <a:t>()</a:t>
            </a:r>
            <a:endParaRPr lang="en-US" sz="1400" dirty="0"/>
          </a:p>
          <a:p>
            <a:pPr lvl="1" fontAlgn="base"/>
            <a:r>
              <a:rPr lang="en-US" dirty="0"/>
              <a:t>“</a:t>
            </a:r>
            <a:r>
              <a:rPr lang="en-US" dirty="0" err="1"/>
              <a:t>Uninitializes</a:t>
            </a:r>
            <a:r>
              <a:rPr lang="en-US" dirty="0"/>
              <a:t>” a mutex – clean up when done</a:t>
            </a:r>
            <a:endParaRPr lang="en-US" sz="2000" dirty="0"/>
          </a:p>
          <a:p>
            <a:endParaRPr lang="en-US" dirty="0"/>
          </a:p>
        </p:txBody>
      </p:sp>
      <p:sp>
        <p:nvSpPr>
          <p:cNvPr id="4" name="Slide Number Placeholder 3">
            <a:extLst>
              <a:ext uri="{FF2B5EF4-FFF2-40B4-BE49-F238E27FC236}">
                <a16:creationId xmlns:a16="http://schemas.microsoft.com/office/drawing/2014/main" id="{3E6E9968-1762-E84C-AED2-7E23509A06B4}"/>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5" name="Footer Placeholder 4">
            <a:extLst>
              <a:ext uri="{FF2B5EF4-FFF2-40B4-BE49-F238E27FC236}">
                <a16:creationId xmlns:a16="http://schemas.microsoft.com/office/drawing/2014/main" id="{2CFDDE1B-E4D0-724E-AA52-311BA51DD13D}"/>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D57C28B8-03A4-384F-9529-8A9691506587}"/>
              </a:ext>
            </a:extLst>
          </p:cNvPr>
          <p:cNvSpPr/>
          <p:nvPr/>
        </p:nvSpPr>
        <p:spPr>
          <a:xfrm>
            <a:off x="658668" y="2662674"/>
            <a:ext cx="11187258"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pthread_mutex_init</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pthread_mutex_t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mutex,</a:t>
            </a:r>
            <a:r>
              <a:rPr lang="en-US" dirty="0"/>
              <a:t> </a:t>
            </a:r>
            <a:r>
              <a:rPr lang="en-US" dirty="0">
                <a:solidFill>
                  <a:srgbClr val="0066FF"/>
                </a:solidFill>
                <a:latin typeface="Courier New" panose="02070309020205020404" pitchFamily="49" charset="0"/>
              </a:rPr>
              <a:t>const</a:t>
            </a:r>
            <a:r>
              <a:rPr lang="en-US" dirty="0">
                <a:solidFill>
                  <a:srgbClr val="611BB8"/>
                </a:solidFill>
                <a:latin typeface="Courier New" panose="02070309020205020404" pitchFamily="49" charset="0"/>
              </a:rPr>
              <a:t> </a:t>
            </a:r>
            <a:r>
              <a:rPr lang="en-US" dirty="0" err="1">
                <a:solidFill>
                  <a:srgbClr val="0066FF"/>
                </a:solidFill>
                <a:latin typeface="Courier New" panose="02070309020205020404" pitchFamily="49" charset="0"/>
              </a:rPr>
              <a:t>pthread_mutexattr_t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attr</a:t>
            </a:r>
            <a:r>
              <a:rPr lang="en-US" dirty="0">
                <a:solidFill>
                  <a:srgbClr val="611BB8"/>
                </a:solidFill>
                <a:latin typeface="Courier New" panose="02070309020205020404" pitchFamily="49" charset="0"/>
              </a:rPr>
              <a:t>);</a:t>
            </a:r>
            <a:endParaRPr lang="en-US" dirty="0"/>
          </a:p>
        </p:txBody>
      </p:sp>
      <p:sp>
        <p:nvSpPr>
          <p:cNvPr id="7" name="Rectangle 6">
            <a:extLst>
              <a:ext uri="{FF2B5EF4-FFF2-40B4-BE49-F238E27FC236}">
                <a16:creationId xmlns:a16="http://schemas.microsoft.com/office/drawing/2014/main" id="{281C96FB-C5F4-D246-B1C4-649EAA18FC7B}"/>
              </a:ext>
            </a:extLst>
          </p:cNvPr>
          <p:cNvSpPr/>
          <p:nvPr/>
        </p:nvSpPr>
        <p:spPr>
          <a:xfrm>
            <a:off x="3713306" y="3641329"/>
            <a:ext cx="6857711"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pthread_mutex_lock</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pthread_mutex_t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mutex);</a:t>
            </a:r>
            <a:endParaRPr lang="en-US" dirty="0"/>
          </a:p>
        </p:txBody>
      </p:sp>
      <p:sp>
        <p:nvSpPr>
          <p:cNvPr id="8" name="Rectangle 7">
            <a:extLst>
              <a:ext uri="{FF2B5EF4-FFF2-40B4-BE49-F238E27FC236}">
                <a16:creationId xmlns:a16="http://schemas.microsoft.com/office/drawing/2014/main" id="{A7413156-7EEC-CB48-A504-64A34A7E6C8C}"/>
              </a:ext>
            </a:extLst>
          </p:cNvPr>
          <p:cNvSpPr/>
          <p:nvPr/>
        </p:nvSpPr>
        <p:spPr>
          <a:xfrm>
            <a:off x="3962400" y="4467167"/>
            <a:ext cx="7010400"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pthread_mutex_unlock</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pthread_mutex_t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mutex);</a:t>
            </a:r>
          </a:p>
        </p:txBody>
      </p:sp>
      <p:sp>
        <p:nvSpPr>
          <p:cNvPr id="9" name="Rectangle 8">
            <a:extLst>
              <a:ext uri="{FF2B5EF4-FFF2-40B4-BE49-F238E27FC236}">
                <a16:creationId xmlns:a16="http://schemas.microsoft.com/office/drawing/2014/main" id="{A1F22B9B-BD80-6F4A-8F0B-0291ABA0F0BD}"/>
              </a:ext>
            </a:extLst>
          </p:cNvPr>
          <p:cNvSpPr/>
          <p:nvPr/>
        </p:nvSpPr>
        <p:spPr>
          <a:xfrm>
            <a:off x="4142508" y="5293005"/>
            <a:ext cx="7176656" cy="369332"/>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pthread_mutex_destroy</a:t>
            </a:r>
            <a:r>
              <a:rPr lang="en-US" dirty="0">
                <a:solidFill>
                  <a:srgbClr val="611BB8"/>
                </a:solidFill>
                <a:latin typeface="Courier New" panose="02070309020205020404" pitchFamily="49" charset="0"/>
              </a:rPr>
              <a:t>(</a:t>
            </a:r>
            <a:r>
              <a:rPr lang="en-US" dirty="0" err="1">
                <a:solidFill>
                  <a:srgbClr val="0066FF"/>
                </a:solidFill>
                <a:latin typeface="Courier New" panose="02070309020205020404" pitchFamily="49" charset="0"/>
              </a:rPr>
              <a:t>pthread_mutex_t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mutex);</a:t>
            </a:r>
            <a:endParaRPr lang="en-US" dirty="0"/>
          </a:p>
        </p:txBody>
      </p:sp>
    </p:spTree>
    <p:extLst>
      <p:ext uri="{BB962C8B-B14F-4D97-AF65-F5344CB8AC3E}">
        <p14:creationId xmlns:p14="http://schemas.microsoft.com/office/powerpoint/2010/main" val="132848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4764-2DB7-3242-A586-330A1E77D654}"/>
              </a:ext>
            </a:extLst>
          </p:cNvPr>
          <p:cNvSpPr>
            <a:spLocks noGrp="1"/>
          </p:cNvSpPr>
          <p:nvPr>
            <p:ph type="title"/>
          </p:nvPr>
        </p:nvSpPr>
        <p:spPr/>
        <p:txBody>
          <a:bodyPr/>
          <a:lstStyle/>
          <a:p>
            <a:r>
              <a:rPr lang="en-US" dirty="0"/>
              <a:t>deadlocks</a:t>
            </a:r>
          </a:p>
        </p:txBody>
      </p:sp>
      <p:sp>
        <p:nvSpPr>
          <p:cNvPr id="3" name="Content Placeholder 2">
            <a:extLst>
              <a:ext uri="{FF2B5EF4-FFF2-40B4-BE49-F238E27FC236}">
                <a16:creationId xmlns:a16="http://schemas.microsoft.com/office/drawing/2014/main" id="{8A58B1C8-1636-B147-A310-0698733AE6E0}"/>
              </a:ext>
            </a:extLst>
          </p:cNvPr>
          <p:cNvSpPr>
            <a:spLocks noGrp="1"/>
          </p:cNvSpPr>
          <p:nvPr>
            <p:ph idx="1"/>
          </p:nvPr>
        </p:nvSpPr>
        <p:spPr/>
        <p:txBody>
          <a:bodyPr/>
          <a:lstStyle/>
          <a:p>
            <a:r>
              <a:rPr lang="en-US" dirty="0"/>
              <a:t>All of this locking/unlocking is tricky, and it is easy to forget. As an alternative, C++ provides something called a "lock guard" which simplifies the act of using a mutex:</a:t>
            </a:r>
          </a:p>
          <a:p>
            <a:r>
              <a:rPr lang="en-US" dirty="0"/>
              <a:t>void deposit(double amount) { std::</a:t>
            </a:r>
            <a:r>
              <a:rPr lang="en-US" dirty="0" err="1"/>
              <a:t>lock_guard</a:t>
            </a:r>
            <a:r>
              <a:rPr lang="en-US" dirty="0"/>
              <a:t>&lt;std::mutex&gt; lock(m_); // locks mutex m_ in the </a:t>
            </a:r>
            <a:r>
              <a:rPr lang="en-US" dirty="0" err="1"/>
              <a:t>lock_guard</a:t>
            </a:r>
            <a:r>
              <a:rPr lang="en-US" dirty="0"/>
              <a:t> constructor // mutex is now locked </a:t>
            </a:r>
            <a:r>
              <a:rPr lang="en-US" dirty="0" err="1"/>
              <a:t>setBalanceWithLock</a:t>
            </a:r>
            <a:r>
              <a:rPr lang="en-US" dirty="0"/>
              <a:t>(</a:t>
            </a:r>
            <a:r>
              <a:rPr lang="en-US" dirty="0" err="1"/>
              <a:t>getBalance</a:t>
            </a:r>
            <a:r>
              <a:rPr lang="en-US" dirty="0"/>
              <a:t>() + amount); // When deposit() returns, the stack-allocated </a:t>
            </a:r>
            <a:r>
              <a:rPr lang="en-US" dirty="0" err="1"/>
              <a:t>lock_guard</a:t>
            </a:r>
            <a:r>
              <a:rPr lang="en-US" dirty="0"/>
              <a:t> will be deleted, // calling the destructor and releasing the mutex. }</a:t>
            </a:r>
          </a:p>
        </p:txBody>
      </p:sp>
      <p:sp>
        <p:nvSpPr>
          <p:cNvPr id="4" name="Slide Number Placeholder 3">
            <a:extLst>
              <a:ext uri="{FF2B5EF4-FFF2-40B4-BE49-F238E27FC236}">
                <a16:creationId xmlns:a16="http://schemas.microsoft.com/office/drawing/2014/main" id="{72FCEBAD-877E-5641-91CC-8760D0BD671D}"/>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5" name="Footer Placeholder 4">
            <a:extLst>
              <a:ext uri="{FF2B5EF4-FFF2-40B4-BE49-F238E27FC236}">
                <a16:creationId xmlns:a16="http://schemas.microsoft.com/office/drawing/2014/main" id="{78A714AE-9984-284F-8149-8845E366AAD1}"/>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178394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6D36-15C1-444C-819C-CD44E8B83200}"/>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E6DAA65-76B5-C747-B058-78D061D67B9D}"/>
              </a:ext>
            </a:extLst>
          </p:cNvPr>
          <p:cNvSpPr>
            <a:spLocks noGrp="1"/>
          </p:cNvSpPr>
          <p:nvPr>
            <p:ph idx="1"/>
          </p:nvPr>
        </p:nvSpPr>
        <p:spPr/>
        <p:txBody>
          <a:bodyPr/>
          <a:lstStyle/>
          <a:p>
            <a:r>
              <a:rPr lang="en-US" dirty="0"/>
              <a:t>HW 5 (final HW) posted </a:t>
            </a:r>
          </a:p>
          <a:p>
            <a:r>
              <a:rPr lang="en-US" dirty="0"/>
              <a:t>Final review assignment posted!</a:t>
            </a:r>
          </a:p>
          <a:p>
            <a:r>
              <a:rPr lang="en-US" b="1" dirty="0"/>
              <a:t>End of quarter due date Wednesday December 16</a:t>
            </a:r>
            <a:r>
              <a:rPr lang="en-US" b="1" baseline="30000" dirty="0"/>
              <a:t>th</a:t>
            </a:r>
            <a:r>
              <a:rPr lang="en-US" b="1" dirty="0"/>
              <a:t> @ 9pm </a:t>
            </a:r>
          </a:p>
        </p:txBody>
      </p:sp>
      <p:sp>
        <p:nvSpPr>
          <p:cNvPr id="4" name="Slide Number Placeholder 3">
            <a:extLst>
              <a:ext uri="{FF2B5EF4-FFF2-40B4-BE49-F238E27FC236}">
                <a16:creationId xmlns:a16="http://schemas.microsoft.com/office/drawing/2014/main" id="{DA3E1247-72BE-C14E-911E-C22A6B356724}"/>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782595A9-5931-D54E-B05F-932DB4F1E77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2660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C37F-B7AB-9041-BD47-994BE34D2E7B}"/>
              </a:ext>
            </a:extLst>
          </p:cNvPr>
          <p:cNvSpPr>
            <a:spLocks noGrp="1"/>
          </p:cNvSpPr>
          <p:nvPr>
            <p:ph type="title"/>
          </p:nvPr>
        </p:nvSpPr>
        <p:spPr/>
        <p:txBody>
          <a:bodyPr/>
          <a:lstStyle/>
          <a:p>
            <a:r>
              <a:rPr lang="en-US" dirty="0"/>
              <a:t>Synchronization Example</a:t>
            </a:r>
          </a:p>
        </p:txBody>
      </p:sp>
      <p:sp>
        <p:nvSpPr>
          <p:cNvPr id="3" name="Content Placeholder 2">
            <a:extLst>
              <a:ext uri="{FF2B5EF4-FFF2-40B4-BE49-F238E27FC236}">
                <a16:creationId xmlns:a16="http://schemas.microsoft.com/office/drawing/2014/main" id="{A61D4CFC-BF07-334D-B016-B661176E1D52}"/>
              </a:ext>
            </a:extLst>
          </p:cNvPr>
          <p:cNvSpPr>
            <a:spLocks noGrp="1"/>
          </p:cNvSpPr>
          <p:nvPr>
            <p:ph idx="1"/>
          </p:nvPr>
        </p:nvSpPr>
        <p:spPr/>
        <p:txBody>
          <a:bodyPr/>
          <a:lstStyle/>
          <a:p>
            <a:r>
              <a:rPr lang="en-US" dirty="0">
                <a:hlinkClick r:id="rId2"/>
              </a:rPr>
              <a:t>https://courses.cs.washington.edu/courses/cse374/20sp/lectures/cppcode/BankAccountThread.h</a:t>
            </a:r>
            <a:endParaRPr lang="en-US" dirty="0"/>
          </a:p>
          <a:p>
            <a:r>
              <a:rPr lang="en-US" dirty="0">
                <a:hlinkClick r:id="rId3"/>
              </a:rPr>
              <a:t>https://courses.cs.washington.edu/courses/cse374/20sp/lectures/cppcode/BankAccountThread.cpp</a:t>
            </a:r>
            <a:endParaRPr lang="en-US" dirty="0"/>
          </a:p>
          <a:p>
            <a:endParaRPr lang="en-US" dirty="0"/>
          </a:p>
        </p:txBody>
      </p:sp>
      <p:sp>
        <p:nvSpPr>
          <p:cNvPr id="4" name="Slide Number Placeholder 3">
            <a:extLst>
              <a:ext uri="{FF2B5EF4-FFF2-40B4-BE49-F238E27FC236}">
                <a16:creationId xmlns:a16="http://schemas.microsoft.com/office/drawing/2014/main" id="{CF6DF402-A1F1-9D4F-9B1B-F198DD4E54F4}"/>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5" name="Footer Placeholder 4">
            <a:extLst>
              <a:ext uri="{FF2B5EF4-FFF2-40B4-BE49-F238E27FC236}">
                <a16:creationId xmlns:a16="http://schemas.microsoft.com/office/drawing/2014/main" id="{CB7B07DF-FF06-7342-890A-460848B2B535}"/>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98561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9C3E-09EB-0243-BAFF-074266F9F26E}"/>
              </a:ext>
            </a:extLst>
          </p:cNvPr>
          <p:cNvSpPr>
            <a:spLocks noGrp="1"/>
          </p:cNvSpPr>
          <p:nvPr>
            <p:ph type="title"/>
          </p:nvPr>
        </p:nvSpPr>
        <p:spPr/>
        <p:txBody>
          <a:bodyPr/>
          <a:lstStyle/>
          <a:p>
            <a:r>
              <a:rPr lang="en-US" dirty="0"/>
              <a:t>Concurrency Take </a:t>
            </a:r>
            <a:r>
              <a:rPr lang="en-US" dirty="0" err="1"/>
              <a:t>Aways</a:t>
            </a:r>
            <a:endParaRPr lang="en-US" dirty="0"/>
          </a:p>
        </p:txBody>
      </p:sp>
      <p:sp>
        <p:nvSpPr>
          <p:cNvPr id="3" name="Content Placeholder 2">
            <a:extLst>
              <a:ext uri="{FF2B5EF4-FFF2-40B4-BE49-F238E27FC236}">
                <a16:creationId xmlns:a16="http://schemas.microsoft.com/office/drawing/2014/main" id="{A08ADC86-13BD-F645-BF14-038AF004C112}"/>
              </a:ext>
            </a:extLst>
          </p:cNvPr>
          <p:cNvSpPr>
            <a:spLocks noGrp="1"/>
          </p:cNvSpPr>
          <p:nvPr>
            <p:ph idx="1"/>
          </p:nvPr>
        </p:nvSpPr>
        <p:spPr/>
        <p:txBody>
          <a:bodyPr>
            <a:normAutofit fontScale="77500" lnSpcReduction="20000"/>
          </a:bodyPr>
          <a:lstStyle/>
          <a:p>
            <a:r>
              <a:rPr lang="en-US" sz="3300" dirty="0"/>
              <a:t>For every memory location, you should obey at least one of the following:</a:t>
            </a:r>
          </a:p>
          <a:p>
            <a:pPr lvl="1"/>
            <a:r>
              <a:rPr lang="en-US" sz="2900" dirty="0"/>
              <a:t>Make it </a:t>
            </a:r>
            <a:r>
              <a:rPr lang="en-US" sz="2800" b="1" dirty="0"/>
              <a:t>thread-local</a:t>
            </a:r>
            <a:r>
              <a:rPr lang="en-US" sz="2800" dirty="0"/>
              <a:t> - whenever possible, avoid sharing resources between threads</a:t>
            </a:r>
          </a:p>
          <a:p>
            <a:pPr lvl="2"/>
            <a:r>
              <a:rPr lang="en-US" sz="2100" dirty="0"/>
              <a:t>make a copy for each thread. </a:t>
            </a:r>
          </a:p>
          <a:p>
            <a:pPr lvl="1"/>
            <a:r>
              <a:rPr lang="en-US" sz="2800" dirty="0"/>
              <a:t>Make it </a:t>
            </a:r>
            <a:r>
              <a:rPr lang="en-US" sz="2800" b="1" dirty="0"/>
              <a:t>immutable </a:t>
            </a:r>
            <a:r>
              <a:rPr lang="en-US" sz="2800" dirty="0"/>
              <a:t>- Whenever possible, do not update objects; make new objects instead. </a:t>
            </a:r>
          </a:p>
          <a:p>
            <a:pPr lvl="2"/>
            <a:r>
              <a:rPr lang="en-US" sz="2100" dirty="0"/>
              <a:t>If a location is only read (never written), then no synchronization is necessary. </a:t>
            </a:r>
          </a:p>
          <a:p>
            <a:pPr lvl="2"/>
            <a:r>
              <a:rPr lang="en-US" sz="2100" dirty="0"/>
              <a:t>Simultaneous reads are not data races, and not a problem.</a:t>
            </a:r>
          </a:p>
          <a:p>
            <a:pPr lvl="1"/>
            <a:r>
              <a:rPr lang="en-US" sz="2800" dirty="0"/>
              <a:t>Make access </a:t>
            </a:r>
            <a:r>
              <a:rPr lang="en-US" sz="2800" b="1" dirty="0"/>
              <a:t>synchronized</a:t>
            </a:r>
            <a:r>
              <a:rPr lang="en-US" sz="2800" dirty="0"/>
              <a:t>, </a:t>
            </a:r>
            <a:r>
              <a:rPr lang="en-US" sz="2800" dirty="0" err="1"/>
              <a:t>ie</a:t>
            </a:r>
            <a:r>
              <a:rPr lang="en-US" sz="2800" dirty="0"/>
              <a:t> use locks and other primitives to prevent race conditions.</a:t>
            </a:r>
          </a:p>
          <a:p>
            <a:pPr lvl="2"/>
            <a:r>
              <a:rPr lang="en-US" sz="2100" u="sng" dirty="0"/>
              <a:t>No data races</a:t>
            </a:r>
            <a:r>
              <a:rPr lang="en-US" sz="2100" dirty="0"/>
              <a:t>. Never allow two threads to read/write or write/write a location at the same time. In C, a program with a data race is almost always wrong.</a:t>
            </a:r>
          </a:p>
          <a:p>
            <a:pPr lvl="2"/>
            <a:r>
              <a:rPr lang="en-US" sz="2100" u="sng" dirty="0"/>
              <a:t>Think of what operations need to be atomic</a:t>
            </a:r>
            <a:r>
              <a:rPr lang="en-US" sz="2100" dirty="0"/>
              <a:t>. Consider atomicity first, then figure out how to implement it with locks).</a:t>
            </a:r>
          </a:p>
          <a:p>
            <a:pPr lvl="2"/>
            <a:r>
              <a:rPr lang="en-US" sz="2100" u="sng" dirty="0"/>
              <a:t>Consistent locking</a:t>
            </a:r>
            <a:r>
              <a:rPr lang="en-US" sz="2100" dirty="0"/>
              <a:t>. For each location that should be synchronized, have a lock that is ALWAYS locked when reading or writing that location. </a:t>
            </a:r>
          </a:p>
          <a:p>
            <a:r>
              <a:rPr lang="en-US" sz="3400" u="sng" dirty="0"/>
              <a:t>Use built-in libraries whenever possible. </a:t>
            </a:r>
            <a:r>
              <a:rPr lang="en-US" sz="3400" dirty="0"/>
              <a:t>Concurrency is extremely tricky and difficult to get right; experts have spent countless hours building tools for you to use to make your code safe.</a:t>
            </a:r>
          </a:p>
          <a:p>
            <a:endParaRPr lang="en-US" sz="2400" dirty="0"/>
          </a:p>
          <a:p>
            <a:pPr lvl="1"/>
            <a:endParaRPr lang="en-US" sz="2000" dirty="0"/>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31DDF950-729F-D249-B788-EB7BB1ED0175}"/>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5" name="Footer Placeholder 4">
            <a:extLst>
              <a:ext uri="{FF2B5EF4-FFF2-40B4-BE49-F238E27FC236}">
                <a16:creationId xmlns:a16="http://schemas.microsoft.com/office/drawing/2014/main" id="{4A8FDBE4-3F4B-CD40-AF2D-0510505DEEBA}"/>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21840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E763-45EF-C04B-99B6-7DD8DA51E8B6}"/>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F70A329-DFB1-494B-AC64-35B6FBAB2DDF}"/>
              </a:ext>
            </a:extLst>
          </p:cNvPr>
          <p:cNvSpPr>
            <a:spLocks noGrp="1"/>
          </p:cNvSpPr>
          <p:nvPr>
            <p:ph type="sldNum" sz="quarter" idx="12"/>
          </p:nvPr>
        </p:nvSpPr>
        <p:spPr/>
        <p:txBody>
          <a:bodyPr/>
          <a:lstStyle/>
          <a:p>
            <a:fld id="{659665DE-58FC-41F4-AC58-2C90A5E00527}" type="slidenum">
              <a:rPr lang="en-US" smtClean="0"/>
              <a:pPr/>
              <a:t>22</a:t>
            </a:fld>
            <a:endParaRPr lang="en-US"/>
          </a:p>
        </p:txBody>
      </p:sp>
      <p:sp>
        <p:nvSpPr>
          <p:cNvPr id="4" name="Text Placeholder 3">
            <a:extLst>
              <a:ext uri="{FF2B5EF4-FFF2-40B4-BE49-F238E27FC236}">
                <a16:creationId xmlns:a16="http://schemas.microsoft.com/office/drawing/2014/main" id="{B8E539BB-2221-1B4E-AA80-05060A1117E5}"/>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C7065FC9-8E47-2943-B07D-0CC2DD92915E}"/>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57437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5C82-12D3-B44E-A4B4-758D5EDD0BF3}"/>
              </a:ext>
            </a:extLst>
          </p:cNvPr>
          <p:cNvSpPr>
            <a:spLocks noGrp="1"/>
          </p:cNvSpPr>
          <p:nvPr>
            <p:ph type="title"/>
          </p:nvPr>
        </p:nvSpPr>
        <p:spPr/>
        <p:txBody>
          <a:bodyPr/>
          <a:lstStyle/>
          <a:p>
            <a:r>
              <a:rPr lang="en-US" dirty="0"/>
              <a:t>Concurrency vs Parallelism</a:t>
            </a:r>
          </a:p>
        </p:txBody>
      </p:sp>
      <p:sp>
        <p:nvSpPr>
          <p:cNvPr id="3" name="Content Placeholder 2">
            <a:extLst>
              <a:ext uri="{FF2B5EF4-FFF2-40B4-BE49-F238E27FC236}">
                <a16:creationId xmlns:a16="http://schemas.microsoft.com/office/drawing/2014/main" id="{9D18978A-2A6C-8C4A-8D4A-69A9704539E2}"/>
              </a:ext>
            </a:extLst>
          </p:cNvPr>
          <p:cNvSpPr>
            <a:spLocks noGrp="1"/>
          </p:cNvSpPr>
          <p:nvPr>
            <p:ph idx="1"/>
          </p:nvPr>
        </p:nvSpPr>
        <p:spPr>
          <a:xfrm>
            <a:off x="575240" y="1463857"/>
            <a:ext cx="9841748" cy="4845504"/>
          </a:xfrm>
        </p:spPr>
        <p:txBody>
          <a:bodyPr>
            <a:normAutofit/>
          </a:bodyPr>
          <a:lstStyle/>
          <a:p>
            <a:pPr marL="91440" lvl="1" indent="-91440">
              <a:spcBef>
                <a:spcPts val="1200"/>
              </a:spcBef>
              <a:spcAft>
                <a:spcPts val="200"/>
              </a:spcAft>
              <a:buClr>
                <a:srgbClr val="4C3282"/>
              </a:buClr>
              <a:buSzPct val="100000"/>
              <a:buFont typeface="Wingdings" pitchFamily="2" charset="2"/>
              <a:buChar char="§"/>
            </a:pPr>
            <a:r>
              <a:rPr lang="en-US" sz="2200" b="1" dirty="0">
                <a:solidFill>
                  <a:srgbClr val="4C3282"/>
                </a:solidFill>
              </a:rPr>
              <a:t>parallelism</a:t>
            </a:r>
            <a:r>
              <a:rPr lang="en-US" sz="2200" dirty="0"/>
              <a:t> refers to running things simultaneously on </a:t>
            </a:r>
            <a:r>
              <a:rPr lang="en-US" sz="2200" b="1" dirty="0"/>
              <a:t>separate</a:t>
            </a:r>
            <a:r>
              <a:rPr lang="en-US" sz="2200" dirty="0"/>
              <a:t> resources (ex. Separate CPUs)</a:t>
            </a:r>
          </a:p>
          <a:p>
            <a:pPr marL="91440" lvl="1" indent="-91440">
              <a:spcBef>
                <a:spcPts val="1200"/>
              </a:spcBef>
              <a:spcAft>
                <a:spcPts val="200"/>
              </a:spcAft>
              <a:buClr>
                <a:srgbClr val="4C3282"/>
              </a:buClr>
              <a:buSzPct val="100000"/>
              <a:buFont typeface="Wingdings" pitchFamily="2" charset="2"/>
              <a:buChar char="§"/>
            </a:pPr>
            <a:r>
              <a:rPr lang="en-US" sz="2200" b="1" dirty="0">
                <a:solidFill>
                  <a:srgbClr val="4C3282"/>
                </a:solidFill>
              </a:rPr>
              <a:t>concurrency</a:t>
            </a:r>
            <a:r>
              <a:rPr lang="en-US" sz="2200" dirty="0"/>
              <a:t> refers to running multiple threads on a </a:t>
            </a:r>
            <a:r>
              <a:rPr lang="en-US" sz="2200" b="1" dirty="0"/>
              <a:t>shared</a:t>
            </a:r>
            <a:r>
              <a:rPr lang="en-US" sz="2200" dirty="0"/>
              <a:t> resources</a:t>
            </a:r>
          </a:p>
          <a:p>
            <a:pPr marL="91440" lvl="1" indent="-91440">
              <a:spcBef>
                <a:spcPts val="1200"/>
              </a:spcBef>
              <a:spcAft>
                <a:spcPts val="200"/>
              </a:spcAft>
              <a:buClr>
                <a:srgbClr val="4C3282"/>
              </a:buClr>
              <a:buSzPct val="100000"/>
              <a:buFont typeface="Wingdings" pitchFamily="2" charset="2"/>
              <a:buChar char="§"/>
            </a:pPr>
            <a:r>
              <a:rPr lang="en-US" sz="2200" dirty="0"/>
              <a:t>Concurrency is one person cooking multiple dishes at the same time. </a:t>
            </a:r>
          </a:p>
          <a:p>
            <a:pPr marL="91440" lvl="1" indent="-91440">
              <a:spcBef>
                <a:spcPts val="1200"/>
              </a:spcBef>
              <a:spcAft>
                <a:spcPts val="200"/>
              </a:spcAft>
              <a:buClr>
                <a:srgbClr val="4C3282"/>
              </a:buClr>
              <a:buSzPct val="100000"/>
              <a:buFont typeface="Wingdings" pitchFamily="2" charset="2"/>
              <a:buChar char="§"/>
            </a:pPr>
            <a:r>
              <a:rPr lang="en-US" sz="2200" dirty="0"/>
              <a:t>Parallelism is having multiple people (possibly cooking the same dish).</a:t>
            </a:r>
          </a:p>
          <a:p>
            <a:pPr marL="91440" lvl="1" indent="-91440">
              <a:spcBef>
                <a:spcPts val="1200"/>
              </a:spcBef>
              <a:spcAft>
                <a:spcPts val="200"/>
              </a:spcAft>
              <a:buClr>
                <a:srgbClr val="4C3282"/>
              </a:buClr>
              <a:buSzPct val="100000"/>
              <a:buFont typeface="Wingdings" pitchFamily="2" charset="2"/>
              <a:buChar char="§"/>
            </a:pPr>
            <a:r>
              <a:rPr lang="en-US" sz="2200" dirty="0"/>
              <a:t>Allows processes to run ‘in the background’</a:t>
            </a:r>
          </a:p>
          <a:p>
            <a:pPr marL="274320" lvl="2" indent="-91440">
              <a:spcBef>
                <a:spcPts val="1200"/>
              </a:spcBef>
              <a:spcAft>
                <a:spcPts val="200"/>
              </a:spcAft>
              <a:buClr>
                <a:srgbClr val="4C3282"/>
              </a:buClr>
              <a:buSzPct val="100000"/>
              <a:buFont typeface="Wingdings" pitchFamily="2" charset="2"/>
              <a:buChar char="§"/>
            </a:pPr>
            <a:r>
              <a:rPr lang="en-US" sz="1800" dirty="0"/>
              <a:t>Responsiveness – allow GUI to respond while computation happens</a:t>
            </a:r>
          </a:p>
          <a:p>
            <a:pPr marL="274320" lvl="2" indent="-91440">
              <a:spcBef>
                <a:spcPts val="1200"/>
              </a:spcBef>
              <a:spcAft>
                <a:spcPts val="200"/>
              </a:spcAft>
              <a:buClr>
                <a:srgbClr val="4C3282"/>
              </a:buClr>
              <a:buSzPct val="100000"/>
              <a:buFont typeface="Wingdings" pitchFamily="2" charset="2"/>
              <a:buChar char="§"/>
            </a:pPr>
            <a:r>
              <a:rPr lang="en-US" sz="1800" dirty="0"/>
              <a:t>CPU utilization – allow CPU to compute while waiting (waiting for data, for input)</a:t>
            </a:r>
          </a:p>
          <a:p>
            <a:pPr marL="274320" lvl="2" indent="-91440">
              <a:spcBef>
                <a:spcPts val="1200"/>
              </a:spcBef>
              <a:spcAft>
                <a:spcPts val="200"/>
              </a:spcAft>
              <a:buClr>
                <a:srgbClr val="4C3282"/>
              </a:buClr>
              <a:buSzPct val="100000"/>
              <a:buFont typeface="Wingdings" pitchFamily="2" charset="2"/>
              <a:buChar char="§"/>
            </a:pPr>
            <a:r>
              <a:rPr lang="en-US" sz="1800" dirty="0"/>
              <a:t>isolation – keep threads separate so errors in one don’t affect the others</a:t>
            </a:r>
          </a:p>
        </p:txBody>
      </p:sp>
      <p:sp>
        <p:nvSpPr>
          <p:cNvPr id="4" name="Slide Number Placeholder 3">
            <a:extLst>
              <a:ext uri="{FF2B5EF4-FFF2-40B4-BE49-F238E27FC236}">
                <a16:creationId xmlns:a16="http://schemas.microsoft.com/office/drawing/2014/main" id="{8C0DAA77-4864-EB4D-92C0-9E2A50B5B9CA}"/>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5" name="Footer Placeholder 4">
            <a:extLst>
              <a:ext uri="{FF2B5EF4-FFF2-40B4-BE49-F238E27FC236}">
                <a16:creationId xmlns:a16="http://schemas.microsoft.com/office/drawing/2014/main" id="{E968A6D5-E6F0-0143-9BFD-DFFB85087E32}"/>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82316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2C24-5A8C-B944-B114-A379C4D270FD}"/>
              </a:ext>
            </a:extLst>
          </p:cNvPr>
          <p:cNvSpPr>
            <a:spLocks noGrp="1"/>
          </p:cNvSpPr>
          <p:nvPr>
            <p:ph type="title"/>
          </p:nvPr>
        </p:nvSpPr>
        <p:spPr/>
        <p:txBody>
          <a:bodyPr/>
          <a:lstStyle/>
          <a:p>
            <a:r>
              <a:rPr lang="en-US" dirty="0"/>
              <a:t>Concurrency</a:t>
            </a:r>
          </a:p>
        </p:txBody>
      </p:sp>
      <p:sp>
        <p:nvSpPr>
          <p:cNvPr id="4" name="Slide Number Placeholder 3">
            <a:extLst>
              <a:ext uri="{FF2B5EF4-FFF2-40B4-BE49-F238E27FC236}">
                <a16:creationId xmlns:a16="http://schemas.microsoft.com/office/drawing/2014/main" id="{54FFA18A-33B1-A24F-A61A-B563782FF4AC}"/>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DEE2D2E2-A8E4-3846-8D4B-291EBAE71A62}"/>
              </a:ext>
            </a:extLst>
          </p:cNvPr>
          <p:cNvSpPr>
            <a:spLocks noGrp="1"/>
          </p:cNvSpPr>
          <p:nvPr>
            <p:ph type="ftr" sz="quarter" idx="3"/>
          </p:nvPr>
        </p:nvSpPr>
        <p:spPr/>
        <p:txBody>
          <a:bodyPr/>
          <a:lstStyle/>
          <a:p>
            <a:r>
              <a:rPr lang="en-US"/>
              <a:t>CSE 374 au 20 - Kasey Champion</a:t>
            </a:r>
            <a:endParaRPr lang="en-US" dirty="0"/>
          </a:p>
        </p:txBody>
      </p:sp>
      <p:sp>
        <p:nvSpPr>
          <p:cNvPr id="7" name="Rectangle 6">
            <a:extLst>
              <a:ext uri="{FF2B5EF4-FFF2-40B4-BE49-F238E27FC236}">
                <a16:creationId xmlns:a16="http://schemas.microsoft.com/office/drawing/2014/main" id="{80C48AF9-3D29-2C48-981E-9D2B873ED22A}"/>
              </a:ext>
            </a:extLst>
          </p:cNvPr>
          <p:cNvSpPr/>
          <p:nvPr/>
        </p:nvSpPr>
        <p:spPr>
          <a:xfrm>
            <a:off x="431805" y="1853755"/>
            <a:ext cx="4767724" cy="2963953"/>
          </a:xfrm>
          <a:prstGeom prst="rect">
            <a:avLst/>
          </a:prstGeom>
        </p:spPr>
        <p:txBody>
          <a:bodyPr wrap="square">
            <a:spAutoFit/>
          </a:bodyPr>
          <a:lstStyle/>
          <a:p>
            <a:pPr marL="91440" lvl="1" indent="-91440" defTabSz="914400" fontAlgn="base">
              <a:lnSpc>
                <a:spcPct val="70000"/>
              </a:lnSpc>
              <a:spcBef>
                <a:spcPts val="1200"/>
              </a:spcBef>
              <a:spcAft>
                <a:spcPts val="200"/>
              </a:spcAft>
              <a:buClr>
                <a:srgbClr val="4C3282"/>
              </a:buClr>
              <a:buSzPct val="100000"/>
              <a:buFont typeface="Wingdings" pitchFamily="2" charset="2"/>
              <a:buChar char="§"/>
            </a:pPr>
            <a:r>
              <a:rPr lang="en-US" sz="2000" dirty="0">
                <a:latin typeface="Segoe UI Semilight" panose="020B0402040204020203" pitchFamily="34" charset="0"/>
                <a:cs typeface="Segoe UI Semilight" panose="020B0402040204020203" pitchFamily="34" charset="0"/>
              </a:rPr>
              <a:t>A search engine could run concurrently:</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u="sng" dirty="0">
                <a:latin typeface="Segoe UI Semilight" panose="020B0402040204020203" pitchFamily="34" charset="0"/>
                <a:cs typeface="Segoe UI Semilight" panose="020B0402040204020203" pitchFamily="34" charset="0"/>
              </a:rPr>
              <a:t>Example</a:t>
            </a:r>
            <a:r>
              <a:rPr lang="en-US" sz="2000" dirty="0">
                <a:latin typeface="Segoe UI Semilight" panose="020B0402040204020203" pitchFamily="34" charset="0"/>
                <a:cs typeface="Segoe UI Semilight" panose="020B0402040204020203" pitchFamily="34" charset="0"/>
              </a:rPr>
              <a:t>: Execute queries one at a time, but issue I/O requests against different files/disks simultaneously</a:t>
            </a:r>
          </a:p>
          <a:p>
            <a:pPr marL="722376" lvl="2"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Could read from several index files at once, processing the I/O results as they arrive</a:t>
            </a:r>
            <a:endParaRPr lang="en-US" sz="2200" b="1" dirty="0">
              <a:latin typeface="Segoe UI Semilight" panose="020B0402040204020203" pitchFamily="34" charset="0"/>
              <a:cs typeface="Segoe UI Semilight" panose="020B0402040204020203" pitchFamily="34" charset="0"/>
            </a:endParaRP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u="sng" dirty="0">
                <a:latin typeface="Segoe UI Semilight" panose="020B0402040204020203" pitchFamily="34" charset="0"/>
                <a:cs typeface="Segoe UI Semilight" panose="020B0402040204020203" pitchFamily="34" charset="0"/>
              </a:rPr>
              <a:t>Example</a:t>
            </a:r>
            <a:r>
              <a:rPr lang="en-US" sz="2000" dirty="0">
                <a:latin typeface="Segoe UI Semilight" panose="020B0402040204020203" pitchFamily="34" charset="0"/>
                <a:cs typeface="Segoe UI Semilight" panose="020B0402040204020203" pitchFamily="34" charset="0"/>
              </a:rPr>
              <a:t>: Web server could execute multiple queries at the same time</a:t>
            </a:r>
          </a:p>
          <a:p>
            <a:pPr marL="722376" lvl="2"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While one is waiting for I/O, another can be executing on the CPU</a:t>
            </a:r>
          </a:p>
        </p:txBody>
      </p:sp>
      <p:sp>
        <p:nvSpPr>
          <p:cNvPr id="10" name="Rectangle 9">
            <a:extLst>
              <a:ext uri="{FF2B5EF4-FFF2-40B4-BE49-F238E27FC236}">
                <a16:creationId xmlns:a16="http://schemas.microsoft.com/office/drawing/2014/main" id="{CB4C8036-2056-2A44-B398-46F2B3D4E1D5}"/>
              </a:ext>
            </a:extLst>
          </p:cNvPr>
          <p:cNvSpPr/>
          <p:nvPr/>
        </p:nvSpPr>
        <p:spPr>
          <a:xfrm>
            <a:off x="5292661" y="1841511"/>
            <a:ext cx="6096000" cy="4702891"/>
          </a:xfrm>
          <a:prstGeom prst="rect">
            <a:avLst/>
          </a:prstGeom>
        </p:spPr>
        <p:txBody>
          <a:bodyPr>
            <a:spAutoFit/>
          </a:bodyPr>
          <a:lstStyle/>
          <a:p>
            <a:pPr marL="91440" lvl="1" indent="-91440" defTabSz="914400" fontAlgn="base">
              <a:lnSpc>
                <a:spcPct val="70000"/>
              </a:lnSpc>
              <a:spcBef>
                <a:spcPts val="1200"/>
              </a:spcBef>
              <a:spcAft>
                <a:spcPts val="200"/>
              </a:spcAft>
              <a:buClr>
                <a:srgbClr val="4C3282"/>
              </a:buClr>
              <a:buSzPct val="100000"/>
              <a:buFont typeface="Wingdings" pitchFamily="2" charset="2"/>
              <a:buChar char="§"/>
            </a:pPr>
            <a:r>
              <a:rPr lang="en-US" sz="2000" dirty="0">
                <a:latin typeface="Segoe UI Semilight" panose="020B0402040204020203" pitchFamily="34" charset="0"/>
                <a:cs typeface="Segoe UI Semilight" panose="020B0402040204020203" pitchFamily="34" charset="0"/>
              </a:rPr>
              <a:t>Use multiple “workers”</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As a query arrives, create a new “worker” to handle it</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The “worker” reads the query from the network, issues read requests against files, assembles results and writes to the network</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The “worker” uses blocking I/O; the “worker” alternates between consuming CPU cycles and blocking on I/O</a:t>
            </a:r>
            <a:br>
              <a:rPr lang="en-US" sz="2000" dirty="0">
                <a:latin typeface="Segoe UI Semilight" panose="020B0402040204020203" pitchFamily="34" charset="0"/>
                <a:cs typeface="Segoe UI Semilight" panose="020B0402040204020203" pitchFamily="34" charset="0"/>
              </a:rPr>
            </a:br>
            <a:br>
              <a:rPr lang="en-US" sz="2000" dirty="0">
                <a:latin typeface="Segoe UI Semilight" panose="020B0402040204020203" pitchFamily="34" charset="0"/>
                <a:cs typeface="Segoe UI Semilight" panose="020B0402040204020203" pitchFamily="34" charset="0"/>
              </a:rPr>
            </a:br>
            <a:endParaRPr lang="en-US" sz="2000" dirty="0">
              <a:latin typeface="Segoe UI Semilight" panose="020B0402040204020203" pitchFamily="34" charset="0"/>
              <a:cs typeface="Segoe UI Semilight" panose="020B0402040204020203" pitchFamily="34" charset="0"/>
            </a:endParaRP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The OS context switches between “workers”</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While one is blocked on I/O, another can use the CPU</a:t>
            </a: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Multiple “workers’” I/O requests can be issued at once</a:t>
            </a:r>
            <a:br>
              <a:rPr lang="en-US" sz="2000" dirty="0">
                <a:latin typeface="Segoe UI Semilight" panose="020B0402040204020203" pitchFamily="34" charset="0"/>
                <a:cs typeface="Segoe UI Semilight" panose="020B0402040204020203" pitchFamily="34" charset="0"/>
              </a:rPr>
            </a:br>
            <a:br>
              <a:rPr lang="en-US" sz="2000" dirty="0">
                <a:latin typeface="Segoe UI Semilight" panose="020B0402040204020203" pitchFamily="34" charset="0"/>
                <a:cs typeface="Segoe UI Semilight" panose="020B0402040204020203" pitchFamily="34" charset="0"/>
              </a:rPr>
            </a:br>
            <a:endParaRPr lang="en-US" sz="2000" dirty="0">
              <a:latin typeface="Segoe UI Semilight" panose="020B0402040204020203" pitchFamily="34" charset="0"/>
              <a:cs typeface="Segoe UI Semilight" panose="020B0402040204020203" pitchFamily="34" charset="0"/>
            </a:endParaRPr>
          </a:p>
          <a:p>
            <a:pPr marL="265176" lvl="1" indent="-137160" defTabSz="914400" fontAlgn="base">
              <a:lnSpc>
                <a:spcPct val="70000"/>
              </a:lnSpc>
              <a:spcBef>
                <a:spcPts val="200"/>
              </a:spcBef>
              <a:spcAft>
                <a:spcPts val="400"/>
              </a:spcAft>
              <a:buClr>
                <a:srgbClr val="B6A479"/>
              </a:buClr>
              <a:buSzPct val="100000"/>
              <a:buFont typeface="Segoe UI Semilight" panose="020B0402040204020203" pitchFamily="34" charset="0"/>
              <a:buChar char="-"/>
            </a:pPr>
            <a:r>
              <a:rPr lang="en-US" sz="2000" dirty="0">
                <a:latin typeface="Segoe UI Semilight" panose="020B0402040204020203" pitchFamily="34" charset="0"/>
                <a:cs typeface="Segoe UI Semilight" panose="020B0402040204020203" pitchFamily="34" charset="0"/>
              </a:rPr>
              <a:t>So what should we use for our “workers”?</a:t>
            </a:r>
          </a:p>
        </p:txBody>
      </p:sp>
    </p:spTree>
    <p:extLst>
      <p:ext uri="{BB962C8B-B14F-4D97-AF65-F5344CB8AC3E}">
        <p14:creationId xmlns:p14="http://schemas.microsoft.com/office/powerpoint/2010/main" val="407748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0910-5428-A249-9CAE-A9B86D10C3E7}"/>
              </a:ext>
            </a:extLst>
          </p:cNvPr>
          <p:cNvSpPr>
            <a:spLocks noGrp="1"/>
          </p:cNvSpPr>
          <p:nvPr>
            <p:ph type="title"/>
          </p:nvPr>
        </p:nvSpPr>
        <p:spPr/>
        <p:txBody>
          <a:bodyPr/>
          <a:lstStyle/>
          <a:p>
            <a:r>
              <a:rPr lang="en-US" dirty="0"/>
              <a:t>Threads</a:t>
            </a:r>
          </a:p>
        </p:txBody>
      </p:sp>
      <p:sp>
        <p:nvSpPr>
          <p:cNvPr id="3" name="Content Placeholder 2">
            <a:extLst>
              <a:ext uri="{FF2B5EF4-FFF2-40B4-BE49-F238E27FC236}">
                <a16:creationId xmlns:a16="http://schemas.microsoft.com/office/drawing/2014/main" id="{4FF3FB82-C4B6-624C-9639-C2BB42E47B90}"/>
              </a:ext>
            </a:extLst>
          </p:cNvPr>
          <p:cNvSpPr>
            <a:spLocks noGrp="1"/>
          </p:cNvSpPr>
          <p:nvPr>
            <p:ph idx="1"/>
          </p:nvPr>
        </p:nvSpPr>
        <p:spPr>
          <a:xfrm>
            <a:off x="575240" y="1463857"/>
            <a:ext cx="11187258" cy="4757649"/>
          </a:xfrm>
        </p:spPr>
        <p:txBody>
          <a:bodyPr>
            <a:normAutofit fontScale="77500" lnSpcReduction="20000"/>
          </a:bodyPr>
          <a:lstStyle/>
          <a:p>
            <a:pPr fontAlgn="base"/>
            <a:r>
              <a:rPr lang="en-US" sz="2800" dirty="0"/>
              <a:t>In most modern OS’s </a:t>
            </a:r>
            <a:r>
              <a:rPr lang="en-US" sz="2400" dirty="0"/>
              <a:t>threads are the </a:t>
            </a:r>
            <a:r>
              <a:rPr lang="en-US" sz="2400" i="1" dirty="0"/>
              <a:t>unit of scheduling.</a:t>
            </a:r>
          </a:p>
          <a:p>
            <a:pPr lvl="1" fontAlgn="base"/>
            <a:r>
              <a:rPr lang="en-US" sz="2000" dirty="0"/>
              <a:t>Separate the concept of a process from the “</a:t>
            </a:r>
            <a:r>
              <a:rPr lang="en-US" sz="2000" i="1" dirty="0"/>
              <a:t>thread of execution</a:t>
            </a:r>
            <a:r>
              <a:rPr lang="en-US" sz="2000" dirty="0"/>
              <a:t>” </a:t>
            </a:r>
            <a:endParaRPr lang="en-US" sz="1000" dirty="0"/>
          </a:p>
          <a:p>
            <a:pPr lvl="1" fontAlgn="base"/>
            <a:r>
              <a:rPr lang="en-US" dirty="0"/>
              <a:t>Threads are contained within a process</a:t>
            </a:r>
            <a:endParaRPr lang="en-US" sz="2000" dirty="0"/>
          </a:p>
          <a:p>
            <a:pPr lvl="1" fontAlgn="base"/>
            <a:r>
              <a:rPr lang="en-US" dirty="0"/>
              <a:t>Usually called a thread, this is a sequential execution stream within a process</a:t>
            </a:r>
          </a:p>
          <a:p>
            <a:pPr fontAlgn="base"/>
            <a:r>
              <a:rPr lang="en-US" sz="2400" dirty="0"/>
              <a:t>Cohabit the same address space</a:t>
            </a:r>
          </a:p>
          <a:p>
            <a:pPr lvl="1" fontAlgn="base"/>
            <a:r>
              <a:rPr lang="en-US" dirty="0"/>
              <a:t>Threads within a process see the same heap and </a:t>
            </a:r>
            <a:r>
              <a:rPr lang="en-US" dirty="0" err="1"/>
              <a:t>globals</a:t>
            </a:r>
            <a:r>
              <a:rPr lang="en-US" dirty="0"/>
              <a:t> and can communicate with each other through variables and memory</a:t>
            </a:r>
          </a:p>
          <a:p>
            <a:pPr lvl="1" fontAlgn="base"/>
            <a:r>
              <a:rPr lang="en-US" dirty="0"/>
              <a:t>Each thread has its own stack</a:t>
            </a:r>
          </a:p>
          <a:p>
            <a:pPr lvl="1" fontAlgn="base"/>
            <a:r>
              <a:rPr lang="en-US" dirty="0"/>
              <a:t>But, they can interfere with each other – need synchronization for shared resources</a:t>
            </a:r>
            <a:endParaRPr lang="en-US" sz="2000" dirty="0"/>
          </a:p>
          <a:p>
            <a:pPr fontAlgn="base"/>
            <a:r>
              <a:rPr lang="en-US" sz="2400" dirty="0"/>
              <a:t>Advantages:</a:t>
            </a:r>
          </a:p>
          <a:p>
            <a:pPr lvl="1" fontAlgn="base"/>
            <a:r>
              <a:rPr lang="en-US" dirty="0"/>
              <a:t>They execute concurrently like processes</a:t>
            </a:r>
          </a:p>
          <a:p>
            <a:pPr lvl="1" fontAlgn="base"/>
            <a:r>
              <a:rPr lang="en-US" dirty="0"/>
              <a:t>You (mostly) write sequential-looking code</a:t>
            </a:r>
            <a:endParaRPr lang="en-US" sz="2000" dirty="0"/>
          </a:p>
          <a:p>
            <a:pPr lvl="1" fontAlgn="base"/>
            <a:r>
              <a:rPr lang="en-US" dirty="0"/>
              <a:t>Threads can run in parallel if you have multiple CPUs/cores</a:t>
            </a:r>
            <a:endParaRPr lang="en-US" sz="2000" dirty="0"/>
          </a:p>
          <a:p>
            <a:pPr fontAlgn="base"/>
            <a:r>
              <a:rPr lang="en-US" sz="2400" dirty="0"/>
              <a:t>Disadvantages:</a:t>
            </a:r>
            <a:endParaRPr lang="en-US" sz="1400" dirty="0"/>
          </a:p>
          <a:p>
            <a:pPr lvl="1" fontAlgn="base"/>
            <a:r>
              <a:rPr lang="en-US" dirty="0"/>
              <a:t>If threads share data, you need locks or other synchronization</a:t>
            </a:r>
            <a:endParaRPr lang="en-US" sz="2000" dirty="0"/>
          </a:p>
          <a:p>
            <a:pPr lvl="2" fontAlgn="base"/>
            <a:r>
              <a:rPr lang="en-US" dirty="0"/>
              <a:t>Very bug-prone and difficult to debug</a:t>
            </a:r>
            <a:endParaRPr lang="en-US" sz="1200" dirty="0"/>
          </a:p>
          <a:p>
            <a:pPr lvl="1" fontAlgn="base"/>
            <a:r>
              <a:rPr lang="en-US" dirty="0"/>
              <a:t>Threads can introduce overhead</a:t>
            </a:r>
            <a:endParaRPr lang="en-US" sz="2000" dirty="0"/>
          </a:p>
          <a:p>
            <a:pPr lvl="2" fontAlgn="base"/>
            <a:r>
              <a:rPr lang="en-US" dirty="0"/>
              <a:t>Lock contention, context switch overhead, and other issues</a:t>
            </a:r>
            <a:endParaRPr lang="en-US" sz="1200" dirty="0"/>
          </a:p>
          <a:p>
            <a:pPr lvl="1" fontAlgn="base"/>
            <a:r>
              <a:rPr lang="en-US" dirty="0"/>
              <a:t>Need language support for threads</a:t>
            </a:r>
            <a:endParaRPr lang="en-US" sz="2000" dirty="0"/>
          </a:p>
          <a:p>
            <a:pPr fontAlgn="base"/>
            <a:endParaRPr lang="en-US" sz="2000" dirty="0"/>
          </a:p>
          <a:p>
            <a:endParaRPr lang="en-US" dirty="0"/>
          </a:p>
        </p:txBody>
      </p:sp>
      <p:sp>
        <p:nvSpPr>
          <p:cNvPr id="4" name="Slide Number Placeholder 3">
            <a:extLst>
              <a:ext uri="{FF2B5EF4-FFF2-40B4-BE49-F238E27FC236}">
                <a16:creationId xmlns:a16="http://schemas.microsoft.com/office/drawing/2014/main" id="{33458487-6DA6-CF4A-9A7B-E504045330F6}"/>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6162577B-C725-8D42-849C-0F581B56A4AD}"/>
              </a:ext>
            </a:extLst>
          </p:cNvPr>
          <p:cNvSpPr>
            <a:spLocks noGrp="1"/>
          </p:cNvSpPr>
          <p:nvPr>
            <p:ph type="ftr" sz="quarter" idx="3"/>
          </p:nvPr>
        </p:nvSpPr>
        <p:spPr/>
        <p:txBody>
          <a:bodyPr/>
          <a:lstStyle/>
          <a:p>
            <a:r>
              <a:rPr lang="en-US"/>
              <a:t>CSE 374 au 20 - Kasey Champion</a:t>
            </a:r>
            <a:endParaRPr lang="en-US" dirty="0"/>
          </a:p>
        </p:txBody>
      </p:sp>
      <p:sp>
        <p:nvSpPr>
          <p:cNvPr id="8" name="Rectangle 7">
            <a:extLst>
              <a:ext uri="{FF2B5EF4-FFF2-40B4-BE49-F238E27FC236}">
                <a16:creationId xmlns:a16="http://schemas.microsoft.com/office/drawing/2014/main" id="{F2C9FFB2-96EA-244A-91FB-BEEDD5CF6E0A}"/>
              </a:ext>
            </a:extLst>
          </p:cNvPr>
          <p:cNvSpPr/>
          <p:nvPr/>
        </p:nvSpPr>
        <p:spPr>
          <a:xfrm>
            <a:off x="5228166" y="4026985"/>
            <a:ext cx="6096000" cy="2031325"/>
          </a:xfrm>
          <a:prstGeom prst="rect">
            <a:avLst/>
          </a:prstGeom>
        </p:spPr>
        <p:txBody>
          <a:bodyPr>
            <a:spAutoFit/>
          </a:bodyPr>
          <a:lstStyle/>
          <a:p>
            <a:pPr lvl="1" fontAlgn="base"/>
            <a:r>
              <a:rPr lang="en-US" dirty="0"/>
              <a:t>A </a:t>
            </a:r>
            <a:r>
              <a:rPr lang="en-US" u="sng" dirty="0"/>
              <a:t>Process</a:t>
            </a:r>
            <a:r>
              <a:rPr lang="en-US" dirty="0"/>
              <a:t> has a unique:  address space, OS resources, and security attributes</a:t>
            </a:r>
          </a:p>
          <a:p>
            <a:pPr lvl="1" fontAlgn="base"/>
            <a:r>
              <a:rPr lang="en-US" dirty="0"/>
              <a:t>A </a:t>
            </a:r>
            <a:r>
              <a:rPr lang="en-US" u="sng" dirty="0"/>
              <a:t>Thread</a:t>
            </a:r>
            <a:r>
              <a:rPr lang="en-US" dirty="0"/>
              <a:t> has a unique:  stack, stack pointer, program counter, and registers</a:t>
            </a:r>
          </a:p>
          <a:p>
            <a:pPr lvl="1" fontAlgn="base"/>
            <a:r>
              <a:rPr lang="en-US" dirty="0"/>
              <a:t>Threads are the </a:t>
            </a:r>
            <a:r>
              <a:rPr lang="en-US" i="1" dirty="0"/>
              <a:t>unit of scheduling </a:t>
            </a:r>
            <a:r>
              <a:rPr lang="en-US" dirty="0"/>
              <a:t>and processes are their </a:t>
            </a:r>
            <a:r>
              <a:rPr lang="en-US" i="1" dirty="0"/>
              <a:t>containers</a:t>
            </a:r>
            <a:r>
              <a:rPr lang="en-US" dirty="0"/>
              <a:t>; every process has at least one thread running in it</a:t>
            </a:r>
            <a:endParaRPr lang="en-US" sz="2000" dirty="0"/>
          </a:p>
        </p:txBody>
      </p:sp>
    </p:spTree>
    <p:extLst>
      <p:ext uri="{BB962C8B-B14F-4D97-AF65-F5344CB8AC3E}">
        <p14:creationId xmlns:p14="http://schemas.microsoft.com/office/powerpoint/2010/main" val="33560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40B3-3F94-4644-A0F3-AEAFF7A37EE6}"/>
              </a:ext>
            </a:extLst>
          </p:cNvPr>
          <p:cNvSpPr>
            <a:spLocks noGrp="1"/>
          </p:cNvSpPr>
          <p:nvPr>
            <p:ph type="title"/>
          </p:nvPr>
        </p:nvSpPr>
        <p:spPr/>
        <p:txBody>
          <a:bodyPr/>
          <a:lstStyle/>
          <a:p>
            <a:r>
              <a:rPr lang="en-US" dirty="0"/>
              <a:t>Address Spaces</a:t>
            </a:r>
          </a:p>
        </p:txBody>
      </p:sp>
      <p:sp>
        <p:nvSpPr>
          <p:cNvPr id="3" name="Content Placeholder 2">
            <a:extLst>
              <a:ext uri="{FF2B5EF4-FFF2-40B4-BE49-F238E27FC236}">
                <a16:creationId xmlns:a16="http://schemas.microsoft.com/office/drawing/2014/main" id="{B0E23B8D-8053-D744-B759-F7C9074FDA5F}"/>
              </a:ext>
            </a:extLst>
          </p:cNvPr>
          <p:cNvSpPr>
            <a:spLocks noGrp="1"/>
          </p:cNvSpPr>
          <p:nvPr>
            <p:ph idx="1"/>
          </p:nvPr>
        </p:nvSpPr>
        <p:spPr>
          <a:xfrm>
            <a:off x="2832847" y="1463857"/>
            <a:ext cx="3263154" cy="4845504"/>
          </a:xfrm>
        </p:spPr>
        <p:txBody>
          <a:bodyPr/>
          <a:lstStyle/>
          <a:p>
            <a:pPr fontAlgn="base"/>
            <a:r>
              <a:rPr lang="en-US" sz="2400" dirty="0"/>
              <a:t>Before creating a thread</a:t>
            </a:r>
            <a:endParaRPr lang="en-US" sz="1400" dirty="0"/>
          </a:p>
          <a:p>
            <a:pPr lvl="1" fontAlgn="base"/>
            <a:r>
              <a:rPr lang="en-US" dirty="0"/>
              <a:t>One thread of execution running in the address space</a:t>
            </a:r>
            <a:endParaRPr lang="en-US" sz="2000" dirty="0"/>
          </a:p>
          <a:p>
            <a:pPr lvl="2" fontAlgn="base"/>
            <a:r>
              <a:rPr lang="en-US" dirty="0"/>
              <a:t>One PC, stack, SP</a:t>
            </a:r>
            <a:endParaRPr lang="en-US" sz="1200" dirty="0"/>
          </a:p>
          <a:p>
            <a:pPr lvl="1" fontAlgn="base"/>
            <a:r>
              <a:rPr lang="en-US" dirty="0"/>
              <a:t>That main thread invokes a function to create a new thread</a:t>
            </a:r>
            <a:endParaRPr lang="en-US" sz="2000" dirty="0"/>
          </a:p>
          <a:p>
            <a:pPr marL="0" indent="0">
              <a:buNone/>
            </a:pPr>
            <a:r>
              <a:rPr lang="en-US" sz="2400" b="1" dirty="0"/>
              <a:t>  -&gt; </a:t>
            </a:r>
            <a:r>
              <a:rPr lang="en-US" sz="2400" b="1" dirty="0" err="1"/>
              <a:t>pthread_create</a:t>
            </a:r>
            <a:r>
              <a:rPr lang="en-US" sz="2400" b="1" dirty="0"/>
              <a:t>() -&gt;</a:t>
            </a:r>
            <a:endParaRPr lang="en-US" b="1" dirty="0"/>
          </a:p>
        </p:txBody>
      </p:sp>
      <p:sp>
        <p:nvSpPr>
          <p:cNvPr id="4" name="Slide Number Placeholder 3">
            <a:extLst>
              <a:ext uri="{FF2B5EF4-FFF2-40B4-BE49-F238E27FC236}">
                <a16:creationId xmlns:a16="http://schemas.microsoft.com/office/drawing/2014/main" id="{08D5D7A7-F007-3349-9B45-72A7A3591BB5}"/>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D6F084AB-3FAA-B648-834D-19F204F449D5}"/>
              </a:ext>
            </a:extLst>
          </p:cNvPr>
          <p:cNvSpPr>
            <a:spLocks noGrp="1"/>
          </p:cNvSpPr>
          <p:nvPr>
            <p:ph type="ftr" sz="quarter" idx="3"/>
          </p:nvPr>
        </p:nvSpPr>
        <p:spPr/>
        <p:txBody>
          <a:bodyPr/>
          <a:lstStyle/>
          <a:p>
            <a:r>
              <a:rPr lang="en-US"/>
              <a:t>CSE 374 au 20 - Kasey Champion</a:t>
            </a:r>
            <a:endParaRPr lang="en-US" dirty="0"/>
          </a:p>
        </p:txBody>
      </p:sp>
      <p:pic>
        <p:nvPicPr>
          <p:cNvPr id="7" name="Picture 6">
            <a:extLst>
              <a:ext uri="{FF2B5EF4-FFF2-40B4-BE49-F238E27FC236}">
                <a16:creationId xmlns:a16="http://schemas.microsoft.com/office/drawing/2014/main" id="{769DDA62-F303-7D45-8B4F-D62EA5F4257C}"/>
              </a:ext>
            </a:extLst>
          </p:cNvPr>
          <p:cNvPicPr>
            <a:picLocks noChangeAspect="1"/>
          </p:cNvPicPr>
          <p:nvPr/>
        </p:nvPicPr>
        <p:blipFill>
          <a:blip r:embed="rId2"/>
          <a:stretch>
            <a:fillRect/>
          </a:stretch>
        </p:blipFill>
        <p:spPr>
          <a:xfrm>
            <a:off x="429502" y="1277943"/>
            <a:ext cx="2209800" cy="4838700"/>
          </a:xfrm>
          <a:prstGeom prst="rect">
            <a:avLst/>
          </a:prstGeom>
        </p:spPr>
      </p:pic>
      <p:pic>
        <p:nvPicPr>
          <p:cNvPr id="8" name="Picture 7">
            <a:extLst>
              <a:ext uri="{FF2B5EF4-FFF2-40B4-BE49-F238E27FC236}">
                <a16:creationId xmlns:a16="http://schemas.microsoft.com/office/drawing/2014/main" id="{32B49CE6-36B2-FC4B-9376-5CFA8863E21F}"/>
              </a:ext>
            </a:extLst>
          </p:cNvPr>
          <p:cNvPicPr>
            <a:picLocks noChangeAspect="1"/>
          </p:cNvPicPr>
          <p:nvPr/>
        </p:nvPicPr>
        <p:blipFill>
          <a:blip r:embed="rId3"/>
          <a:stretch>
            <a:fillRect/>
          </a:stretch>
        </p:blipFill>
        <p:spPr>
          <a:xfrm>
            <a:off x="6110252" y="1290643"/>
            <a:ext cx="2209800" cy="4826000"/>
          </a:xfrm>
          <a:prstGeom prst="rect">
            <a:avLst/>
          </a:prstGeom>
        </p:spPr>
      </p:pic>
      <p:sp>
        <p:nvSpPr>
          <p:cNvPr id="9" name="Content Placeholder 2">
            <a:extLst>
              <a:ext uri="{FF2B5EF4-FFF2-40B4-BE49-F238E27FC236}">
                <a16:creationId xmlns:a16="http://schemas.microsoft.com/office/drawing/2014/main" id="{4FFF9B37-7616-BA4F-8963-E5AD7F4DA728}"/>
              </a:ext>
            </a:extLst>
          </p:cNvPr>
          <p:cNvSpPr txBox="1">
            <a:spLocks/>
          </p:cNvSpPr>
          <p:nvPr/>
        </p:nvSpPr>
        <p:spPr>
          <a:xfrm>
            <a:off x="8499344" y="1463857"/>
            <a:ext cx="3263154"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fontAlgn="base"/>
            <a:r>
              <a:rPr lang="en-US" sz="2400" dirty="0"/>
              <a:t>After creating a thread</a:t>
            </a:r>
            <a:endParaRPr lang="en-US" sz="1400" dirty="0"/>
          </a:p>
          <a:p>
            <a:pPr lvl="1" fontAlgn="base"/>
            <a:r>
              <a:rPr lang="en-US" i="1" dirty="0"/>
              <a:t>Two</a:t>
            </a:r>
            <a:r>
              <a:rPr lang="en-US" dirty="0"/>
              <a:t> threads of execution running in the address space</a:t>
            </a:r>
            <a:endParaRPr lang="en-US" sz="2000" i="1" dirty="0"/>
          </a:p>
          <a:p>
            <a:pPr lvl="2" fontAlgn="base"/>
            <a:r>
              <a:rPr lang="en-US" dirty="0"/>
              <a:t>Original thread (parent) and new thread (child)</a:t>
            </a:r>
            <a:endParaRPr lang="en-US" sz="1200" dirty="0"/>
          </a:p>
          <a:p>
            <a:pPr lvl="2" fontAlgn="base"/>
            <a:r>
              <a:rPr lang="en-US" dirty="0"/>
              <a:t>New stack created for child thread</a:t>
            </a:r>
            <a:endParaRPr lang="en-US" sz="1200" dirty="0"/>
          </a:p>
          <a:p>
            <a:pPr lvl="2" fontAlgn="base"/>
            <a:r>
              <a:rPr lang="en-US" dirty="0"/>
              <a:t>Child thread has its own </a:t>
            </a:r>
            <a:r>
              <a:rPr lang="en-US" i="1" dirty="0"/>
              <a:t>values</a:t>
            </a:r>
            <a:r>
              <a:rPr lang="en-US" dirty="0"/>
              <a:t> of the PC and SP</a:t>
            </a:r>
            <a:endParaRPr lang="en-US" sz="1200" dirty="0"/>
          </a:p>
          <a:p>
            <a:pPr lvl="1" fontAlgn="base"/>
            <a:r>
              <a:rPr lang="en-US" dirty="0"/>
              <a:t>Both threads share the other segments (code, heap, </a:t>
            </a:r>
            <a:r>
              <a:rPr lang="en-US" dirty="0" err="1"/>
              <a:t>globals</a:t>
            </a:r>
            <a:r>
              <a:rPr lang="en-US" dirty="0"/>
              <a:t>)</a:t>
            </a:r>
            <a:endParaRPr lang="en-US" sz="2000" dirty="0"/>
          </a:p>
          <a:p>
            <a:pPr lvl="2" fontAlgn="base"/>
            <a:r>
              <a:rPr lang="en-US" dirty="0"/>
              <a:t>They can cooperatively modify shared data</a:t>
            </a:r>
            <a:endParaRPr lang="en-US" sz="1200" dirty="0"/>
          </a:p>
        </p:txBody>
      </p:sp>
      <p:sp>
        <p:nvSpPr>
          <p:cNvPr id="6" name="Rectangle 5">
            <a:extLst>
              <a:ext uri="{FF2B5EF4-FFF2-40B4-BE49-F238E27FC236}">
                <a16:creationId xmlns:a16="http://schemas.microsoft.com/office/drawing/2014/main" id="{0BFA3AC4-B411-2946-8CC9-22B3317DAE87}"/>
              </a:ext>
            </a:extLst>
          </p:cNvPr>
          <p:cNvSpPr/>
          <p:nvPr/>
        </p:nvSpPr>
        <p:spPr>
          <a:xfrm>
            <a:off x="22417" y="6116643"/>
            <a:ext cx="3023969" cy="369332"/>
          </a:xfrm>
          <a:prstGeom prst="rect">
            <a:avLst/>
          </a:prstGeom>
        </p:spPr>
        <p:txBody>
          <a:bodyPr wrap="none">
            <a:spAutoFit/>
          </a:bodyPr>
          <a:lstStyle/>
          <a:p>
            <a:pPr fontAlgn="base"/>
            <a:r>
              <a:rPr lang="en-US" dirty="0"/>
              <a:t>Single threaded address space</a:t>
            </a:r>
          </a:p>
        </p:txBody>
      </p:sp>
      <p:sp>
        <p:nvSpPr>
          <p:cNvPr id="10" name="Rectangle 9">
            <a:extLst>
              <a:ext uri="{FF2B5EF4-FFF2-40B4-BE49-F238E27FC236}">
                <a16:creationId xmlns:a16="http://schemas.microsoft.com/office/drawing/2014/main" id="{00693041-FBE7-F945-B18C-7AE722753D3E}"/>
              </a:ext>
            </a:extLst>
          </p:cNvPr>
          <p:cNvSpPr/>
          <p:nvPr/>
        </p:nvSpPr>
        <p:spPr>
          <a:xfrm>
            <a:off x="5722403" y="6116643"/>
            <a:ext cx="2985497" cy="369332"/>
          </a:xfrm>
          <a:prstGeom prst="rect">
            <a:avLst/>
          </a:prstGeom>
        </p:spPr>
        <p:txBody>
          <a:bodyPr wrap="none">
            <a:spAutoFit/>
          </a:bodyPr>
          <a:lstStyle/>
          <a:p>
            <a:pPr fontAlgn="base"/>
            <a:r>
              <a:rPr lang="en-US" dirty="0"/>
              <a:t>Multi-threaded address space</a:t>
            </a:r>
          </a:p>
        </p:txBody>
      </p:sp>
    </p:spTree>
    <p:extLst>
      <p:ext uri="{BB962C8B-B14F-4D97-AF65-F5344CB8AC3E}">
        <p14:creationId xmlns:p14="http://schemas.microsoft.com/office/powerpoint/2010/main" val="238287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0868-5C45-F546-A798-9DA6507027BA}"/>
              </a:ext>
            </a:extLst>
          </p:cNvPr>
          <p:cNvSpPr>
            <a:spLocks noGrp="1"/>
          </p:cNvSpPr>
          <p:nvPr>
            <p:ph type="title"/>
          </p:nvPr>
        </p:nvSpPr>
        <p:spPr/>
        <p:txBody>
          <a:bodyPr/>
          <a:lstStyle/>
          <a:p>
            <a:r>
              <a:rPr lang="en-US" dirty="0"/>
              <a:t>POSIX Threads and </a:t>
            </a:r>
            <a:r>
              <a:rPr lang="en-US" dirty="0" err="1"/>
              <a:t>Pthread</a:t>
            </a:r>
            <a:r>
              <a:rPr lang="en-US" dirty="0"/>
              <a:t> functions</a:t>
            </a:r>
          </a:p>
        </p:txBody>
      </p:sp>
      <p:sp>
        <p:nvSpPr>
          <p:cNvPr id="3" name="Content Placeholder 2">
            <a:extLst>
              <a:ext uri="{FF2B5EF4-FFF2-40B4-BE49-F238E27FC236}">
                <a16:creationId xmlns:a16="http://schemas.microsoft.com/office/drawing/2014/main" id="{EA0055B6-B096-DE49-86AF-7FC4F838F14C}"/>
              </a:ext>
            </a:extLst>
          </p:cNvPr>
          <p:cNvSpPr>
            <a:spLocks noGrp="1"/>
          </p:cNvSpPr>
          <p:nvPr>
            <p:ph idx="1"/>
          </p:nvPr>
        </p:nvSpPr>
        <p:spPr/>
        <p:txBody>
          <a:bodyPr>
            <a:normAutofit fontScale="92500" lnSpcReduction="20000"/>
          </a:bodyPr>
          <a:lstStyle/>
          <a:p>
            <a:pPr fontAlgn="base"/>
            <a:r>
              <a:rPr lang="en-US" sz="2400" dirty="0"/>
              <a:t> The POSIX APIs for dealing with threads</a:t>
            </a:r>
            <a:endParaRPr lang="en-US" sz="1400" dirty="0"/>
          </a:p>
          <a:p>
            <a:pPr lvl="1" fontAlgn="base"/>
            <a:r>
              <a:rPr lang="en-US" dirty="0"/>
              <a:t>Declared in </a:t>
            </a:r>
            <a:r>
              <a:rPr lang="en-US" dirty="0" err="1"/>
              <a:t>pthread.h</a:t>
            </a:r>
            <a:endParaRPr lang="en-US" sz="2000" dirty="0"/>
          </a:p>
          <a:p>
            <a:pPr lvl="2" fontAlgn="base"/>
            <a:r>
              <a:rPr lang="en-US" dirty="0"/>
              <a:t>Not part of the C/C++ language (cf. Java)</a:t>
            </a:r>
            <a:endParaRPr lang="en-US" sz="1200" dirty="0"/>
          </a:p>
          <a:p>
            <a:pPr lvl="1" fontAlgn="base"/>
            <a:r>
              <a:rPr lang="en-US" dirty="0"/>
              <a:t>To enable support for multithreading, must include -</a:t>
            </a:r>
            <a:r>
              <a:rPr lang="en-US" dirty="0" err="1"/>
              <a:t>pthread</a:t>
            </a:r>
            <a:r>
              <a:rPr lang="en-US" dirty="0"/>
              <a:t> flag when compiling and linking with </a:t>
            </a:r>
            <a:r>
              <a:rPr lang="en-US" dirty="0" err="1"/>
              <a:t>gcc</a:t>
            </a:r>
            <a:r>
              <a:rPr lang="en-US" dirty="0"/>
              <a:t> command</a:t>
            </a:r>
          </a:p>
          <a:p>
            <a:pPr lvl="1" fontAlgn="base"/>
            <a:r>
              <a:rPr lang="en-US" sz="2000" dirty="0"/>
              <a:t>POSIX stands for Portable Operating System Interface, </a:t>
            </a:r>
            <a:r>
              <a:rPr lang="en-US" sz="2000" dirty="0" err="1"/>
              <a:t>pthread</a:t>
            </a:r>
            <a:r>
              <a:rPr lang="en-US" sz="2000" dirty="0"/>
              <a:t> conforms to POSIX standard for threading</a:t>
            </a:r>
          </a:p>
          <a:p>
            <a:pPr marL="0" indent="0">
              <a:buNone/>
            </a:pPr>
            <a:r>
              <a:rPr lang="en-US" dirty="0" err="1">
                <a:latin typeface="Courier New" panose="02070309020205020404" pitchFamily="49" charset="0"/>
                <a:cs typeface="Courier New" panose="02070309020205020404" pitchFamily="49" charset="0"/>
              </a:rPr>
              <a:t>gcc</a:t>
            </a:r>
            <a:r>
              <a:rPr lang="en-US" dirty="0">
                <a:latin typeface="Courier New" panose="02070309020205020404" pitchFamily="49" charset="0"/>
                <a:cs typeface="Courier New" panose="02070309020205020404" pitchFamily="49" charset="0"/>
              </a:rPr>
              <a:t> –g –Wall –std=c11 –</a:t>
            </a:r>
            <a:r>
              <a:rPr lang="en-US" dirty="0" err="1">
                <a:latin typeface="Courier New" panose="02070309020205020404" pitchFamily="49" charset="0"/>
                <a:cs typeface="Courier New" panose="02070309020205020404" pitchFamily="49" charset="0"/>
              </a:rPr>
              <a:t>pthread</a:t>
            </a:r>
            <a:r>
              <a:rPr lang="en-US" dirty="0">
                <a:latin typeface="Courier New" panose="02070309020205020404" pitchFamily="49" charset="0"/>
                <a:cs typeface="Courier New" panose="02070309020205020404" pitchFamily="49" charset="0"/>
              </a:rPr>
              <a:t> –o main </a:t>
            </a:r>
            <a:r>
              <a:rPr lang="en-US" dirty="0" err="1">
                <a:latin typeface="Courier New" panose="02070309020205020404" pitchFamily="49" charset="0"/>
                <a:cs typeface="Courier New" panose="02070309020205020404" pitchFamily="49" charset="0"/>
              </a:rPr>
              <a:t>main.c</a:t>
            </a:r>
            <a:endParaRPr lang="en-US" dirty="0">
              <a:latin typeface="Courier New" panose="02070309020205020404" pitchFamily="49" charset="0"/>
              <a:cs typeface="Courier New" panose="02070309020205020404" pitchFamily="49" charset="0"/>
            </a:endParaRPr>
          </a:p>
          <a:p>
            <a:r>
              <a:rPr lang="en-US" sz="2400" dirty="0"/>
              <a:t>Example Usage</a:t>
            </a:r>
          </a:p>
          <a:p>
            <a:pPr lvl="1"/>
            <a:r>
              <a:rPr lang="en-US" dirty="0" err="1">
                <a:latin typeface="Courier New" panose="02070309020205020404" pitchFamily="49" charset="0"/>
                <a:cs typeface="Courier New" panose="02070309020205020404" pitchFamily="49" charset="0"/>
              </a:rPr>
              <a:t>pthread_t</a:t>
            </a:r>
            <a:r>
              <a:rPr lang="en-US" dirty="0">
                <a:latin typeface="Courier New" panose="02070309020205020404" pitchFamily="49" charset="0"/>
                <a:cs typeface="Courier New" panose="02070309020205020404" pitchFamily="49" charset="0"/>
              </a:rPr>
              <a:t> thread ID;</a:t>
            </a:r>
          </a:p>
          <a:p>
            <a:pPr lvl="2"/>
            <a:r>
              <a:rPr lang="en-US" dirty="0"/>
              <a:t>the </a:t>
            </a:r>
            <a:r>
              <a:rPr lang="en-US" dirty="0" err="1"/>
              <a:t>threadID</a:t>
            </a:r>
            <a:r>
              <a:rPr lang="en-US" dirty="0"/>
              <a:t> keeps track of to which thread we are referring</a:t>
            </a:r>
          </a:p>
          <a:p>
            <a:pPr lvl="1">
              <a:lnSpc>
                <a:spcPct val="100000"/>
              </a:lnSpc>
              <a:buSzPct val="100000"/>
            </a:pPr>
            <a:r>
              <a:rPr lang="en-US" dirty="0" err="1">
                <a:latin typeface="Courier New" panose="02070309020205020404" pitchFamily="49" charset="0"/>
                <a:cs typeface="Courier New" panose="02070309020205020404" pitchFamily="49" charset="0"/>
              </a:rPr>
              <a:t>pthread_create</a:t>
            </a:r>
            <a:r>
              <a:rPr lang="en-US" dirty="0">
                <a:latin typeface="Courier New" panose="02070309020205020404" pitchFamily="49" charset="0"/>
                <a:cs typeface="Courier New" panose="02070309020205020404" pitchFamily="49" charset="0"/>
              </a:rPr>
              <a:t> </a:t>
            </a:r>
            <a:r>
              <a:rPr lang="en-US" dirty="0"/>
              <a:t>takes a function </a:t>
            </a:r>
            <a:r>
              <a:rPr lang="en-US" dirty="0" err="1"/>
              <a:t>plinter</a:t>
            </a:r>
            <a:r>
              <a:rPr lang="en-US" dirty="0"/>
              <a:t> and arguments to trigger separate thread</a:t>
            </a:r>
          </a:p>
          <a:p>
            <a:pPr lvl="2">
              <a:lnSpc>
                <a:spcPct val="100000"/>
              </a:lnSpc>
              <a:buSzPct val="100000"/>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pthread_create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pthread_t</a:t>
            </a:r>
            <a:r>
              <a:rPr lang="en-US" dirty="0">
                <a:latin typeface="Courier New" panose="02070309020205020404" pitchFamily="49" charset="0"/>
                <a:cs typeface="Courier New" panose="02070309020205020404" pitchFamily="49" charset="0"/>
              </a:rPr>
              <a:t> *thread, const </a:t>
            </a:r>
            <a:r>
              <a:rPr lang="en-US" dirty="0" err="1">
                <a:latin typeface="Courier New" panose="02070309020205020404" pitchFamily="49" charset="0"/>
                <a:cs typeface="Courier New" panose="02070309020205020404" pitchFamily="49" charset="0"/>
              </a:rPr>
              <a:t>pthread_attr_t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attr</a:t>
            </a:r>
            <a:r>
              <a:rPr lang="en-US" dirty="0">
                <a:latin typeface="Courier New" panose="02070309020205020404" pitchFamily="49" charset="0"/>
                <a:cs typeface="Courier New" panose="02070309020205020404" pitchFamily="49" charset="0"/>
              </a:rPr>
              <a:t>, void *(*start routing) (void*), void *</a:t>
            </a:r>
            <a:r>
              <a:rPr lang="en-US" dirty="0" err="1">
                <a:latin typeface="Courier New" panose="02070309020205020404" pitchFamily="49" charset="0"/>
                <a:cs typeface="Courier New" panose="02070309020205020404" pitchFamily="49" charset="0"/>
              </a:rPr>
              <a:t>arg</a:t>
            </a:r>
            <a:r>
              <a:rPr lang="en-US" dirty="0">
                <a:latin typeface="Courier New" panose="02070309020205020404" pitchFamily="49" charset="0"/>
                <a:cs typeface="Courier New" panose="02070309020205020404" pitchFamily="49" charset="0"/>
              </a:rPr>
              <a:t>);</a:t>
            </a:r>
          </a:p>
          <a:p>
            <a:pPr lvl="2">
              <a:buSzPct val="100000"/>
            </a:pPr>
            <a:r>
              <a:rPr lang="en-US" dirty="0"/>
              <a:t>note – </a:t>
            </a:r>
            <a:r>
              <a:rPr lang="en-US" dirty="0" err="1"/>
              <a:t>pthread_create</a:t>
            </a:r>
            <a:r>
              <a:rPr lang="en-US" dirty="0"/>
              <a:t> takes two generic (untyped) pointers</a:t>
            </a:r>
          </a:p>
          <a:p>
            <a:pPr lvl="2">
              <a:buSzPct val="100000"/>
            </a:pPr>
            <a:r>
              <a:rPr lang="en-US" dirty="0"/>
              <a:t>interprets the first as a function pointer and the second as an argument pointer</a:t>
            </a:r>
          </a:p>
          <a:p>
            <a:pPr lvl="1">
              <a:lnSpc>
                <a:spcPct val="110000"/>
              </a:lnSpc>
              <a:buSzPct val="100000"/>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pthread_join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pthread_t</a:t>
            </a:r>
            <a:r>
              <a:rPr lang="en-US" dirty="0">
                <a:latin typeface="Courier New" panose="02070309020205020404" pitchFamily="49" charset="0"/>
                <a:cs typeface="Courier New" panose="02070309020205020404" pitchFamily="49" charset="0"/>
              </a:rPr>
              <a:t> thread, void **</a:t>
            </a:r>
            <a:r>
              <a:rPr lang="en-US" dirty="0" err="1">
                <a:latin typeface="Courier New" panose="02070309020205020404" pitchFamily="49" charset="0"/>
                <a:cs typeface="Courier New" panose="02070309020205020404" pitchFamily="49" charset="0"/>
              </a:rPr>
              <a:t>value_ptr</a:t>
            </a:r>
            <a:r>
              <a:rPr lang="en-US" dirty="0">
                <a:latin typeface="Courier New" panose="02070309020205020404" pitchFamily="49" charset="0"/>
                <a:cs typeface="Courier New" panose="02070309020205020404" pitchFamily="49" charset="0"/>
              </a:rPr>
              <a:t>);</a:t>
            </a:r>
          </a:p>
          <a:p>
            <a:pPr lvl="2">
              <a:buSzPct val="100000"/>
            </a:pPr>
            <a:r>
              <a:rPr lang="en-US" dirty="0"/>
              <a:t>puts calling thread ‘on hold’ until ‘thread’ completes – useful for waiting to thread to exit</a:t>
            </a:r>
          </a:p>
          <a:p>
            <a:pPr marL="274320" lvl="2" indent="-91440">
              <a:spcBef>
                <a:spcPts val="1200"/>
              </a:spcBef>
              <a:spcAft>
                <a:spcPts val="200"/>
              </a:spcAft>
              <a:buClr>
                <a:srgbClr val="4C3282"/>
              </a:buClr>
              <a:buSzPct val="100000"/>
              <a:buFont typeface="Wingdings" pitchFamily="2" charset="2"/>
              <a:buChar char="§"/>
            </a:pPr>
            <a:endParaRPr lang="en-US" sz="1800" dirty="0"/>
          </a:p>
          <a:p>
            <a:pPr lvl="1"/>
            <a:endParaRPr lang="en-US" dirty="0"/>
          </a:p>
        </p:txBody>
      </p:sp>
      <p:sp>
        <p:nvSpPr>
          <p:cNvPr id="4" name="Slide Number Placeholder 3">
            <a:extLst>
              <a:ext uri="{FF2B5EF4-FFF2-40B4-BE49-F238E27FC236}">
                <a16:creationId xmlns:a16="http://schemas.microsoft.com/office/drawing/2014/main" id="{36718225-1D67-2942-8B7C-EB2EB3D8A6CD}"/>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5" name="Footer Placeholder 4">
            <a:extLst>
              <a:ext uri="{FF2B5EF4-FFF2-40B4-BE49-F238E27FC236}">
                <a16:creationId xmlns:a16="http://schemas.microsoft.com/office/drawing/2014/main" id="{FA757E6A-44E3-BF45-BC0D-DB2C057CA8DB}"/>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3D657D22-7538-A348-A5BA-A7479AC21195}"/>
              </a:ext>
            </a:extLst>
          </p:cNvPr>
          <p:cNvSpPr/>
          <p:nvPr/>
        </p:nvSpPr>
        <p:spPr>
          <a:xfrm>
            <a:off x="0" y="6488668"/>
            <a:ext cx="7696201" cy="369332"/>
          </a:xfrm>
          <a:prstGeom prst="rect">
            <a:avLst/>
          </a:prstGeom>
        </p:spPr>
        <p:txBody>
          <a:bodyPr wrap="square">
            <a:spAutoFit/>
          </a:bodyPr>
          <a:lstStyle/>
          <a:p>
            <a:r>
              <a:rPr lang="en-US" dirty="0">
                <a:hlinkClick r:id="rId2"/>
              </a:rPr>
              <a:t>https://pubs.opengroup.org/onlinepubs/7908799/xsh/pthread.h.html</a:t>
            </a:r>
            <a:r>
              <a:rPr lang="en-US" dirty="0"/>
              <a:t> </a:t>
            </a:r>
          </a:p>
        </p:txBody>
      </p:sp>
    </p:spTree>
    <p:extLst>
      <p:ext uri="{BB962C8B-B14F-4D97-AF65-F5344CB8AC3E}">
        <p14:creationId xmlns:p14="http://schemas.microsoft.com/office/powerpoint/2010/main" val="368689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08D5-248E-294F-96D2-05E00576D3DA}"/>
              </a:ext>
            </a:extLst>
          </p:cNvPr>
          <p:cNvSpPr>
            <a:spLocks noGrp="1"/>
          </p:cNvSpPr>
          <p:nvPr>
            <p:ph type="title"/>
          </p:nvPr>
        </p:nvSpPr>
        <p:spPr/>
        <p:txBody>
          <a:bodyPr/>
          <a:lstStyle/>
          <a:p>
            <a:r>
              <a:rPr lang="en-US" dirty="0"/>
              <a:t>Creating and Terminating Threads</a:t>
            </a:r>
          </a:p>
        </p:txBody>
      </p:sp>
      <p:sp>
        <p:nvSpPr>
          <p:cNvPr id="3" name="Content Placeholder 2">
            <a:extLst>
              <a:ext uri="{FF2B5EF4-FFF2-40B4-BE49-F238E27FC236}">
                <a16:creationId xmlns:a16="http://schemas.microsoft.com/office/drawing/2014/main" id="{6661CB8C-B36F-8049-9B7B-916EF34C221C}"/>
              </a:ext>
            </a:extLst>
          </p:cNvPr>
          <p:cNvSpPr>
            <a:spLocks noGrp="1"/>
          </p:cNvSpPr>
          <p:nvPr>
            <p:ph idx="1"/>
          </p:nvPr>
        </p:nvSpPr>
        <p:spPr/>
        <p:txBody>
          <a:bodyPr/>
          <a:lstStyle/>
          <a:p>
            <a:pPr marL="0" indent="0" fontAlgn="base">
              <a:buNone/>
            </a:pPr>
            <a:r>
              <a:rPr lang="en-US" sz="2400" dirty="0"/>
              <a:t> </a:t>
            </a:r>
            <a:endParaRPr lang="en-US" sz="1400" dirty="0"/>
          </a:p>
          <a:p>
            <a:pPr marL="0" indent="0">
              <a:buNone/>
            </a:pPr>
            <a:br>
              <a:rPr lang="en-US" dirty="0"/>
            </a:br>
            <a:br>
              <a:rPr lang="en-US" dirty="0"/>
            </a:br>
            <a:br>
              <a:rPr lang="en-US" dirty="0"/>
            </a:br>
            <a:endParaRPr lang="en-US" dirty="0"/>
          </a:p>
          <a:p>
            <a:pPr lvl="1" fontAlgn="base"/>
            <a:r>
              <a:rPr lang="en-US" dirty="0"/>
              <a:t>Creates a new thread into *thread, with attributes *</a:t>
            </a:r>
            <a:r>
              <a:rPr lang="en-US" dirty="0" err="1"/>
              <a:t>attr</a:t>
            </a:r>
            <a:r>
              <a:rPr lang="en-US" dirty="0"/>
              <a:t> (NULL means default attributes)</a:t>
            </a:r>
            <a:endParaRPr lang="en-US" sz="2000" dirty="0"/>
          </a:p>
          <a:p>
            <a:pPr lvl="1" fontAlgn="base"/>
            <a:r>
              <a:rPr lang="en-US" dirty="0"/>
              <a:t>Returns </a:t>
            </a:r>
            <a:r>
              <a:rPr lang="en-US" b="1" dirty="0"/>
              <a:t>0</a:t>
            </a:r>
            <a:r>
              <a:rPr lang="en-US" dirty="0"/>
              <a:t> on success and an error number on error (can check against error constants)</a:t>
            </a:r>
            <a:endParaRPr lang="en-US" sz="2000" dirty="0"/>
          </a:p>
          <a:p>
            <a:pPr lvl="1" fontAlgn="base"/>
            <a:r>
              <a:rPr lang="en-US" dirty="0"/>
              <a:t>The new thread runs </a:t>
            </a:r>
            <a:r>
              <a:rPr lang="en-US" b="1" dirty="0" err="1"/>
              <a:t>start_routine</a:t>
            </a:r>
            <a:r>
              <a:rPr lang="en-US" dirty="0"/>
              <a:t>(</a:t>
            </a:r>
            <a:r>
              <a:rPr lang="en-US" dirty="0" err="1"/>
              <a:t>arg</a:t>
            </a:r>
            <a:r>
              <a:rPr lang="en-US" dirty="0"/>
              <a:t>)</a:t>
            </a:r>
            <a:endParaRPr lang="en-US" sz="2000" dirty="0"/>
          </a:p>
          <a:p>
            <a:pPr fontAlgn="base"/>
            <a:endParaRPr lang="en-US" sz="2400" dirty="0"/>
          </a:p>
          <a:p>
            <a:pPr fontAlgn="base"/>
            <a:endParaRPr lang="en-US" sz="1400" dirty="0"/>
          </a:p>
          <a:p>
            <a:pPr lvl="1" fontAlgn="base"/>
            <a:r>
              <a:rPr lang="en-US" dirty="0"/>
              <a:t>Equivalent of </a:t>
            </a:r>
            <a:r>
              <a:rPr lang="en-US" b="1" dirty="0"/>
              <a:t>exit</a:t>
            </a:r>
            <a:r>
              <a:rPr lang="en-US" dirty="0"/>
              <a:t>(</a:t>
            </a:r>
            <a:r>
              <a:rPr lang="en-US" dirty="0" err="1"/>
              <a:t>retval</a:t>
            </a:r>
            <a:r>
              <a:rPr lang="en-US" dirty="0"/>
              <a:t>); for a thread instead of a process</a:t>
            </a:r>
            <a:endParaRPr lang="en-US" sz="2000" dirty="0"/>
          </a:p>
          <a:p>
            <a:pPr lvl="1" fontAlgn="base"/>
            <a:r>
              <a:rPr lang="en-US" dirty="0"/>
              <a:t>The thread will automatically exit once it returns from </a:t>
            </a:r>
            <a:r>
              <a:rPr lang="en-US" b="1" dirty="0" err="1"/>
              <a:t>start_routine</a:t>
            </a:r>
            <a:r>
              <a:rPr lang="en-US" dirty="0"/>
              <a:t>()</a:t>
            </a:r>
            <a:endParaRPr lang="en-US" sz="2000" dirty="0"/>
          </a:p>
          <a:p>
            <a:endParaRPr lang="en-US" dirty="0"/>
          </a:p>
        </p:txBody>
      </p:sp>
      <p:sp>
        <p:nvSpPr>
          <p:cNvPr id="4" name="Slide Number Placeholder 3">
            <a:extLst>
              <a:ext uri="{FF2B5EF4-FFF2-40B4-BE49-F238E27FC236}">
                <a16:creationId xmlns:a16="http://schemas.microsoft.com/office/drawing/2014/main" id="{46FE73BF-A1B7-664F-9C81-B70D05BFD4F1}"/>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F6A0B1AA-C286-8449-B6E6-FBD2CCA17AEF}"/>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5077E738-7130-8745-878F-9759A90E8001}"/>
              </a:ext>
            </a:extLst>
          </p:cNvPr>
          <p:cNvSpPr/>
          <p:nvPr/>
        </p:nvSpPr>
        <p:spPr>
          <a:xfrm>
            <a:off x="575239" y="1463857"/>
            <a:ext cx="6096000" cy="1477328"/>
          </a:xfrm>
          <a:prstGeom prst="rect">
            <a:avLst/>
          </a:prstGeom>
          <a:ln>
            <a:solidFill>
              <a:srgbClr val="4C3282"/>
            </a:solidFill>
          </a:ln>
        </p:spPr>
        <p:txBody>
          <a:bodyPr>
            <a:spAutoFit/>
          </a:bodyPr>
          <a:lstStyle/>
          <a:p>
            <a:r>
              <a:rPr lang="en-US" dirty="0">
                <a:solidFill>
                  <a:srgbClr val="0066FF"/>
                </a:solidFill>
                <a:latin typeface="Courier New" panose="02070309020205020404" pitchFamily="49" charset="0"/>
              </a:rPr>
              <a:t>int </a:t>
            </a:r>
            <a:r>
              <a:rPr lang="en-US" b="1" dirty="0" err="1">
                <a:solidFill>
                  <a:srgbClr val="669900"/>
                </a:solidFill>
                <a:latin typeface="Courier New" panose="02070309020205020404" pitchFamily="49" charset="0"/>
              </a:rPr>
              <a:t>pthread_create</a:t>
            </a:r>
            <a:r>
              <a:rPr lang="en-US" dirty="0">
                <a:solidFill>
                  <a:srgbClr val="611BB8"/>
                </a:solidFill>
                <a:latin typeface="Courier New" panose="02070309020205020404" pitchFamily="49" charset="0"/>
              </a:rPr>
              <a:t>(</a:t>
            </a:r>
            <a:br>
              <a:rPr lang="en-US" dirty="0">
                <a:solidFill>
                  <a:srgbClr val="611BB8"/>
                </a:solidFill>
                <a:latin typeface="Courier New" panose="02070309020205020404" pitchFamily="49" charset="0"/>
              </a:rPr>
            </a:br>
            <a:r>
              <a:rPr lang="en-US" dirty="0">
                <a:solidFill>
                  <a:srgbClr val="611BB8"/>
                </a:solidFill>
                <a:latin typeface="Courier New" panose="02070309020205020404" pitchFamily="49" charset="0"/>
              </a:rPr>
              <a:t>        </a:t>
            </a:r>
            <a:r>
              <a:rPr lang="en-US" dirty="0" err="1">
                <a:solidFill>
                  <a:srgbClr val="0066FF"/>
                </a:solidFill>
                <a:latin typeface="Courier New" panose="02070309020205020404" pitchFamily="49" charset="0"/>
              </a:rPr>
              <a:t>pthread_t</a:t>
            </a:r>
            <a:r>
              <a:rPr lang="en-US" dirty="0">
                <a:solidFill>
                  <a:srgbClr val="0066FF"/>
                </a:solidFill>
                <a:latin typeface="Courier New" panose="02070309020205020404" pitchFamily="49" charset="0"/>
              </a:rPr>
              <a:t>*</a:t>
            </a:r>
            <a:r>
              <a:rPr lang="en-US" dirty="0">
                <a:solidFill>
                  <a:srgbClr val="611BB8"/>
                </a:solidFill>
                <a:latin typeface="Courier New" panose="02070309020205020404" pitchFamily="49" charset="0"/>
              </a:rPr>
              <a:t> thread,</a:t>
            </a:r>
            <a:br>
              <a:rPr lang="en-US" dirty="0">
                <a:solidFill>
                  <a:srgbClr val="611BB8"/>
                </a:solidFill>
                <a:latin typeface="Courier New" panose="02070309020205020404" pitchFamily="49" charset="0"/>
              </a:rPr>
            </a:br>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const </a:t>
            </a:r>
            <a:r>
              <a:rPr lang="en-US" dirty="0" err="1">
                <a:solidFill>
                  <a:srgbClr val="0066FF"/>
                </a:solidFill>
                <a:latin typeface="Courier New" panose="02070309020205020404" pitchFamily="49" charset="0"/>
              </a:rPr>
              <a:t>pthread_attr_t</a:t>
            </a:r>
            <a:r>
              <a:rPr lang="en-US" dirty="0">
                <a:solidFill>
                  <a:srgbClr val="0066FF"/>
                </a:solidFill>
                <a:latin typeface="Courier New" panose="02070309020205020404" pitchFamily="49" charset="0"/>
              </a:rPr>
              <a:t>* </a:t>
            </a:r>
            <a:r>
              <a:rPr lang="en-US" dirty="0" err="1">
                <a:solidFill>
                  <a:srgbClr val="611BB8"/>
                </a:solidFill>
                <a:latin typeface="Courier New" panose="02070309020205020404" pitchFamily="49" charset="0"/>
              </a:rPr>
              <a:t>attr</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void* </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a:t>
            </a:r>
            <a:r>
              <a:rPr lang="en-US" dirty="0" err="1">
                <a:solidFill>
                  <a:srgbClr val="611BB8"/>
                </a:solidFill>
                <a:latin typeface="Courier New" panose="02070309020205020404" pitchFamily="49" charset="0"/>
              </a:rPr>
              <a:t>start_routine</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void*</a:t>
            </a:r>
            <a:r>
              <a:rPr lang="en-US" dirty="0">
                <a:solidFill>
                  <a:srgbClr val="611BB8"/>
                </a:solidFill>
                <a:latin typeface="Courier New" panose="02070309020205020404" pitchFamily="49" charset="0"/>
              </a:rPr>
              <a:t>), </a:t>
            </a:r>
            <a:br>
              <a:rPr lang="en-US" dirty="0">
                <a:solidFill>
                  <a:srgbClr val="611BB8"/>
                </a:solidFill>
                <a:latin typeface="Courier New" panose="02070309020205020404" pitchFamily="49" charset="0"/>
              </a:rPr>
            </a:br>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void* </a:t>
            </a:r>
            <a:r>
              <a:rPr lang="en-US" dirty="0" err="1">
                <a:solidFill>
                  <a:srgbClr val="611BB8"/>
                </a:solidFill>
                <a:latin typeface="Courier New" panose="02070309020205020404" pitchFamily="49" charset="0"/>
              </a:rPr>
              <a:t>arg</a:t>
            </a:r>
            <a:r>
              <a:rPr lang="en-US" dirty="0">
                <a:solidFill>
                  <a:srgbClr val="611BB8"/>
                </a:solidFill>
                <a:latin typeface="Courier New" panose="02070309020205020404" pitchFamily="49" charset="0"/>
              </a:rPr>
              <a:t>);</a:t>
            </a:r>
            <a:endParaRPr lang="en-US" dirty="0"/>
          </a:p>
        </p:txBody>
      </p:sp>
      <p:sp>
        <p:nvSpPr>
          <p:cNvPr id="8" name="Rectangle 7">
            <a:extLst>
              <a:ext uri="{FF2B5EF4-FFF2-40B4-BE49-F238E27FC236}">
                <a16:creationId xmlns:a16="http://schemas.microsoft.com/office/drawing/2014/main" id="{C9D9F977-AAA6-5543-87F0-022B298B25B7}"/>
              </a:ext>
            </a:extLst>
          </p:cNvPr>
          <p:cNvSpPr/>
          <p:nvPr/>
        </p:nvSpPr>
        <p:spPr>
          <a:xfrm>
            <a:off x="575239" y="4657421"/>
            <a:ext cx="4625789" cy="373627"/>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void </a:t>
            </a:r>
            <a:r>
              <a:rPr lang="en-US" b="1" dirty="0" err="1">
                <a:solidFill>
                  <a:srgbClr val="669900"/>
                </a:solidFill>
                <a:latin typeface="Courier New" panose="02070309020205020404" pitchFamily="49" charset="0"/>
              </a:rPr>
              <a:t>pthread_exit</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void*</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retval</a:t>
            </a:r>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144470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CF92-155B-5C4F-8357-FB16643CAD71}"/>
              </a:ext>
            </a:extLst>
          </p:cNvPr>
          <p:cNvSpPr>
            <a:spLocks noGrp="1"/>
          </p:cNvSpPr>
          <p:nvPr>
            <p:ph type="title"/>
          </p:nvPr>
        </p:nvSpPr>
        <p:spPr/>
        <p:txBody>
          <a:bodyPr/>
          <a:lstStyle/>
          <a:p>
            <a:r>
              <a:rPr lang="en-US" dirty="0"/>
              <a:t>Multi Threaded Example</a:t>
            </a:r>
          </a:p>
        </p:txBody>
      </p:sp>
      <p:sp>
        <p:nvSpPr>
          <p:cNvPr id="4" name="Slide Number Placeholder 3">
            <a:extLst>
              <a:ext uri="{FF2B5EF4-FFF2-40B4-BE49-F238E27FC236}">
                <a16:creationId xmlns:a16="http://schemas.microsoft.com/office/drawing/2014/main" id="{C063E801-8831-6945-8890-C112EBC94AA5}"/>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5" name="Footer Placeholder 4">
            <a:extLst>
              <a:ext uri="{FF2B5EF4-FFF2-40B4-BE49-F238E27FC236}">
                <a16:creationId xmlns:a16="http://schemas.microsoft.com/office/drawing/2014/main" id="{FBFDBBEF-594C-9A4A-9D06-574826586F5A}"/>
              </a:ext>
            </a:extLst>
          </p:cNvPr>
          <p:cNvSpPr>
            <a:spLocks noGrp="1"/>
          </p:cNvSpPr>
          <p:nvPr>
            <p:ph type="ftr" sz="quarter" idx="3"/>
          </p:nvPr>
        </p:nvSpPr>
        <p:spPr/>
        <p:txBody>
          <a:bodyPr/>
          <a:lstStyle/>
          <a:p>
            <a:r>
              <a:rPr lang="en-US"/>
              <a:t>CSE 374 au 20 - Kasey Champion</a:t>
            </a:r>
            <a:endParaRPr lang="en-US" dirty="0"/>
          </a:p>
        </p:txBody>
      </p:sp>
      <p:sp>
        <p:nvSpPr>
          <p:cNvPr id="11" name="TextBox 10">
            <a:extLst>
              <a:ext uri="{FF2B5EF4-FFF2-40B4-BE49-F238E27FC236}">
                <a16:creationId xmlns:a16="http://schemas.microsoft.com/office/drawing/2014/main" id="{38D96BB9-8C17-A149-9AA5-D5FB70A9540E}"/>
              </a:ext>
            </a:extLst>
          </p:cNvPr>
          <p:cNvSpPr txBox="1"/>
          <p:nvPr/>
        </p:nvSpPr>
        <p:spPr>
          <a:xfrm>
            <a:off x="5813542" y="5159407"/>
            <a:ext cx="6243108" cy="138499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do_wrap_up</a:t>
            </a:r>
            <a:r>
              <a:rPr lang="en-US" sz="1400" dirty="0">
                <a:latin typeface="Courier New" panose="02070309020205020404" pitchFamily="49" charset="0"/>
                <a:cs typeface="Courier New" panose="02070309020205020404" pitchFamily="49" charset="0"/>
              </a:rPr>
              <a:t>(int </a:t>
            </a:r>
            <a:r>
              <a:rPr lang="en-US" sz="1400" dirty="0" err="1">
                <a:latin typeface="Courier New" panose="02070309020205020404" pitchFamily="49" charset="0"/>
                <a:cs typeface="Courier New" panose="02070309020205020404" pitchFamily="49" charset="0"/>
              </a:rPr>
              <a:t>one_times</a:t>
            </a:r>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another_times</a:t>
            </a:r>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int total; </a:t>
            </a:r>
          </a:p>
          <a:p>
            <a:r>
              <a:rPr lang="en-US" sz="1400" dirty="0">
                <a:latin typeface="Courier New" panose="02070309020205020404" pitchFamily="49" charset="0"/>
                <a:cs typeface="Courier New" panose="02070309020205020404" pitchFamily="49" charset="0"/>
              </a:rPr>
              <a:t>   total = </a:t>
            </a:r>
            <a:r>
              <a:rPr lang="en-US" sz="1400" dirty="0" err="1">
                <a:latin typeface="Courier New" panose="02070309020205020404" pitchFamily="49" charset="0"/>
                <a:cs typeface="Courier New" panose="02070309020205020404" pitchFamily="49" charset="0"/>
              </a:rPr>
              <a:t>one_times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another_times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printf</a:t>
            </a:r>
            <a:r>
              <a:rPr lang="en-US" sz="1400" dirty="0">
                <a:latin typeface="Courier New" panose="02070309020205020404" pitchFamily="49" charset="0"/>
                <a:cs typeface="Courier New" panose="02070309020205020404" pitchFamily="49" charset="0"/>
              </a:rPr>
              <a:t>("All done, </a:t>
            </a:r>
          </a:p>
          <a:p>
            <a:r>
              <a:rPr lang="en-US" sz="1400" dirty="0">
                <a:latin typeface="Courier New" panose="02070309020205020404" pitchFamily="49" charset="0"/>
                <a:cs typeface="Courier New" panose="02070309020205020404" pitchFamily="49" charset="0"/>
              </a:rPr>
              <a:t>           one thing %d, another %d for a total of </a:t>
            </a:r>
          </a:p>
          <a:p>
            <a:r>
              <a:rPr lang="en-US" sz="1400" dirty="0">
                <a:latin typeface="Courier New" panose="02070309020205020404" pitchFamily="49" charset="0"/>
                <a:cs typeface="Courier New" panose="02070309020205020404" pitchFamily="49" charset="0"/>
              </a:rPr>
              <a:t>           %d\n", </a:t>
            </a:r>
            <a:r>
              <a:rPr lang="en-US" sz="1400" dirty="0" err="1">
                <a:latin typeface="Courier New" panose="02070309020205020404" pitchFamily="49" charset="0"/>
                <a:cs typeface="Courier New" panose="02070309020205020404" pitchFamily="49" charset="0"/>
              </a:rPr>
              <a:t>one_times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another_times</a:t>
            </a:r>
            <a:r>
              <a:rPr lang="en-US" sz="1400" dirty="0">
                <a:latin typeface="Courier New" panose="02070309020205020404" pitchFamily="49" charset="0"/>
                <a:cs typeface="Courier New" panose="02070309020205020404" pitchFamily="49" charset="0"/>
              </a:rPr>
              <a:t>, total); </a:t>
            </a:r>
          </a:p>
          <a:p>
            <a:r>
              <a:rPr lang="en-US" sz="1400"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08841F29-CEBC-7844-83D4-9AA3FB1B8221}"/>
              </a:ext>
            </a:extLst>
          </p:cNvPr>
          <p:cNvSpPr txBox="1"/>
          <p:nvPr/>
        </p:nvSpPr>
        <p:spPr>
          <a:xfrm>
            <a:off x="423513" y="2049711"/>
            <a:ext cx="8347157" cy="4401205"/>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a:latin typeface="Courier New" panose="02070309020205020404" pitchFamily="49" charset="0"/>
                <a:cs typeface="Courier New" panose="02070309020205020404" pitchFamily="49" charset="0"/>
              </a:rPr>
              <a:t>&gt; </a:t>
            </a:r>
          </a:p>
          <a:p>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pthread.h</a:t>
            </a:r>
            <a:r>
              <a:rPr lang="en-US" sz="1400" dirty="0">
                <a:latin typeface="Courier New" panose="02070309020205020404" pitchFamily="49" charset="0"/>
                <a:cs typeface="Courier New" panose="02070309020205020404" pitchFamily="49" charset="0"/>
              </a:rPr>
              <a:t>&gt;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do_one_thing</a:t>
            </a:r>
            <a:r>
              <a:rPr lang="en-US" sz="1400" dirty="0">
                <a:latin typeface="Courier New" panose="02070309020205020404" pitchFamily="49" charset="0"/>
                <a:cs typeface="Courier New" panose="02070309020205020404" pitchFamily="49" charset="0"/>
              </a:rPr>
              <a:t>(int *); </a:t>
            </a:r>
          </a:p>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do_another_thing</a:t>
            </a:r>
            <a:r>
              <a:rPr lang="en-US" sz="1400" dirty="0">
                <a:latin typeface="Courier New" panose="02070309020205020404" pitchFamily="49" charset="0"/>
                <a:cs typeface="Courier New" panose="02070309020205020404" pitchFamily="49" charset="0"/>
              </a:rPr>
              <a:t>(int *); </a:t>
            </a:r>
          </a:p>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do_wrap_up</a:t>
            </a:r>
            <a:r>
              <a:rPr lang="en-US" sz="1400" dirty="0">
                <a:latin typeface="Courier New" panose="02070309020205020404" pitchFamily="49" charset="0"/>
                <a:cs typeface="Courier New" panose="02070309020205020404" pitchFamily="49" charset="0"/>
              </a:rPr>
              <a:t>(int, int);</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int main() {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pthread_t</a:t>
            </a:r>
            <a:r>
              <a:rPr lang="en-US" sz="1400" dirty="0">
                <a:latin typeface="Courier New" panose="02070309020205020404" pitchFamily="49" charset="0"/>
                <a:cs typeface="Courier New" panose="02070309020205020404" pitchFamily="49" charset="0"/>
              </a:rPr>
              <a:t> thread1, thread2; </a:t>
            </a:r>
          </a:p>
          <a:p>
            <a:r>
              <a:rPr lang="en-US" sz="1400" dirty="0">
                <a:latin typeface="Courier New" panose="02070309020205020404" pitchFamily="49" charset="0"/>
                <a:cs typeface="Courier New" panose="02070309020205020404" pitchFamily="49" charset="0"/>
              </a:rPr>
              <a:t>   int r1 = 0, r2 = 0;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pthread_create</a:t>
            </a:r>
            <a:r>
              <a:rPr lang="en-US" sz="1400" dirty="0">
                <a:latin typeface="Courier New" panose="02070309020205020404" pitchFamily="49" charset="0"/>
                <a:cs typeface="Courier New" panose="02070309020205020404" pitchFamily="49" charset="0"/>
              </a:rPr>
              <a:t>(&amp;thread1, NULL, (void *) </a:t>
            </a:r>
            <a:r>
              <a:rPr lang="en-US" sz="1400" dirty="0" err="1">
                <a:latin typeface="Courier New" panose="02070309020205020404" pitchFamily="49" charset="0"/>
                <a:cs typeface="Courier New" panose="02070309020205020404" pitchFamily="49" charset="0"/>
              </a:rPr>
              <a:t>do_one_thing</a:t>
            </a:r>
            <a:r>
              <a:rPr lang="en-US" sz="1400" dirty="0">
                <a:latin typeface="Courier New" panose="02070309020205020404" pitchFamily="49" charset="0"/>
                <a:cs typeface="Courier New" panose="02070309020205020404" pitchFamily="49" charset="0"/>
              </a:rPr>
              <a:t>, (void *) &amp;r1);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pthread_create</a:t>
            </a:r>
            <a:r>
              <a:rPr lang="en-US" sz="1400" dirty="0">
                <a:latin typeface="Courier New" panose="02070309020205020404" pitchFamily="49" charset="0"/>
                <a:cs typeface="Courier New" panose="02070309020205020404" pitchFamily="49" charset="0"/>
              </a:rPr>
              <a:t>(&amp;thread2, NULL, (void *) </a:t>
            </a:r>
            <a:r>
              <a:rPr lang="en-US" sz="1400" dirty="0" err="1">
                <a:latin typeface="Courier New" panose="02070309020205020404" pitchFamily="49" charset="0"/>
                <a:cs typeface="Courier New" panose="02070309020205020404" pitchFamily="49" charset="0"/>
              </a:rPr>
              <a:t>do_another_thing</a:t>
            </a:r>
            <a:r>
              <a:rPr lang="en-US" sz="1400" dirty="0">
                <a:latin typeface="Courier New" panose="02070309020205020404" pitchFamily="49" charset="0"/>
                <a:cs typeface="Courier New" panose="02070309020205020404" pitchFamily="49" charset="0"/>
              </a:rPr>
              <a:t>, (void *) &amp;r2);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pthread_join</a:t>
            </a:r>
            <a:r>
              <a:rPr lang="en-US" sz="1400" dirty="0">
                <a:latin typeface="Courier New" panose="02070309020205020404" pitchFamily="49" charset="0"/>
                <a:cs typeface="Courier New" panose="02070309020205020404" pitchFamily="49" charset="0"/>
              </a:rPr>
              <a:t>(thread1, NULL);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pthread_join</a:t>
            </a:r>
            <a:r>
              <a:rPr lang="en-US" sz="1400" dirty="0">
                <a:latin typeface="Courier New" panose="02070309020205020404" pitchFamily="49" charset="0"/>
                <a:cs typeface="Courier New" panose="02070309020205020404" pitchFamily="49" charset="0"/>
              </a:rPr>
              <a:t>(thread2, NULL);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do_wrap_up</a:t>
            </a:r>
            <a:r>
              <a:rPr lang="en-US" sz="1400" dirty="0">
                <a:latin typeface="Courier New" panose="02070309020205020404" pitchFamily="49" charset="0"/>
                <a:cs typeface="Courier New" panose="02070309020205020404" pitchFamily="49" charset="0"/>
              </a:rPr>
              <a:t>(r1, r2); </a:t>
            </a:r>
          </a:p>
          <a:p>
            <a:r>
              <a:rPr lang="en-US" sz="1400" dirty="0">
                <a:latin typeface="Courier New" panose="02070309020205020404" pitchFamily="49" charset="0"/>
                <a:cs typeface="Courier New" panose="02070309020205020404" pitchFamily="49" charset="0"/>
              </a:rPr>
              <a:t>}</a:t>
            </a:r>
          </a:p>
          <a:p>
            <a:endParaRPr lang="en-US" sz="1400" dirty="0"/>
          </a:p>
        </p:txBody>
      </p:sp>
      <p:sp>
        <p:nvSpPr>
          <p:cNvPr id="13" name="Rectangle 12">
            <a:extLst>
              <a:ext uri="{FF2B5EF4-FFF2-40B4-BE49-F238E27FC236}">
                <a16:creationId xmlns:a16="http://schemas.microsoft.com/office/drawing/2014/main" id="{8167F84B-05CE-E44C-B4D8-C71FA24BC88B}"/>
              </a:ext>
            </a:extLst>
          </p:cNvPr>
          <p:cNvSpPr/>
          <p:nvPr/>
        </p:nvSpPr>
        <p:spPr>
          <a:xfrm>
            <a:off x="7134342" y="370002"/>
            <a:ext cx="6096000" cy="1815882"/>
          </a:xfrm>
          <a:prstGeom prst="rect">
            <a:avLst/>
          </a:prstGeom>
        </p:spPr>
        <p:txBody>
          <a:bodyPr>
            <a:spAutoFit/>
          </a:bodyPr>
          <a:lstStyle/>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do_one_thing</a:t>
            </a:r>
            <a:r>
              <a:rPr lang="en-US" sz="1400" dirty="0">
                <a:latin typeface="Courier New" panose="02070309020205020404" pitchFamily="49" charset="0"/>
                <a:cs typeface="Courier New" panose="02070309020205020404" pitchFamily="49" charset="0"/>
              </a:rPr>
              <a:t>(int *</a:t>
            </a:r>
            <a:r>
              <a:rPr lang="en-US" sz="1400" dirty="0" err="1">
                <a:latin typeface="Courier New" panose="02070309020205020404" pitchFamily="49" charset="0"/>
                <a:cs typeface="Courier New" panose="02070309020205020404" pitchFamily="49" charset="0"/>
              </a:rPr>
              <a:t>pnum_times</a:t>
            </a:r>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j, x; </a:t>
            </a:r>
          </a:p>
          <a:p>
            <a:r>
              <a:rPr lang="en-US" sz="1400" dirty="0">
                <a:latin typeface="Courier New" panose="02070309020205020404" pitchFamily="49" charset="0"/>
                <a:cs typeface="Courier New" panose="02070309020205020404" pitchFamily="49" charset="0"/>
              </a:rPr>
              <a:t>   for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4;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printf</a:t>
            </a:r>
            <a:r>
              <a:rPr lang="en-US" sz="1400" dirty="0">
                <a:latin typeface="Courier New" panose="02070309020205020404" pitchFamily="49" charset="0"/>
                <a:cs typeface="Courier New" panose="02070309020205020404" pitchFamily="49" charset="0"/>
              </a:rPr>
              <a:t>("doing one thing\n"); </a:t>
            </a:r>
          </a:p>
          <a:p>
            <a:r>
              <a:rPr lang="en-US" sz="1400" dirty="0">
                <a:latin typeface="Courier New" panose="02070309020205020404" pitchFamily="49" charset="0"/>
                <a:cs typeface="Courier New" panose="02070309020205020404" pitchFamily="49" charset="0"/>
              </a:rPr>
              <a:t>      for (j = 0; j &lt; 10000;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x = x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pnum_times</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a:t>
            </a:r>
          </a:p>
        </p:txBody>
      </p:sp>
      <p:sp>
        <p:nvSpPr>
          <p:cNvPr id="14" name="Rectangle 13">
            <a:extLst>
              <a:ext uri="{FF2B5EF4-FFF2-40B4-BE49-F238E27FC236}">
                <a16:creationId xmlns:a16="http://schemas.microsoft.com/office/drawing/2014/main" id="{1122A5F5-443D-AE42-93DC-54E14E398541}"/>
              </a:ext>
            </a:extLst>
          </p:cNvPr>
          <p:cNvSpPr/>
          <p:nvPr/>
        </p:nvSpPr>
        <p:spPr>
          <a:xfrm>
            <a:off x="7134342" y="2388618"/>
            <a:ext cx="6096000" cy="1815882"/>
          </a:xfrm>
          <a:prstGeom prst="rect">
            <a:avLst/>
          </a:prstGeom>
        </p:spPr>
        <p:txBody>
          <a:bodyPr>
            <a:spAutoFit/>
          </a:bodyPr>
          <a:lstStyle/>
          <a:p>
            <a:r>
              <a:rPr lang="en-US" sz="1400" dirty="0">
                <a:latin typeface="Courier New" panose="02070309020205020404" pitchFamily="49" charset="0"/>
                <a:cs typeface="Courier New" panose="02070309020205020404" pitchFamily="49" charset="0"/>
              </a:rPr>
              <a:t>void </a:t>
            </a:r>
            <a:r>
              <a:rPr lang="en-US" sz="1400" dirty="0" err="1">
                <a:latin typeface="Courier New" panose="02070309020205020404" pitchFamily="49" charset="0"/>
                <a:cs typeface="Courier New" panose="02070309020205020404" pitchFamily="49" charset="0"/>
              </a:rPr>
              <a:t>do_another_thing</a:t>
            </a:r>
            <a:r>
              <a:rPr lang="en-US" sz="1400" dirty="0">
                <a:latin typeface="Courier New" panose="02070309020205020404" pitchFamily="49" charset="0"/>
                <a:cs typeface="Courier New" panose="02070309020205020404" pitchFamily="49" charset="0"/>
              </a:rPr>
              <a:t>(int *</a:t>
            </a:r>
            <a:r>
              <a:rPr lang="en-US" sz="1400" dirty="0" err="1">
                <a:latin typeface="Courier New" panose="02070309020205020404" pitchFamily="49" charset="0"/>
                <a:cs typeface="Courier New" panose="02070309020205020404" pitchFamily="49" charset="0"/>
              </a:rPr>
              <a:t>pnum_times</a:t>
            </a:r>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j, x; </a:t>
            </a:r>
          </a:p>
          <a:p>
            <a:r>
              <a:rPr lang="en-US" sz="1400" dirty="0">
                <a:latin typeface="Courier New" panose="02070309020205020404" pitchFamily="49" charset="0"/>
                <a:cs typeface="Courier New" panose="02070309020205020404" pitchFamily="49" charset="0"/>
              </a:rPr>
              <a:t>   for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4;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printf</a:t>
            </a:r>
            <a:r>
              <a:rPr lang="en-US" sz="1400" dirty="0">
                <a:latin typeface="Courier New" panose="02070309020205020404" pitchFamily="49" charset="0"/>
                <a:cs typeface="Courier New" panose="02070309020205020404" pitchFamily="49" charset="0"/>
              </a:rPr>
              <a:t>("doing another \n"); </a:t>
            </a:r>
          </a:p>
          <a:p>
            <a:r>
              <a:rPr lang="en-US" sz="1400" dirty="0">
                <a:latin typeface="Courier New" panose="02070309020205020404" pitchFamily="49" charset="0"/>
                <a:cs typeface="Courier New" panose="02070309020205020404" pitchFamily="49" charset="0"/>
              </a:rPr>
              <a:t>      for (j = 0; j &lt; 10000;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x = x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pnum_times</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965375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7257</TotalTime>
  <Words>3877</Words>
  <Application>Microsoft Macintosh PowerPoint</Application>
  <PresentationFormat>Widescreen</PresentationFormat>
  <Paragraphs>348</Paragraphs>
  <Slides>22</Slides>
  <Notes>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Courier New</vt:lpstr>
      <vt:lpstr>Segoe UI</vt:lpstr>
      <vt:lpstr>Segoe UI Light</vt:lpstr>
      <vt:lpstr>Segoe UI Semilight</vt:lpstr>
      <vt:lpstr>Tw Cen MT</vt:lpstr>
      <vt:lpstr>Wingdings</vt:lpstr>
      <vt:lpstr>Wingdings 3</vt:lpstr>
      <vt:lpstr>Integral</vt:lpstr>
      <vt:lpstr>Lecture 28: Concurrency Continued…</vt:lpstr>
      <vt:lpstr>Administrivia</vt:lpstr>
      <vt:lpstr>Concurrency vs Parallelism</vt:lpstr>
      <vt:lpstr>Concurrency</vt:lpstr>
      <vt:lpstr>Threads</vt:lpstr>
      <vt:lpstr>Address Spaces</vt:lpstr>
      <vt:lpstr>POSIX Threads and Pthread functions</vt:lpstr>
      <vt:lpstr>Creating and Terminating Threads</vt:lpstr>
      <vt:lpstr>Multi Threaded Example</vt:lpstr>
      <vt:lpstr>Parallel Processing</vt:lpstr>
      <vt:lpstr>After forking threads</vt:lpstr>
      <vt:lpstr>Race Conditions</vt:lpstr>
      <vt:lpstr>Data Races</vt:lpstr>
      <vt:lpstr>A Data Race</vt:lpstr>
      <vt:lpstr>Synchronization</vt:lpstr>
      <vt:lpstr>Lock Synchronization</vt:lpstr>
      <vt:lpstr>Example</vt:lpstr>
      <vt:lpstr>pthreads and Locks</vt:lpstr>
      <vt:lpstr>deadlocks</vt:lpstr>
      <vt:lpstr>Synchronization Example</vt:lpstr>
      <vt:lpstr>Concurrency Take 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247</cp:revision>
  <dcterms:created xsi:type="dcterms:W3CDTF">2018-03-22T00:41:11Z</dcterms:created>
  <dcterms:modified xsi:type="dcterms:W3CDTF">2020-12-09T17:25:23Z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