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3" r:id="rId3"/>
    <p:sldId id="331" r:id="rId4"/>
    <p:sldId id="352" r:id="rId5"/>
    <p:sldId id="354" r:id="rId6"/>
    <p:sldId id="332" r:id="rId7"/>
    <p:sldId id="338" r:id="rId8"/>
    <p:sldId id="333" r:id="rId9"/>
    <p:sldId id="334" r:id="rId10"/>
    <p:sldId id="348" r:id="rId11"/>
    <p:sldId id="335" r:id="rId12"/>
    <p:sldId id="336" r:id="rId13"/>
    <p:sldId id="355" r:id="rId14"/>
    <p:sldId id="340" r:id="rId15"/>
    <p:sldId id="341" r:id="rId16"/>
    <p:sldId id="356" r:id="rId17"/>
    <p:sldId id="358" r:id="rId18"/>
    <p:sldId id="357" r:id="rId19"/>
    <p:sldId id="359" r:id="rId20"/>
    <p:sldId id="360" r:id="rId21"/>
    <p:sldId id="342" r:id="rId22"/>
    <p:sldId id="361" r:id="rId23"/>
    <p:sldId id="362" r:id="rId24"/>
    <p:sldId id="363" r:id="rId25"/>
    <p:sldId id="364" r:id="rId26"/>
    <p:sldId id="365" r:id="rId27"/>
    <p:sldId id="343" r:id="rId28"/>
    <p:sldId id="344" r:id="rId29"/>
    <p:sldId id="345" r:id="rId30"/>
    <p:sldId id="346" r:id="rId31"/>
    <p:sldId id="309" r:id="rId32"/>
    <p:sldId id="349" r:id="rId33"/>
    <p:sldId id="350" r:id="rId34"/>
    <p:sldId id="35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6D5F4"/>
    <a:srgbClr val="601BB8"/>
    <a:srgbClr val="008F00"/>
    <a:srgbClr val="942093"/>
    <a:srgbClr val="011893"/>
    <a:srgbClr val="7C5FAA"/>
    <a:srgbClr val="B4A7D6"/>
    <a:srgbClr val="9B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0" autoAdjust="0"/>
    <p:restoredTop sz="96973" autoAdjust="0"/>
  </p:normalViewPr>
  <p:slideViewPr>
    <p:cSldViewPr snapToGrid="0">
      <p:cViewPr varScale="1">
        <p:scale>
          <a:sx n="63" d="100"/>
          <a:sy n="63" d="100"/>
        </p:scale>
        <p:origin x="20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12/7/20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12/7/20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12/7/20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12/7/20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12/7/20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12/7/20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12/7/20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12/7/20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.h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gadgets/2020/12/iphone-zero-click-wi-fi-exploit-is-one-of-the-most-breathtaking-hacks-ev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27: Concurrency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230E6-B60D-244C-BC07-6CCAE68D8F0F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#27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3951-FE02-EE44-839A-9DB4D008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8214-6F49-7C4E-8670-126363A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262852" cy="4845504"/>
          </a:xfrm>
        </p:spPr>
        <p:txBody>
          <a:bodyPr/>
          <a:lstStyle/>
          <a:p>
            <a:pPr fontAlgn="base"/>
            <a:r>
              <a:rPr lang="en-US" dirty="0"/>
              <a:t>Many embedded devices </a:t>
            </a:r>
            <a:r>
              <a:rPr lang="en-US" i="1" dirty="0"/>
              <a:t>do not </a:t>
            </a:r>
            <a:r>
              <a:rPr lang="en-US" dirty="0"/>
              <a:t>have feature to mark code as “non-executable”</a:t>
            </a:r>
            <a:endParaRPr lang="en-US" sz="1160" dirty="0"/>
          </a:p>
          <a:p>
            <a:pPr lvl="1" fontAlgn="base"/>
            <a:r>
              <a:rPr lang="en-US" dirty="0"/>
              <a:t>Cars</a:t>
            </a:r>
            <a:endParaRPr lang="en-US" sz="2020" dirty="0"/>
          </a:p>
          <a:p>
            <a:pPr lvl="1" fontAlgn="base"/>
            <a:r>
              <a:rPr lang="en-US" dirty="0"/>
              <a:t>Smart homes</a:t>
            </a:r>
            <a:endParaRPr lang="en-US" sz="2020" dirty="0"/>
          </a:p>
          <a:p>
            <a:pPr lvl="1" fontAlgn="base"/>
            <a:r>
              <a:rPr lang="en-US" dirty="0"/>
              <a:t>Pacemakers</a:t>
            </a:r>
            <a:endParaRPr lang="en-US" sz="2020" dirty="0"/>
          </a:p>
          <a:p>
            <a:pPr fontAlgn="base"/>
            <a:r>
              <a:rPr lang="en-US" sz="2400" dirty="0"/>
              <a:t>Randomized stack offsets</a:t>
            </a:r>
            <a:endParaRPr lang="en-US" sz="1100" dirty="0"/>
          </a:p>
          <a:p>
            <a:pPr lvl="1" fontAlgn="base"/>
            <a:r>
              <a:rPr lang="en-US" dirty="0"/>
              <a:t>At start of program, allocate random amount of space on stack</a:t>
            </a:r>
            <a:endParaRPr lang="en-US" sz="2000" dirty="0"/>
          </a:p>
          <a:p>
            <a:pPr lvl="1" fontAlgn="base"/>
            <a:r>
              <a:rPr lang="en-US" dirty="0"/>
              <a:t>Shifts stack addresses for entire program</a:t>
            </a:r>
            <a:endParaRPr lang="en-US" sz="2000" dirty="0"/>
          </a:p>
          <a:p>
            <a:pPr lvl="2" fontAlgn="base"/>
            <a:r>
              <a:rPr lang="en-US" dirty="0"/>
              <a:t>Addresses will vary from one run to another</a:t>
            </a:r>
            <a:endParaRPr lang="en-US" sz="1040" dirty="0"/>
          </a:p>
          <a:p>
            <a:pPr lvl="1" fontAlgn="base"/>
            <a:r>
              <a:rPr lang="en-US" dirty="0"/>
              <a:t>Makes it difficult for hacker to predict beginning of inserted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7818-9423-D34C-B080-A74D911B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9A82-DF5D-6348-8180-50A32832E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FF759-8ADC-1B44-A603-069059B2E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54" y="1277943"/>
            <a:ext cx="3544979" cy="48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C8EC-0A1D-9044-A489-B45ABC7E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Overflow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A89A-55B5-814C-BA11-2DBDBE04F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Use library routines that limit string lengths</a:t>
            </a:r>
            <a:endParaRPr lang="en-US" sz="1400" dirty="0"/>
          </a:p>
          <a:p>
            <a:pPr lvl="1" fontAlgn="base"/>
            <a:r>
              <a:rPr lang="en-US" dirty="0" err="1"/>
              <a:t>fgets</a:t>
            </a:r>
            <a:r>
              <a:rPr lang="en-US" dirty="0"/>
              <a:t> instead of gets</a:t>
            </a:r>
            <a:r>
              <a:rPr lang="en-US" b="1" dirty="0"/>
              <a:t>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argument to </a:t>
            </a:r>
            <a:r>
              <a:rPr lang="en-US" dirty="0" err="1"/>
              <a:t>fgets</a:t>
            </a:r>
            <a:r>
              <a:rPr lang="en-US" dirty="0"/>
              <a:t> sets limit)</a:t>
            </a:r>
            <a:endParaRPr lang="en-US" sz="2000" dirty="0"/>
          </a:p>
          <a:p>
            <a:pPr lvl="1" fontAlgn="base"/>
            <a:r>
              <a:rPr lang="en-US" dirty="0" err="1"/>
              <a:t>strncpy</a:t>
            </a:r>
            <a:r>
              <a:rPr lang="en-US" dirty="0"/>
              <a:t> instead of </a:t>
            </a:r>
            <a:r>
              <a:rPr lang="en-US" dirty="0" err="1"/>
              <a:t>strcpy</a:t>
            </a:r>
            <a:endParaRPr lang="en-US" sz="2000" dirty="0"/>
          </a:p>
          <a:p>
            <a:pPr lvl="1" fontAlgn="base"/>
            <a:r>
              <a:rPr lang="en-US" dirty="0"/>
              <a:t>Don’t use </a:t>
            </a:r>
            <a:r>
              <a:rPr lang="en-US" dirty="0" err="1"/>
              <a:t>scanf</a:t>
            </a:r>
            <a:r>
              <a:rPr lang="en-US" dirty="0"/>
              <a:t> with %s conversion specification</a:t>
            </a:r>
            <a:endParaRPr lang="en-US" sz="2000" dirty="0"/>
          </a:p>
          <a:p>
            <a:pPr lvl="2" fontAlgn="base"/>
            <a:r>
              <a:rPr lang="en-US" dirty="0"/>
              <a:t>Use </a:t>
            </a:r>
            <a:r>
              <a:rPr lang="en-US" dirty="0" err="1"/>
              <a:t>fgets</a:t>
            </a:r>
            <a:r>
              <a:rPr lang="en-US" dirty="0"/>
              <a:t> to read the string</a:t>
            </a:r>
            <a:endParaRPr lang="en-US" sz="1200" dirty="0"/>
          </a:p>
          <a:p>
            <a:pPr lvl="2" fontAlgn="base"/>
            <a:r>
              <a:rPr lang="en-US" dirty="0"/>
              <a:t>Or use %ns</a:t>
            </a:r>
            <a:r>
              <a:rPr lang="en-US" b="1" dirty="0"/>
              <a:t> </a:t>
            </a:r>
            <a:r>
              <a:rPr lang="en-US" dirty="0"/>
              <a:t>where n is a suitable integer</a:t>
            </a:r>
            <a:endParaRPr lang="en-US" sz="1200" dirty="0"/>
          </a:p>
          <a:p>
            <a:pPr lvl="2" fontAlgn="base"/>
            <a:endParaRPr lang="en-US" sz="1200" dirty="0"/>
          </a:p>
          <a:p>
            <a:pPr fontAlgn="base"/>
            <a:r>
              <a:rPr lang="en-US" sz="2400" dirty="0"/>
              <a:t>Or… don’t use C - use a language that does array index bounds check</a:t>
            </a:r>
            <a:endParaRPr lang="en-US" sz="1600" dirty="0"/>
          </a:p>
          <a:p>
            <a:pPr lvl="1" fontAlgn="base"/>
            <a:r>
              <a:rPr lang="en-US" dirty="0"/>
              <a:t>Buffer overflow is impossible in Java</a:t>
            </a:r>
            <a:endParaRPr lang="en-US" sz="2000" dirty="0"/>
          </a:p>
          <a:p>
            <a:pPr lvl="2" fontAlgn="base"/>
            <a:r>
              <a:rPr lang="en-US" dirty="0" err="1"/>
              <a:t>ArrayIndexOutOfBoundsException</a:t>
            </a:r>
            <a:endParaRPr lang="en-US" sz="1200" dirty="0"/>
          </a:p>
          <a:p>
            <a:pPr lvl="1" fontAlgn="base"/>
            <a:r>
              <a:rPr lang="en-US" dirty="0"/>
              <a:t>Rust language was designed with security in mind</a:t>
            </a:r>
            <a:endParaRPr lang="en-US" sz="2000" dirty="0"/>
          </a:p>
          <a:p>
            <a:pPr lvl="2" fontAlgn="base"/>
            <a:r>
              <a:rPr lang="en-US" dirty="0"/>
              <a:t>Panics on index out of bounds, plus more protections</a:t>
            </a:r>
            <a:endParaRPr lang="en-US" sz="1200" dirty="0"/>
          </a:p>
          <a:p>
            <a:pPr lvl="2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BFB6B-1946-5D4B-80AD-E5C0312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63E1-2689-8940-8B22-B8C6EFF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B99A6-7A4B-9944-821C-1B0320B379F9}"/>
              </a:ext>
            </a:extLst>
          </p:cNvPr>
          <p:cNvSpPr/>
          <p:nvPr/>
        </p:nvSpPr>
        <p:spPr>
          <a:xfrm>
            <a:off x="6600668" y="1512984"/>
            <a:ext cx="5406453" cy="203132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Echo Line */</a:t>
            </a:r>
            <a:b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echo()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];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Way too small! */</a:t>
            </a:r>
            <a:b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fgets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b="1" u="sng" dirty="0">
                <a:solidFill>
                  <a:srgbClr val="C00000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stdin);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puts(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FEA2-5681-2F43-9052-904FC7C3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Canaries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0D4F-2A8E-384D-B1F3-FA800F43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Basic Idea: place special value (“canary”) on stack just beyond buffer</a:t>
            </a:r>
            <a:endParaRPr lang="en-US" sz="1200" dirty="0"/>
          </a:p>
          <a:p>
            <a:pPr lvl="1" fontAlgn="base"/>
            <a:r>
              <a:rPr lang="en-US" i="1" dirty="0"/>
              <a:t>Secret</a:t>
            </a:r>
            <a:r>
              <a:rPr lang="en-US" dirty="0"/>
              <a:t> value that is randomized before main()</a:t>
            </a:r>
            <a:endParaRPr lang="en-US" i="1" dirty="0"/>
          </a:p>
          <a:p>
            <a:pPr lvl="1" fontAlgn="base"/>
            <a:r>
              <a:rPr lang="en-US" dirty="0"/>
              <a:t>Placed between buffer and return address</a:t>
            </a:r>
          </a:p>
          <a:p>
            <a:pPr lvl="1" fontAlgn="base"/>
            <a:r>
              <a:rPr lang="en-US" dirty="0"/>
              <a:t>Check for corruption before exiting function</a:t>
            </a:r>
          </a:p>
          <a:p>
            <a:pPr fontAlgn="base"/>
            <a:r>
              <a:rPr lang="en-US" sz="2400" dirty="0"/>
              <a:t>GCC implementation</a:t>
            </a:r>
            <a:endParaRPr lang="en-US" sz="1200" dirty="0"/>
          </a:p>
          <a:p>
            <a:pPr lvl="1" fontAlgn="base"/>
            <a:r>
              <a:rPr lang="en-US" dirty="0"/>
              <a:t> -</a:t>
            </a:r>
            <a:r>
              <a:rPr lang="en-US" dirty="0" err="1"/>
              <a:t>fstack</a:t>
            </a:r>
            <a:r>
              <a:rPr lang="en-US" dirty="0"/>
              <a:t>-protector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C3643-D4D2-7841-9457-16273479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0F71-A14E-1D44-9A03-5B54B8EDD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AD896-B3D5-C641-B898-4E146FEBA590}"/>
              </a:ext>
            </a:extLst>
          </p:cNvPr>
          <p:cNvSpPr/>
          <p:nvPr/>
        </p:nvSpPr>
        <p:spPr>
          <a:xfrm>
            <a:off x="769496" y="4182654"/>
            <a:ext cx="3352799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unix</a:t>
            </a:r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&gt;</a:t>
            </a:r>
            <a:r>
              <a:rPr lang="en-US" i="1" dirty="0">
                <a:solidFill>
                  <a:srgbClr val="4C3282"/>
                </a:solidFill>
                <a:latin typeface="Courier New" panose="02070309020205020404" pitchFamily="49" charset="0"/>
              </a:rPr>
              <a:t>./</a:t>
            </a:r>
            <a:r>
              <a:rPr lang="en-US" i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buf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Enter string: </a:t>
            </a:r>
            <a:r>
              <a:rPr lang="en-US" b="1" i="1" dirty="0">
                <a:solidFill>
                  <a:srgbClr val="4C3282"/>
                </a:solidFill>
                <a:latin typeface="Courier New" panose="02070309020205020404" pitchFamily="49" charset="0"/>
              </a:rPr>
              <a:t>12345678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12345678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1136-F15A-534C-BA84-9D94980B6116}"/>
              </a:ext>
            </a:extLst>
          </p:cNvPr>
          <p:cNvSpPr/>
          <p:nvPr/>
        </p:nvSpPr>
        <p:spPr>
          <a:xfrm>
            <a:off x="5041692" y="4182654"/>
            <a:ext cx="4567003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unix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&gt; </a:t>
            </a:r>
            <a:r>
              <a:rPr lang="en-US" i="1" dirty="0">
                <a:solidFill>
                  <a:srgbClr val="4C3282"/>
                </a:solidFill>
                <a:latin typeface="Courier New" panose="02070309020205020404" pitchFamily="49" charset="0"/>
              </a:rPr>
              <a:t>./</a:t>
            </a:r>
            <a:r>
              <a:rPr lang="en-US" i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buf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Enter string: </a:t>
            </a:r>
            <a:r>
              <a:rPr lang="en-US" b="1" i="1" dirty="0">
                <a:solidFill>
                  <a:srgbClr val="4C3282"/>
                </a:solidFill>
                <a:latin typeface="Courier New" panose="02070309020205020404" pitchFamily="49" charset="0"/>
              </a:rPr>
              <a:t>123456789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*** stack smashing detected ***</a:t>
            </a:r>
            <a:endParaRPr lang="en-US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9EAE-53F5-1045-8138-D710399F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ED8C-8289-EB4A-8A83-0DBA684C6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Only one query is being processed at a time</a:t>
            </a:r>
            <a:endParaRPr lang="en-US" sz="1400" dirty="0"/>
          </a:p>
          <a:p>
            <a:pPr lvl="1" fontAlgn="base">
              <a:lnSpc>
                <a:spcPct val="70000"/>
              </a:lnSpc>
            </a:pPr>
            <a:r>
              <a:rPr lang="en-US" sz="2000" dirty="0"/>
              <a:t>All other queries queue up behind the first one</a:t>
            </a:r>
          </a:p>
          <a:p>
            <a:pPr lvl="1" fontAlgn="base">
              <a:lnSpc>
                <a:spcPct val="70000"/>
              </a:lnSpc>
            </a:pPr>
            <a:r>
              <a:rPr lang="en-US" sz="2000" dirty="0"/>
              <a:t>And clients queue up behind the queries …</a:t>
            </a:r>
          </a:p>
          <a:p>
            <a:pPr lvl="1" fontAlgn="base">
              <a:lnSpc>
                <a:spcPct val="70000"/>
              </a:lnSpc>
            </a:pPr>
            <a:r>
              <a:rPr lang="en-US" sz="2000" dirty="0"/>
              <a:t>what we’ve been doing so far</a:t>
            </a:r>
          </a:p>
          <a:p>
            <a:pPr lvl="1" fontAlgn="base">
              <a:lnSpc>
                <a:spcPct val="70000"/>
              </a:lnSpc>
            </a:pPr>
            <a:r>
              <a:rPr lang="en-US" sz="2000" dirty="0"/>
              <a:t>sequential programming demands finishing one sequence before starting the next one</a:t>
            </a:r>
            <a:br>
              <a:rPr lang="en-US" dirty="0"/>
            </a:br>
            <a:endParaRPr lang="en-US" sz="2000" dirty="0"/>
          </a:p>
          <a:p>
            <a:pPr fontAlgn="base"/>
            <a:r>
              <a:rPr lang="en-US" sz="2400" dirty="0"/>
              <a:t>Even while processing one query, the CPU is idle the vast majority of the time</a:t>
            </a:r>
            <a:endParaRPr lang="en-US" sz="1400" dirty="0"/>
          </a:p>
          <a:p>
            <a:pPr lvl="1" fontAlgn="base">
              <a:lnSpc>
                <a:spcPct val="70000"/>
              </a:lnSpc>
            </a:pPr>
            <a:r>
              <a:rPr lang="en-US" sz="2000" dirty="0"/>
              <a:t>It is blocked waiting for I/O to complete</a:t>
            </a:r>
          </a:p>
          <a:p>
            <a:pPr lvl="2" fontAlgn="base"/>
            <a:r>
              <a:rPr lang="en-US" sz="1600" dirty="0"/>
              <a:t>Disk I/O can be very, very slow (10 million times slower …)</a:t>
            </a:r>
            <a:br>
              <a:rPr lang="en-US" dirty="0"/>
            </a:br>
            <a:endParaRPr lang="en-US" sz="1200" dirty="0"/>
          </a:p>
          <a:p>
            <a:pPr fontAlgn="base"/>
            <a:r>
              <a:rPr lang="en-US" sz="2400" dirty="0"/>
              <a:t>At most one I/O operation is in flight at a time</a:t>
            </a:r>
            <a:endParaRPr lang="en-US" sz="1400" dirty="0"/>
          </a:p>
          <a:p>
            <a:pPr lvl="1" fontAlgn="base">
              <a:lnSpc>
                <a:spcPct val="70000"/>
              </a:lnSpc>
            </a:pPr>
            <a:r>
              <a:rPr lang="en-US" sz="2000" dirty="0"/>
              <a:t>Missed opportunities to speed I/O up</a:t>
            </a:r>
          </a:p>
          <a:p>
            <a:pPr lvl="2" fontAlgn="base"/>
            <a:r>
              <a:rPr lang="en-US" sz="1600" dirty="0"/>
              <a:t>Separate devices in parallel, better scheduling of a single device, etc.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2000" dirty="0"/>
              <a:t>performance improvements can only be made by improving hardware</a:t>
            </a:r>
          </a:p>
          <a:p>
            <a:pPr marL="422910" lvl="2" fontAlgn="base">
              <a:buSzPct val="100000"/>
            </a:pPr>
            <a:r>
              <a:rPr lang="en-US" sz="2000" dirty="0"/>
              <a:t>Moore’s Law</a:t>
            </a:r>
          </a:p>
          <a:p>
            <a:pPr lvl="2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AAF11-11C4-1A43-AAE7-E350D8A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AA3FE-3495-4B40-9E86-2126F3BC9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5C82-12D3-B44E-A4B4-758D5EDD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vs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978A-2A6C-8C4A-8D4A-69A97045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9841748" cy="4845504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b="1" dirty="0">
                <a:solidFill>
                  <a:srgbClr val="4C3282"/>
                </a:solidFill>
              </a:rPr>
              <a:t>parallelism</a:t>
            </a:r>
            <a:r>
              <a:rPr lang="en-US" sz="2200" dirty="0"/>
              <a:t> refers to running things simultaneously on </a:t>
            </a:r>
            <a:r>
              <a:rPr lang="en-US" sz="2200" b="1" dirty="0"/>
              <a:t>separate</a:t>
            </a:r>
            <a:r>
              <a:rPr lang="en-US" sz="2200" dirty="0"/>
              <a:t> resources (ex. Separate CPUs)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b="1" dirty="0">
                <a:solidFill>
                  <a:srgbClr val="4C3282"/>
                </a:solidFill>
              </a:rPr>
              <a:t>concurrency</a:t>
            </a:r>
            <a:r>
              <a:rPr lang="en-US" sz="2200" dirty="0"/>
              <a:t> refers to running multiple threads on a </a:t>
            </a:r>
            <a:r>
              <a:rPr lang="en-US" sz="2200" b="1" dirty="0"/>
              <a:t>shared</a:t>
            </a:r>
            <a:r>
              <a:rPr lang="en-US" sz="2200" dirty="0"/>
              <a:t> resources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Concurrency is one person cooking multiple dishes at the same time.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Parallelism is having multiple people (possibly cooking the same dish).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Allows processes to run ‘in the background’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Responsiveness – allow GUI to respond while computation happens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CPU utilization – allow CPU to compute while waiting (waiting for data, for input)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isolation – keep threads separate so errors in one don’t affect the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AA77-4864-EB4D-92C0-9E2A50B5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8A6D5-E6F0-0143-9BFD-DFFB8508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2C24-5A8C-B944-B114-A379C4D2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FA18A-33B1-A24F-A61A-B563782F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D2E2-A8E4-3846-8D4B-291EBAE7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48AF9-3D29-2C48-981E-9D2B873ED22A}"/>
              </a:ext>
            </a:extLst>
          </p:cNvPr>
          <p:cNvSpPr/>
          <p:nvPr/>
        </p:nvSpPr>
        <p:spPr>
          <a:xfrm>
            <a:off x="431805" y="1853755"/>
            <a:ext cx="4767724" cy="296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1" indent="-91440" defTabSz="914400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search engine could run concurrently:</a:t>
            </a: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Execute queries one at a time, but issue I/O requests against different files/disks simultaneously</a:t>
            </a:r>
          </a:p>
          <a:p>
            <a:pPr marL="722376" lvl="2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read from several index files at once, processing the I/O results as they arrive</a:t>
            </a:r>
            <a:endParaRPr lang="en-US" sz="2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Web server could execute multiple queries at the same time</a:t>
            </a:r>
          </a:p>
          <a:p>
            <a:pPr marL="722376" lvl="2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While one is waiting for I/O, another can be executing on the CPU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C8036-2056-2A44-B398-46F2B3D4E1D5}"/>
              </a:ext>
            </a:extLst>
          </p:cNvPr>
          <p:cNvSpPr/>
          <p:nvPr/>
        </p:nvSpPr>
        <p:spPr>
          <a:xfrm>
            <a:off x="5292661" y="1841511"/>
            <a:ext cx="6096000" cy="47028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1" indent="-91440" defTabSz="914400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 multiple “workers”</a:t>
            </a: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query arrives, create a new “worker” to handle it</a:t>
            </a: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“worker” reads the query from the network, issues read requests against files, assembles results and writes to the network</a:t>
            </a: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“worker” uses blocking I/O; the “worker” alternates between consuming CPU cycles and blocking on I/O</a:t>
            </a: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OS context switches between “workers”</a:t>
            </a: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While one is blocked on I/O, another can use the CPU</a:t>
            </a: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Multiple “workers’” I/O requests can be issued at once</a:t>
            </a: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7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what should we use for our “workers”?</a:t>
            </a:r>
          </a:p>
        </p:txBody>
      </p:sp>
    </p:spTree>
    <p:extLst>
      <p:ext uri="{BB962C8B-B14F-4D97-AF65-F5344CB8AC3E}">
        <p14:creationId xmlns:p14="http://schemas.microsoft.com/office/powerpoint/2010/main" val="407748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0910-5428-A249-9CAE-A9B86D10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FB82-C4B6-624C-9639-C2BB42E47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757649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sz="2800" dirty="0"/>
              <a:t>In most modern OS’s </a:t>
            </a:r>
            <a:r>
              <a:rPr lang="en-US" sz="2400" dirty="0"/>
              <a:t>threads are the </a:t>
            </a:r>
            <a:r>
              <a:rPr lang="en-US" sz="2400" i="1" dirty="0"/>
              <a:t>unit of scheduling.</a:t>
            </a:r>
          </a:p>
          <a:p>
            <a:pPr lvl="1" fontAlgn="base"/>
            <a:r>
              <a:rPr lang="en-US" sz="2000" dirty="0"/>
              <a:t>Separate the concept of a process from the “</a:t>
            </a:r>
            <a:r>
              <a:rPr lang="en-US" sz="2000" i="1" dirty="0"/>
              <a:t>thread of execution</a:t>
            </a:r>
            <a:r>
              <a:rPr lang="en-US" sz="2000" dirty="0"/>
              <a:t>” </a:t>
            </a:r>
            <a:endParaRPr lang="en-US" sz="1000" dirty="0"/>
          </a:p>
          <a:p>
            <a:pPr lvl="1" fontAlgn="base"/>
            <a:r>
              <a:rPr lang="en-US" dirty="0"/>
              <a:t>Threads are contained within a process</a:t>
            </a:r>
            <a:endParaRPr lang="en-US" sz="2000" dirty="0"/>
          </a:p>
          <a:p>
            <a:pPr lvl="1" fontAlgn="base"/>
            <a:r>
              <a:rPr lang="en-US" dirty="0"/>
              <a:t>Usually called a thread, this is a sequential execution stream within a process</a:t>
            </a:r>
          </a:p>
          <a:p>
            <a:pPr fontAlgn="base"/>
            <a:r>
              <a:rPr lang="en-US" sz="2400" dirty="0"/>
              <a:t>Cohabit the same address space</a:t>
            </a:r>
          </a:p>
          <a:p>
            <a:pPr lvl="1" fontAlgn="base"/>
            <a:r>
              <a:rPr lang="en-US" dirty="0"/>
              <a:t>Threads within a process see the same heap and </a:t>
            </a:r>
            <a:r>
              <a:rPr lang="en-US" dirty="0" err="1"/>
              <a:t>globals</a:t>
            </a:r>
            <a:r>
              <a:rPr lang="en-US" dirty="0"/>
              <a:t> and can communicate with each other through variables and memory</a:t>
            </a:r>
          </a:p>
          <a:p>
            <a:pPr lvl="1" fontAlgn="base"/>
            <a:r>
              <a:rPr lang="en-US" dirty="0"/>
              <a:t>Each thread has its own stack</a:t>
            </a:r>
          </a:p>
          <a:p>
            <a:pPr lvl="1" fontAlgn="base"/>
            <a:r>
              <a:rPr lang="en-US" dirty="0"/>
              <a:t>But, they can interfere with each other – need synchronization for shared resources</a:t>
            </a:r>
            <a:endParaRPr lang="en-US" sz="2000" dirty="0"/>
          </a:p>
          <a:p>
            <a:pPr fontAlgn="base"/>
            <a:r>
              <a:rPr lang="en-US" sz="2400" dirty="0"/>
              <a:t>Advantages:</a:t>
            </a:r>
          </a:p>
          <a:p>
            <a:pPr lvl="1" fontAlgn="base"/>
            <a:r>
              <a:rPr lang="en-US" dirty="0"/>
              <a:t>They execute concurrently like processes</a:t>
            </a:r>
          </a:p>
          <a:p>
            <a:pPr lvl="1" fontAlgn="base"/>
            <a:r>
              <a:rPr lang="en-US" dirty="0"/>
              <a:t>You (mostly) write sequential-looking code</a:t>
            </a:r>
            <a:endParaRPr lang="en-US" sz="2000" dirty="0"/>
          </a:p>
          <a:p>
            <a:pPr lvl="1" fontAlgn="base"/>
            <a:r>
              <a:rPr lang="en-US" dirty="0"/>
              <a:t>Threads can run in parallel if you have multiple CPUs/cores</a:t>
            </a:r>
            <a:endParaRPr lang="en-US" sz="2000" dirty="0"/>
          </a:p>
          <a:p>
            <a:pPr fontAlgn="base"/>
            <a:r>
              <a:rPr lang="en-US" sz="2400" dirty="0"/>
              <a:t>Disadvantages:</a:t>
            </a:r>
            <a:endParaRPr lang="en-US" sz="1400" dirty="0"/>
          </a:p>
          <a:p>
            <a:pPr lvl="1" fontAlgn="base"/>
            <a:r>
              <a:rPr lang="en-US" dirty="0"/>
              <a:t>If threads share data, you need locks or other synchronization</a:t>
            </a:r>
            <a:endParaRPr lang="en-US" sz="2000" dirty="0"/>
          </a:p>
          <a:p>
            <a:pPr lvl="2" fontAlgn="base"/>
            <a:r>
              <a:rPr lang="en-US" dirty="0"/>
              <a:t>Very bug-prone and difficult to debug</a:t>
            </a:r>
            <a:endParaRPr lang="en-US" sz="1200" dirty="0"/>
          </a:p>
          <a:p>
            <a:pPr lvl="1" fontAlgn="base"/>
            <a:r>
              <a:rPr lang="en-US" dirty="0"/>
              <a:t>Threads can introduce overhead</a:t>
            </a:r>
            <a:endParaRPr lang="en-US" sz="2000" dirty="0"/>
          </a:p>
          <a:p>
            <a:pPr lvl="2" fontAlgn="base"/>
            <a:r>
              <a:rPr lang="en-US" dirty="0"/>
              <a:t>Lock contention, context switch overhead, and other issues</a:t>
            </a:r>
            <a:endParaRPr lang="en-US" sz="1200" dirty="0"/>
          </a:p>
          <a:p>
            <a:pPr lvl="1" fontAlgn="base"/>
            <a:r>
              <a:rPr lang="en-US" dirty="0"/>
              <a:t>Need language support for threads</a:t>
            </a:r>
            <a:endParaRPr lang="en-US" sz="2000" dirty="0"/>
          </a:p>
          <a:p>
            <a:pPr fontAlgn="base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58487-6DA6-CF4A-9A7B-E5040453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2577B-C725-8D42-849C-0F581B56A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9FFB2-96EA-244A-91FB-BEEDD5CF6E0A}"/>
              </a:ext>
            </a:extLst>
          </p:cNvPr>
          <p:cNvSpPr/>
          <p:nvPr/>
        </p:nvSpPr>
        <p:spPr>
          <a:xfrm>
            <a:off x="5228166" y="402698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/>
            <a:r>
              <a:rPr lang="en-US" dirty="0"/>
              <a:t>A </a:t>
            </a:r>
            <a:r>
              <a:rPr lang="en-US" u="sng" dirty="0"/>
              <a:t>Process</a:t>
            </a:r>
            <a:r>
              <a:rPr lang="en-US" dirty="0"/>
              <a:t> has a unique:  address space, OS resources, and security attributes</a:t>
            </a:r>
          </a:p>
          <a:p>
            <a:pPr lvl="1" fontAlgn="base"/>
            <a:r>
              <a:rPr lang="en-US" dirty="0"/>
              <a:t>A </a:t>
            </a:r>
            <a:r>
              <a:rPr lang="en-US" u="sng" dirty="0"/>
              <a:t>Thread</a:t>
            </a:r>
            <a:r>
              <a:rPr lang="en-US" dirty="0"/>
              <a:t> has a unique:  stack, stack pointer, program counter, and registers</a:t>
            </a:r>
          </a:p>
          <a:p>
            <a:pPr lvl="1" fontAlgn="base"/>
            <a:r>
              <a:rPr lang="en-US" dirty="0"/>
              <a:t>Threads are the </a:t>
            </a:r>
            <a:r>
              <a:rPr lang="en-US" i="1" dirty="0"/>
              <a:t>unit of scheduling </a:t>
            </a:r>
            <a:r>
              <a:rPr lang="en-US" dirty="0"/>
              <a:t>and processes are their </a:t>
            </a:r>
            <a:r>
              <a:rPr lang="en-US" i="1" dirty="0"/>
              <a:t>containers</a:t>
            </a:r>
            <a:r>
              <a:rPr lang="en-US" dirty="0"/>
              <a:t>; every process has at least one thread running in 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06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40B3-3F94-4644-A0F3-AEAFF7A3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3B8D-8053-D744-B759-F7C9074FD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847" y="1463857"/>
            <a:ext cx="3263154" cy="4845504"/>
          </a:xfrm>
        </p:spPr>
        <p:txBody>
          <a:bodyPr/>
          <a:lstStyle/>
          <a:p>
            <a:pPr fontAlgn="base"/>
            <a:r>
              <a:rPr lang="en-US" sz="2400" dirty="0"/>
              <a:t>Single threaded address space</a:t>
            </a:r>
          </a:p>
          <a:p>
            <a:pPr fontAlgn="base"/>
            <a:r>
              <a:rPr lang="en-US" sz="2400" dirty="0"/>
              <a:t>Before creating a thread</a:t>
            </a:r>
            <a:endParaRPr lang="en-US" sz="1400" dirty="0"/>
          </a:p>
          <a:p>
            <a:pPr lvl="1" fontAlgn="base"/>
            <a:r>
              <a:rPr lang="en-US" dirty="0"/>
              <a:t>One thread of execution running in the address space</a:t>
            </a:r>
            <a:endParaRPr lang="en-US" sz="2000" dirty="0"/>
          </a:p>
          <a:p>
            <a:pPr lvl="2" fontAlgn="base"/>
            <a:r>
              <a:rPr lang="en-US" dirty="0"/>
              <a:t>One PC, stack, SP</a:t>
            </a:r>
            <a:endParaRPr lang="en-US" sz="1200" dirty="0"/>
          </a:p>
          <a:p>
            <a:pPr lvl="1" fontAlgn="base"/>
            <a:r>
              <a:rPr lang="en-US" dirty="0"/>
              <a:t>That main thread invokes a function to create a new thread</a:t>
            </a:r>
            <a:endParaRPr lang="en-US" sz="2000" dirty="0"/>
          </a:p>
          <a:p>
            <a:r>
              <a:rPr lang="en-US" sz="2400" dirty="0"/>
              <a:t>Typically </a:t>
            </a:r>
            <a:r>
              <a:rPr lang="en-US" sz="2400" b="1" dirty="0" err="1"/>
              <a:t>pthread_create</a:t>
            </a:r>
            <a:r>
              <a:rPr lang="en-US" sz="2400" dirty="0"/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5D7A7-F007-3349-9B45-72A7A35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84AB-3FAA-B648-834D-19F204F44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DDA62-F303-7D45-8B4F-D62EA5F4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02" y="1277943"/>
            <a:ext cx="2209800" cy="483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49CE6-36B2-FC4B-9376-5CFA8863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52" y="1290643"/>
            <a:ext cx="2209800" cy="482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FF9B37-7616-BA4F-8963-E5AD7F4DA728}"/>
              </a:ext>
            </a:extLst>
          </p:cNvPr>
          <p:cNvSpPr txBox="1">
            <a:spLocks/>
          </p:cNvSpPr>
          <p:nvPr/>
        </p:nvSpPr>
        <p:spPr>
          <a:xfrm>
            <a:off x="8499344" y="1463857"/>
            <a:ext cx="3263154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dirty="0"/>
              <a:t>Multi-threaded address space</a:t>
            </a:r>
          </a:p>
          <a:p>
            <a:pPr fontAlgn="base"/>
            <a:r>
              <a:rPr lang="en-US" sz="2400" dirty="0"/>
              <a:t>After creating a thread</a:t>
            </a:r>
            <a:endParaRPr lang="en-US" sz="1400" dirty="0"/>
          </a:p>
          <a:p>
            <a:pPr lvl="1" fontAlgn="base"/>
            <a:r>
              <a:rPr lang="en-US" i="1" dirty="0"/>
              <a:t>Two</a:t>
            </a:r>
            <a:r>
              <a:rPr lang="en-US" dirty="0"/>
              <a:t> threads of execution running in the address space</a:t>
            </a:r>
            <a:endParaRPr lang="en-US" sz="2000" i="1" dirty="0"/>
          </a:p>
          <a:p>
            <a:pPr lvl="2" fontAlgn="base"/>
            <a:r>
              <a:rPr lang="en-US" dirty="0"/>
              <a:t>Original thread (parent) and new thread (child)</a:t>
            </a:r>
            <a:endParaRPr lang="en-US" sz="1200" dirty="0"/>
          </a:p>
          <a:p>
            <a:pPr lvl="2" fontAlgn="base"/>
            <a:r>
              <a:rPr lang="en-US" dirty="0"/>
              <a:t>New stack created for child thread</a:t>
            </a:r>
            <a:endParaRPr lang="en-US" sz="1200" dirty="0"/>
          </a:p>
          <a:p>
            <a:pPr lvl="2" fontAlgn="base"/>
            <a:r>
              <a:rPr lang="en-US" dirty="0"/>
              <a:t>Child thread has its own </a:t>
            </a:r>
            <a:r>
              <a:rPr lang="en-US" i="1" dirty="0"/>
              <a:t>values</a:t>
            </a:r>
            <a:r>
              <a:rPr lang="en-US" dirty="0"/>
              <a:t> of the PC and SP</a:t>
            </a:r>
            <a:endParaRPr lang="en-US" sz="1200" dirty="0"/>
          </a:p>
          <a:p>
            <a:pPr lvl="1" fontAlgn="base"/>
            <a:r>
              <a:rPr lang="en-US" dirty="0"/>
              <a:t>Both threads share the other segments (code, heap, </a:t>
            </a:r>
            <a:r>
              <a:rPr lang="en-US" dirty="0" err="1"/>
              <a:t>globals</a:t>
            </a:r>
            <a:r>
              <a:rPr lang="en-US" dirty="0"/>
              <a:t>)</a:t>
            </a:r>
            <a:endParaRPr lang="en-US" sz="2000" dirty="0"/>
          </a:p>
          <a:p>
            <a:pPr lvl="2" fontAlgn="base"/>
            <a:r>
              <a:rPr lang="en-US" dirty="0"/>
              <a:t>They can cooperatively modify shared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287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E502-8A01-974E-A0AE-FDBCFFDC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E567A-063E-3B4B-B3EE-EF4C6DB2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4C8F1-A353-2847-98E7-3E3AA921F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0BEA4-8BC2-DE4C-8EB3-596C426D4D39}"/>
              </a:ext>
            </a:extLst>
          </p:cNvPr>
          <p:cNvSpPr/>
          <p:nvPr/>
        </p:nvSpPr>
        <p:spPr>
          <a:xfrm>
            <a:off x="575239" y="2542708"/>
            <a:ext cx="8283388" cy="397031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doclist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Lookup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word)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bucket =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(word);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hitlist =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file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read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(bucket);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foreach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hit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hitlist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doclist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append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file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read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(hit));</a:t>
            </a:r>
            <a:endParaRPr lang="en-US" dirty="0"/>
          </a:p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  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doclist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br>
              <a:rPr lang="en-US" dirty="0"/>
            </a:b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ProcessQuery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query_words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[])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results =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Lookup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query_words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]);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foreach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word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query[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..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n]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results =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results.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intersect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Lookup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(word));</a:t>
            </a:r>
            <a:endParaRPr lang="en-US" dirty="0"/>
          </a:p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  Display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(results);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B3E98-FFE5-794A-9CB6-33249A84E724}"/>
              </a:ext>
            </a:extLst>
          </p:cNvPr>
          <p:cNvSpPr/>
          <p:nvPr/>
        </p:nvSpPr>
        <p:spPr>
          <a:xfrm>
            <a:off x="5271246" y="1277943"/>
            <a:ext cx="6687671" cy="1754326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</a:rPr>
              <a:t>main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 {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query_words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[] =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GetNextQuery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CreateThread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ProcessQuery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query_words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}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08D5-248E-294F-96D2-05E00576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CB8C-B36F-8049-9B7B-916EF34C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2400" dirty="0"/>
              <a:t> </a:t>
            </a:r>
            <a:endParaRPr lang="en-US" sz="1400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 fontAlgn="base"/>
            <a:r>
              <a:rPr lang="en-US" dirty="0"/>
              <a:t>Creates a new thread into *thread, with attributes *</a:t>
            </a:r>
            <a:r>
              <a:rPr lang="en-US" dirty="0" err="1"/>
              <a:t>attr</a:t>
            </a:r>
            <a:r>
              <a:rPr lang="en-US" dirty="0"/>
              <a:t> (NULL means default attributes)</a:t>
            </a:r>
            <a:endParaRPr lang="en-US" sz="2000" dirty="0"/>
          </a:p>
          <a:p>
            <a:pPr lvl="1" fontAlgn="base"/>
            <a:r>
              <a:rPr lang="en-US" dirty="0"/>
              <a:t>Returns </a:t>
            </a:r>
            <a:r>
              <a:rPr lang="en-US" b="1" dirty="0"/>
              <a:t>0</a:t>
            </a:r>
            <a:r>
              <a:rPr lang="en-US" dirty="0"/>
              <a:t> on success and an error number on error (can check against error constants)</a:t>
            </a:r>
            <a:endParaRPr lang="en-US" sz="2000" dirty="0"/>
          </a:p>
          <a:p>
            <a:pPr lvl="1" fontAlgn="base"/>
            <a:r>
              <a:rPr lang="en-US" dirty="0"/>
              <a:t>The new thread runs </a:t>
            </a:r>
            <a:r>
              <a:rPr lang="en-US" b="1" dirty="0" err="1"/>
              <a:t>start_routine</a:t>
            </a:r>
            <a:r>
              <a:rPr lang="en-US" dirty="0"/>
              <a:t>(</a:t>
            </a:r>
            <a:r>
              <a:rPr lang="en-US" dirty="0" err="1"/>
              <a:t>arg</a:t>
            </a:r>
            <a:r>
              <a:rPr lang="en-US" dirty="0"/>
              <a:t>)</a:t>
            </a:r>
            <a:endParaRPr lang="en-US" sz="2000" dirty="0"/>
          </a:p>
          <a:p>
            <a:pPr fontAlgn="base"/>
            <a:endParaRPr lang="en-US" sz="2400" dirty="0"/>
          </a:p>
          <a:p>
            <a:pPr fontAlgn="base"/>
            <a:endParaRPr lang="en-US" sz="1400" dirty="0"/>
          </a:p>
          <a:p>
            <a:pPr lvl="1" fontAlgn="base"/>
            <a:r>
              <a:rPr lang="en-US" dirty="0"/>
              <a:t>Equivalent of </a:t>
            </a:r>
            <a:r>
              <a:rPr lang="en-US" b="1" dirty="0"/>
              <a:t>exit</a:t>
            </a:r>
            <a:r>
              <a:rPr lang="en-US" dirty="0"/>
              <a:t>(</a:t>
            </a:r>
            <a:r>
              <a:rPr lang="en-US" dirty="0" err="1"/>
              <a:t>retval</a:t>
            </a:r>
            <a:r>
              <a:rPr lang="en-US" dirty="0"/>
              <a:t>); for a thread instead of a process</a:t>
            </a:r>
            <a:endParaRPr lang="en-US" sz="2000" dirty="0"/>
          </a:p>
          <a:p>
            <a:pPr lvl="1" fontAlgn="base"/>
            <a:r>
              <a:rPr lang="en-US" dirty="0"/>
              <a:t>The thread will automatically exit once it returns from </a:t>
            </a:r>
            <a:r>
              <a:rPr lang="en-US" b="1" dirty="0" err="1"/>
              <a:t>start_routine</a:t>
            </a:r>
            <a:r>
              <a:rPr lang="en-US" dirty="0"/>
              <a:t>()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E73BF-A1B7-664F-9C81-B70D05BF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B1AA-C286-8449-B6E6-FBD2CCA1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7E738-7130-8745-878F-9759A90E8001}"/>
              </a:ext>
            </a:extLst>
          </p:cNvPr>
          <p:cNvSpPr/>
          <p:nvPr/>
        </p:nvSpPr>
        <p:spPr>
          <a:xfrm>
            <a:off x="575239" y="1463857"/>
            <a:ext cx="6096000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pthread_create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   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thread,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   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pthread_attr_t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attr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    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void*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start_routine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), 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   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void*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arg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D9F977-AAA6-5543-87F0-022B298B25B7}"/>
              </a:ext>
            </a:extLst>
          </p:cNvPr>
          <p:cNvSpPr/>
          <p:nvPr/>
        </p:nvSpPr>
        <p:spPr>
          <a:xfrm>
            <a:off x="575239" y="4657421"/>
            <a:ext cx="4625789" cy="373627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pthread_exit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retval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0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D36-15C1-444C-819C-CD44E8B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A65-76B5-C747-B058-78D061D6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(final HW) posted </a:t>
            </a:r>
          </a:p>
          <a:p>
            <a:r>
              <a:rPr lang="en-US" dirty="0"/>
              <a:t>Final review assignment coming</a:t>
            </a:r>
          </a:p>
          <a:p>
            <a:r>
              <a:rPr lang="en-US" b="1" dirty="0"/>
              <a:t>End of quarter due date Wednesday December 16</a:t>
            </a:r>
            <a:r>
              <a:rPr lang="en-US" b="1" baseline="30000" dirty="0"/>
              <a:t>th</a:t>
            </a:r>
            <a:r>
              <a:rPr lang="en-US" b="1" dirty="0"/>
              <a:t> @ 9pm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1247-72BE-C14E-911E-C22A6B3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5A9-5931-D54E-B05F-932DB4F1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3EAE-B2C1-724A-BCF1-6C9AE3E8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forking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210C-086D-3E4A-8354-06283CC2F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2400" dirty="0"/>
              <a:t> </a:t>
            </a:r>
            <a:endParaRPr lang="en-US" sz="1400" dirty="0"/>
          </a:p>
          <a:p>
            <a:pPr lvl="1" fontAlgn="base"/>
            <a:r>
              <a:rPr lang="en-US" dirty="0"/>
              <a:t>Waits for the thread specified by thread to terminate</a:t>
            </a:r>
            <a:endParaRPr lang="en-US" sz="2000" dirty="0"/>
          </a:p>
          <a:p>
            <a:pPr lvl="1" fontAlgn="base"/>
            <a:r>
              <a:rPr lang="en-US" dirty="0"/>
              <a:t>The thread equivalent of </a:t>
            </a:r>
            <a:r>
              <a:rPr lang="en-US" b="1" dirty="0" err="1"/>
              <a:t>waitpid</a:t>
            </a:r>
            <a:r>
              <a:rPr lang="en-US" dirty="0"/>
              <a:t>()</a:t>
            </a:r>
            <a:endParaRPr lang="en-US" sz="2000" dirty="0"/>
          </a:p>
          <a:p>
            <a:pPr lvl="1" fontAlgn="base"/>
            <a:r>
              <a:rPr lang="en-US" dirty="0"/>
              <a:t>The exit status of the terminated thread is placed in *</a:t>
            </a:r>
            <a:r>
              <a:rPr lang="en-US" dirty="0" err="1"/>
              <a:t>retval</a:t>
            </a:r>
            <a:endParaRPr lang="en-US" sz="2000" dirty="0"/>
          </a:p>
          <a:p>
            <a:pPr marL="0" indent="0" fontAlgn="base">
              <a:buNone/>
            </a:pPr>
            <a:br>
              <a:rPr lang="en-US" dirty="0"/>
            </a:br>
            <a:br>
              <a:rPr lang="en-US" dirty="0"/>
            </a:br>
            <a:r>
              <a:rPr lang="en-US" sz="2600" dirty="0"/>
              <a:t> </a:t>
            </a:r>
            <a:endParaRPr lang="en-US" sz="1560" dirty="0"/>
          </a:p>
          <a:p>
            <a:pPr lvl="1" fontAlgn="base"/>
            <a:r>
              <a:rPr lang="en-US" dirty="0"/>
              <a:t>Mark thread specified by thread as detached – it will clean up its resources as soon as it terminates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33B1-B4B2-DB44-96F8-52348AF5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809DA-E994-0548-ACA5-3F65F3F03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3A71D-1511-AF40-9194-024DCF03754A}"/>
              </a:ext>
            </a:extLst>
          </p:cNvPr>
          <p:cNvSpPr/>
          <p:nvPr/>
        </p:nvSpPr>
        <p:spPr>
          <a:xfrm>
            <a:off x="630828" y="1463857"/>
            <a:ext cx="7530353" cy="36933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pthread_join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thread,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void**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retval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73AA4C-6923-574E-8854-36A5095C0373}"/>
              </a:ext>
            </a:extLst>
          </p:cNvPr>
          <p:cNvSpPr/>
          <p:nvPr/>
        </p:nvSpPr>
        <p:spPr>
          <a:xfrm>
            <a:off x="578840" y="3518184"/>
            <a:ext cx="5559918" cy="36933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pthread_detach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thread);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32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0868-5C45-F546-A798-9DA65070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and </a:t>
            </a:r>
            <a:r>
              <a:rPr lang="en-US" dirty="0" err="1"/>
              <a:t>Pthread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55B6-B096-DE49-86AF-7FC4F838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 The POSIX APIs for dealing with threads</a:t>
            </a:r>
            <a:endParaRPr lang="en-US" sz="1400" dirty="0"/>
          </a:p>
          <a:p>
            <a:pPr lvl="1" fontAlgn="base"/>
            <a:r>
              <a:rPr lang="en-US" dirty="0"/>
              <a:t>Declared in </a:t>
            </a:r>
            <a:r>
              <a:rPr lang="en-US" dirty="0" err="1"/>
              <a:t>pthread.h</a:t>
            </a:r>
            <a:endParaRPr lang="en-US" sz="2000" dirty="0"/>
          </a:p>
          <a:p>
            <a:pPr lvl="2" fontAlgn="base"/>
            <a:r>
              <a:rPr lang="en-US" dirty="0"/>
              <a:t>Not part of the C/C++ language (cf. Java)</a:t>
            </a:r>
            <a:endParaRPr lang="en-US" sz="1200" dirty="0"/>
          </a:p>
          <a:p>
            <a:pPr lvl="1" fontAlgn="base"/>
            <a:r>
              <a:rPr lang="en-US" dirty="0"/>
              <a:t>To enable support for multithreading, must include -</a:t>
            </a:r>
            <a:r>
              <a:rPr lang="en-US" dirty="0" err="1"/>
              <a:t>pthread</a:t>
            </a:r>
            <a:r>
              <a:rPr lang="en-US" dirty="0"/>
              <a:t> flag when compiling and linking with </a:t>
            </a:r>
            <a:r>
              <a:rPr lang="en-US" dirty="0" err="1"/>
              <a:t>gcc</a:t>
            </a:r>
            <a:r>
              <a:rPr lang="en-US" dirty="0"/>
              <a:t> command</a:t>
            </a:r>
          </a:p>
          <a:p>
            <a:pPr lvl="1" fontAlgn="base"/>
            <a:r>
              <a:rPr lang="en-US" sz="2000" dirty="0"/>
              <a:t>POSIX stands for Portable Operating System Interface, </a:t>
            </a:r>
            <a:r>
              <a:rPr lang="en-US" sz="2000" dirty="0" err="1"/>
              <a:t>pthread</a:t>
            </a:r>
            <a:r>
              <a:rPr lang="en-US" sz="2000" dirty="0"/>
              <a:t> conforms to POSIX standard for threading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–g –Wall –std=c11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main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Example Usage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thread ID;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threadID</a:t>
            </a:r>
            <a:r>
              <a:rPr lang="en-US" dirty="0"/>
              <a:t> keeps track of to which thread we are referring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takes a function </a:t>
            </a:r>
            <a:r>
              <a:rPr lang="en-US" dirty="0" err="1"/>
              <a:t>plinter</a:t>
            </a:r>
            <a:r>
              <a:rPr lang="en-US" dirty="0"/>
              <a:t> and arguments to trigger separate thread</a:t>
            </a:r>
          </a:p>
          <a:p>
            <a:pPr lvl="2">
              <a:lnSpc>
                <a:spcPct val="100000"/>
              </a:lnSpc>
              <a:buSzPct val="100000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*thread, const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void *(*start routing) (void*), void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>
              <a:buSzPct val="100000"/>
            </a:pPr>
            <a:r>
              <a:rPr lang="en-US" dirty="0"/>
              <a:t>note – </a:t>
            </a:r>
            <a:r>
              <a:rPr lang="en-US" dirty="0" err="1"/>
              <a:t>pthread_create</a:t>
            </a:r>
            <a:r>
              <a:rPr lang="en-US" dirty="0"/>
              <a:t> takes two generic (untyped) pointers</a:t>
            </a:r>
          </a:p>
          <a:p>
            <a:pPr lvl="2">
              <a:buSzPct val="100000"/>
            </a:pPr>
            <a:r>
              <a:rPr lang="en-US" dirty="0"/>
              <a:t>interprets the first as a function pointer and the second as an argument pointer</a:t>
            </a:r>
          </a:p>
          <a:p>
            <a:pPr lvl="1">
              <a:lnSpc>
                <a:spcPct val="110000"/>
              </a:lnSpc>
              <a:buSzPct val="100000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thread, void **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value_ptr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>
              <a:buSzPct val="100000"/>
            </a:pPr>
            <a:r>
              <a:rPr lang="en-US" dirty="0"/>
              <a:t>puts calling thread ‘on hold’ until ‘thread’ completes – useful for waiting to thread to exit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18225-1D67-2942-8B7C-EB2EB3D8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57E6A-44E3-BF45-BC0D-DB2C057CA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57D22-7538-A348-A5BA-A7479AC21195}"/>
              </a:ext>
            </a:extLst>
          </p:cNvPr>
          <p:cNvSpPr/>
          <p:nvPr/>
        </p:nvSpPr>
        <p:spPr>
          <a:xfrm>
            <a:off x="0" y="6488668"/>
            <a:ext cx="769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https://pubs.opengroup.org/onlinepubs/7908799/xsh/pthread.h.html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89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355-94A4-7847-ADBB-C81EA1D0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5B4D-8785-B94C-8C11-3B009984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sz="2400" dirty="0"/>
              <a:t>Two memory accesses form a data race if different threads access the same location, and at least one is a write, and they occur one after another</a:t>
            </a:r>
            <a:endParaRPr lang="en-US" sz="1400" dirty="0"/>
          </a:p>
          <a:p>
            <a:pPr lvl="1" fontAlgn="base"/>
            <a:r>
              <a:rPr lang="en-US" dirty="0"/>
              <a:t>Means that the result of a program can vary depending on chance (which thread ran first?)</a:t>
            </a:r>
            <a:endParaRPr lang="en-US" sz="2000" dirty="0"/>
          </a:p>
          <a:p>
            <a:pPr fontAlgn="base"/>
            <a:r>
              <a:rPr lang="en-US" sz="2400" dirty="0"/>
              <a:t>Data races might interfere in painful, non-obvious ways, depending on the specifics of the data structure</a:t>
            </a:r>
            <a:endParaRPr lang="en-US" sz="1400" dirty="0"/>
          </a:p>
          <a:p>
            <a:pPr fontAlgn="base"/>
            <a:r>
              <a:rPr lang="en-US" sz="2400" u="sng" dirty="0"/>
              <a:t>Example</a:t>
            </a:r>
            <a:r>
              <a:rPr lang="en-US" sz="2400" dirty="0"/>
              <a:t>:  two threads try to read from and write to the same shared memory location</a:t>
            </a:r>
            <a:endParaRPr lang="en-US" sz="1400" dirty="0"/>
          </a:p>
          <a:p>
            <a:pPr lvl="1" fontAlgn="base"/>
            <a:r>
              <a:rPr lang="en-US" dirty="0"/>
              <a:t>Could get “correct” answer</a:t>
            </a:r>
            <a:endParaRPr lang="en-US" sz="2000" dirty="0"/>
          </a:p>
          <a:p>
            <a:pPr lvl="1" fontAlgn="base"/>
            <a:r>
              <a:rPr lang="en-US" dirty="0"/>
              <a:t>Could accidentally read old value</a:t>
            </a:r>
            <a:endParaRPr lang="en-US" sz="2000" dirty="0"/>
          </a:p>
          <a:p>
            <a:pPr lvl="1" fontAlgn="base"/>
            <a:r>
              <a:rPr lang="en-US" dirty="0"/>
              <a:t>One thread’s work could get “lost”</a:t>
            </a:r>
            <a:endParaRPr lang="en-US" sz="2000" dirty="0"/>
          </a:p>
          <a:p>
            <a:pPr fontAlgn="base"/>
            <a:r>
              <a:rPr lang="en-US" sz="2400" u="sng" dirty="0"/>
              <a:t>Example</a:t>
            </a:r>
            <a:r>
              <a:rPr lang="en-US" sz="2400" dirty="0"/>
              <a:t>: two threads try to push an item onto the head of the linked list at the same time</a:t>
            </a:r>
            <a:endParaRPr lang="en-US" sz="1400" dirty="0"/>
          </a:p>
          <a:p>
            <a:pPr lvl="1" fontAlgn="base"/>
            <a:r>
              <a:rPr lang="en-US" dirty="0"/>
              <a:t>Could get “correct” answer</a:t>
            </a:r>
            <a:endParaRPr lang="en-US" sz="2000" dirty="0"/>
          </a:p>
          <a:p>
            <a:pPr lvl="1" fontAlgn="base"/>
            <a:r>
              <a:rPr lang="en-US" dirty="0"/>
              <a:t>Could get different ordering of items</a:t>
            </a:r>
            <a:endParaRPr lang="en-US" sz="2000" dirty="0"/>
          </a:p>
          <a:p>
            <a:pPr lvl="1" fontAlgn="base"/>
            <a:r>
              <a:rPr lang="en-US" dirty="0"/>
              <a:t>Could break the data structure! 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B4E9D-1A2F-AF4A-91A4-2FB1D8EB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1691-2605-6143-AF80-306A6B510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4031-6583-5748-B222-2C0F8702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F3488-E863-DA4F-A72F-A8F6D1E3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Synchronization is the act of preventing two (or more) concurrently running threads from interfering with each other when operating on shared data</a:t>
            </a:r>
            <a:endParaRPr lang="en-US" sz="1400" dirty="0"/>
          </a:p>
          <a:p>
            <a:pPr lvl="1" fontAlgn="base"/>
            <a:r>
              <a:rPr lang="en-US" dirty="0"/>
              <a:t>Need some mechanism to coordinate the threads</a:t>
            </a:r>
            <a:endParaRPr lang="en-US" sz="2000" dirty="0"/>
          </a:p>
          <a:p>
            <a:pPr lvl="2" fontAlgn="base"/>
            <a:r>
              <a:rPr lang="en-US" dirty="0"/>
              <a:t>“Let me go first, then you can go”</a:t>
            </a:r>
            <a:endParaRPr lang="en-US" sz="1200" dirty="0"/>
          </a:p>
          <a:p>
            <a:pPr lvl="1" fontAlgn="base"/>
            <a:r>
              <a:rPr lang="en-US" dirty="0"/>
              <a:t>Many different coordination mechanisms have been invented</a:t>
            </a:r>
            <a:endParaRPr lang="en-US" sz="2000" dirty="0"/>
          </a:p>
          <a:p>
            <a:pPr fontAlgn="base"/>
            <a:r>
              <a:rPr lang="en-US" sz="2400" dirty="0"/>
              <a:t>Goals of synchronization:</a:t>
            </a:r>
            <a:endParaRPr lang="en-US" sz="1400" dirty="0"/>
          </a:p>
          <a:p>
            <a:pPr lvl="1" fontAlgn="base"/>
            <a:r>
              <a:rPr lang="en-US" dirty="0"/>
              <a:t>Liveness – ability to execute in a timely manner </a:t>
            </a:r>
            <a:br>
              <a:rPr lang="en-US" dirty="0"/>
            </a:br>
            <a:r>
              <a:rPr lang="en-US" dirty="0"/>
              <a:t>(informally, “something good happens”)</a:t>
            </a:r>
            <a:endParaRPr lang="en-US" sz="2000" dirty="0"/>
          </a:p>
          <a:p>
            <a:pPr lvl="1" fontAlgn="base"/>
            <a:r>
              <a:rPr lang="en-US" dirty="0"/>
              <a:t>Safety – avoid unintended interactions with shared data structures (informally, “nothing bad happens”)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6BDD-631D-B148-95AC-26692B84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0D77-3757-F642-AD95-4881D947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3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B6A2-365B-6D40-8D84-5DC75572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68A6-1E3A-204A-8D61-01816783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Use a “Lock” to grant access to a </a:t>
            </a:r>
            <a:r>
              <a:rPr lang="en-US" sz="2400" i="1" dirty="0"/>
              <a:t>critical section</a:t>
            </a:r>
            <a:r>
              <a:rPr lang="en-US" sz="2400" dirty="0"/>
              <a:t> so that only one thread can operate there at a time</a:t>
            </a:r>
            <a:endParaRPr lang="en-US" sz="1400" dirty="0"/>
          </a:p>
          <a:p>
            <a:pPr lvl="1" fontAlgn="base"/>
            <a:r>
              <a:rPr lang="en-US" dirty="0"/>
              <a:t>Executed in an uninterruptible (</a:t>
            </a:r>
            <a:r>
              <a:rPr lang="en-US" i="1" dirty="0"/>
              <a:t>i.e.</a:t>
            </a:r>
            <a:r>
              <a:rPr lang="en-US" dirty="0"/>
              <a:t> atomic) manner</a:t>
            </a:r>
            <a:endParaRPr lang="en-US" sz="2000" dirty="0"/>
          </a:p>
          <a:p>
            <a:pPr fontAlgn="base"/>
            <a:r>
              <a:rPr lang="en-US" sz="2400" dirty="0"/>
              <a:t>Lock Acquire</a:t>
            </a:r>
            <a:endParaRPr lang="en-US" sz="1400" dirty="0"/>
          </a:p>
          <a:p>
            <a:pPr lvl="1" fontAlgn="base"/>
            <a:r>
              <a:rPr lang="en-US" dirty="0"/>
              <a:t>Wait until the lock is free,</a:t>
            </a:r>
            <a:br>
              <a:rPr lang="en-US" dirty="0"/>
            </a:br>
            <a:r>
              <a:rPr lang="en-US" dirty="0"/>
              <a:t>then take it</a:t>
            </a:r>
            <a:endParaRPr lang="en-US" sz="2000" dirty="0"/>
          </a:p>
          <a:p>
            <a:pPr fontAlgn="base"/>
            <a:r>
              <a:rPr lang="en-US" sz="2400" dirty="0"/>
              <a:t>Lock Release</a:t>
            </a:r>
            <a:endParaRPr lang="en-US" sz="1400" dirty="0"/>
          </a:p>
          <a:p>
            <a:pPr lvl="1" fontAlgn="base"/>
            <a:r>
              <a:rPr lang="en-US" dirty="0"/>
              <a:t>Release the lock</a:t>
            </a:r>
            <a:endParaRPr lang="en-US" sz="2000" dirty="0"/>
          </a:p>
          <a:p>
            <a:pPr lvl="1" fontAlgn="base"/>
            <a:r>
              <a:rPr lang="en-US" dirty="0"/>
              <a:t>If other threads are waiting, wake exactly one up to pass lock to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320B-107F-104B-8D14-74AB2D39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7A4F9-148D-BD45-BA88-C1AC62EAB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B5E90-9097-6D4C-96B5-9B68C15ACD04}"/>
              </a:ext>
            </a:extLst>
          </p:cNvPr>
          <p:cNvSpPr/>
          <p:nvPr/>
        </p:nvSpPr>
        <p:spPr>
          <a:xfrm>
            <a:off x="7910356" y="2600581"/>
            <a:ext cx="3413810" cy="203132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  <a:t>// non-critical code</a:t>
            </a:r>
            <a:endParaRPr lang="en-US" dirty="0"/>
          </a:p>
          <a:p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lock.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acquire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i="1" dirty="0">
                <a:solidFill>
                  <a:srgbClr val="FF0000"/>
                </a:solidFill>
                <a:latin typeface="Courier New" panose="02070309020205020404" pitchFamily="49" charset="0"/>
              </a:rPr>
              <a:t>// critical section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lock.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release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br>
              <a:rPr lang="en-US" dirty="0"/>
            </a:br>
            <a: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  <a:t>// non-critical code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01D02-A65A-B24B-B9E0-52F76004EA6B}"/>
              </a:ext>
            </a:extLst>
          </p:cNvPr>
          <p:cNvSpPr/>
          <p:nvPr/>
        </p:nvSpPr>
        <p:spPr>
          <a:xfrm>
            <a:off x="10022542" y="29699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loop/idle</a:t>
            </a:r>
            <a:b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if locked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4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8051-F8F0-2C43-8F59-5A511AE7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F057-4343-A144-90B1-85F24643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If your fridge has no milk, </a:t>
            </a:r>
            <a:br>
              <a:rPr lang="en-US" sz="2400" dirty="0"/>
            </a:br>
            <a:r>
              <a:rPr lang="en-US" sz="2400" dirty="0"/>
              <a:t>then go out and buy some more</a:t>
            </a:r>
            <a:endParaRPr lang="en-US" sz="1400" dirty="0"/>
          </a:p>
          <a:p>
            <a:pPr lvl="1" fontAlgn="base"/>
            <a:r>
              <a:rPr lang="en-US" dirty="0"/>
              <a:t>What could go wrong?</a:t>
            </a:r>
            <a:endParaRPr lang="en-US" sz="2000" dirty="0"/>
          </a:p>
          <a:p>
            <a:r>
              <a:rPr lang="en-US" sz="2400" dirty="0"/>
              <a:t>If you live alone: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sz="2400" dirty="0"/>
              <a:t>If you live with a roommate: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18210-9D89-BD4B-93D4-E5719EE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B6FC-1193-5748-B830-AB1F21DC5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15F05-2E1D-EF4A-B428-84F842AC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72"/>
          <a:stretch/>
        </p:blipFill>
        <p:spPr>
          <a:xfrm>
            <a:off x="575239" y="3170948"/>
            <a:ext cx="1028397" cy="116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6FA30-9184-0D44-B533-2E3F9F6BF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35"/>
          <a:stretch/>
        </p:blipFill>
        <p:spPr>
          <a:xfrm>
            <a:off x="575239" y="5237975"/>
            <a:ext cx="1028397" cy="125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83D7D8-B172-3A4A-BD72-427C44D05494}"/>
              </a:ext>
            </a:extLst>
          </p:cNvPr>
          <p:cNvSpPr/>
          <p:nvPr/>
        </p:nvSpPr>
        <p:spPr>
          <a:xfrm>
            <a:off x="5194548" y="1364144"/>
            <a:ext cx="4487334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use a lock on the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refrigerator?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Probably overkill – what if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roommate wanted to get eggs?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performance reasons, only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put what is necessary in the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critical section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Only lock the milk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But lock all steps that must run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uninterrupted (i.e. must run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an atomic unit)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29988-FB28-0F40-8D7D-DF1567707779}"/>
              </a:ext>
            </a:extLst>
          </p:cNvPr>
          <p:cNvSpPr/>
          <p:nvPr/>
        </p:nvSpPr>
        <p:spPr>
          <a:xfrm>
            <a:off x="9681882" y="1463857"/>
            <a:ext cx="2274591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fridge.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if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(!milk)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buy milk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fridge.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84E47-BC26-A543-8146-30AFBF0B2A2C}"/>
              </a:ext>
            </a:extLst>
          </p:cNvPr>
          <p:cNvSpPr/>
          <p:nvPr/>
        </p:nvSpPr>
        <p:spPr>
          <a:xfrm>
            <a:off x="8784120" y="4586588"/>
            <a:ext cx="2679124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milk_lock.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lock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</a:rPr>
              <a:t>if 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(!milk)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buy milk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milk_lock.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unlock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FC3045-9DA3-424E-BF28-330F5344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72"/>
          <a:stretch/>
        </p:blipFill>
        <p:spPr>
          <a:xfrm>
            <a:off x="1603636" y="3170948"/>
            <a:ext cx="1028397" cy="116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BDDA3E-F45B-CA49-BFF1-C99F02C64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43" r="35253"/>
          <a:stretch/>
        </p:blipFill>
        <p:spPr>
          <a:xfrm>
            <a:off x="1696768" y="5346158"/>
            <a:ext cx="1687166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4BDA09-EA10-9D41-9897-051D700FC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27"/>
          <a:stretch/>
        </p:blipFill>
        <p:spPr>
          <a:xfrm>
            <a:off x="3477066" y="5346158"/>
            <a:ext cx="973667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5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3624-BB9A-8045-B98C-3D329A02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pthreads</a:t>
            </a:r>
            <a:r>
              <a:rPr lang="en-US" dirty="0"/>
              <a:t> and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0B93C-ADCC-2A45-99F0-5AEFA942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Another term for a lock is a mutex (“mutual exclusion”)</a:t>
            </a:r>
            <a:endParaRPr lang="en-US" sz="1400" dirty="0"/>
          </a:p>
          <a:p>
            <a:pPr lvl="1" fontAlgn="base"/>
            <a:r>
              <a:rPr lang="en-US" dirty="0" err="1"/>
              <a:t>pthread.h</a:t>
            </a:r>
            <a:r>
              <a:rPr lang="en-US" dirty="0"/>
              <a:t> defines datatype </a:t>
            </a:r>
            <a:r>
              <a:rPr lang="en-US" dirty="0" err="1"/>
              <a:t>pthread_mutex_t</a:t>
            </a:r>
            <a:endParaRPr lang="en-US" sz="2000" dirty="0"/>
          </a:p>
          <a:p>
            <a:pPr fontAlgn="base"/>
            <a:r>
              <a:rPr lang="en-US" sz="2400" dirty="0" err="1"/>
              <a:t>pthread_mutex_init</a:t>
            </a:r>
            <a:r>
              <a:rPr lang="en-US" sz="2400" dirty="0"/>
              <a:t>()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lvl="1" fontAlgn="base"/>
            <a:r>
              <a:rPr lang="en-US" dirty="0"/>
              <a:t>Initializes a mutex with specified attributes</a:t>
            </a:r>
            <a:endParaRPr lang="en-US" sz="2000" dirty="0"/>
          </a:p>
          <a:p>
            <a:pPr fontAlgn="base"/>
            <a:r>
              <a:rPr lang="en-US" sz="2400" dirty="0" err="1"/>
              <a:t>pthread_mutex_lock</a:t>
            </a:r>
            <a:r>
              <a:rPr lang="en-US" sz="2400" dirty="0"/>
              <a:t>()</a:t>
            </a:r>
            <a:endParaRPr lang="en-US" sz="1400" dirty="0"/>
          </a:p>
          <a:p>
            <a:pPr lvl="1" fontAlgn="base"/>
            <a:r>
              <a:rPr lang="en-US" dirty="0"/>
              <a:t>Acquire the lock – blocks if already locked</a:t>
            </a:r>
            <a:endParaRPr lang="en-US" sz="2000" dirty="0"/>
          </a:p>
          <a:p>
            <a:pPr fontAlgn="base"/>
            <a:r>
              <a:rPr lang="en-US" sz="2400" dirty="0" err="1"/>
              <a:t>pthread_mutex_unlock</a:t>
            </a:r>
            <a:r>
              <a:rPr lang="en-US" sz="2400" dirty="0"/>
              <a:t>()</a:t>
            </a:r>
            <a:endParaRPr lang="en-US" sz="1400" dirty="0"/>
          </a:p>
          <a:p>
            <a:pPr lvl="1" fontAlgn="base"/>
            <a:r>
              <a:rPr lang="en-US" dirty="0"/>
              <a:t>Releases the lock</a:t>
            </a:r>
            <a:endParaRPr lang="en-US" sz="2000" dirty="0"/>
          </a:p>
          <a:p>
            <a:pPr fontAlgn="base"/>
            <a:r>
              <a:rPr lang="en-US" sz="2400" dirty="0"/>
              <a:t> </a:t>
            </a:r>
            <a:r>
              <a:rPr lang="en-US" sz="2400" dirty="0" err="1"/>
              <a:t>pthread_mutex_destroy</a:t>
            </a:r>
            <a:r>
              <a:rPr lang="en-US" sz="2400" dirty="0"/>
              <a:t>()</a:t>
            </a:r>
            <a:endParaRPr lang="en-US" sz="1400" dirty="0"/>
          </a:p>
          <a:p>
            <a:pPr lvl="1" fontAlgn="base"/>
            <a:r>
              <a:rPr lang="en-US" dirty="0"/>
              <a:t>“</a:t>
            </a:r>
            <a:r>
              <a:rPr lang="en-US" dirty="0" err="1"/>
              <a:t>Uninitializes</a:t>
            </a:r>
            <a:r>
              <a:rPr lang="en-US" dirty="0"/>
              <a:t>” a mutex – clean up when done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9968-1762-E84C-AED2-7E23509A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DE1B-E4D0-724E-AA52-311BA51D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C28B8-03A4-384F-9529-8A9691506587}"/>
              </a:ext>
            </a:extLst>
          </p:cNvPr>
          <p:cNvSpPr/>
          <p:nvPr/>
        </p:nvSpPr>
        <p:spPr>
          <a:xfrm>
            <a:off x="658668" y="2662674"/>
            <a:ext cx="11187258" cy="36933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pthread_mutex_init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pthread_mutex_t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mutex,</a:t>
            </a: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pthread_mutexattr_t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attr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C96FB-C5F4-D246-B1C4-649EAA18FC7B}"/>
              </a:ext>
            </a:extLst>
          </p:cNvPr>
          <p:cNvSpPr/>
          <p:nvPr/>
        </p:nvSpPr>
        <p:spPr>
          <a:xfrm>
            <a:off x="3713306" y="3641329"/>
            <a:ext cx="6857711" cy="36933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pthread_mutex_lock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pthread_mutex_t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mutex);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13156-7EEC-CB48-A504-64A34A7E6C8C}"/>
              </a:ext>
            </a:extLst>
          </p:cNvPr>
          <p:cNvSpPr/>
          <p:nvPr/>
        </p:nvSpPr>
        <p:spPr>
          <a:xfrm>
            <a:off x="3962400" y="4467167"/>
            <a:ext cx="7010400" cy="36933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pthread_mutex_unlock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pthread_mutex_t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mutex);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F22B9B-BD80-6F4A-8F0B-0291ABA0F0BD}"/>
              </a:ext>
            </a:extLst>
          </p:cNvPr>
          <p:cNvSpPr/>
          <p:nvPr/>
        </p:nvSpPr>
        <p:spPr>
          <a:xfrm>
            <a:off x="4142508" y="5293005"/>
            <a:ext cx="7176656" cy="36933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int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</a:rPr>
              <a:t>pthread_mutex_destroy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</a:rPr>
              <a:t>pthread_mutex_t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mutex);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8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6FD0-AB02-FD42-AB8B-81F52DEA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0388-B90C-A243-A853-798604A6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thread did nothing of interest to any other thread, why bother running?</a:t>
            </a:r>
          </a:p>
          <a:p>
            <a:r>
              <a:rPr lang="en-US" dirty="0"/>
              <a:t>threads must communicate and coordinate</a:t>
            </a:r>
          </a:p>
          <a:p>
            <a:pPr lvl="1"/>
            <a:r>
              <a:rPr lang="en-US" dirty="0"/>
              <a:t>use results from other threads, and coordinate access to shared resources</a:t>
            </a:r>
          </a:p>
          <a:p>
            <a:r>
              <a:rPr lang="en-US" dirty="0"/>
              <a:t>simplest ways to not mess each other up:</a:t>
            </a:r>
          </a:p>
          <a:p>
            <a:pPr lvl="1"/>
            <a:r>
              <a:rPr lang="en-US" dirty="0"/>
              <a:t>don’t access same memory (complete isolation)</a:t>
            </a:r>
          </a:p>
          <a:p>
            <a:pPr lvl="1"/>
            <a:r>
              <a:rPr lang="en-US" dirty="0"/>
              <a:t>don’t write to shared memory (write isolation)</a:t>
            </a:r>
          </a:p>
          <a:p>
            <a:r>
              <a:rPr lang="en-US" dirty="0"/>
              <a:t>next simplest</a:t>
            </a:r>
          </a:p>
          <a:p>
            <a:pPr lvl="1"/>
            <a:r>
              <a:rPr lang="en-US" dirty="0"/>
              <a:t>one thread doesn’t run until/unless another is 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23926-D10B-0243-A5AB-B86B9F34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AC862-8FE1-CF4F-BC28-F950AE5F9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7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95F4-2324-D846-98F0-A2F7FF65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3A08-88A7-C24F-8BBC-CA6F3052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pattern for expensive computations (such as data processing)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split up the work, give each piece to a thread (fork)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wait until all are done, then combine answers (join)</a:t>
            </a:r>
          </a:p>
          <a:p>
            <a:r>
              <a:rPr lang="en-US" dirty="0"/>
              <a:t>to avoid bottlenecks, each thread should have about the same about of work</a:t>
            </a:r>
          </a:p>
          <a:p>
            <a:endParaRPr lang="en-US" dirty="0"/>
          </a:p>
          <a:p>
            <a:r>
              <a:rPr lang="en-US" dirty="0"/>
              <a:t>performance will always be less than perfect speedup</a:t>
            </a:r>
          </a:p>
          <a:p>
            <a:endParaRPr lang="en-US" dirty="0"/>
          </a:p>
          <a:p>
            <a:r>
              <a:rPr lang="en-US" dirty="0"/>
              <a:t>what about when all threads need access to the same mutable memory?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5C74C-31A7-AF4B-8DF3-11D51BDB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9C06-4AA5-B542-9389-2AD01538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1640-9621-BA42-B3AA-0D60A7A7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with one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2C5D-E64B-8C4B-B54D-7D9697FDE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you have a bunch of threads running at once and they might need </a:t>
            </a:r>
            <a:r>
              <a:rPr lang="en-US" dirty="0" err="1"/>
              <a:t>rthe</a:t>
            </a:r>
            <a:r>
              <a:rPr lang="en-US" dirty="0"/>
              <a:t> same mutable (writable) memory at the same time but probably not</a:t>
            </a:r>
          </a:p>
          <a:p>
            <a:pPr lvl="1"/>
            <a:r>
              <a:rPr lang="en-US" dirty="0"/>
              <a:t>want to be correct, but not sacrifice parallelism</a:t>
            </a:r>
          </a:p>
          <a:p>
            <a:pPr lvl="1"/>
            <a:endParaRPr lang="en-US" dirty="0"/>
          </a:p>
          <a:p>
            <a:r>
              <a:rPr lang="en-US" dirty="0"/>
              <a:t>example: bunch of threads processing bank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20434-B3FC-9D48-A183-9CF71563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3392C-8878-084E-9D94-8B4D0FC9E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3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0A7CE5-1D60-2148-9ED9-F8DCDCC0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59" y="2607402"/>
            <a:ext cx="6426200" cy="393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D0FC1-9BC5-9440-B033-29CCE7B4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Malicious Buffer Overflow –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3EEB-EB2C-224F-B582-72CB9233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911160" cy="4845504"/>
          </a:xfrm>
        </p:spPr>
        <p:txBody>
          <a:bodyPr/>
          <a:lstStyle/>
          <a:p>
            <a:pPr fontAlgn="base"/>
            <a:r>
              <a:rPr lang="en-US" dirty="0"/>
              <a:t>Buffer overflow bugs can allow attackers to execute arbitrary code on victim machines</a:t>
            </a:r>
          </a:p>
          <a:p>
            <a:pPr lvl="1"/>
            <a:r>
              <a:rPr lang="en-US" dirty="0"/>
              <a:t>Distressingly common in real programs</a:t>
            </a:r>
          </a:p>
          <a:p>
            <a:pPr fontAlgn="base"/>
            <a:r>
              <a:rPr lang="en-US" dirty="0"/>
              <a:t>Input string contains byte representation of executable code</a:t>
            </a:r>
          </a:p>
          <a:p>
            <a:pPr fontAlgn="base"/>
            <a:r>
              <a:rPr lang="en-US" dirty="0"/>
              <a:t>Overwrite return address A with address of buffer B</a:t>
            </a:r>
          </a:p>
          <a:p>
            <a:r>
              <a:rPr lang="en-US" dirty="0"/>
              <a:t>When bar() executes ret, will jump to exploit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4E502-9C1D-204D-A3AE-D0082A13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6A37-9A04-D449-A127-4561D28F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FF95B-F6B0-794B-8501-B02C782DF860}"/>
              </a:ext>
            </a:extLst>
          </p:cNvPr>
          <p:cNvSpPr/>
          <p:nvPr/>
        </p:nvSpPr>
        <p:spPr>
          <a:xfrm>
            <a:off x="5442252" y="1286956"/>
            <a:ext cx="1958715" cy="1200329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foo(){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bar();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A:...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3F5C6-5450-394D-A2AC-1961EE0EED82}"/>
              </a:ext>
            </a:extLst>
          </p:cNvPr>
          <p:cNvSpPr/>
          <p:nvPr/>
        </p:nvSpPr>
        <p:spPr>
          <a:xfrm>
            <a:off x="5222396" y="2607402"/>
            <a:ext cx="2398425" cy="1754326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bar()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[64];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gets(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...;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B40E5-A6BB-6245-9C19-A60451A83391}"/>
              </a:ext>
            </a:extLst>
          </p:cNvPr>
          <p:cNvSpPr/>
          <p:nvPr/>
        </p:nvSpPr>
        <p:spPr>
          <a:xfrm>
            <a:off x="6421609" y="1843148"/>
            <a:ext cx="1958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return address 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09B20-F7C3-8240-8CDF-2D1EE2C00F82}"/>
              </a:ext>
            </a:extLst>
          </p:cNvPr>
          <p:cNvSpPr/>
          <p:nvPr/>
        </p:nvSpPr>
        <p:spPr>
          <a:xfrm>
            <a:off x="0" y="6547804"/>
            <a:ext cx="7466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https://arstechnica.com/gadgets/2020/12/iphone-zero-click-wi-fi-exploit-is-one-of-the-most-breathtaking-hacks-ever/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25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27F9-AC02-254E-9A05-93AF3128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0970-A981-AB47-A1D7-47998A1C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24BE4-4B26-5D45-BD72-C59677A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3BFAA-BD6C-D540-ADE3-F585ABAC2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2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E763-45EF-C04B-99B6-7DD8DA5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0A329-DFB1-494B-AC64-35B6FBA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9BB-2221-1B4E-AA80-05060A11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5FC9-8E47-2943-B07D-0CC2DD92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5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C29B-8A4C-EA4A-8D75-28B2F69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Protected</a:t>
            </a:r>
            <a:r>
              <a:rPr lang="en-US" dirty="0"/>
              <a:t> Buffer Disassembly (</a:t>
            </a:r>
            <a:r>
              <a:rPr lang="en-US" dirty="0" err="1"/>
              <a:t>buf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FA72C-21BB-4D40-B8B0-CED7F49D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F2B81-9728-C241-95D9-7C692A233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0E7EA-3BA1-C84A-9DD7-9556D5D593DA}"/>
              </a:ext>
            </a:extLst>
          </p:cNvPr>
          <p:cNvSpPr/>
          <p:nvPr/>
        </p:nvSpPr>
        <p:spPr>
          <a:xfrm>
            <a:off x="575239" y="164901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400607:  sub    $0x18,%rsp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40060b:  mov    %fs:0x28,%rax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400614:  mov    %rax,0x8(%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400619: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  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,%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eax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...     ... call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400625:  mov    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rdi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400628: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callq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400510 &lt;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gets@plt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40062d:  mov    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rdi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400630: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callq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4004d0 &lt;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puts@plt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400635:  mov    0x8(%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),%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rax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40063a: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  %fs:0x28,%rax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400643: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jne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  40064a &lt;echo+0x43&gt;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400645:  add    $0x18,%rsp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400649: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retq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40064a: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callq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4004f0 &lt;__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stack_chk_fail@plt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53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6E55-0365-B945-AC30-21C5702F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Canary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B3D9C-A6CE-DB4C-A05E-3E81F49D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7BD4B-78D3-2841-ABDD-0A7687B7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6EE2A-2056-CD4B-9194-6F463421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277943"/>
            <a:ext cx="10808108" cy="49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2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84AB-3346-5A49-9FF9-381AF989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Canary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069E-DE7C-FD4A-B16D-86E2E745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B1C4-4076-C147-86CF-27B848F0A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70662-1DF4-024C-8155-F0F8EB9C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580722"/>
            <a:ext cx="952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4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0C17-94E1-0442-9586-8CA46593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return to last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832E-4F22-464C-89B0-7728547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C2BC-0568-2043-8B0E-DC3AAEF5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B753D-1BAA-B84B-A572-CD4B8309C2FF}"/>
              </a:ext>
            </a:extLst>
          </p:cNvPr>
          <p:cNvSpPr txBox="1"/>
          <p:nvPr/>
        </p:nvSpPr>
        <p:spPr>
          <a:xfrm>
            <a:off x="5791199" y="1924846"/>
            <a:ext cx="6223767" cy="397031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bufferplay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(int a, int b, int c)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char buffer1[5];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ret; //holds an address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//calculate the address of the return pointer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ret =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buffer1 + 0; //change to be address of return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//treat that number like a pointer,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//and change the value in it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*((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*)ret) += 0; //change to add how much to advance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x;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x = 0;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("before: %d\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bufferplay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(1,2,3);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x = 1; // want to skip this line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("after: %d\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3FD50C-AC1D-E74C-B31A-85D65078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88420"/>
            <a:ext cx="5324115" cy="510630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Skip the line "x = 1;" in the main function by modifying function's return address.</a:t>
            </a:r>
          </a:p>
          <a:p>
            <a:pPr lvl="1"/>
            <a:r>
              <a:rPr lang="en-US" sz="1600" dirty="0"/>
              <a:t>Identify where the return address is in relation to the local variable buffer1</a:t>
            </a:r>
          </a:p>
          <a:p>
            <a:pPr lvl="1"/>
            <a:r>
              <a:rPr lang="en-US" sz="1600" dirty="0"/>
              <a:t>Figure out how many bytes the actual compiled C instruction "x=1;" takes, so that we can increment by that many bytes</a:t>
            </a:r>
          </a:p>
          <a:p>
            <a:r>
              <a:rPr lang="en-US" sz="2000" dirty="0"/>
              <a:t>Use GDB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break function</a:t>
            </a:r>
          </a:p>
          <a:p>
            <a:pPr lvl="2"/>
            <a:r>
              <a:rPr lang="en-US" sz="1200" dirty="0"/>
              <a:t>break right at beginning of function execution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buffer1 </a:t>
            </a:r>
          </a:p>
          <a:p>
            <a:pPr lvl="2"/>
            <a:r>
              <a:rPr lang="en-US" sz="1200" dirty="0"/>
              <a:t>prints the location of buffer1 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info frame</a:t>
            </a:r>
          </a:p>
          <a:p>
            <a:pPr lvl="2"/>
            <a:r>
              <a:rPr lang="en-US" sz="1200" dirty="0"/>
              <a:t>"rip" will hold the location of the return address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 &lt;rip-location&gt; - &lt;buffer1-location&gt;</a:t>
            </a:r>
          </a:p>
          <a:p>
            <a:pPr lvl="2"/>
            <a:r>
              <a:rPr lang="en-US" sz="1200" dirty="0"/>
              <a:t>prints the number of bytes between buffer1 and rip 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disassemble main</a:t>
            </a:r>
          </a:p>
          <a:p>
            <a:pPr lvl="2"/>
            <a:r>
              <a:rPr lang="en-US" sz="1200" dirty="0"/>
              <a:t>shows the machine code and how many bytes each instruction takes up. </a:t>
            </a:r>
          </a:p>
          <a:p>
            <a:pPr lvl="2"/>
            <a:r>
              <a:rPr lang="en-US" sz="1200" dirty="0"/>
              <a:t>We identify the line that calls function, then see that the next // instruction moves 1 into x. That instruction takes 7 bytes, so we </a:t>
            </a:r>
          </a:p>
          <a:p>
            <a:pPr lvl="2"/>
            <a:r>
              <a:rPr lang="en-US" sz="1200" dirty="0"/>
              <a:t>have now found the second number!</a:t>
            </a: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lvl="2" fontAlgn="base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121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0C17-94E1-0442-9586-8CA46593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malicious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832E-4F22-464C-89B0-7728547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C2BC-0568-2043-8B0E-DC3AAEF5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B753D-1BAA-B84B-A572-CD4B8309C2FF}"/>
              </a:ext>
            </a:extLst>
          </p:cNvPr>
          <p:cNvSpPr txBox="1"/>
          <p:nvPr/>
        </p:nvSpPr>
        <p:spPr>
          <a:xfrm>
            <a:off x="149861" y="1839264"/>
            <a:ext cx="5018246" cy="35394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bar(char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*out)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(out,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[256];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!= 2)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(stderr, "target1: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!= 2\n");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exit(1);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foo(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1145B-B518-934F-9187-B9CAC1744941}"/>
              </a:ext>
            </a:extLst>
          </p:cNvPr>
          <p:cNvSpPr txBox="1"/>
          <p:nvPr/>
        </p:nvSpPr>
        <p:spPr>
          <a:xfrm>
            <a:off x="3469510" y="5360813"/>
            <a:ext cx="16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Victim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BCE88-0AD7-D44D-8072-401747A1F023}"/>
              </a:ext>
            </a:extLst>
          </p:cNvPr>
          <p:cNvSpPr txBox="1"/>
          <p:nvPr/>
        </p:nvSpPr>
        <p:spPr>
          <a:xfrm>
            <a:off x="5483993" y="1725490"/>
            <a:ext cx="5624053" cy="46166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[3];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char *env[1];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 =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/target";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 = NULL;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env[0] = NULL;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= (char*) malloc(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(char)*265);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[1], 0x90, 264);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Null-terminate the string.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[1][264] = '\0’;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Add in the attack code to the front of the argument.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[1], shellcode,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(shellcode));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*)(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+ 264) = 0x7fffffffdb90;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call the victim program.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/target",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env); 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369D2-1566-E544-B1AC-B7F11AA04405}"/>
              </a:ext>
            </a:extLst>
          </p:cNvPr>
          <p:cNvSpPr/>
          <p:nvPr/>
        </p:nvSpPr>
        <p:spPr>
          <a:xfrm>
            <a:off x="8510076" y="2204034"/>
            <a:ext cx="3332877" cy="95410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used 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gdb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- there are 264 bytes between 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buf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return address, so we malloc space for 264, characters plus one for the null terminator.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49B4B-A58D-3D46-8941-B7AEB35C05AF}"/>
              </a:ext>
            </a:extLst>
          </p:cNvPr>
          <p:cNvSpPr/>
          <p:nvPr/>
        </p:nvSpPr>
        <p:spPr>
          <a:xfrm>
            <a:off x="8834204" y="3580588"/>
            <a:ext cx="2927474" cy="1169551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the memory to a value to ensure no null-termination in string before final character. </a:t>
            </a:r>
          </a:p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0x90 is also a byte that means "no-op" in terms of byte instructions.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8FCB2-8D8D-7448-B73D-800024CB8E91}"/>
              </a:ext>
            </a:extLst>
          </p:cNvPr>
          <p:cNvSpPr/>
          <p:nvPr/>
        </p:nvSpPr>
        <p:spPr>
          <a:xfrm>
            <a:off x="9905807" y="5842510"/>
            <a:ext cx="2134313" cy="738664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Store address of 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buf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appropriate location in string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917C2-C95E-B54E-A197-21C8DC315F20}"/>
              </a:ext>
            </a:extLst>
          </p:cNvPr>
          <p:cNvSpPr txBox="1"/>
          <p:nvPr/>
        </p:nvSpPr>
        <p:spPr>
          <a:xfrm>
            <a:off x="9393174" y="1356158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Attacker Program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63897E-4F64-8F4C-B540-5E5B73A22150}"/>
              </a:ext>
            </a:extLst>
          </p:cNvPr>
          <p:cNvCxnSpPr/>
          <p:nvPr/>
        </p:nvCxnSpPr>
        <p:spPr>
          <a:xfrm flipH="1">
            <a:off x="10176514" y="3158141"/>
            <a:ext cx="882043" cy="2022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CAD73E-1D78-814D-B5FA-569BAA677FB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014695" y="3972398"/>
            <a:ext cx="819509" cy="1929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4786A1-B76C-2B47-BAE8-75634458DCF4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276734" y="5842510"/>
            <a:ext cx="629073" cy="3693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1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D973-B145-4345-A656-223FB501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 – Internet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3A05-6205-6E4C-A814-61F7C8E7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5390845" cy="5080545"/>
          </a:xfrm>
        </p:spPr>
        <p:txBody>
          <a:bodyPr>
            <a:normAutofit fontScale="92500" lnSpcReduction="10000"/>
          </a:bodyPr>
          <a:lstStyle/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Original “Internet worm” (1988)</a:t>
            </a:r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Exploited vulnerability in gets() method used in Finger protocol</a:t>
            </a:r>
          </a:p>
          <a:p>
            <a:pPr lvl="1" fontAlgn="base"/>
            <a:r>
              <a:rPr lang="en-US" sz="1600" dirty="0"/>
              <a:t>Worm attacked </a:t>
            </a:r>
            <a:r>
              <a:rPr lang="en-US" sz="1600" dirty="0" err="1"/>
              <a:t>fingerd</a:t>
            </a:r>
            <a:r>
              <a:rPr lang="en-US" sz="1600" dirty="0"/>
              <a:t> server with phony argument</a:t>
            </a:r>
            <a:endParaRPr lang="en-US" dirty="0"/>
          </a:p>
          <a:p>
            <a:pPr lvl="2" fontAlgn="base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finger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"exploit-code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new-return-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fontAlgn="base"/>
            <a:r>
              <a:rPr lang="en-US" sz="1200" dirty="0"/>
              <a:t>Exploit code:  executed a root shell on the victim machine with a direct connection to the attacker</a:t>
            </a:r>
          </a:p>
          <a:p>
            <a:pPr fontAlgn="base"/>
            <a:r>
              <a:rPr lang="en-US" sz="1900" dirty="0"/>
              <a:t>Worm spread from machine to machine automatically </a:t>
            </a:r>
          </a:p>
          <a:p>
            <a:pPr lvl="1" fontAlgn="base"/>
            <a:r>
              <a:rPr lang="en-US" sz="1500" dirty="0"/>
              <a:t>denial of service attack – flood machine with so many requests it is overloaded and unavailable to its intended users</a:t>
            </a:r>
          </a:p>
          <a:p>
            <a:pPr lvl="1" fontAlgn="base"/>
            <a:r>
              <a:rPr lang="en-US" sz="1500" dirty="0"/>
              <a:t>took down 6000 machines, took days to get machine back online</a:t>
            </a:r>
          </a:p>
          <a:p>
            <a:pPr lvl="1" fontAlgn="base"/>
            <a:r>
              <a:rPr lang="en-US" sz="1500" dirty="0"/>
              <a:t>government estimated damage $100,000 to $10,000,000</a:t>
            </a:r>
          </a:p>
          <a:p>
            <a:pPr fontAlgn="base"/>
            <a:r>
              <a:rPr lang="en-US" sz="2000" dirty="0"/>
              <a:t>Written by Robert Morris while a grad student at Cornell, but launched it from the MIT computer system</a:t>
            </a:r>
          </a:p>
          <a:p>
            <a:pPr lvl="1" fontAlgn="base"/>
            <a:r>
              <a:rPr lang="en-US" sz="1600" dirty="0"/>
              <a:t>meant to be an intellectual experiment, but made it too damaging by accident</a:t>
            </a:r>
          </a:p>
          <a:p>
            <a:pPr lvl="1" fontAlgn="base"/>
            <a:r>
              <a:rPr lang="en-US" sz="1600" dirty="0"/>
              <a:t>Now a professor at MIT, first person convicted under the ‘86 Computer Fraud and Abuse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24B48-5375-2841-9B22-703E4CB2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5DFB-BA50-2946-95C5-EA3EEDC10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05B3AF4-4DCF-AF4F-BFB5-8F7148239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15589"/>
          <a:stretch/>
        </p:blipFill>
        <p:spPr bwMode="auto">
          <a:xfrm>
            <a:off x="7343305" y="1463856"/>
            <a:ext cx="3185892" cy="47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7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8993-2D28-564C-BD35-6E3455AD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 - Heartbleed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BA64-563D-9B41-88C4-786AA7C3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20760" cy="4845504"/>
          </a:xfrm>
        </p:spPr>
        <p:txBody>
          <a:bodyPr/>
          <a:lstStyle/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Buffer over-read in Open-Source Security Library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when program reads beyond end of intended data from a buffer and reads </a:t>
            </a:r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maliciously designed input - “Heartbeat” packet sent out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Specifies length of message and server echoes it back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Library just “trusted” this length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Allowed attackers to read contents of memory anywhere they wanted</a:t>
            </a:r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Est. 17% of internet affected</a:t>
            </a:r>
            <a:endParaRPr lang="en-US" sz="1600" dirty="0"/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Similar issue in </a:t>
            </a:r>
            <a:r>
              <a:rPr lang="en-US" sz="1500" dirty="0" err="1"/>
              <a:t>Cloudbleed</a:t>
            </a:r>
            <a:r>
              <a:rPr lang="en-US" sz="1500" dirty="0"/>
              <a:t> (2017)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0B468-76E2-C64D-9711-2519F2A2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C835E-78A3-4F41-B14C-6C08EC76F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80CCD2-E507-B840-8075-EC51E67ED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7"/>
          <a:stretch/>
        </p:blipFill>
        <p:spPr bwMode="auto">
          <a:xfrm>
            <a:off x="6737596" y="548639"/>
            <a:ext cx="4099737" cy="56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40D95-205D-0647-B68A-C1E1601F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7" y="4618117"/>
            <a:ext cx="5103586" cy="21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8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59-5257-9245-815D-69432FDA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 Code!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CF62-1192-E449-B64C-D8CBE73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Employ system-level protections</a:t>
            </a:r>
          </a:p>
          <a:p>
            <a:pPr lvl="1" fontAlgn="base"/>
            <a:r>
              <a:rPr lang="en-US" dirty="0"/>
              <a:t>Code on the Stack is not executable</a:t>
            </a:r>
            <a:endParaRPr lang="en-US" sz="2000" dirty="0"/>
          </a:p>
          <a:p>
            <a:pPr lvl="1" fontAlgn="base"/>
            <a:r>
              <a:rPr lang="en-US" dirty="0"/>
              <a:t>Randomized Stack offsets</a:t>
            </a:r>
            <a:endParaRPr lang="en-US" sz="2000" dirty="0"/>
          </a:p>
          <a:p>
            <a:pPr fontAlgn="base"/>
            <a:r>
              <a:rPr lang="en-US" sz="2400" dirty="0"/>
              <a:t>Avoid overflow vulnerabilities</a:t>
            </a:r>
          </a:p>
          <a:p>
            <a:pPr lvl="1" fontAlgn="base"/>
            <a:r>
              <a:rPr lang="en-US" dirty="0"/>
              <a:t>Use library routines that limit string lengths</a:t>
            </a:r>
            <a:endParaRPr lang="en-US" sz="2000" dirty="0"/>
          </a:p>
          <a:p>
            <a:pPr lvl="1" fontAlgn="base"/>
            <a:r>
              <a:rPr lang="en-US" dirty="0"/>
              <a:t>Use a language that makes them impossible</a:t>
            </a:r>
            <a:endParaRPr lang="en-US" sz="2000" dirty="0"/>
          </a:p>
          <a:p>
            <a:pPr fontAlgn="base"/>
            <a:r>
              <a:rPr lang="en-US" sz="2400" dirty="0"/>
              <a:t>Have compiler use “stack canaries”</a:t>
            </a:r>
          </a:p>
          <a:p>
            <a:pPr lvl="1" fontAlgn="base"/>
            <a:r>
              <a:rPr lang="en-US" dirty="0"/>
              <a:t>place special value (“canary”) on stack just beyond buffer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0589-9E03-BB4A-9CFD-6C6FEE23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5A-44E5-6940-88E7-B8C7E087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7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59-5257-9245-815D-69432FDA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CF62-1192-E449-B64C-D8CBE73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Non-executable code segments</a:t>
            </a:r>
            <a:endParaRPr lang="en-US" sz="1100" dirty="0"/>
          </a:p>
          <a:p>
            <a:pPr fontAlgn="base"/>
            <a:r>
              <a:rPr lang="en-US" sz="2400" dirty="0"/>
              <a:t>In traditional x86, can mark region of memory as either “read-only” or “writeable”</a:t>
            </a:r>
            <a:endParaRPr lang="en-US" sz="1100" dirty="0"/>
          </a:p>
          <a:p>
            <a:pPr lvl="1" fontAlgn="base"/>
            <a:r>
              <a:rPr lang="en-US" dirty="0"/>
              <a:t>Can execute anything readable</a:t>
            </a:r>
            <a:endParaRPr lang="en-US" sz="2020" dirty="0"/>
          </a:p>
          <a:p>
            <a:pPr fontAlgn="base"/>
            <a:r>
              <a:rPr lang="en-US" sz="2400" dirty="0"/>
              <a:t>x86-64 added explicit “execute” permission</a:t>
            </a:r>
            <a:endParaRPr lang="en-US" sz="1100" dirty="0"/>
          </a:p>
          <a:p>
            <a:pPr fontAlgn="base"/>
            <a:r>
              <a:rPr lang="en-US" sz="2400" dirty="0"/>
              <a:t>Stack marked as non-executable</a:t>
            </a:r>
            <a:endParaRPr lang="en-US" sz="1100" dirty="0"/>
          </a:p>
          <a:p>
            <a:pPr lvl="1" fontAlgn="base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execute code in Stack, Static Data, or Heap regions</a:t>
            </a:r>
            <a:endParaRPr lang="en-US" sz="2020" dirty="0"/>
          </a:p>
          <a:p>
            <a:pPr lvl="1" fontAlgn="base"/>
            <a:r>
              <a:rPr lang="en-US" dirty="0"/>
              <a:t>Hardware support needed</a:t>
            </a:r>
          </a:p>
          <a:p>
            <a:pPr marL="128016" lvl="1" indent="0" fontAlgn="base">
              <a:buNone/>
            </a:pPr>
            <a:endParaRPr lang="en-US" sz="202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0589-9E03-BB4A-9CFD-6C6FEE23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5A-44E5-6940-88E7-B8C7E087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0EC73-B59F-D942-9DB5-EBEAFA7E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99" y="1619659"/>
            <a:ext cx="54229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7025</TotalTime>
  <Words>3962</Words>
  <Application>Microsoft Macintosh PowerPoint</Application>
  <PresentationFormat>Widescreen</PresentationFormat>
  <Paragraphs>507</Paragraphs>
  <Slides>34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27: Concurrency</vt:lpstr>
      <vt:lpstr>Administrivia</vt:lpstr>
      <vt:lpstr>Malicious Buffer Overflow – Code Injection</vt:lpstr>
      <vt:lpstr>Change return to last frame</vt:lpstr>
      <vt:lpstr>Trigger malicious program</vt:lpstr>
      <vt:lpstr>Hack – Internet Worm</vt:lpstr>
      <vt:lpstr>Hack - Heartbleed</vt:lpstr>
      <vt:lpstr>Protect Your Code!</vt:lpstr>
      <vt:lpstr>System Level Protections</vt:lpstr>
      <vt:lpstr>System Level Protections</vt:lpstr>
      <vt:lpstr>Avoid Overflow Vulnerabilities</vt:lpstr>
      <vt:lpstr>Stack Canaries</vt:lpstr>
      <vt:lpstr>Sequential Programming</vt:lpstr>
      <vt:lpstr>Concurrency vs Parallelism</vt:lpstr>
      <vt:lpstr>Concurrency</vt:lpstr>
      <vt:lpstr>Threads</vt:lpstr>
      <vt:lpstr>Address Spaces</vt:lpstr>
      <vt:lpstr>Threads Example</vt:lpstr>
      <vt:lpstr>Creating and Terminating Threads</vt:lpstr>
      <vt:lpstr>After forking threads</vt:lpstr>
      <vt:lpstr>POSIX Threads and Pthread functions</vt:lpstr>
      <vt:lpstr>Data Races</vt:lpstr>
      <vt:lpstr>Synchronization</vt:lpstr>
      <vt:lpstr>Lock Synchronization</vt:lpstr>
      <vt:lpstr>Example</vt:lpstr>
      <vt:lpstr>pthreads and Locks</vt:lpstr>
      <vt:lpstr>Memory Consideration</vt:lpstr>
      <vt:lpstr>Parallel Processing</vt:lpstr>
      <vt:lpstr>multiple threads with one memory</vt:lpstr>
      <vt:lpstr>data races</vt:lpstr>
      <vt:lpstr>Questions</vt:lpstr>
      <vt:lpstr>Protected Buffer Disassembly (buf)</vt:lpstr>
      <vt:lpstr>Setting up Canary</vt:lpstr>
      <vt:lpstr>Checking Canary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241</cp:revision>
  <dcterms:created xsi:type="dcterms:W3CDTF">2018-03-22T00:41:11Z</dcterms:created>
  <dcterms:modified xsi:type="dcterms:W3CDTF">2020-12-08T00:53:45Z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