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3" r:id="rId3"/>
    <p:sldId id="355" r:id="rId4"/>
    <p:sldId id="317" r:id="rId5"/>
    <p:sldId id="318" r:id="rId6"/>
    <p:sldId id="320" r:id="rId7"/>
    <p:sldId id="321" r:id="rId8"/>
    <p:sldId id="322" r:id="rId9"/>
    <p:sldId id="323" r:id="rId10"/>
    <p:sldId id="337" r:id="rId11"/>
    <p:sldId id="339" r:id="rId12"/>
    <p:sldId id="356" r:id="rId13"/>
    <p:sldId id="328" r:id="rId14"/>
    <p:sldId id="347" r:id="rId15"/>
    <p:sldId id="329" r:id="rId16"/>
    <p:sldId id="330" r:id="rId17"/>
    <p:sldId id="331" r:id="rId18"/>
    <p:sldId id="352" r:id="rId19"/>
    <p:sldId id="354" r:id="rId20"/>
    <p:sldId id="332" r:id="rId21"/>
    <p:sldId id="338" r:id="rId22"/>
    <p:sldId id="333" r:id="rId23"/>
    <p:sldId id="334" r:id="rId24"/>
    <p:sldId id="348" r:id="rId25"/>
    <p:sldId id="335" r:id="rId26"/>
    <p:sldId id="336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09" r:id="rId35"/>
    <p:sldId id="349" r:id="rId36"/>
    <p:sldId id="350" r:id="rId37"/>
    <p:sldId id="35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6D5F4"/>
    <a:srgbClr val="601BB8"/>
    <a:srgbClr val="008F00"/>
    <a:srgbClr val="942093"/>
    <a:srgbClr val="011893"/>
    <a:srgbClr val="7C5FAA"/>
    <a:srgbClr val="B4A7D6"/>
    <a:srgbClr val="9B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0" autoAdjust="0"/>
    <p:restoredTop sz="96973" autoAdjust="0"/>
  </p:normalViewPr>
  <p:slideViewPr>
    <p:cSldViewPr snapToGrid="0">
      <p:cViewPr varScale="1">
        <p:scale>
          <a:sx n="135" d="100"/>
          <a:sy n="135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12/4/20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12/4/20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12/4/20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12/4/20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12/4/20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stechnica.com/gadgets/2020/12/iphone-zero-click-wi-fi-exploit-is-one-of-the-most-breathtaking-hacks-eve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.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26: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#26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4D176A-D73F-544A-A275-7374EF15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71" y="1128248"/>
            <a:ext cx="2664028" cy="460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A0B1-8F38-414E-A100-EF77C14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everything go?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8469-1192-A342-B701-AFA09F72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DBBB-EA16-7144-9246-432AB000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BA966-C24F-3142-B02D-9C744C049E4D}"/>
              </a:ext>
            </a:extLst>
          </p:cNvPr>
          <p:cNvSpPr/>
          <p:nvPr/>
        </p:nvSpPr>
        <p:spPr>
          <a:xfrm>
            <a:off x="469691" y="1510515"/>
            <a:ext cx="6096000" cy="480131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big_array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[1L&lt;&lt;24];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16 MB */</a:t>
            </a:r>
            <a:endParaRPr lang="en-US" dirty="0"/>
          </a:p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huge_array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[1L&lt;&lt;31];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  2 GB */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global = 0;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useless() {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0; }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*p1, *p2, *p3, *p4;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local = 0;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p1 = malloc(1L &lt;&lt; 28);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 MB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p2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p3 = malloc(1L &lt;&lt; 32);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  4 GB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p4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Some print statements ...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CFCE16-D454-7146-B6D6-077B0AD3651A}"/>
              </a:ext>
            </a:extLst>
          </p:cNvPr>
          <p:cNvCxnSpPr>
            <a:cxnSpLocks/>
          </p:cNvCxnSpPr>
          <p:nvPr/>
        </p:nvCxnSpPr>
        <p:spPr>
          <a:xfrm flipV="1">
            <a:off x="4521200" y="1704972"/>
            <a:ext cx="4126874" cy="232416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8C221-DEDF-594D-9867-5339F8B93D1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984046" y="3082093"/>
            <a:ext cx="2664028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F1DDB2-E3BA-054F-AEDA-51CBD8B957BF}"/>
              </a:ext>
            </a:extLst>
          </p:cNvPr>
          <p:cNvCxnSpPr>
            <a:cxnSpLocks/>
          </p:cNvCxnSpPr>
          <p:nvPr/>
        </p:nvCxnSpPr>
        <p:spPr>
          <a:xfrm>
            <a:off x="5609968" y="1819177"/>
            <a:ext cx="3038106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7F80C3-4496-B44A-A917-2B604187D9E9}"/>
              </a:ext>
            </a:extLst>
          </p:cNvPr>
          <p:cNvCxnSpPr>
            <a:cxnSpLocks/>
          </p:cNvCxnSpPr>
          <p:nvPr/>
        </p:nvCxnSpPr>
        <p:spPr>
          <a:xfrm>
            <a:off x="4324866" y="3293825"/>
            <a:ext cx="4323208" cy="200872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9333F-4E60-2A45-A873-5A1E1D6C1CEA}"/>
              </a:ext>
            </a:extLst>
          </p:cNvPr>
          <p:cNvSpPr/>
          <p:nvPr/>
        </p:nvSpPr>
        <p:spPr>
          <a:xfrm>
            <a:off x="469691" y="1510515"/>
            <a:ext cx="5140277" cy="661185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510F7-3F14-744B-A977-E0D74157A1FD}"/>
              </a:ext>
            </a:extLst>
          </p:cNvPr>
          <p:cNvSpPr/>
          <p:nvPr/>
        </p:nvSpPr>
        <p:spPr>
          <a:xfrm>
            <a:off x="469692" y="2882899"/>
            <a:ext cx="3855174" cy="913665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40ABBC-7BA2-AA4D-AA6E-C06359F20DD8}"/>
              </a:ext>
            </a:extLst>
          </p:cNvPr>
          <p:cNvSpPr/>
          <p:nvPr/>
        </p:nvSpPr>
        <p:spPr>
          <a:xfrm>
            <a:off x="1028591" y="4029137"/>
            <a:ext cx="3492609" cy="517034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FB55F-5CC7-CE41-8CC2-531B23586E91}"/>
              </a:ext>
            </a:extLst>
          </p:cNvPr>
          <p:cNvSpPr/>
          <p:nvPr/>
        </p:nvSpPr>
        <p:spPr>
          <a:xfrm>
            <a:off x="1028591" y="4618425"/>
            <a:ext cx="4955455" cy="1111326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8F1C-7C9B-B948-BE1B-0C991FA5F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 &amp;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B6F6-6E89-284C-BAF7-B0B5221A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>
            <a:normAutofit/>
          </a:bodyPr>
          <a:lstStyle/>
          <a:p>
            <a:r>
              <a:rPr lang="en-US" dirty="0"/>
              <a:t>Coded instructions are translated into numerical values stored in memory and fed into the processor for execution</a:t>
            </a:r>
          </a:p>
          <a:p>
            <a:r>
              <a:rPr lang="en-US" dirty="0"/>
              <a:t>function pointer – address of a function stored in memory, pointing to the start of the block of memory storing the set of instructions expressed by the function.</a:t>
            </a:r>
          </a:p>
          <a:p>
            <a:pPr marL="91440" lvl="1" indent="-91440" fontAlgn="base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stack frames - section of the stack that is set aside for each function call</a:t>
            </a:r>
          </a:p>
          <a:p>
            <a:pPr lvl="1" fontAlgn="base"/>
            <a:r>
              <a:rPr lang="en-US" dirty="0"/>
              <a:t>frame pushed onto the stack when the function is called and popped off when the function returns.</a:t>
            </a:r>
            <a:endParaRPr lang="en-US" sz="2000" dirty="0"/>
          </a:p>
          <a:p>
            <a:pPr lvl="1" fontAlgn="base"/>
            <a:r>
              <a:rPr lang="en-US" dirty="0"/>
              <a:t>each frame contains: arguments, return address, pointer to last frame, local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BEF57-EC72-3846-BF2A-B65484D2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66E1D-F150-EB4B-B32F-1077E7F81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5ACC4-3FA5-8546-9F5C-F1CA10AE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798" y="1701571"/>
            <a:ext cx="53467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2891-93C5-1643-B31A-4EEBE86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12B8-1349-D849-8DFB-9DED324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68044" cy="4845504"/>
          </a:xfrm>
        </p:spPr>
        <p:txBody>
          <a:bodyPr>
            <a:normAutofit/>
          </a:bodyPr>
          <a:lstStyle/>
          <a:p>
            <a:r>
              <a:rPr lang="en-US" dirty="0"/>
              <a:t>Coordinating between function memory frames</a:t>
            </a:r>
          </a:p>
          <a:p>
            <a:pPr lvl="1"/>
            <a:r>
              <a:rPr lang="en-US" dirty="0"/>
              <a:t>Callee must know where to find arguments</a:t>
            </a:r>
          </a:p>
          <a:p>
            <a:pPr lvl="1"/>
            <a:r>
              <a:rPr lang="en-US" dirty="0"/>
              <a:t>Callee must know where to find return address</a:t>
            </a:r>
          </a:p>
          <a:p>
            <a:pPr lvl="1"/>
            <a:r>
              <a:rPr lang="en-US" dirty="0"/>
              <a:t>Caller must know where to find return value</a:t>
            </a:r>
          </a:p>
          <a:p>
            <a:r>
              <a:rPr lang="en-US" dirty="0"/>
              <a:t>Caller and Callee run on the same CPU, so they use the same registers</a:t>
            </a:r>
          </a:p>
          <a:p>
            <a:r>
              <a:rPr lang="en-US" dirty="0"/>
              <a:t>calling convention - convention of where to leave/find things</a:t>
            </a:r>
          </a:p>
          <a:p>
            <a:pPr lvl="1"/>
            <a:r>
              <a:rPr lang="en-US" dirty="0"/>
              <a:t>caller saves contents of %</a:t>
            </a:r>
            <a:r>
              <a:rPr lang="en-US" dirty="0" err="1"/>
              <a:t>rax</a:t>
            </a:r>
            <a:r>
              <a:rPr lang="en-US" dirty="0"/>
              <a:t> before triggering callee that returns value (to prevent lose due to overwrite)</a:t>
            </a:r>
          </a:p>
          <a:p>
            <a:pPr lvl="1"/>
            <a:r>
              <a:rPr lang="en-US" dirty="0"/>
              <a:t>callee places return value into %</a:t>
            </a:r>
            <a:r>
              <a:rPr lang="en-US" dirty="0" err="1"/>
              <a:t>rax</a:t>
            </a:r>
            <a:endParaRPr lang="en-US" dirty="0"/>
          </a:p>
          <a:p>
            <a:pPr lvl="1"/>
            <a:r>
              <a:rPr lang="en-US" dirty="0"/>
              <a:t>for values greater than 8 bytes, return pointer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29F7-B72A-B149-8EB5-6F353850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8896-5D08-6E47-86C3-E8427BD35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DB759-0B0A-0C4A-8F07-D6245450D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284" y="1463857"/>
            <a:ext cx="5568044" cy="22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0806-498D-414E-8744-C4CF0FEF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244A-4E98-404A-A0E3-7E5390ED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8436025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A buffer is an array used to temporarily store data</a:t>
            </a:r>
            <a:endParaRPr lang="en-US" sz="1600" dirty="0"/>
          </a:p>
          <a:p>
            <a:pPr lvl="1" fontAlgn="base"/>
            <a:r>
              <a:rPr lang="en-US" sz="2000" dirty="0"/>
              <a:t>You’ve probably seen “video buffering…”</a:t>
            </a:r>
          </a:p>
          <a:p>
            <a:pPr lvl="1" fontAlgn="base"/>
            <a:r>
              <a:rPr lang="en-US" sz="2000" dirty="0"/>
              <a:t>Functions that accept user input set aside memory for incoming data</a:t>
            </a:r>
          </a:p>
          <a:p>
            <a:pPr lvl="2" fontAlgn="base"/>
            <a:r>
              <a:rPr lang="en-US" sz="2000" dirty="0"/>
              <a:t>Specify size of buffer before you know size of user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90FC0-07E0-6C47-B0AD-873FF3C6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A66D-69C9-5445-BA6F-8FE36839E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C382C-7327-754A-93F3-F1CF69CAA16D}"/>
              </a:ext>
            </a:extLst>
          </p:cNvPr>
          <p:cNvSpPr txBox="1"/>
          <p:nvPr/>
        </p:nvSpPr>
        <p:spPr>
          <a:xfrm>
            <a:off x="761126" y="3429000"/>
            <a:ext cx="2557262" cy="147732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echo()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[8];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gets(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puts(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125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E50D-CC52-164C-B006-4561EB0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buffer overflow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A586E-DAB3-4C48-B404-57FA4795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05055" cy="484550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C does not check array bounds, no way to specify limit on number of characters to read into a function</a:t>
            </a:r>
          </a:p>
          <a:p>
            <a:pPr lvl="1" fontAlgn="base"/>
            <a:r>
              <a:rPr lang="en-US" dirty="0"/>
              <a:t>arrays in C/C++ don’t store their length</a:t>
            </a:r>
          </a:p>
          <a:p>
            <a:pPr lvl="1"/>
            <a:r>
              <a:rPr lang="en-US" dirty="0"/>
              <a:t>Many Unix/Linux/C functions don’t check argument sizes</a:t>
            </a:r>
          </a:p>
          <a:p>
            <a:pPr lvl="2"/>
            <a:r>
              <a:rPr lang="en-US" dirty="0" err="1"/>
              <a:t>strcpy</a:t>
            </a:r>
            <a:r>
              <a:rPr lang="en-US" dirty="0"/>
              <a:t>: copies string of arbitrary length to a destination</a:t>
            </a:r>
          </a:p>
          <a:p>
            <a:pPr lvl="2"/>
            <a:r>
              <a:rPr lang="en-US" dirty="0" err="1"/>
              <a:t>scanf</a:t>
            </a:r>
            <a:r>
              <a:rPr lang="en-US" dirty="0"/>
              <a:t>, </a:t>
            </a:r>
            <a:r>
              <a:rPr lang="en-US" dirty="0" err="1"/>
              <a:t>fscanf</a:t>
            </a:r>
            <a:r>
              <a:rPr lang="en-US" dirty="0"/>
              <a:t>, </a:t>
            </a:r>
            <a:r>
              <a:rPr lang="en-US" dirty="0" err="1"/>
              <a:t>sscanf</a:t>
            </a:r>
            <a:r>
              <a:rPr lang="en-US" dirty="0"/>
              <a:t>, </a:t>
            </a:r>
            <a:endParaRPr lang="en-US" sz="1600" dirty="0"/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Allows overflowing (writing past the end) of buffers (arrays)</a:t>
            </a:r>
          </a:p>
          <a:p>
            <a:pPr lvl="1" fontAlgn="base"/>
            <a:r>
              <a:rPr lang="en-US" sz="2000" dirty="0">
                <a:solidFill>
                  <a:srgbClr val="4C3282"/>
                </a:solidFill>
              </a:rPr>
              <a:t>Buffer Overflow</a:t>
            </a:r>
            <a:r>
              <a:rPr lang="en-US" sz="2000" dirty="0"/>
              <a:t> - Writing past the end of an array</a:t>
            </a:r>
            <a:endParaRPr lang="en-US" sz="1000" dirty="0"/>
          </a:p>
          <a:p>
            <a:pPr fontAlgn="base"/>
            <a:r>
              <a:rPr lang="en-US" sz="2400" dirty="0"/>
              <a:t>Provides opportunities for malicious programs</a:t>
            </a:r>
            <a:endParaRPr lang="en-US" sz="1400" dirty="0"/>
          </a:p>
          <a:p>
            <a:pPr lvl="1" fontAlgn="base"/>
            <a:r>
              <a:rPr lang="en-US" dirty="0"/>
              <a:t>Stack grows “backwards” in memory</a:t>
            </a:r>
            <a:endParaRPr lang="en-US" sz="2000" dirty="0"/>
          </a:p>
          <a:p>
            <a:pPr lvl="1" fontAlgn="base"/>
            <a:r>
              <a:rPr lang="en-US" dirty="0"/>
              <a:t>Data and instructions both stored in the same memory</a:t>
            </a:r>
          </a:p>
          <a:p>
            <a:pPr lvl="1" fontAlgn="base"/>
            <a:r>
              <a:rPr lang="en-US" dirty="0"/>
              <a:t>surprisingly easy to exploit, programmers often leave code open to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C0FE9-7C96-2747-BD3C-3E49817D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16BA-23BB-4E48-A13A-1F06FF5BD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15C0C-0FCF-2D4D-9E29-DB13BC7CEF41}"/>
              </a:ext>
            </a:extLst>
          </p:cNvPr>
          <p:cNvSpPr/>
          <p:nvPr/>
        </p:nvSpPr>
        <p:spPr>
          <a:xfrm>
            <a:off x="6566829" y="1717900"/>
            <a:ext cx="5305055" cy="313932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Get string from stdin */</a:t>
            </a:r>
            <a:endParaRPr lang="en-US" dirty="0"/>
          </a:p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* gets(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*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dest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 {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c =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getchar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* p =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dest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(c != EOF &amp;&amp; c != '\n')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    *p++ = c;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    c =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getchar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}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*p = '\0';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dest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CB811-1193-B343-9658-63DA9B1258EF}"/>
              </a:ext>
            </a:extLst>
          </p:cNvPr>
          <p:cNvSpPr txBox="1"/>
          <p:nvPr/>
        </p:nvSpPr>
        <p:spPr>
          <a:xfrm>
            <a:off x="7277897" y="1287013"/>
            <a:ext cx="3773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Implementation of Unix gets()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B6D54-1B30-054E-9987-F4D429E44B77}"/>
              </a:ext>
            </a:extLst>
          </p:cNvPr>
          <p:cNvSpPr txBox="1"/>
          <p:nvPr/>
        </p:nvSpPr>
        <p:spPr>
          <a:xfrm>
            <a:off x="10014006" y="2055207"/>
            <a:ext cx="1748492" cy="646331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pointer to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of an array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EFA02-2B9C-0B41-8B37-81F0658F68C1}"/>
              </a:ext>
            </a:extLst>
          </p:cNvPr>
          <p:cNvSpPr txBox="1"/>
          <p:nvPr/>
        </p:nvSpPr>
        <p:spPr>
          <a:xfrm>
            <a:off x="9901757" y="3244682"/>
            <a:ext cx="1149674" cy="92333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Same as: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*p =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p++;</a:t>
            </a:r>
          </a:p>
        </p:txBody>
      </p:sp>
    </p:spTree>
    <p:extLst>
      <p:ext uri="{BB962C8B-B14F-4D97-AF65-F5344CB8AC3E}">
        <p14:creationId xmlns:p14="http://schemas.microsoft.com/office/powerpoint/2010/main" val="151385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857A-F86E-9542-A678-5FD0F8D8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F11B-4001-B34F-8629-01F6F9DD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Stack grows </a:t>
            </a:r>
            <a:r>
              <a:rPr lang="en-US" i="1" dirty="0"/>
              <a:t>down</a:t>
            </a:r>
            <a:r>
              <a:rPr lang="en-US" dirty="0"/>
              <a:t> towards lower addresses</a:t>
            </a:r>
          </a:p>
          <a:p>
            <a:pPr fontAlgn="base"/>
            <a:r>
              <a:rPr lang="en-US" dirty="0"/>
              <a:t>Buffer grows </a:t>
            </a:r>
            <a:r>
              <a:rPr lang="en-US" i="1" dirty="0"/>
              <a:t>up</a:t>
            </a:r>
            <a:r>
              <a:rPr lang="en-US" dirty="0"/>
              <a:t> towards higher addresses</a:t>
            </a:r>
          </a:p>
          <a:p>
            <a:pPr fontAlgn="base"/>
            <a:r>
              <a:rPr lang="en-US" dirty="0"/>
              <a:t>If we write past the end of the array, we overwrite data on the stack!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A4983-9309-7148-A1B8-8198E006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27E4-5F81-984B-9244-0F32B8CC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10A3D-B55C-DA40-B1DD-A9A12EE7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47" y="2874823"/>
            <a:ext cx="1219200" cy="375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ADC266-79D8-294E-B463-7E38A4178088}"/>
              </a:ext>
            </a:extLst>
          </p:cNvPr>
          <p:cNvSpPr/>
          <p:nvPr/>
        </p:nvSpPr>
        <p:spPr>
          <a:xfrm>
            <a:off x="1552308" y="3244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hello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BA755-0645-714B-A38D-38984F800746}"/>
              </a:ext>
            </a:extLst>
          </p:cNvPr>
          <p:cNvSpPr/>
          <p:nvPr/>
        </p:nvSpPr>
        <p:spPr>
          <a:xfrm>
            <a:off x="1698045" y="3506310"/>
            <a:ext cx="224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-&gt; no overflow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03B59-BB21-F045-A61C-79D0BBE51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8" y="2848224"/>
            <a:ext cx="1193800" cy="37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65B2CB-1447-0C41-9B09-20DDCE2E3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7" y="2874823"/>
            <a:ext cx="1206500" cy="3733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D88CA2-3106-B941-84D7-503EB6239D67}"/>
              </a:ext>
            </a:extLst>
          </p:cNvPr>
          <p:cNvSpPr/>
          <p:nvPr/>
        </p:nvSpPr>
        <p:spPr>
          <a:xfrm>
            <a:off x="5452342" y="32401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</a:t>
            </a:r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helloabcdef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D17030-C41C-B241-A340-0E018F2C180E}"/>
              </a:ext>
            </a:extLst>
          </p:cNvPr>
          <p:cNvSpPr/>
          <p:nvPr/>
        </p:nvSpPr>
        <p:spPr>
          <a:xfrm>
            <a:off x="5723113" y="3488163"/>
            <a:ext cx="224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-&gt; overflow!</a:t>
            </a:r>
          </a:p>
        </p:txBody>
      </p:sp>
    </p:spTree>
    <p:extLst>
      <p:ext uri="{BB962C8B-B14F-4D97-AF65-F5344CB8AC3E}">
        <p14:creationId xmlns:p14="http://schemas.microsoft.com/office/powerpoint/2010/main" val="404446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43E9-9145-2445-A6A2-3BF09E12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there is an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288F-0C69-E84A-BC27-6EBA4166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267502" cy="4845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Buffer overflows on the stack can overwrite “interesting” data</a:t>
            </a:r>
            <a:endParaRPr lang="en-US" sz="1200" dirty="0"/>
          </a:p>
          <a:p>
            <a:pPr lvl="1" fontAlgn="base"/>
            <a:r>
              <a:rPr lang="en-US" dirty="0"/>
              <a:t>Attackers just choose the right inputs</a:t>
            </a:r>
          </a:p>
          <a:p>
            <a:pPr fontAlgn="base"/>
            <a:r>
              <a:rPr lang="en-US" sz="2400" dirty="0"/>
              <a:t>Simplest form (sometimes called “stack smashing”)</a:t>
            </a:r>
            <a:endParaRPr lang="en-US" sz="1200" dirty="0"/>
          </a:p>
          <a:p>
            <a:pPr lvl="1" fontAlgn="base"/>
            <a:r>
              <a:rPr lang="en-US" dirty="0"/>
              <a:t>Unchecked length on string input into bounded array causes overwriting of stack data</a:t>
            </a:r>
          </a:p>
          <a:p>
            <a:pPr lvl="1" fontAlgn="base"/>
            <a:r>
              <a:rPr lang="en-US" dirty="0"/>
              <a:t>Try to change the return address of the current procedure</a:t>
            </a:r>
          </a:p>
          <a:p>
            <a:pPr fontAlgn="base"/>
            <a:r>
              <a:rPr lang="en-US" sz="2400" dirty="0"/>
              <a:t>Why is this a big deal?</a:t>
            </a:r>
            <a:endParaRPr lang="en-US" sz="1200" dirty="0"/>
          </a:p>
          <a:p>
            <a:pPr lvl="1" fontAlgn="base"/>
            <a:r>
              <a:rPr lang="en-US" dirty="0"/>
              <a:t>It was the #1 </a:t>
            </a:r>
            <a:r>
              <a:rPr lang="en-US" i="1" dirty="0"/>
              <a:t>technical</a:t>
            </a:r>
            <a:r>
              <a:rPr lang="en-US" dirty="0"/>
              <a:t> cause of security vulnerabilities</a:t>
            </a:r>
          </a:p>
          <a:p>
            <a:pPr lvl="2" fontAlgn="base"/>
            <a:r>
              <a:rPr lang="en-US" dirty="0"/>
              <a:t>#1 </a:t>
            </a:r>
            <a:r>
              <a:rPr lang="en-US" i="1" dirty="0"/>
              <a:t>overall</a:t>
            </a:r>
            <a:r>
              <a:rPr lang="en-US" dirty="0"/>
              <a:t> cause is social engineering / user ignorance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E066-66D6-614D-9C06-1485533E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33C2-62C1-5945-9880-A9042F6A7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4133A-295D-9445-953E-3866DF90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70" y="1910922"/>
            <a:ext cx="22225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666D4-A447-3649-A6EE-ECCC5496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910922"/>
            <a:ext cx="2222500" cy="398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B3F3C4-F516-F142-BF1F-DCB0199BB2DA}"/>
              </a:ext>
            </a:extLst>
          </p:cNvPr>
          <p:cNvSpPr/>
          <p:nvPr/>
        </p:nvSpPr>
        <p:spPr>
          <a:xfrm>
            <a:off x="5636492" y="1486209"/>
            <a:ext cx="3767858" cy="38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</a:t>
            </a:r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helloabcdef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07108-30C3-9643-8708-7BCE7A574E6A}"/>
              </a:ext>
            </a:extLst>
          </p:cNvPr>
          <p:cNvSpPr/>
          <p:nvPr/>
        </p:nvSpPr>
        <p:spPr>
          <a:xfrm>
            <a:off x="9404351" y="2936557"/>
            <a:ext cx="2635250" cy="98488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</a:rPr>
              <a:t>We’ve lost our way!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Lost address of function pointer telling us which instruction to return to</a:t>
            </a:r>
          </a:p>
        </p:txBody>
      </p:sp>
    </p:spTree>
    <p:extLst>
      <p:ext uri="{BB962C8B-B14F-4D97-AF65-F5344CB8AC3E}">
        <p14:creationId xmlns:p14="http://schemas.microsoft.com/office/powerpoint/2010/main" val="109273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0A7CE5-1D60-2148-9ED9-F8DCDCC0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59" y="2607402"/>
            <a:ext cx="6426200" cy="393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FC1-9BC5-9440-B033-29CCE7B4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Malicious Buffer Overflow –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3EEB-EB2C-224F-B582-72CB9233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911160" cy="4845504"/>
          </a:xfrm>
        </p:spPr>
        <p:txBody>
          <a:bodyPr/>
          <a:lstStyle/>
          <a:p>
            <a:pPr fontAlgn="base"/>
            <a:r>
              <a:rPr lang="en-US" dirty="0"/>
              <a:t>Buffer overflow bugs can allow attackers to execute arbitrary code on victim machines</a:t>
            </a:r>
          </a:p>
          <a:p>
            <a:pPr lvl="1"/>
            <a:r>
              <a:rPr lang="en-US" dirty="0"/>
              <a:t>Distressingly common in real programs</a:t>
            </a:r>
          </a:p>
          <a:p>
            <a:pPr fontAlgn="base"/>
            <a:r>
              <a:rPr lang="en-US" dirty="0"/>
              <a:t>Input string contains byte representation of executable code</a:t>
            </a:r>
          </a:p>
          <a:p>
            <a:pPr fontAlgn="base"/>
            <a:r>
              <a:rPr lang="en-US" dirty="0"/>
              <a:t>Overwrite return address A with address of buffer B</a:t>
            </a:r>
          </a:p>
          <a:p>
            <a:r>
              <a:rPr lang="en-US" dirty="0"/>
              <a:t>When bar() executes ret, will jump to exploit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4E502-9C1D-204D-A3AE-D0082A13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6A37-9A04-D449-A127-4561D28F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FF95B-F6B0-794B-8501-B02C782DF860}"/>
              </a:ext>
            </a:extLst>
          </p:cNvPr>
          <p:cNvSpPr/>
          <p:nvPr/>
        </p:nvSpPr>
        <p:spPr>
          <a:xfrm>
            <a:off x="5442252" y="1286956"/>
            <a:ext cx="1958715" cy="1200329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foo(){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bar();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A:...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3F5C6-5450-394D-A2AC-1961EE0EED82}"/>
              </a:ext>
            </a:extLst>
          </p:cNvPr>
          <p:cNvSpPr/>
          <p:nvPr/>
        </p:nvSpPr>
        <p:spPr>
          <a:xfrm>
            <a:off x="5222396" y="2607402"/>
            <a:ext cx="2398425" cy="1754326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bar()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[64];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gets(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...;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B40E5-A6BB-6245-9C19-A60451A83391}"/>
              </a:ext>
            </a:extLst>
          </p:cNvPr>
          <p:cNvSpPr/>
          <p:nvPr/>
        </p:nvSpPr>
        <p:spPr>
          <a:xfrm>
            <a:off x="6421609" y="1843148"/>
            <a:ext cx="195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return address 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09B20-F7C3-8240-8CDF-2D1EE2C00F82}"/>
              </a:ext>
            </a:extLst>
          </p:cNvPr>
          <p:cNvSpPr/>
          <p:nvPr/>
        </p:nvSpPr>
        <p:spPr>
          <a:xfrm>
            <a:off x="0" y="6547804"/>
            <a:ext cx="7466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https://arstechnica.com/gadgets/2020/12/iphone-zero-click-wi-fi-exploit-is-one-of-the-most-breathtaking-hacks-ever/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25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0C17-94E1-0442-9586-8CA4659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return to last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832E-4F22-464C-89B0-7728547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C2BC-0568-2043-8B0E-DC3AAEF5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B753D-1BAA-B84B-A572-CD4B8309C2FF}"/>
              </a:ext>
            </a:extLst>
          </p:cNvPr>
          <p:cNvSpPr txBox="1"/>
          <p:nvPr/>
        </p:nvSpPr>
        <p:spPr>
          <a:xfrm>
            <a:off x="5791199" y="1924846"/>
            <a:ext cx="6223767" cy="397031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bufferplay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(int a, int b, int c)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char buffer1[5];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ret; //holds an address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//calculate the address of the return pointer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 =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buffer1 + 0; //change to be address of return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//treat that number like a pointer,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//and change the value in it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*((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*)ret) += 0; //change to add how much to advance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x;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x = 0;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("before: %d\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bufferplay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(1,2,3);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x = 1; // want to skip this line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("after: %d\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3FD50C-AC1D-E74C-B31A-85D65078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88420"/>
            <a:ext cx="5324115" cy="510630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Skip the line "x = 1;" in the main function by modifying function's return address.</a:t>
            </a:r>
          </a:p>
          <a:p>
            <a:pPr lvl="1"/>
            <a:r>
              <a:rPr lang="en-US" sz="1600" dirty="0"/>
              <a:t>Identify where the return address is in relation to the local variable buffer1</a:t>
            </a:r>
          </a:p>
          <a:p>
            <a:pPr lvl="1"/>
            <a:r>
              <a:rPr lang="en-US" sz="1600" dirty="0"/>
              <a:t>Figure out how many bytes the actual compiled C instruction "x=1;" takes, so that we can increment by that many bytes</a:t>
            </a:r>
          </a:p>
          <a:p>
            <a:r>
              <a:rPr lang="en-US" sz="2000" dirty="0"/>
              <a:t>Use GDB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break function</a:t>
            </a:r>
          </a:p>
          <a:p>
            <a:pPr lvl="2"/>
            <a:r>
              <a:rPr lang="en-US" sz="1200" dirty="0"/>
              <a:t>break right at beginning of function execution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buffer1 </a:t>
            </a:r>
          </a:p>
          <a:p>
            <a:pPr lvl="2"/>
            <a:r>
              <a:rPr lang="en-US" sz="1200" dirty="0"/>
              <a:t>prints the location of buffer1 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info frame</a:t>
            </a:r>
          </a:p>
          <a:p>
            <a:pPr lvl="2"/>
            <a:r>
              <a:rPr lang="en-US" sz="1200" dirty="0"/>
              <a:t>"rip" will hold the location of the return address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 &lt;rip-location&gt; - &lt;buffer1-location&gt;</a:t>
            </a:r>
          </a:p>
          <a:p>
            <a:pPr lvl="2"/>
            <a:r>
              <a:rPr lang="en-US" sz="1200" dirty="0"/>
              <a:t>prints the number of bytes between buffer1 and rip 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disassemble main</a:t>
            </a:r>
          </a:p>
          <a:p>
            <a:pPr lvl="2"/>
            <a:r>
              <a:rPr lang="en-US" sz="1200" dirty="0"/>
              <a:t>shows the machine code and how many bytes each instruction takes up. </a:t>
            </a:r>
          </a:p>
          <a:p>
            <a:pPr lvl="2"/>
            <a:r>
              <a:rPr lang="en-US" sz="1200" dirty="0"/>
              <a:t>We identify the line that calls function, then see that the next // instruction moves 1 into x. That instruction takes 7 bytes, so we </a:t>
            </a:r>
          </a:p>
          <a:p>
            <a:pPr lvl="2"/>
            <a:r>
              <a:rPr lang="en-US" sz="1200" dirty="0"/>
              <a:t>have now found the second number!</a:t>
            </a:r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1600" dirty="0"/>
          </a:p>
          <a:p>
            <a:pPr lvl="2" fontAlgn="base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21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0C17-94E1-0442-9586-8CA4659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malicious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832E-4F22-464C-89B0-7728547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C2BC-0568-2043-8B0E-DC3AAEF5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B753D-1BAA-B84B-A572-CD4B8309C2FF}"/>
              </a:ext>
            </a:extLst>
          </p:cNvPr>
          <p:cNvSpPr txBox="1"/>
          <p:nvPr/>
        </p:nvSpPr>
        <p:spPr>
          <a:xfrm>
            <a:off x="149861" y="1839264"/>
            <a:ext cx="5018246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*out)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(out,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[256];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bar(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[])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2)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(stderr, "target1: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2\n");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exit(1);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foo(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1145B-B518-934F-9187-B9CAC1744941}"/>
              </a:ext>
            </a:extLst>
          </p:cNvPr>
          <p:cNvSpPr txBox="1"/>
          <p:nvPr/>
        </p:nvSpPr>
        <p:spPr>
          <a:xfrm>
            <a:off x="3469510" y="5360813"/>
            <a:ext cx="16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Victim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BCE88-0AD7-D44D-8072-401747A1F023}"/>
              </a:ext>
            </a:extLst>
          </p:cNvPr>
          <p:cNvSpPr txBox="1"/>
          <p:nvPr/>
        </p:nvSpPr>
        <p:spPr>
          <a:xfrm>
            <a:off x="5483993" y="1725490"/>
            <a:ext cx="5624053" cy="46166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[3];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char *env[1];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 = 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/target";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 = NULL;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env[0] = NULL;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= (char*) malloc(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(char)*265);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0x90, 264);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Null-terminate the string.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[1][264] = '\0’;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Add in the attack code to the front of the argument.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[1], shellcode,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(shellcode));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uintptr_t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*)(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 + 264) = 0x7fffffffdb90;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call the victim program.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/target",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env); 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369D2-1566-E544-B1AC-B7F11AA04405}"/>
              </a:ext>
            </a:extLst>
          </p:cNvPr>
          <p:cNvSpPr/>
          <p:nvPr/>
        </p:nvSpPr>
        <p:spPr>
          <a:xfrm>
            <a:off x="8510076" y="2204034"/>
            <a:ext cx="3332877" cy="95410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used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gdb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- there are 264 bytes between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buf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return address, so we malloc space for 264, characters plus one for the null terminator.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49B4B-A58D-3D46-8941-B7AEB35C05AF}"/>
              </a:ext>
            </a:extLst>
          </p:cNvPr>
          <p:cNvSpPr/>
          <p:nvPr/>
        </p:nvSpPr>
        <p:spPr>
          <a:xfrm>
            <a:off x="8834204" y="3580588"/>
            <a:ext cx="2927474" cy="1169551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the memory to a value to ensure no null-termination in string before final character. 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0x90 is also a byte that means "no-op" in terms of byte instructions.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8FCB2-8D8D-7448-B73D-800024CB8E91}"/>
              </a:ext>
            </a:extLst>
          </p:cNvPr>
          <p:cNvSpPr/>
          <p:nvPr/>
        </p:nvSpPr>
        <p:spPr>
          <a:xfrm>
            <a:off x="9905807" y="5842510"/>
            <a:ext cx="2134313" cy="738664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Store address of </a:t>
            </a:r>
            <a:r>
              <a:rPr lang="en-US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buf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appropriate location in string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917C2-C95E-B54E-A197-21C8DC315F20}"/>
              </a:ext>
            </a:extLst>
          </p:cNvPr>
          <p:cNvSpPr txBox="1"/>
          <p:nvPr/>
        </p:nvSpPr>
        <p:spPr>
          <a:xfrm>
            <a:off x="9393174" y="1356158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Attacker Program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63897E-4F64-8F4C-B540-5E5B73A22150}"/>
              </a:ext>
            </a:extLst>
          </p:cNvPr>
          <p:cNvCxnSpPr/>
          <p:nvPr/>
        </p:nvCxnSpPr>
        <p:spPr>
          <a:xfrm flipH="1">
            <a:off x="10176514" y="3158141"/>
            <a:ext cx="882043" cy="20226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CAD73E-1D78-814D-B5FA-569BAA677FB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014695" y="3972398"/>
            <a:ext cx="819509" cy="1929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786A1-B76C-2B47-BAE8-75634458DCF4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276734" y="5842510"/>
            <a:ext cx="629073" cy="36933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1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(final HW) posted </a:t>
            </a:r>
          </a:p>
          <a:p>
            <a:r>
              <a:rPr lang="en-US" dirty="0"/>
              <a:t>Final review assignment will release last week of quarter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D973-B145-4345-A656-223FB501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 – Internet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3A05-6205-6E4C-A814-61F7C8E7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5390845" cy="5080545"/>
          </a:xfrm>
        </p:spPr>
        <p:txBody>
          <a:bodyPr>
            <a:normAutofit fontScale="92500" lnSpcReduction="10000"/>
          </a:bodyPr>
          <a:lstStyle/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Original “Internet worm” (1988)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Exploited vulnerability in gets() method used in Finger protocol</a:t>
            </a:r>
          </a:p>
          <a:p>
            <a:pPr lvl="1" fontAlgn="base"/>
            <a:r>
              <a:rPr lang="en-US" sz="1600" dirty="0"/>
              <a:t>Worm attacked </a:t>
            </a:r>
            <a:r>
              <a:rPr lang="en-US" sz="1600" dirty="0" err="1"/>
              <a:t>fingerd</a:t>
            </a:r>
            <a:r>
              <a:rPr lang="en-US" sz="1600" dirty="0"/>
              <a:t> server with phony argument</a:t>
            </a:r>
            <a:endParaRPr lang="en-US" dirty="0"/>
          </a:p>
          <a:p>
            <a:pPr lvl="2" fontAlgn="base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finger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"exploit-code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new-return-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fontAlgn="base"/>
            <a:r>
              <a:rPr lang="en-US" sz="1200" dirty="0"/>
              <a:t>Exploit code:  executed a root shell on the victim machine with a direct connection to the attacker</a:t>
            </a:r>
          </a:p>
          <a:p>
            <a:pPr fontAlgn="base"/>
            <a:r>
              <a:rPr lang="en-US" sz="1900" dirty="0"/>
              <a:t>Worm spread from machine to machine automatically </a:t>
            </a:r>
          </a:p>
          <a:p>
            <a:pPr lvl="1" fontAlgn="base"/>
            <a:r>
              <a:rPr lang="en-US" sz="1500" dirty="0"/>
              <a:t>denial of service attack – flood machine with so many requests it is overloaded and unavailable to its intended users</a:t>
            </a:r>
          </a:p>
          <a:p>
            <a:pPr lvl="1" fontAlgn="base"/>
            <a:r>
              <a:rPr lang="en-US" sz="1500" dirty="0"/>
              <a:t>took down 6000 machines, took days to get machine back online</a:t>
            </a:r>
          </a:p>
          <a:p>
            <a:pPr lvl="1" fontAlgn="base"/>
            <a:r>
              <a:rPr lang="en-US" sz="1500" dirty="0"/>
              <a:t>government estimated damage $100,000 to $10,000,000</a:t>
            </a:r>
          </a:p>
          <a:p>
            <a:pPr fontAlgn="base"/>
            <a:r>
              <a:rPr lang="en-US" sz="2000" dirty="0"/>
              <a:t>Written by Robert Morris while a grad student at Cornell, but launched it from the MIT computer system</a:t>
            </a:r>
          </a:p>
          <a:p>
            <a:pPr lvl="1" fontAlgn="base"/>
            <a:r>
              <a:rPr lang="en-US" sz="1600" dirty="0"/>
              <a:t>meant to be an intellectual experiment, but made it too damaging by accident</a:t>
            </a:r>
          </a:p>
          <a:p>
            <a:pPr lvl="1" fontAlgn="base"/>
            <a:r>
              <a:rPr lang="en-US" sz="1600" dirty="0"/>
              <a:t>Now a professor at MIT, first person convicted under the ‘86 Computer Fraud and Abuse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24B48-5375-2841-9B22-703E4CB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5DFB-BA50-2946-95C5-EA3EEDC10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05B3AF4-4DCF-AF4F-BFB5-8F7148239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15589"/>
          <a:stretch/>
        </p:blipFill>
        <p:spPr bwMode="auto">
          <a:xfrm>
            <a:off x="7343305" y="1463856"/>
            <a:ext cx="3185892" cy="47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7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8993-2D28-564C-BD35-6E3455AD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 - Heartbleed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BA64-563D-9B41-88C4-786AA7C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/>
          <a:lstStyle/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Buffer over-read in Open-Source Security Library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when program reads beyond end of intended data from a buffer and reads 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maliciously designed input - “Heartbeat” packet sent out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Specifies length of message and server echoes it back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Library just “trusted” this length</a:t>
            </a:r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Allowed attackers to read contents of memory anywhere they wanted</a:t>
            </a:r>
          </a:p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Est. 17% of internet affected</a:t>
            </a:r>
            <a:endParaRPr lang="en-US" sz="1600" dirty="0"/>
          </a:p>
          <a:p>
            <a:pPr lvl="1" fontAlgn="base">
              <a:lnSpc>
                <a:spcPct val="80000"/>
              </a:lnSpc>
              <a:buSzPct val="100000"/>
            </a:pPr>
            <a:r>
              <a:rPr lang="en-US" sz="1500" dirty="0"/>
              <a:t>Similar issue in </a:t>
            </a:r>
            <a:r>
              <a:rPr lang="en-US" sz="1500" dirty="0" err="1"/>
              <a:t>Cloudbleed</a:t>
            </a:r>
            <a:r>
              <a:rPr lang="en-US" sz="1500" dirty="0"/>
              <a:t> (2017)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0B468-76E2-C64D-9711-2519F2A2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C835E-78A3-4F41-B14C-6C08EC76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80CCD2-E507-B840-8075-EC51E67E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7"/>
          <a:stretch/>
        </p:blipFill>
        <p:spPr bwMode="auto">
          <a:xfrm>
            <a:off x="6737596" y="548639"/>
            <a:ext cx="4099737" cy="56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740D95-205D-0647-B68A-C1E1601F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7" y="4618117"/>
            <a:ext cx="5103586" cy="21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8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Employ system-level protections</a:t>
            </a:r>
          </a:p>
          <a:p>
            <a:pPr lvl="1" fontAlgn="base"/>
            <a:r>
              <a:rPr lang="en-US" dirty="0"/>
              <a:t>Code on the Stack is not executable</a:t>
            </a:r>
            <a:endParaRPr lang="en-US" sz="2000" dirty="0"/>
          </a:p>
          <a:p>
            <a:pPr lvl="1" fontAlgn="base"/>
            <a:r>
              <a:rPr lang="en-US" dirty="0"/>
              <a:t>Randomized Stack offsets</a:t>
            </a:r>
            <a:endParaRPr lang="en-US" sz="2000" dirty="0"/>
          </a:p>
          <a:p>
            <a:pPr fontAlgn="base"/>
            <a:r>
              <a:rPr lang="en-US" sz="2400" dirty="0"/>
              <a:t>Avoid overflow vulnerabilities</a:t>
            </a:r>
          </a:p>
          <a:p>
            <a:pPr lvl="1" fontAlgn="base"/>
            <a:r>
              <a:rPr lang="en-US" dirty="0"/>
              <a:t>Use library routines that limit string lengths</a:t>
            </a:r>
            <a:endParaRPr lang="en-US" sz="2000" dirty="0"/>
          </a:p>
          <a:p>
            <a:pPr lvl="1" fontAlgn="base"/>
            <a:r>
              <a:rPr lang="en-US" dirty="0"/>
              <a:t>Use a language that makes them impossible</a:t>
            </a:r>
            <a:endParaRPr lang="en-US" sz="2000" dirty="0"/>
          </a:p>
          <a:p>
            <a:pPr fontAlgn="base"/>
            <a:r>
              <a:rPr lang="en-US" sz="2400" dirty="0"/>
              <a:t>Have compiler use “stack canaries”</a:t>
            </a:r>
          </a:p>
          <a:p>
            <a:pPr lvl="1" fontAlgn="base"/>
            <a:r>
              <a:rPr lang="en-US" dirty="0"/>
              <a:t>place special value (“canary”) on stack just beyond buffer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7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Non-executable code segments</a:t>
            </a:r>
            <a:endParaRPr lang="en-US" sz="1100" dirty="0"/>
          </a:p>
          <a:p>
            <a:pPr fontAlgn="base"/>
            <a:r>
              <a:rPr lang="en-US" sz="2400" dirty="0"/>
              <a:t>In traditional x86, can mark region of memory as either “read-only” or “writeable”</a:t>
            </a:r>
            <a:endParaRPr lang="en-US" sz="1100" dirty="0"/>
          </a:p>
          <a:p>
            <a:pPr lvl="1" fontAlgn="base"/>
            <a:r>
              <a:rPr lang="en-US" dirty="0"/>
              <a:t>Can execute anything readable</a:t>
            </a:r>
            <a:endParaRPr lang="en-US" sz="2020" dirty="0"/>
          </a:p>
          <a:p>
            <a:pPr fontAlgn="base"/>
            <a:r>
              <a:rPr lang="en-US" sz="2400" dirty="0"/>
              <a:t>x86-64 added explicit “execute” permission</a:t>
            </a:r>
            <a:endParaRPr lang="en-US" sz="1100" dirty="0"/>
          </a:p>
          <a:p>
            <a:pPr fontAlgn="base"/>
            <a:r>
              <a:rPr lang="en-US" sz="2400" dirty="0"/>
              <a:t>Stack marked as non-executable</a:t>
            </a:r>
            <a:endParaRPr lang="en-US" sz="1100" dirty="0"/>
          </a:p>
          <a:p>
            <a:pPr lvl="1" fontAlgn="base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execute code in Stack, Static Data, or Heap regions</a:t>
            </a:r>
            <a:endParaRPr lang="en-US" sz="2020" dirty="0"/>
          </a:p>
          <a:p>
            <a:pPr lvl="1" fontAlgn="base"/>
            <a:r>
              <a:rPr lang="en-US" dirty="0"/>
              <a:t>Hardware support needed</a:t>
            </a:r>
          </a:p>
          <a:p>
            <a:pPr marL="128016" lvl="1" indent="0" fontAlgn="base">
              <a:buNone/>
            </a:pPr>
            <a:endParaRPr lang="en-US" sz="20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0EC73-B59F-D942-9DB5-EBEAFA7E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699" y="1619659"/>
            <a:ext cx="5422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3951-FE02-EE44-839A-9DB4D008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8214-6F49-7C4E-8670-126363A6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62852" cy="4845504"/>
          </a:xfrm>
        </p:spPr>
        <p:txBody>
          <a:bodyPr/>
          <a:lstStyle/>
          <a:p>
            <a:pPr fontAlgn="base"/>
            <a:r>
              <a:rPr lang="en-US" dirty="0"/>
              <a:t>Many embedded devices </a:t>
            </a:r>
            <a:r>
              <a:rPr lang="en-US" i="1" dirty="0"/>
              <a:t>do not </a:t>
            </a:r>
            <a:r>
              <a:rPr lang="en-US" dirty="0"/>
              <a:t>have feature to mark code as “non-executable”</a:t>
            </a:r>
            <a:endParaRPr lang="en-US" sz="1160" dirty="0"/>
          </a:p>
          <a:p>
            <a:pPr lvl="1" fontAlgn="base"/>
            <a:r>
              <a:rPr lang="en-US" dirty="0"/>
              <a:t>Cars</a:t>
            </a:r>
            <a:endParaRPr lang="en-US" sz="2020" dirty="0"/>
          </a:p>
          <a:p>
            <a:pPr lvl="1" fontAlgn="base"/>
            <a:r>
              <a:rPr lang="en-US" dirty="0"/>
              <a:t>Smart homes</a:t>
            </a:r>
            <a:endParaRPr lang="en-US" sz="2020" dirty="0"/>
          </a:p>
          <a:p>
            <a:pPr lvl="1" fontAlgn="base"/>
            <a:r>
              <a:rPr lang="en-US" dirty="0"/>
              <a:t>Pacemakers</a:t>
            </a:r>
            <a:endParaRPr lang="en-US" sz="2020" dirty="0"/>
          </a:p>
          <a:p>
            <a:pPr fontAlgn="base"/>
            <a:r>
              <a:rPr lang="en-US" sz="2400" dirty="0"/>
              <a:t>Randomized stack offsets</a:t>
            </a:r>
            <a:endParaRPr lang="en-US" sz="1100" dirty="0"/>
          </a:p>
          <a:p>
            <a:pPr lvl="1" fontAlgn="base"/>
            <a:r>
              <a:rPr lang="en-US" dirty="0"/>
              <a:t>At start of program, allocate random amount of space on stack</a:t>
            </a:r>
            <a:endParaRPr lang="en-US" sz="2000" dirty="0"/>
          </a:p>
          <a:p>
            <a:pPr lvl="1" fontAlgn="base"/>
            <a:r>
              <a:rPr lang="en-US" dirty="0"/>
              <a:t>Shifts stack addresses for entire program</a:t>
            </a:r>
            <a:endParaRPr lang="en-US" sz="2000" dirty="0"/>
          </a:p>
          <a:p>
            <a:pPr lvl="2" fontAlgn="base"/>
            <a:r>
              <a:rPr lang="en-US" dirty="0"/>
              <a:t>Addresses will vary from one run to another</a:t>
            </a:r>
            <a:endParaRPr lang="en-US" sz="1040" dirty="0"/>
          </a:p>
          <a:p>
            <a:pPr lvl="1" fontAlgn="base"/>
            <a:r>
              <a:rPr lang="en-US" dirty="0"/>
              <a:t>Makes it difficult for hacker to predict beginning of inserted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D7818-9423-D34C-B080-A74D911B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9A82-DF5D-6348-8180-50A32832E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EFF759-8ADC-1B44-A603-069059B2E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54" y="1277943"/>
            <a:ext cx="3544979" cy="48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C8EC-0A1D-9044-A489-B45ABC7E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Overflow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A89A-55B5-814C-BA11-2DBDBE04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Use library routines that limit string lengths</a:t>
            </a:r>
            <a:endParaRPr lang="en-US" sz="1400" dirty="0"/>
          </a:p>
          <a:p>
            <a:pPr lvl="1" fontAlgn="base"/>
            <a:r>
              <a:rPr lang="en-US" dirty="0" err="1"/>
              <a:t>fgets</a:t>
            </a:r>
            <a:r>
              <a:rPr lang="en-US" dirty="0"/>
              <a:t> instead of gets</a:t>
            </a:r>
            <a:r>
              <a:rPr lang="en-US" b="1" dirty="0"/>
              <a:t>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argument to </a:t>
            </a:r>
            <a:r>
              <a:rPr lang="en-US" dirty="0" err="1"/>
              <a:t>fgets</a:t>
            </a:r>
            <a:r>
              <a:rPr lang="en-US" dirty="0"/>
              <a:t> sets limit)</a:t>
            </a:r>
            <a:endParaRPr lang="en-US" sz="2000" dirty="0"/>
          </a:p>
          <a:p>
            <a:pPr lvl="1" fontAlgn="base"/>
            <a:r>
              <a:rPr lang="en-US" dirty="0" err="1"/>
              <a:t>strncpy</a:t>
            </a:r>
            <a:r>
              <a:rPr lang="en-US" dirty="0"/>
              <a:t> instead of </a:t>
            </a:r>
            <a:r>
              <a:rPr lang="en-US" dirty="0" err="1"/>
              <a:t>strcpy</a:t>
            </a:r>
            <a:endParaRPr lang="en-US" sz="2000" dirty="0"/>
          </a:p>
          <a:p>
            <a:pPr lvl="1" fontAlgn="base"/>
            <a:r>
              <a:rPr lang="en-US" dirty="0"/>
              <a:t>Don’t use </a:t>
            </a:r>
            <a:r>
              <a:rPr lang="en-US" dirty="0" err="1"/>
              <a:t>scanf</a:t>
            </a:r>
            <a:r>
              <a:rPr lang="en-US" dirty="0"/>
              <a:t> with %s conversion specification</a:t>
            </a:r>
            <a:endParaRPr lang="en-US" sz="2000" dirty="0"/>
          </a:p>
          <a:p>
            <a:pPr lvl="2" fontAlgn="base"/>
            <a:r>
              <a:rPr lang="en-US" dirty="0"/>
              <a:t>Use </a:t>
            </a:r>
            <a:r>
              <a:rPr lang="en-US" dirty="0" err="1"/>
              <a:t>fgets</a:t>
            </a:r>
            <a:r>
              <a:rPr lang="en-US" dirty="0"/>
              <a:t> to read the string</a:t>
            </a:r>
            <a:endParaRPr lang="en-US" sz="1200" dirty="0"/>
          </a:p>
          <a:p>
            <a:pPr lvl="2" fontAlgn="base"/>
            <a:r>
              <a:rPr lang="en-US" dirty="0"/>
              <a:t>Or use %ns</a:t>
            </a:r>
            <a:r>
              <a:rPr lang="en-US" b="1" dirty="0"/>
              <a:t> </a:t>
            </a:r>
            <a:r>
              <a:rPr lang="en-US" dirty="0"/>
              <a:t>where n is a suitable integer</a:t>
            </a:r>
            <a:endParaRPr lang="en-US" sz="1200" dirty="0"/>
          </a:p>
          <a:p>
            <a:pPr lvl="2" fontAlgn="base"/>
            <a:endParaRPr lang="en-US" sz="1200" dirty="0"/>
          </a:p>
          <a:p>
            <a:pPr fontAlgn="base"/>
            <a:r>
              <a:rPr lang="en-US" sz="2400" dirty="0"/>
              <a:t>Or… don’t use C - use a language that does array index bounds check</a:t>
            </a:r>
            <a:endParaRPr lang="en-US" sz="1600" dirty="0"/>
          </a:p>
          <a:p>
            <a:pPr lvl="1" fontAlgn="base"/>
            <a:r>
              <a:rPr lang="en-US" dirty="0"/>
              <a:t>Buffer overflow is impossible in Java</a:t>
            </a:r>
            <a:endParaRPr lang="en-US" sz="2000" dirty="0"/>
          </a:p>
          <a:p>
            <a:pPr lvl="2" fontAlgn="base"/>
            <a:r>
              <a:rPr lang="en-US" dirty="0" err="1"/>
              <a:t>ArrayIndexOutOfBoundsException</a:t>
            </a:r>
            <a:endParaRPr lang="en-US" sz="1200" dirty="0"/>
          </a:p>
          <a:p>
            <a:pPr lvl="1" fontAlgn="base"/>
            <a:r>
              <a:rPr lang="en-US" dirty="0"/>
              <a:t>Rust language was designed with security in mind</a:t>
            </a:r>
            <a:endParaRPr lang="en-US" sz="2000" dirty="0"/>
          </a:p>
          <a:p>
            <a:pPr lvl="2" fontAlgn="base"/>
            <a:r>
              <a:rPr lang="en-US" dirty="0"/>
              <a:t>Panics on index out of bounds, plus more protections</a:t>
            </a:r>
            <a:endParaRPr lang="en-US" sz="1200" dirty="0"/>
          </a:p>
          <a:p>
            <a:pPr lvl="2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BFB6B-1946-5D4B-80AD-E5C031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63E1-2689-8940-8B22-B8C6EFF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B99A6-7A4B-9944-821C-1B0320B379F9}"/>
              </a:ext>
            </a:extLst>
          </p:cNvPr>
          <p:cNvSpPr/>
          <p:nvPr/>
        </p:nvSpPr>
        <p:spPr>
          <a:xfrm>
            <a:off x="6600668" y="1512984"/>
            <a:ext cx="5406453" cy="203132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Echo Line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echo()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Way too small!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fgets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b="1" u="sng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stdin);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puts(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2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FEA2-5681-2F43-9052-904FC7C3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Canaries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0D4F-2A8E-384D-B1F3-FA800F43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Basic Idea: place special value (“canary”) on stack just beyond buffer</a:t>
            </a:r>
            <a:endParaRPr lang="en-US" sz="1200" dirty="0"/>
          </a:p>
          <a:p>
            <a:pPr lvl="1" fontAlgn="base"/>
            <a:r>
              <a:rPr lang="en-US" i="1" dirty="0"/>
              <a:t>Secret</a:t>
            </a:r>
            <a:r>
              <a:rPr lang="en-US" dirty="0"/>
              <a:t> value that is randomized before main()</a:t>
            </a:r>
            <a:endParaRPr lang="en-US" i="1" dirty="0"/>
          </a:p>
          <a:p>
            <a:pPr lvl="1" fontAlgn="base"/>
            <a:r>
              <a:rPr lang="en-US" dirty="0"/>
              <a:t>Placed between buffer and return address</a:t>
            </a:r>
          </a:p>
          <a:p>
            <a:pPr lvl="1" fontAlgn="base"/>
            <a:r>
              <a:rPr lang="en-US" dirty="0"/>
              <a:t>Check for corruption before exiting function</a:t>
            </a:r>
          </a:p>
          <a:p>
            <a:pPr fontAlgn="base"/>
            <a:r>
              <a:rPr lang="en-US" sz="2400" dirty="0"/>
              <a:t>GCC implementation</a:t>
            </a:r>
            <a:endParaRPr lang="en-US" sz="1200" dirty="0"/>
          </a:p>
          <a:p>
            <a:pPr lvl="1" fontAlgn="base"/>
            <a:r>
              <a:rPr lang="en-US" dirty="0"/>
              <a:t> -</a:t>
            </a:r>
            <a:r>
              <a:rPr lang="en-US" dirty="0" err="1"/>
              <a:t>fstack</a:t>
            </a:r>
            <a:r>
              <a:rPr lang="en-US" dirty="0"/>
              <a:t>-protector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C3643-D4D2-7841-9457-16273479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0F71-A14E-1D44-9A03-5B54B8ED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AD896-B3D5-C641-B898-4E146FEBA590}"/>
              </a:ext>
            </a:extLst>
          </p:cNvPr>
          <p:cNvSpPr/>
          <p:nvPr/>
        </p:nvSpPr>
        <p:spPr>
          <a:xfrm>
            <a:off x="769496" y="4182654"/>
            <a:ext cx="3352799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&gt;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1136-F15A-534C-BA84-9D94980B6116}"/>
              </a:ext>
            </a:extLst>
          </p:cNvPr>
          <p:cNvSpPr/>
          <p:nvPr/>
        </p:nvSpPr>
        <p:spPr>
          <a:xfrm>
            <a:off x="5041692" y="4182654"/>
            <a:ext cx="4567003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&gt; 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123456789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*** stack smashing detected ***</a:t>
            </a:r>
            <a:endParaRPr lang="en-US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5C82-12D3-B44E-A4B4-758D5EDD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978A-2A6C-8C4A-8D4A-69A97045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Running multiple processes simultaneously</a:t>
            </a:r>
          </a:p>
          <a:p>
            <a:pPr lvl="1"/>
            <a:r>
              <a:rPr lang="en-US" dirty="0"/>
              <a:t>running separate programs simultaneously</a:t>
            </a:r>
          </a:p>
          <a:p>
            <a:pPr lvl="1"/>
            <a:r>
              <a:rPr lang="en-US" sz="2200" dirty="0"/>
              <a:t>running two different ‘threads’ in on program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Each ’process’ is one ‘thread’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parallelism refers to running things simultaneously on </a:t>
            </a:r>
            <a:r>
              <a:rPr lang="en-US" sz="2200" b="1" dirty="0"/>
              <a:t>separate</a:t>
            </a:r>
            <a:r>
              <a:rPr lang="en-US" sz="2200" dirty="0"/>
              <a:t> resources (ex. Separate CPUs)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concurrency refers to running multiple threads on a </a:t>
            </a:r>
            <a:r>
              <a:rPr lang="en-US" sz="2200" b="1" dirty="0"/>
              <a:t>shared</a:t>
            </a:r>
            <a:r>
              <a:rPr lang="en-US" sz="2200" dirty="0"/>
              <a:t> resources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sequential programming demands finishing one sequence before starting the next one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previously, performance improvements could only be made by improving hardware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Moore’s Law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Allows processes to run ‘in the background’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Responsiveness – allow GUI to respond while computation happens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CPU utilization – allow CPU to compute while waiting (waiting for data, for input)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isolation – keep threads separate so errors in one don’t affect the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AA77-4864-EB4D-92C0-9E2A50B5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8A6D5-E6F0-0143-9BFD-DFFB8508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2C24-5A8C-B944-B114-A379C4D2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EF18-F5C9-7843-9B57-0047684AD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 and Java support parallelism similarly</a:t>
            </a:r>
          </a:p>
          <a:p>
            <a:pPr lvl="1"/>
            <a:r>
              <a:rPr lang="en-US" dirty="0"/>
              <a:t>one pile of code, </a:t>
            </a:r>
            <a:r>
              <a:rPr lang="en-US" dirty="0" err="1"/>
              <a:t>globals</a:t>
            </a:r>
            <a:r>
              <a:rPr lang="en-US" dirty="0"/>
              <a:t>, heap</a:t>
            </a:r>
          </a:p>
          <a:p>
            <a:pPr lvl="1"/>
            <a:r>
              <a:rPr lang="en-US" dirty="0"/>
              <a:t>multiple ”stack + program counter’s” – called threads</a:t>
            </a:r>
          </a:p>
          <a:p>
            <a:pPr lvl="1"/>
            <a:r>
              <a:rPr lang="en-US" dirty="0"/>
              <a:t>threads are run or pre-empted by a scheduler</a:t>
            </a:r>
          </a:p>
          <a:p>
            <a:pPr lvl="1"/>
            <a:r>
              <a:rPr lang="en-US" dirty="0"/>
              <a:t>threads all share the same memory</a:t>
            </a:r>
          </a:p>
          <a:p>
            <a:pPr lvl="1"/>
            <a:r>
              <a:rPr lang="en-US" dirty="0"/>
              <a:t>Various synchronization mechanisms control when threads run</a:t>
            </a:r>
          </a:p>
          <a:p>
            <a:pPr lvl="2"/>
            <a:r>
              <a:rPr lang="en-US" dirty="0"/>
              <a:t>don’t run until I’m done with this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C: the POSIX Threads (</a:t>
            </a:r>
            <a:r>
              <a:rPr lang="en-US" sz="2200" dirty="0" err="1"/>
              <a:t>pthreads</a:t>
            </a:r>
            <a:r>
              <a:rPr lang="en-US" sz="2200" dirty="0"/>
              <a:t>) library)</a:t>
            </a:r>
          </a:p>
          <a:p>
            <a:pPr lvl="1">
              <a:buSzPct val="100000"/>
            </a:pPr>
            <a:r>
              <a:rPr lang="en-US" dirty="0"/>
              <a:t>#include &lt;</a:t>
            </a:r>
            <a:r>
              <a:rPr lang="en-US" dirty="0" err="1"/>
              <a:t>pthread.h</a:t>
            </a:r>
            <a:r>
              <a:rPr lang="en-US" dirty="0"/>
              <a:t>&gt;</a:t>
            </a:r>
          </a:p>
          <a:p>
            <a:pPr lvl="1">
              <a:buSzPct val="100000"/>
            </a:pPr>
            <a:r>
              <a:rPr lang="en-US" dirty="0"/>
              <a:t>pass –</a:t>
            </a:r>
            <a:r>
              <a:rPr lang="en-US" dirty="0" err="1"/>
              <a:t>lpthread</a:t>
            </a:r>
            <a:r>
              <a:rPr lang="en-US" dirty="0"/>
              <a:t> to </a:t>
            </a:r>
            <a:r>
              <a:rPr lang="en-US" dirty="0" err="1"/>
              <a:t>gcc</a:t>
            </a:r>
            <a:r>
              <a:rPr lang="en-US" dirty="0"/>
              <a:t> (when linking)</a:t>
            </a:r>
          </a:p>
          <a:p>
            <a:pPr lvl="1">
              <a:buSzPct val="100000"/>
            </a:pPr>
            <a:r>
              <a:rPr lang="en-US" dirty="0" err="1"/>
              <a:t>pthread_create</a:t>
            </a:r>
            <a:r>
              <a:rPr lang="en-US" dirty="0"/>
              <a:t> takes a function pointer and arguments, run as a separate thread</a:t>
            </a:r>
          </a:p>
          <a:p>
            <a:pPr lvl="1">
              <a:buSzPct val="100000"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Java: built into the language</a:t>
            </a:r>
          </a:p>
          <a:p>
            <a:pPr lvl="1">
              <a:buSzPct val="100000"/>
            </a:pPr>
            <a:r>
              <a:rPr lang="en-US" dirty="0"/>
              <a:t>subclass </a:t>
            </a:r>
            <a:r>
              <a:rPr lang="en-US" dirty="0" err="1"/>
              <a:t>java.lang.Thread</a:t>
            </a:r>
            <a:r>
              <a:rPr lang="en-US" dirty="0"/>
              <a:t>, and override the run method</a:t>
            </a:r>
          </a:p>
          <a:p>
            <a:pPr lvl="1">
              <a:buSzPct val="100000"/>
            </a:pPr>
            <a:r>
              <a:rPr lang="en-US" dirty="0"/>
              <a:t>create a Thread object and call its start method</a:t>
            </a:r>
          </a:p>
          <a:p>
            <a:pPr lvl="1">
              <a:buSzPct val="100000"/>
            </a:pPr>
            <a:r>
              <a:rPr lang="en-US" dirty="0"/>
              <a:t>any object can ”be synchronized on” (later today)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FA18A-33B1-A24F-A61A-B563782F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D2E2-A8E4-3846-8D4B-291EBAE7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82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0868-5C45-F546-A798-9DA65070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55B6-B096-DE49-86AF-7FC4F838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thread ID;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threadID</a:t>
            </a:r>
            <a:r>
              <a:rPr lang="en-US" dirty="0"/>
              <a:t> keeps </a:t>
            </a:r>
            <a:r>
              <a:rPr lang="en-US" dirty="0" err="1"/>
              <a:t>trak</a:t>
            </a:r>
            <a:r>
              <a:rPr lang="en-US" dirty="0"/>
              <a:t> of to which thread we are referring</a:t>
            </a:r>
          </a:p>
          <a:p>
            <a:pPr lvl="1"/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*thread, const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void *(*start routing) (void*), void 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>
              <a:buSzPct val="100000"/>
            </a:pPr>
            <a:r>
              <a:rPr lang="en-US" dirty="0"/>
              <a:t>note – </a:t>
            </a:r>
            <a:r>
              <a:rPr lang="en-US" dirty="0" err="1"/>
              <a:t>pthread_create</a:t>
            </a:r>
            <a:r>
              <a:rPr lang="en-US" dirty="0"/>
              <a:t> takes two generic (untyped) pointers</a:t>
            </a:r>
          </a:p>
          <a:p>
            <a:pPr lvl="1">
              <a:buSzPct val="100000"/>
            </a:pPr>
            <a:r>
              <a:rPr lang="en-US" dirty="0"/>
              <a:t>interprets the first as a function pointer and the second as an argument pointer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thread, void **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value_ptr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>
              <a:buSzPct val="100000"/>
            </a:pPr>
            <a:r>
              <a:rPr lang="en-US" dirty="0"/>
              <a:t>puts calling thread ‘on hold’ until ‘thread’ completes – useful for waiting to thread to exit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18225-1D67-2942-8B7C-EB2EB3D8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57E6A-44E3-BF45-BC0D-DB2C057CA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57D22-7538-A348-A5BA-A7479AC21195}"/>
              </a:ext>
            </a:extLst>
          </p:cNvPr>
          <p:cNvSpPr/>
          <p:nvPr/>
        </p:nvSpPr>
        <p:spPr>
          <a:xfrm>
            <a:off x="0" y="6488668"/>
            <a:ext cx="7696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https://pubs.opengroup.org/onlinepubs/7908799/xsh/pthread.h.html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89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9291-E427-5742-9E5D-B8AEB74D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to Computer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C74B-0A4A-B641-8CF8-2A008E49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AB28-C47B-2D44-817A-3F96E6D52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CEF7E-A1EF-CE42-AD99-410F4884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53" y="1109732"/>
            <a:ext cx="8160093" cy="5434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32FDD0-282E-7948-86B1-CB1BDDE539C9}"/>
              </a:ext>
            </a:extLst>
          </p:cNvPr>
          <p:cNvSpPr/>
          <p:nvPr/>
        </p:nvSpPr>
        <p:spPr>
          <a:xfrm>
            <a:off x="8282609" y="1109732"/>
            <a:ext cx="2133600" cy="301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74C9B-73C9-E14F-B904-76620731AD6E}"/>
              </a:ext>
            </a:extLst>
          </p:cNvPr>
          <p:cNvSpPr/>
          <p:nvPr/>
        </p:nvSpPr>
        <p:spPr>
          <a:xfrm>
            <a:off x="10009302" y="3532708"/>
            <a:ext cx="2133600" cy="301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6FD0-AB02-FD42-AB8B-81F52DEA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0388-B90C-A243-A853-798604A6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thread did nothing of interest to any other thread, why bother running?</a:t>
            </a:r>
          </a:p>
          <a:p>
            <a:r>
              <a:rPr lang="en-US" dirty="0"/>
              <a:t>threads must communicate and coordinate</a:t>
            </a:r>
          </a:p>
          <a:p>
            <a:pPr lvl="1"/>
            <a:r>
              <a:rPr lang="en-US" dirty="0"/>
              <a:t>use results from other threads, and coordinate access to shared resources</a:t>
            </a:r>
          </a:p>
          <a:p>
            <a:r>
              <a:rPr lang="en-US" dirty="0"/>
              <a:t>simplest ways to not mess each other up:</a:t>
            </a:r>
          </a:p>
          <a:p>
            <a:pPr lvl="1"/>
            <a:r>
              <a:rPr lang="en-US" dirty="0"/>
              <a:t>don’t access same memory (complete isolation)</a:t>
            </a:r>
          </a:p>
          <a:p>
            <a:pPr lvl="1"/>
            <a:r>
              <a:rPr lang="en-US" dirty="0"/>
              <a:t>don’t write to shared memory (write isolation)</a:t>
            </a:r>
          </a:p>
          <a:p>
            <a:r>
              <a:rPr lang="en-US" dirty="0"/>
              <a:t>next simplest</a:t>
            </a:r>
          </a:p>
          <a:p>
            <a:pPr lvl="1"/>
            <a:r>
              <a:rPr lang="en-US" dirty="0"/>
              <a:t>one thread doesn’t run until/unless another is 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23926-D10B-0243-A5AB-B86B9F34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AC862-8FE1-CF4F-BC28-F950AE5F9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76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95F4-2324-D846-98F0-A2F7FF6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3A08-88A7-C24F-8BBC-CA6F3052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pattern for expensive computations (such as data processing)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split up the work, give each piece to a thread (fork)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until all are done, then combine answers (join)</a:t>
            </a:r>
          </a:p>
          <a:p>
            <a:r>
              <a:rPr lang="en-US" dirty="0"/>
              <a:t>to avoid bottlenecks, each thread should have about the same about of work</a:t>
            </a:r>
          </a:p>
          <a:p>
            <a:endParaRPr lang="en-US" dirty="0"/>
          </a:p>
          <a:p>
            <a:r>
              <a:rPr lang="en-US" dirty="0"/>
              <a:t>performance will always be less than perfect speedup</a:t>
            </a:r>
          </a:p>
          <a:p>
            <a:endParaRPr lang="en-US" dirty="0"/>
          </a:p>
          <a:p>
            <a:r>
              <a:rPr lang="en-US" dirty="0"/>
              <a:t>what about when all threads need access to the same mutable memory?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C74C-31A7-AF4B-8DF3-11D51BDB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9C06-4AA5-B542-9389-2AD01538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5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1640-9621-BA42-B3AA-0D60A7A7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threads with one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2C5D-E64B-8C4B-B54D-7D9697FDE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you have a bunch of threads running at once and they might need </a:t>
            </a:r>
            <a:r>
              <a:rPr lang="en-US" dirty="0" err="1"/>
              <a:t>rthe</a:t>
            </a:r>
            <a:r>
              <a:rPr lang="en-US" dirty="0"/>
              <a:t> same mutable (writable) memory at the same time but probably not</a:t>
            </a:r>
          </a:p>
          <a:p>
            <a:pPr lvl="1"/>
            <a:r>
              <a:rPr lang="en-US" dirty="0"/>
              <a:t>want to be correct, but not sacrifice parallelism</a:t>
            </a:r>
          </a:p>
          <a:p>
            <a:pPr lvl="1"/>
            <a:endParaRPr lang="en-US" dirty="0"/>
          </a:p>
          <a:p>
            <a:r>
              <a:rPr lang="en-US" dirty="0"/>
              <a:t>example: bunch of threads processing bank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20434-B3FC-9D48-A183-9CF71563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3392C-8878-084E-9D94-8B4D0FC9E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39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27F9-AC02-254E-9A05-93AF3128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0970-A981-AB47-A1D7-47998A1C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24BE4-4B26-5D45-BD72-C59677A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BFAA-BD6C-D540-ADE3-F585ABAC2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20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C29B-8A4C-EA4A-8D75-28B2F69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Protected</a:t>
            </a:r>
            <a:r>
              <a:rPr lang="en-US" dirty="0"/>
              <a:t> Buffer Disassembly (</a:t>
            </a:r>
            <a:r>
              <a:rPr lang="en-US" dirty="0" err="1"/>
              <a:t>buf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FA72C-21BB-4D40-B8B0-CED7F49D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F2B81-9728-C241-95D9-7C692A233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0E7EA-3BA1-C84A-9DD7-9556D5D593DA}"/>
              </a:ext>
            </a:extLst>
          </p:cNvPr>
          <p:cNvSpPr/>
          <p:nvPr/>
        </p:nvSpPr>
        <p:spPr>
          <a:xfrm>
            <a:off x="575239" y="164901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400607:  sub    $0x18,%rsp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40060b:  mov    %fs:0x28,%rax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400614:  mov    %rax,0x8(%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400619: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eax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eax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...     ... call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printf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400625:  mov    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rdi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400628: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400510 &lt;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gets@plt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40062d:  mov    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,%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rdi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400630: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4004d0 &lt;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puts@plt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400635:  mov    0x8(%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rsp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),%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40063a: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xor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%fs:0x28,%rax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400643: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jne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  40064a &lt;echo+0x43&gt;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400645:  add    $0x18,%rsp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400649: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retq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 40064a: 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callq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  4004f0 &lt;__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</a:rPr>
              <a:t>stack_chk_fail@plt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53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6E55-0365-B945-AC30-21C5702F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Canary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B3D9C-A6CE-DB4C-A05E-3E81F49D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7BD4B-78D3-2841-ABDD-0A7687B7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6EE2A-2056-CD4B-9194-6F463421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277943"/>
            <a:ext cx="10808108" cy="49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2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84AB-3346-5A49-9FF9-381AF989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Canary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069E-DE7C-FD4A-B16D-86E2E745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BB1C4-4076-C147-86CF-27B848F0A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70662-1DF4-024C-8155-F0F8EB9C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580722"/>
            <a:ext cx="9525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4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CE7-C2A3-1F4F-A147-EAC40A49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Instruction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8C60-3ACC-C948-B38C-B6FF101E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84126" cy="4845504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dirty="0"/>
              <a:t>Assembly instructions fall into one of 3 categories:</a:t>
            </a:r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Transfer data </a:t>
            </a:r>
            <a:r>
              <a:rPr lang="en-US" sz="2000" dirty="0"/>
              <a:t>between memory and register</a:t>
            </a:r>
          </a:p>
          <a:p>
            <a:pPr lvl="1" fontAlgn="base"/>
            <a:r>
              <a:rPr lang="en-US" dirty="0"/>
              <a:t>Load data from memory into register</a:t>
            </a:r>
            <a:endParaRPr lang="en-US" sz="2000" i="1" dirty="0"/>
          </a:p>
          <a:p>
            <a:pPr lvl="2" fontAlgn="base"/>
            <a:r>
              <a:rPr lang="en-US" dirty="0"/>
              <a:t>%reg = Mem[address] </a:t>
            </a:r>
            <a:endParaRPr lang="en-US" sz="1200" dirty="0"/>
          </a:p>
          <a:p>
            <a:pPr lvl="1" fontAlgn="base"/>
            <a:r>
              <a:rPr lang="en-US" dirty="0"/>
              <a:t>Store register data into memory</a:t>
            </a:r>
            <a:endParaRPr lang="en-US" sz="2000" i="1" dirty="0"/>
          </a:p>
          <a:p>
            <a:pPr lvl="2" fontAlgn="base"/>
            <a:r>
              <a:rPr lang="en-US" dirty="0"/>
              <a:t>Mem[address] = %reg</a:t>
            </a:r>
            <a:endParaRPr lang="en-US" sz="1200" dirty="0"/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Perform arithmetic </a:t>
            </a:r>
            <a:r>
              <a:rPr lang="en-US" sz="2000" dirty="0"/>
              <a:t>operation on register or memory data</a:t>
            </a:r>
          </a:p>
          <a:p>
            <a:pPr lvl="1" fontAlgn="base"/>
            <a:r>
              <a:rPr lang="en-US" dirty="0"/>
              <a:t>c = a + b;    z = x &lt;&lt; y;    </a:t>
            </a:r>
            <a:r>
              <a:rPr lang="en-US" dirty="0" err="1"/>
              <a:t>i</a:t>
            </a:r>
            <a:r>
              <a:rPr lang="en-US" dirty="0"/>
              <a:t> = h &amp; g;</a:t>
            </a:r>
            <a:endParaRPr lang="en-US" sz="2000" dirty="0"/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Control flow</a:t>
            </a:r>
            <a:r>
              <a:rPr lang="en-US" sz="2000" dirty="0"/>
              <a:t>: what instruction to execute next</a:t>
            </a:r>
          </a:p>
          <a:p>
            <a:pPr lvl="1" fontAlgn="base"/>
            <a:r>
              <a:rPr lang="en-US" dirty="0"/>
              <a:t>Unconditional jumps to/from procedures</a:t>
            </a:r>
            <a:endParaRPr lang="en-US" sz="2000" dirty="0"/>
          </a:p>
          <a:p>
            <a:pPr lvl="1" fontAlgn="base"/>
            <a:r>
              <a:rPr lang="en-US" dirty="0"/>
              <a:t>Conditional branches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DD66-D4CD-F74C-ACE1-09CFCA96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7AB8-BB9F-BA4A-8572-2B540DBB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BF433-D948-C344-9D04-DD0F39CE8F84}"/>
              </a:ext>
            </a:extLst>
          </p:cNvPr>
          <p:cNvSpPr/>
          <p:nvPr/>
        </p:nvSpPr>
        <p:spPr>
          <a:xfrm>
            <a:off x="6096000" y="1051109"/>
            <a:ext cx="5081752" cy="5239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Items in Assembly fall into one of 3 operand categories: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Immediate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Constant integer data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Examples:  $0x400,  $-533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 C literal, but prefixed with ‘$’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Encoded with 1, 2, 4, or 8 bytes 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Register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1 of 16 integer registers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Examples:  %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rax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  %r13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Memory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Consecutive bytes of memory at a computed address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Simplest example:  (%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rax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4F6200-D47F-454E-8944-4BE346D2E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12567"/>
              </p:ext>
            </p:extLst>
          </p:nvPr>
        </p:nvGraphicFramePr>
        <p:xfrm>
          <a:off x="6853285" y="3979631"/>
          <a:ext cx="2960017" cy="1272856"/>
        </p:xfrm>
        <a:graphic>
          <a:graphicData uri="http://schemas.openxmlformats.org/drawingml/2006/table">
            <a:tbl>
              <a:tblPr/>
              <a:tblGrid>
                <a:gridCol w="1108801">
                  <a:extLst>
                    <a:ext uri="{9D8B030D-6E8A-4147-A177-3AD203B41FA5}">
                      <a16:colId xmlns:a16="http://schemas.microsoft.com/office/drawing/2014/main" val="3763778485"/>
                    </a:ext>
                  </a:extLst>
                </a:gridCol>
                <a:gridCol w="1851216">
                  <a:extLst>
                    <a:ext uri="{9D8B030D-6E8A-4147-A177-3AD203B41FA5}">
                      <a16:colId xmlns:a16="http://schemas.microsoft.com/office/drawing/2014/main" val="3850681442"/>
                    </a:ext>
                  </a:extLst>
                </a:gridCol>
              </a:tblGrid>
              <a:tr h="253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Register</a:t>
                      </a:r>
                      <a:endParaRPr lang="en-US" sz="18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Use(s)</a:t>
                      </a:r>
                      <a:endParaRPr lang="en-US" sz="18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86153"/>
                  </a:ext>
                </a:extLst>
              </a:tr>
              <a:tr h="253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%rdi</a:t>
                      </a:r>
                      <a:endParaRPr lang="en-US" sz="18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400" b="0" i="0" u="none" strike="noStrike" baseline="30000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x</a:t>
                      </a: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91873"/>
                  </a:ext>
                </a:extLst>
              </a:tr>
              <a:tr h="253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%rsi</a:t>
                      </a:r>
                      <a:endParaRPr lang="en-US" sz="18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b="0" i="0" u="none" strike="noStrike" baseline="3000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y</a:t>
                      </a: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27517"/>
                  </a:ext>
                </a:extLst>
              </a:tr>
              <a:tr h="2536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%rax</a:t>
                      </a:r>
                      <a:endParaRPr lang="en-US" sz="18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return value</a:t>
                      </a:r>
                      <a:endParaRPr lang="en-US" sz="18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4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0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D36B-B779-7240-913C-E9F7E94C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8BBD-EB0D-424B-883C-0C22B015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pPr fontAlgn="base"/>
            <a:r>
              <a:rPr lang="en-US" sz="2000" dirty="0"/>
              <a:t>General form: 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mov_ source, destination</a:t>
            </a:r>
          </a:p>
          <a:p>
            <a:pPr lvl="1" fontAlgn="base"/>
            <a:r>
              <a:rPr lang="en-US" dirty="0"/>
              <a:t>Missing letter (_) specifies size of operands</a:t>
            </a:r>
          </a:p>
          <a:p>
            <a:pPr lvl="1" fontAlgn="base"/>
            <a:r>
              <a:rPr lang="en-US" dirty="0"/>
              <a:t>Lots of these in typical code</a:t>
            </a:r>
          </a:p>
          <a:p>
            <a:pPr marL="128016" lvl="1" indent="0" fontAlgn="base">
              <a:buNone/>
            </a:pPr>
            <a:br>
              <a:rPr lang="en-US" dirty="0"/>
            </a:br>
            <a:r>
              <a:rPr lang="en-US" dirty="0"/>
              <a:t>Examples: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1-byte “byte”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2-byte “word”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4-byte “long word”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8-byte “quad word”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EE47-A953-EA48-B9D2-F88F645B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FE95-2B50-CB4F-B5E3-431015A08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FB5A4-881E-874E-B35E-04693106D16A}"/>
              </a:ext>
            </a:extLst>
          </p:cNvPr>
          <p:cNvGraphicFramePr>
            <a:graphicFrameLocks noGrp="1"/>
          </p:cNvGraphicFramePr>
          <p:nvPr/>
        </p:nvGraphicFramePr>
        <p:xfrm>
          <a:off x="3716986" y="2743200"/>
          <a:ext cx="8017022" cy="3200400"/>
        </p:xfrm>
        <a:graphic>
          <a:graphicData uri="http://schemas.openxmlformats.org/drawingml/2006/table">
            <a:tbl>
              <a:tblPr/>
              <a:tblGrid>
                <a:gridCol w="843897">
                  <a:extLst>
                    <a:ext uri="{9D8B030D-6E8A-4147-A177-3AD203B41FA5}">
                      <a16:colId xmlns:a16="http://schemas.microsoft.com/office/drawing/2014/main" val="2216709792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101222411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1553084463"/>
                    </a:ext>
                  </a:extLst>
                </a:gridCol>
                <a:gridCol w="2953640">
                  <a:extLst>
                    <a:ext uri="{9D8B030D-6E8A-4147-A177-3AD203B41FA5}">
                      <a16:colId xmlns:a16="http://schemas.microsoft.com/office/drawing/2014/main" val="136781352"/>
                    </a:ext>
                  </a:extLst>
                </a:gridCol>
                <a:gridCol w="2197649">
                  <a:extLst>
                    <a:ext uri="{9D8B030D-6E8A-4147-A177-3AD203B41FA5}">
                      <a16:colId xmlns:a16="http://schemas.microsoft.com/office/drawing/2014/main" val="93101736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Dest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Src, Dest</a:t>
                      </a:r>
                      <a:endParaRPr lang="en-US">
                        <a:effectLst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C Analog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271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60877"/>
                  </a:ext>
                </a:extLst>
              </a:tr>
              <a:tr h="276225"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movq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Imm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4;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42881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$-147, (%rax)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-147;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5069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41538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%rax, %rdx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84229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%rax, (%rdx)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0615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3298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rdx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1838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184F4DE-C5C8-9046-9542-70F9023A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F96C6-B0BA-A641-B78C-BABC53F23B78}"/>
              </a:ext>
            </a:extLst>
          </p:cNvPr>
          <p:cNvSpPr/>
          <p:nvPr/>
        </p:nvSpPr>
        <p:spPr>
          <a:xfrm>
            <a:off x="7384349" y="172512"/>
            <a:ext cx="4426651" cy="2210862"/>
          </a:xfrm>
          <a:prstGeom prst="rect">
            <a:avLst/>
          </a:prstGeom>
          <a:solidFill>
            <a:srgbClr val="4C3282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Assume we have two variables called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 and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Which assembly instruction does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,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83338-A381-B44C-87DE-2731BFA2C333}"/>
              </a:ext>
            </a:extLst>
          </p:cNvPr>
          <p:cNvSpPr/>
          <p:nvPr/>
        </p:nvSpPr>
        <p:spPr>
          <a:xfrm>
            <a:off x="7384349" y="1663908"/>
            <a:ext cx="2494169" cy="329784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6415-F14D-BA4B-A4CF-0AB5DD9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Arithmetic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F1BE3-7A04-E344-8060-C0660917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F360-D37B-CA4F-A371-3C1A96B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01C027-6154-0448-9DCC-6124250D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0102"/>
            <a:ext cx="10210800" cy="519430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DC6623-C727-D044-B8A1-4FED2A6C4C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93471" y="1169502"/>
          <a:ext cx="4023788" cy="1593788"/>
        </p:xfrm>
        <a:graphic>
          <a:graphicData uri="http://schemas.openxmlformats.org/drawingml/2006/table">
            <a:tbl>
              <a:tblPr/>
              <a:tblGrid>
                <a:gridCol w="1507282">
                  <a:extLst>
                    <a:ext uri="{9D8B030D-6E8A-4147-A177-3AD203B41FA5}">
                      <a16:colId xmlns:a16="http://schemas.microsoft.com/office/drawing/2014/main" val="3763778485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3850681442"/>
                    </a:ext>
                  </a:extLst>
                </a:gridCol>
              </a:tblGrid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Register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Use(s)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86153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%rdi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900" b="0" i="0" u="none" strike="noStrike" baseline="30000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x</a:t>
                      </a: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91873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%rsi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900" b="0" i="0" u="none" strike="noStrike" baseline="3000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y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27517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%rax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return value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4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0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726-5491-9547-B05F-B557208F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F51F-E0F5-F148-9AC3-D483F024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E903-AE10-5844-AEA6-1A9D20ABD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21E44-F0C0-7548-9098-DA81D94A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9" y="1146902"/>
            <a:ext cx="109982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4FEC-4B2D-9E4A-88B9-D6B1293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42C-108E-DC4E-8BDC-0263990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D40C-99D6-0147-BAFC-D7645AB7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03E68-E105-594B-95ED-18F407B4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8502"/>
            <a:ext cx="79248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C733C-B9B1-0E4B-AF5A-AC74823C8AFF}"/>
              </a:ext>
            </a:extLst>
          </p:cNvPr>
          <p:cNvSpPr txBox="1"/>
          <p:nvPr/>
        </p:nvSpPr>
        <p:spPr>
          <a:xfrm>
            <a:off x="3657601" y="27792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93A42A-ECCB-5646-AECF-30D013AA229D}"/>
              </a:ext>
            </a:extLst>
          </p:cNvPr>
          <p:cNvCxnSpPr/>
          <p:nvPr/>
        </p:nvCxnSpPr>
        <p:spPr>
          <a:xfrm flipH="1">
            <a:off x="4542020" y="1978702"/>
            <a:ext cx="2083632" cy="1000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CF8A51-8B69-394E-A7CC-A00806769FF6}"/>
              </a:ext>
            </a:extLst>
          </p:cNvPr>
          <p:cNvSpPr txBox="1"/>
          <p:nvPr/>
        </p:nvSpPr>
        <p:spPr>
          <a:xfrm>
            <a:off x="3657601" y="322894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C5022B-9875-5745-B8F3-E67EAE35A9A4}"/>
              </a:ext>
            </a:extLst>
          </p:cNvPr>
          <p:cNvCxnSpPr>
            <a:cxnSpLocks/>
          </p:cNvCxnSpPr>
          <p:nvPr/>
        </p:nvCxnSpPr>
        <p:spPr>
          <a:xfrm flipH="1">
            <a:off x="4542020" y="3429000"/>
            <a:ext cx="20836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91D63-31FE-8C46-9AB2-6B2E7BCBE64B}"/>
              </a:ext>
            </a:extLst>
          </p:cNvPr>
          <p:cNvCxnSpPr>
            <a:cxnSpLocks/>
          </p:cNvCxnSpPr>
          <p:nvPr/>
        </p:nvCxnSpPr>
        <p:spPr>
          <a:xfrm>
            <a:off x="1873770" y="4631961"/>
            <a:ext cx="1019331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47 L -0.00169 0.05787 " pathEditMode="relative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4FEC-4B2D-9E4A-88B9-D6B1293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42C-108E-DC4E-8BDC-0263990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D40C-99D6-0147-BAFC-D7645AB7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03E68-E105-594B-95ED-18F407B4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8502"/>
            <a:ext cx="79248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C733C-B9B1-0E4B-AF5A-AC74823C8AFF}"/>
              </a:ext>
            </a:extLst>
          </p:cNvPr>
          <p:cNvSpPr txBox="1"/>
          <p:nvPr/>
        </p:nvSpPr>
        <p:spPr>
          <a:xfrm>
            <a:off x="3657601" y="27792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93A42A-ECCB-5646-AECF-30D013AA229D}"/>
              </a:ext>
            </a:extLst>
          </p:cNvPr>
          <p:cNvCxnSpPr>
            <a:cxnSpLocks/>
          </p:cNvCxnSpPr>
          <p:nvPr/>
        </p:nvCxnSpPr>
        <p:spPr>
          <a:xfrm>
            <a:off x="4563762" y="2953451"/>
            <a:ext cx="2016520" cy="475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CF8A51-8B69-394E-A7CC-A00806769FF6}"/>
              </a:ext>
            </a:extLst>
          </p:cNvPr>
          <p:cNvSpPr txBox="1"/>
          <p:nvPr/>
        </p:nvSpPr>
        <p:spPr>
          <a:xfrm>
            <a:off x="3657601" y="322894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C5022B-9875-5745-B8F3-E67EAE35A9A4}"/>
              </a:ext>
            </a:extLst>
          </p:cNvPr>
          <p:cNvCxnSpPr>
            <a:cxnSpLocks/>
          </p:cNvCxnSpPr>
          <p:nvPr/>
        </p:nvCxnSpPr>
        <p:spPr>
          <a:xfrm flipV="1">
            <a:off x="4563762" y="1953361"/>
            <a:ext cx="2009025" cy="1475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91D63-31FE-8C46-9AB2-6B2E7BCBE64B}"/>
              </a:ext>
            </a:extLst>
          </p:cNvPr>
          <p:cNvCxnSpPr>
            <a:cxnSpLocks/>
          </p:cNvCxnSpPr>
          <p:nvPr/>
        </p:nvCxnSpPr>
        <p:spPr>
          <a:xfrm>
            <a:off x="1873770" y="5426440"/>
            <a:ext cx="1019331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421A46-3F10-F84C-BF8B-35DAF78BB1BD}"/>
              </a:ext>
            </a:extLst>
          </p:cNvPr>
          <p:cNvSpPr txBox="1"/>
          <p:nvPr/>
        </p:nvSpPr>
        <p:spPr>
          <a:xfrm>
            <a:off x="7266083" y="1753306"/>
            <a:ext cx="646331" cy="400110"/>
          </a:xfrm>
          <a:prstGeom prst="rect">
            <a:avLst/>
          </a:prstGeom>
          <a:solidFill>
            <a:srgbClr val="D6D5F4"/>
          </a:solidFill>
          <a:ln w="19050">
            <a:solidFill>
              <a:srgbClr val="601BB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1BB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C0143-DF6E-F844-B730-35F7CC38A275}"/>
              </a:ext>
            </a:extLst>
          </p:cNvPr>
          <p:cNvSpPr txBox="1"/>
          <p:nvPr/>
        </p:nvSpPr>
        <p:spPr>
          <a:xfrm>
            <a:off x="7266083" y="3220721"/>
            <a:ext cx="646331" cy="400110"/>
          </a:xfrm>
          <a:prstGeom prst="rect">
            <a:avLst/>
          </a:prstGeom>
          <a:solidFill>
            <a:srgbClr val="D6D5F4"/>
          </a:solidFill>
          <a:ln w="19050">
            <a:solidFill>
              <a:srgbClr val="601BB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1BB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41919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046 L 0.00352 0.0551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6501</TotalTime>
  <Words>3664</Words>
  <Application>Microsoft Macintosh PowerPoint</Application>
  <PresentationFormat>Widescreen</PresentationFormat>
  <Paragraphs>545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Courier New</vt:lpstr>
      <vt:lpstr>Segoe UI</vt:lpstr>
      <vt:lpstr>Segoe UI Light</vt:lpstr>
      <vt:lpstr>Segoe UI Semilight</vt:lpstr>
      <vt:lpstr>Source Sans Pro</vt:lpstr>
      <vt:lpstr>Tw Cen MT</vt:lpstr>
      <vt:lpstr>Wingdings</vt:lpstr>
      <vt:lpstr>Wingdings 3</vt:lpstr>
      <vt:lpstr>Integral</vt:lpstr>
      <vt:lpstr>Lecture 26: Security</vt:lpstr>
      <vt:lpstr>Administrivia</vt:lpstr>
      <vt:lpstr>Human to Computer Roadmap</vt:lpstr>
      <vt:lpstr>Assembly Instruction Basics</vt:lpstr>
      <vt:lpstr>Example: Moving Data</vt:lpstr>
      <vt:lpstr>Example: Arithmetic Operations</vt:lpstr>
      <vt:lpstr>Example: swap()</vt:lpstr>
      <vt:lpstr>Example: swap()</vt:lpstr>
      <vt:lpstr>Example: swap()</vt:lpstr>
      <vt:lpstr>Where does everything go?</vt:lpstr>
      <vt:lpstr>Function Pointers &amp; Frames</vt:lpstr>
      <vt:lpstr>Procedure Call Overview</vt:lpstr>
      <vt:lpstr>What is a Buffer?</vt:lpstr>
      <vt:lpstr>Unix buffer overflow vulnerability</vt:lpstr>
      <vt:lpstr>Buffer Overflow</vt:lpstr>
      <vt:lpstr>What happens when there is an overflow?</vt:lpstr>
      <vt:lpstr>Malicious Buffer Overflow – Code Injection</vt:lpstr>
      <vt:lpstr>Change return to last frame</vt:lpstr>
      <vt:lpstr>Trigger malicious program</vt:lpstr>
      <vt:lpstr>Hack – Internet Worm</vt:lpstr>
      <vt:lpstr>Hack - Heartbleed</vt:lpstr>
      <vt:lpstr>Protect Your Code!</vt:lpstr>
      <vt:lpstr>System Level Protections</vt:lpstr>
      <vt:lpstr>System Level Protections</vt:lpstr>
      <vt:lpstr>Avoid Overflow Vulnerabilities</vt:lpstr>
      <vt:lpstr>Stack Canaries</vt:lpstr>
      <vt:lpstr>What is Concurrency?</vt:lpstr>
      <vt:lpstr>Concurrency</vt:lpstr>
      <vt:lpstr>Pthread functions</vt:lpstr>
      <vt:lpstr>Memory Consideration</vt:lpstr>
      <vt:lpstr>Parallel Processing</vt:lpstr>
      <vt:lpstr>multiple threads with one memory</vt:lpstr>
      <vt:lpstr>data races</vt:lpstr>
      <vt:lpstr>Questions</vt:lpstr>
      <vt:lpstr>Protected Buffer Disassembly (buf)</vt:lpstr>
      <vt:lpstr>Setting up Canary</vt:lpstr>
      <vt:lpstr>Checking Canary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233</cp:revision>
  <dcterms:created xsi:type="dcterms:W3CDTF">2018-03-22T00:41:11Z</dcterms:created>
  <dcterms:modified xsi:type="dcterms:W3CDTF">2020-12-04T16:25:41Z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