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310" r:id="rId6"/>
    <p:sldId id="324" r:id="rId7"/>
    <p:sldId id="311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3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3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6D5F4"/>
    <a:srgbClr val="601BB8"/>
    <a:srgbClr val="008F00"/>
    <a:srgbClr val="942093"/>
    <a:srgbClr val="011893"/>
    <a:srgbClr val="7C5FAA"/>
    <a:srgbClr val="B4A7D6"/>
    <a:srgbClr val="9B8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8" autoAdjust="0"/>
    <p:restoredTop sz="83062" autoAdjust="0"/>
  </p:normalViewPr>
  <p:slideViewPr>
    <p:cSldViewPr snapToGrid="0">
      <p:cViewPr varScale="1">
        <p:scale>
          <a:sx n="101" d="100"/>
          <a:sy n="101" d="100"/>
        </p:scale>
        <p:origin x="1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9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12/2/20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12/2/20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12/2/20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12/2/20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12/2/20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12/2/20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12/2/20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12/2/20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5FSZQsFTgAaYKUh5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o.gov/assets/700/694913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25: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8230E6-B60D-244C-BC07-6CCAE68D8F0F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#25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DE5E-49D4-E848-846E-5D77B123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Programmer’s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FE4DE-C021-FB47-AF71-AD72A52A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Programmer-visible state</a:t>
            </a:r>
            <a:endParaRPr lang="en-US" sz="1100" dirty="0"/>
          </a:p>
          <a:p>
            <a:pPr lvl="1" fontAlgn="base"/>
            <a:r>
              <a:rPr lang="en-US" dirty="0"/>
              <a:t>PC:  the Program Counter (%rip in x86-64)</a:t>
            </a:r>
            <a:endParaRPr lang="en-US" sz="2000" dirty="0"/>
          </a:p>
          <a:p>
            <a:pPr lvl="2" fontAlgn="base"/>
            <a:r>
              <a:rPr lang="en-US" dirty="0"/>
              <a:t>Address of next instruction</a:t>
            </a:r>
            <a:endParaRPr lang="en-US" sz="1040" dirty="0"/>
          </a:p>
          <a:p>
            <a:pPr lvl="1" fontAlgn="base"/>
            <a:r>
              <a:rPr lang="en-US" dirty="0"/>
              <a:t>Named registers</a:t>
            </a:r>
            <a:endParaRPr lang="en-US" sz="2000" dirty="0"/>
          </a:p>
          <a:p>
            <a:pPr lvl="2" fontAlgn="base"/>
            <a:r>
              <a:rPr lang="en-US" dirty="0"/>
              <a:t>Heavily used program data</a:t>
            </a:r>
            <a:endParaRPr lang="en-US" sz="1040" dirty="0"/>
          </a:p>
          <a:p>
            <a:pPr lvl="1" fontAlgn="base"/>
            <a:r>
              <a:rPr lang="en-US" dirty="0"/>
              <a:t>Condition codes</a:t>
            </a:r>
            <a:endParaRPr lang="en-US" sz="2000" dirty="0"/>
          </a:p>
          <a:p>
            <a:pPr lvl="2" fontAlgn="base"/>
            <a:r>
              <a:rPr lang="en-US" dirty="0"/>
              <a:t>Store status information about most recent arithmetic operation</a:t>
            </a:r>
            <a:endParaRPr lang="en-US" sz="1040" dirty="0"/>
          </a:p>
          <a:p>
            <a:pPr lvl="2" fontAlgn="base"/>
            <a:r>
              <a:rPr lang="en-US" dirty="0"/>
              <a:t>Used for conditional branching</a:t>
            </a:r>
            <a:endParaRPr lang="en-US" sz="104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E5A1E-AEC7-CE4F-87AF-9C1252DD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D7218-CD2C-2949-BD34-9D4C23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7BEFA-6D48-2349-9721-6C676D90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3" y="4127500"/>
            <a:ext cx="83312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F3EC-4293-1046-8D73-0711062C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9A78-A8E8-F943-A73A-91864F5F2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493288"/>
          </a:xfrm>
        </p:spPr>
        <p:txBody>
          <a:bodyPr/>
          <a:lstStyle/>
          <a:p>
            <a:pPr fontAlgn="base"/>
            <a:r>
              <a:rPr lang="en-US" sz="2000" dirty="0"/>
              <a:t>A location in the CPU that stores a small amount of data, which can be accessed very quickly (once every clock cycle)</a:t>
            </a:r>
            <a:endParaRPr lang="en-US" sz="1200" dirty="0"/>
          </a:p>
          <a:p>
            <a:pPr fontAlgn="base"/>
            <a:r>
              <a:rPr lang="en-US" sz="2000" dirty="0"/>
              <a:t>Registers have </a:t>
            </a:r>
            <a:r>
              <a:rPr lang="en-US" sz="2000" i="1" dirty="0"/>
              <a:t>names</a:t>
            </a:r>
            <a:r>
              <a:rPr lang="en-US" sz="2000" dirty="0"/>
              <a:t>, not </a:t>
            </a:r>
            <a:r>
              <a:rPr lang="en-US" sz="2000" i="1" dirty="0"/>
              <a:t>addresses</a:t>
            </a:r>
            <a:endParaRPr lang="en-US" sz="1200" dirty="0"/>
          </a:p>
          <a:p>
            <a:pPr lvl="1" fontAlgn="base"/>
            <a:r>
              <a:rPr lang="en-US" dirty="0"/>
              <a:t>In assembly, they start with % (</a:t>
            </a:r>
            <a:r>
              <a:rPr lang="en-US" i="1" dirty="0"/>
              <a:t>e.g.</a:t>
            </a:r>
            <a:r>
              <a:rPr lang="en-US" dirty="0"/>
              <a:t> %</a:t>
            </a:r>
            <a:r>
              <a:rPr lang="en-US" dirty="0" err="1"/>
              <a:t>rsi</a:t>
            </a:r>
            <a:r>
              <a:rPr lang="en-US" dirty="0"/>
              <a:t>)</a:t>
            </a:r>
            <a:endParaRPr lang="en-US" sz="2000" dirty="0"/>
          </a:p>
          <a:p>
            <a:pPr fontAlgn="base"/>
            <a:r>
              <a:rPr lang="en-US" sz="2000" dirty="0"/>
              <a:t>Registers are at the heart of assembly programming</a:t>
            </a:r>
            <a:endParaRPr lang="en-US" sz="1200" dirty="0"/>
          </a:p>
          <a:p>
            <a:pPr lvl="1" fontAlgn="base"/>
            <a:r>
              <a:rPr lang="en-US" dirty="0"/>
              <a:t>They are a precious commodity in all architectures, but </a:t>
            </a:r>
            <a:r>
              <a:rPr lang="en-US" i="1" dirty="0"/>
              <a:t>especially</a:t>
            </a:r>
            <a:r>
              <a:rPr lang="en-US" dirty="0"/>
              <a:t> x86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09A54-6C4A-AA41-83AC-ACA7030E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623DE-5BAB-134C-B5E5-FACDCA388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EDB4F-B403-C641-9E28-C8856FB38382}"/>
              </a:ext>
            </a:extLst>
          </p:cNvPr>
          <p:cNvSpPr/>
          <p:nvPr/>
        </p:nvSpPr>
        <p:spPr>
          <a:xfrm>
            <a:off x="429502" y="3957145"/>
            <a:ext cx="42843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Memory</a:t>
            </a:r>
            <a:endParaRPr lang="en-US" sz="2000" dirty="0">
              <a:solidFill>
                <a:srgbClr val="4C328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Addresses (EX: 0x7FFFD024C3DC)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Big ~ 8 GiB 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Slow ~50-100 ns 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Dynamic - Can “grow” as needed </a:t>
            </a:r>
            <a:b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 while program runs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BAAE3-EBD8-BC4F-9A55-1CB421EC8F72}"/>
              </a:ext>
            </a:extLst>
          </p:cNvPr>
          <p:cNvSpPr/>
          <p:nvPr/>
        </p:nvSpPr>
        <p:spPr>
          <a:xfrm>
            <a:off x="5398484" y="3957145"/>
            <a:ext cx="6096000" cy="225087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Registers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Names (EX: %</a:t>
            </a:r>
            <a:r>
              <a:rPr lang="en-US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rdi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Small - (16 x 8 B) = 128 B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Fast - sub-nanosecond timescale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Static - fixed number in hardware</a:t>
            </a:r>
          </a:p>
        </p:txBody>
      </p:sp>
    </p:spTree>
    <p:extLst>
      <p:ext uri="{BB962C8B-B14F-4D97-AF65-F5344CB8AC3E}">
        <p14:creationId xmlns:p14="http://schemas.microsoft.com/office/powerpoint/2010/main" val="380497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8CE7-C2A3-1F4F-A147-EAC40A49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Instruction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8C60-3ACC-C948-B38C-B6FF101E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84126" cy="4845504"/>
          </a:xfrm>
        </p:spPr>
        <p:txBody>
          <a:bodyPr/>
          <a:lstStyle/>
          <a:p>
            <a:pPr marL="0" indent="0" fontAlgn="base">
              <a:buNone/>
            </a:pPr>
            <a:r>
              <a:rPr lang="en-US" sz="2000" dirty="0"/>
              <a:t>Assembly instructions fall into one of 3 categories:</a:t>
            </a:r>
          </a:p>
          <a:p>
            <a:pPr fontAlgn="base"/>
            <a:r>
              <a:rPr lang="en-US" sz="2000" b="1" dirty="0">
                <a:solidFill>
                  <a:srgbClr val="4C3282"/>
                </a:solidFill>
              </a:rPr>
              <a:t>Transfer data </a:t>
            </a:r>
            <a:r>
              <a:rPr lang="en-US" sz="2000" dirty="0"/>
              <a:t>between memory and register</a:t>
            </a:r>
          </a:p>
          <a:p>
            <a:pPr lvl="1" fontAlgn="base"/>
            <a:r>
              <a:rPr lang="en-US" dirty="0"/>
              <a:t>Load data from memory into register</a:t>
            </a:r>
            <a:endParaRPr lang="en-US" sz="2000" i="1" dirty="0"/>
          </a:p>
          <a:p>
            <a:pPr lvl="2" fontAlgn="base"/>
            <a:r>
              <a:rPr lang="en-US" dirty="0"/>
              <a:t>%reg = Mem[address] </a:t>
            </a:r>
            <a:endParaRPr lang="en-US" sz="1200" dirty="0"/>
          </a:p>
          <a:p>
            <a:pPr lvl="1" fontAlgn="base"/>
            <a:r>
              <a:rPr lang="en-US" dirty="0"/>
              <a:t>Store register data into memory</a:t>
            </a:r>
            <a:endParaRPr lang="en-US" sz="2000" i="1" dirty="0"/>
          </a:p>
          <a:p>
            <a:pPr lvl="2" fontAlgn="base"/>
            <a:r>
              <a:rPr lang="en-US" dirty="0"/>
              <a:t>Mem[address] = %reg</a:t>
            </a:r>
            <a:endParaRPr lang="en-US" sz="1200" dirty="0"/>
          </a:p>
          <a:p>
            <a:pPr fontAlgn="base"/>
            <a:r>
              <a:rPr lang="en-US" sz="2000" b="1" dirty="0">
                <a:solidFill>
                  <a:srgbClr val="4C3282"/>
                </a:solidFill>
              </a:rPr>
              <a:t>Perform arithmetic </a:t>
            </a:r>
            <a:r>
              <a:rPr lang="en-US" sz="2000" dirty="0"/>
              <a:t>operation on register or memory data</a:t>
            </a:r>
          </a:p>
          <a:p>
            <a:pPr lvl="1" fontAlgn="base"/>
            <a:r>
              <a:rPr lang="en-US" dirty="0"/>
              <a:t>c = a + b;    z = x &lt;&lt; y;    </a:t>
            </a:r>
            <a:r>
              <a:rPr lang="en-US" dirty="0" err="1"/>
              <a:t>i</a:t>
            </a:r>
            <a:r>
              <a:rPr lang="en-US" dirty="0"/>
              <a:t> = h &amp; g;</a:t>
            </a:r>
            <a:endParaRPr lang="en-US" sz="2000" dirty="0"/>
          </a:p>
          <a:p>
            <a:pPr fontAlgn="base"/>
            <a:r>
              <a:rPr lang="en-US" sz="2000" b="1" dirty="0">
                <a:solidFill>
                  <a:srgbClr val="4C3282"/>
                </a:solidFill>
              </a:rPr>
              <a:t>Control flow</a:t>
            </a:r>
            <a:r>
              <a:rPr lang="en-US" sz="2000" dirty="0"/>
              <a:t>: what instruction to execute next</a:t>
            </a:r>
          </a:p>
          <a:p>
            <a:pPr lvl="1" fontAlgn="base"/>
            <a:r>
              <a:rPr lang="en-US" dirty="0"/>
              <a:t>Unconditional jumps to/from procedures</a:t>
            </a:r>
            <a:endParaRPr lang="en-US" sz="2000" dirty="0"/>
          </a:p>
          <a:p>
            <a:pPr lvl="1" fontAlgn="base"/>
            <a:r>
              <a:rPr lang="en-US" dirty="0"/>
              <a:t>Conditional branches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EDD66-D4CD-F74C-ACE1-09CFCA96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97AB8-BB9F-BA4A-8572-2B540DBB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BF433-D948-C344-9D04-DD0F39CE8F84}"/>
              </a:ext>
            </a:extLst>
          </p:cNvPr>
          <p:cNvSpPr/>
          <p:nvPr/>
        </p:nvSpPr>
        <p:spPr>
          <a:xfrm>
            <a:off x="6096000" y="1463857"/>
            <a:ext cx="5081752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Items in Assembly fall into one of 3 operand categories: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Immediate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  Constant integer data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Examples:  $0x400,  $-533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Like C literal, but prefixed with ‘$’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Encoded with 1, 2, 4, or 8 bytes 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Register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  1 of 16 integer registers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Examples:  %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rax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  %r13</a:t>
            </a:r>
          </a:p>
          <a:p>
            <a:pPr marL="91440" indent="-91440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Memory</a:t>
            </a: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  Consecutive bytes of memory at a computed address</a:t>
            </a:r>
          </a:p>
          <a:p>
            <a:pPr marL="265176" lvl="1" indent="-137160" defTabSz="9144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SzPct val="100000"/>
              <a:buFont typeface="Segoe UI Semilight" panose="020B0402040204020203" pitchFamily="34" charset="0"/>
              <a:buChar char="-"/>
            </a:pP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Simplest example:  (%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rax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830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D36B-B779-7240-913C-E9F7E94C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8BBD-EB0D-424B-883C-0C22B015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/>
          <a:lstStyle/>
          <a:p>
            <a:pPr fontAlgn="base"/>
            <a:r>
              <a:rPr lang="en-US" sz="2000" dirty="0"/>
              <a:t>General form: 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mov_ source, destination</a:t>
            </a:r>
          </a:p>
          <a:p>
            <a:pPr lvl="1" fontAlgn="base"/>
            <a:r>
              <a:rPr lang="en-US" dirty="0"/>
              <a:t>Missing letter (_) specifies size of operands</a:t>
            </a:r>
          </a:p>
          <a:p>
            <a:pPr lvl="1" fontAlgn="base"/>
            <a:r>
              <a:rPr lang="en-US" dirty="0"/>
              <a:t>Lots of these in typical code</a:t>
            </a:r>
          </a:p>
          <a:p>
            <a:pPr marL="128016" lvl="1" indent="0" fontAlgn="base">
              <a:buNone/>
            </a:pPr>
            <a:br>
              <a:rPr lang="en-US" dirty="0"/>
            </a:br>
            <a:r>
              <a:rPr lang="en-US" dirty="0"/>
              <a:t>Examples: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1-byte “byte”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movw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2-byte “word”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4-byte “long word”</a:t>
            </a:r>
          </a:p>
          <a:p>
            <a:pPr fontAlgn="base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fontAlgn="base"/>
            <a:r>
              <a:rPr lang="en-US" dirty="0"/>
              <a:t>Move 8-byte “quad word”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6EE47-A953-EA48-B9D2-F88F645B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FE95-2B50-CB4F-B5E3-431015A08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1FB5A4-881E-874E-B35E-04693106D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9280"/>
              </p:ext>
            </p:extLst>
          </p:nvPr>
        </p:nvGraphicFramePr>
        <p:xfrm>
          <a:off x="3716986" y="2743200"/>
          <a:ext cx="8017022" cy="3200400"/>
        </p:xfrm>
        <a:graphic>
          <a:graphicData uri="http://schemas.openxmlformats.org/drawingml/2006/table">
            <a:tbl>
              <a:tblPr/>
              <a:tblGrid>
                <a:gridCol w="843897">
                  <a:extLst>
                    <a:ext uri="{9D8B030D-6E8A-4147-A177-3AD203B41FA5}">
                      <a16:colId xmlns:a16="http://schemas.microsoft.com/office/drawing/2014/main" val="2216709792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101222411"/>
                    </a:ext>
                  </a:extLst>
                </a:gridCol>
                <a:gridCol w="1010918">
                  <a:extLst>
                    <a:ext uri="{9D8B030D-6E8A-4147-A177-3AD203B41FA5}">
                      <a16:colId xmlns:a16="http://schemas.microsoft.com/office/drawing/2014/main" val="1553084463"/>
                    </a:ext>
                  </a:extLst>
                </a:gridCol>
                <a:gridCol w="2953640">
                  <a:extLst>
                    <a:ext uri="{9D8B030D-6E8A-4147-A177-3AD203B41FA5}">
                      <a16:colId xmlns:a16="http://schemas.microsoft.com/office/drawing/2014/main" val="136781352"/>
                    </a:ext>
                  </a:extLst>
                </a:gridCol>
                <a:gridCol w="2197649">
                  <a:extLst>
                    <a:ext uri="{9D8B030D-6E8A-4147-A177-3AD203B41FA5}">
                      <a16:colId xmlns:a16="http://schemas.microsoft.com/office/drawing/2014/main" val="931017361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Source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Dest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Src, Dest</a:t>
                      </a:r>
                      <a:endParaRPr lang="en-US">
                        <a:effectLst/>
                      </a:endParaRP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C Analog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271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180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60877"/>
                  </a:ext>
                </a:extLst>
              </a:tr>
              <a:tr h="276225">
                <a:tc rowSpan="7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movq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Imm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rax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4;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42881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Mem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 $-147, (%rax)</a:t>
                      </a: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*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-147;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50697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180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41538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 %rax, %rdx</a:t>
                      </a: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84229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Mem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 %rax, (%rdx)</a:t>
                      </a: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*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06156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1809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</a:p>
                  </a:txBody>
                  <a:tcPr marL="95250" marR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93298"/>
                  </a:ext>
                </a:extLst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Mem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  <a:endParaRPr lang="en-US">
                        <a:effectLst/>
                      </a:endParaRP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rdx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95250" marR="180975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*</a:t>
                      </a:r>
                      <a:r>
                        <a:rPr lang="en-US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</a:txBody>
                  <a:tcPr marL="95250" marR="9525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1838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184F4DE-C5C8-9046-9542-70F9023A8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F96C6-B0BA-A641-B78C-BABC53F23B78}"/>
              </a:ext>
            </a:extLst>
          </p:cNvPr>
          <p:cNvSpPr/>
          <p:nvPr/>
        </p:nvSpPr>
        <p:spPr>
          <a:xfrm>
            <a:off x="7384349" y="172512"/>
            <a:ext cx="4426651" cy="2210862"/>
          </a:xfrm>
          <a:prstGeom prst="rect">
            <a:avLst/>
          </a:prstGeom>
          <a:solidFill>
            <a:srgbClr val="4C3282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Assume we have two variables called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 and </a:t>
            </a:r>
            <a:r>
              <a:rPr lang="en-US" sz="16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Which assembly instruction does 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*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</a:rPr>
              <a:t>?</a:t>
            </a:r>
            <a:endParaRPr lang="en-US" sz="1600" dirty="0">
              <a:solidFill>
                <a:schemeClr val="bg1"/>
              </a:solidFill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,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(%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</a:endParaRP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, (%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)</a:t>
            </a:r>
          </a:p>
          <a:p>
            <a:pPr fontAlgn="base">
              <a:spcAft>
                <a:spcPts val="1000"/>
              </a:spcAft>
              <a:buFont typeface="+mj-lt"/>
              <a:buAutoNum type="arabicPeriod"/>
            </a:pP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movq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 (%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rax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</a:rPr>
              <a:t>), %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</a:rPr>
              <a:t>rdx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183338-A381-B44C-87DE-2731BFA2C333}"/>
              </a:ext>
            </a:extLst>
          </p:cNvPr>
          <p:cNvSpPr/>
          <p:nvPr/>
        </p:nvSpPr>
        <p:spPr>
          <a:xfrm>
            <a:off x="7384349" y="1663908"/>
            <a:ext cx="2494169" cy="329784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99-9000-F640-AEEE-4A8339DD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Operation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4515-B385-5E49-9C01-171DE764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151003" cy="4845504"/>
          </a:xfrm>
        </p:spPr>
        <p:txBody>
          <a:bodyPr/>
          <a:lstStyle/>
          <a:p>
            <a:pPr fontAlgn="base"/>
            <a:r>
              <a:rPr lang="en-US" sz="2400" dirty="0"/>
              <a:t>Binary (two-operand) Instructions:</a:t>
            </a:r>
            <a:endParaRPr lang="en-US" sz="1600" dirty="0"/>
          </a:p>
          <a:p>
            <a:pPr lvl="1" fontAlgn="base"/>
            <a:r>
              <a:rPr lang="en-US" dirty="0"/>
              <a:t>Beware argument</a:t>
            </a:r>
            <a:br>
              <a:rPr lang="en-US" dirty="0"/>
            </a:br>
            <a:r>
              <a:rPr lang="en-US" dirty="0"/>
              <a:t>order!</a:t>
            </a:r>
            <a:endParaRPr lang="en-US" sz="2000" dirty="0"/>
          </a:p>
          <a:p>
            <a:pPr lvl="1" fontAlgn="base"/>
            <a:r>
              <a:rPr lang="en-US" dirty="0"/>
              <a:t>How do you</a:t>
            </a:r>
            <a:br>
              <a:rPr lang="en-US" dirty="0"/>
            </a:br>
            <a:r>
              <a:rPr lang="en-US" dirty="0"/>
              <a:t>implement </a:t>
            </a:r>
            <a:endParaRPr lang="en-US" sz="2000" dirty="0"/>
          </a:p>
          <a:p>
            <a:r>
              <a:rPr lang="en-US" sz="2400" dirty="0"/>
              <a:t>“r3 = r1 + r2”?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969B1-EEA3-D142-81B5-EDCE5F3D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9A5B0-729D-7D42-BA7E-805BF2826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73E0A2-0658-B548-8225-8B04335A8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50901"/>
              </p:ext>
            </p:extLst>
          </p:nvPr>
        </p:nvGraphicFramePr>
        <p:xfrm>
          <a:off x="5586425" y="1463857"/>
          <a:ext cx="6224575" cy="3435264"/>
        </p:xfrm>
        <a:graphic>
          <a:graphicData uri="http://schemas.openxmlformats.org/drawingml/2006/table">
            <a:tbl>
              <a:tblPr/>
              <a:tblGrid>
                <a:gridCol w="2404949">
                  <a:extLst>
                    <a:ext uri="{9D8B030D-6E8A-4147-A177-3AD203B41FA5}">
                      <a16:colId xmlns:a16="http://schemas.microsoft.com/office/drawing/2014/main" val="416077517"/>
                    </a:ext>
                  </a:extLst>
                </a:gridCol>
                <a:gridCol w="1882608">
                  <a:extLst>
                    <a:ext uri="{9D8B030D-6E8A-4147-A177-3AD203B41FA5}">
                      <a16:colId xmlns:a16="http://schemas.microsoft.com/office/drawing/2014/main" val="2121062342"/>
                    </a:ext>
                  </a:extLst>
                </a:gridCol>
                <a:gridCol w="1937018">
                  <a:extLst>
                    <a:ext uri="{9D8B030D-6E8A-4147-A177-3AD203B41FA5}">
                      <a16:colId xmlns:a16="http://schemas.microsoft.com/office/drawing/2014/main" val="3651307771"/>
                    </a:ext>
                  </a:extLst>
                </a:gridCol>
              </a:tblGrid>
              <a:tr h="4004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Format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Computation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100">
                          <a:effectLst/>
                        </a:rPr>
                        <a:t> </a:t>
                      </a: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7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04265"/>
                  </a:ext>
                </a:extLst>
              </a:tr>
              <a:tr h="3308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addq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+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+= 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02079"/>
                  </a:ext>
                </a:extLst>
              </a:tr>
              <a:tr h="4004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subq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 dirty="0" err="1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</a:t>
                      </a:r>
                      <a:r>
                        <a:rPr lang="en-US" sz="1600" b="0" i="1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= </a:t>
                      </a:r>
                      <a:r>
                        <a:rPr lang="en-US" sz="1600" b="0" i="1" u="none" strike="noStrike" dirty="0" err="1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</a:t>
                      </a:r>
                      <a:r>
                        <a:rPr lang="en-US" sz="1600" b="0" i="1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en-US" sz="1600" b="0" i="1" u="none" strike="noStrike" dirty="0" err="1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src</a:t>
                      </a:r>
                      <a:endParaRPr lang="en-US" sz="2100" dirty="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100">
                          <a:effectLst/>
                        </a:rPr>
                        <a:t> </a:t>
                      </a: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27501"/>
                  </a:ext>
                </a:extLst>
              </a:tr>
              <a:tr h="3308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imulq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*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signed mult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21849"/>
                  </a:ext>
                </a:extLst>
              </a:tr>
              <a:tr h="4004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shrq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&gt;&gt;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100" dirty="0">
                          <a:effectLst/>
                        </a:rPr>
                        <a:t> </a:t>
                      </a: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054978"/>
                  </a:ext>
                </a:extLst>
              </a:tr>
              <a:tr h="3308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shlq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d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&lt;&lt;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(same as 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salq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02996"/>
                  </a:ext>
                </a:extLst>
              </a:tr>
              <a:tr h="4004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xorq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^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100">
                          <a:effectLst/>
                        </a:rPr>
                        <a:t> </a:t>
                      </a: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09688"/>
                  </a:ext>
                </a:extLst>
              </a:tr>
              <a:tr h="4004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andq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&amp;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100">
                          <a:effectLst/>
                        </a:rPr>
                        <a:t> </a:t>
                      </a: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77519"/>
                  </a:ext>
                </a:extLst>
              </a:tr>
              <a:tr h="4004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  orq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src</a:t>
                      </a:r>
                      <a:r>
                        <a:rPr lang="en-US" sz="16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, </a:t>
                      </a: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dst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dst = dst | src</a:t>
                      </a:r>
                      <a:endParaRPr lang="en-US" sz="2100">
                        <a:effectLst/>
                      </a:endParaRP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100" dirty="0">
                          <a:effectLst/>
                        </a:rPr>
                        <a:t> </a:t>
                      </a:r>
                    </a:p>
                  </a:txBody>
                  <a:tcPr marL="108821" marR="108821" marT="43528" marB="43528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423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954E7C9-5E2B-524E-B0D0-88F57BCC0386}"/>
              </a:ext>
            </a:extLst>
          </p:cNvPr>
          <p:cNvSpPr/>
          <p:nvPr/>
        </p:nvSpPr>
        <p:spPr>
          <a:xfrm>
            <a:off x="7500079" y="4974214"/>
            <a:ext cx="267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q = operand size specifier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(e.g. b, w, l, q = 1, 2, 4, 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6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6415-F14D-BA4B-A4CF-0AB5DD9E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Arithmetic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F1BE3-7A04-E344-8060-C0660917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F360-D37B-CA4F-A371-3C1A96BE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01C027-6154-0448-9DCC-6124250D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0102"/>
            <a:ext cx="10210800" cy="5194300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DC6623-C727-D044-B8A1-4FED2A6C4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043106"/>
              </p:ext>
            </p:extLst>
          </p:nvPr>
        </p:nvGraphicFramePr>
        <p:xfrm>
          <a:off x="7793471" y="1169502"/>
          <a:ext cx="4023788" cy="1593788"/>
        </p:xfrm>
        <a:graphic>
          <a:graphicData uri="http://schemas.openxmlformats.org/drawingml/2006/table">
            <a:tbl>
              <a:tblPr/>
              <a:tblGrid>
                <a:gridCol w="1507282">
                  <a:extLst>
                    <a:ext uri="{9D8B030D-6E8A-4147-A177-3AD203B41FA5}">
                      <a16:colId xmlns:a16="http://schemas.microsoft.com/office/drawing/2014/main" val="3763778485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3850681442"/>
                    </a:ext>
                  </a:extLst>
                </a:gridCol>
              </a:tblGrid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Register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Use(s)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86153"/>
                  </a:ext>
                </a:extLst>
              </a:tr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%rdi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900" b="0" i="0" u="none" strike="noStrike" baseline="3000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argument (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x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91873"/>
                  </a:ext>
                </a:extLst>
              </a:tr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%rsi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900" b="0" i="0" u="none" strike="noStrike" baseline="3000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 argument (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y</a:t>
                      </a: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627517"/>
                  </a:ext>
                </a:extLst>
              </a:tr>
              <a:tr h="3984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611BB8"/>
                          </a:solidFill>
                          <a:effectLst/>
                          <a:latin typeface="Courier New" panose="02070309020205020404" pitchFamily="49" charset="0"/>
                        </a:rPr>
                        <a:t>%rax</a:t>
                      </a:r>
                      <a:endParaRPr lang="en-US" sz="250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611BB8"/>
                          </a:solidFill>
                          <a:effectLst/>
                          <a:latin typeface="Calibri" panose="020F0502020204030204" pitchFamily="34" charset="0"/>
                        </a:rPr>
                        <a:t>return value</a:t>
                      </a:r>
                      <a:endParaRPr lang="en-US" sz="2500" dirty="0">
                        <a:effectLst/>
                      </a:endParaRPr>
                    </a:p>
                  </a:txBody>
                  <a:tcPr marL="131068" marR="131068" marT="52427" marB="52427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49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5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A726-5491-9547-B05F-B557208F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1F51F-E0F5-F148-9AC3-D483F024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CE903-AE10-5844-AEA6-1A9D20ABD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21E44-F0C0-7548-9098-DA81D94A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146902"/>
            <a:ext cx="109982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4FEC-4B2D-9E4A-88B9-D6B1293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842C-108E-DC4E-8BDC-0263990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D40C-99D6-0147-BAFC-D7645AB74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03E68-E105-594B-95ED-18F407B4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8502"/>
            <a:ext cx="79248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C733C-B9B1-0E4B-AF5A-AC74823C8AFF}"/>
              </a:ext>
            </a:extLst>
          </p:cNvPr>
          <p:cNvSpPr txBox="1"/>
          <p:nvPr/>
        </p:nvSpPr>
        <p:spPr>
          <a:xfrm>
            <a:off x="3657601" y="27792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93A42A-ECCB-5646-AECF-30D013AA229D}"/>
              </a:ext>
            </a:extLst>
          </p:cNvPr>
          <p:cNvCxnSpPr/>
          <p:nvPr/>
        </p:nvCxnSpPr>
        <p:spPr>
          <a:xfrm flipH="1">
            <a:off x="4542020" y="1978702"/>
            <a:ext cx="2083632" cy="10006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CF8A51-8B69-394E-A7CC-A00806769FF6}"/>
              </a:ext>
            </a:extLst>
          </p:cNvPr>
          <p:cNvSpPr txBox="1"/>
          <p:nvPr/>
        </p:nvSpPr>
        <p:spPr>
          <a:xfrm>
            <a:off x="3657601" y="322894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456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C5022B-9875-5745-B8F3-E67EAE35A9A4}"/>
              </a:ext>
            </a:extLst>
          </p:cNvPr>
          <p:cNvCxnSpPr>
            <a:cxnSpLocks/>
          </p:cNvCxnSpPr>
          <p:nvPr/>
        </p:nvCxnSpPr>
        <p:spPr>
          <a:xfrm flipH="1">
            <a:off x="4542020" y="3429000"/>
            <a:ext cx="20836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891D63-31FE-8C46-9AB2-6B2E7BCBE64B}"/>
              </a:ext>
            </a:extLst>
          </p:cNvPr>
          <p:cNvCxnSpPr>
            <a:cxnSpLocks/>
          </p:cNvCxnSpPr>
          <p:nvPr/>
        </p:nvCxnSpPr>
        <p:spPr>
          <a:xfrm>
            <a:off x="1873770" y="4631961"/>
            <a:ext cx="1019331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47 L -0.00169 0.05787 " pathEditMode="relative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4FEC-4B2D-9E4A-88B9-D6B1293B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842C-108E-DC4E-8BDC-0263990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7D40C-99D6-0147-BAFC-D7645AB74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03E68-E105-594B-95ED-18F407B4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48502"/>
            <a:ext cx="7924800" cy="5295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C733C-B9B1-0E4B-AF5A-AC74823C8AFF}"/>
              </a:ext>
            </a:extLst>
          </p:cNvPr>
          <p:cNvSpPr txBox="1"/>
          <p:nvPr/>
        </p:nvSpPr>
        <p:spPr>
          <a:xfrm>
            <a:off x="3657601" y="27792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93A42A-ECCB-5646-AECF-30D013AA229D}"/>
              </a:ext>
            </a:extLst>
          </p:cNvPr>
          <p:cNvCxnSpPr>
            <a:cxnSpLocks/>
          </p:cNvCxnSpPr>
          <p:nvPr/>
        </p:nvCxnSpPr>
        <p:spPr>
          <a:xfrm>
            <a:off x="4563762" y="2953451"/>
            <a:ext cx="2016520" cy="4755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CF8A51-8B69-394E-A7CC-A00806769FF6}"/>
              </a:ext>
            </a:extLst>
          </p:cNvPr>
          <p:cNvSpPr txBox="1"/>
          <p:nvPr/>
        </p:nvSpPr>
        <p:spPr>
          <a:xfrm>
            <a:off x="3657601" y="322894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456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C5022B-9875-5745-B8F3-E67EAE35A9A4}"/>
              </a:ext>
            </a:extLst>
          </p:cNvPr>
          <p:cNvCxnSpPr>
            <a:cxnSpLocks/>
          </p:cNvCxnSpPr>
          <p:nvPr/>
        </p:nvCxnSpPr>
        <p:spPr>
          <a:xfrm flipV="1">
            <a:off x="4563762" y="1953361"/>
            <a:ext cx="2009025" cy="1475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891D63-31FE-8C46-9AB2-6B2E7BCBE64B}"/>
              </a:ext>
            </a:extLst>
          </p:cNvPr>
          <p:cNvCxnSpPr>
            <a:cxnSpLocks/>
          </p:cNvCxnSpPr>
          <p:nvPr/>
        </p:nvCxnSpPr>
        <p:spPr>
          <a:xfrm>
            <a:off x="1873770" y="5426440"/>
            <a:ext cx="1019331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421A46-3F10-F84C-BF8B-35DAF78BB1BD}"/>
              </a:ext>
            </a:extLst>
          </p:cNvPr>
          <p:cNvSpPr txBox="1"/>
          <p:nvPr/>
        </p:nvSpPr>
        <p:spPr>
          <a:xfrm>
            <a:off x="7266083" y="1753306"/>
            <a:ext cx="646331" cy="400110"/>
          </a:xfrm>
          <a:prstGeom prst="rect">
            <a:avLst/>
          </a:prstGeom>
          <a:solidFill>
            <a:srgbClr val="D6D5F4"/>
          </a:solidFill>
          <a:ln w="19050">
            <a:solidFill>
              <a:srgbClr val="601BB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1BB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C0143-DF6E-F844-B730-35F7CC38A275}"/>
              </a:ext>
            </a:extLst>
          </p:cNvPr>
          <p:cNvSpPr txBox="1"/>
          <p:nvPr/>
        </p:nvSpPr>
        <p:spPr>
          <a:xfrm>
            <a:off x="7266083" y="3220721"/>
            <a:ext cx="646331" cy="400110"/>
          </a:xfrm>
          <a:prstGeom prst="rect">
            <a:avLst/>
          </a:prstGeom>
          <a:solidFill>
            <a:srgbClr val="D6D5F4"/>
          </a:solidFill>
          <a:ln w="19050">
            <a:solidFill>
              <a:srgbClr val="601BB8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1BB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35831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046 L 0.00352 0.0551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4D176A-D73F-544A-A275-7374EF15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71" y="1128248"/>
            <a:ext cx="2664028" cy="460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A0B1-8F38-414E-A100-EF77C14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everything go?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8469-1192-A342-B701-AFA09F72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DBBB-EA16-7144-9246-432AB000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BA966-C24F-3142-B02D-9C744C049E4D}"/>
              </a:ext>
            </a:extLst>
          </p:cNvPr>
          <p:cNvSpPr/>
          <p:nvPr/>
        </p:nvSpPr>
        <p:spPr>
          <a:xfrm>
            <a:off x="469691" y="1510515"/>
            <a:ext cx="6096000" cy="480131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big_array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[1L&lt;&lt;24];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16 MB */</a:t>
            </a:r>
            <a:endParaRPr lang="en-US" dirty="0"/>
          </a:p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huge_array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[1L&lt;&lt;31];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  2 GB */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global = 0;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useless() {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0; }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*p1, *p2, *p3, *p4;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local = 0;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p1 = malloc(1L &lt;&lt; 28);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 MB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p2 = malloc(1L &lt;&lt; 8);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  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p3 = malloc(1L &lt;&lt; 32);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  4 GB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p4 = malloc(1L &lt;&lt; 8);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  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Some print statements ...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CFCE16-D454-7146-B6D6-077B0AD3651A}"/>
              </a:ext>
            </a:extLst>
          </p:cNvPr>
          <p:cNvCxnSpPr>
            <a:cxnSpLocks/>
          </p:cNvCxnSpPr>
          <p:nvPr/>
        </p:nvCxnSpPr>
        <p:spPr>
          <a:xfrm flipV="1">
            <a:off x="4521200" y="1704972"/>
            <a:ext cx="4126874" cy="232416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8C221-DEDF-594D-9867-5339F8B93D1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984046" y="3082093"/>
            <a:ext cx="2664028" cy="209199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F1DDB2-E3BA-054F-AEDA-51CBD8B957BF}"/>
              </a:ext>
            </a:extLst>
          </p:cNvPr>
          <p:cNvCxnSpPr>
            <a:cxnSpLocks/>
          </p:cNvCxnSpPr>
          <p:nvPr/>
        </p:nvCxnSpPr>
        <p:spPr>
          <a:xfrm>
            <a:off x="5609968" y="1819177"/>
            <a:ext cx="3038106" cy="209199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7F80C3-4496-B44A-A917-2B604187D9E9}"/>
              </a:ext>
            </a:extLst>
          </p:cNvPr>
          <p:cNvCxnSpPr>
            <a:cxnSpLocks/>
          </p:cNvCxnSpPr>
          <p:nvPr/>
        </p:nvCxnSpPr>
        <p:spPr>
          <a:xfrm>
            <a:off x="4324865" y="3019505"/>
            <a:ext cx="4323209" cy="228304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6F9333F-4E60-2A45-A873-5A1E1D6C1CEA}"/>
              </a:ext>
            </a:extLst>
          </p:cNvPr>
          <p:cNvSpPr/>
          <p:nvPr/>
        </p:nvSpPr>
        <p:spPr>
          <a:xfrm>
            <a:off x="469691" y="1510515"/>
            <a:ext cx="5140277" cy="661185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B510F7-3F14-744B-A977-E0D74157A1FD}"/>
              </a:ext>
            </a:extLst>
          </p:cNvPr>
          <p:cNvSpPr/>
          <p:nvPr/>
        </p:nvSpPr>
        <p:spPr>
          <a:xfrm>
            <a:off x="469692" y="2882899"/>
            <a:ext cx="3855174" cy="381001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40ABBC-7BA2-AA4D-AA6E-C06359F20DD8}"/>
              </a:ext>
            </a:extLst>
          </p:cNvPr>
          <p:cNvSpPr/>
          <p:nvPr/>
        </p:nvSpPr>
        <p:spPr>
          <a:xfrm>
            <a:off x="1028591" y="4029137"/>
            <a:ext cx="3492609" cy="517034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FB55F-5CC7-CE41-8CC2-531B23586E91}"/>
              </a:ext>
            </a:extLst>
          </p:cNvPr>
          <p:cNvSpPr/>
          <p:nvPr/>
        </p:nvSpPr>
        <p:spPr>
          <a:xfrm>
            <a:off x="1028591" y="4618425"/>
            <a:ext cx="4955455" cy="1111326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D36-15C1-444C-819C-CD44E8B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AA65-76B5-C747-B058-78D061D6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4 posted -&gt; Extra credit due date Thursday Dec 3rd </a:t>
            </a:r>
          </a:p>
          <a:p>
            <a:r>
              <a:rPr lang="en-US" dirty="0"/>
              <a:t>HW 5 (final HW) coming later today</a:t>
            </a:r>
          </a:p>
          <a:p>
            <a:r>
              <a:rPr lang="en-US" dirty="0"/>
              <a:t>HW 6 extra credit releasing next week</a:t>
            </a:r>
          </a:p>
          <a:p>
            <a:r>
              <a:rPr lang="en-US" dirty="0"/>
              <a:t>2 more exercises coming – 1 later today, 1 next week</a:t>
            </a:r>
          </a:p>
          <a:p>
            <a:r>
              <a:rPr lang="en-US" dirty="0"/>
              <a:t>Final review assignment will release last week of quarter</a:t>
            </a:r>
          </a:p>
          <a:p>
            <a:r>
              <a:rPr lang="en-US" b="1" dirty="0"/>
              <a:t>End of quarter due date Wednesday December 16</a:t>
            </a:r>
            <a:r>
              <a:rPr lang="en-US" b="1" baseline="30000" dirty="0"/>
              <a:t>th</a:t>
            </a:r>
            <a:r>
              <a:rPr lang="en-US" b="1" dirty="0"/>
              <a:t> @ 9pm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E1247-72BE-C14E-911E-C22A6B35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95A9-5931-D54E-B05F-932DB4F1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18D39-BA67-484C-9F57-1AAA01D8A3C6}"/>
              </a:ext>
            </a:extLst>
          </p:cNvPr>
          <p:cNvSpPr txBox="1"/>
          <p:nvPr/>
        </p:nvSpPr>
        <p:spPr>
          <a:xfrm>
            <a:off x="2316916" y="4796211"/>
            <a:ext cx="7703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4C3282"/>
                </a:solidFill>
              </a:rPr>
              <a:t>THANK YOU FOR YOUR PATIENCE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F2EC62-94B6-7148-8B49-4D7278663166}"/>
              </a:ext>
            </a:extLst>
          </p:cNvPr>
          <p:cNvSpPr/>
          <p:nvPr/>
        </p:nvSpPr>
        <p:spPr>
          <a:xfrm>
            <a:off x="8045970" y="118453"/>
            <a:ext cx="3949700" cy="1031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Decriminalizing Our College Campuses</a:t>
            </a:r>
            <a:br>
              <a:rPr lang="en-US" sz="1050" dirty="0"/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Date: 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Thursday, December 3, 2020</a:t>
            </a:r>
            <a:endParaRPr lang="en-US" sz="1050" dirty="0"/>
          </a:p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Time: 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6-8 pm</a:t>
            </a:r>
            <a:endParaRPr lang="en-US" sz="1050" dirty="0"/>
          </a:p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Location: 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</a:rPr>
              <a:t>Zoom link will be emailed to everyone who RSVPs</a:t>
            </a:r>
            <a:endParaRPr lang="en-US" sz="1050" dirty="0"/>
          </a:p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RSVP link: </a:t>
            </a:r>
            <a:r>
              <a:rPr lang="en-US" sz="1050" u="sng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https://forms.gle/5FSZQsFTgAaYKUh56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2660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0806-498D-414E-8744-C4CF0FEF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244A-4E98-404A-A0E3-7E5390EDC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A buffer is an array used to temporarily store data</a:t>
            </a:r>
            <a:endParaRPr lang="en-US" sz="1600" dirty="0"/>
          </a:p>
          <a:p>
            <a:pPr lvl="1" fontAlgn="base"/>
            <a:r>
              <a:rPr lang="en-US" sz="2000" dirty="0"/>
              <a:t>You’ve probably seen “video buffering…”</a:t>
            </a:r>
          </a:p>
          <a:p>
            <a:pPr lvl="1" fontAlgn="base"/>
            <a:r>
              <a:rPr lang="en-US" sz="2000" dirty="0"/>
              <a:t>The video is being written into a buffer before being played</a:t>
            </a:r>
          </a:p>
          <a:p>
            <a:pPr lvl="1" fontAlgn="base"/>
            <a:r>
              <a:rPr lang="en-US" sz="2000" dirty="0"/>
              <a:t>Buffers can also store user input</a:t>
            </a:r>
          </a:p>
          <a:p>
            <a:pPr fontAlgn="base"/>
            <a:r>
              <a:rPr lang="en-US" sz="2400" dirty="0"/>
              <a:t>C does not check array bounds</a:t>
            </a:r>
            <a:endParaRPr lang="en-US" sz="1400" dirty="0"/>
          </a:p>
          <a:p>
            <a:pPr lvl="1" fontAlgn="base"/>
            <a:r>
              <a:rPr lang="en-US" dirty="0"/>
              <a:t>Many Unix/Linux/C functions don’t check argument sizes</a:t>
            </a:r>
            <a:endParaRPr lang="en-US" sz="2000" dirty="0"/>
          </a:p>
          <a:p>
            <a:pPr lvl="1" fontAlgn="base"/>
            <a:r>
              <a:rPr lang="en-US" dirty="0"/>
              <a:t>Allows overflowing (writing past the end) of buffers (arrays)</a:t>
            </a:r>
            <a:endParaRPr lang="en-US" sz="2000" dirty="0"/>
          </a:p>
          <a:p>
            <a:pPr fontAlgn="base"/>
            <a:r>
              <a:rPr lang="en-US" sz="2400" dirty="0"/>
              <a:t>“Buffer Overflow” = Writing past the end of an array</a:t>
            </a:r>
            <a:endParaRPr lang="en-US" sz="1400" dirty="0"/>
          </a:p>
          <a:p>
            <a:pPr fontAlgn="base"/>
            <a:r>
              <a:rPr lang="en-US" sz="2400" dirty="0"/>
              <a:t>Characteristics of the traditional Linux memory layout provide opportunities for malicious programs</a:t>
            </a:r>
            <a:endParaRPr lang="en-US" sz="1400" dirty="0"/>
          </a:p>
          <a:p>
            <a:pPr lvl="1" fontAlgn="base"/>
            <a:r>
              <a:rPr lang="en-US" dirty="0"/>
              <a:t>Stack grows “backwards” in memory</a:t>
            </a:r>
            <a:endParaRPr lang="en-US" sz="2000" dirty="0"/>
          </a:p>
          <a:p>
            <a:pPr lvl="1" fontAlgn="base"/>
            <a:r>
              <a:rPr lang="en-US" dirty="0"/>
              <a:t>Data and instructions both stored in the same memory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90FC0-07E0-6C47-B0AD-873FF3C6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A66D-69C9-5445-BA6F-8FE36839E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5124" name="Picture 4" descr="When Netflix is buffering with 1% left for 18 years: mildlyinfuriating">
            <a:extLst>
              <a:ext uri="{FF2B5EF4-FFF2-40B4-BE49-F238E27FC236}">
                <a16:creationId xmlns:a16="http://schemas.microsoft.com/office/drawing/2014/main" id="{66AE027F-E8C1-1246-B807-6188A4757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8" t="30503" r="36139" b="35220"/>
          <a:stretch/>
        </p:blipFill>
        <p:spPr bwMode="auto">
          <a:xfrm>
            <a:off x="9042400" y="2044700"/>
            <a:ext cx="11938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5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857A-F86E-9542-A678-5FD0F8D8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F11B-4001-B34F-8629-01F6F9DD7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Stack grows </a:t>
            </a:r>
            <a:r>
              <a:rPr lang="en-US" i="1" dirty="0"/>
              <a:t>down</a:t>
            </a:r>
            <a:r>
              <a:rPr lang="en-US" dirty="0"/>
              <a:t> towards lower addresses</a:t>
            </a:r>
          </a:p>
          <a:p>
            <a:pPr fontAlgn="base"/>
            <a:r>
              <a:rPr lang="en-US" dirty="0"/>
              <a:t>Buffer grows </a:t>
            </a:r>
            <a:r>
              <a:rPr lang="en-US" i="1" dirty="0"/>
              <a:t>up</a:t>
            </a:r>
            <a:r>
              <a:rPr lang="en-US" dirty="0"/>
              <a:t> towards higher addresses</a:t>
            </a:r>
          </a:p>
          <a:p>
            <a:pPr fontAlgn="base"/>
            <a:r>
              <a:rPr lang="en-US" dirty="0"/>
              <a:t>If we write past the end of the array, we overwrite data on the stack!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A4983-9309-7148-A1B8-8198E006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427E4-5F81-984B-9244-0F32B8CC1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10A3D-B55C-DA40-B1DD-A9A12EE7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47" y="2874823"/>
            <a:ext cx="1219200" cy="375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ADC266-79D8-294E-B463-7E38A4178088}"/>
              </a:ext>
            </a:extLst>
          </p:cNvPr>
          <p:cNvSpPr/>
          <p:nvPr/>
        </p:nvSpPr>
        <p:spPr>
          <a:xfrm>
            <a:off x="1552308" y="32443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Enter input: hello 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BA755-0645-714B-A38D-38984F800746}"/>
              </a:ext>
            </a:extLst>
          </p:cNvPr>
          <p:cNvSpPr/>
          <p:nvPr/>
        </p:nvSpPr>
        <p:spPr>
          <a:xfrm>
            <a:off x="1698045" y="3506310"/>
            <a:ext cx="224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-&gt; no overflow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D03B59-BB21-F045-A61C-79D0BBE51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8" y="2848224"/>
            <a:ext cx="1193800" cy="373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65B2CB-1447-0C41-9B09-20DDCE2E3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27" y="2874823"/>
            <a:ext cx="1206500" cy="3733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D88CA2-3106-B941-84D7-503EB6239D67}"/>
              </a:ext>
            </a:extLst>
          </p:cNvPr>
          <p:cNvSpPr/>
          <p:nvPr/>
        </p:nvSpPr>
        <p:spPr>
          <a:xfrm>
            <a:off x="5452342" y="32401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Enter input: </a:t>
            </a:r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helloabcdef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D17030-C41C-B241-A340-0E018F2C180E}"/>
              </a:ext>
            </a:extLst>
          </p:cNvPr>
          <p:cNvSpPr/>
          <p:nvPr/>
        </p:nvSpPr>
        <p:spPr>
          <a:xfrm>
            <a:off x="5723113" y="3488163"/>
            <a:ext cx="224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C3282"/>
                </a:solidFill>
              </a:rPr>
              <a:t>-&gt; overflow!</a:t>
            </a:r>
          </a:p>
        </p:txBody>
      </p:sp>
    </p:spTree>
    <p:extLst>
      <p:ext uri="{BB962C8B-B14F-4D97-AF65-F5344CB8AC3E}">
        <p14:creationId xmlns:p14="http://schemas.microsoft.com/office/powerpoint/2010/main" val="4044467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43E9-9145-2445-A6A2-3BF09E124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there is an overflow?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288F-0C69-E84A-BC27-6EBA4166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267502" cy="4845504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Buffer overflows on the stack can overwrite “interesting” data</a:t>
            </a:r>
            <a:endParaRPr lang="en-US" sz="1200" dirty="0"/>
          </a:p>
          <a:p>
            <a:pPr lvl="1" fontAlgn="base"/>
            <a:r>
              <a:rPr lang="en-US" dirty="0"/>
              <a:t>Attackers just choose the right inputs</a:t>
            </a:r>
          </a:p>
          <a:p>
            <a:pPr fontAlgn="base"/>
            <a:r>
              <a:rPr lang="en-US" sz="2400" dirty="0"/>
              <a:t>Simplest form (sometimes called “stack smashing”)</a:t>
            </a:r>
            <a:endParaRPr lang="en-US" sz="1200" dirty="0"/>
          </a:p>
          <a:p>
            <a:pPr lvl="1" fontAlgn="base"/>
            <a:r>
              <a:rPr lang="en-US" dirty="0"/>
              <a:t>Unchecked length on string input into bounded array causes overwriting of stack data</a:t>
            </a:r>
          </a:p>
          <a:p>
            <a:pPr lvl="1" fontAlgn="base"/>
            <a:r>
              <a:rPr lang="en-US" dirty="0"/>
              <a:t>Try to change the return address of the current procedure</a:t>
            </a:r>
          </a:p>
          <a:p>
            <a:pPr fontAlgn="base"/>
            <a:r>
              <a:rPr lang="en-US" sz="2400" dirty="0"/>
              <a:t>Why is this a big deal?</a:t>
            </a:r>
            <a:endParaRPr lang="en-US" sz="1200" dirty="0"/>
          </a:p>
          <a:p>
            <a:pPr lvl="1" fontAlgn="base"/>
            <a:r>
              <a:rPr lang="en-US" dirty="0"/>
              <a:t>It was the #1 </a:t>
            </a:r>
            <a:r>
              <a:rPr lang="en-US" i="1" dirty="0"/>
              <a:t>technical</a:t>
            </a:r>
            <a:r>
              <a:rPr lang="en-US" dirty="0"/>
              <a:t> cause of security vulnerabilities</a:t>
            </a:r>
          </a:p>
          <a:p>
            <a:pPr lvl="2" fontAlgn="base"/>
            <a:r>
              <a:rPr lang="en-US" dirty="0"/>
              <a:t>#1 </a:t>
            </a:r>
            <a:r>
              <a:rPr lang="en-US" i="1" dirty="0"/>
              <a:t>overall</a:t>
            </a:r>
            <a:r>
              <a:rPr lang="en-US" dirty="0"/>
              <a:t> cause is social engineering / user ignorance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E066-66D6-614D-9C06-1485533E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33C2-62C1-5945-9880-A9042F6A7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4133A-295D-9445-953E-3866DF90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70" y="1910922"/>
            <a:ext cx="2222500" cy="400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2666D4-A447-3649-A6EE-ECCC5496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1910922"/>
            <a:ext cx="2222500" cy="3987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B3F3C4-F516-F142-BF1F-DCB0199BB2DA}"/>
              </a:ext>
            </a:extLst>
          </p:cNvPr>
          <p:cNvSpPr/>
          <p:nvPr/>
        </p:nvSpPr>
        <p:spPr>
          <a:xfrm>
            <a:off x="5636492" y="1486209"/>
            <a:ext cx="3767858" cy="38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Enter input: </a:t>
            </a:r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helloabcdef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 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607108-30C3-9643-8708-7BCE7A574E6A}"/>
              </a:ext>
            </a:extLst>
          </p:cNvPr>
          <p:cNvSpPr/>
          <p:nvPr/>
        </p:nvSpPr>
        <p:spPr>
          <a:xfrm>
            <a:off x="9404351" y="2936557"/>
            <a:ext cx="2635250" cy="98488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4C3282"/>
                </a:solidFill>
                <a:latin typeface="Courier New" panose="02070309020205020404" pitchFamily="49" charset="0"/>
              </a:rPr>
              <a:t>We’ve lost our way!</a:t>
            </a:r>
          </a:p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Lost address of function pointer telling us which instruction to return to</a:t>
            </a:r>
          </a:p>
        </p:txBody>
      </p:sp>
    </p:spTree>
    <p:extLst>
      <p:ext uri="{BB962C8B-B14F-4D97-AF65-F5344CB8AC3E}">
        <p14:creationId xmlns:p14="http://schemas.microsoft.com/office/powerpoint/2010/main" val="1092731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0A7CE5-1D60-2148-9ED9-F8DCDCC0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59" y="2607402"/>
            <a:ext cx="6426200" cy="393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D0FC1-9BC5-9440-B033-29CCE7B49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Malicious Buffer Overflow – Code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3EEB-EB2C-224F-B582-72CB9233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911160" cy="4845504"/>
          </a:xfrm>
        </p:spPr>
        <p:txBody>
          <a:bodyPr/>
          <a:lstStyle/>
          <a:p>
            <a:pPr fontAlgn="base"/>
            <a:r>
              <a:rPr lang="en-US" dirty="0"/>
              <a:t>Buffer overflow bugs can allow attackers to execute arbitrary code on victim machines</a:t>
            </a:r>
          </a:p>
          <a:p>
            <a:pPr lvl="1"/>
            <a:r>
              <a:rPr lang="en-US" dirty="0"/>
              <a:t>Distressingly common in real programs</a:t>
            </a:r>
          </a:p>
          <a:p>
            <a:pPr fontAlgn="base"/>
            <a:r>
              <a:rPr lang="en-US" dirty="0"/>
              <a:t>Input string contains byte representation of executable code</a:t>
            </a:r>
          </a:p>
          <a:p>
            <a:pPr fontAlgn="base"/>
            <a:r>
              <a:rPr lang="en-US" dirty="0"/>
              <a:t>Overwrite return address A with address of buffer B</a:t>
            </a:r>
          </a:p>
          <a:p>
            <a:r>
              <a:rPr lang="en-US" dirty="0"/>
              <a:t>When bar() executes ret, will jump to exploit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4E502-9C1D-204D-A3AE-D0082A13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6A37-9A04-D449-A127-4561D28F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2BCB5-4D66-C745-A060-BA271FD745DC}"/>
              </a:ext>
            </a:extLst>
          </p:cNvPr>
          <p:cNvSpPr/>
          <p:nvPr/>
        </p:nvSpPr>
        <p:spPr>
          <a:xfrm>
            <a:off x="0" y="644939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https://www.gao.gov/assets/700/694913.pdf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FF95B-F6B0-794B-8501-B02C782DF860}"/>
              </a:ext>
            </a:extLst>
          </p:cNvPr>
          <p:cNvSpPr/>
          <p:nvPr/>
        </p:nvSpPr>
        <p:spPr>
          <a:xfrm>
            <a:off x="5442252" y="1286956"/>
            <a:ext cx="1958715" cy="1200329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foo(){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bar();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A:...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3F5C6-5450-394D-A2AC-1961EE0EED82}"/>
              </a:ext>
            </a:extLst>
          </p:cNvPr>
          <p:cNvSpPr/>
          <p:nvPr/>
        </p:nvSpPr>
        <p:spPr>
          <a:xfrm>
            <a:off x="5222396" y="2607402"/>
            <a:ext cx="2398425" cy="1754326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bar() 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[64];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gets(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...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...; 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B40E5-A6BB-6245-9C19-A60451A83391}"/>
              </a:ext>
            </a:extLst>
          </p:cNvPr>
          <p:cNvSpPr/>
          <p:nvPr/>
        </p:nvSpPr>
        <p:spPr>
          <a:xfrm>
            <a:off x="6421609" y="1843148"/>
            <a:ext cx="1958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11BB8"/>
                </a:solidFill>
                <a:latin typeface="Calibri" panose="020F0502020204030204" pitchFamily="34" charset="0"/>
              </a:rPr>
              <a:t>return address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57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D973-B145-4345-A656-223FB501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3A05-6205-6E4C-A814-61F7C8E7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390845" cy="3660980"/>
          </a:xfrm>
        </p:spPr>
        <p:txBody>
          <a:bodyPr>
            <a:normAutofit/>
          </a:bodyPr>
          <a:lstStyle/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Original “Internet worm” (1988)</a:t>
            </a:r>
          </a:p>
          <a:p>
            <a:pPr lvl="1" fontAlgn="base"/>
            <a:r>
              <a:rPr lang="en-US" sz="1600" dirty="0"/>
              <a:t>Early versions of the finger server (</a:t>
            </a:r>
            <a:r>
              <a:rPr lang="en-US" sz="1600" dirty="0" err="1"/>
              <a:t>fingerd</a:t>
            </a:r>
            <a:r>
              <a:rPr lang="en-US" sz="1600" dirty="0"/>
              <a:t>) used gets()</a:t>
            </a:r>
            <a:r>
              <a:rPr lang="en-US" sz="1600" b="1" dirty="0"/>
              <a:t> </a:t>
            </a:r>
            <a:r>
              <a:rPr lang="en-US" sz="1600" dirty="0"/>
              <a:t>to read the argument sent by the client:</a:t>
            </a:r>
            <a:r>
              <a:rPr lang="en-US" dirty="0"/>
              <a:t> </a:t>
            </a:r>
            <a:r>
              <a:rPr lang="en-US" sz="1600" dirty="0"/>
              <a:t>finger </a:t>
            </a:r>
            <a:r>
              <a:rPr lang="en-US" sz="1600" dirty="0" err="1"/>
              <a:t>droh@cs.cmu.edu</a:t>
            </a:r>
            <a:endParaRPr lang="en-US" sz="1100" dirty="0"/>
          </a:p>
          <a:p>
            <a:pPr lvl="1" fontAlgn="base"/>
            <a:r>
              <a:rPr lang="en-US" sz="1600" dirty="0"/>
              <a:t>Worm attacked </a:t>
            </a:r>
            <a:r>
              <a:rPr lang="en-US" sz="1600" dirty="0" err="1"/>
              <a:t>fingerd</a:t>
            </a:r>
            <a:r>
              <a:rPr lang="en-US" sz="1600" dirty="0"/>
              <a:t> server with phony argument:</a:t>
            </a:r>
            <a:endParaRPr lang="en-US" dirty="0"/>
          </a:p>
          <a:p>
            <a:pPr lvl="2" fontAlgn="base"/>
            <a:r>
              <a:rPr lang="en-US" sz="1200" dirty="0"/>
              <a:t>finger </a:t>
            </a:r>
            <a:r>
              <a:rPr lang="en-US" sz="1200" i="1" dirty="0"/>
              <a:t>"exploit-code</a:t>
            </a:r>
            <a:r>
              <a:rPr lang="en-US" sz="1200" dirty="0"/>
              <a:t> </a:t>
            </a:r>
            <a:r>
              <a:rPr lang="en-US" sz="1200" i="1" dirty="0"/>
              <a:t>padding</a:t>
            </a:r>
            <a:r>
              <a:rPr lang="en-US" sz="1200" dirty="0"/>
              <a:t> </a:t>
            </a:r>
            <a:r>
              <a:rPr lang="en-US" sz="1200" i="1" dirty="0"/>
              <a:t>new-return-</a:t>
            </a:r>
            <a:r>
              <a:rPr lang="en-US" sz="1200" i="1" dirty="0" err="1"/>
              <a:t>addr</a:t>
            </a:r>
            <a:r>
              <a:rPr lang="en-US" sz="1200" i="1" dirty="0"/>
              <a:t>"</a:t>
            </a:r>
            <a:endParaRPr lang="en-US" sz="1100" dirty="0"/>
          </a:p>
          <a:p>
            <a:pPr lvl="2" fontAlgn="base"/>
            <a:r>
              <a:rPr lang="en-US" sz="1200" dirty="0"/>
              <a:t>Exploit code:  executed a root shell on the victim machine with a direct connection to the attacker</a:t>
            </a:r>
            <a:endParaRPr lang="en-US" sz="1100" dirty="0"/>
          </a:p>
          <a:p>
            <a:pPr lvl="1" fontAlgn="base"/>
            <a:r>
              <a:rPr lang="en-US" sz="1600" dirty="0"/>
              <a:t>Robert Morris is now a professor at MIT, first person convicted under the ‘86 Computer Fraud and Abuse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24B48-5375-2841-9B22-703E4CB2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5DFB-BA50-2946-95C5-EA3EEDC10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6E276B-BC08-0548-8ED0-8D6E87FCA4D5}"/>
              </a:ext>
            </a:extLst>
          </p:cNvPr>
          <p:cNvSpPr txBox="1">
            <a:spLocks/>
          </p:cNvSpPr>
          <p:nvPr/>
        </p:nvSpPr>
        <p:spPr>
          <a:xfrm>
            <a:off x="6225917" y="406333"/>
            <a:ext cx="67399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 fontAlgn="base"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</a:pPr>
            <a:r>
              <a:rPr lang="en-US" sz="2000" dirty="0"/>
              <a:t>Heartbleed (2014, affected 17% of servers)</a:t>
            </a:r>
          </a:p>
          <a:p>
            <a:pPr lvl="1" fontAlgn="base">
              <a:buSzPct val="100000"/>
            </a:pPr>
            <a:r>
              <a:rPr lang="en-US" sz="1600" dirty="0"/>
              <a:t>Buffer over-read in OpenSSL</a:t>
            </a:r>
          </a:p>
          <a:p>
            <a:pPr lvl="1" fontAlgn="base">
              <a:buSzPct val="100000"/>
            </a:pPr>
            <a:r>
              <a:rPr lang="en-US" sz="1600" dirty="0"/>
              <a:t>“Heartbeat” packet</a:t>
            </a:r>
          </a:p>
          <a:p>
            <a:pPr lvl="2" fontAlgn="base"/>
            <a:r>
              <a:rPr lang="en-US" sz="1200" dirty="0"/>
              <a:t>Specifies length of message</a:t>
            </a:r>
            <a:r>
              <a:rPr lang="en-US" dirty="0"/>
              <a:t> and </a:t>
            </a:r>
            <a:r>
              <a:rPr lang="en-US" sz="1200" dirty="0"/>
              <a:t>server echoes it back</a:t>
            </a:r>
            <a:endParaRPr lang="en-US" dirty="0"/>
          </a:p>
          <a:p>
            <a:pPr lvl="2" fontAlgn="base"/>
            <a:r>
              <a:rPr lang="en-US" sz="1200" dirty="0"/>
              <a:t>Library just “trusted” this length</a:t>
            </a:r>
            <a:endParaRPr lang="en-US" dirty="0"/>
          </a:p>
          <a:p>
            <a:pPr lvl="2" fontAlgn="base"/>
            <a:r>
              <a:rPr lang="en-US" sz="1200" dirty="0"/>
              <a:t>Allowed attackers to read contents of memory anywhere they wanted</a:t>
            </a:r>
            <a:endParaRPr lang="en-US" dirty="0"/>
          </a:p>
          <a:p>
            <a:pPr lvl="1" fontAlgn="base">
              <a:buSzPct val="100000"/>
            </a:pPr>
            <a:r>
              <a:rPr lang="en-US" sz="1600" dirty="0"/>
              <a:t>Est. 17% of Internet affected</a:t>
            </a:r>
          </a:p>
          <a:p>
            <a:pPr lvl="1" fontAlgn="base">
              <a:buSzPct val="100000"/>
            </a:pPr>
            <a:r>
              <a:rPr lang="en-US" sz="1600" dirty="0"/>
              <a:t>Similar issue in </a:t>
            </a:r>
            <a:r>
              <a:rPr lang="en-US" sz="1600" dirty="0" err="1"/>
              <a:t>Cloudbleed</a:t>
            </a:r>
            <a:r>
              <a:rPr lang="en-US" sz="1600" dirty="0"/>
              <a:t> (2017)</a:t>
            </a:r>
          </a:p>
          <a:p>
            <a:endParaRPr lang="en-US" sz="2000" dirty="0"/>
          </a:p>
        </p:txBody>
      </p:sp>
      <p:pic>
        <p:nvPicPr>
          <p:cNvPr id="6148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B1DAE9-E5AA-9841-869E-FF00D8860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4"/>
          <a:stretch/>
        </p:blipFill>
        <p:spPr bwMode="auto">
          <a:xfrm>
            <a:off x="6378317" y="2941596"/>
            <a:ext cx="5644530" cy="38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essons from the 1st Major Computer Virus | Intel Newsroom">
            <a:extLst>
              <a:ext uri="{FF2B5EF4-FFF2-40B4-BE49-F238E27FC236}">
                <a16:creationId xmlns:a16="http://schemas.microsoft.com/office/drawing/2014/main" id="{FE03794D-0796-8F4D-B515-133043255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23704" r="4925" b="1014"/>
          <a:stretch/>
        </p:blipFill>
        <p:spPr bwMode="auto">
          <a:xfrm>
            <a:off x="1124255" y="4513333"/>
            <a:ext cx="3845487" cy="21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7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59-5257-9245-815D-69432FDA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Your Code!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CF62-1192-E449-B64C-D8CBE73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Employ system-level protections</a:t>
            </a:r>
          </a:p>
          <a:p>
            <a:pPr lvl="1" fontAlgn="base"/>
            <a:r>
              <a:rPr lang="en-US" dirty="0"/>
              <a:t>Code on the Stack is not executable</a:t>
            </a:r>
            <a:endParaRPr lang="en-US" sz="2000" dirty="0"/>
          </a:p>
          <a:p>
            <a:pPr lvl="1" fontAlgn="base"/>
            <a:r>
              <a:rPr lang="en-US" dirty="0"/>
              <a:t>Randomized Stack offsets</a:t>
            </a:r>
            <a:endParaRPr lang="en-US" sz="2000" dirty="0"/>
          </a:p>
          <a:p>
            <a:pPr fontAlgn="base"/>
            <a:r>
              <a:rPr lang="en-US" sz="2400" dirty="0"/>
              <a:t>Avoid overflow vulnerabilities</a:t>
            </a:r>
          </a:p>
          <a:p>
            <a:pPr lvl="1" fontAlgn="base"/>
            <a:r>
              <a:rPr lang="en-US" dirty="0"/>
              <a:t>Use library routines that limit string lengths</a:t>
            </a:r>
            <a:endParaRPr lang="en-US" sz="2000" dirty="0"/>
          </a:p>
          <a:p>
            <a:pPr lvl="1" fontAlgn="base"/>
            <a:r>
              <a:rPr lang="en-US" dirty="0"/>
              <a:t>Use a language that makes them impossible</a:t>
            </a:r>
            <a:endParaRPr lang="en-US" sz="2000" dirty="0"/>
          </a:p>
          <a:p>
            <a:pPr fontAlgn="base"/>
            <a:r>
              <a:rPr lang="en-US" sz="2400" dirty="0"/>
              <a:t>Have compiler use “stack canaries”</a:t>
            </a:r>
          </a:p>
          <a:p>
            <a:pPr lvl="1" fontAlgn="base"/>
            <a:r>
              <a:rPr lang="en-US" dirty="0"/>
              <a:t>place special value (“canary”) on stack just beyond buffer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0589-9E03-BB4A-9CFD-6C6FEE23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5A-44E5-6940-88E7-B8C7E087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7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59-5257-9245-815D-69432FDA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Level Protections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CF62-1192-E449-B64C-D8CBE73B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sz="2400" b="1" dirty="0"/>
              <a:t>Non-executable code segments</a:t>
            </a:r>
            <a:endParaRPr lang="en-US" sz="1100" b="1" dirty="0"/>
          </a:p>
          <a:p>
            <a:pPr fontAlgn="base"/>
            <a:r>
              <a:rPr lang="en-US" sz="2400" dirty="0"/>
              <a:t>In traditional x86, can mark region of memory as either “read-only” or “writeable”</a:t>
            </a:r>
            <a:endParaRPr lang="en-US" sz="1100" dirty="0"/>
          </a:p>
          <a:p>
            <a:pPr lvl="1" fontAlgn="base"/>
            <a:r>
              <a:rPr lang="en-US" dirty="0"/>
              <a:t>Can execute anything readable</a:t>
            </a:r>
            <a:endParaRPr lang="en-US" sz="2020" dirty="0"/>
          </a:p>
          <a:p>
            <a:pPr fontAlgn="base"/>
            <a:r>
              <a:rPr lang="en-US" sz="2400" dirty="0"/>
              <a:t>x86-64 added  explicit “execute” permission</a:t>
            </a:r>
            <a:endParaRPr lang="en-US" sz="1100" dirty="0"/>
          </a:p>
          <a:p>
            <a:pPr fontAlgn="base"/>
            <a:r>
              <a:rPr lang="en-US" sz="2400" dirty="0"/>
              <a:t>Stack marked as non-executable</a:t>
            </a:r>
            <a:endParaRPr lang="en-US" sz="1100" dirty="0"/>
          </a:p>
          <a:p>
            <a:pPr lvl="1" fontAlgn="base"/>
            <a:r>
              <a:rPr lang="en-US" dirty="0"/>
              <a:t>Do </a:t>
            </a:r>
            <a:r>
              <a:rPr lang="en-US" i="1" dirty="0"/>
              <a:t>NOT</a:t>
            </a:r>
            <a:r>
              <a:rPr lang="en-US" dirty="0"/>
              <a:t> execute code in Stack, Static Data, or Heap regions</a:t>
            </a:r>
            <a:endParaRPr lang="en-US" sz="2020" dirty="0"/>
          </a:p>
          <a:p>
            <a:pPr lvl="1" fontAlgn="base"/>
            <a:r>
              <a:rPr lang="en-US" dirty="0"/>
              <a:t>Hardware support needed</a:t>
            </a:r>
          </a:p>
          <a:p>
            <a:pPr fontAlgn="base"/>
            <a:r>
              <a:rPr lang="en-US" dirty="0"/>
              <a:t>Works well, but can’t always use it</a:t>
            </a:r>
            <a:endParaRPr lang="en-US" sz="1160" dirty="0"/>
          </a:p>
          <a:p>
            <a:pPr fontAlgn="base"/>
            <a:r>
              <a:rPr lang="en-US" dirty="0"/>
              <a:t>Many embedded devices </a:t>
            </a:r>
            <a:r>
              <a:rPr lang="en-US" i="1" dirty="0"/>
              <a:t>do not </a:t>
            </a:r>
            <a:r>
              <a:rPr lang="en-US" dirty="0"/>
              <a:t>have this protection</a:t>
            </a:r>
            <a:endParaRPr lang="en-US" sz="1160" dirty="0"/>
          </a:p>
          <a:p>
            <a:pPr lvl="1" fontAlgn="base"/>
            <a:r>
              <a:rPr lang="en-US" dirty="0"/>
              <a:t>Cars</a:t>
            </a:r>
            <a:endParaRPr lang="en-US" sz="2020" dirty="0"/>
          </a:p>
          <a:p>
            <a:pPr lvl="1" fontAlgn="base"/>
            <a:r>
              <a:rPr lang="en-US" dirty="0"/>
              <a:t>Smart homes</a:t>
            </a:r>
            <a:endParaRPr lang="en-US" sz="2020" dirty="0"/>
          </a:p>
          <a:p>
            <a:pPr lvl="1" fontAlgn="base"/>
            <a:r>
              <a:rPr lang="en-US" dirty="0"/>
              <a:t>Pacemakers</a:t>
            </a:r>
            <a:endParaRPr lang="en-US" sz="2020" dirty="0"/>
          </a:p>
          <a:p>
            <a:pPr fontAlgn="base"/>
            <a:r>
              <a:rPr lang="en-US" dirty="0"/>
              <a:t>Some exploits still work!</a:t>
            </a:r>
          </a:p>
          <a:p>
            <a:pPr lvl="1" fontAlgn="base"/>
            <a:endParaRPr lang="en-US" sz="202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70589-9E03-BB4A-9CFD-6C6FEE23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5A-44E5-6940-88E7-B8C7E087D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DE4BF3-1647-2048-B7D5-6759A5458442}"/>
              </a:ext>
            </a:extLst>
          </p:cNvPr>
          <p:cNvSpPr txBox="1">
            <a:spLocks/>
          </p:cNvSpPr>
          <p:nvPr/>
        </p:nvSpPr>
        <p:spPr>
          <a:xfrm>
            <a:off x="6476699" y="4171972"/>
            <a:ext cx="5901459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400" b="1" dirty="0"/>
              <a:t>Randomized stack offsets</a:t>
            </a:r>
            <a:endParaRPr lang="en-US" sz="1100" b="1" dirty="0"/>
          </a:p>
          <a:p>
            <a:pPr lvl="1" fontAlgn="base"/>
            <a:r>
              <a:rPr lang="en-US" dirty="0"/>
              <a:t>At start of program, allocate random amount of space on stack</a:t>
            </a:r>
            <a:endParaRPr lang="en-US" sz="2000" dirty="0"/>
          </a:p>
          <a:p>
            <a:pPr lvl="1" fontAlgn="base"/>
            <a:r>
              <a:rPr lang="en-US" dirty="0"/>
              <a:t>Shifts stack addresses for entire program</a:t>
            </a:r>
            <a:endParaRPr lang="en-US" sz="2000" dirty="0"/>
          </a:p>
          <a:p>
            <a:pPr lvl="2" fontAlgn="base"/>
            <a:r>
              <a:rPr lang="en-US" dirty="0"/>
              <a:t>Addresses will vary from one run to another</a:t>
            </a:r>
            <a:endParaRPr lang="en-US" sz="1040" dirty="0"/>
          </a:p>
          <a:p>
            <a:pPr lvl="1" fontAlgn="base"/>
            <a:r>
              <a:rPr lang="en-US" dirty="0"/>
              <a:t>Makes it difficult for hacker to predict beginning of inserted code</a:t>
            </a:r>
            <a:endParaRPr lang="en-US" sz="2000" dirty="0"/>
          </a:p>
          <a:p>
            <a:pPr fontAlgn="base"/>
            <a:endParaRPr lang="en-US" sz="1160" dirty="0"/>
          </a:p>
        </p:txBody>
      </p:sp>
    </p:spTree>
    <p:extLst>
      <p:ext uri="{BB962C8B-B14F-4D97-AF65-F5344CB8AC3E}">
        <p14:creationId xmlns:p14="http://schemas.microsoft.com/office/powerpoint/2010/main" val="381646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C8EC-0A1D-9044-A489-B45ABC7E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Overflow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AA89A-55B5-814C-BA11-2DBDBE04F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Use library routines that limit string lengths</a:t>
            </a:r>
            <a:endParaRPr lang="en-US" sz="1400" dirty="0"/>
          </a:p>
          <a:p>
            <a:pPr lvl="1" fontAlgn="base"/>
            <a:r>
              <a:rPr lang="en-US" dirty="0" err="1"/>
              <a:t>fgets</a:t>
            </a:r>
            <a:r>
              <a:rPr lang="en-US" dirty="0"/>
              <a:t> instead of gets</a:t>
            </a:r>
            <a:r>
              <a:rPr lang="en-US" b="1" dirty="0"/>
              <a:t> </a:t>
            </a:r>
            <a:r>
              <a:rPr lang="en-US" dirty="0"/>
              <a:t>(2</a:t>
            </a:r>
            <a:r>
              <a:rPr lang="en-US" baseline="30000" dirty="0"/>
              <a:t>nd</a:t>
            </a:r>
            <a:r>
              <a:rPr lang="en-US" dirty="0"/>
              <a:t> argument to </a:t>
            </a:r>
            <a:r>
              <a:rPr lang="en-US" dirty="0" err="1"/>
              <a:t>fgets</a:t>
            </a:r>
            <a:r>
              <a:rPr lang="en-US" dirty="0"/>
              <a:t> sets limit)</a:t>
            </a:r>
            <a:endParaRPr lang="en-US" sz="2000" dirty="0"/>
          </a:p>
          <a:p>
            <a:pPr lvl="1" fontAlgn="base"/>
            <a:r>
              <a:rPr lang="en-US" dirty="0" err="1"/>
              <a:t>strncpy</a:t>
            </a:r>
            <a:r>
              <a:rPr lang="en-US" dirty="0"/>
              <a:t> instead of </a:t>
            </a:r>
            <a:r>
              <a:rPr lang="en-US" dirty="0" err="1"/>
              <a:t>strcpy</a:t>
            </a:r>
            <a:endParaRPr lang="en-US" sz="2000" dirty="0"/>
          </a:p>
          <a:p>
            <a:pPr lvl="1" fontAlgn="base"/>
            <a:r>
              <a:rPr lang="en-US" dirty="0"/>
              <a:t>Don’t use </a:t>
            </a:r>
            <a:r>
              <a:rPr lang="en-US" dirty="0" err="1"/>
              <a:t>scanf</a:t>
            </a:r>
            <a:r>
              <a:rPr lang="en-US" dirty="0"/>
              <a:t> with %s conversion specification</a:t>
            </a:r>
            <a:endParaRPr lang="en-US" sz="2000" dirty="0"/>
          </a:p>
          <a:p>
            <a:pPr lvl="2" fontAlgn="base"/>
            <a:r>
              <a:rPr lang="en-US" dirty="0"/>
              <a:t>Use </a:t>
            </a:r>
            <a:r>
              <a:rPr lang="en-US" dirty="0" err="1"/>
              <a:t>fgets</a:t>
            </a:r>
            <a:r>
              <a:rPr lang="en-US" dirty="0"/>
              <a:t> to read the string</a:t>
            </a:r>
            <a:endParaRPr lang="en-US" sz="1200" dirty="0"/>
          </a:p>
          <a:p>
            <a:pPr lvl="2" fontAlgn="base"/>
            <a:r>
              <a:rPr lang="en-US" dirty="0"/>
              <a:t>Or use %ns</a:t>
            </a:r>
            <a:r>
              <a:rPr lang="en-US" b="1" dirty="0"/>
              <a:t> </a:t>
            </a:r>
            <a:r>
              <a:rPr lang="en-US" dirty="0"/>
              <a:t>where n is a suitable integer</a:t>
            </a:r>
            <a:endParaRPr lang="en-US" sz="1200" dirty="0"/>
          </a:p>
          <a:p>
            <a:pPr lvl="2" fontAlgn="base"/>
            <a:endParaRPr lang="en-US" sz="1200" dirty="0"/>
          </a:p>
          <a:p>
            <a:pPr fontAlgn="base"/>
            <a:r>
              <a:rPr lang="en-US" sz="2400" dirty="0"/>
              <a:t>Alternatively, don’t use C - use a language that does array index bounds check</a:t>
            </a:r>
            <a:endParaRPr lang="en-US" sz="1600" dirty="0"/>
          </a:p>
          <a:p>
            <a:pPr lvl="1" fontAlgn="base"/>
            <a:r>
              <a:rPr lang="en-US" dirty="0"/>
              <a:t>Buffer overflow is impossible in Java</a:t>
            </a:r>
            <a:endParaRPr lang="en-US" sz="2000" dirty="0"/>
          </a:p>
          <a:p>
            <a:pPr lvl="2" fontAlgn="base"/>
            <a:r>
              <a:rPr lang="en-US" dirty="0" err="1"/>
              <a:t>ArrayIndexOutOfBoundsException</a:t>
            </a:r>
            <a:endParaRPr lang="en-US" sz="1200" dirty="0"/>
          </a:p>
          <a:p>
            <a:pPr lvl="1" fontAlgn="base"/>
            <a:r>
              <a:rPr lang="en-US" dirty="0"/>
              <a:t>Rust language was designed with security in mind</a:t>
            </a:r>
            <a:endParaRPr lang="en-US" sz="2000" dirty="0"/>
          </a:p>
          <a:p>
            <a:pPr lvl="2" fontAlgn="base"/>
            <a:r>
              <a:rPr lang="en-US" dirty="0"/>
              <a:t>Panics on index out of bounds, plus more protections</a:t>
            </a:r>
            <a:endParaRPr lang="en-US" sz="1200" dirty="0"/>
          </a:p>
          <a:p>
            <a:pPr lvl="2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BFB6B-1946-5D4B-80AD-E5C0312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363E1-2689-8940-8B22-B8C6EFF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B99A6-7A4B-9944-821C-1B0320B379F9}"/>
              </a:ext>
            </a:extLst>
          </p:cNvPr>
          <p:cNvSpPr/>
          <p:nvPr/>
        </p:nvSpPr>
        <p:spPr>
          <a:xfrm>
            <a:off x="6600668" y="1512984"/>
            <a:ext cx="5406453" cy="2031325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Echo Line */</a:t>
            </a:r>
            <a:b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echo()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];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Way too small! */</a:t>
            </a:r>
            <a:br>
              <a:rPr lang="en-US" i="1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fgets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</a:t>
            </a:r>
            <a:r>
              <a:rPr lang="en-US" b="1" u="sng" dirty="0">
                <a:solidFill>
                  <a:srgbClr val="C00000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, stdin);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   puts(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buf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);</a:t>
            </a:r>
            <a:b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82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FEA2-5681-2F43-9052-904FC7C3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Canaries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90D4F-2A8E-384D-B1F3-FA800F43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400" dirty="0"/>
              <a:t>Basic Idea:  place special value (“canary”) on stack just beyond buffer</a:t>
            </a:r>
            <a:endParaRPr lang="en-US" sz="1200" dirty="0"/>
          </a:p>
          <a:p>
            <a:pPr lvl="1" fontAlgn="base"/>
            <a:r>
              <a:rPr lang="en-US" i="1" dirty="0"/>
              <a:t>Secret</a:t>
            </a:r>
            <a:r>
              <a:rPr lang="en-US" dirty="0"/>
              <a:t> value that is randomized before main()</a:t>
            </a:r>
            <a:endParaRPr lang="en-US" i="1" dirty="0"/>
          </a:p>
          <a:p>
            <a:pPr lvl="1" fontAlgn="base"/>
            <a:r>
              <a:rPr lang="en-US" dirty="0"/>
              <a:t>Placed between buffer and return address</a:t>
            </a:r>
          </a:p>
          <a:p>
            <a:pPr lvl="1" fontAlgn="base"/>
            <a:r>
              <a:rPr lang="en-US" dirty="0"/>
              <a:t>Check for corruption before exiting function</a:t>
            </a:r>
          </a:p>
          <a:p>
            <a:pPr fontAlgn="base"/>
            <a:r>
              <a:rPr lang="en-US" sz="2400" dirty="0"/>
              <a:t>GCC implementation</a:t>
            </a:r>
            <a:endParaRPr lang="en-US" sz="1200" dirty="0"/>
          </a:p>
          <a:p>
            <a:pPr lvl="1" fontAlgn="base"/>
            <a:r>
              <a:rPr lang="en-US" dirty="0"/>
              <a:t> -</a:t>
            </a:r>
            <a:r>
              <a:rPr lang="en-US" dirty="0" err="1"/>
              <a:t>fstack</a:t>
            </a:r>
            <a:r>
              <a:rPr lang="en-US" dirty="0"/>
              <a:t>-protector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C3643-D4D2-7841-9457-16273479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0F71-A14E-1D44-9A03-5B54B8EDD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AD896-B3D5-C641-B898-4E146FEBA590}"/>
              </a:ext>
            </a:extLst>
          </p:cNvPr>
          <p:cNvSpPr/>
          <p:nvPr/>
        </p:nvSpPr>
        <p:spPr>
          <a:xfrm>
            <a:off x="769496" y="4182654"/>
            <a:ext cx="3352799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unix</a:t>
            </a:r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&gt;</a:t>
            </a:r>
            <a:r>
              <a:rPr lang="en-US" i="1" dirty="0">
                <a:solidFill>
                  <a:srgbClr val="4C3282"/>
                </a:solidFill>
                <a:latin typeface="Courier New" panose="02070309020205020404" pitchFamily="49" charset="0"/>
              </a:rPr>
              <a:t>./</a:t>
            </a:r>
            <a:r>
              <a:rPr lang="en-US" i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buf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Enter string: </a:t>
            </a:r>
            <a:r>
              <a:rPr lang="en-US" b="1" i="1" dirty="0">
                <a:solidFill>
                  <a:srgbClr val="4C3282"/>
                </a:solidFill>
                <a:latin typeface="Courier New" panose="02070309020205020404" pitchFamily="49" charset="0"/>
              </a:rPr>
              <a:t>12345678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12345678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11136-F15A-534C-BA84-9D94980B6116}"/>
              </a:ext>
            </a:extLst>
          </p:cNvPr>
          <p:cNvSpPr/>
          <p:nvPr/>
        </p:nvSpPr>
        <p:spPr>
          <a:xfrm>
            <a:off x="5041692" y="4182654"/>
            <a:ext cx="4567003" cy="92333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unix</a:t>
            </a:r>
            <a:r>
              <a:rPr lang="en-US" b="1" dirty="0">
                <a:solidFill>
                  <a:srgbClr val="4C3282"/>
                </a:solidFill>
                <a:latin typeface="Courier New" panose="02070309020205020404" pitchFamily="49" charset="0"/>
              </a:rPr>
              <a:t>&gt; </a:t>
            </a:r>
            <a:r>
              <a:rPr lang="en-US" i="1" dirty="0">
                <a:solidFill>
                  <a:srgbClr val="4C3282"/>
                </a:solidFill>
                <a:latin typeface="Courier New" panose="02070309020205020404" pitchFamily="49" charset="0"/>
              </a:rPr>
              <a:t>./</a:t>
            </a:r>
            <a:r>
              <a:rPr lang="en-US" i="1" dirty="0" err="1">
                <a:solidFill>
                  <a:srgbClr val="4C3282"/>
                </a:solidFill>
                <a:latin typeface="Courier New" panose="02070309020205020404" pitchFamily="49" charset="0"/>
              </a:rPr>
              <a:t>buf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Enter string: </a:t>
            </a:r>
            <a:r>
              <a:rPr lang="en-US" b="1" i="1" dirty="0">
                <a:solidFill>
                  <a:srgbClr val="4C3282"/>
                </a:solidFill>
                <a:latin typeface="Courier New" panose="02070309020205020404" pitchFamily="49" charset="0"/>
              </a:rPr>
              <a:t>123456789</a:t>
            </a:r>
            <a:endParaRPr lang="en-US" dirty="0">
              <a:solidFill>
                <a:srgbClr val="4C3282"/>
              </a:solidFill>
            </a:endParaRPr>
          </a:p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</a:rPr>
              <a:t>*** stack smashing detected ***</a:t>
            </a:r>
            <a:endParaRPr lang="en-US" dirty="0">
              <a:solidFill>
                <a:srgbClr val="4C32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9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E763-45EF-C04B-99B6-7DD8DA51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0A329-DFB1-494B-AC64-35B6FBAB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539BB-2221-1B4E-AA80-05060A11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5FC9-8E47-2943-B07D-0CC2DD92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B537-3CBD-5341-9AE8-E996A0F2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General Memory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1396E-9782-AD41-85C5-1AA6D96A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061062" cy="4845504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Stack</a:t>
            </a:r>
            <a:endParaRPr lang="en-US" sz="1400" dirty="0"/>
          </a:p>
          <a:p>
            <a:pPr lvl="1" fontAlgn="base"/>
            <a:r>
              <a:rPr lang="en-US" sz="2000" dirty="0"/>
              <a:t>Local variables (procedure context)</a:t>
            </a:r>
            <a:endParaRPr lang="en-US" sz="2400" dirty="0"/>
          </a:p>
          <a:p>
            <a:pPr fontAlgn="base"/>
            <a:r>
              <a:rPr lang="en-US" sz="2400" dirty="0"/>
              <a:t>Heap</a:t>
            </a:r>
            <a:endParaRPr lang="en-US" sz="1400" dirty="0"/>
          </a:p>
          <a:p>
            <a:pPr lvl="1" fontAlgn="base"/>
            <a:r>
              <a:rPr lang="en-US" sz="2000" dirty="0"/>
              <a:t>Dynamically allocated as needed</a:t>
            </a:r>
            <a:endParaRPr lang="en-US" sz="2400" dirty="0"/>
          </a:p>
          <a:p>
            <a:pPr lvl="1" fontAlgn="base"/>
            <a:r>
              <a:rPr lang="en-US" sz="2000" dirty="0"/>
              <a:t>malloc(), </a:t>
            </a:r>
            <a:r>
              <a:rPr lang="en-US" sz="2000" dirty="0" err="1"/>
              <a:t>calloc</a:t>
            </a:r>
            <a:r>
              <a:rPr lang="en-US" sz="2000" dirty="0"/>
              <a:t>(), new, …</a:t>
            </a:r>
            <a:endParaRPr lang="en-US" sz="2400" dirty="0"/>
          </a:p>
          <a:p>
            <a:pPr fontAlgn="base"/>
            <a:r>
              <a:rPr lang="en-US" sz="2400" dirty="0"/>
              <a:t>Statically allocated Data</a:t>
            </a:r>
            <a:endParaRPr lang="en-US" sz="1400" dirty="0"/>
          </a:p>
          <a:p>
            <a:pPr lvl="1" fontAlgn="base"/>
            <a:r>
              <a:rPr lang="en-US" sz="2000" dirty="0"/>
              <a:t>Read/write:  global variables (Static Data)</a:t>
            </a:r>
            <a:endParaRPr lang="en-US" sz="2400" dirty="0"/>
          </a:p>
          <a:p>
            <a:pPr lvl="1" fontAlgn="base"/>
            <a:r>
              <a:rPr lang="en-US" sz="2000" dirty="0"/>
              <a:t>Read-only:  string literals (Literals)</a:t>
            </a:r>
            <a:endParaRPr lang="en-US" sz="2400" dirty="0"/>
          </a:p>
          <a:p>
            <a:pPr fontAlgn="base"/>
            <a:r>
              <a:rPr lang="en-US" sz="2400" dirty="0"/>
              <a:t>Code/Instructions</a:t>
            </a:r>
            <a:endParaRPr lang="en-US" sz="1400" dirty="0"/>
          </a:p>
          <a:p>
            <a:pPr lvl="1" fontAlgn="base"/>
            <a:r>
              <a:rPr lang="en-US" sz="2000" dirty="0"/>
              <a:t>Executable machine instructions</a:t>
            </a:r>
            <a:endParaRPr lang="en-US" sz="2400" dirty="0"/>
          </a:p>
          <a:p>
            <a:pPr lvl="1" fontAlgn="base"/>
            <a:r>
              <a:rPr lang="en-US" sz="2000" dirty="0"/>
              <a:t>Read-only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558CB-C32C-1449-821B-7798F461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D314E-973A-9F48-BCD1-3E47C64A3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31445-3BAE-504E-B354-1B19056EF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00" y="1277943"/>
            <a:ext cx="2664028" cy="46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3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4D176A-D73F-544A-A275-7374EF15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71" y="1128248"/>
            <a:ext cx="2664028" cy="460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A0B1-8F38-414E-A100-EF77C14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everything go?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8469-1192-A342-B701-AFA09F72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CDBBB-EA16-7144-9246-432AB000F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BA966-C24F-3142-B02D-9C744C049E4D}"/>
              </a:ext>
            </a:extLst>
          </p:cNvPr>
          <p:cNvSpPr/>
          <p:nvPr/>
        </p:nvSpPr>
        <p:spPr>
          <a:xfrm>
            <a:off x="469691" y="1510515"/>
            <a:ext cx="6096000" cy="480131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big_array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[1L&lt;&lt;24];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16 MB */</a:t>
            </a:r>
            <a:endParaRPr lang="en-US" dirty="0"/>
          </a:p>
          <a:p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611BB8"/>
                </a:solidFill>
                <a:latin typeface="Courier New" panose="02070309020205020404" pitchFamily="49" charset="0"/>
              </a:rPr>
              <a:t>huge_array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[1L&lt;&lt;31];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  2 GB */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global = 0;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useless() { 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0; }</a:t>
            </a:r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{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void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*p1, *p2, *p3, *p4;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b="1" dirty="0">
                <a:solidFill>
                  <a:srgbClr val="611BB8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 local = 0;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p1 = malloc(1L &lt;&lt; 28);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 MB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p2 = malloc(1L &lt;&lt; 8);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  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p3 = malloc(1L &lt;&lt; 32);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  4 GB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p4 = malloc(1L &lt;&lt; 8);  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256  B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    </a:t>
            </a:r>
            <a:r>
              <a:rPr lang="en-US" i="1" dirty="0">
                <a:solidFill>
                  <a:srgbClr val="7F7F7F"/>
                </a:solidFill>
                <a:latin typeface="Courier New" panose="02070309020205020404" pitchFamily="49" charset="0"/>
              </a:rPr>
              <a:t>/* Some print statements ... */</a:t>
            </a:r>
            <a:endParaRPr lang="en-US" dirty="0"/>
          </a:p>
          <a:p>
            <a:r>
              <a:rPr lang="en-US" dirty="0">
                <a:solidFill>
                  <a:srgbClr val="611BB8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CFCE16-D454-7146-B6D6-077B0AD3651A}"/>
              </a:ext>
            </a:extLst>
          </p:cNvPr>
          <p:cNvCxnSpPr>
            <a:cxnSpLocks/>
          </p:cNvCxnSpPr>
          <p:nvPr/>
        </p:nvCxnSpPr>
        <p:spPr>
          <a:xfrm flipV="1">
            <a:off x="4521200" y="1704972"/>
            <a:ext cx="4126874" cy="232416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C8C221-DEDF-594D-9867-5339F8B93D1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5984046" y="3082093"/>
            <a:ext cx="2664028" cy="209199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F1DDB2-E3BA-054F-AEDA-51CBD8B957BF}"/>
              </a:ext>
            </a:extLst>
          </p:cNvPr>
          <p:cNvCxnSpPr>
            <a:cxnSpLocks/>
          </p:cNvCxnSpPr>
          <p:nvPr/>
        </p:nvCxnSpPr>
        <p:spPr>
          <a:xfrm>
            <a:off x="5609968" y="1819177"/>
            <a:ext cx="3038106" cy="209199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7F80C3-4496-B44A-A917-2B604187D9E9}"/>
              </a:ext>
            </a:extLst>
          </p:cNvPr>
          <p:cNvCxnSpPr>
            <a:cxnSpLocks/>
          </p:cNvCxnSpPr>
          <p:nvPr/>
        </p:nvCxnSpPr>
        <p:spPr>
          <a:xfrm>
            <a:off x="4324865" y="3019505"/>
            <a:ext cx="4323209" cy="2283041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6F9333F-4E60-2A45-A873-5A1E1D6C1CEA}"/>
              </a:ext>
            </a:extLst>
          </p:cNvPr>
          <p:cNvSpPr/>
          <p:nvPr/>
        </p:nvSpPr>
        <p:spPr>
          <a:xfrm>
            <a:off x="469691" y="1510515"/>
            <a:ext cx="5140277" cy="661185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B510F7-3F14-744B-A977-E0D74157A1FD}"/>
              </a:ext>
            </a:extLst>
          </p:cNvPr>
          <p:cNvSpPr/>
          <p:nvPr/>
        </p:nvSpPr>
        <p:spPr>
          <a:xfrm>
            <a:off x="469692" y="2882899"/>
            <a:ext cx="3855174" cy="381001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40ABBC-7BA2-AA4D-AA6E-C06359F20DD8}"/>
              </a:ext>
            </a:extLst>
          </p:cNvPr>
          <p:cNvSpPr/>
          <p:nvPr/>
        </p:nvSpPr>
        <p:spPr>
          <a:xfrm>
            <a:off x="1028591" y="4029137"/>
            <a:ext cx="3492609" cy="517034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5FB55F-5CC7-CE41-8CC2-531B23586E91}"/>
              </a:ext>
            </a:extLst>
          </p:cNvPr>
          <p:cNvSpPr/>
          <p:nvPr/>
        </p:nvSpPr>
        <p:spPr>
          <a:xfrm>
            <a:off x="1028591" y="4618425"/>
            <a:ext cx="4955455" cy="1111326"/>
          </a:xfrm>
          <a:prstGeom prst="rect">
            <a:avLst/>
          </a:prstGeom>
          <a:noFill/>
          <a:ln w="28575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29D3-E895-2C46-AB93-9E1D35A9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Software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B45B0-9A87-E34E-8B52-DA51CBA2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5871-562D-3140-9881-698925B93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C93F8-2A3E-114E-921F-7A796AD96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612472"/>
            <a:ext cx="102489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F6BA-BCFA-9A45-94A2-322D783A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Human to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47027-FFC5-9542-9A85-79A403FD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653011"/>
          </a:xfrm>
        </p:spPr>
        <p:txBody>
          <a:bodyPr/>
          <a:lstStyle/>
          <a:p>
            <a:pPr fontAlgn="base"/>
            <a:r>
              <a:rPr lang="en-US" sz="2000" dirty="0"/>
              <a:t>C /C++ is translated directly into assembly by compiler</a:t>
            </a:r>
          </a:p>
          <a:p>
            <a:pPr lvl="1" fontAlgn="base"/>
            <a:r>
              <a:rPr lang="en-US" sz="1600" dirty="0"/>
              <a:t>Other languages may be translated into another form</a:t>
            </a:r>
          </a:p>
          <a:p>
            <a:pPr lvl="2" fontAlgn="base"/>
            <a:r>
              <a:rPr lang="en-US" dirty="0"/>
              <a:t>Java is translated into an assembly-like form, which is then run by the Java interpreter/runtime</a:t>
            </a:r>
          </a:p>
          <a:p>
            <a:pPr lvl="2" fontAlgn="base"/>
            <a:r>
              <a:rPr lang="en-US" dirty="0"/>
              <a:t>The Java runtime is executing assembly instructions!</a:t>
            </a:r>
          </a:p>
          <a:p>
            <a:pPr lvl="1" fontAlgn="base"/>
            <a:r>
              <a:rPr lang="en-US" sz="1600" dirty="0"/>
              <a:t>Some languages are directly interpreted without being translated into another form</a:t>
            </a:r>
          </a:p>
          <a:p>
            <a:pPr lvl="2" fontAlgn="base"/>
            <a:r>
              <a:rPr lang="en-US" dirty="0"/>
              <a:t>Most Bash implementations will directly interpret the commands without compiling</a:t>
            </a:r>
          </a:p>
          <a:p>
            <a:pPr lvl="2" fontAlgn="base"/>
            <a:r>
              <a:rPr lang="en-US" dirty="0"/>
              <a:t>Python can do either. It can be used as an interpreter or compile scripts</a:t>
            </a:r>
          </a:p>
          <a:p>
            <a:pPr fontAlgn="base"/>
            <a:r>
              <a:rPr lang="en-US" sz="2000" dirty="0"/>
              <a:t>Assembler translates assembly into machine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81E96-F1FF-2F42-A5FA-55F4265A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C4A4-9398-F54F-A014-C9F7DE8BE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FFE1F-DDCE-E741-9565-46458EED538A}"/>
              </a:ext>
            </a:extLst>
          </p:cNvPr>
          <p:cNvSpPr/>
          <p:nvPr/>
        </p:nvSpPr>
        <p:spPr>
          <a:xfrm>
            <a:off x="739502" y="4330917"/>
            <a:ext cx="2173741" cy="181588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#include &lt;</a:t>
            </a:r>
            <a:r>
              <a:rPr lang="en-US" sz="1400" dirty="0" err="1">
                <a:solidFill>
                  <a:srgbClr val="4C3282"/>
                </a:solidFill>
                <a:latin typeface="Courier New" panose="02070309020205020404" pitchFamily="49" charset="0"/>
              </a:rPr>
              <a:t>stdio.h</a:t>
            </a:r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&gt;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 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int main()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{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   char name[20];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   …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   return 0;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}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627D5-32D2-E240-A52C-BF6F944AC582}"/>
              </a:ext>
            </a:extLst>
          </p:cNvPr>
          <p:cNvSpPr/>
          <p:nvPr/>
        </p:nvSpPr>
        <p:spPr>
          <a:xfrm>
            <a:off x="5158931" y="4869526"/>
            <a:ext cx="1685420" cy="738664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push </a:t>
            </a:r>
            <a:r>
              <a:rPr lang="en-US" sz="1400" dirty="0" err="1">
                <a:solidFill>
                  <a:srgbClr val="4C3282"/>
                </a:solidFill>
                <a:latin typeface="Courier New" panose="02070309020205020404" pitchFamily="49" charset="0"/>
              </a:rPr>
              <a:t>ebp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mov  </a:t>
            </a:r>
            <a:r>
              <a:rPr lang="en-US" sz="1400" dirty="0" err="1">
                <a:solidFill>
                  <a:srgbClr val="4C3282"/>
                </a:solidFill>
                <a:latin typeface="Courier New" panose="02070309020205020404" pitchFamily="49" charset="0"/>
              </a:rPr>
              <a:t>ebp</a:t>
            </a:r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rgbClr val="4C3282"/>
                </a:solidFill>
                <a:latin typeface="Courier New" panose="02070309020205020404" pitchFamily="49" charset="0"/>
              </a:rPr>
              <a:t>esp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sub  </a:t>
            </a:r>
            <a:r>
              <a:rPr lang="en-US" sz="1400" dirty="0" err="1">
                <a:solidFill>
                  <a:srgbClr val="4C3282"/>
                </a:solidFill>
                <a:latin typeface="Courier New" panose="02070309020205020404" pitchFamily="49" charset="0"/>
              </a:rPr>
              <a:t>esp</a:t>
            </a:r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, 0C0h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E0D57-4ECF-7B44-B270-8D8C42652C6A}"/>
              </a:ext>
            </a:extLst>
          </p:cNvPr>
          <p:cNvSpPr/>
          <p:nvPr/>
        </p:nvSpPr>
        <p:spPr>
          <a:xfrm>
            <a:off x="9430650" y="4760000"/>
            <a:ext cx="1889283" cy="954107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83 </a:t>
            </a:r>
            <a:r>
              <a:rPr lang="en-US" sz="1400" dirty="0" err="1">
                <a:solidFill>
                  <a:srgbClr val="4C3282"/>
                </a:solidFill>
                <a:latin typeface="Courier New" panose="02070309020205020404" pitchFamily="49" charset="0"/>
              </a:rPr>
              <a:t>ec</a:t>
            </a:r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 08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83 e4 f0</a:t>
            </a: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b8 00 00 00 00 </a:t>
            </a:r>
          </a:p>
          <a:p>
            <a:r>
              <a:rPr lang="en-US" sz="1400" dirty="0">
                <a:solidFill>
                  <a:srgbClr val="4C3282"/>
                </a:solidFill>
                <a:latin typeface="Courier New" panose="02070309020205020404" pitchFamily="49" charset="0"/>
              </a:rPr>
              <a:t>83 c0 0f </a:t>
            </a:r>
            <a:endParaRPr lang="en-US" sz="1400" dirty="0">
              <a:solidFill>
                <a:srgbClr val="4C3282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B1C725-C4C9-F94C-B658-B00264D57D1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913243" y="5238858"/>
            <a:ext cx="2245688" cy="0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BE066-6D8A-3B44-A833-19860CFD636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6844351" y="5237054"/>
            <a:ext cx="2586299" cy="1804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7577F9-8DF4-4547-9E73-F77178BDEE6F}"/>
              </a:ext>
            </a:extLst>
          </p:cNvPr>
          <p:cNvSpPr txBox="1"/>
          <p:nvPr/>
        </p:nvSpPr>
        <p:spPr>
          <a:xfrm>
            <a:off x="3517355" y="495765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Compiler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8FD5E6-D9AE-114E-B18F-3671D876E2E5}"/>
              </a:ext>
            </a:extLst>
          </p:cNvPr>
          <p:cNvSpPr txBox="1"/>
          <p:nvPr/>
        </p:nvSpPr>
        <p:spPr>
          <a:xfrm>
            <a:off x="7569834" y="4954037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Assembler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7DD4D0-BABB-FB48-95B7-F6935C2119AC}"/>
              </a:ext>
            </a:extLst>
          </p:cNvPr>
          <p:cNvSpPr txBox="1"/>
          <p:nvPr/>
        </p:nvSpPr>
        <p:spPr>
          <a:xfrm>
            <a:off x="1672323" y="40508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2D2332-6000-8A4C-A0C1-C5AE7A64CDBD}"/>
              </a:ext>
            </a:extLst>
          </p:cNvPr>
          <p:cNvSpPr txBox="1"/>
          <p:nvPr/>
        </p:nvSpPr>
        <p:spPr>
          <a:xfrm>
            <a:off x="5463673" y="460360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Assembly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19BD77-D5FA-304B-A7E7-98873ABA848D}"/>
              </a:ext>
            </a:extLst>
          </p:cNvPr>
          <p:cNvSpPr txBox="1"/>
          <p:nvPr/>
        </p:nvSpPr>
        <p:spPr>
          <a:xfrm>
            <a:off x="9606491" y="450019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Machine Code</a:t>
            </a:r>
          </a:p>
        </p:txBody>
      </p:sp>
    </p:spTree>
    <p:extLst>
      <p:ext uri="{BB962C8B-B14F-4D97-AF65-F5344CB8AC3E}">
        <p14:creationId xmlns:p14="http://schemas.microsoft.com/office/powerpoint/2010/main" val="82727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0CCE-E21B-744B-A54A-A5E57D76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A72CC-E49E-AD43-81BF-AEA14F1CD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b="1" dirty="0">
                <a:solidFill>
                  <a:srgbClr val="4C3282"/>
                </a:solidFill>
              </a:rPr>
              <a:t>Instruction Set Architecture (ISA):</a:t>
            </a:r>
            <a:r>
              <a:rPr lang="en-US" sz="2400" dirty="0">
                <a:solidFill>
                  <a:srgbClr val="4C3282"/>
                </a:solidFill>
              </a:rPr>
              <a:t>  </a:t>
            </a:r>
            <a:r>
              <a:rPr lang="en-US" sz="2400" dirty="0"/>
              <a:t>The ”programming language” of the processor, the syntax and language of how to give commands to the processor. </a:t>
            </a:r>
          </a:p>
          <a:p>
            <a:pPr lvl="1" fontAlgn="base"/>
            <a:r>
              <a:rPr lang="en-US" sz="2000" dirty="0"/>
              <a:t>There are a set of ISAs that are supported by a larger collection of microarchitectures</a:t>
            </a:r>
          </a:p>
          <a:p>
            <a:pPr lvl="1" fontAlgn="base"/>
            <a:r>
              <a:rPr lang="en-US" sz="2000" dirty="0"/>
              <a:t>Ex: x86, ARM ISA, TI DSPs ISA</a:t>
            </a:r>
            <a:endParaRPr lang="en-US" dirty="0"/>
          </a:p>
          <a:p>
            <a:pPr marL="128016" lvl="1" indent="0" fontAlgn="base">
              <a:buNone/>
            </a:pPr>
            <a:r>
              <a:rPr lang="en-US" sz="2400" dirty="0"/>
              <a:t>The ISA defines:</a:t>
            </a:r>
            <a:endParaRPr lang="en-US" sz="1600" dirty="0"/>
          </a:p>
          <a:p>
            <a:pPr lvl="1" fontAlgn="base"/>
            <a:r>
              <a:rPr lang="en-US" dirty="0"/>
              <a:t>The system’s state (</a:t>
            </a:r>
            <a:r>
              <a:rPr lang="en-US" i="1" dirty="0"/>
              <a:t>e.g.</a:t>
            </a:r>
            <a:r>
              <a:rPr lang="en-US" dirty="0"/>
              <a:t> registers, memory, program counter)</a:t>
            </a:r>
            <a:endParaRPr lang="en-US" sz="2000" dirty="0"/>
          </a:p>
          <a:p>
            <a:pPr lvl="1" fontAlgn="base"/>
            <a:r>
              <a:rPr lang="en-US" dirty="0"/>
              <a:t>The instructions the CPU can execute</a:t>
            </a:r>
            <a:endParaRPr lang="en-US" sz="2000" dirty="0"/>
          </a:p>
          <a:p>
            <a:pPr lvl="1" fontAlgn="base">
              <a:lnSpc>
                <a:spcPct val="100000"/>
              </a:lnSpc>
            </a:pPr>
            <a:r>
              <a:rPr lang="en-US" dirty="0"/>
              <a:t>The effect that each of these instructions will have on the system state</a:t>
            </a:r>
          </a:p>
          <a:p>
            <a:pPr fontAlgn="base"/>
            <a:r>
              <a:rPr lang="en-US" sz="2400" b="1" dirty="0">
                <a:solidFill>
                  <a:srgbClr val="4C3282"/>
                </a:solidFill>
              </a:rPr>
              <a:t>Microarchitecture: </a:t>
            </a:r>
            <a:r>
              <a:rPr lang="en-US" sz="2400" dirty="0"/>
              <a:t>The way a specific processor executes a given ISA based on the processor’s design.</a:t>
            </a:r>
          </a:p>
          <a:p>
            <a:pPr lvl="1" fontAlgn="base"/>
            <a:r>
              <a:rPr lang="en-US" sz="2000" dirty="0"/>
              <a:t>The Microarchitecture defines how the data (data path) moves through the parts of the processor (control path), often represented as a data flow diagram.</a:t>
            </a:r>
          </a:p>
          <a:p>
            <a:pPr lvl="1" fontAlgn="base"/>
            <a:r>
              <a:rPr lang="en-US" sz="2000" dirty="0"/>
              <a:t>microarchitecture dictates the flow of instructions through items within the processor such as logic gates, registers, Arithmetic Logic Units (ALUs)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B24D-22C3-3647-90D8-282188EC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9F97E-B516-7047-973A-7E7C47B9B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25A7-39B4-F64A-8085-3C1D1B8E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ISAs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A78D-DA78-C845-9911-42009BBD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F7D8-AD73-FA45-9CC1-6CA88CAC5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C94AE3-6CCB-B345-9960-5FB69282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09" y="2761583"/>
            <a:ext cx="3166351" cy="30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101E84-A5D0-114D-9388-E6AC79D2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5" y="2761583"/>
            <a:ext cx="3166350" cy="2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AA5520-FB0E-1042-91EA-14114741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3" y="1536759"/>
            <a:ext cx="1529649" cy="10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CFBC76-FF1F-7244-A8E4-E00818AC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97" y="1739526"/>
            <a:ext cx="2061678" cy="6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F64DFA1-D4B0-5B42-847C-EF1545FB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65" y="1297342"/>
            <a:ext cx="2370789" cy="15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30C82-5E30-9142-B0DB-D5259E7B1F9A}"/>
              </a:ext>
            </a:extLst>
          </p:cNvPr>
          <p:cNvSpPr txBox="1"/>
          <p:nvPr/>
        </p:nvSpPr>
        <p:spPr>
          <a:xfrm>
            <a:off x="783640" y="5303325"/>
            <a:ext cx="2267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Macbooks</a:t>
            </a:r>
            <a:r>
              <a:rPr lang="en-US" dirty="0"/>
              <a:t> &amp; PCs</a:t>
            </a:r>
          </a:p>
          <a:p>
            <a:r>
              <a:rPr lang="en-US" dirty="0"/>
              <a:t>(Core i3, i5, i7, M)</a:t>
            </a:r>
          </a:p>
          <a:p>
            <a:r>
              <a:rPr lang="en-US" dirty="0"/>
              <a:t>x86-64 instruction 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AE3BBB-3E1F-6C4C-ACFC-8EAADE5E4B0A}"/>
              </a:ext>
            </a:extLst>
          </p:cNvPr>
          <p:cNvSpPr txBox="1"/>
          <p:nvPr/>
        </p:nvSpPr>
        <p:spPr>
          <a:xfrm>
            <a:off x="4436507" y="5934670"/>
            <a:ext cx="3318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Smartphone (and similar) devices</a:t>
            </a:r>
          </a:p>
          <a:p>
            <a:r>
              <a:rPr lang="en-US" dirty="0"/>
              <a:t>(iPhone, iPad, Raspberry Pi)</a:t>
            </a:r>
          </a:p>
          <a:p>
            <a:r>
              <a:rPr lang="en-US" dirty="0"/>
              <a:t>ARM instruction 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46464-CD78-4640-B99E-222BA81AC89A}"/>
              </a:ext>
            </a:extLst>
          </p:cNvPr>
          <p:cNvSpPr txBox="1"/>
          <p:nvPr/>
        </p:nvSpPr>
        <p:spPr>
          <a:xfrm>
            <a:off x="8883437" y="5093168"/>
            <a:ext cx="2704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home &amp; networking</a:t>
            </a:r>
          </a:p>
          <a:p>
            <a:r>
              <a:rPr lang="en-US" dirty="0"/>
              <a:t>(Blu-ray, </a:t>
            </a:r>
            <a:r>
              <a:rPr lang="en-US" dirty="0" err="1"/>
              <a:t>Playstation</a:t>
            </a:r>
            <a:r>
              <a:rPr lang="en-US" dirty="0"/>
              <a:t> 2)</a:t>
            </a:r>
          </a:p>
          <a:p>
            <a:r>
              <a:rPr lang="en-US" dirty="0"/>
              <a:t>MIPS instruction set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D656CFB-18C1-F44E-B2A0-CD7273A2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05" y="2761583"/>
            <a:ext cx="3155310" cy="21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6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1E92-807A-3D4B-8F65-CB9B56CD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who writes assembly?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CA18-552D-964A-B5C4-F8A107574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/>
              <a:t>Chances are, you’ll never write a program in assembly! </a:t>
            </a:r>
          </a:p>
          <a:p>
            <a:pPr lvl="1" fontAlgn="base"/>
            <a:r>
              <a:rPr lang="en-US" sz="1600" dirty="0"/>
              <a:t>BUT understanding assembly is the key to the machine-level execution model.</a:t>
            </a:r>
          </a:p>
          <a:p>
            <a:pPr fontAlgn="base"/>
            <a:r>
              <a:rPr lang="en-US" sz="2000" dirty="0"/>
              <a:t>Some use cases for assembly:</a:t>
            </a:r>
          </a:p>
          <a:p>
            <a:pPr lvl="1" fontAlgn="base"/>
            <a:r>
              <a:rPr lang="en-US" dirty="0"/>
              <a:t>When working in embedded where you can’t trust the compiler to reduce program size as efficiently as possible</a:t>
            </a:r>
          </a:p>
          <a:p>
            <a:pPr lvl="1" fontAlgn="base"/>
            <a:r>
              <a:rPr lang="en-US" dirty="0"/>
              <a:t>When special purpose subroutines are required that are not possible in higher level languages</a:t>
            </a:r>
          </a:p>
          <a:p>
            <a:pPr lvl="1" fontAlgn="base"/>
            <a:r>
              <a:rPr lang="en-US" dirty="0"/>
              <a:t>Behavior of programs in the presence of bugs</a:t>
            </a:r>
            <a:endParaRPr lang="en-US" sz="2000" dirty="0"/>
          </a:p>
          <a:p>
            <a:pPr lvl="2" fontAlgn="base"/>
            <a:r>
              <a:rPr lang="en-US" dirty="0"/>
              <a:t>When high-level language model breaks down</a:t>
            </a:r>
            <a:endParaRPr lang="en-US" sz="1200" dirty="0"/>
          </a:p>
          <a:p>
            <a:pPr lvl="1" fontAlgn="base"/>
            <a:r>
              <a:rPr lang="en-US" dirty="0"/>
              <a:t>Tuning program performance</a:t>
            </a:r>
            <a:endParaRPr lang="en-US" sz="2000" dirty="0"/>
          </a:p>
          <a:p>
            <a:pPr lvl="1" fontAlgn="base"/>
            <a:r>
              <a:rPr lang="en-US" dirty="0"/>
              <a:t>Implementing systems software</a:t>
            </a:r>
            <a:endParaRPr lang="en-US" sz="2000" dirty="0"/>
          </a:p>
          <a:p>
            <a:pPr lvl="1" fontAlgn="base"/>
            <a:r>
              <a:rPr lang="en-US" dirty="0"/>
              <a:t>Fighting malicious software</a:t>
            </a:r>
            <a:endParaRPr lang="en-US" sz="2000" dirty="0"/>
          </a:p>
          <a:p>
            <a:pPr lvl="2" fontAlgn="base"/>
            <a:r>
              <a:rPr lang="en-US" dirty="0"/>
              <a:t>Distributed software is in binary form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8FB57-2DF2-D44B-9740-7F0F62D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4139-511F-E946-B614-996C8131B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9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4546</TotalTime>
  <Words>2785</Words>
  <Application>Microsoft Macintosh PowerPoint</Application>
  <PresentationFormat>Widescreen</PresentationFormat>
  <Paragraphs>459</Paragraphs>
  <Slides>29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Courier New</vt:lpstr>
      <vt:lpstr>Segoe UI</vt:lpstr>
      <vt:lpstr>Segoe UI Light</vt:lpstr>
      <vt:lpstr>Segoe UI Semilight</vt:lpstr>
      <vt:lpstr>Source Sans Pro</vt:lpstr>
      <vt:lpstr>Times New Roman</vt:lpstr>
      <vt:lpstr>Tw Cen MT</vt:lpstr>
      <vt:lpstr>Wingdings</vt:lpstr>
      <vt:lpstr>Wingdings 3</vt:lpstr>
      <vt:lpstr>Integral</vt:lpstr>
      <vt:lpstr>Lecture 25: Assembly</vt:lpstr>
      <vt:lpstr>Administrivia</vt:lpstr>
      <vt:lpstr>Review: General Memory Layout</vt:lpstr>
      <vt:lpstr>Where does everything go?</vt:lpstr>
      <vt:lpstr>Hardware Software Interface</vt:lpstr>
      <vt:lpstr>From Human to Computer</vt:lpstr>
      <vt:lpstr>Computer Architecture</vt:lpstr>
      <vt:lpstr>Mainstream ISAs</vt:lpstr>
      <vt:lpstr>So… who writes assembly?</vt:lpstr>
      <vt:lpstr>Assembly Programmer’s View</vt:lpstr>
      <vt:lpstr>Registers</vt:lpstr>
      <vt:lpstr>Assembly Instruction Basics</vt:lpstr>
      <vt:lpstr>Example: Moving Data</vt:lpstr>
      <vt:lpstr>Arithmetic Operation Instructions</vt:lpstr>
      <vt:lpstr>Example: Arithmetic Operations</vt:lpstr>
      <vt:lpstr>Example: swap()</vt:lpstr>
      <vt:lpstr>Example: swap()</vt:lpstr>
      <vt:lpstr>Example: swap()</vt:lpstr>
      <vt:lpstr>Where does everything go?</vt:lpstr>
      <vt:lpstr>Buffer Overflow</vt:lpstr>
      <vt:lpstr>Buffer Overflow</vt:lpstr>
      <vt:lpstr>What happens when there is an overflow?</vt:lpstr>
      <vt:lpstr>Malicious Buffer Overflow – Code Injection</vt:lpstr>
      <vt:lpstr>Examples</vt:lpstr>
      <vt:lpstr>Protect Your Code!</vt:lpstr>
      <vt:lpstr>System Level Protections</vt:lpstr>
      <vt:lpstr>Avoid Overflow Vulnerabilities</vt:lpstr>
      <vt:lpstr>Stack Canaries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202</cp:revision>
  <dcterms:created xsi:type="dcterms:W3CDTF">2018-03-22T00:41:11Z</dcterms:created>
  <dcterms:modified xsi:type="dcterms:W3CDTF">2020-12-02T17:31:25Z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