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93" r:id="rId3"/>
    <p:sldId id="360" r:id="rId4"/>
    <p:sldId id="361" r:id="rId5"/>
    <p:sldId id="363" r:id="rId6"/>
    <p:sldId id="346" r:id="rId7"/>
    <p:sldId id="374" r:id="rId8"/>
    <p:sldId id="364" r:id="rId9"/>
    <p:sldId id="365" r:id="rId10"/>
    <p:sldId id="366" r:id="rId11"/>
    <p:sldId id="367" r:id="rId12"/>
    <p:sldId id="348" r:id="rId13"/>
    <p:sldId id="352" r:id="rId14"/>
    <p:sldId id="355" r:id="rId15"/>
    <p:sldId id="357" r:id="rId16"/>
    <p:sldId id="358" r:id="rId17"/>
    <p:sldId id="375" r:id="rId18"/>
    <p:sldId id="376" r:id="rId19"/>
    <p:sldId id="377" r:id="rId20"/>
    <p:sldId id="368" r:id="rId21"/>
    <p:sldId id="369" r:id="rId22"/>
    <p:sldId id="370" r:id="rId23"/>
    <p:sldId id="371" r:id="rId24"/>
    <p:sldId id="372" r:id="rId25"/>
    <p:sldId id="373" r:id="rId26"/>
    <p:sldId id="309" r:id="rId27"/>
    <p:sldId id="319" r:id="rId28"/>
    <p:sldId id="362" r:id="rId29"/>
    <p:sldId id="329" r:id="rId30"/>
    <p:sldId id="333" r:id="rId31"/>
    <p:sldId id="339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shal Jhunjhunwalla" initials="KJ" lastIdx="3" clrIdx="0">
    <p:extLst>
      <p:ext uri="{19B8F6BF-5375-455C-9EA6-DF929625EA0E}">
        <p15:presenceInfo xmlns:p15="http://schemas.microsoft.com/office/powerpoint/2012/main" userId="32a47ed39d212e3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3282"/>
    <a:srgbClr val="008F00"/>
    <a:srgbClr val="942093"/>
    <a:srgbClr val="011893"/>
    <a:srgbClr val="B6A479"/>
    <a:srgbClr val="7C5FAA"/>
    <a:srgbClr val="B4A7D6"/>
    <a:srgbClr val="9B8ABE"/>
    <a:srgbClr val="9383B2"/>
    <a:srgbClr val="8868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56" autoAdjust="0"/>
    <p:restoredTop sz="83095" autoAdjust="0"/>
  </p:normalViewPr>
  <p:slideViewPr>
    <p:cSldViewPr snapToGrid="0">
      <p:cViewPr varScale="1">
        <p:scale>
          <a:sx n="71" d="100"/>
          <a:sy n="71" d="100"/>
        </p:scale>
        <p:origin x="184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A2DB0-ED42-4BA9-97D4-3103DF415320}" type="datetimeFigureOut">
              <a:rPr lang="en-US" smtClean="0"/>
              <a:t>11/25/20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336D0-BB87-4158-9DDA-BA914A234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09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75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4C3282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CSE 374: Intermediate Programming Concepts and Tools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5EC2F33-17DA-436E-A851-E42A0D33E292}" type="datetime1">
              <a:rPr lang="en-US" smtClean="0"/>
              <a:t>11/25/20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77136A5-CCDF-7749-9565-A649BF57D3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63450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11/25/20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 userDrawn="1"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9B8A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 userDrawn="1"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24FE77B7-BBC2-4B4A-872D-3AFC72D459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2062775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2204-D29B-4470-B3F3-74BB4720C8BD}" type="datetime1">
              <a:rPr lang="en-US" smtClean="0"/>
              <a:t>11/25/20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C2750F5-16E8-CE42-83FD-9E5B554151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165039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tabLst/>
              <a:defRPr sz="1800">
                <a:solidFill>
                  <a:srgbClr val="4C328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CSE 374: Intermediate Programming Concepts and Tools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A1C4-F49F-4502-B33D-B8ED0A36CCF4}" type="datetime1">
              <a:rPr lang="en-US" smtClean="0"/>
              <a:t>11/25/20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48D5E4E-A6FB-D94F-9FEF-9B1CF5D59A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404757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562C-2DAC-44DC-8D70-6EE9220D4C24}" type="datetime1">
              <a:rPr lang="en-US" smtClean="0"/>
              <a:t>11/25/20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BDF9A03-A647-0A49-B4D1-51696656F4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87666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D04B-10FF-4801-A134-D6688E0221BA}" type="datetime1">
              <a:rPr lang="en-US" smtClean="0"/>
              <a:t>11/25/20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7A672043-7D57-D34C-A6B9-125CE024B8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84010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20A-4AF7-4E30-ADB3-371D26C74958}" type="datetime1">
              <a:rPr lang="en-US" smtClean="0"/>
              <a:t>11/25/20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5297E64-BCFC-F440-A136-6F44B04F82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87533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16E4-2A0B-4B27-A3A8-D1D355A92CC7}" type="datetime1">
              <a:rPr lang="en-US" smtClean="0"/>
              <a:t>11/25/20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D1032-CE21-D445-A25A-D81A5C5428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251561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/>
              <a:t>CSE 374: Intermediate Programming Concepts and Tools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2EE2-AF54-4C36-93AD-A5D9C8C4F0E5}" type="datetime1">
              <a:rPr lang="en-US" smtClean="0"/>
              <a:t>11/25/20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519901B-C8BF-D74C-8C02-F6E47C638B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2077797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11/25/20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 userDrawn="1"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9B8A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 userDrawn="1"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DE4D8F51-FF20-7E48-9B67-C26761DE91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394053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0B1D116-9EEC-4608-812B-930500586DFA}" type="datetime1">
              <a:rPr lang="en-US" smtClean="0"/>
              <a:pPr/>
              <a:t>11/25/20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B191F82-15E6-F349-8A3D-4B4FFFC58E28}"/>
              </a:ext>
            </a:extLst>
          </p:cNvPr>
          <p:cNvSpPr/>
          <p:nvPr userDrawn="1"/>
        </p:nvSpPr>
        <p:spPr>
          <a:xfrm>
            <a:off x="-914400" y="0"/>
            <a:ext cx="914400" cy="914400"/>
          </a:xfrm>
          <a:prstGeom prst="rect">
            <a:avLst/>
          </a:prstGeom>
          <a:solidFill>
            <a:srgbClr val="B6A479"/>
          </a:solidFill>
          <a:ln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FA9E24-0349-D242-A7B1-11303AD41C24}"/>
              </a:ext>
            </a:extLst>
          </p:cNvPr>
          <p:cNvSpPr/>
          <p:nvPr userDrawn="1"/>
        </p:nvSpPr>
        <p:spPr>
          <a:xfrm>
            <a:off x="-914400" y="914400"/>
            <a:ext cx="914400" cy="914400"/>
          </a:xfrm>
          <a:prstGeom prst="rect">
            <a:avLst/>
          </a:prstGeom>
          <a:solidFill>
            <a:srgbClr val="4C3282"/>
          </a:solidFill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E56B35-F607-3748-B5F2-0667175BB481}"/>
              </a:ext>
            </a:extLst>
          </p:cNvPr>
          <p:cNvSpPr/>
          <p:nvPr userDrawn="1"/>
        </p:nvSpPr>
        <p:spPr>
          <a:xfrm>
            <a:off x="-914400" y="1840457"/>
            <a:ext cx="914400" cy="914400"/>
          </a:xfrm>
          <a:prstGeom prst="rect">
            <a:avLst/>
          </a:prstGeom>
          <a:solidFill>
            <a:srgbClr val="7C5FAA"/>
          </a:solidFill>
          <a:ln>
            <a:solidFill>
              <a:srgbClr val="7C5F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0C8F48-EE4F-0249-BE10-1C1B8834D291}"/>
              </a:ext>
            </a:extLst>
          </p:cNvPr>
          <p:cNvSpPr/>
          <p:nvPr userDrawn="1"/>
        </p:nvSpPr>
        <p:spPr>
          <a:xfrm>
            <a:off x="-914400" y="2754857"/>
            <a:ext cx="914400" cy="914400"/>
          </a:xfrm>
          <a:prstGeom prst="rect">
            <a:avLst/>
          </a:prstGeom>
          <a:solidFill>
            <a:srgbClr val="9B8ABE"/>
          </a:solidFill>
          <a:ln>
            <a:solidFill>
              <a:srgbClr val="9B8A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1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rgbClr val="4C3282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rgbClr val="4C3282"/>
        </a:buClr>
        <a:buSzPct val="100000"/>
        <a:buFont typeface="Wingdings" pitchFamily="2" charset="2"/>
        <a:buChar char="§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ollev.com/cse37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plusplus.com/reference/stl/vector/vector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plusplus.com/reference/std/iterator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Resource_acquisition_is_initialization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B674C-AD1D-4C9D-88D4-76616DF5B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24: C++ Inheritance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5873D0-155C-4A49-BE31-7C26918C8D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374: Intermediate Programming Concepts and Tools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DF771-CBF5-4810-A04A-36DE8C4C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8230E6-B60D-244C-BC07-6CCAE68D8F0F}"/>
              </a:ext>
            </a:extLst>
          </p:cNvPr>
          <p:cNvSpPr/>
          <p:nvPr/>
        </p:nvSpPr>
        <p:spPr>
          <a:xfrm>
            <a:off x="8107102" y="317965"/>
            <a:ext cx="3703898" cy="2978084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Lecture Participation Poll #24</a:t>
            </a:r>
          </a:p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Log onto </a:t>
            </a:r>
            <a:r>
              <a:rPr lang="en-US" dirty="0" err="1">
                <a:solidFill>
                  <a:srgbClr val="AB96D4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pollev.com</a:t>
            </a:r>
            <a:r>
              <a:rPr lang="en-US" dirty="0">
                <a:solidFill>
                  <a:srgbClr val="AB96D4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/cse374 </a:t>
            </a:r>
            <a:endParaRPr lang="en-US" dirty="0">
              <a:solidFill>
                <a:srgbClr val="AB96D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Text CSE374 to 22333</a:t>
            </a:r>
          </a:p>
        </p:txBody>
      </p:sp>
    </p:spTree>
    <p:extLst>
      <p:ext uri="{BB962C8B-B14F-4D97-AF65-F5344CB8AC3E}">
        <p14:creationId xmlns:p14="http://schemas.microsoft.com/office/powerpoint/2010/main" val="2498527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1F122-E143-6647-BB23-FC0F012DF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Templates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DDD0E-7A7E-0143-9C97-737BE4ADA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4570501" cy="4845504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en-US" sz="2400" dirty="0"/>
              <a:t>Templates are useful for classes as well</a:t>
            </a:r>
            <a:endParaRPr lang="en-US" sz="1400" dirty="0"/>
          </a:p>
          <a:p>
            <a:pPr lvl="1" fontAlgn="base"/>
            <a:r>
              <a:rPr lang="en-US" dirty="0"/>
              <a:t>(In fact, that was one of the main motivations for templates!)</a:t>
            </a:r>
            <a:endParaRPr lang="en-US" sz="2000" dirty="0"/>
          </a:p>
          <a:p>
            <a:pPr fontAlgn="base"/>
            <a:r>
              <a:rPr lang="en-US" sz="2400" dirty="0"/>
              <a:t>Imagine we want a class that holds a pair of things that we can set and get the value of, but we don’t know what data type the things will be</a:t>
            </a:r>
            <a:endParaRPr lang="en-US" sz="1400" dirty="0"/>
          </a:p>
          <a:p>
            <a:pPr fontAlgn="base"/>
            <a:r>
              <a:rPr lang="en-US" sz="2400" dirty="0"/>
              <a:t>Thing is replaced with template argument when class is instantiated</a:t>
            </a:r>
            <a:endParaRPr lang="en-US" sz="1400" dirty="0"/>
          </a:p>
          <a:p>
            <a:pPr lvl="1" fontAlgn="base"/>
            <a:r>
              <a:rPr lang="en-US" dirty="0"/>
              <a:t>The class template parameter name is in scope of the template class definition and can be freely used there</a:t>
            </a:r>
            <a:endParaRPr lang="en-US" sz="2000" dirty="0"/>
          </a:p>
          <a:p>
            <a:pPr lvl="1" fontAlgn="base"/>
            <a:r>
              <a:rPr lang="en-US" dirty="0"/>
              <a:t>Class template member functions are template functions with template parameters that match those of the class template</a:t>
            </a:r>
            <a:endParaRPr lang="en-US" sz="2000" dirty="0"/>
          </a:p>
          <a:p>
            <a:pPr lvl="2" fontAlgn="base"/>
            <a:r>
              <a:rPr lang="en-US" dirty="0"/>
              <a:t>These member functions must be defined as template function outside of the class template definition (if not written inline)</a:t>
            </a:r>
            <a:endParaRPr lang="en-US" sz="1200" dirty="0"/>
          </a:p>
          <a:p>
            <a:pPr lvl="3" fontAlgn="base"/>
            <a:r>
              <a:rPr lang="en-US" dirty="0"/>
              <a:t>The template parameter name does </a:t>
            </a:r>
            <a:r>
              <a:rPr lang="en-US" i="1" dirty="0"/>
              <a:t>not</a:t>
            </a:r>
            <a:r>
              <a:rPr lang="en-US" dirty="0"/>
              <a:t> need to match that used in the template class definition, but really should</a:t>
            </a:r>
          </a:p>
          <a:p>
            <a:pPr lvl="1" fontAlgn="base"/>
            <a:r>
              <a:rPr lang="en-US" dirty="0"/>
              <a:t>Only template methods that are actually called in your program are instantiated (but this is an implementation detail)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AF3D7-661D-CF48-9F29-299C3ED04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7F6E3F-8130-674E-AEA3-C0165FFE05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ADE900-E53D-5046-AE72-95CD75263F20}"/>
              </a:ext>
            </a:extLst>
          </p:cNvPr>
          <p:cNvSpPr/>
          <p:nvPr/>
        </p:nvSpPr>
        <p:spPr>
          <a:xfrm>
            <a:off x="5216763" y="677050"/>
            <a:ext cx="6545735" cy="5632311"/>
          </a:xfrm>
          <a:prstGeom prst="rect">
            <a:avLst/>
          </a:prstGeom>
          <a:ln>
            <a:solidFill>
              <a:srgbClr val="4C3282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</a:rPr>
              <a:t>#</a:t>
            </a:r>
            <a:r>
              <a:rPr lang="en-US" dirty="0" err="1">
                <a:solidFill>
                  <a:srgbClr val="E2661A"/>
                </a:solidFill>
                <a:latin typeface="Courier New" panose="02070309020205020404" pitchFamily="49" charset="0"/>
              </a:rPr>
              <a:t>ifndef</a:t>
            </a:r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PAIR_H_</a:t>
            </a:r>
            <a:endParaRPr lang="en-US" dirty="0"/>
          </a:p>
          <a:p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</a:rPr>
              <a:t>#define 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PAIR_H_</a:t>
            </a:r>
            <a:endParaRPr lang="en-US" dirty="0"/>
          </a:p>
          <a:p>
            <a:br>
              <a:rPr lang="en-US" dirty="0"/>
            </a:br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</a:rPr>
              <a:t>template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 &lt;</a:t>
            </a:r>
            <a:r>
              <a:rPr lang="en-US" dirty="0" err="1">
                <a:solidFill>
                  <a:srgbClr val="E2661A"/>
                </a:solidFill>
                <a:latin typeface="Courier New" panose="02070309020205020404" pitchFamily="49" charset="0"/>
              </a:rPr>
              <a:t>typename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</a:rPr>
              <a:t>Thing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&gt; </a:t>
            </a:r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</a:rPr>
              <a:t>class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 Pair {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</a:t>
            </a:r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</a:rPr>
              <a:t>public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: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 Pair() { };</a:t>
            </a:r>
            <a:endParaRPr lang="en-US" dirty="0"/>
          </a:p>
          <a:p>
            <a:br>
              <a:rPr lang="en-US" dirty="0"/>
            </a:b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 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</a:rPr>
              <a:t>Thing </a:t>
            </a:r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</a:rPr>
              <a:t>get_first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()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</a:rPr>
              <a:t>const 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{ </a:t>
            </a:r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</a:rPr>
              <a:t>return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 first_; }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 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</a:rPr>
              <a:t>Thing </a:t>
            </a:r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</a:rPr>
              <a:t>get_second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()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</a:rPr>
              <a:t>const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 { </a:t>
            </a:r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</a:rPr>
              <a:t>return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 second_; }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 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</a:rPr>
              <a:t>void 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</a:t>
            </a:r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</a:rPr>
              <a:t>set_first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</a:rPr>
              <a:t>Thing &amp;</a:t>
            </a:r>
            <a:r>
              <a:rPr lang="en-US" dirty="0" err="1">
                <a:solidFill>
                  <a:srgbClr val="611BB8"/>
                </a:solidFill>
                <a:latin typeface="Courier New" panose="02070309020205020404" pitchFamily="49" charset="0"/>
              </a:rPr>
              <a:t>copyme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);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 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</a:rPr>
              <a:t>void 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</a:t>
            </a:r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</a:rPr>
              <a:t>set_second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</a:rPr>
              <a:t>Thing &amp;</a:t>
            </a:r>
            <a:r>
              <a:rPr lang="en-US" dirty="0" err="1">
                <a:solidFill>
                  <a:srgbClr val="611BB8"/>
                </a:solidFill>
                <a:latin typeface="Courier New" panose="02070309020205020404" pitchFamily="49" charset="0"/>
              </a:rPr>
              <a:t>copyme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);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 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</a:rPr>
              <a:t>void 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</a:rPr>
              <a:t>Swap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();</a:t>
            </a:r>
            <a:endParaRPr lang="en-US" dirty="0"/>
          </a:p>
          <a:p>
            <a:br>
              <a:rPr lang="en-US" dirty="0"/>
            </a:b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</a:t>
            </a:r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</a:rPr>
              <a:t>private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: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 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</a:rPr>
              <a:t>Thing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 first_, second_;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};</a:t>
            </a:r>
            <a:endParaRPr lang="en-US" dirty="0"/>
          </a:p>
          <a:p>
            <a:br>
              <a:rPr lang="en-US" dirty="0"/>
            </a:br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</a:rPr>
              <a:t>#include </a:t>
            </a:r>
            <a:r>
              <a:rPr lang="en-US" dirty="0">
                <a:solidFill>
                  <a:srgbClr val="D94B7B"/>
                </a:solidFill>
                <a:latin typeface="Courier New" panose="02070309020205020404" pitchFamily="49" charset="0"/>
              </a:rPr>
              <a:t>"</a:t>
            </a:r>
            <a:r>
              <a:rPr lang="en-US" dirty="0" err="1">
                <a:solidFill>
                  <a:srgbClr val="D94B7B"/>
                </a:solidFill>
                <a:latin typeface="Courier New" panose="02070309020205020404" pitchFamily="49" charset="0"/>
              </a:rPr>
              <a:t>Pair.cc</a:t>
            </a:r>
            <a:r>
              <a:rPr lang="en-US" dirty="0">
                <a:solidFill>
                  <a:srgbClr val="D94B7B"/>
                </a:solidFill>
                <a:latin typeface="Courier New" panose="02070309020205020404" pitchFamily="49" charset="0"/>
              </a:rPr>
              <a:t>"</a:t>
            </a:r>
            <a:endParaRPr lang="en-US" dirty="0"/>
          </a:p>
          <a:p>
            <a:br>
              <a:rPr lang="en-US" dirty="0"/>
            </a:br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</a:rPr>
              <a:t>#endif  </a:t>
            </a:r>
            <a:r>
              <a:rPr lang="en-US" i="1" dirty="0">
                <a:solidFill>
                  <a:srgbClr val="5A5A5A"/>
                </a:solidFill>
                <a:latin typeface="Courier New" panose="02070309020205020404" pitchFamily="49" charset="0"/>
              </a:rPr>
              <a:t>// PAIR_H_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4BE389-40C8-EE43-92C5-C94952625201}"/>
              </a:ext>
            </a:extLst>
          </p:cNvPr>
          <p:cNvSpPr txBox="1"/>
          <p:nvPr/>
        </p:nvSpPr>
        <p:spPr>
          <a:xfrm>
            <a:off x="11091636" y="363973"/>
            <a:ext cx="719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4C3282"/>
                </a:solidFill>
              </a:rPr>
              <a:t>Pair.h</a:t>
            </a:r>
            <a:endParaRPr lang="en-US" b="1" dirty="0">
              <a:solidFill>
                <a:srgbClr val="4C32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104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649CC-6530-CC4B-B41C-57B65E084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Pair Function Definition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7EBDE8-8E65-E24E-9819-9FBA1FECF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93D494-E044-F542-A3C5-14287DD34A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9E0CBB-4D79-EB4C-81CE-6768612A1477}"/>
              </a:ext>
            </a:extLst>
          </p:cNvPr>
          <p:cNvSpPr/>
          <p:nvPr/>
        </p:nvSpPr>
        <p:spPr>
          <a:xfrm>
            <a:off x="201208" y="1712310"/>
            <a:ext cx="7059706" cy="4832092"/>
          </a:xfrm>
          <a:prstGeom prst="rect">
            <a:avLst/>
          </a:prstGeom>
          <a:ln>
            <a:solidFill>
              <a:srgbClr val="4C3282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E2661A"/>
                </a:solidFill>
                <a:latin typeface="Courier New" panose="02070309020205020404" pitchFamily="49" charset="0"/>
              </a:rPr>
              <a:t>template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 &lt;</a:t>
            </a:r>
            <a:r>
              <a:rPr lang="en-US" sz="1400" dirty="0" err="1">
                <a:solidFill>
                  <a:srgbClr val="E2661A"/>
                </a:solidFill>
                <a:latin typeface="Courier New" panose="02070309020205020404" pitchFamily="49" charset="0"/>
              </a:rPr>
              <a:t>typename</a:t>
            </a:r>
            <a:r>
              <a:rPr lang="en-US" sz="1400" dirty="0">
                <a:solidFill>
                  <a:srgbClr val="E2661A"/>
                </a:solidFill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0066FF"/>
                </a:solidFill>
                <a:latin typeface="Courier New" panose="02070309020205020404" pitchFamily="49" charset="0"/>
              </a:rPr>
              <a:t>Thing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&gt; </a:t>
            </a:r>
            <a:endParaRPr lang="en-US" sz="1400" dirty="0"/>
          </a:p>
          <a:p>
            <a:r>
              <a:rPr lang="en-US" sz="1400" dirty="0">
                <a:solidFill>
                  <a:srgbClr val="0066FF"/>
                </a:solidFill>
                <a:latin typeface="Courier New" panose="02070309020205020404" pitchFamily="49" charset="0"/>
              </a:rPr>
              <a:t>void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 Pair&lt;</a:t>
            </a:r>
            <a:r>
              <a:rPr lang="en-US" sz="1400" dirty="0">
                <a:solidFill>
                  <a:srgbClr val="0066FF"/>
                </a:solidFill>
                <a:latin typeface="Courier New" panose="02070309020205020404" pitchFamily="49" charset="0"/>
              </a:rPr>
              <a:t>Thing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&gt;::</a:t>
            </a:r>
            <a:r>
              <a:rPr lang="en-US" sz="1400" b="1" dirty="0" err="1">
                <a:solidFill>
                  <a:srgbClr val="669900"/>
                </a:solidFill>
                <a:latin typeface="Courier New" panose="02070309020205020404" pitchFamily="49" charset="0"/>
              </a:rPr>
              <a:t>set_first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(</a:t>
            </a:r>
            <a:r>
              <a:rPr lang="en-US" sz="1400" dirty="0">
                <a:solidFill>
                  <a:srgbClr val="0066FF"/>
                </a:solidFill>
                <a:latin typeface="Courier New" panose="02070309020205020404" pitchFamily="49" charset="0"/>
              </a:rPr>
              <a:t>Thing &amp;</a:t>
            </a:r>
            <a:r>
              <a:rPr lang="en-US" sz="1400" dirty="0" err="1">
                <a:solidFill>
                  <a:srgbClr val="611BB8"/>
                </a:solidFill>
                <a:latin typeface="Courier New" panose="02070309020205020404" pitchFamily="49" charset="0"/>
              </a:rPr>
              <a:t>copyme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) {</a:t>
            </a:r>
            <a:endParaRPr lang="en-US" sz="1400" dirty="0"/>
          </a:p>
          <a:p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  first_ = </a:t>
            </a:r>
            <a:r>
              <a:rPr lang="en-US" sz="1400" dirty="0" err="1">
                <a:solidFill>
                  <a:srgbClr val="611BB8"/>
                </a:solidFill>
                <a:latin typeface="Courier New" panose="02070309020205020404" pitchFamily="49" charset="0"/>
              </a:rPr>
              <a:t>copyme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;</a:t>
            </a:r>
            <a:endParaRPr lang="en-US" sz="1400" dirty="0"/>
          </a:p>
          <a:p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}</a:t>
            </a:r>
            <a:endParaRPr lang="en-US" sz="1400" dirty="0"/>
          </a:p>
          <a:p>
            <a:br>
              <a:rPr lang="en-US" sz="1400" dirty="0"/>
            </a:br>
            <a:r>
              <a:rPr lang="en-US" sz="1400" dirty="0">
                <a:solidFill>
                  <a:srgbClr val="E2661A"/>
                </a:solidFill>
                <a:latin typeface="Courier New" panose="02070309020205020404" pitchFamily="49" charset="0"/>
              </a:rPr>
              <a:t>template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 &lt;</a:t>
            </a:r>
            <a:r>
              <a:rPr lang="en-US" sz="1400" dirty="0" err="1">
                <a:solidFill>
                  <a:srgbClr val="E2661A"/>
                </a:solidFill>
                <a:latin typeface="Courier New" panose="02070309020205020404" pitchFamily="49" charset="0"/>
              </a:rPr>
              <a:t>typename</a:t>
            </a:r>
            <a:r>
              <a:rPr lang="en-US" sz="1400" dirty="0">
                <a:solidFill>
                  <a:srgbClr val="E2661A"/>
                </a:solidFill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0066FF"/>
                </a:solidFill>
                <a:latin typeface="Courier New" panose="02070309020205020404" pitchFamily="49" charset="0"/>
              </a:rPr>
              <a:t>Thing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&gt; </a:t>
            </a:r>
            <a:endParaRPr lang="en-US" sz="1400" dirty="0"/>
          </a:p>
          <a:p>
            <a:r>
              <a:rPr lang="en-US" sz="1400" dirty="0">
                <a:solidFill>
                  <a:srgbClr val="0066FF"/>
                </a:solidFill>
                <a:latin typeface="Courier New" panose="02070309020205020404" pitchFamily="49" charset="0"/>
              </a:rPr>
              <a:t>void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 Pair&lt;</a:t>
            </a:r>
            <a:r>
              <a:rPr lang="en-US" sz="1400" dirty="0">
                <a:solidFill>
                  <a:srgbClr val="0066FF"/>
                </a:solidFill>
                <a:latin typeface="Courier New" panose="02070309020205020404" pitchFamily="49" charset="0"/>
              </a:rPr>
              <a:t>Thing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&gt;::</a:t>
            </a:r>
            <a:r>
              <a:rPr lang="en-US" sz="1400" b="1" dirty="0" err="1">
                <a:solidFill>
                  <a:srgbClr val="669900"/>
                </a:solidFill>
                <a:latin typeface="Courier New" panose="02070309020205020404" pitchFamily="49" charset="0"/>
              </a:rPr>
              <a:t>set_second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(</a:t>
            </a:r>
            <a:r>
              <a:rPr lang="en-US" sz="1400" dirty="0">
                <a:solidFill>
                  <a:srgbClr val="0066FF"/>
                </a:solidFill>
                <a:latin typeface="Courier New" panose="02070309020205020404" pitchFamily="49" charset="0"/>
              </a:rPr>
              <a:t>Thing &amp;</a:t>
            </a:r>
            <a:r>
              <a:rPr lang="en-US" sz="1400" dirty="0" err="1">
                <a:solidFill>
                  <a:srgbClr val="611BB8"/>
                </a:solidFill>
                <a:latin typeface="Courier New" panose="02070309020205020404" pitchFamily="49" charset="0"/>
              </a:rPr>
              <a:t>copyme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) {</a:t>
            </a:r>
            <a:endParaRPr lang="en-US" sz="1400" dirty="0"/>
          </a:p>
          <a:p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  second_ = </a:t>
            </a:r>
            <a:r>
              <a:rPr lang="en-US" sz="1400" dirty="0" err="1">
                <a:solidFill>
                  <a:srgbClr val="611BB8"/>
                </a:solidFill>
                <a:latin typeface="Courier New" panose="02070309020205020404" pitchFamily="49" charset="0"/>
              </a:rPr>
              <a:t>copyme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;</a:t>
            </a:r>
            <a:endParaRPr lang="en-US" sz="1400" dirty="0"/>
          </a:p>
          <a:p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}</a:t>
            </a:r>
            <a:endParaRPr lang="en-US" sz="1400" dirty="0"/>
          </a:p>
          <a:p>
            <a:br>
              <a:rPr lang="en-US" sz="1400" dirty="0"/>
            </a:br>
            <a:r>
              <a:rPr lang="en-US" sz="1400" dirty="0">
                <a:solidFill>
                  <a:srgbClr val="E2661A"/>
                </a:solidFill>
                <a:latin typeface="Courier New" panose="02070309020205020404" pitchFamily="49" charset="0"/>
              </a:rPr>
              <a:t>template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 &lt;</a:t>
            </a:r>
            <a:r>
              <a:rPr lang="en-US" sz="1400" dirty="0" err="1">
                <a:solidFill>
                  <a:srgbClr val="E2661A"/>
                </a:solidFill>
                <a:latin typeface="Courier New" panose="02070309020205020404" pitchFamily="49" charset="0"/>
              </a:rPr>
              <a:t>typename</a:t>
            </a:r>
            <a:r>
              <a:rPr lang="en-US" sz="1400" dirty="0">
                <a:solidFill>
                  <a:srgbClr val="E2661A"/>
                </a:solidFill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0066FF"/>
                </a:solidFill>
                <a:latin typeface="Courier New" panose="02070309020205020404" pitchFamily="49" charset="0"/>
              </a:rPr>
              <a:t>Thing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&gt; </a:t>
            </a:r>
            <a:endParaRPr lang="en-US" sz="1400" dirty="0"/>
          </a:p>
          <a:p>
            <a:r>
              <a:rPr lang="en-US" sz="1400" dirty="0">
                <a:solidFill>
                  <a:srgbClr val="0066FF"/>
                </a:solidFill>
                <a:latin typeface="Courier New" panose="02070309020205020404" pitchFamily="49" charset="0"/>
              </a:rPr>
              <a:t>void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 Pair&lt;</a:t>
            </a:r>
            <a:r>
              <a:rPr lang="en-US" sz="1400" dirty="0">
                <a:solidFill>
                  <a:srgbClr val="0066FF"/>
                </a:solidFill>
                <a:latin typeface="Courier New" panose="02070309020205020404" pitchFamily="49" charset="0"/>
              </a:rPr>
              <a:t>Thing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&gt;::</a:t>
            </a:r>
            <a:r>
              <a:rPr lang="en-US" sz="1400" b="1" dirty="0">
                <a:solidFill>
                  <a:srgbClr val="669900"/>
                </a:solidFill>
                <a:latin typeface="Courier New" panose="02070309020205020404" pitchFamily="49" charset="0"/>
              </a:rPr>
              <a:t>Swap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() {</a:t>
            </a:r>
            <a:endParaRPr lang="en-US" sz="1400" dirty="0"/>
          </a:p>
          <a:p>
            <a:r>
              <a:rPr lang="en-US" sz="1400" dirty="0">
                <a:solidFill>
                  <a:srgbClr val="0066FF"/>
                </a:solidFill>
                <a:latin typeface="Courier New" panose="02070309020205020404" pitchFamily="49" charset="0"/>
              </a:rPr>
              <a:t>  Thing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rgbClr val="611BB8"/>
                </a:solidFill>
                <a:latin typeface="Courier New" panose="02070309020205020404" pitchFamily="49" charset="0"/>
              </a:rPr>
              <a:t>tmp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 = first_;</a:t>
            </a:r>
            <a:endParaRPr lang="en-US" sz="1400" dirty="0"/>
          </a:p>
          <a:p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  first_ = second_;</a:t>
            </a:r>
            <a:endParaRPr lang="en-US" sz="1400" dirty="0"/>
          </a:p>
          <a:p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  second_ = </a:t>
            </a:r>
            <a:r>
              <a:rPr lang="en-US" sz="1400" dirty="0" err="1">
                <a:solidFill>
                  <a:srgbClr val="611BB8"/>
                </a:solidFill>
                <a:latin typeface="Courier New" panose="02070309020205020404" pitchFamily="49" charset="0"/>
              </a:rPr>
              <a:t>tmp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;</a:t>
            </a:r>
            <a:endParaRPr lang="en-US" sz="1400" dirty="0"/>
          </a:p>
          <a:p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}</a:t>
            </a:r>
            <a:endParaRPr lang="en-US" sz="1400" dirty="0"/>
          </a:p>
          <a:p>
            <a:br>
              <a:rPr lang="en-US" sz="1400" dirty="0"/>
            </a:br>
            <a:r>
              <a:rPr lang="en-US" sz="1400" dirty="0">
                <a:solidFill>
                  <a:srgbClr val="E2661A"/>
                </a:solidFill>
                <a:latin typeface="Courier New" panose="02070309020205020404" pitchFamily="49" charset="0"/>
              </a:rPr>
              <a:t>template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 &lt;</a:t>
            </a:r>
            <a:r>
              <a:rPr lang="en-US" sz="1400" dirty="0" err="1">
                <a:solidFill>
                  <a:srgbClr val="E2661A"/>
                </a:solidFill>
                <a:latin typeface="Courier New" panose="02070309020205020404" pitchFamily="49" charset="0"/>
              </a:rPr>
              <a:t>typename</a:t>
            </a:r>
            <a:r>
              <a:rPr lang="en-US" sz="1400" dirty="0">
                <a:solidFill>
                  <a:srgbClr val="E2661A"/>
                </a:solidFill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0066FF"/>
                </a:solidFill>
                <a:latin typeface="Courier New" panose="02070309020205020404" pitchFamily="49" charset="0"/>
              </a:rPr>
              <a:t>T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&gt;</a:t>
            </a:r>
            <a:endParaRPr lang="en-US" sz="1400" dirty="0"/>
          </a:p>
          <a:p>
            <a:r>
              <a:rPr lang="en-US" sz="1400" dirty="0">
                <a:solidFill>
                  <a:srgbClr val="0066FF"/>
                </a:solidFill>
                <a:latin typeface="Courier New" panose="02070309020205020404" pitchFamily="49" charset="0"/>
              </a:rPr>
              <a:t>std::</a:t>
            </a:r>
            <a:r>
              <a:rPr lang="en-US" sz="1400" dirty="0" err="1">
                <a:solidFill>
                  <a:srgbClr val="0066FF"/>
                </a:solidFill>
                <a:latin typeface="Courier New" panose="02070309020205020404" pitchFamily="49" charset="0"/>
              </a:rPr>
              <a:t>ostream</a:t>
            </a:r>
            <a:r>
              <a:rPr lang="en-US" sz="1400" dirty="0">
                <a:solidFill>
                  <a:srgbClr val="0066FF"/>
                </a:solidFill>
                <a:latin typeface="Courier New" panose="02070309020205020404" pitchFamily="49" charset="0"/>
              </a:rPr>
              <a:t> &amp;</a:t>
            </a:r>
            <a:r>
              <a:rPr lang="en-US" sz="1400" dirty="0">
                <a:solidFill>
                  <a:srgbClr val="E2661A"/>
                </a:solidFill>
                <a:latin typeface="Courier New" panose="02070309020205020404" pitchFamily="49" charset="0"/>
              </a:rPr>
              <a:t>operator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&lt;&lt;(</a:t>
            </a:r>
            <a:r>
              <a:rPr lang="en-US" sz="1400" dirty="0">
                <a:solidFill>
                  <a:srgbClr val="0066FF"/>
                </a:solidFill>
                <a:latin typeface="Courier New" panose="02070309020205020404" pitchFamily="49" charset="0"/>
              </a:rPr>
              <a:t>std::</a:t>
            </a:r>
            <a:r>
              <a:rPr lang="en-US" sz="1400" dirty="0" err="1">
                <a:solidFill>
                  <a:srgbClr val="0066FF"/>
                </a:solidFill>
                <a:latin typeface="Courier New" panose="02070309020205020404" pitchFamily="49" charset="0"/>
              </a:rPr>
              <a:t>ostream</a:t>
            </a:r>
            <a:r>
              <a:rPr lang="en-US" sz="1400" dirty="0">
                <a:solidFill>
                  <a:srgbClr val="0066FF"/>
                </a:solidFill>
                <a:latin typeface="Courier New" panose="02070309020205020404" pitchFamily="49" charset="0"/>
              </a:rPr>
              <a:t> &amp;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out, </a:t>
            </a:r>
            <a:r>
              <a:rPr lang="en-US" sz="1400" dirty="0">
                <a:solidFill>
                  <a:srgbClr val="0066FF"/>
                </a:solidFill>
                <a:latin typeface="Courier New" panose="02070309020205020404" pitchFamily="49" charset="0"/>
              </a:rPr>
              <a:t>const Pair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&lt;</a:t>
            </a:r>
            <a:r>
              <a:rPr lang="en-US" sz="1400" dirty="0">
                <a:solidFill>
                  <a:srgbClr val="0066FF"/>
                </a:solidFill>
                <a:latin typeface="Courier New" panose="02070309020205020404" pitchFamily="49" charset="0"/>
              </a:rPr>
              <a:t>T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&gt;</a:t>
            </a:r>
            <a:r>
              <a:rPr lang="en-US" sz="1400" dirty="0">
                <a:solidFill>
                  <a:srgbClr val="0066FF"/>
                </a:solidFill>
                <a:latin typeface="Courier New" panose="02070309020205020404" pitchFamily="49" charset="0"/>
              </a:rPr>
              <a:t>&amp;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 p) {</a:t>
            </a:r>
            <a:endParaRPr lang="en-US" sz="1400" dirty="0"/>
          </a:p>
          <a:p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  </a:t>
            </a:r>
            <a:r>
              <a:rPr lang="en-US" sz="1400" dirty="0">
                <a:solidFill>
                  <a:srgbClr val="E2661A"/>
                </a:solidFill>
                <a:latin typeface="Courier New" panose="02070309020205020404" pitchFamily="49" charset="0"/>
              </a:rPr>
              <a:t>return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 out &lt;&lt; </a:t>
            </a:r>
            <a:r>
              <a:rPr lang="en-US" sz="1400" dirty="0">
                <a:solidFill>
                  <a:srgbClr val="D94B7B"/>
                </a:solidFill>
                <a:latin typeface="Courier New" panose="02070309020205020404" pitchFamily="49" charset="0"/>
              </a:rPr>
              <a:t>"Pair(" 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&lt;&lt; </a:t>
            </a:r>
            <a:r>
              <a:rPr lang="en-US" sz="1400" dirty="0" err="1">
                <a:solidFill>
                  <a:srgbClr val="611BB8"/>
                </a:solidFill>
                <a:latin typeface="Courier New" panose="02070309020205020404" pitchFamily="49" charset="0"/>
              </a:rPr>
              <a:t>p.</a:t>
            </a:r>
            <a:r>
              <a:rPr lang="en-US" sz="1400" b="1" dirty="0" err="1">
                <a:solidFill>
                  <a:srgbClr val="669900"/>
                </a:solidFill>
                <a:latin typeface="Courier New" panose="02070309020205020404" pitchFamily="49" charset="0"/>
              </a:rPr>
              <a:t>get_first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() &lt;&lt; </a:t>
            </a:r>
            <a:r>
              <a:rPr lang="en-US" sz="1400" dirty="0">
                <a:solidFill>
                  <a:srgbClr val="D94B7B"/>
                </a:solidFill>
                <a:latin typeface="Courier New" panose="02070309020205020404" pitchFamily="49" charset="0"/>
              </a:rPr>
              <a:t>", "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 </a:t>
            </a:r>
            <a:b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</a:b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            &lt;&lt; </a:t>
            </a:r>
            <a:r>
              <a:rPr lang="en-US" sz="1400" dirty="0" err="1">
                <a:solidFill>
                  <a:srgbClr val="611BB8"/>
                </a:solidFill>
                <a:latin typeface="Courier New" panose="02070309020205020404" pitchFamily="49" charset="0"/>
              </a:rPr>
              <a:t>p.</a:t>
            </a:r>
            <a:r>
              <a:rPr lang="en-US" sz="1400" b="1" dirty="0" err="1">
                <a:solidFill>
                  <a:srgbClr val="669900"/>
                </a:solidFill>
                <a:latin typeface="Courier New" panose="02070309020205020404" pitchFamily="49" charset="0"/>
              </a:rPr>
              <a:t>get_second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() &lt;&lt; </a:t>
            </a:r>
            <a:r>
              <a:rPr lang="en-US" sz="1400" dirty="0">
                <a:solidFill>
                  <a:srgbClr val="D94B7B"/>
                </a:solidFill>
                <a:latin typeface="Courier New" panose="02070309020205020404" pitchFamily="49" charset="0"/>
              </a:rPr>
              <a:t>")"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;</a:t>
            </a:r>
            <a:endParaRPr lang="en-US" sz="1400" dirty="0"/>
          </a:p>
          <a:p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}</a:t>
            </a:r>
            <a:endParaRPr lang="en-US" sz="1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4A246C-BFBF-D748-86F1-D9C1F1ED2450}"/>
              </a:ext>
            </a:extLst>
          </p:cNvPr>
          <p:cNvSpPr/>
          <p:nvPr/>
        </p:nvSpPr>
        <p:spPr>
          <a:xfrm>
            <a:off x="7530601" y="2141457"/>
            <a:ext cx="3846855" cy="3539430"/>
          </a:xfrm>
          <a:prstGeom prst="rect">
            <a:avLst/>
          </a:prstGeom>
          <a:ln>
            <a:solidFill>
              <a:srgbClr val="4C3282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E2661A"/>
                </a:solidFill>
                <a:latin typeface="Courier New" panose="02070309020205020404" pitchFamily="49" charset="0"/>
              </a:rPr>
              <a:t>#include </a:t>
            </a:r>
            <a:r>
              <a:rPr lang="en-US" sz="1400" dirty="0">
                <a:solidFill>
                  <a:srgbClr val="D94B7B"/>
                </a:solidFill>
                <a:latin typeface="Courier New" panose="02070309020205020404" pitchFamily="49" charset="0"/>
              </a:rPr>
              <a:t>&lt;iostream&gt;</a:t>
            </a:r>
            <a:endParaRPr lang="en-US" sz="1400" dirty="0"/>
          </a:p>
          <a:p>
            <a:r>
              <a:rPr lang="en-US" sz="1400" dirty="0">
                <a:solidFill>
                  <a:srgbClr val="E2661A"/>
                </a:solidFill>
                <a:latin typeface="Courier New" panose="02070309020205020404" pitchFamily="49" charset="0"/>
              </a:rPr>
              <a:t>#include </a:t>
            </a:r>
            <a:r>
              <a:rPr lang="en-US" sz="1400" dirty="0">
                <a:solidFill>
                  <a:srgbClr val="D94B7B"/>
                </a:solidFill>
                <a:latin typeface="Courier New" panose="02070309020205020404" pitchFamily="49" charset="0"/>
              </a:rPr>
              <a:t>&lt;string&gt;</a:t>
            </a:r>
            <a:endParaRPr lang="en-US" sz="1400" dirty="0"/>
          </a:p>
          <a:p>
            <a:br>
              <a:rPr lang="en-US" sz="1400" dirty="0"/>
            </a:br>
            <a:r>
              <a:rPr lang="en-US" sz="1400" dirty="0">
                <a:solidFill>
                  <a:srgbClr val="E2661A"/>
                </a:solidFill>
                <a:latin typeface="Courier New" panose="02070309020205020404" pitchFamily="49" charset="0"/>
              </a:rPr>
              <a:t>#include </a:t>
            </a:r>
            <a:r>
              <a:rPr lang="en-US" sz="1400" dirty="0">
                <a:solidFill>
                  <a:srgbClr val="D94B7B"/>
                </a:solidFill>
                <a:latin typeface="Courier New" panose="02070309020205020404" pitchFamily="49" charset="0"/>
              </a:rPr>
              <a:t>"</a:t>
            </a:r>
            <a:r>
              <a:rPr lang="en-US" sz="1400" dirty="0" err="1">
                <a:solidFill>
                  <a:srgbClr val="D94B7B"/>
                </a:solidFill>
                <a:latin typeface="Courier New" panose="02070309020205020404" pitchFamily="49" charset="0"/>
              </a:rPr>
              <a:t>Pair.h</a:t>
            </a:r>
            <a:r>
              <a:rPr lang="en-US" sz="1400" dirty="0">
                <a:solidFill>
                  <a:srgbClr val="D94B7B"/>
                </a:solidFill>
                <a:latin typeface="Courier New" panose="02070309020205020404" pitchFamily="49" charset="0"/>
              </a:rPr>
              <a:t>"</a:t>
            </a:r>
            <a:endParaRPr lang="en-US" sz="1400" dirty="0"/>
          </a:p>
          <a:p>
            <a:br>
              <a:rPr lang="en-US" sz="1400" dirty="0"/>
            </a:br>
            <a:r>
              <a:rPr lang="en-US" sz="1400" dirty="0">
                <a:solidFill>
                  <a:srgbClr val="0066FF"/>
                </a:solidFill>
                <a:latin typeface="Courier New" panose="02070309020205020404" pitchFamily="49" charset="0"/>
              </a:rPr>
              <a:t>int </a:t>
            </a:r>
            <a:r>
              <a:rPr lang="en-US" sz="1400" b="1" dirty="0">
                <a:solidFill>
                  <a:srgbClr val="669900"/>
                </a:solidFill>
                <a:latin typeface="Courier New" panose="02070309020205020404" pitchFamily="49" charset="0"/>
              </a:rPr>
              <a:t>main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(</a:t>
            </a:r>
            <a:r>
              <a:rPr lang="en-US" sz="1400" dirty="0">
                <a:solidFill>
                  <a:srgbClr val="0066FF"/>
                </a:solidFill>
                <a:latin typeface="Courier New" panose="02070309020205020404" pitchFamily="49" charset="0"/>
              </a:rPr>
              <a:t>int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rgbClr val="611BB8"/>
                </a:solidFill>
                <a:latin typeface="Courier New" panose="02070309020205020404" pitchFamily="49" charset="0"/>
              </a:rPr>
              <a:t>argc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, </a:t>
            </a:r>
            <a:r>
              <a:rPr lang="en-US" sz="1400" dirty="0">
                <a:solidFill>
                  <a:srgbClr val="0066FF"/>
                </a:solidFill>
                <a:latin typeface="Courier New" panose="02070309020205020404" pitchFamily="49" charset="0"/>
              </a:rPr>
              <a:t>char**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rgbClr val="611BB8"/>
                </a:solidFill>
                <a:latin typeface="Courier New" panose="02070309020205020404" pitchFamily="49" charset="0"/>
              </a:rPr>
              <a:t>argv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) {</a:t>
            </a:r>
            <a:endParaRPr lang="en-US" sz="1400" dirty="0"/>
          </a:p>
          <a:p>
            <a:r>
              <a:rPr lang="en-US" sz="1400" dirty="0">
                <a:solidFill>
                  <a:srgbClr val="0066FF"/>
                </a:solidFill>
                <a:latin typeface="Courier New" panose="02070309020205020404" pitchFamily="49" charset="0"/>
              </a:rPr>
              <a:t>  Pair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&lt;</a:t>
            </a:r>
            <a:r>
              <a:rPr lang="en-US" sz="1400" dirty="0">
                <a:solidFill>
                  <a:srgbClr val="0066FF"/>
                </a:solidFill>
                <a:latin typeface="Courier New" panose="02070309020205020404" pitchFamily="49" charset="0"/>
              </a:rPr>
              <a:t>std::string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&gt; </a:t>
            </a:r>
            <a:r>
              <a:rPr lang="en-US" sz="1400" dirty="0" err="1">
                <a:solidFill>
                  <a:srgbClr val="611BB8"/>
                </a:solidFill>
                <a:latin typeface="Courier New" panose="02070309020205020404" pitchFamily="49" charset="0"/>
              </a:rPr>
              <a:t>ps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;</a:t>
            </a:r>
            <a:endParaRPr lang="en-US" sz="1400" dirty="0"/>
          </a:p>
          <a:p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  </a:t>
            </a:r>
            <a:r>
              <a:rPr lang="en-US" sz="1400" dirty="0">
                <a:solidFill>
                  <a:srgbClr val="0066FF"/>
                </a:solidFill>
                <a:latin typeface="Courier New" panose="02070309020205020404" pitchFamily="49" charset="0"/>
              </a:rPr>
              <a:t>std::string 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x(</a:t>
            </a:r>
            <a:r>
              <a:rPr lang="en-US" sz="1400" dirty="0">
                <a:solidFill>
                  <a:srgbClr val="D94B7B"/>
                </a:solidFill>
                <a:latin typeface="Courier New" panose="02070309020205020404" pitchFamily="49" charset="0"/>
              </a:rPr>
              <a:t>"foo"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), y(</a:t>
            </a:r>
            <a:r>
              <a:rPr lang="en-US" sz="1400" dirty="0">
                <a:solidFill>
                  <a:srgbClr val="D94B7B"/>
                </a:solidFill>
                <a:latin typeface="Courier New" panose="02070309020205020404" pitchFamily="49" charset="0"/>
              </a:rPr>
              <a:t>"bar"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);</a:t>
            </a:r>
            <a:endParaRPr lang="en-US" sz="1400" dirty="0"/>
          </a:p>
          <a:p>
            <a:br>
              <a:rPr lang="en-US" sz="1400" dirty="0"/>
            </a:b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  </a:t>
            </a:r>
            <a:r>
              <a:rPr lang="en-US" sz="1400" dirty="0" err="1">
                <a:solidFill>
                  <a:srgbClr val="611BB8"/>
                </a:solidFill>
                <a:latin typeface="Courier New" panose="02070309020205020404" pitchFamily="49" charset="0"/>
              </a:rPr>
              <a:t>ps.</a:t>
            </a:r>
            <a:r>
              <a:rPr lang="en-US" sz="1400" b="1" dirty="0" err="1">
                <a:solidFill>
                  <a:srgbClr val="669900"/>
                </a:solidFill>
                <a:latin typeface="Courier New" panose="02070309020205020404" pitchFamily="49" charset="0"/>
              </a:rPr>
              <a:t>set_first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(x);</a:t>
            </a:r>
            <a:endParaRPr lang="en-US" sz="1400" dirty="0"/>
          </a:p>
          <a:p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  </a:t>
            </a:r>
            <a:r>
              <a:rPr lang="en-US" sz="1400" dirty="0" err="1">
                <a:solidFill>
                  <a:srgbClr val="611BB8"/>
                </a:solidFill>
                <a:latin typeface="Courier New" panose="02070309020205020404" pitchFamily="49" charset="0"/>
              </a:rPr>
              <a:t>ps.</a:t>
            </a:r>
            <a:r>
              <a:rPr lang="en-US" sz="1400" b="1" dirty="0" err="1">
                <a:solidFill>
                  <a:srgbClr val="669900"/>
                </a:solidFill>
                <a:latin typeface="Courier New" panose="02070309020205020404" pitchFamily="49" charset="0"/>
              </a:rPr>
              <a:t>set_second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(y);</a:t>
            </a:r>
            <a:endParaRPr lang="en-US" sz="1400" dirty="0"/>
          </a:p>
          <a:p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  </a:t>
            </a:r>
            <a:r>
              <a:rPr lang="en-US" sz="1400" dirty="0" err="1">
                <a:solidFill>
                  <a:srgbClr val="611BB8"/>
                </a:solidFill>
                <a:latin typeface="Courier New" panose="02070309020205020404" pitchFamily="49" charset="0"/>
              </a:rPr>
              <a:t>ps.</a:t>
            </a:r>
            <a:r>
              <a:rPr lang="en-US" sz="1400" b="1" dirty="0" err="1">
                <a:solidFill>
                  <a:srgbClr val="669900"/>
                </a:solidFill>
                <a:latin typeface="Courier New" panose="02070309020205020404" pitchFamily="49" charset="0"/>
              </a:rPr>
              <a:t>Swap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();</a:t>
            </a:r>
            <a:endParaRPr lang="en-US" sz="1400" dirty="0"/>
          </a:p>
          <a:p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  std::</a:t>
            </a:r>
            <a:r>
              <a:rPr lang="en-US" sz="1400" dirty="0" err="1">
                <a:solidFill>
                  <a:srgbClr val="611BB8"/>
                </a:solidFill>
                <a:latin typeface="Courier New" panose="02070309020205020404" pitchFamily="49" charset="0"/>
              </a:rPr>
              <a:t>cout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 &lt;&lt; </a:t>
            </a:r>
            <a:r>
              <a:rPr lang="en-US" sz="1400" dirty="0" err="1">
                <a:solidFill>
                  <a:srgbClr val="611BB8"/>
                </a:solidFill>
                <a:latin typeface="Courier New" panose="02070309020205020404" pitchFamily="49" charset="0"/>
              </a:rPr>
              <a:t>ps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 &lt;&lt; std::</a:t>
            </a:r>
            <a:r>
              <a:rPr lang="en-US" sz="1400" dirty="0" err="1">
                <a:solidFill>
                  <a:srgbClr val="611BB8"/>
                </a:solidFill>
                <a:latin typeface="Courier New" panose="02070309020205020404" pitchFamily="49" charset="0"/>
              </a:rPr>
              <a:t>endl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;</a:t>
            </a:r>
            <a:endParaRPr lang="en-US" sz="1400" dirty="0"/>
          </a:p>
          <a:p>
            <a:br>
              <a:rPr lang="en-US" sz="1400" dirty="0"/>
            </a:b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  </a:t>
            </a:r>
            <a:r>
              <a:rPr lang="en-US" sz="1400" dirty="0">
                <a:solidFill>
                  <a:srgbClr val="E2661A"/>
                </a:solidFill>
                <a:latin typeface="Courier New" panose="02070309020205020404" pitchFamily="49" charset="0"/>
              </a:rPr>
              <a:t>return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333333"/>
                </a:solidFill>
                <a:latin typeface="Courier New" panose="02070309020205020404" pitchFamily="49" charset="0"/>
              </a:rPr>
              <a:t>EXIT_SUCCESS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;</a:t>
            </a:r>
            <a:endParaRPr lang="en-US" sz="1400" dirty="0"/>
          </a:p>
          <a:p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}</a:t>
            </a:r>
            <a:endParaRPr lang="en-US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5121EC-C02A-FC4C-9522-0DA00F84AAA5}"/>
              </a:ext>
            </a:extLst>
          </p:cNvPr>
          <p:cNvSpPr txBox="1"/>
          <p:nvPr/>
        </p:nvSpPr>
        <p:spPr>
          <a:xfrm>
            <a:off x="6321939" y="1340368"/>
            <a:ext cx="938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4C3282"/>
                </a:solidFill>
              </a:rPr>
              <a:t>Pair.cpp</a:t>
            </a:r>
            <a:endParaRPr lang="en-US" b="1" dirty="0">
              <a:solidFill>
                <a:srgbClr val="4C328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40EC60-3451-7B4F-B3F7-38D7396477B3}"/>
              </a:ext>
            </a:extLst>
          </p:cNvPr>
          <p:cNvSpPr txBox="1"/>
          <p:nvPr/>
        </p:nvSpPr>
        <p:spPr>
          <a:xfrm>
            <a:off x="10081011" y="1772125"/>
            <a:ext cx="1296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4C3282"/>
                </a:solidFill>
              </a:rPr>
              <a:t>UsePair.cpp</a:t>
            </a:r>
            <a:endParaRPr lang="en-US" b="1" dirty="0">
              <a:solidFill>
                <a:srgbClr val="4C32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067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2044C-AA31-3C41-BE02-CE5A8F15B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 Methods &amp; 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14843-B661-4444-8138-90C7891E9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sz="2400" dirty="0"/>
              <a:t>Sometimes we want to include a function in a class but </a:t>
            </a:r>
            <a:r>
              <a:rPr lang="en-US" sz="2400" i="1" dirty="0"/>
              <a:t>only</a:t>
            </a:r>
            <a:r>
              <a:rPr lang="en-US" sz="2400" dirty="0"/>
              <a:t> implement it in derived classes</a:t>
            </a:r>
            <a:endParaRPr lang="en-US" sz="1400" dirty="0"/>
          </a:p>
          <a:p>
            <a:pPr lvl="1" fontAlgn="base"/>
            <a:r>
              <a:rPr lang="en-US" dirty="0"/>
              <a:t>In Java, we would use an abstract method</a:t>
            </a:r>
            <a:endParaRPr lang="en-US" sz="2000" dirty="0"/>
          </a:p>
          <a:p>
            <a:pPr lvl="1" fontAlgn="base"/>
            <a:r>
              <a:rPr lang="en-US" dirty="0"/>
              <a:t>In C++, we use a “pure virtual” function</a:t>
            </a:r>
            <a:endParaRPr lang="en-US" sz="2000" dirty="0"/>
          </a:p>
          <a:p>
            <a:pPr lvl="2" fontAlgn="base"/>
            <a:r>
              <a:rPr lang="en-US" u="sng" dirty="0"/>
              <a:t>Example</a:t>
            </a:r>
            <a:r>
              <a:rPr lang="en-US" dirty="0"/>
              <a:t>:  virtual string </a:t>
            </a:r>
            <a:r>
              <a:rPr lang="en-US" b="1" dirty="0"/>
              <a:t>noise</a:t>
            </a:r>
            <a:r>
              <a:rPr lang="en-US" dirty="0"/>
              <a:t>() = 0;</a:t>
            </a:r>
            <a:endParaRPr lang="en-US" sz="1200" dirty="0"/>
          </a:p>
          <a:p>
            <a:r>
              <a:rPr lang="en-US" dirty="0"/>
              <a:t>virtual string </a:t>
            </a:r>
            <a:r>
              <a:rPr lang="en-US" b="1" dirty="0"/>
              <a:t>noise</a:t>
            </a:r>
            <a:r>
              <a:rPr lang="en-US" dirty="0"/>
              <a:t>() = 0;</a:t>
            </a:r>
          </a:p>
          <a:p>
            <a:r>
              <a:rPr lang="en-US" sz="2400" dirty="0"/>
              <a:t>A class containing </a:t>
            </a:r>
            <a:r>
              <a:rPr lang="en-US" sz="2400" i="1" dirty="0"/>
              <a:t>any</a:t>
            </a:r>
            <a:r>
              <a:rPr lang="en-US" sz="2400" dirty="0"/>
              <a:t> pure virtual methods is abstract</a:t>
            </a:r>
            <a:endParaRPr lang="en-US" sz="1400" dirty="0"/>
          </a:p>
          <a:p>
            <a:pPr lvl="1" fontAlgn="base"/>
            <a:r>
              <a:rPr lang="en-US" dirty="0"/>
              <a:t>You can’t create instances of an abstract class</a:t>
            </a:r>
            <a:endParaRPr lang="en-US" sz="2000" dirty="0"/>
          </a:p>
          <a:p>
            <a:pPr lvl="1" fontAlgn="base"/>
            <a:r>
              <a:rPr lang="en-US" dirty="0"/>
              <a:t>Extend abstract classes and override methods to use them</a:t>
            </a:r>
            <a:endParaRPr lang="en-US" sz="2000" dirty="0"/>
          </a:p>
          <a:p>
            <a:pPr fontAlgn="base"/>
            <a:r>
              <a:rPr lang="en-US" sz="2400" dirty="0"/>
              <a:t>A class containing </a:t>
            </a:r>
            <a:r>
              <a:rPr lang="en-US" sz="2400" i="1" dirty="0"/>
              <a:t>only</a:t>
            </a:r>
            <a:r>
              <a:rPr lang="en-US" sz="2400" dirty="0"/>
              <a:t> pure virtual methods is the same as a Java interface</a:t>
            </a:r>
            <a:endParaRPr lang="en-US" sz="1400" dirty="0"/>
          </a:p>
          <a:p>
            <a:pPr lvl="1" fontAlgn="base"/>
            <a:r>
              <a:rPr lang="en-US" dirty="0"/>
              <a:t>Pure type specification without implementations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6D8820-D6D0-AE4E-A724-491234994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719CF-21A9-E746-9FA8-5D4F334E32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483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3D073-C071-4649-BF44-43D5113E4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3B0E4-96C5-294A-84C5-E545A818B5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4C3282"/>
                </a:solidFill>
              </a:rPr>
              <a:t>virtual function </a:t>
            </a:r>
            <a:r>
              <a:rPr lang="en-US" dirty="0"/>
              <a:t>is a member function that is declared within a base class and is overridden by a derived class,</a:t>
            </a:r>
          </a:p>
          <a:p>
            <a:pPr lvl="1"/>
            <a:r>
              <a:rPr lang="en-US" dirty="0"/>
              <a:t>Ensures correct function is called for object regardless of reference type (facilitate polymorphism)</a:t>
            </a:r>
          </a:p>
          <a:p>
            <a:pPr lvl="1"/>
            <a:r>
              <a:rPr lang="en-US" dirty="0"/>
              <a:t>A method-call is virtual if the method called is market virtual or overrides a virtual method</a:t>
            </a:r>
          </a:p>
          <a:p>
            <a:pPr lvl="1"/>
            <a:r>
              <a:rPr lang="en-US" dirty="0"/>
              <a:t>a non-virtual method call is resolved using the compile-time type of the receiver expression</a:t>
            </a:r>
          </a:p>
          <a:p>
            <a:pPr lvl="1"/>
            <a:r>
              <a:rPr lang="en-US" dirty="0"/>
              <a:t>a virtual method call is resolved using the run-time class of the receiver object (what the expression evaluates to) AKA: </a:t>
            </a:r>
            <a:r>
              <a:rPr lang="en-US" dirty="0">
                <a:solidFill>
                  <a:srgbClr val="4C3282"/>
                </a:solidFill>
              </a:rPr>
              <a:t>dynamic dispatch</a:t>
            </a:r>
          </a:p>
          <a:p>
            <a:r>
              <a:rPr lang="en-US" dirty="0">
                <a:solidFill>
                  <a:srgbClr val="4C3282"/>
                </a:solidFill>
              </a:rPr>
              <a:t>pure virtual functions</a:t>
            </a:r>
          </a:p>
          <a:p>
            <a:pPr lvl="1"/>
            <a:r>
              <a:rPr lang="en-US" dirty="0"/>
              <a:t>to maximize code sharing sometimes you will need “theoretical” objects or functions that will be shared across more specific implementations. (EX: “bank account” is too general to exist, instead you use it to share code across “checking account” and “business account”)</a:t>
            </a:r>
          </a:p>
          <a:p>
            <a:pPr lvl="1"/>
            <a:r>
              <a:rPr lang="en-US" dirty="0"/>
              <a:t>When defining abstract classes sometimes you want to declare a function that must be implemented by all derived classes, you can create a virtual function: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virtual void withdraw(int amount) = 0 ;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63C40C-A100-FB4B-ADE9-02228515D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076E1-B128-1444-A4F4-C801390E55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DDDD41-6120-FA45-BA55-0B114CFEA643}"/>
              </a:ext>
            </a:extLst>
          </p:cNvPr>
          <p:cNvSpPr txBox="1"/>
          <p:nvPr/>
        </p:nvSpPr>
        <p:spPr>
          <a:xfrm>
            <a:off x="6590178" y="5394395"/>
            <a:ext cx="47339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class C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virtual t0 m(t1, t2,…,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=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…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1862854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7601B-3F32-4747-9D71-A0755D0DD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Dispatch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B82D8-BD4F-FA42-8A22-64ACCCE87C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base"/>
            <a:r>
              <a:rPr lang="en-US" sz="2400" b="1" dirty="0">
                <a:solidFill>
                  <a:srgbClr val="4C3282"/>
                </a:solidFill>
              </a:rPr>
              <a:t>Dynamic dispatch </a:t>
            </a:r>
            <a:r>
              <a:rPr lang="en-US" sz="2400" dirty="0"/>
              <a:t>is the process of selecting which implementation of a polymorphic operation to call at runtime</a:t>
            </a:r>
          </a:p>
          <a:p>
            <a:pPr fontAlgn="base"/>
            <a:r>
              <a:rPr lang="en-US" sz="2400" dirty="0"/>
              <a:t>Usually, when a derived function is available for an object, we want the derived function to be invoked</a:t>
            </a:r>
            <a:endParaRPr lang="en-US" sz="1400" dirty="0"/>
          </a:p>
          <a:p>
            <a:pPr lvl="1" fontAlgn="base"/>
            <a:r>
              <a:rPr lang="en-US" dirty="0"/>
              <a:t>This requires a </a:t>
            </a:r>
            <a:r>
              <a:rPr lang="en-US" i="1" u="sng" dirty="0"/>
              <a:t>run time</a:t>
            </a:r>
            <a:r>
              <a:rPr lang="en-US" dirty="0"/>
              <a:t> decision of what code to invoke</a:t>
            </a:r>
            <a:endParaRPr lang="en-US" sz="2000" dirty="0"/>
          </a:p>
          <a:p>
            <a:pPr fontAlgn="base"/>
            <a:r>
              <a:rPr lang="en-US" sz="2400" dirty="0"/>
              <a:t>A member function invoked on an object should be the </a:t>
            </a:r>
            <a:r>
              <a:rPr lang="en-US" sz="2400" i="1" dirty="0"/>
              <a:t>most-derived function </a:t>
            </a:r>
            <a:r>
              <a:rPr lang="en-US" sz="2400" dirty="0"/>
              <a:t>accessible to the object’s visible type</a:t>
            </a:r>
            <a:endParaRPr lang="en-US" sz="1400" dirty="0"/>
          </a:p>
          <a:p>
            <a:pPr lvl="1" fontAlgn="base"/>
            <a:r>
              <a:rPr lang="en-US" dirty="0"/>
              <a:t>Can determine what to invoke from the </a:t>
            </a:r>
            <a:r>
              <a:rPr lang="en-US" i="1" dirty="0"/>
              <a:t>object</a:t>
            </a:r>
            <a:r>
              <a:rPr lang="en-US" dirty="0"/>
              <a:t> itself</a:t>
            </a:r>
            <a:endParaRPr lang="en-US" sz="2000" dirty="0"/>
          </a:p>
          <a:p>
            <a:pPr fontAlgn="base"/>
            <a:r>
              <a:rPr lang="en-US" sz="2400" u="sng" dirty="0"/>
              <a:t>Example</a:t>
            </a:r>
            <a:r>
              <a:rPr lang="en-US" sz="2400" dirty="0"/>
              <a:t>:  </a:t>
            </a:r>
            <a:endParaRPr lang="en-US" sz="1400" dirty="0"/>
          </a:p>
          <a:p>
            <a:pPr lvl="1" fontAlgn="base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PrintStock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(Stock* s) { s-&gt;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(); }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Calls the appropriate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Print()</a:t>
            </a:r>
            <a:r>
              <a:rPr lang="en-US" dirty="0"/>
              <a:t> without knowing the actual type of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*s</a:t>
            </a:r>
            <a:r>
              <a:rPr lang="en-US" dirty="0"/>
              <a:t>, other than it is some sort of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Stock</a:t>
            </a:r>
          </a:p>
          <a:p>
            <a:r>
              <a:rPr lang="en-US" sz="2400" dirty="0"/>
              <a:t>Functions just like Java</a:t>
            </a:r>
          </a:p>
          <a:p>
            <a:pPr fontAlgn="base"/>
            <a:r>
              <a:rPr lang="en-US" sz="2400" dirty="0"/>
              <a:t>Unlike Java: Prefix the member function declaration with the virtual keyword</a:t>
            </a:r>
            <a:endParaRPr lang="en-US" sz="1400" dirty="0"/>
          </a:p>
          <a:p>
            <a:pPr lvl="1" fontAlgn="base"/>
            <a:r>
              <a:rPr lang="en-US" dirty="0"/>
              <a:t>Derived/child functions don’t need to repeat virtual, but was traditionally good style to do so</a:t>
            </a:r>
            <a:endParaRPr lang="en-US" sz="2000" dirty="0"/>
          </a:p>
          <a:p>
            <a:pPr lvl="1" fontAlgn="base"/>
            <a:r>
              <a:rPr lang="en-US" dirty="0"/>
              <a:t>This is how method calls work in Java (no virtual keyword needed)</a:t>
            </a:r>
            <a:endParaRPr lang="en-US" sz="2000" dirty="0"/>
          </a:p>
          <a:p>
            <a:pPr lvl="1" fontAlgn="base"/>
            <a:r>
              <a:rPr lang="en-US" dirty="0"/>
              <a:t>You almost always want functions to be virtual</a:t>
            </a:r>
            <a:endParaRPr lang="en-US" sz="2000" dirty="0"/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EE4DB0-B00C-8242-AB2B-E363FD4E5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76A7C4-FDEE-B445-BF41-0C2A6FDDE1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766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B194F-CCF5-D946-8E7B-6F7BFEE0D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Dispatch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508BB7-E140-A34F-BBA8-ED132507D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4F7D7-E136-4E40-B1F9-9F54CF9B39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7BCBD0-8AB8-DE4B-8FB4-9B186F7770F6}"/>
              </a:ext>
            </a:extLst>
          </p:cNvPr>
          <p:cNvSpPr/>
          <p:nvPr/>
        </p:nvSpPr>
        <p:spPr>
          <a:xfrm>
            <a:off x="6731000" y="1882717"/>
            <a:ext cx="5277590" cy="4401205"/>
          </a:xfrm>
          <a:prstGeom prst="rect">
            <a:avLst/>
          </a:prstGeom>
          <a:ln>
            <a:solidFill>
              <a:srgbClr val="4C3282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E2661A"/>
                </a:solidFill>
                <a:latin typeface="Courier New" panose="02070309020205020404" pitchFamily="49" charset="0"/>
              </a:rPr>
              <a:t>#include </a:t>
            </a:r>
            <a:r>
              <a:rPr lang="en-US" sz="1400" dirty="0">
                <a:solidFill>
                  <a:srgbClr val="D94B7B"/>
                </a:solidFill>
                <a:latin typeface="Courier New" panose="02070309020205020404" pitchFamily="49" charset="0"/>
              </a:rPr>
              <a:t>"</a:t>
            </a:r>
            <a:r>
              <a:rPr lang="en-US" sz="1400" dirty="0" err="1">
                <a:solidFill>
                  <a:srgbClr val="D94B7B"/>
                </a:solidFill>
                <a:latin typeface="Courier New" panose="02070309020205020404" pitchFamily="49" charset="0"/>
              </a:rPr>
              <a:t>Stock.h</a:t>
            </a:r>
            <a:r>
              <a:rPr lang="en-US" sz="1400" dirty="0">
                <a:solidFill>
                  <a:srgbClr val="D94B7B"/>
                </a:solidFill>
                <a:latin typeface="Courier New" panose="02070309020205020404" pitchFamily="49" charset="0"/>
              </a:rPr>
              <a:t>"</a:t>
            </a:r>
            <a:endParaRPr lang="en-US" sz="1400" dirty="0"/>
          </a:p>
          <a:p>
            <a:r>
              <a:rPr lang="en-US" sz="1400" dirty="0">
                <a:solidFill>
                  <a:srgbClr val="E2661A"/>
                </a:solidFill>
                <a:latin typeface="Courier New" panose="02070309020205020404" pitchFamily="49" charset="0"/>
              </a:rPr>
              <a:t>#include </a:t>
            </a:r>
            <a:r>
              <a:rPr lang="en-US" sz="1400" dirty="0">
                <a:solidFill>
                  <a:srgbClr val="D94B7B"/>
                </a:solidFill>
                <a:latin typeface="Courier New" panose="02070309020205020404" pitchFamily="49" charset="0"/>
              </a:rPr>
              <a:t>"</a:t>
            </a:r>
            <a:r>
              <a:rPr lang="en-US" sz="1400" dirty="0" err="1">
                <a:solidFill>
                  <a:srgbClr val="D94B7B"/>
                </a:solidFill>
                <a:latin typeface="Courier New" panose="02070309020205020404" pitchFamily="49" charset="0"/>
              </a:rPr>
              <a:t>DividendStock.h</a:t>
            </a:r>
            <a:r>
              <a:rPr lang="en-US" sz="1400" dirty="0">
                <a:solidFill>
                  <a:srgbClr val="D94B7B"/>
                </a:solidFill>
                <a:latin typeface="Courier New" panose="02070309020205020404" pitchFamily="49" charset="0"/>
              </a:rPr>
              <a:t>"</a:t>
            </a:r>
            <a:endParaRPr lang="en-US" sz="1400" dirty="0"/>
          </a:p>
          <a:p>
            <a:br>
              <a:rPr lang="en-US" sz="1400" dirty="0"/>
            </a:br>
            <a:r>
              <a:rPr lang="en-US" sz="1400" dirty="0" err="1">
                <a:solidFill>
                  <a:srgbClr val="0066FF"/>
                </a:solidFill>
                <a:latin typeface="Courier New" panose="02070309020205020404" pitchFamily="49" charset="0"/>
              </a:rPr>
              <a:t>DividendStock</a:t>
            </a:r>
            <a:r>
              <a:rPr lang="en-US" sz="1400" dirty="0">
                <a:solidFill>
                  <a:srgbClr val="0066FF"/>
                </a:solidFill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dividend();</a:t>
            </a:r>
            <a:endParaRPr lang="en-US" sz="1400" dirty="0"/>
          </a:p>
          <a:p>
            <a:r>
              <a:rPr lang="en-US" sz="1400" dirty="0" err="1">
                <a:solidFill>
                  <a:srgbClr val="0066FF"/>
                </a:solidFill>
                <a:latin typeface="Courier New" panose="02070309020205020404" pitchFamily="49" charset="0"/>
              </a:rPr>
              <a:t>DividendStock</a:t>
            </a:r>
            <a:r>
              <a:rPr lang="en-US" sz="1400" dirty="0">
                <a:solidFill>
                  <a:srgbClr val="0066FF"/>
                </a:solidFill>
                <a:latin typeface="Courier New" panose="02070309020205020404" pitchFamily="49" charset="0"/>
              </a:rPr>
              <a:t>*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 ds = &amp;dividend;</a:t>
            </a:r>
            <a:endParaRPr lang="en-US" sz="1400" dirty="0"/>
          </a:p>
          <a:p>
            <a:r>
              <a:rPr lang="en-US" sz="1400" dirty="0">
                <a:solidFill>
                  <a:srgbClr val="0066FF"/>
                </a:solidFill>
                <a:latin typeface="Courier New" panose="02070309020205020404" pitchFamily="49" charset="0"/>
              </a:rPr>
              <a:t>Stock*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 s = &amp;dividend;   </a:t>
            </a:r>
            <a:r>
              <a:rPr lang="en-US" sz="1400" i="1" dirty="0">
                <a:solidFill>
                  <a:srgbClr val="5A5A5A"/>
                </a:solidFill>
                <a:latin typeface="Courier New" panose="02070309020205020404" pitchFamily="49" charset="0"/>
              </a:rPr>
              <a:t>// why is this allowed?</a:t>
            </a:r>
            <a:endParaRPr lang="en-US" sz="1400" dirty="0"/>
          </a:p>
          <a:p>
            <a:br>
              <a:rPr lang="en-US" sz="1400" dirty="0"/>
            </a:br>
            <a:r>
              <a:rPr lang="en-US" sz="1400" i="1" dirty="0">
                <a:solidFill>
                  <a:srgbClr val="5A5A5A"/>
                </a:solidFill>
                <a:latin typeface="Courier New" panose="02070309020205020404" pitchFamily="49" charset="0"/>
              </a:rPr>
              <a:t>// Invokes </a:t>
            </a:r>
            <a:r>
              <a:rPr lang="en-US" sz="1400" i="1" dirty="0" err="1">
                <a:solidFill>
                  <a:srgbClr val="5A5A5A"/>
                </a:solidFill>
                <a:latin typeface="Courier New" panose="02070309020205020404" pitchFamily="49" charset="0"/>
              </a:rPr>
              <a:t>DividendStock</a:t>
            </a:r>
            <a:r>
              <a:rPr lang="en-US" sz="1400" i="1" dirty="0">
                <a:solidFill>
                  <a:srgbClr val="5A5A5A"/>
                </a:solidFill>
                <a:latin typeface="Courier New" panose="02070309020205020404" pitchFamily="49" charset="0"/>
              </a:rPr>
              <a:t>::</a:t>
            </a:r>
            <a:r>
              <a:rPr lang="en-US" sz="1400" i="1" dirty="0" err="1">
                <a:solidFill>
                  <a:srgbClr val="5A5A5A"/>
                </a:solidFill>
                <a:latin typeface="Courier New" panose="02070309020205020404" pitchFamily="49" charset="0"/>
              </a:rPr>
              <a:t>GetMarketValue</a:t>
            </a:r>
            <a:r>
              <a:rPr lang="en-US" sz="1400" i="1" dirty="0">
                <a:solidFill>
                  <a:srgbClr val="5A5A5A"/>
                </a:solidFill>
                <a:latin typeface="Courier New" panose="02070309020205020404" pitchFamily="49" charset="0"/>
              </a:rPr>
              <a:t>()</a:t>
            </a:r>
            <a:endParaRPr lang="en-US" sz="1400" dirty="0"/>
          </a:p>
          <a:p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ds-&gt;</a:t>
            </a:r>
            <a:r>
              <a:rPr lang="en-US" sz="1400" b="1" dirty="0" err="1">
                <a:solidFill>
                  <a:srgbClr val="669900"/>
                </a:solidFill>
                <a:latin typeface="Courier New" panose="02070309020205020404" pitchFamily="49" charset="0"/>
              </a:rPr>
              <a:t>GetMarketValue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();</a:t>
            </a:r>
            <a:endParaRPr lang="en-US" sz="1400" dirty="0"/>
          </a:p>
          <a:p>
            <a:br>
              <a:rPr lang="en-US" sz="1400" dirty="0"/>
            </a:br>
            <a:r>
              <a:rPr lang="en-US" sz="1400" i="1" dirty="0">
                <a:solidFill>
                  <a:srgbClr val="5A5A5A"/>
                </a:solidFill>
                <a:latin typeface="Courier New" panose="02070309020205020404" pitchFamily="49" charset="0"/>
              </a:rPr>
              <a:t>// Invokes </a:t>
            </a:r>
            <a:r>
              <a:rPr lang="en-US" sz="1400" i="1" dirty="0" err="1">
                <a:solidFill>
                  <a:srgbClr val="5A5A5A"/>
                </a:solidFill>
                <a:latin typeface="Courier New" panose="02070309020205020404" pitchFamily="49" charset="0"/>
              </a:rPr>
              <a:t>DividendStock</a:t>
            </a:r>
            <a:r>
              <a:rPr lang="en-US" sz="1400" i="1" dirty="0">
                <a:solidFill>
                  <a:srgbClr val="5A5A5A"/>
                </a:solidFill>
                <a:latin typeface="Courier New" panose="02070309020205020404" pitchFamily="49" charset="0"/>
              </a:rPr>
              <a:t>::</a:t>
            </a:r>
            <a:r>
              <a:rPr lang="en-US" sz="1400" i="1" dirty="0" err="1">
                <a:solidFill>
                  <a:srgbClr val="5A5A5A"/>
                </a:solidFill>
                <a:latin typeface="Courier New" panose="02070309020205020404" pitchFamily="49" charset="0"/>
              </a:rPr>
              <a:t>GetMarketValue</a:t>
            </a:r>
            <a:r>
              <a:rPr lang="en-US" sz="1400" i="1" dirty="0">
                <a:solidFill>
                  <a:srgbClr val="5A5A5A"/>
                </a:solidFill>
                <a:latin typeface="Courier New" panose="02070309020205020404" pitchFamily="49" charset="0"/>
              </a:rPr>
              <a:t>()</a:t>
            </a:r>
            <a:endParaRPr lang="en-US" sz="1400" dirty="0"/>
          </a:p>
          <a:p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s-&gt;</a:t>
            </a:r>
            <a:r>
              <a:rPr lang="en-US" sz="1400" b="1" dirty="0" err="1">
                <a:solidFill>
                  <a:srgbClr val="669900"/>
                </a:solidFill>
                <a:latin typeface="Courier New" panose="02070309020205020404" pitchFamily="49" charset="0"/>
              </a:rPr>
              <a:t>GetMarketValue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();</a:t>
            </a:r>
            <a:endParaRPr lang="en-US" sz="1400" dirty="0"/>
          </a:p>
          <a:p>
            <a:br>
              <a:rPr lang="en-US" sz="1400" dirty="0"/>
            </a:br>
            <a:r>
              <a:rPr lang="en-US" sz="1400" i="1" dirty="0">
                <a:solidFill>
                  <a:srgbClr val="5A5A5A"/>
                </a:solidFill>
                <a:latin typeface="Courier New" panose="02070309020205020404" pitchFamily="49" charset="0"/>
              </a:rPr>
              <a:t>// invokes Stock::</a:t>
            </a:r>
            <a:r>
              <a:rPr lang="en-US" sz="1400" i="1" dirty="0" err="1">
                <a:solidFill>
                  <a:srgbClr val="5A5A5A"/>
                </a:solidFill>
                <a:latin typeface="Courier New" panose="02070309020205020404" pitchFamily="49" charset="0"/>
              </a:rPr>
              <a:t>GetProfit</a:t>
            </a:r>
            <a:r>
              <a:rPr lang="en-US" sz="1400" i="1" dirty="0">
                <a:solidFill>
                  <a:srgbClr val="5A5A5A"/>
                </a:solidFill>
                <a:latin typeface="Courier New" panose="02070309020205020404" pitchFamily="49" charset="0"/>
              </a:rPr>
              <a:t>(), </a:t>
            </a:r>
          </a:p>
          <a:p>
            <a:r>
              <a:rPr lang="en-US" sz="1400" i="1" dirty="0">
                <a:solidFill>
                  <a:srgbClr val="5A5A5A"/>
                </a:solidFill>
                <a:latin typeface="Courier New" panose="02070309020205020404" pitchFamily="49" charset="0"/>
              </a:rPr>
              <a:t>//   since that method is inherited.  </a:t>
            </a:r>
          </a:p>
          <a:p>
            <a:r>
              <a:rPr lang="en-US" sz="1400" i="1" dirty="0">
                <a:solidFill>
                  <a:srgbClr val="5A5A5A"/>
                </a:solidFill>
                <a:latin typeface="Courier New" panose="02070309020205020404" pitchFamily="49" charset="0"/>
              </a:rPr>
              <a:t>// Stock::</a:t>
            </a:r>
            <a:r>
              <a:rPr lang="en-US" sz="1400" i="1" dirty="0" err="1">
                <a:solidFill>
                  <a:srgbClr val="5A5A5A"/>
                </a:solidFill>
                <a:latin typeface="Courier New" panose="02070309020205020404" pitchFamily="49" charset="0"/>
              </a:rPr>
              <a:t>GetProfit</a:t>
            </a:r>
            <a:r>
              <a:rPr lang="en-US" sz="1400" i="1" dirty="0">
                <a:solidFill>
                  <a:srgbClr val="5A5A5A"/>
                </a:solidFill>
                <a:latin typeface="Courier New" panose="02070309020205020404" pitchFamily="49" charset="0"/>
              </a:rPr>
              <a:t>() invokes</a:t>
            </a:r>
          </a:p>
          <a:p>
            <a:r>
              <a:rPr lang="en-US" sz="1400" i="1" dirty="0">
                <a:solidFill>
                  <a:srgbClr val="5A5A5A"/>
                </a:solidFill>
                <a:latin typeface="Courier New" panose="02070309020205020404" pitchFamily="49" charset="0"/>
              </a:rPr>
              <a:t>//   </a:t>
            </a:r>
            <a:r>
              <a:rPr lang="en-US" sz="1400" i="1" dirty="0" err="1">
                <a:solidFill>
                  <a:srgbClr val="5A5A5A"/>
                </a:solidFill>
                <a:latin typeface="Courier New" panose="02070309020205020404" pitchFamily="49" charset="0"/>
              </a:rPr>
              <a:t>DividendStock</a:t>
            </a:r>
            <a:r>
              <a:rPr lang="en-US" sz="1400" i="1" dirty="0">
                <a:solidFill>
                  <a:srgbClr val="5A5A5A"/>
                </a:solidFill>
                <a:latin typeface="Courier New" panose="02070309020205020404" pitchFamily="49" charset="0"/>
              </a:rPr>
              <a:t>::</a:t>
            </a:r>
            <a:r>
              <a:rPr lang="en-US" sz="1400" i="1" dirty="0" err="1">
                <a:solidFill>
                  <a:srgbClr val="5A5A5A"/>
                </a:solidFill>
                <a:latin typeface="Courier New" panose="02070309020205020404" pitchFamily="49" charset="0"/>
              </a:rPr>
              <a:t>GetMarketValue</a:t>
            </a:r>
            <a:r>
              <a:rPr lang="en-US" sz="1400" i="1" dirty="0">
                <a:solidFill>
                  <a:srgbClr val="5A5A5A"/>
                </a:solidFill>
                <a:latin typeface="Courier New" panose="02070309020205020404" pitchFamily="49" charset="0"/>
              </a:rPr>
              <a:t>(), </a:t>
            </a:r>
            <a:br>
              <a:rPr lang="en-US" sz="1400" i="1" dirty="0">
                <a:solidFill>
                  <a:srgbClr val="5A5A5A"/>
                </a:solidFill>
                <a:latin typeface="Courier New" panose="02070309020205020404" pitchFamily="49" charset="0"/>
              </a:rPr>
            </a:br>
            <a:r>
              <a:rPr lang="en-US" sz="1400" i="1" dirty="0">
                <a:solidFill>
                  <a:srgbClr val="5A5A5A"/>
                </a:solidFill>
                <a:latin typeface="Courier New" panose="02070309020205020404" pitchFamily="49" charset="0"/>
              </a:rPr>
              <a:t>//   since that is the most-derived accessible function.</a:t>
            </a:r>
            <a:endParaRPr lang="en-US" sz="1400" dirty="0"/>
          </a:p>
          <a:p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s-&gt;</a:t>
            </a:r>
            <a:r>
              <a:rPr lang="en-US" sz="1400" b="1" dirty="0" err="1">
                <a:solidFill>
                  <a:srgbClr val="669900"/>
                </a:solidFill>
                <a:latin typeface="Courier New" panose="02070309020205020404" pitchFamily="49" charset="0"/>
              </a:rPr>
              <a:t>GetProfit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();</a:t>
            </a:r>
            <a:endParaRPr lang="en-US" sz="1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4C9A07-E720-944E-91E9-BAAC3400EC81}"/>
              </a:ext>
            </a:extLst>
          </p:cNvPr>
          <p:cNvSpPr/>
          <p:nvPr/>
        </p:nvSpPr>
        <p:spPr>
          <a:xfrm>
            <a:off x="127000" y="3829442"/>
            <a:ext cx="6316768" cy="1600438"/>
          </a:xfrm>
          <a:prstGeom prst="rect">
            <a:avLst/>
          </a:prstGeom>
          <a:ln>
            <a:solidFill>
              <a:srgbClr val="4C3282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66FF"/>
                </a:solidFill>
                <a:latin typeface="Courier New" panose="02070309020205020404" pitchFamily="49" charset="0"/>
              </a:rPr>
              <a:t>double </a:t>
            </a:r>
            <a:r>
              <a:rPr lang="en-US" sz="1400" dirty="0" err="1">
                <a:solidFill>
                  <a:srgbClr val="611BB8"/>
                </a:solidFill>
                <a:latin typeface="Courier New" panose="02070309020205020404" pitchFamily="49" charset="0"/>
              </a:rPr>
              <a:t>DividendStock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::</a:t>
            </a:r>
            <a:r>
              <a:rPr lang="en-US" sz="1400" b="1" dirty="0" err="1">
                <a:solidFill>
                  <a:srgbClr val="669900"/>
                </a:solidFill>
                <a:latin typeface="Courier New" panose="02070309020205020404" pitchFamily="49" charset="0"/>
              </a:rPr>
              <a:t>GetMarketValue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() </a:t>
            </a:r>
            <a:r>
              <a:rPr lang="en-US" sz="1400" dirty="0">
                <a:solidFill>
                  <a:srgbClr val="0066FF"/>
                </a:solidFill>
                <a:latin typeface="Courier New" panose="02070309020205020404" pitchFamily="49" charset="0"/>
              </a:rPr>
              <a:t>const 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{</a:t>
            </a:r>
            <a:endParaRPr lang="en-US" sz="1400" dirty="0"/>
          </a:p>
          <a:p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  </a:t>
            </a:r>
            <a:r>
              <a:rPr lang="en-US" sz="1400" dirty="0">
                <a:solidFill>
                  <a:srgbClr val="E2661A"/>
                </a:solidFill>
                <a:latin typeface="Courier New" panose="02070309020205020404" pitchFamily="49" charset="0"/>
              </a:rPr>
              <a:t>return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 </a:t>
            </a:r>
            <a:r>
              <a:rPr lang="en-US" sz="1400" b="1" dirty="0" err="1">
                <a:solidFill>
                  <a:srgbClr val="669900"/>
                </a:solidFill>
                <a:latin typeface="Courier New" panose="02070309020205020404" pitchFamily="49" charset="0"/>
              </a:rPr>
              <a:t>get_shares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() * </a:t>
            </a:r>
            <a:r>
              <a:rPr lang="en-US" sz="1400" b="1" dirty="0" err="1">
                <a:solidFill>
                  <a:srgbClr val="669900"/>
                </a:solidFill>
                <a:latin typeface="Courier New" panose="02070309020205020404" pitchFamily="49" charset="0"/>
              </a:rPr>
              <a:t>get_share_price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() + dividends_;</a:t>
            </a:r>
            <a:endParaRPr lang="en-US" sz="1400" dirty="0"/>
          </a:p>
          <a:p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}</a:t>
            </a:r>
            <a:endParaRPr lang="en-US" sz="1400" dirty="0"/>
          </a:p>
          <a:p>
            <a:br>
              <a:rPr lang="en-US" sz="1400" dirty="0"/>
            </a:br>
            <a:r>
              <a:rPr lang="en-US" sz="1400" dirty="0">
                <a:solidFill>
                  <a:srgbClr val="5A5A5A"/>
                </a:solidFill>
                <a:latin typeface="Courier New" panose="02070309020205020404" pitchFamily="49" charset="0"/>
              </a:rPr>
              <a:t>double "</a:t>
            </a:r>
            <a:r>
              <a:rPr lang="en-US" sz="1400" dirty="0" err="1">
                <a:solidFill>
                  <a:srgbClr val="5A5A5A"/>
                </a:solidFill>
                <a:latin typeface="Courier New" panose="02070309020205020404" pitchFamily="49" charset="0"/>
              </a:rPr>
              <a:t>DividendStock</a:t>
            </a:r>
            <a:r>
              <a:rPr lang="en-US" sz="1400" dirty="0">
                <a:solidFill>
                  <a:srgbClr val="5A5A5A"/>
                </a:solidFill>
                <a:latin typeface="Courier New" panose="02070309020205020404" pitchFamily="49" charset="0"/>
              </a:rPr>
              <a:t>"::</a:t>
            </a:r>
            <a:r>
              <a:rPr lang="en-US" sz="1400" b="1" dirty="0" err="1">
                <a:solidFill>
                  <a:srgbClr val="5A5A5A"/>
                </a:solidFill>
                <a:latin typeface="Courier New" panose="02070309020205020404" pitchFamily="49" charset="0"/>
              </a:rPr>
              <a:t>GetProfit</a:t>
            </a:r>
            <a:r>
              <a:rPr lang="en-US" sz="1400" dirty="0">
                <a:solidFill>
                  <a:srgbClr val="5A5A5A"/>
                </a:solidFill>
                <a:latin typeface="Courier New" panose="02070309020205020404" pitchFamily="49" charset="0"/>
              </a:rPr>
              <a:t>() const {  </a:t>
            </a:r>
            <a:r>
              <a:rPr lang="en-US" sz="1400" i="1" dirty="0">
                <a:solidFill>
                  <a:srgbClr val="5A5A5A"/>
                </a:solidFill>
                <a:latin typeface="Courier New" panose="02070309020205020404" pitchFamily="49" charset="0"/>
              </a:rPr>
              <a:t>// inherited</a:t>
            </a:r>
            <a:endParaRPr lang="en-US" sz="1400" dirty="0"/>
          </a:p>
          <a:p>
            <a:r>
              <a:rPr lang="en-US" sz="1400" dirty="0">
                <a:solidFill>
                  <a:srgbClr val="5A5A5A"/>
                </a:solidFill>
                <a:latin typeface="Courier New" panose="02070309020205020404" pitchFamily="49" charset="0"/>
              </a:rPr>
              <a:t>  return </a:t>
            </a:r>
            <a:r>
              <a:rPr lang="en-US" sz="1400" b="1" dirty="0" err="1">
                <a:solidFill>
                  <a:srgbClr val="5A5A5A"/>
                </a:solidFill>
                <a:latin typeface="Courier New" panose="02070309020205020404" pitchFamily="49" charset="0"/>
              </a:rPr>
              <a:t>GetMarketValue</a:t>
            </a:r>
            <a:r>
              <a:rPr lang="en-US" sz="1400" dirty="0">
                <a:solidFill>
                  <a:srgbClr val="5A5A5A"/>
                </a:solidFill>
                <a:latin typeface="Courier New" panose="02070309020205020404" pitchFamily="49" charset="0"/>
              </a:rPr>
              <a:t>() – </a:t>
            </a:r>
            <a:r>
              <a:rPr lang="en-US" sz="1400" b="1" dirty="0" err="1">
                <a:solidFill>
                  <a:srgbClr val="5A5A5A"/>
                </a:solidFill>
                <a:latin typeface="Courier New" panose="02070309020205020404" pitchFamily="49" charset="0"/>
              </a:rPr>
              <a:t>GetCost</a:t>
            </a:r>
            <a:r>
              <a:rPr lang="en-US" sz="1400" dirty="0">
                <a:solidFill>
                  <a:srgbClr val="5A5A5A"/>
                </a:solidFill>
                <a:latin typeface="Courier New" panose="02070309020205020404" pitchFamily="49" charset="0"/>
              </a:rPr>
              <a:t>(); </a:t>
            </a:r>
            <a:endParaRPr lang="en-US" sz="1400" dirty="0"/>
          </a:p>
          <a:p>
            <a:r>
              <a:rPr lang="en-US" sz="1400" dirty="0">
                <a:solidFill>
                  <a:srgbClr val="5A5A5A"/>
                </a:solidFill>
                <a:latin typeface="Courier New" panose="02070309020205020404" pitchFamily="49" charset="0"/>
              </a:rPr>
              <a:t>}</a:t>
            </a:r>
            <a:endParaRPr lang="en-US" sz="1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82A6ABD-02E8-AF49-AF56-473B7ED529C6}"/>
              </a:ext>
            </a:extLst>
          </p:cNvPr>
          <p:cNvSpPr/>
          <p:nvPr/>
        </p:nvSpPr>
        <p:spPr>
          <a:xfrm>
            <a:off x="910484" y="1914269"/>
            <a:ext cx="4953000" cy="1600438"/>
          </a:xfrm>
          <a:prstGeom prst="rect">
            <a:avLst/>
          </a:prstGeom>
          <a:solidFill>
            <a:schemeClr val="bg1"/>
          </a:solidFill>
          <a:ln>
            <a:solidFill>
              <a:srgbClr val="4C3282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66FF"/>
                </a:solidFill>
                <a:latin typeface="Courier New" panose="02070309020205020404" pitchFamily="49" charset="0"/>
              </a:rPr>
              <a:t>double 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Stock::</a:t>
            </a:r>
            <a:r>
              <a:rPr lang="en-US" sz="1400" b="1" dirty="0" err="1">
                <a:solidFill>
                  <a:srgbClr val="669900"/>
                </a:solidFill>
                <a:latin typeface="Courier New" panose="02070309020205020404" pitchFamily="49" charset="0"/>
              </a:rPr>
              <a:t>GetMarketValue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() </a:t>
            </a:r>
            <a:r>
              <a:rPr lang="en-US" sz="1400" dirty="0">
                <a:solidFill>
                  <a:srgbClr val="0066FF"/>
                </a:solidFill>
                <a:latin typeface="Courier New" panose="02070309020205020404" pitchFamily="49" charset="0"/>
              </a:rPr>
              <a:t>const 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{</a:t>
            </a:r>
            <a:endParaRPr lang="en-US" sz="1400" dirty="0"/>
          </a:p>
          <a:p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  </a:t>
            </a:r>
            <a:r>
              <a:rPr lang="en-US" sz="1400" dirty="0">
                <a:solidFill>
                  <a:srgbClr val="E2661A"/>
                </a:solidFill>
                <a:latin typeface="Courier New" panose="02070309020205020404" pitchFamily="49" charset="0"/>
              </a:rPr>
              <a:t>return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 </a:t>
            </a:r>
            <a:r>
              <a:rPr lang="en-US" sz="1400" b="1" dirty="0" err="1">
                <a:solidFill>
                  <a:srgbClr val="669900"/>
                </a:solidFill>
                <a:latin typeface="Courier New" panose="02070309020205020404" pitchFamily="49" charset="0"/>
              </a:rPr>
              <a:t>get_shares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() * </a:t>
            </a:r>
            <a:r>
              <a:rPr lang="en-US" sz="1400" b="1" dirty="0" err="1">
                <a:solidFill>
                  <a:srgbClr val="669900"/>
                </a:solidFill>
                <a:latin typeface="Courier New" panose="02070309020205020404" pitchFamily="49" charset="0"/>
              </a:rPr>
              <a:t>get_share_price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();</a:t>
            </a:r>
            <a:endParaRPr lang="en-US" sz="1400" dirty="0"/>
          </a:p>
          <a:p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}</a:t>
            </a:r>
            <a:endParaRPr lang="en-US" sz="1400" dirty="0"/>
          </a:p>
          <a:p>
            <a:br>
              <a:rPr lang="en-US" sz="1400" dirty="0"/>
            </a:br>
            <a:r>
              <a:rPr lang="en-US" sz="1400" dirty="0">
                <a:solidFill>
                  <a:srgbClr val="0066FF"/>
                </a:solidFill>
                <a:latin typeface="Courier New" panose="02070309020205020404" pitchFamily="49" charset="0"/>
              </a:rPr>
              <a:t>double 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Stock::</a:t>
            </a:r>
            <a:r>
              <a:rPr lang="en-US" sz="1400" b="1" dirty="0" err="1">
                <a:solidFill>
                  <a:srgbClr val="669900"/>
                </a:solidFill>
                <a:latin typeface="Courier New" panose="02070309020205020404" pitchFamily="49" charset="0"/>
              </a:rPr>
              <a:t>GetProfit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() </a:t>
            </a:r>
            <a:r>
              <a:rPr lang="en-US" sz="1400" dirty="0">
                <a:solidFill>
                  <a:srgbClr val="0066FF"/>
                </a:solidFill>
                <a:latin typeface="Courier New" panose="02070309020205020404" pitchFamily="49" charset="0"/>
              </a:rPr>
              <a:t>const 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{</a:t>
            </a:r>
            <a:endParaRPr lang="en-US" sz="1400" dirty="0"/>
          </a:p>
          <a:p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  </a:t>
            </a:r>
            <a:r>
              <a:rPr lang="en-US" sz="1400" dirty="0">
                <a:solidFill>
                  <a:srgbClr val="E2661A"/>
                </a:solidFill>
                <a:latin typeface="Courier New" panose="02070309020205020404" pitchFamily="49" charset="0"/>
              </a:rPr>
              <a:t>return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 </a:t>
            </a:r>
            <a:r>
              <a:rPr lang="en-US" sz="1400" b="1" dirty="0" err="1">
                <a:solidFill>
                  <a:srgbClr val="669900"/>
                </a:solidFill>
                <a:latin typeface="Courier New" panose="02070309020205020404" pitchFamily="49" charset="0"/>
              </a:rPr>
              <a:t>GetMarketValue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() – </a:t>
            </a:r>
            <a:r>
              <a:rPr lang="en-US" sz="1400" b="1" dirty="0" err="1">
                <a:solidFill>
                  <a:srgbClr val="669900"/>
                </a:solidFill>
                <a:latin typeface="Courier New" panose="02070309020205020404" pitchFamily="49" charset="0"/>
              </a:rPr>
              <a:t>GetCost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();</a:t>
            </a:r>
            <a:endParaRPr lang="en-US" sz="1400" dirty="0"/>
          </a:p>
          <a:p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}</a:t>
            </a:r>
            <a:endParaRPr 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AEF66D-DBCB-484B-82A1-02692BD94485}"/>
              </a:ext>
            </a:extLst>
          </p:cNvPr>
          <p:cNvSpPr txBox="1"/>
          <p:nvPr/>
        </p:nvSpPr>
        <p:spPr>
          <a:xfrm>
            <a:off x="4635901" y="5433143"/>
            <a:ext cx="1807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4C3282"/>
                </a:solidFill>
              </a:rPr>
              <a:t>DividendStock.cc</a:t>
            </a:r>
            <a:endParaRPr lang="en-US" b="1" dirty="0">
              <a:solidFill>
                <a:srgbClr val="4C328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BA4DB0-C855-5041-85BE-7FB1C8461A25}"/>
              </a:ext>
            </a:extLst>
          </p:cNvPr>
          <p:cNvSpPr txBox="1"/>
          <p:nvPr/>
        </p:nvSpPr>
        <p:spPr>
          <a:xfrm>
            <a:off x="4921515" y="1565003"/>
            <a:ext cx="955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4C3282"/>
                </a:solidFill>
              </a:rPr>
              <a:t>Stock.cc</a:t>
            </a:r>
            <a:endParaRPr lang="en-US" b="1" dirty="0">
              <a:solidFill>
                <a:srgbClr val="4C32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4551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60E4C-083A-974D-9337-CA6C44CE6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Most-Derived Self-Check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9BCAA4-4A57-7841-B13B-64F8B86A4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38E3F9-EC1C-8646-AD8C-2C415ADDD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F05C7B-A9A1-EC4A-ADF6-5973F4FA664E}"/>
              </a:ext>
            </a:extLst>
          </p:cNvPr>
          <p:cNvSpPr/>
          <p:nvPr/>
        </p:nvSpPr>
        <p:spPr>
          <a:xfrm>
            <a:off x="575239" y="1510916"/>
            <a:ext cx="3361761" cy="5170646"/>
          </a:xfrm>
          <a:prstGeom prst="rect">
            <a:avLst/>
          </a:prstGeom>
          <a:ln>
            <a:solidFill>
              <a:srgbClr val="4C3282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</a:rPr>
              <a:t>class</a:t>
            </a:r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</a:rPr>
              <a:t>A</a:t>
            </a:r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 {</a:t>
            </a:r>
            <a:endParaRPr lang="en-US" sz="1600" dirty="0"/>
          </a:p>
          <a:p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 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</a:rPr>
              <a:t>public</a:t>
            </a:r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:</a:t>
            </a:r>
            <a:endParaRPr lang="en-US" sz="1600" dirty="0"/>
          </a:p>
          <a:p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  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</a:rPr>
              <a:t>virtual</a:t>
            </a:r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</a:rPr>
              <a:t>Foo</a:t>
            </a:r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();</a:t>
            </a:r>
            <a:endParaRPr lang="en-US" sz="1600" dirty="0"/>
          </a:p>
          <a:p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};</a:t>
            </a:r>
            <a:endParaRPr lang="en-US" sz="1600" dirty="0"/>
          </a:p>
          <a:p>
            <a:br>
              <a:rPr lang="en-US" sz="1600" dirty="0"/>
            </a:b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</a:rPr>
              <a:t>class</a:t>
            </a:r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</a:rPr>
              <a:t>B</a:t>
            </a:r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 :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</a:rPr>
              <a:t>public</a:t>
            </a:r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</a:rPr>
              <a:t>A</a:t>
            </a:r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 {</a:t>
            </a:r>
            <a:endParaRPr lang="en-US" sz="1600" dirty="0"/>
          </a:p>
          <a:p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 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</a:rPr>
              <a:t>public</a:t>
            </a:r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:</a:t>
            </a:r>
            <a:endParaRPr lang="en-US" sz="1600" dirty="0"/>
          </a:p>
          <a:p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  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</a:rPr>
              <a:t>virtual</a:t>
            </a:r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</a:rPr>
              <a:t>Foo</a:t>
            </a:r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();</a:t>
            </a:r>
            <a:endParaRPr lang="en-US" sz="1600" dirty="0"/>
          </a:p>
          <a:p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};</a:t>
            </a:r>
            <a:endParaRPr lang="en-US" sz="1600" dirty="0"/>
          </a:p>
          <a:p>
            <a:br>
              <a:rPr lang="en-US" sz="1600" dirty="0"/>
            </a:b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</a:rPr>
              <a:t>class</a:t>
            </a:r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</a:rPr>
              <a:t>C</a:t>
            </a:r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 :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</a:rPr>
              <a:t>public</a:t>
            </a:r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</a:rPr>
              <a:t>B</a:t>
            </a:r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 {</a:t>
            </a:r>
            <a:endParaRPr lang="en-US" sz="1600" dirty="0"/>
          </a:p>
          <a:p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};</a:t>
            </a:r>
            <a:endParaRPr lang="en-US" sz="1600" dirty="0"/>
          </a:p>
          <a:p>
            <a:br>
              <a:rPr lang="en-US" sz="1600" dirty="0"/>
            </a:b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</a:rPr>
              <a:t>class</a:t>
            </a:r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</a:rPr>
              <a:t>D</a:t>
            </a:r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 :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</a:rPr>
              <a:t>public</a:t>
            </a:r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</a:rPr>
              <a:t>C</a:t>
            </a:r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 {</a:t>
            </a:r>
            <a:endParaRPr lang="en-US" sz="1600" dirty="0"/>
          </a:p>
          <a:p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 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</a:rPr>
              <a:t>public</a:t>
            </a:r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:</a:t>
            </a:r>
            <a:endParaRPr lang="en-US" sz="1600" dirty="0"/>
          </a:p>
          <a:p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  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</a:rPr>
              <a:t>virtual</a:t>
            </a:r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</a:rPr>
              <a:t>Foo</a:t>
            </a:r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();</a:t>
            </a:r>
            <a:endParaRPr lang="en-US" sz="1600" dirty="0"/>
          </a:p>
          <a:p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};</a:t>
            </a:r>
            <a:endParaRPr lang="en-US" sz="1600" dirty="0"/>
          </a:p>
          <a:p>
            <a:br>
              <a:rPr lang="en-US" sz="1600" dirty="0"/>
            </a:b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</a:rPr>
              <a:t>class</a:t>
            </a:r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</a:rPr>
              <a:t>E</a:t>
            </a:r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 :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</a:rPr>
              <a:t>public</a:t>
            </a:r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</a:rPr>
              <a:t>C</a:t>
            </a:r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 {</a:t>
            </a:r>
            <a:endParaRPr lang="en-US" sz="1600" dirty="0"/>
          </a:p>
          <a:p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};</a:t>
            </a:r>
            <a:endParaRPr lang="en-US" sz="1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97E48B-03DB-D143-BE68-B4212453F15E}"/>
              </a:ext>
            </a:extLst>
          </p:cNvPr>
          <p:cNvSpPr/>
          <p:nvPr/>
        </p:nvSpPr>
        <p:spPr>
          <a:xfrm>
            <a:off x="4156942" y="1510916"/>
            <a:ext cx="2523258" cy="3693319"/>
          </a:xfrm>
          <a:prstGeom prst="rect">
            <a:avLst/>
          </a:prstGeom>
          <a:ln>
            <a:solidFill>
              <a:srgbClr val="4C3282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</a:rPr>
              <a:t>void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</a:rPr>
              <a:t>Bar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() {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 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</a:rPr>
              <a:t>A* </a:t>
            </a:r>
            <a:r>
              <a:rPr lang="en-US" dirty="0" err="1">
                <a:solidFill>
                  <a:srgbClr val="611BB8"/>
                </a:solidFill>
                <a:latin typeface="Courier New" panose="02070309020205020404" pitchFamily="49" charset="0"/>
              </a:rPr>
              <a:t>a_ptr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;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 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</a:rPr>
              <a:t>C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 c;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 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</a:rPr>
              <a:t>E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 e;</a:t>
            </a:r>
            <a:endParaRPr lang="en-US" dirty="0"/>
          </a:p>
          <a:p>
            <a:br>
              <a:rPr lang="en-US" dirty="0"/>
            </a:br>
            <a:r>
              <a:rPr lang="en-US" i="1" dirty="0">
                <a:solidFill>
                  <a:srgbClr val="5A5A5A"/>
                </a:solidFill>
                <a:latin typeface="Courier New" panose="02070309020205020404" pitchFamily="49" charset="0"/>
              </a:rPr>
              <a:t>  // Q1: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 </a:t>
            </a:r>
            <a:r>
              <a:rPr lang="en-US" dirty="0" err="1">
                <a:solidFill>
                  <a:srgbClr val="611BB8"/>
                </a:solidFill>
                <a:latin typeface="Courier New" panose="02070309020205020404" pitchFamily="49" charset="0"/>
              </a:rPr>
              <a:t>a_ptr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 = &amp;c;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 </a:t>
            </a:r>
            <a:r>
              <a:rPr lang="en-US" dirty="0" err="1">
                <a:solidFill>
                  <a:srgbClr val="611BB8"/>
                </a:solidFill>
                <a:latin typeface="Courier New" panose="02070309020205020404" pitchFamily="49" charset="0"/>
              </a:rPr>
              <a:t>a_ptr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-&gt;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</a:rPr>
              <a:t>Foo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();</a:t>
            </a:r>
            <a:endParaRPr lang="en-US" dirty="0"/>
          </a:p>
          <a:p>
            <a:br>
              <a:rPr lang="en-US" dirty="0"/>
            </a:br>
            <a:r>
              <a:rPr lang="en-US" i="1" dirty="0">
                <a:solidFill>
                  <a:srgbClr val="5A5A5A"/>
                </a:solidFill>
                <a:latin typeface="Courier New" panose="02070309020205020404" pitchFamily="49" charset="0"/>
              </a:rPr>
              <a:t>  // Q2: 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 </a:t>
            </a:r>
            <a:r>
              <a:rPr lang="en-US" dirty="0" err="1">
                <a:solidFill>
                  <a:srgbClr val="611BB8"/>
                </a:solidFill>
                <a:latin typeface="Courier New" panose="02070309020205020404" pitchFamily="49" charset="0"/>
              </a:rPr>
              <a:t>a_ptr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 = &amp;e;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 </a:t>
            </a:r>
            <a:r>
              <a:rPr lang="en-US" dirty="0" err="1">
                <a:solidFill>
                  <a:srgbClr val="611BB8"/>
                </a:solidFill>
                <a:latin typeface="Courier New" panose="02070309020205020404" pitchFamily="49" charset="0"/>
              </a:rPr>
              <a:t>a_ptr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-&gt;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</a:rPr>
              <a:t>Foo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();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}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F5F990-B756-EB48-95F9-FC91A6BF3415}"/>
              </a:ext>
            </a:extLst>
          </p:cNvPr>
          <p:cNvSpPr txBox="1"/>
          <p:nvPr/>
        </p:nvSpPr>
        <p:spPr>
          <a:xfrm>
            <a:off x="7793471" y="3657600"/>
            <a:ext cx="37677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A.</a:t>
            </a:r>
          </a:p>
          <a:p>
            <a:endParaRPr lang="en-US" dirty="0">
              <a:solidFill>
                <a:srgbClr val="4C3282"/>
              </a:solidFill>
            </a:endParaRPr>
          </a:p>
          <a:p>
            <a:r>
              <a:rPr lang="en-US" dirty="0">
                <a:solidFill>
                  <a:srgbClr val="4C3282"/>
                </a:solidFill>
              </a:rPr>
              <a:t>B.</a:t>
            </a:r>
          </a:p>
          <a:p>
            <a:endParaRPr lang="en-US" dirty="0">
              <a:solidFill>
                <a:srgbClr val="4C3282"/>
              </a:solidFill>
            </a:endParaRPr>
          </a:p>
          <a:p>
            <a:r>
              <a:rPr lang="en-US" dirty="0">
                <a:solidFill>
                  <a:srgbClr val="4C3282"/>
                </a:solidFill>
              </a:rPr>
              <a:t>C.</a:t>
            </a:r>
          </a:p>
          <a:p>
            <a:endParaRPr lang="en-US" dirty="0">
              <a:solidFill>
                <a:srgbClr val="4C3282"/>
              </a:solidFill>
            </a:endParaRPr>
          </a:p>
          <a:p>
            <a:r>
              <a:rPr lang="en-US" dirty="0">
                <a:solidFill>
                  <a:srgbClr val="4C3282"/>
                </a:solidFill>
              </a:rPr>
              <a:t>D.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E63C4B-610F-7842-AB8E-0903CB6756B8}"/>
              </a:ext>
            </a:extLst>
          </p:cNvPr>
          <p:cNvSpPr txBox="1"/>
          <p:nvPr/>
        </p:nvSpPr>
        <p:spPr>
          <a:xfrm>
            <a:off x="8255002" y="3103602"/>
            <a:ext cx="45717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4C3282"/>
                </a:solidFill>
              </a:rPr>
              <a:t>Q1</a:t>
            </a:r>
          </a:p>
          <a:p>
            <a:pPr algn="ctr"/>
            <a:endParaRPr lang="en-US" dirty="0">
              <a:solidFill>
                <a:srgbClr val="4C3282"/>
              </a:solidFill>
            </a:endParaRPr>
          </a:p>
          <a:p>
            <a:pPr algn="ctr"/>
            <a:r>
              <a:rPr lang="en-US" dirty="0">
                <a:solidFill>
                  <a:srgbClr val="4C3282"/>
                </a:solidFill>
              </a:rPr>
              <a:t>A</a:t>
            </a:r>
          </a:p>
          <a:p>
            <a:pPr algn="ctr"/>
            <a:endParaRPr lang="en-US" dirty="0">
              <a:solidFill>
                <a:srgbClr val="4C3282"/>
              </a:solidFill>
            </a:endParaRPr>
          </a:p>
          <a:p>
            <a:pPr algn="ctr"/>
            <a:r>
              <a:rPr lang="en-US" dirty="0">
                <a:solidFill>
                  <a:srgbClr val="4C3282"/>
                </a:solidFill>
              </a:rPr>
              <a:t>A</a:t>
            </a:r>
          </a:p>
          <a:p>
            <a:pPr algn="ctr"/>
            <a:endParaRPr lang="en-US" dirty="0">
              <a:solidFill>
                <a:srgbClr val="4C3282"/>
              </a:solidFill>
            </a:endParaRPr>
          </a:p>
          <a:p>
            <a:pPr algn="ctr"/>
            <a:r>
              <a:rPr lang="en-US" dirty="0">
                <a:solidFill>
                  <a:srgbClr val="4C3282"/>
                </a:solidFill>
              </a:rPr>
              <a:t>B</a:t>
            </a:r>
          </a:p>
          <a:p>
            <a:pPr algn="ctr"/>
            <a:endParaRPr lang="en-US" dirty="0">
              <a:solidFill>
                <a:srgbClr val="4C3282"/>
              </a:solidFill>
            </a:endParaRPr>
          </a:p>
          <a:p>
            <a:pPr algn="ctr"/>
            <a:r>
              <a:rPr lang="en-US" dirty="0">
                <a:solidFill>
                  <a:srgbClr val="4C3282"/>
                </a:solidFill>
              </a:rPr>
              <a:t>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BAC0EF-CA7D-A244-9EBE-BD7C7C9D9EF3}"/>
              </a:ext>
            </a:extLst>
          </p:cNvPr>
          <p:cNvSpPr txBox="1"/>
          <p:nvPr/>
        </p:nvSpPr>
        <p:spPr>
          <a:xfrm>
            <a:off x="8846375" y="3103602"/>
            <a:ext cx="45717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4C3282"/>
                </a:solidFill>
              </a:rPr>
              <a:t>Q2</a:t>
            </a:r>
          </a:p>
          <a:p>
            <a:pPr algn="ctr"/>
            <a:endParaRPr lang="en-US" dirty="0">
              <a:solidFill>
                <a:srgbClr val="4C3282"/>
              </a:solidFill>
            </a:endParaRPr>
          </a:p>
          <a:p>
            <a:pPr algn="ctr"/>
            <a:r>
              <a:rPr lang="en-US" dirty="0">
                <a:solidFill>
                  <a:srgbClr val="4C3282"/>
                </a:solidFill>
              </a:rPr>
              <a:t>B</a:t>
            </a:r>
          </a:p>
          <a:p>
            <a:pPr algn="ctr"/>
            <a:endParaRPr lang="en-US" dirty="0">
              <a:solidFill>
                <a:srgbClr val="4C3282"/>
              </a:solidFill>
            </a:endParaRPr>
          </a:p>
          <a:p>
            <a:pPr algn="ctr"/>
            <a:r>
              <a:rPr lang="en-US" dirty="0">
                <a:solidFill>
                  <a:srgbClr val="4C3282"/>
                </a:solidFill>
              </a:rPr>
              <a:t>D</a:t>
            </a:r>
          </a:p>
          <a:p>
            <a:pPr algn="ctr"/>
            <a:endParaRPr lang="en-US" dirty="0">
              <a:solidFill>
                <a:srgbClr val="4C3282"/>
              </a:solidFill>
            </a:endParaRPr>
          </a:p>
          <a:p>
            <a:pPr algn="ctr"/>
            <a:r>
              <a:rPr lang="en-US" dirty="0">
                <a:solidFill>
                  <a:srgbClr val="4C3282"/>
                </a:solidFill>
              </a:rPr>
              <a:t>B</a:t>
            </a:r>
          </a:p>
          <a:p>
            <a:pPr algn="ctr"/>
            <a:endParaRPr lang="en-US" dirty="0">
              <a:solidFill>
                <a:srgbClr val="4C3282"/>
              </a:solidFill>
            </a:endParaRPr>
          </a:p>
          <a:p>
            <a:pPr algn="ctr"/>
            <a:r>
              <a:rPr lang="en-US" dirty="0">
                <a:solidFill>
                  <a:srgbClr val="4C3282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50157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DE19C-C034-9E4F-81E9-0289B473C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dynamic dispatch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1983A-3EB0-DD4E-8A48-5E5C96169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sz="2400" dirty="0"/>
              <a:t>The compiler produces </a:t>
            </a:r>
            <a:r>
              <a:rPr lang="en-US" sz="2400" dirty="0" err="1"/>
              <a:t>Stock.o</a:t>
            </a:r>
            <a:r>
              <a:rPr lang="en-US" sz="2400" dirty="0"/>
              <a:t> from </a:t>
            </a:r>
            <a:r>
              <a:rPr lang="en-US" sz="2400" i="1" dirty="0"/>
              <a:t>just</a:t>
            </a:r>
            <a:r>
              <a:rPr lang="en-US" sz="2400" dirty="0"/>
              <a:t> </a:t>
            </a:r>
            <a:r>
              <a:rPr lang="en-US" sz="2400" dirty="0" err="1"/>
              <a:t>Stock.cc</a:t>
            </a:r>
            <a:endParaRPr lang="en-US" sz="1400" dirty="0"/>
          </a:p>
          <a:p>
            <a:pPr lvl="1" fontAlgn="base"/>
            <a:r>
              <a:rPr lang="en-US" dirty="0"/>
              <a:t>It doesn’t know that </a:t>
            </a:r>
            <a:r>
              <a:rPr lang="en-US" dirty="0" err="1"/>
              <a:t>DividendStock</a:t>
            </a:r>
            <a:r>
              <a:rPr lang="en-US" dirty="0"/>
              <a:t> exists during this process</a:t>
            </a:r>
            <a:endParaRPr lang="en-US" sz="2000" dirty="0"/>
          </a:p>
          <a:p>
            <a:pPr lvl="1" fontAlgn="base"/>
            <a:r>
              <a:rPr lang="en-US" dirty="0"/>
              <a:t>So then how does the emitted code know to call Stock::</a:t>
            </a:r>
            <a:r>
              <a:rPr lang="en-US" b="1" dirty="0" err="1"/>
              <a:t>GetMarketValue</a:t>
            </a:r>
            <a:r>
              <a:rPr lang="en-US" dirty="0"/>
              <a:t>() or </a:t>
            </a:r>
            <a:r>
              <a:rPr lang="en-US" dirty="0" err="1"/>
              <a:t>DividendStock</a:t>
            </a:r>
            <a:r>
              <a:rPr lang="en-US" dirty="0"/>
              <a:t>::</a:t>
            </a:r>
            <a:r>
              <a:rPr lang="en-US" b="1" dirty="0" err="1"/>
              <a:t>GetMarketValue</a:t>
            </a:r>
            <a:r>
              <a:rPr lang="en-US" dirty="0"/>
              <a:t>() </a:t>
            </a:r>
            <a:br>
              <a:rPr lang="en-US" dirty="0"/>
            </a:br>
            <a:r>
              <a:rPr lang="en-US" dirty="0"/>
              <a:t>or something else that might not exist yet?</a:t>
            </a:r>
            <a:endParaRPr lang="en-US" sz="2000" dirty="0"/>
          </a:p>
          <a:p>
            <a:pPr lvl="2" fontAlgn="base"/>
            <a:r>
              <a:rPr lang="en-US" b="1" i="1" dirty="0"/>
              <a:t>Function pointers!!!</a:t>
            </a:r>
            <a:endParaRPr lang="en-US" sz="1200" b="1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6BA389-6138-B64B-83E4-4BB5E2393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76842E-6CF4-DA40-8BA8-3B8C00FA09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C331C2-DECC-424A-887C-DB6B68B79878}"/>
              </a:ext>
            </a:extLst>
          </p:cNvPr>
          <p:cNvSpPr/>
          <p:nvPr/>
        </p:nvSpPr>
        <p:spPr>
          <a:xfrm>
            <a:off x="896471" y="3105834"/>
            <a:ext cx="7261412" cy="646331"/>
          </a:xfrm>
          <a:prstGeom prst="rect">
            <a:avLst/>
          </a:prstGeom>
          <a:ln>
            <a:solidFill>
              <a:srgbClr val="4C3282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</a:rPr>
              <a:t>virtual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</a:rPr>
              <a:t>double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 Stock::</a:t>
            </a:r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</a:rPr>
              <a:t>GetMarketValue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()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</a:rPr>
              <a:t>const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;</a:t>
            </a:r>
            <a:endParaRPr lang="en-US" dirty="0"/>
          </a:p>
          <a:p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</a:rPr>
              <a:t>virtual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</a:rPr>
              <a:t>double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 Stock::</a:t>
            </a:r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</a:rPr>
              <a:t>GetProfit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()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</a:rPr>
              <a:t>const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;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9994BC-72F2-3D43-A4A3-C0A78A6DFFAC}"/>
              </a:ext>
            </a:extLst>
          </p:cNvPr>
          <p:cNvSpPr/>
          <p:nvPr/>
        </p:nvSpPr>
        <p:spPr>
          <a:xfrm>
            <a:off x="896470" y="4393865"/>
            <a:ext cx="7261413" cy="2031325"/>
          </a:xfrm>
          <a:prstGeom prst="rect">
            <a:avLst/>
          </a:prstGeom>
          <a:ln>
            <a:solidFill>
              <a:srgbClr val="4C3282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</a:rPr>
              <a:t>double 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Stock::</a:t>
            </a:r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</a:rPr>
              <a:t>GetMarketValue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()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</a:rPr>
              <a:t>const 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{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 </a:t>
            </a:r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</a:rPr>
              <a:t>return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</a:rPr>
              <a:t>get_shares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() * </a:t>
            </a:r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</a:rPr>
              <a:t>get_share_price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();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}</a:t>
            </a:r>
            <a:endParaRPr lang="en-US" dirty="0"/>
          </a:p>
          <a:p>
            <a:br>
              <a:rPr lang="en-US" dirty="0"/>
            </a:b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</a:rPr>
              <a:t>double 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Stock::</a:t>
            </a:r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</a:rPr>
              <a:t>GetProfit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()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</a:rPr>
              <a:t>const 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{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 </a:t>
            </a:r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</a:rPr>
              <a:t>return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</a:rPr>
              <a:t>GetMarketValue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() – </a:t>
            </a:r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</a:rPr>
              <a:t>GetCost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();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}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2F3E37-1E3A-DC4B-8ADB-6171871726F8}"/>
              </a:ext>
            </a:extLst>
          </p:cNvPr>
          <p:cNvSpPr txBox="1"/>
          <p:nvPr/>
        </p:nvSpPr>
        <p:spPr>
          <a:xfrm>
            <a:off x="7271743" y="2773356"/>
            <a:ext cx="886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4C3282"/>
                </a:solidFill>
              </a:rPr>
              <a:t>Stock.h</a:t>
            </a:r>
            <a:endParaRPr lang="en-US" b="1" dirty="0">
              <a:solidFill>
                <a:srgbClr val="4C328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00FF72-19A2-664D-B415-AE4A63EA477F}"/>
              </a:ext>
            </a:extLst>
          </p:cNvPr>
          <p:cNvSpPr txBox="1"/>
          <p:nvPr/>
        </p:nvSpPr>
        <p:spPr>
          <a:xfrm>
            <a:off x="7052131" y="4042809"/>
            <a:ext cx="1105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4C3282"/>
                </a:solidFill>
              </a:rPr>
              <a:t>Stock.cpp</a:t>
            </a:r>
            <a:endParaRPr lang="en-US" b="1" dirty="0">
              <a:solidFill>
                <a:srgbClr val="4C32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703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10B89-B1BB-1D48-910A-A01C063D7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vtables</a:t>
            </a:r>
            <a:r>
              <a:rPr lang="en-US" dirty="0"/>
              <a:t> and </a:t>
            </a:r>
            <a:r>
              <a:rPr lang="en-US" dirty="0" err="1"/>
              <a:t>vptrs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35B4C-E00C-3145-930C-F06BD0BF4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4732986" cy="4845504"/>
          </a:xfrm>
        </p:spPr>
        <p:txBody>
          <a:bodyPr/>
          <a:lstStyle/>
          <a:p>
            <a:pPr fontAlgn="base"/>
            <a:r>
              <a:rPr lang="en-US" sz="2400" dirty="0"/>
              <a:t>If a class contains </a:t>
            </a:r>
            <a:r>
              <a:rPr lang="en-US" sz="2400" i="1" dirty="0"/>
              <a:t>any </a:t>
            </a:r>
            <a:r>
              <a:rPr lang="en-US" sz="2400" dirty="0"/>
              <a:t>virtual methods, the compiler emits:</a:t>
            </a:r>
            <a:endParaRPr lang="en-US" sz="1400" dirty="0"/>
          </a:p>
          <a:p>
            <a:pPr lvl="1" fontAlgn="base"/>
            <a:r>
              <a:rPr lang="en-US" dirty="0"/>
              <a:t>A (single) virtual function table (</a:t>
            </a:r>
            <a:r>
              <a:rPr lang="en-US" dirty="0" err="1"/>
              <a:t>vtable</a:t>
            </a:r>
            <a:r>
              <a:rPr lang="en-US" dirty="0"/>
              <a:t>) for</a:t>
            </a:r>
            <a:r>
              <a:rPr lang="en-US" i="1" dirty="0"/>
              <a:t> the class</a:t>
            </a:r>
            <a:endParaRPr lang="en-US" sz="2000" dirty="0"/>
          </a:p>
          <a:p>
            <a:pPr lvl="2" fontAlgn="base"/>
            <a:r>
              <a:rPr lang="en-US" dirty="0"/>
              <a:t>Contains a function pointer for each virtual method in the class</a:t>
            </a:r>
            <a:endParaRPr lang="en-US" sz="1200" dirty="0"/>
          </a:p>
          <a:p>
            <a:pPr lvl="2" fontAlgn="base"/>
            <a:r>
              <a:rPr lang="en-US" dirty="0"/>
              <a:t>The pointers in the </a:t>
            </a:r>
            <a:r>
              <a:rPr lang="en-US" dirty="0" err="1"/>
              <a:t>vtable</a:t>
            </a:r>
            <a:r>
              <a:rPr lang="en-US" dirty="0"/>
              <a:t> point to the most-derived function for that class</a:t>
            </a:r>
            <a:endParaRPr lang="en-US" sz="1200" dirty="0"/>
          </a:p>
          <a:p>
            <a:pPr lvl="1" fontAlgn="base"/>
            <a:r>
              <a:rPr lang="en-US" dirty="0"/>
              <a:t>A virtual table pointer (</a:t>
            </a:r>
            <a:r>
              <a:rPr lang="en-US" dirty="0" err="1"/>
              <a:t>vptr</a:t>
            </a:r>
            <a:r>
              <a:rPr lang="en-US" dirty="0"/>
              <a:t>) for </a:t>
            </a:r>
            <a:r>
              <a:rPr lang="en-US" i="1" dirty="0"/>
              <a:t>each object instance</a:t>
            </a:r>
            <a:endParaRPr lang="en-US" sz="2000" dirty="0"/>
          </a:p>
          <a:p>
            <a:pPr lvl="2" fontAlgn="base"/>
            <a:r>
              <a:rPr lang="en-US" dirty="0"/>
              <a:t>A pointer to a virtual table as a “hidden” member variable</a:t>
            </a:r>
            <a:endParaRPr lang="en-US" sz="1200" dirty="0"/>
          </a:p>
          <a:p>
            <a:pPr lvl="2" fontAlgn="base"/>
            <a:r>
              <a:rPr lang="en-US" dirty="0"/>
              <a:t>When the object’s constructor is invoked, the </a:t>
            </a:r>
            <a:r>
              <a:rPr lang="en-US" dirty="0" err="1"/>
              <a:t>vptr</a:t>
            </a:r>
            <a:r>
              <a:rPr lang="en-US" dirty="0"/>
              <a:t> is initialized to point to the </a:t>
            </a:r>
            <a:r>
              <a:rPr lang="en-US" dirty="0" err="1"/>
              <a:t>vtable</a:t>
            </a:r>
            <a:r>
              <a:rPr lang="en-US" dirty="0"/>
              <a:t> for the object’s class</a:t>
            </a:r>
            <a:endParaRPr lang="en-US" sz="1200" dirty="0"/>
          </a:p>
          <a:p>
            <a:pPr lvl="2" fontAlgn="base"/>
            <a:r>
              <a:rPr lang="en-US" dirty="0"/>
              <a:t>Thus, the </a:t>
            </a:r>
            <a:r>
              <a:rPr lang="en-US" dirty="0" err="1"/>
              <a:t>vptr</a:t>
            </a:r>
            <a:r>
              <a:rPr lang="en-US" dirty="0"/>
              <a:t> “remembers” what class the object is</a:t>
            </a:r>
            <a:endParaRPr lang="en-US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0019BB-D1AB-744B-8A29-35045FEB2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5B0F7B-B8FE-D74E-8DC3-7D24ECF2A3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9A3500-5523-3C45-BAE3-5BEFE334C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8226" y="1677596"/>
            <a:ext cx="6667500" cy="393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5966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CC189-0956-A64B-B7D4-9368153AA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Dispatch Visual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14CF57-457F-8543-B2DA-D102215B5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D67DA-C625-C041-8D20-348E16A90E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38C253-F02A-114C-9637-842B6711B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668" y="1599772"/>
            <a:ext cx="6756400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831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26D36-15C1-444C-819C-CD44E8B83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DAA65-76B5-C747-B058-78D061D67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HW 3 posted Friday -&gt; Extra credit due date Wednesday Nov 25th @ 9pm</a:t>
            </a:r>
          </a:p>
          <a:p>
            <a:r>
              <a:rPr lang="en-US" dirty="0"/>
              <a:t>HW 4 posted Tuesday -&gt; Extra credit due date Wednesday </a:t>
            </a:r>
          </a:p>
          <a:p>
            <a:r>
              <a:rPr lang="en-US" b="1" dirty="0"/>
              <a:t>End of quarter due date Wednesday December 16</a:t>
            </a:r>
            <a:r>
              <a:rPr lang="en-US" b="1" baseline="30000" dirty="0"/>
              <a:t>th</a:t>
            </a:r>
            <a:r>
              <a:rPr lang="en-US" b="1" dirty="0"/>
              <a:t> @ 9pm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3E1247-72BE-C14E-911E-C22A6B356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2595A9-5931-D54E-B05F-932DB4F1E7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6099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15C35-8815-D246-A8A8-B647FFC43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C++ Smart Pointers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076C2-3CFF-9044-A40F-F3BD82FFC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sz="2400" dirty="0"/>
              <a:t>Wouldn't it be nice if pointers just got </a:t>
            </a:r>
            <a:r>
              <a:rPr lang="en-US" sz="2400" dirty="0" err="1"/>
              <a:t>delete'd</a:t>
            </a:r>
            <a:r>
              <a:rPr lang="en-US" sz="2400" dirty="0"/>
              <a:t> for us?</a:t>
            </a:r>
            <a:endParaRPr lang="en-US" sz="1400" dirty="0"/>
          </a:p>
          <a:p>
            <a:pPr fontAlgn="base"/>
            <a:r>
              <a:rPr lang="en-US" sz="2400" dirty="0"/>
              <a:t>A smart pointer is an </a:t>
            </a:r>
            <a:r>
              <a:rPr lang="en-US" sz="2400" i="1" dirty="0"/>
              <a:t>object</a:t>
            </a:r>
            <a:r>
              <a:rPr lang="en-US" sz="2400" dirty="0"/>
              <a:t> that stores a pointer to a heap-allocated object</a:t>
            </a:r>
            <a:endParaRPr lang="en-US" sz="1400" dirty="0"/>
          </a:p>
          <a:p>
            <a:pPr lvl="1" fontAlgn="base"/>
            <a:r>
              <a:rPr lang="en-US" dirty="0"/>
              <a:t>A smart pointer looks and behaves like a regular C++ pointer</a:t>
            </a:r>
            <a:endParaRPr lang="en-US" sz="2000" dirty="0"/>
          </a:p>
          <a:p>
            <a:pPr lvl="2" fontAlgn="base"/>
            <a:r>
              <a:rPr lang="en-US" dirty="0"/>
              <a:t>By overloading *, -&gt;, [], etc.</a:t>
            </a:r>
            <a:endParaRPr lang="en-US" sz="1200" dirty="0"/>
          </a:p>
          <a:p>
            <a:pPr lvl="1" fontAlgn="base"/>
            <a:r>
              <a:rPr lang="en-US" dirty="0"/>
              <a:t>These can help you manage memory</a:t>
            </a:r>
            <a:endParaRPr lang="en-US" sz="2000" dirty="0"/>
          </a:p>
          <a:p>
            <a:pPr lvl="2" fontAlgn="base"/>
            <a:r>
              <a:rPr lang="en-US" dirty="0"/>
              <a:t>The smart pointer will delete the pointed-to object </a:t>
            </a:r>
            <a:r>
              <a:rPr lang="en-US" i="1" dirty="0"/>
              <a:t>at the right time</a:t>
            </a:r>
            <a:r>
              <a:rPr lang="en-US" dirty="0"/>
              <a:t> including invoking the object’s destructor</a:t>
            </a:r>
            <a:endParaRPr lang="en-US" sz="1200" dirty="0"/>
          </a:p>
          <a:p>
            <a:pPr lvl="3" fontAlgn="base"/>
            <a:r>
              <a:rPr lang="en-US" dirty="0"/>
              <a:t>When that is depends on what kind of smart pointer you use</a:t>
            </a:r>
          </a:p>
          <a:p>
            <a:pPr lvl="2" fontAlgn="base"/>
            <a:r>
              <a:rPr lang="en-US" dirty="0"/>
              <a:t>With correct use of smart pointers, you no longer have to remember when to delete </a:t>
            </a:r>
            <a:r>
              <a:rPr lang="en-US" dirty="0" err="1"/>
              <a:t>new’d</a:t>
            </a:r>
            <a:r>
              <a:rPr lang="en-US" dirty="0"/>
              <a:t> memory!</a:t>
            </a:r>
            <a:endParaRPr lang="en-US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60C3F4-1F02-8841-9F1C-966DD39A4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A461BD-36ED-7944-AD13-8BF3DEA4EF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583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6B600-E8A3-B94B-B012-0EA8605EB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C++ Standard Libraries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4151E-9493-6E42-B02E-71E442FB3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sz="2400" dirty="0"/>
              <a:t>C++’s Standard Library consists of four major pieces:</a:t>
            </a:r>
            <a:endParaRPr lang="en-US" sz="1400" dirty="0"/>
          </a:p>
          <a:p>
            <a:pPr lvl="1" fontAlgn="base"/>
            <a:r>
              <a:rPr lang="en-US" dirty="0"/>
              <a:t>The entire C standard library</a:t>
            </a:r>
            <a:endParaRPr lang="en-US" sz="2000" dirty="0"/>
          </a:p>
          <a:p>
            <a:pPr lvl="1" fontAlgn="base"/>
            <a:r>
              <a:rPr lang="en-US" dirty="0"/>
              <a:t>C++’s input/output stream library</a:t>
            </a:r>
            <a:endParaRPr lang="en-US" sz="2000" dirty="0"/>
          </a:p>
          <a:p>
            <a:pPr lvl="2" fontAlgn="base"/>
            <a:r>
              <a:rPr lang="en-US" dirty="0"/>
              <a:t>std::</a:t>
            </a:r>
            <a:r>
              <a:rPr lang="en-US" dirty="0" err="1"/>
              <a:t>cin</a:t>
            </a:r>
            <a:r>
              <a:rPr lang="en-US" dirty="0"/>
              <a:t>, std::</a:t>
            </a:r>
            <a:r>
              <a:rPr lang="en-US" dirty="0" err="1"/>
              <a:t>cout</a:t>
            </a:r>
            <a:r>
              <a:rPr lang="en-US" dirty="0"/>
              <a:t>, </a:t>
            </a:r>
            <a:r>
              <a:rPr lang="en-US" dirty="0" err="1"/>
              <a:t>stringstreams</a:t>
            </a:r>
            <a:r>
              <a:rPr lang="en-US" dirty="0"/>
              <a:t>, </a:t>
            </a:r>
            <a:r>
              <a:rPr lang="en-US" dirty="0" err="1"/>
              <a:t>fstreams</a:t>
            </a:r>
            <a:r>
              <a:rPr lang="en-US" dirty="0"/>
              <a:t>, etc.</a:t>
            </a:r>
            <a:endParaRPr lang="en-US" sz="1200" dirty="0"/>
          </a:p>
          <a:p>
            <a:pPr lvl="1" fontAlgn="base"/>
            <a:r>
              <a:rPr lang="en-US" dirty="0"/>
              <a:t>C++’s standard template library (</a:t>
            </a:r>
            <a:r>
              <a:rPr lang="en-US" b="1" dirty="0"/>
              <a:t>STL</a:t>
            </a:r>
            <a:r>
              <a:rPr lang="en-US" dirty="0"/>
              <a:t>)  </a:t>
            </a:r>
            <a:endParaRPr lang="en-US" sz="2000" dirty="0"/>
          </a:p>
          <a:p>
            <a:pPr lvl="2" fontAlgn="base"/>
            <a:r>
              <a:rPr lang="en-US" dirty="0"/>
              <a:t>Containers, iterators, algorithms (sort, find, etc.), </a:t>
            </a:r>
            <a:r>
              <a:rPr lang="en-US" dirty="0" err="1"/>
              <a:t>numerics</a:t>
            </a:r>
            <a:endParaRPr lang="en-US" sz="1200" dirty="0"/>
          </a:p>
          <a:p>
            <a:pPr lvl="1" fontAlgn="base"/>
            <a:r>
              <a:rPr lang="en-US" dirty="0"/>
              <a:t>C+’+’s miscellaneous library</a:t>
            </a:r>
            <a:endParaRPr lang="en-US" sz="2000" dirty="0"/>
          </a:p>
          <a:p>
            <a:pPr lvl="2" fontAlgn="base"/>
            <a:r>
              <a:rPr lang="en-US" dirty="0"/>
              <a:t>Strings, exceptions, memory allocation, localization</a:t>
            </a:r>
            <a:endParaRPr lang="en-US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B90C06-9129-BB4A-8103-6BB87F6CC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335FBA-0611-1C4C-B96B-49947A48C4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5121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7F0E3-0284-2B4A-BD10-431BA6967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Standard Template Library(STL)  Containers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9FA8D-A8A4-354C-8C3F-15365854C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2400" dirty="0"/>
              <a:t>A container is an object that stores (in memory) a collection of other objects (elements)</a:t>
            </a:r>
            <a:endParaRPr lang="en-US" sz="1400" dirty="0"/>
          </a:p>
          <a:p>
            <a:pPr lvl="1" fontAlgn="base"/>
            <a:r>
              <a:rPr lang="en-US" dirty="0"/>
              <a:t>Implemented as class templates, so hugely flexible</a:t>
            </a:r>
            <a:endParaRPr lang="en-US" sz="2000" dirty="0"/>
          </a:p>
          <a:p>
            <a:pPr fontAlgn="base"/>
            <a:r>
              <a:rPr lang="en-US" sz="2400" dirty="0"/>
              <a:t>Several different classes of container</a:t>
            </a:r>
            <a:endParaRPr lang="en-US" sz="1400" dirty="0"/>
          </a:p>
          <a:p>
            <a:pPr lvl="1" fontAlgn="base"/>
            <a:r>
              <a:rPr lang="en-US" u="sng" dirty="0"/>
              <a:t>Sequence</a:t>
            </a:r>
            <a:r>
              <a:rPr lang="en-US" dirty="0"/>
              <a:t> containers (vector, deque, list, ...)</a:t>
            </a:r>
            <a:endParaRPr lang="en-US" sz="2000" dirty="0"/>
          </a:p>
          <a:p>
            <a:pPr lvl="1" fontAlgn="base"/>
            <a:r>
              <a:rPr lang="en-US" u="sng" dirty="0"/>
              <a:t>Associative</a:t>
            </a:r>
            <a:r>
              <a:rPr lang="en-US" dirty="0"/>
              <a:t> containers (set, map, multiset, multimap, </a:t>
            </a:r>
            <a:r>
              <a:rPr lang="en-US" dirty="0" err="1"/>
              <a:t>bitset</a:t>
            </a:r>
            <a:r>
              <a:rPr lang="en-US" dirty="0"/>
              <a:t>, ...)</a:t>
            </a:r>
            <a:endParaRPr lang="en-US" sz="2000" dirty="0"/>
          </a:p>
          <a:p>
            <a:pPr lvl="1" fontAlgn="base"/>
            <a:r>
              <a:rPr lang="en-US" dirty="0"/>
              <a:t>Differ in algorithmic cost and supported operations</a:t>
            </a:r>
          </a:p>
          <a:p>
            <a:pPr fontAlgn="base"/>
            <a:r>
              <a:rPr lang="en-US" sz="2400" dirty="0"/>
              <a:t>STL containers store by </a:t>
            </a:r>
            <a:r>
              <a:rPr lang="en-US" sz="2400" i="1" dirty="0"/>
              <a:t>value</a:t>
            </a:r>
            <a:r>
              <a:rPr lang="en-US" sz="2400" dirty="0"/>
              <a:t>, not by </a:t>
            </a:r>
            <a:r>
              <a:rPr lang="en-US" sz="2400" i="1" dirty="0"/>
              <a:t>reference</a:t>
            </a:r>
            <a:endParaRPr lang="en-US" sz="1400" dirty="0"/>
          </a:p>
          <a:p>
            <a:pPr lvl="1" fontAlgn="base"/>
            <a:r>
              <a:rPr lang="en-US" dirty="0"/>
              <a:t>When you insert an object, the container makes a </a:t>
            </a:r>
            <a:r>
              <a:rPr lang="en-US" i="1" dirty="0"/>
              <a:t>copy</a:t>
            </a:r>
            <a:endParaRPr lang="en-US" sz="2000" dirty="0"/>
          </a:p>
          <a:p>
            <a:pPr lvl="1" fontAlgn="base"/>
            <a:r>
              <a:rPr lang="en-US" dirty="0"/>
              <a:t>If the container needs to rearrange objects, it makes copies</a:t>
            </a:r>
            <a:endParaRPr lang="en-US" sz="2000" dirty="0"/>
          </a:p>
          <a:p>
            <a:pPr lvl="2" fontAlgn="base"/>
            <a:r>
              <a:rPr lang="en-US" i="1" dirty="0"/>
              <a:t>e.g.</a:t>
            </a:r>
            <a:r>
              <a:rPr lang="en-US" dirty="0"/>
              <a:t> if you sort a vector, it will make many, many copies</a:t>
            </a:r>
            <a:endParaRPr lang="en-US" sz="1200" i="1" dirty="0"/>
          </a:p>
          <a:p>
            <a:pPr lvl="2" fontAlgn="base"/>
            <a:r>
              <a:rPr lang="en-US" i="1" dirty="0"/>
              <a:t>e.g.</a:t>
            </a:r>
            <a:r>
              <a:rPr lang="en-US" dirty="0"/>
              <a:t> if you insert into a map, that may trigger several copies</a:t>
            </a:r>
            <a:endParaRPr lang="en-US" sz="1200" i="1" dirty="0"/>
          </a:p>
          <a:p>
            <a:pPr lvl="1" fontAlgn="base"/>
            <a:r>
              <a:rPr lang="en-US" dirty="0"/>
              <a:t>What if you don’t want this (disabled copy constructor or copying is expensive)?</a:t>
            </a:r>
            <a:endParaRPr lang="en-US" sz="2000" dirty="0"/>
          </a:p>
          <a:p>
            <a:pPr lvl="2" fontAlgn="base"/>
            <a:r>
              <a:rPr lang="en-US" dirty="0"/>
              <a:t>Use smart pointers!</a:t>
            </a:r>
            <a:endParaRPr lang="en-US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B671A1-FBBD-9745-A182-3F8EF081C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551864-2FF6-E046-AD80-3254337017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72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9EF7B-CAD6-EB41-9CBB-372C72E4A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STL Vector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7B94D-1A46-1A46-8F46-242C4B139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6040713" cy="4845504"/>
          </a:xfrm>
        </p:spPr>
        <p:txBody>
          <a:bodyPr/>
          <a:lstStyle/>
          <a:p>
            <a:pPr fontAlgn="base"/>
            <a:r>
              <a:rPr lang="en-US" sz="2400" dirty="0"/>
              <a:t>A generic, dynamically resizable array</a:t>
            </a:r>
            <a:endParaRPr lang="en-US" sz="1400" dirty="0"/>
          </a:p>
          <a:p>
            <a:pPr lvl="1" fontAlgn="base"/>
            <a:r>
              <a:rPr lang="en-US" u="sng" dirty="0">
                <a:hlinkClick r:id="rId2"/>
              </a:rPr>
              <a:t>http://www.cplusplus.com/reference/stl/vector/vector/</a:t>
            </a:r>
            <a:r>
              <a:rPr lang="en-US" dirty="0"/>
              <a:t>   </a:t>
            </a:r>
            <a:endParaRPr lang="en-US" sz="2000" dirty="0"/>
          </a:p>
          <a:p>
            <a:pPr lvl="1" fontAlgn="base"/>
            <a:r>
              <a:rPr lang="en-US" dirty="0"/>
              <a:t>Elements are store in </a:t>
            </a:r>
            <a:r>
              <a:rPr lang="en-US" i="1" dirty="0"/>
              <a:t>contiguous</a:t>
            </a:r>
            <a:r>
              <a:rPr lang="en-US" dirty="0"/>
              <a:t> memory locations</a:t>
            </a:r>
            <a:endParaRPr lang="en-US" sz="2000" dirty="0"/>
          </a:p>
          <a:p>
            <a:pPr lvl="2" fontAlgn="base"/>
            <a:r>
              <a:rPr lang="en-US" dirty="0"/>
              <a:t>Elements can be accessed using pointer arithmetic if you’d like</a:t>
            </a:r>
            <a:endParaRPr lang="en-US" sz="1200" dirty="0"/>
          </a:p>
          <a:p>
            <a:pPr lvl="2" fontAlgn="base"/>
            <a:r>
              <a:rPr lang="en-US" dirty="0"/>
              <a:t>Random access is O(1) time</a:t>
            </a:r>
            <a:endParaRPr lang="en-US" sz="1200" dirty="0"/>
          </a:p>
          <a:p>
            <a:pPr lvl="1" fontAlgn="base"/>
            <a:r>
              <a:rPr lang="en-US" dirty="0"/>
              <a:t>Adding/removing from the end is cheap (amortized constant time)</a:t>
            </a:r>
            <a:endParaRPr lang="en-US" sz="2000" dirty="0"/>
          </a:p>
          <a:p>
            <a:pPr lvl="1" fontAlgn="base"/>
            <a:r>
              <a:rPr lang="en-US" dirty="0"/>
              <a:t>Inserting/deleting from the middle or start is expensive (linear time)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FBF965-59A4-BB44-AB65-D939C6266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D7D89F-B379-D842-B37A-2FD49EA670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8BAC10-F6DC-4244-AAA5-499DF0F8C668}"/>
              </a:ext>
            </a:extLst>
          </p:cNvPr>
          <p:cNvSpPr/>
          <p:nvPr/>
        </p:nvSpPr>
        <p:spPr>
          <a:xfrm>
            <a:off x="6902824" y="1228816"/>
            <a:ext cx="5056094" cy="4832092"/>
          </a:xfrm>
          <a:prstGeom prst="rect">
            <a:avLst/>
          </a:prstGeom>
          <a:ln>
            <a:solidFill>
              <a:srgbClr val="4C3282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E2661A"/>
                </a:solidFill>
                <a:latin typeface="Courier New" panose="02070309020205020404" pitchFamily="49" charset="0"/>
              </a:rPr>
              <a:t>#include </a:t>
            </a:r>
            <a:r>
              <a:rPr lang="en-US" sz="1400" dirty="0">
                <a:solidFill>
                  <a:srgbClr val="D94B7B"/>
                </a:solidFill>
                <a:latin typeface="Courier New" panose="02070309020205020404" pitchFamily="49" charset="0"/>
              </a:rPr>
              <a:t>&lt;iostream&gt;</a:t>
            </a:r>
            <a:endParaRPr lang="en-US" sz="1400" dirty="0"/>
          </a:p>
          <a:p>
            <a:r>
              <a:rPr lang="en-US" sz="1400" dirty="0">
                <a:solidFill>
                  <a:srgbClr val="FF0000"/>
                </a:solidFill>
                <a:latin typeface="Courier New" panose="02070309020205020404" pitchFamily="49" charset="0"/>
              </a:rPr>
              <a:t>#include &lt;vector&gt;</a:t>
            </a:r>
            <a:endParaRPr lang="en-US" sz="1400" dirty="0"/>
          </a:p>
          <a:p>
            <a:r>
              <a:rPr lang="en-US" sz="1400" dirty="0">
                <a:solidFill>
                  <a:srgbClr val="E2661A"/>
                </a:solidFill>
                <a:latin typeface="Courier New" panose="02070309020205020404" pitchFamily="49" charset="0"/>
              </a:rPr>
              <a:t>#include </a:t>
            </a:r>
            <a:r>
              <a:rPr lang="en-US" sz="1400" dirty="0">
                <a:solidFill>
                  <a:srgbClr val="D94B7B"/>
                </a:solidFill>
                <a:latin typeface="Courier New" panose="02070309020205020404" pitchFamily="49" charset="0"/>
              </a:rPr>
              <a:t>"</a:t>
            </a:r>
            <a:r>
              <a:rPr lang="en-US" sz="1400" dirty="0" err="1">
                <a:solidFill>
                  <a:srgbClr val="D94B7B"/>
                </a:solidFill>
                <a:latin typeface="Courier New" panose="02070309020205020404" pitchFamily="49" charset="0"/>
              </a:rPr>
              <a:t>Tracer.h</a:t>
            </a:r>
            <a:r>
              <a:rPr lang="en-US" sz="1400" dirty="0">
                <a:solidFill>
                  <a:srgbClr val="D94B7B"/>
                </a:solidFill>
                <a:latin typeface="Courier New" panose="02070309020205020404" pitchFamily="49" charset="0"/>
              </a:rPr>
              <a:t>"</a:t>
            </a:r>
            <a:endParaRPr lang="en-US" sz="1400" dirty="0"/>
          </a:p>
          <a:p>
            <a:br>
              <a:rPr lang="en-US" sz="1400" dirty="0"/>
            </a:br>
            <a:r>
              <a:rPr lang="en-US" sz="1400" dirty="0">
                <a:solidFill>
                  <a:srgbClr val="E2661A"/>
                </a:solidFill>
                <a:latin typeface="Courier New" panose="02070309020205020404" pitchFamily="49" charset="0"/>
              </a:rPr>
              <a:t>using namespace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 std;</a:t>
            </a:r>
            <a:endParaRPr lang="en-US" sz="1400" dirty="0"/>
          </a:p>
          <a:p>
            <a:br>
              <a:rPr lang="en-US" sz="1400" dirty="0"/>
            </a:br>
            <a:r>
              <a:rPr lang="en-US" sz="1400" dirty="0">
                <a:solidFill>
                  <a:srgbClr val="0066FF"/>
                </a:solidFill>
                <a:latin typeface="Courier New" panose="02070309020205020404" pitchFamily="49" charset="0"/>
              </a:rPr>
              <a:t>int </a:t>
            </a:r>
            <a:r>
              <a:rPr lang="en-US" sz="1400" b="1" dirty="0">
                <a:solidFill>
                  <a:srgbClr val="669900"/>
                </a:solidFill>
                <a:latin typeface="Courier New" panose="02070309020205020404" pitchFamily="49" charset="0"/>
              </a:rPr>
              <a:t>main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(</a:t>
            </a:r>
            <a:r>
              <a:rPr lang="en-US" sz="1400" dirty="0">
                <a:solidFill>
                  <a:srgbClr val="0066FF"/>
                </a:solidFill>
                <a:latin typeface="Courier New" panose="02070309020205020404" pitchFamily="49" charset="0"/>
              </a:rPr>
              <a:t>int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rgbClr val="611BB8"/>
                </a:solidFill>
                <a:latin typeface="Courier New" panose="02070309020205020404" pitchFamily="49" charset="0"/>
              </a:rPr>
              <a:t>argc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, </a:t>
            </a:r>
            <a:r>
              <a:rPr lang="en-US" sz="1400" dirty="0">
                <a:solidFill>
                  <a:srgbClr val="0066FF"/>
                </a:solidFill>
                <a:latin typeface="Courier New" panose="02070309020205020404" pitchFamily="49" charset="0"/>
              </a:rPr>
              <a:t>char**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rgbClr val="611BB8"/>
                </a:solidFill>
                <a:latin typeface="Courier New" panose="02070309020205020404" pitchFamily="49" charset="0"/>
              </a:rPr>
              <a:t>argv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) {</a:t>
            </a:r>
            <a:endParaRPr lang="en-US" sz="1400" dirty="0"/>
          </a:p>
          <a:p>
            <a:r>
              <a:rPr lang="en-US" sz="1400" dirty="0">
                <a:solidFill>
                  <a:srgbClr val="0066FF"/>
                </a:solidFill>
                <a:latin typeface="Courier New" panose="02070309020205020404" pitchFamily="49" charset="0"/>
              </a:rPr>
              <a:t>  Tracer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 a, b, c;</a:t>
            </a:r>
            <a:endParaRPr lang="en-US" sz="1400" dirty="0"/>
          </a:p>
          <a:p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  </a:t>
            </a:r>
            <a:r>
              <a:rPr lang="en-US" sz="1400" dirty="0">
                <a:solidFill>
                  <a:srgbClr val="FF0000"/>
                </a:solidFill>
                <a:latin typeface="Courier New" panose="02070309020205020404" pitchFamily="49" charset="0"/>
              </a:rPr>
              <a:t>vector&lt;Tracer&gt; </a:t>
            </a:r>
            <a:r>
              <a:rPr lang="en-US" sz="1400" dirty="0" err="1">
                <a:solidFill>
                  <a:srgbClr val="611BB8"/>
                </a:solidFill>
                <a:latin typeface="Courier New" panose="02070309020205020404" pitchFamily="49" charset="0"/>
              </a:rPr>
              <a:t>vec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;</a:t>
            </a:r>
            <a:endParaRPr lang="en-US" sz="1400" dirty="0"/>
          </a:p>
          <a:p>
            <a:br>
              <a:rPr lang="en-US" sz="1400" dirty="0"/>
            </a:b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  </a:t>
            </a:r>
            <a:r>
              <a:rPr lang="en-US" sz="1400" dirty="0" err="1">
                <a:solidFill>
                  <a:srgbClr val="611BB8"/>
                </a:solidFill>
                <a:latin typeface="Courier New" panose="02070309020205020404" pitchFamily="49" charset="0"/>
              </a:rPr>
              <a:t>cout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 &lt;&lt; </a:t>
            </a:r>
            <a:r>
              <a:rPr lang="en-US" sz="1400" dirty="0">
                <a:solidFill>
                  <a:srgbClr val="D94B7B"/>
                </a:solidFill>
                <a:latin typeface="Courier New" panose="02070309020205020404" pitchFamily="49" charset="0"/>
              </a:rPr>
              <a:t>"</a:t>
            </a:r>
            <a:r>
              <a:rPr lang="en-US" sz="1400" dirty="0" err="1">
                <a:solidFill>
                  <a:srgbClr val="D94B7B"/>
                </a:solidFill>
                <a:latin typeface="Courier New" panose="02070309020205020404" pitchFamily="49" charset="0"/>
              </a:rPr>
              <a:t>vec.push_back</a:t>
            </a:r>
            <a:r>
              <a:rPr lang="en-US" sz="1400" dirty="0">
                <a:solidFill>
                  <a:srgbClr val="D94B7B"/>
                </a:solidFill>
                <a:latin typeface="Courier New" panose="02070309020205020404" pitchFamily="49" charset="0"/>
              </a:rPr>
              <a:t> " 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&lt;&lt; a &lt;&lt; </a:t>
            </a:r>
            <a:r>
              <a:rPr lang="en-US" sz="1400" dirty="0" err="1">
                <a:solidFill>
                  <a:srgbClr val="611BB8"/>
                </a:solidFill>
                <a:latin typeface="Courier New" panose="02070309020205020404" pitchFamily="49" charset="0"/>
              </a:rPr>
              <a:t>endl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;</a:t>
            </a:r>
            <a:endParaRPr lang="en-US" sz="1400" dirty="0"/>
          </a:p>
          <a:p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  </a:t>
            </a:r>
            <a:r>
              <a:rPr lang="en-US" sz="1400" dirty="0" err="1">
                <a:solidFill>
                  <a:srgbClr val="611BB8"/>
                </a:solidFill>
                <a:latin typeface="Courier New" panose="02070309020205020404" pitchFamily="49" charset="0"/>
              </a:rPr>
              <a:t>vec.</a:t>
            </a:r>
            <a:r>
              <a:rPr lang="en-US" sz="1400" b="1" dirty="0" err="1">
                <a:solidFill>
                  <a:srgbClr val="669900"/>
                </a:solidFill>
                <a:latin typeface="Courier New" panose="02070309020205020404" pitchFamily="49" charset="0"/>
              </a:rPr>
              <a:t>push_back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(a);</a:t>
            </a:r>
            <a:endParaRPr lang="en-US" sz="1400" dirty="0"/>
          </a:p>
          <a:p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  </a:t>
            </a:r>
            <a:r>
              <a:rPr lang="en-US" sz="1400" dirty="0" err="1">
                <a:solidFill>
                  <a:srgbClr val="611BB8"/>
                </a:solidFill>
                <a:latin typeface="Courier New" panose="02070309020205020404" pitchFamily="49" charset="0"/>
              </a:rPr>
              <a:t>cout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 &lt;&lt; </a:t>
            </a:r>
            <a:r>
              <a:rPr lang="en-US" sz="1400" dirty="0">
                <a:solidFill>
                  <a:srgbClr val="D94B7B"/>
                </a:solidFill>
                <a:latin typeface="Courier New" panose="02070309020205020404" pitchFamily="49" charset="0"/>
              </a:rPr>
              <a:t>"</a:t>
            </a:r>
            <a:r>
              <a:rPr lang="en-US" sz="1400" dirty="0" err="1">
                <a:solidFill>
                  <a:srgbClr val="D94B7B"/>
                </a:solidFill>
                <a:latin typeface="Courier New" panose="02070309020205020404" pitchFamily="49" charset="0"/>
              </a:rPr>
              <a:t>vec.push_back</a:t>
            </a:r>
            <a:r>
              <a:rPr lang="en-US" sz="1400" dirty="0">
                <a:solidFill>
                  <a:srgbClr val="D94B7B"/>
                </a:solidFill>
                <a:latin typeface="Courier New" panose="02070309020205020404" pitchFamily="49" charset="0"/>
              </a:rPr>
              <a:t> " 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&lt;&lt; b &lt;&lt; </a:t>
            </a:r>
            <a:r>
              <a:rPr lang="en-US" sz="1400" dirty="0" err="1">
                <a:solidFill>
                  <a:srgbClr val="611BB8"/>
                </a:solidFill>
                <a:latin typeface="Courier New" panose="02070309020205020404" pitchFamily="49" charset="0"/>
              </a:rPr>
              <a:t>endl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;</a:t>
            </a:r>
            <a:endParaRPr lang="en-US" sz="1400" dirty="0"/>
          </a:p>
          <a:p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  </a:t>
            </a:r>
            <a:r>
              <a:rPr lang="en-US" sz="1400" dirty="0" err="1">
                <a:solidFill>
                  <a:srgbClr val="611BB8"/>
                </a:solidFill>
                <a:latin typeface="Courier New" panose="02070309020205020404" pitchFamily="49" charset="0"/>
              </a:rPr>
              <a:t>vec.</a:t>
            </a:r>
            <a:r>
              <a:rPr lang="en-US" sz="1400" b="1" dirty="0" err="1">
                <a:solidFill>
                  <a:srgbClr val="669900"/>
                </a:solidFill>
                <a:latin typeface="Courier New" panose="02070309020205020404" pitchFamily="49" charset="0"/>
              </a:rPr>
              <a:t>push_back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(b);</a:t>
            </a:r>
            <a:endParaRPr lang="en-US" sz="1400" dirty="0"/>
          </a:p>
          <a:p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  </a:t>
            </a:r>
            <a:r>
              <a:rPr lang="en-US" sz="1400" dirty="0" err="1">
                <a:solidFill>
                  <a:srgbClr val="611BB8"/>
                </a:solidFill>
                <a:latin typeface="Courier New" panose="02070309020205020404" pitchFamily="49" charset="0"/>
              </a:rPr>
              <a:t>cout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 &lt;&lt; </a:t>
            </a:r>
            <a:r>
              <a:rPr lang="en-US" sz="1400" dirty="0">
                <a:solidFill>
                  <a:srgbClr val="D94B7B"/>
                </a:solidFill>
                <a:latin typeface="Courier New" panose="02070309020205020404" pitchFamily="49" charset="0"/>
              </a:rPr>
              <a:t>"</a:t>
            </a:r>
            <a:r>
              <a:rPr lang="en-US" sz="1400" dirty="0" err="1">
                <a:solidFill>
                  <a:srgbClr val="D94B7B"/>
                </a:solidFill>
                <a:latin typeface="Courier New" panose="02070309020205020404" pitchFamily="49" charset="0"/>
              </a:rPr>
              <a:t>vec.push_back</a:t>
            </a:r>
            <a:r>
              <a:rPr lang="en-US" sz="1400" dirty="0">
                <a:solidFill>
                  <a:srgbClr val="D94B7B"/>
                </a:solidFill>
                <a:latin typeface="Courier New" panose="02070309020205020404" pitchFamily="49" charset="0"/>
              </a:rPr>
              <a:t> " 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&lt;&lt; c &lt;&lt; </a:t>
            </a:r>
            <a:r>
              <a:rPr lang="en-US" sz="1400" dirty="0" err="1">
                <a:solidFill>
                  <a:srgbClr val="611BB8"/>
                </a:solidFill>
                <a:latin typeface="Courier New" panose="02070309020205020404" pitchFamily="49" charset="0"/>
              </a:rPr>
              <a:t>endl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;</a:t>
            </a:r>
            <a:endParaRPr lang="en-US" sz="1400" dirty="0"/>
          </a:p>
          <a:p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  </a:t>
            </a:r>
            <a:r>
              <a:rPr lang="en-US" sz="1400" dirty="0" err="1">
                <a:solidFill>
                  <a:srgbClr val="611BB8"/>
                </a:solidFill>
                <a:latin typeface="Courier New" panose="02070309020205020404" pitchFamily="49" charset="0"/>
              </a:rPr>
              <a:t>vec.</a:t>
            </a:r>
            <a:r>
              <a:rPr lang="en-US" sz="1400" b="1" dirty="0" err="1">
                <a:solidFill>
                  <a:srgbClr val="669900"/>
                </a:solidFill>
                <a:latin typeface="Courier New" panose="02070309020205020404" pitchFamily="49" charset="0"/>
              </a:rPr>
              <a:t>push_back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(c);</a:t>
            </a:r>
            <a:endParaRPr lang="en-US" sz="1400" dirty="0"/>
          </a:p>
          <a:p>
            <a:br>
              <a:rPr lang="en-US" sz="1400" dirty="0"/>
            </a:b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  </a:t>
            </a:r>
            <a:r>
              <a:rPr lang="en-US" sz="1400" dirty="0" err="1">
                <a:solidFill>
                  <a:srgbClr val="611BB8"/>
                </a:solidFill>
                <a:latin typeface="Courier New" panose="02070309020205020404" pitchFamily="49" charset="0"/>
              </a:rPr>
              <a:t>cout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 &lt;&lt; </a:t>
            </a:r>
            <a:r>
              <a:rPr lang="en-US" sz="1400" dirty="0">
                <a:solidFill>
                  <a:srgbClr val="D94B7B"/>
                </a:solidFill>
                <a:latin typeface="Courier New" panose="02070309020205020404" pitchFamily="49" charset="0"/>
              </a:rPr>
              <a:t>"</a:t>
            </a:r>
            <a:r>
              <a:rPr lang="en-US" sz="1400" dirty="0" err="1">
                <a:solidFill>
                  <a:srgbClr val="D94B7B"/>
                </a:solidFill>
                <a:latin typeface="Courier New" panose="02070309020205020404" pitchFamily="49" charset="0"/>
              </a:rPr>
              <a:t>vec</a:t>
            </a:r>
            <a:r>
              <a:rPr lang="en-US" sz="1400" dirty="0">
                <a:solidFill>
                  <a:srgbClr val="D94B7B"/>
                </a:solidFill>
                <a:latin typeface="Courier New" panose="02070309020205020404" pitchFamily="49" charset="0"/>
              </a:rPr>
              <a:t>[0]" 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&lt;&lt; </a:t>
            </a:r>
            <a:r>
              <a:rPr lang="en-US" sz="1400" dirty="0" err="1">
                <a:solidFill>
                  <a:srgbClr val="611BB8"/>
                </a:solidFill>
                <a:latin typeface="Courier New" panose="02070309020205020404" pitchFamily="49" charset="0"/>
              </a:rPr>
              <a:t>endl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 &lt;&lt; </a:t>
            </a:r>
            <a:r>
              <a:rPr lang="en-US" sz="1400" dirty="0" err="1">
                <a:solidFill>
                  <a:srgbClr val="FF0000"/>
                </a:solidFill>
                <a:latin typeface="Courier New" panose="02070309020205020404" pitchFamily="49" charset="0"/>
              </a:rPr>
              <a:t>vec</a:t>
            </a:r>
            <a:r>
              <a:rPr lang="en-US" sz="1400" dirty="0">
                <a:solidFill>
                  <a:srgbClr val="FF0000"/>
                </a:solidFill>
                <a:latin typeface="Courier New" panose="02070309020205020404" pitchFamily="49" charset="0"/>
              </a:rPr>
              <a:t>[0] 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&lt;&lt; </a:t>
            </a:r>
            <a:r>
              <a:rPr lang="en-US" sz="1400" dirty="0" err="1">
                <a:solidFill>
                  <a:srgbClr val="611BB8"/>
                </a:solidFill>
                <a:latin typeface="Courier New" panose="02070309020205020404" pitchFamily="49" charset="0"/>
              </a:rPr>
              <a:t>endl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;</a:t>
            </a:r>
            <a:endParaRPr lang="en-US" sz="1400" dirty="0"/>
          </a:p>
          <a:p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  </a:t>
            </a:r>
            <a:r>
              <a:rPr lang="en-US" sz="1400" dirty="0" err="1">
                <a:solidFill>
                  <a:srgbClr val="611BB8"/>
                </a:solidFill>
                <a:latin typeface="Courier New" panose="02070309020205020404" pitchFamily="49" charset="0"/>
              </a:rPr>
              <a:t>cout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 &lt;&lt; </a:t>
            </a:r>
            <a:r>
              <a:rPr lang="en-US" sz="1400" dirty="0">
                <a:solidFill>
                  <a:srgbClr val="D94B7B"/>
                </a:solidFill>
                <a:latin typeface="Courier New" panose="02070309020205020404" pitchFamily="49" charset="0"/>
              </a:rPr>
              <a:t>"</a:t>
            </a:r>
            <a:r>
              <a:rPr lang="en-US" sz="1400" dirty="0" err="1">
                <a:solidFill>
                  <a:srgbClr val="D94B7B"/>
                </a:solidFill>
                <a:latin typeface="Courier New" panose="02070309020205020404" pitchFamily="49" charset="0"/>
              </a:rPr>
              <a:t>vec</a:t>
            </a:r>
            <a:r>
              <a:rPr lang="en-US" sz="1400" dirty="0">
                <a:solidFill>
                  <a:srgbClr val="D94B7B"/>
                </a:solidFill>
                <a:latin typeface="Courier New" panose="02070309020205020404" pitchFamily="49" charset="0"/>
              </a:rPr>
              <a:t>[2]" 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&lt;&lt; </a:t>
            </a:r>
            <a:r>
              <a:rPr lang="en-US" sz="1400" dirty="0" err="1">
                <a:solidFill>
                  <a:srgbClr val="611BB8"/>
                </a:solidFill>
                <a:latin typeface="Courier New" panose="02070309020205020404" pitchFamily="49" charset="0"/>
              </a:rPr>
              <a:t>endl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 &lt;&lt; </a:t>
            </a:r>
            <a:r>
              <a:rPr lang="en-US" sz="1400" dirty="0" err="1">
                <a:solidFill>
                  <a:srgbClr val="611BB8"/>
                </a:solidFill>
                <a:latin typeface="Courier New" panose="02070309020205020404" pitchFamily="49" charset="0"/>
              </a:rPr>
              <a:t>vec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[</a:t>
            </a:r>
            <a:r>
              <a:rPr lang="en-US" sz="1400" dirty="0">
                <a:solidFill>
                  <a:srgbClr val="333333"/>
                </a:solidFill>
                <a:latin typeface="Courier New" panose="02070309020205020404" pitchFamily="49" charset="0"/>
              </a:rPr>
              <a:t>2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] &lt;&lt; </a:t>
            </a:r>
            <a:r>
              <a:rPr lang="en-US" sz="1400" dirty="0" err="1">
                <a:solidFill>
                  <a:srgbClr val="611BB8"/>
                </a:solidFill>
                <a:latin typeface="Courier New" panose="02070309020205020404" pitchFamily="49" charset="0"/>
              </a:rPr>
              <a:t>endl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;</a:t>
            </a:r>
            <a:endParaRPr lang="en-US" sz="1400" dirty="0"/>
          </a:p>
          <a:p>
            <a:br>
              <a:rPr lang="en-US" sz="1400" dirty="0"/>
            </a:br>
            <a:r>
              <a:rPr lang="en-US" sz="1400" dirty="0">
                <a:solidFill>
                  <a:srgbClr val="E2661A"/>
                </a:solidFill>
                <a:latin typeface="Courier New" panose="02070309020205020404" pitchFamily="49" charset="0"/>
              </a:rPr>
              <a:t>  return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333333"/>
                </a:solidFill>
                <a:latin typeface="Courier New" panose="02070309020205020404" pitchFamily="49" charset="0"/>
              </a:rPr>
              <a:t>EXIT_SUCCESS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;</a:t>
            </a:r>
            <a:endParaRPr lang="en-US" sz="1400" dirty="0"/>
          </a:p>
          <a:p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}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991950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F5DE0-1D7B-9E4A-8B6D-2312BB6A6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STL iterator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FE3D6-555A-194E-BA19-2974EE975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1" y="1463857"/>
            <a:ext cx="5018736" cy="4845504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US" sz="2400" dirty="0"/>
              <a:t>Each container class has an associated iterator class </a:t>
            </a:r>
            <a:br>
              <a:rPr lang="en-US" sz="2400" dirty="0"/>
            </a:br>
            <a:r>
              <a:rPr lang="en-US" sz="2400" dirty="0"/>
              <a:t>(</a:t>
            </a:r>
            <a:r>
              <a:rPr lang="en-US" sz="2400" i="1" dirty="0"/>
              <a:t>e.g.</a:t>
            </a:r>
            <a:r>
              <a:rPr lang="en-US" sz="2400" dirty="0"/>
              <a:t> vector&lt;int&gt;::iterator) used to iterate through elements of the container</a:t>
            </a:r>
            <a:endParaRPr lang="en-US" sz="1400" dirty="0"/>
          </a:p>
          <a:p>
            <a:pPr lvl="1" fontAlgn="base"/>
            <a:r>
              <a:rPr lang="en-US" u="sng" dirty="0">
                <a:hlinkClick r:id="rId2"/>
              </a:rPr>
              <a:t>http://www.cplusplus.com/reference/std/iterator/</a:t>
            </a:r>
            <a:r>
              <a:rPr lang="en-US" dirty="0"/>
              <a:t> </a:t>
            </a:r>
            <a:endParaRPr lang="en-US" sz="2000" dirty="0"/>
          </a:p>
          <a:p>
            <a:pPr lvl="1" fontAlgn="base"/>
            <a:r>
              <a:rPr lang="en-US" dirty="0"/>
              <a:t>Iterator range is from begin up to end i.e., [begin , end)</a:t>
            </a:r>
            <a:endParaRPr lang="en-US" sz="2000" dirty="0"/>
          </a:p>
          <a:p>
            <a:pPr lvl="2" fontAlgn="base"/>
            <a:r>
              <a:rPr lang="en-US" dirty="0"/>
              <a:t>end is one past the last container element!</a:t>
            </a:r>
            <a:endParaRPr lang="en-US" sz="1200" dirty="0"/>
          </a:p>
          <a:p>
            <a:pPr lvl="1" fontAlgn="base"/>
            <a:r>
              <a:rPr lang="en-US" dirty="0"/>
              <a:t>Some container iterators support more operations than others</a:t>
            </a:r>
            <a:endParaRPr lang="en-US" sz="2000" dirty="0"/>
          </a:p>
          <a:p>
            <a:pPr lvl="2" fontAlgn="base"/>
            <a:r>
              <a:rPr lang="en-US" dirty="0"/>
              <a:t>All can be incremented (++), copied, copy-constructed</a:t>
            </a:r>
            <a:endParaRPr lang="en-US" sz="1200" dirty="0"/>
          </a:p>
          <a:p>
            <a:pPr lvl="2" fontAlgn="base"/>
            <a:r>
              <a:rPr lang="en-US" dirty="0"/>
              <a:t>Some can be dereferenced on RHS (</a:t>
            </a:r>
            <a:r>
              <a:rPr lang="en-US" i="1" dirty="0"/>
              <a:t>e.g.</a:t>
            </a:r>
            <a:r>
              <a:rPr lang="en-US" dirty="0"/>
              <a:t> x = *it;)</a:t>
            </a:r>
            <a:endParaRPr lang="en-US" sz="1200" dirty="0"/>
          </a:p>
          <a:p>
            <a:pPr lvl="2" fontAlgn="base"/>
            <a:r>
              <a:rPr lang="en-US" dirty="0"/>
              <a:t>Some can be dereferenced on LHS (</a:t>
            </a:r>
            <a:r>
              <a:rPr lang="en-US" i="1" dirty="0"/>
              <a:t>e.g.</a:t>
            </a:r>
            <a:r>
              <a:rPr lang="en-US" dirty="0"/>
              <a:t> *it = x;)</a:t>
            </a:r>
            <a:endParaRPr lang="en-US" sz="1200" dirty="0"/>
          </a:p>
          <a:p>
            <a:pPr lvl="2" fontAlgn="base"/>
            <a:r>
              <a:rPr lang="en-US" dirty="0"/>
              <a:t>Some can be decremented (--)</a:t>
            </a:r>
            <a:endParaRPr lang="en-US" sz="1200" dirty="0"/>
          </a:p>
          <a:p>
            <a:pPr lvl="2" fontAlgn="base"/>
            <a:r>
              <a:rPr lang="en-US" dirty="0"/>
              <a:t>Some support random access ([], +, -, +=, -=, &lt;, &gt; operators)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C4363-557C-9647-8C8F-6A4A7003C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D163B-71FB-AD43-B992-2705E2039D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EF80E2-1B3A-9A40-97C1-074C41176655}"/>
              </a:ext>
            </a:extLst>
          </p:cNvPr>
          <p:cNvSpPr/>
          <p:nvPr/>
        </p:nvSpPr>
        <p:spPr>
          <a:xfrm>
            <a:off x="5935439" y="1277943"/>
            <a:ext cx="6096000" cy="4832092"/>
          </a:xfrm>
          <a:prstGeom prst="rect">
            <a:avLst/>
          </a:prstGeom>
          <a:ln>
            <a:solidFill>
              <a:srgbClr val="4C3282"/>
            </a:solidFill>
          </a:ln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E2661A"/>
                </a:solidFill>
                <a:latin typeface="Courier New" panose="02070309020205020404" pitchFamily="49" charset="0"/>
              </a:rPr>
              <a:t>#include </a:t>
            </a:r>
            <a:r>
              <a:rPr lang="en-US" sz="1400" dirty="0">
                <a:solidFill>
                  <a:srgbClr val="D94B7B"/>
                </a:solidFill>
                <a:latin typeface="Courier New" panose="02070309020205020404" pitchFamily="49" charset="0"/>
              </a:rPr>
              <a:t>&lt;vector&gt;</a:t>
            </a:r>
            <a:endParaRPr lang="en-US" sz="1400" dirty="0"/>
          </a:p>
          <a:p>
            <a:br>
              <a:rPr lang="en-US" sz="1400" dirty="0"/>
            </a:br>
            <a:r>
              <a:rPr lang="en-US" sz="1400" dirty="0">
                <a:solidFill>
                  <a:srgbClr val="E2661A"/>
                </a:solidFill>
                <a:latin typeface="Courier New" panose="02070309020205020404" pitchFamily="49" charset="0"/>
              </a:rPr>
              <a:t>#include </a:t>
            </a:r>
            <a:r>
              <a:rPr lang="en-US" sz="1400" dirty="0">
                <a:solidFill>
                  <a:srgbClr val="D94B7B"/>
                </a:solidFill>
                <a:latin typeface="Courier New" panose="02070309020205020404" pitchFamily="49" charset="0"/>
              </a:rPr>
              <a:t>"</a:t>
            </a:r>
            <a:r>
              <a:rPr lang="en-US" sz="1400" dirty="0" err="1">
                <a:solidFill>
                  <a:srgbClr val="D94B7B"/>
                </a:solidFill>
                <a:latin typeface="Courier New" panose="02070309020205020404" pitchFamily="49" charset="0"/>
              </a:rPr>
              <a:t>Tracer.h</a:t>
            </a:r>
            <a:r>
              <a:rPr lang="en-US" sz="1400" dirty="0">
                <a:solidFill>
                  <a:srgbClr val="D94B7B"/>
                </a:solidFill>
                <a:latin typeface="Courier New" panose="02070309020205020404" pitchFamily="49" charset="0"/>
              </a:rPr>
              <a:t>"</a:t>
            </a:r>
            <a:endParaRPr lang="en-US" sz="1400" dirty="0"/>
          </a:p>
          <a:p>
            <a:br>
              <a:rPr lang="en-US" sz="1400" dirty="0"/>
            </a:br>
            <a:r>
              <a:rPr lang="en-US" sz="1400" dirty="0">
                <a:solidFill>
                  <a:srgbClr val="E2661A"/>
                </a:solidFill>
                <a:latin typeface="Courier New" panose="02070309020205020404" pitchFamily="49" charset="0"/>
              </a:rPr>
              <a:t>using namespace 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std;</a:t>
            </a:r>
            <a:endParaRPr lang="en-US" sz="1400" dirty="0"/>
          </a:p>
          <a:p>
            <a:br>
              <a:rPr lang="en-US" sz="1400" dirty="0"/>
            </a:br>
            <a:r>
              <a:rPr lang="en-US" sz="1400" dirty="0">
                <a:solidFill>
                  <a:srgbClr val="0066FF"/>
                </a:solidFill>
                <a:latin typeface="Courier New" panose="02070309020205020404" pitchFamily="49" charset="0"/>
              </a:rPr>
              <a:t>int </a:t>
            </a:r>
            <a:r>
              <a:rPr lang="en-US" sz="1400" b="1" dirty="0">
                <a:solidFill>
                  <a:srgbClr val="669900"/>
                </a:solidFill>
                <a:latin typeface="Courier New" panose="02070309020205020404" pitchFamily="49" charset="0"/>
              </a:rPr>
              <a:t>main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(</a:t>
            </a:r>
            <a:r>
              <a:rPr lang="en-US" sz="1400" dirty="0">
                <a:solidFill>
                  <a:srgbClr val="0066FF"/>
                </a:solidFill>
                <a:latin typeface="Courier New" panose="02070309020205020404" pitchFamily="49" charset="0"/>
              </a:rPr>
              <a:t>int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rgbClr val="611BB8"/>
                </a:solidFill>
                <a:latin typeface="Courier New" panose="02070309020205020404" pitchFamily="49" charset="0"/>
              </a:rPr>
              <a:t>argc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, </a:t>
            </a:r>
            <a:r>
              <a:rPr lang="en-US" sz="1400" dirty="0">
                <a:solidFill>
                  <a:srgbClr val="0066FF"/>
                </a:solidFill>
                <a:latin typeface="Courier New" panose="02070309020205020404" pitchFamily="49" charset="0"/>
              </a:rPr>
              <a:t>char**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rgbClr val="611BB8"/>
                </a:solidFill>
                <a:latin typeface="Courier New" panose="02070309020205020404" pitchFamily="49" charset="0"/>
              </a:rPr>
              <a:t>argv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) {</a:t>
            </a:r>
            <a:endParaRPr lang="en-US" sz="1400" dirty="0"/>
          </a:p>
          <a:p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  </a:t>
            </a:r>
            <a:r>
              <a:rPr lang="en-US" sz="1400" dirty="0">
                <a:solidFill>
                  <a:srgbClr val="0066FF"/>
                </a:solidFill>
                <a:latin typeface="Courier New" panose="02070309020205020404" pitchFamily="49" charset="0"/>
              </a:rPr>
              <a:t>Tracer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 a, b, c;</a:t>
            </a:r>
            <a:endParaRPr lang="en-US" sz="1400" dirty="0"/>
          </a:p>
          <a:p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  </a:t>
            </a:r>
            <a:r>
              <a:rPr lang="en-US" sz="1400" dirty="0">
                <a:solidFill>
                  <a:srgbClr val="0066FF"/>
                </a:solidFill>
                <a:latin typeface="Courier New" panose="02070309020205020404" pitchFamily="49" charset="0"/>
              </a:rPr>
              <a:t>vector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&lt;</a:t>
            </a:r>
            <a:r>
              <a:rPr lang="en-US" sz="1400" dirty="0">
                <a:solidFill>
                  <a:srgbClr val="0066FF"/>
                </a:solidFill>
                <a:latin typeface="Courier New" panose="02070309020205020404" pitchFamily="49" charset="0"/>
              </a:rPr>
              <a:t>Tracer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&gt; </a:t>
            </a:r>
            <a:r>
              <a:rPr lang="en-US" sz="1400" dirty="0" err="1">
                <a:solidFill>
                  <a:srgbClr val="611BB8"/>
                </a:solidFill>
                <a:latin typeface="Courier New" panose="02070309020205020404" pitchFamily="49" charset="0"/>
              </a:rPr>
              <a:t>vec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;</a:t>
            </a:r>
            <a:endParaRPr lang="en-US" sz="1400" dirty="0"/>
          </a:p>
          <a:p>
            <a:br>
              <a:rPr lang="en-US" sz="1400" dirty="0"/>
            </a:b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  </a:t>
            </a:r>
            <a:r>
              <a:rPr lang="en-US" sz="1400" dirty="0" err="1">
                <a:solidFill>
                  <a:srgbClr val="611BB8"/>
                </a:solidFill>
                <a:latin typeface="Courier New" panose="02070309020205020404" pitchFamily="49" charset="0"/>
              </a:rPr>
              <a:t>vec.</a:t>
            </a:r>
            <a:r>
              <a:rPr lang="en-US" sz="1400" b="1" dirty="0" err="1">
                <a:solidFill>
                  <a:srgbClr val="669900"/>
                </a:solidFill>
                <a:latin typeface="Courier New" panose="02070309020205020404" pitchFamily="49" charset="0"/>
              </a:rPr>
              <a:t>push_back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(a);</a:t>
            </a:r>
            <a:endParaRPr lang="en-US" sz="1400" dirty="0"/>
          </a:p>
          <a:p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  </a:t>
            </a:r>
            <a:r>
              <a:rPr lang="en-US" sz="1400" dirty="0" err="1">
                <a:solidFill>
                  <a:srgbClr val="611BB8"/>
                </a:solidFill>
                <a:latin typeface="Courier New" panose="02070309020205020404" pitchFamily="49" charset="0"/>
              </a:rPr>
              <a:t>vec.</a:t>
            </a:r>
            <a:r>
              <a:rPr lang="en-US" sz="1400" b="1" dirty="0" err="1">
                <a:solidFill>
                  <a:srgbClr val="669900"/>
                </a:solidFill>
                <a:latin typeface="Courier New" panose="02070309020205020404" pitchFamily="49" charset="0"/>
              </a:rPr>
              <a:t>push_back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(b);</a:t>
            </a:r>
            <a:endParaRPr lang="en-US" sz="1400" dirty="0"/>
          </a:p>
          <a:p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  </a:t>
            </a:r>
            <a:r>
              <a:rPr lang="en-US" sz="1400" dirty="0" err="1">
                <a:solidFill>
                  <a:srgbClr val="611BB8"/>
                </a:solidFill>
                <a:latin typeface="Courier New" panose="02070309020205020404" pitchFamily="49" charset="0"/>
              </a:rPr>
              <a:t>vec.</a:t>
            </a:r>
            <a:r>
              <a:rPr lang="en-US" sz="1400" b="1" dirty="0" err="1">
                <a:solidFill>
                  <a:srgbClr val="669900"/>
                </a:solidFill>
                <a:latin typeface="Courier New" panose="02070309020205020404" pitchFamily="49" charset="0"/>
              </a:rPr>
              <a:t>push_back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(c);</a:t>
            </a:r>
            <a:endParaRPr lang="en-US" sz="1400" dirty="0"/>
          </a:p>
          <a:p>
            <a:br>
              <a:rPr lang="en-US" sz="1400" dirty="0"/>
            </a:b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  </a:t>
            </a:r>
            <a:r>
              <a:rPr lang="en-US" sz="1400" dirty="0" err="1">
                <a:solidFill>
                  <a:srgbClr val="611BB8"/>
                </a:solidFill>
                <a:latin typeface="Courier New" panose="02070309020205020404" pitchFamily="49" charset="0"/>
              </a:rPr>
              <a:t>cout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 &lt;&lt; </a:t>
            </a:r>
            <a:r>
              <a:rPr lang="en-US" sz="1400" dirty="0">
                <a:solidFill>
                  <a:srgbClr val="D94B7B"/>
                </a:solidFill>
                <a:latin typeface="Courier New" panose="02070309020205020404" pitchFamily="49" charset="0"/>
              </a:rPr>
              <a:t>"Iterating:" 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&lt;&lt; </a:t>
            </a:r>
            <a:r>
              <a:rPr lang="en-US" sz="1400" dirty="0" err="1">
                <a:solidFill>
                  <a:srgbClr val="611BB8"/>
                </a:solidFill>
                <a:latin typeface="Courier New" panose="02070309020205020404" pitchFamily="49" charset="0"/>
              </a:rPr>
              <a:t>endl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;</a:t>
            </a:r>
            <a:endParaRPr lang="en-US" sz="1400" dirty="0"/>
          </a:p>
          <a:p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  </a:t>
            </a:r>
            <a:r>
              <a:rPr lang="en-US" sz="1400" dirty="0">
                <a:solidFill>
                  <a:srgbClr val="FF0000"/>
                </a:solidFill>
                <a:latin typeface="Courier New" panose="02070309020205020404" pitchFamily="49" charset="0"/>
              </a:rPr>
              <a:t>vector&lt;Tracer&gt;::iterator 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it;</a:t>
            </a:r>
            <a:endParaRPr lang="en-US" sz="1400" dirty="0"/>
          </a:p>
          <a:p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  </a:t>
            </a:r>
            <a:r>
              <a:rPr lang="en-US" sz="1400" dirty="0">
                <a:solidFill>
                  <a:srgbClr val="E2661A"/>
                </a:solidFill>
                <a:latin typeface="Courier New" panose="02070309020205020404" pitchFamily="49" charset="0"/>
              </a:rPr>
              <a:t>for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 (it = </a:t>
            </a:r>
            <a:r>
              <a:rPr lang="en-US" sz="1400" dirty="0" err="1">
                <a:solidFill>
                  <a:srgbClr val="611BB8"/>
                </a:solidFill>
                <a:latin typeface="Courier New" panose="02070309020205020404" pitchFamily="49" charset="0"/>
              </a:rPr>
              <a:t>vec</a:t>
            </a:r>
            <a:r>
              <a:rPr lang="en-US" sz="1400" dirty="0" err="1">
                <a:solidFill>
                  <a:srgbClr val="FF0000"/>
                </a:solidFill>
                <a:latin typeface="Courier New" panose="02070309020205020404" pitchFamily="49" charset="0"/>
              </a:rPr>
              <a:t>.</a:t>
            </a:r>
            <a:r>
              <a:rPr lang="en-US" sz="1400" b="1" dirty="0" err="1">
                <a:solidFill>
                  <a:srgbClr val="FF0000"/>
                </a:solidFill>
                <a:latin typeface="Courier New" panose="02070309020205020404" pitchFamily="49" charset="0"/>
              </a:rPr>
              <a:t>begin</a:t>
            </a:r>
            <a:r>
              <a:rPr lang="en-US" sz="1400" dirty="0">
                <a:solidFill>
                  <a:srgbClr val="FF0000"/>
                </a:solidFill>
                <a:latin typeface="Courier New" panose="02070309020205020404" pitchFamily="49" charset="0"/>
              </a:rPr>
              <a:t>()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; it &lt; </a:t>
            </a:r>
            <a:r>
              <a:rPr lang="en-US" sz="1400" dirty="0" err="1">
                <a:solidFill>
                  <a:srgbClr val="611BB8"/>
                </a:solidFill>
                <a:latin typeface="Courier New" panose="02070309020205020404" pitchFamily="49" charset="0"/>
              </a:rPr>
              <a:t>vec</a:t>
            </a:r>
            <a:r>
              <a:rPr lang="en-US" sz="1400" dirty="0" err="1">
                <a:solidFill>
                  <a:srgbClr val="FF0000"/>
                </a:solidFill>
                <a:latin typeface="Courier New" panose="02070309020205020404" pitchFamily="49" charset="0"/>
              </a:rPr>
              <a:t>.</a:t>
            </a:r>
            <a:r>
              <a:rPr lang="en-US" sz="1400" b="1" dirty="0" err="1">
                <a:solidFill>
                  <a:srgbClr val="FF0000"/>
                </a:solidFill>
                <a:latin typeface="Courier New" panose="02070309020205020404" pitchFamily="49" charset="0"/>
              </a:rPr>
              <a:t>end</a:t>
            </a:r>
            <a:r>
              <a:rPr lang="en-US" sz="1400" dirty="0">
                <a:solidFill>
                  <a:srgbClr val="FF0000"/>
                </a:solidFill>
                <a:latin typeface="Courier New" panose="02070309020205020404" pitchFamily="49" charset="0"/>
              </a:rPr>
              <a:t>()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; it++) {</a:t>
            </a:r>
            <a:endParaRPr lang="en-US" sz="1400" dirty="0"/>
          </a:p>
          <a:p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    </a:t>
            </a:r>
            <a:r>
              <a:rPr lang="en-US" sz="1400" dirty="0" err="1">
                <a:solidFill>
                  <a:srgbClr val="611BB8"/>
                </a:solidFill>
                <a:latin typeface="Courier New" panose="02070309020205020404" pitchFamily="49" charset="0"/>
              </a:rPr>
              <a:t>cout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 &lt;&lt; *it &lt;&lt; </a:t>
            </a:r>
            <a:r>
              <a:rPr lang="en-US" sz="1400" dirty="0" err="1">
                <a:solidFill>
                  <a:srgbClr val="611BB8"/>
                </a:solidFill>
                <a:latin typeface="Courier New" panose="02070309020205020404" pitchFamily="49" charset="0"/>
              </a:rPr>
              <a:t>endl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;</a:t>
            </a:r>
            <a:endParaRPr lang="en-US" sz="1400" dirty="0"/>
          </a:p>
          <a:p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  }</a:t>
            </a:r>
            <a:endParaRPr lang="en-US" sz="1400" dirty="0"/>
          </a:p>
          <a:p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  </a:t>
            </a:r>
            <a:r>
              <a:rPr lang="en-US" sz="1400" dirty="0" err="1">
                <a:solidFill>
                  <a:srgbClr val="611BB8"/>
                </a:solidFill>
                <a:latin typeface="Courier New" panose="02070309020205020404" pitchFamily="49" charset="0"/>
              </a:rPr>
              <a:t>cout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 &lt;&lt; </a:t>
            </a:r>
            <a:r>
              <a:rPr lang="en-US" sz="1400" dirty="0">
                <a:solidFill>
                  <a:srgbClr val="D94B7B"/>
                </a:solidFill>
                <a:latin typeface="Courier New" panose="02070309020205020404" pitchFamily="49" charset="0"/>
              </a:rPr>
              <a:t>"Done iterating!" 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&lt;&lt; </a:t>
            </a:r>
            <a:r>
              <a:rPr lang="en-US" sz="1400" dirty="0" err="1">
                <a:solidFill>
                  <a:srgbClr val="611BB8"/>
                </a:solidFill>
                <a:latin typeface="Courier New" panose="02070309020205020404" pitchFamily="49" charset="0"/>
              </a:rPr>
              <a:t>endl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;</a:t>
            </a:r>
            <a:endParaRPr lang="en-US" sz="1400" dirty="0"/>
          </a:p>
          <a:p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  </a:t>
            </a:r>
            <a:r>
              <a:rPr lang="en-US" sz="1400" dirty="0">
                <a:solidFill>
                  <a:srgbClr val="E2661A"/>
                </a:solidFill>
                <a:latin typeface="Courier New" panose="02070309020205020404" pitchFamily="49" charset="0"/>
              </a:rPr>
              <a:t>return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333333"/>
                </a:solidFill>
                <a:latin typeface="Courier New" panose="02070309020205020404" pitchFamily="49" charset="0"/>
              </a:rPr>
              <a:t>EXIT_SUCCESS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;</a:t>
            </a:r>
            <a:endParaRPr lang="en-US" sz="1400" dirty="0"/>
          </a:p>
          <a:p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}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158987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0F84E-FE7D-4B4B-B20E-49C6AFF56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STL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3CC27-1C0D-1D47-88F1-73F2B3935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6237936" cy="4845504"/>
          </a:xfrm>
        </p:spPr>
        <p:txBody>
          <a:bodyPr/>
          <a:lstStyle/>
          <a:p>
            <a:pPr fontAlgn="base"/>
            <a:r>
              <a:rPr lang="en-US" sz="2400" dirty="0"/>
              <a:t>A set of functions to be used on ranges of elements</a:t>
            </a:r>
            <a:endParaRPr lang="en-US" sz="1400" dirty="0"/>
          </a:p>
          <a:p>
            <a:pPr lvl="1" fontAlgn="base"/>
            <a:r>
              <a:rPr lang="en-US" dirty="0"/>
              <a:t>Range: any sequence that can be accessed through </a:t>
            </a:r>
            <a:r>
              <a:rPr lang="en-US" i="1" dirty="0"/>
              <a:t>iterators</a:t>
            </a:r>
            <a:r>
              <a:rPr lang="en-US" dirty="0"/>
              <a:t> or </a:t>
            </a:r>
            <a:r>
              <a:rPr lang="en-US" i="1" dirty="0"/>
              <a:t>pointers</a:t>
            </a:r>
            <a:r>
              <a:rPr lang="en-US" dirty="0"/>
              <a:t>, like arrays or some of the containers</a:t>
            </a:r>
            <a:endParaRPr lang="en-US" sz="2000" dirty="0"/>
          </a:p>
          <a:p>
            <a:r>
              <a:rPr lang="en-US" dirty="0"/>
              <a:t>General form: </a:t>
            </a:r>
            <a:r>
              <a:rPr lang="en-US" b="1" dirty="0"/>
              <a:t>algorithm</a:t>
            </a:r>
            <a:r>
              <a:rPr lang="en-US" dirty="0"/>
              <a:t>(</a:t>
            </a:r>
            <a:r>
              <a:rPr lang="en-US" i="1" dirty="0"/>
              <a:t>begin</a:t>
            </a:r>
            <a:r>
              <a:rPr lang="en-US" dirty="0"/>
              <a:t>, </a:t>
            </a:r>
            <a:r>
              <a:rPr lang="en-US" i="1" dirty="0"/>
              <a:t>end</a:t>
            </a:r>
            <a:r>
              <a:rPr lang="en-US" dirty="0"/>
              <a:t>, ...);</a:t>
            </a:r>
            <a:endParaRPr lang="en-US" sz="2000" dirty="0"/>
          </a:p>
          <a:p>
            <a:pPr fontAlgn="base"/>
            <a:r>
              <a:rPr lang="en-US" sz="2400" dirty="0"/>
              <a:t>Algorithms operate directly on range </a:t>
            </a:r>
            <a:r>
              <a:rPr lang="en-US" sz="2400" i="1" dirty="0"/>
              <a:t>elements</a:t>
            </a:r>
            <a:r>
              <a:rPr lang="en-US" sz="2400" dirty="0"/>
              <a:t> rather than the containers they live in</a:t>
            </a:r>
            <a:endParaRPr lang="en-US" sz="1400" dirty="0"/>
          </a:p>
          <a:p>
            <a:pPr lvl="1" fontAlgn="base"/>
            <a:r>
              <a:rPr lang="en-US" dirty="0"/>
              <a:t>Make use of elements’ copy </a:t>
            </a:r>
            <a:r>
              <a:rPr lang="en-US" dirty="0" err="1"/>
              <a:t>ctor</a:t>
            </a:r>
            <a:r>
              <a:rPr lang="en-US" dirty="0"/>
              <a:t>, =, ==, !=, &lt;</a:t>
            </a:r>
            <a:endParaRPr lang="en-US" sz="2000" dirty="0"/>
          </a:p>
          <a:p>
            <a:pPr lvl="1" fontAlgn="base"/>
            <a:r>
              <a:rPr lang="en-US" dirty="0"/>
              <a:t>Some do not modify elements</a:t>
            </a:r>
            <a:endParaRPr lang="en-US" sz="2000" dirty="0"/>
          </a:p>
          <a:p>
            <a:pPr lvl="2" fontAlgn="base"/>
            <a:r>
              <a:rPr lang="en-US" i="1" dirty="0"/>
              <a:t>e.g.</a:t>
            </a:r>
            <a:r>
              <a:rPr lang="en-US" dirty="0"/>
              <a:t> </a:t>
            </a:r>
            <a:r>
              <a:rPr lang="en-US" b="1" dirty="0"/>
              <a:t>find</a:t>
            </a:r>
            <a:r>
              <a:rPr lang="en-US" dirty="0"/>
              <a:t>, </a:t>
            </a:r>
            <a:r>
              <a:rPr lang="en-US" b="1" dirty="0"/>
              <a:t>count</a:t>
            </a:r>
            <a:r>
              <a:rPr lang="en-US" dirty="0"/>
              <a:t>, </a:t>
            </a:r>
            <a:r>
              <a:rPr lang="en-US" b="1" dirty="0" err="1"/>
              <a:t>for_each</a:t>
            </a:r>
            <a:r>
              <a:rPr lang="en-US" dirty="0"/>
              <a:t>, </a:t>
            </a:r>
            <a:r>
              <a:rPr lang="en-US" b="1" dirty="0" err="1"/>
              <a:t>min_element</a:t>
            </a:r>
            <a:r>
              <a:rPr lang="en-US" dirty="0"/>
              <a:t>, </a:t>
            </a:r>
            <a:r>
              <a:rPr lang="en-US" b="1" dirty="0" err="1"/>
              <a:t>binary_search</a:t>
            </a:r>
            <a:endParaRPr lang="en-US" sz="1200" i="1" dirty="0"/>
          </a:p>
          <a:p>
            <a:pPr lvl="1" fontAlgn="base"/>
            <a:r>
              <a:rPr lang="en-US" dirty="0"/>
              <a:t>Some do modify elements</a:t>
            </a:r>
            <a:endParaRPr lang="en-US" sz="2000" dirty="0"/>
          </a:p>
          <a:p>
            <a:pPr lvl="2" fontAlgn="base"/>
            <a:r>
              <a:rPr lang="en-US" i="1" dirty="0"/>
              <a:t>e.g.</a:t>
            </a:r>
            <a:r>
              <a:rPr lang="en-US" dirty="0"/>
              <a:t> </a:t>
            </a:r>
            <a:r>
              <a:rPr lang="en-US" b="1" dirty="0"/>
              <a:t>sort</a:t>
            </a:r>
            <a:r>
              <a:rPr lang="en-US" dirty="0"/>
              <a:t>, </a:t>
            </a:r>
            <a:r>
              <a:rPr lang="en-US" b="1" dirty="0"/>
              <a:t>transform</a:t>
            </a:r>
            <a:r>
              <a:rPr lang="en-US" dirty="0"/>
              <a:t>, </a:t>
            </a:r>
            <a:r>
              <a:rPr lang="en-US" b="1" dirty="0"/>
              <a:t>copy</a:t>
            </a:r>
            <a:r>
              <a:rPr lang="en-US" dirty="0"/>
              <a:t>, </a:t>
            </a:r>
            <a:r>
              <a:rPr lang="en-US" b="1" dirty="0"/>
              <a:t>swap</a:t>
            </a:r>
            <a:endParaRPr lang="en-US" sz="1200" i="1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90925E-2C72-D34F-9519-887F820C0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562AD7-29D8-9F45-8138-7232F15501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5B7F0B-E828-3C46-BFB2-7BB4414432F8}"/>
              </a:ext>
            </a:extLst>
          </p:cNvPr>
          <p:cNvSpPr/>
          <p:nvPr/>
        </p:nvSpPr>
        <p:spPr>
          <a:xfrm>
            <a:off x="6813176" y="905232"/>
            <a:ext cx="4510990" cy="5047536"/>
          </a:xfrm>
          <a:prstGeom prst="rect">
            <a:avLst/>
          </a:prstGeom>
          <a:ln>
            <a:solidFill>
              <a:srgbClr val="4C3282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E2661A"/>
                </a:solidFill>
                <a:latin typeface="Courier New" panose="02070309020205020404" pitchFamily="49" charset="0"/>
              </a:rPr>
              <a:t>#include </a:t>
            </a:r>
            <a:r>
              <a:rPr lang="en-US" sz="1400" dirty="0">
                <a:solidFill>
                  <a:srgbClr val="D94B7B"/>
                </a:solidFill>
                <a:latin typeface="Courier New" panose="02070309020205020404" pitchFamily="49" charset="0"/>
              </a:rPr>
              <a:t>&lt;vector&gt;</a:t>
            </a:r>
            <a:endParaRPr lang="en-US" sz="1400" dirty="0"/>
          </a:p>
          <a:p>
            <a:r>
              <a:rPr lang="en-US" sz="1400" dirty="0">
                <a:solidFill>
                  <a:srgbClr val="FF0000"/>
                </a:solidFill>
                <a:latin typeface="Courier New" panose="02070309020205020404" pitchFamily="49" charset="0"/>
              </a:rPr>
              <a:t>#include &lt;algorithm&gt;</a:t>
            </a:r>
            <a:endParaRPr lang="en-US" sz="1400" dirty="0"/>
          </a:p>
          <a:p>
            <a:r>
              <a:rPr lang="en-US" sz="1400" dirty="0">
                <a:solidFill>
                  <a:srgbClr val="E2661A"/>
                </a:solidFill>
                <a:latin typeface="Courier New" panose="02070309020205020404" pitchFamily="49" charset="0"/>
              </a:rPr>
              <a:t>#include </a:t>
            </a:r>
            <a:r>
              <a:rPr lang="en-US" sz="1400" dirty="0">
                <a:solidFill>
                  <a:srgbClr val="D94B7B"/>
                </a:solidFill>
                <a:latin typeface="Courier New" panose="02070309020205020404" pitchFamily="49" charset="0"/>
              </a:rPr>
              <a:t>"</a:t>
            </a:r>
            <a:r>
              <a:rPr lang="en-US" sz="1400" dirty="0" err="1">
                <a:solidFill>
                  <a:srgbClr val="D94B7B"/>
                </a:solidFill>
                <a:latin typeface="Courier New" panose="02070309020205020404" pitchFamily="49" charset="0"/>
              </a:rPr>
              <a:t>Tracer.h</a:t>
            </a:r>
            <a:r>
              <a:rPr lang="en-US" sz="1400" dirty="0">
                <a:solidFill>
                  <a:srgbClr val="D94B7B"/>
                </a:solidFill>
                <a:latin typeface="Courier New" panose="02070309020205020404" pitchFamily="49" charset="0"/>
              </a:rPr>
              <a:t>"</a:t>
            </a:r>
            <a:endParaRPr lang="en-US" sz="1400" dirty="0"/>
          </a:p>
          <a:p>
            <a:r>
              <a:rPr lang="en-US" sz="1400" dirty="0">
                <a:solidFill>
                  <a:srgbClr val="E2661A"/>
                </a:solidFill>
                <a:latin typeface="Courier New" panose="02070309020205020404" pitchFamily="49" charset="0"/>
              </a:rPr>
              <a:t>using namespace 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std;</a:t>
            </a:r>
            <a:endParaRPr lang="en-US" sz="1400" dirty="0"/>
          </a:p>
          <a:p>
            <a:br>
              <a:rPr lang="en-US" sz="1400" dirty="0"/>
            </a:br>
            <a:r>
              <a:rPr lang="en-US" sz="1400" dirty="0">
                <a:solidFill>
                  <a:srgbClr val="0066FF"/>
                </a:solidFill>
                <a:latin typeface="Courier New" panose="02070309020205020404" pitchFamily="49" charset="0"/>
              </a:rPr>
              <a:t>void </a:t>
            </a:r>
            <a:r>
              <a:rPr lang="en-US" sz="1400" b="1" dirty="0" err="1">
                <a:solidFill>
                  <a:srgbClr val="669900"/>
                </a:solidFill>
                <a:latin typeface="Courier New" panose="02070309020205020404" pitchFamily="49" charset="0"/>
              </a:rPr>
              <a:t>PrintOut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(</a:t>
            </a:r>
            <a:r>
              <a:rPr lang="en-US" sz="1400" dirty="0">
                <a:solidFill>
                  <a:srgbClr val="0066FF"/>
                </a:solidFill>
                <a:latin typeface="Courier New" panose="02070309020205020404" pitchFamily="49" charset="0"/>
              </a:rPr>
              <a:t>const Tracer&amp; 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p) {</a:t>
            </a:r>
            <a:endParaRPr lang="en-US" sz="1400" dirty="0"/>
          </a:p>
          <a:p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  </a:t>
            </a:r>
            <a:r>
              <a:rPr lang="en-US" sz="1400" dirty="0" err="1">
                <a:solidFill>
                  <a:srgbClr val="611BB8"/>
                </a:solidFill>
                <a:latin typeface="Courier New" panose="02070309020205020404" pitchFamily="49" charset="0"/>
              </a:rPr>
              <a:t>cout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 &lt;&lt; </a:t>
            </a:r>
            <a:r>
              <a:rPr lang="en-US" sz="1400" dirty="0">
                <a:solidFill>
                  <a:srgbClr val="D94B7B"/>
                </a:solidFill>
                <a:latin typeface="Courier New" panose="02070309020205020404" pitchFamily="49" charset="0"/>
              </a:rPr>
              <a:t>" printout: " 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&lt;&lt; p &lt;&lt; </a:t>
            </a:r>
            <a:r>
              <a:rPr lang="en-US" sz="1400" dirty="0" err="1">
                <a:solidFill>
                  <a:srgbClr val="611BB8"/>
                </a:solidFill>
                <a:latin typeface="Courier New" panose="02070309020205020404" pitchFamily="49" charset="0"/>
              </a:rPr>
              <a:t>endl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;</a:t>
            </a:r>
            <a:endParaRPr lang="en-US" sz="1400" dirty="0"/>
          </a:p>
          <a:p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}</a:t>
            </a:r>
            <a:endParaRPr lang="en-US" sz="1400" dirty="0"/>
          </a:p>
          <a:p>
            <a:br>
              <a:rPr lang="en-US" sz="1400" dirty="0"/>
            </a:br>
            <a:r>
              <a:rPr lang="en-US" sz="1400" dirty="0">
                <a:solidFill>
                  <a:srgbClr val="0066FF"/>
                </a:solidFill>
                <a:latin typeface="Courier New" panose="02070309020205020404" pitchFamily="49" charset="0"/>
              </a:rPr>
              <a:t>int </a:t>
            </a:r>
            <a:r>
              <a:rPr lang="en-US" sz="1400" b="1" dirty="0">
                <a:solidFill>
                  <a:srgbClr val="669900"/>
                </a:solidFill>
                <a:latin typeface="Courier New" panose="02070309020205020404" pitchFamily="49" charset="0"/>
              </a:rPr>
              <a:t>main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(</a:t>
            </a:r>
            <a:r>
              <a:rPr lang="en-US" sz="1400" dirty="0">
                <a:solidFill>
                  <a:srgbClr val="0066FF"/>
                </a:solidFill>
                <a:latin typeface="Courier New" panose="02070309020205020404" pitchFamily="49" charset="0"/>
              </a:rPr>
              <a:t>int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rgbClr val="611BB8"/>
                </a:solidFill>
                <a:latin typeface="Courier New" panose="02070309020205020404" pitchFamily="49" charset="0"/>
              </a:rPr>
              <a:t>argc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, </a:t>
            </a:r>
            <a:r>
              <a:rPr lang="en-US" sz="1400" dirty="0">
                <a:solidFill>
                  <a:srgbClr val="0066FF"/>
                </a:solidFill>
                <a:latin typeface="Courier New" panose="02070309020205020404" pitchFamily="49" charset="0"/>
              </a:rPr>
              <a:t>char**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rgbClr val="611BB8"/>
                </a:solidFill>
                <a:latin typeface="Courier New" panose="02070309020205020404" pitchFamily="49" charset="0"/>
              </a:rPr>
              <a:t>argv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) {</a:t>
            </a:r>
            <a:endParaRPr lang="en-US" sz="1400" dirty="0"/>
          </a:p>
          <a:p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  </a:t>
            </a:r>
            <a:r>
              <a:rPr lang="en-US" sz="1400" dirty="0">
                <a:solidFill>
                  <a:srgbClr val="0066FF"/>
                </a:solidFill>
                <a:latin typeface="Courier New" panose="02070309020205020404" pitchFamily="49" charset="0"/>
              </a:rPr>
              <a:t>Tracer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 a, b, c;</a:t>
            </a:r>
            <a:endParaRPr lang="en-US" sz="1400" dirty="0"/>
          </a:p>
          <a:p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  </a:t>
            </a:r>
            <a:r>
              <a:rPr lang="en-US" sz="1400" dirty="0">
                <a:solidFill>
                  <a:srgbClr val="0066FF"/>
                </a:solidFill>
                <a:latin typeface="Courier New" panose="02070309020205020404" pitchFamily="49" charset="0"/>
              </a:rPr>
              <a:t>vector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&lt;</a:t>
            </a:r>
            <a:r>
              <a:rPr lang="en-US" sz="1400" dirty="0">
                <a:solidFill>
                  <a:srgbClr val="0066FF"/>
                </a:solidFill>
                <a:latin typeface="Courier New" panose="02070309020205020404" pitchFamily="49" charset="0"/>
              </a:rPr>
              <a:t>Tracer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&gt; </a:t>
            </a:r>
            <a:r>
              <a:rPr lang="en-US" sz="1400" dirty="0" err="1">
                <a:solidFill>
                  <a:srgbClr val="611BB8"/>
                </a:solidFill>
                <a:latin typeface="Courier New" panose="02070309020205020404" pitchFamily="49" charset="0"/>
              </a:rPr>
              <a:t>vec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;</a:t>
            </a:r>
            <a:endParaRPr lang="en-US" sz="1400" dirty="0"/>
          </a:p>
          <a:p>
            <a:br>
              <a:rPr lang="en-US" sz="1400" dirty="0"/>
            </a:b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  </a:t>
            </a:r>
            <a:r>
              <a:rPr lang="en-US" sz="1400" dirty="0" err="1">
                <a:solidFill>
                  <a:srgbClr val="611BB8"/>
                </a:solidFill>
                <a:latin typeface="Courier New" panose="02070309020205020404" pitchFamily="49" charset="0"/>
              </a:rPr>
              <a:t>vec.</a:t>
            </a:r>
            <a:r>
              <a:rPr lang="en-US" sz="1400" b="1" dirty="0" err="1">
                <a:solidFill>
                  <a:srgbClr val="669900"/>
                </a:solidFill>
                <a:latin typeface="Courier New" panose="02070309020205020404" pitchFamily="49" charset="0"/>
              </a:rPr>
              <a:t>push_back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(c);</a:t>
            </a:r>
            <a:endParaRPr lang="en-US" sz="1400" dirty="0"/>
          </a:p>
          <a:p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  </a:t>
            </a:r>
            <a:r>
              <a:rPr lang="en-US" sz="1400" dirty="0" err="1">
                <a:solidFill>
                  <a:srgbClr val="611BB8"/>
                </a:solidFill>
                <a:latin typeface="Courier New" panose="02070309020205020404" pitchFamily="49" charset="0"/>
              </a:rPr>
              <a:t>vec.</a:t>
            </a:r>
            <a:r>
              <a:rPr lang="en-US" sz="1400" b="1" dirty="0" err="1">
                <a:solidFill>
                  <a:srgbClr val="669900"/>
                </a:solidFill>
                <a:latin typeface="Courier New" panose="02070309020205020404" pitchFamily="49" charset="0"/>
              </a:rPr>
              <a:t>push_back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(a);</a:t>
            </a:r>
            <a:endParaRPr lang="en-US" sz="1400" dirty="0"/>
          </a:p>
          <a:p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  </a:t>
            </a:r>
            <a:r>
              <a:rPr lang="en-US" sz="1400" dirty="0" err="1">
                <a:solidFill>
                  <a:srgbClr val="611BB8"/>
                </a:solidFill>
                <a:latin typeface="Courier New" panose="02070309020205020404" pitchFamily="49" charset="0"/>
              </a:rPr>
              <a:t>vec.</a:t>
            </a:r>
            <a:r>
              <a:rPr lang="en-US" sz="1400" b="1" dirty="0" err="1">
                <a:solidFill>
                  <a:srgbClr val="669900"/>
                </a:solidFill>
                <a:latin typeface="Courier New" panose="02070309020205020404" pitchFamily="49" charset="0"/>
              </a:rPr>
              <a:t>push_back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(b);</a:t>
            </a:r>
            <a:endParaRPr lang="en-US" sz="1400" dirty="0"/>
          </a:p>
          <a:p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  </a:t>
            </a:r>
            <a:r>
              <a:rPr lang="en-US" sz="1400" dirty="0" err="1">
                <a:solidFill>
                  <a:srgbClr val="611BB8"/>
                </a:solidFill>
                <a:latin typeface="Courier New" panose="02070309020205020404" pitchFamily="49" charset="0"/>
              </a:rPr>
              <a:t>cout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 &lt;&lt; </a:t>
            </a:r>
            <a:r>
              <a:rPr lang="en-US" sz="1400" dirty="0">
                <a:solidFill>
                  <a:srgbClr val="D94B7B"/>
                </a:solidFill>
                <a:latin typeface="Courier New" panose="02070309020205020404" pitchFamily="49" charset="0"/>
              </a:rPr>
              <a:t>"sort:"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 &lt;&lt; </a:t>
            </a:r>
            <a:r>
              <a:rPr lang="en-US" sz="1400" dirty="0" err="1">
                <a:solidFill>
                  <a:srgbClr val="611BB8"/>
                </a:solidFill>
                <a:latin typeface="Courier New" panose="02070309020205020404" pitchFamily="49" charset="0"/>
              </a:rPr>
              <a:t>endl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;</a:t>
            </a:r>
            <a:endParaRPr lang="en-US" sz="1400" dirty="0"/>
          </a:p>
          <a:p>
            <a:r>
              <a:rPr lang="en-US" sz="1400" b="1" dirty="0">
                <a:solidFill>
                  <a:srgbClr val="669900"/>
                </a:solidFill>
                <a:latin typeface="Courier New" panose="02070309020205020404" pitchFamily="49" charset="0"/>
              </a:rPr>
              <a:t>  </a:t>
            </a: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</a:rPr>
              <a:t>sort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(</a:t>
            </a:r>
            <a:r>
              <a:rPr lang="en-US" sz="1400" dirty="0" err="1">
                <a:solidFill>
                  <a:srgbClr val="611BB8"/>
                </a:solidFill>
                <a:latin typeface="Courier New" panose="02070309020205020404" pitchFamily="49" charset="0"/>
              </a:rPr>
              <a:t>vec.</a:t>
            </a:r>
            <a:r>
              <a:rPr lang="en-US" sz="1400" b="1" dirty="0" err="1">
                <a:solidFill>
                  <a:srgbClr val="669900"/>
                </a:solidFill>
                <a:latin typeface="Courier New" panose="02070309020205020404" pitchFamily="49" charset="0"/>
              </a:rPr>
              <a:t>begin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(), </a:t>
            </a:r>
            <a:r>
              <a:rPr lang="en-US" sz="1400" dirty="0" err="1">
                <a:solidFill>
                  <a:srgbClr val="611BB8"/>
                </a:solidFill>
                <a:latin typeface="Courier New" panose="02070309020205020404" pitchFamily="49" charset="0"/>
              </a:rPr>
              <a:t>vec.</a:t>
            </a:r>
            <a:r>
              <a:rPr lang="en-US" sz="1400" b="1" dirty="0" err="1">
                <a:solidFill>
                  <a:srgbClr val="669900"/>
                </a:solidFill>
                <a:latin typeface="Courier New" panose="02070309020205020404" pitchFamily="49" charset="0"/>
              </a:rPr>
              <a:t>end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());</a:t>
            </a:r>
            <a:endParaRPr lang="en-US" sz="1400" dirty="0"/>
          </a:p>
          <a:p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  </a:t>
            </a:r>
            <a:r>
              <a:rPr lang="en-US" sz="1400" dirty="0" err="1">
                <a:solidFill>
                  <a:srgbClr val="611BB8"/>
                </a:solidFill>
                <a:latin typeface="Courier New" panose="02070309020205020404" pitchFamily="49" charset="0"/>
              </a:rPr>
              <a:t>cout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 &lt;&lt; </a:t>
            </a:r>
            <a:r>
              <a:rPr lang="en-US" sz="1400" dirty="0">
                <a:solidFill>
                  <a:srgbClr val="D94B7B"/>
                </a:solidFill>
                <a:latin typeface="Courier New" panose="02070309020205020404" pitchFamily="49" charset="0"/>
              </a:rPr>
              <a:t>"done sort!" 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&lt;&lt; </a:t>
            </a:r>
            <a:r>
              <a:rPr lang="en-US" sz="1400" dirty="0" err="1">
                <a:solidFill>
                  <a:srgbClr val="611BB8"/>
                </a:solidFill>
                <a:latin typeface="Courier New" panose="02070309020205020404" pitchFamily="49" charset="0"/>
              </a:rPr>
              <a:t>endl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;</a:t>
            </a:r>
            <a:endParaRPr lang="en-US" sz="1400" dirty="0"/>
          </a:p>
          <a:p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  </a:t>
            </a:r>
            <a:r>
              <a:rPr lang="en-US" sz="1400" b="1" dirty="0" err="1">
                <a:solidFill>
                  <a:srgbClr val="FF0000"/>
                </a:solidFill>
                <a:latin typeface="Courier New" panose="02070309020205020404" pitchFamily="49" charset="0"/>
              </a:rPr>
              <a:t>for_each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(</a:t>
            </a:r>
            <a:r>
              <a:rPr lang="en-US" sz="1400" dirty="0" err="1">
                <a:solidFill>
                  <a:srgbClr val="611BB8"/>
                </a:solidFill>
                <a:latin typeface="Courier New" panose="02070309020205020404" pitchFamily="49" charset="0"/>
              </a:rPr>
              <a:t>vec.</a:t>
            </a:r>
            <a:r>
              <a:rPr lang="en-US" sz="1400" b="1" dirty="0" err="1">
                <a:solidFill>
                  <a:srgbClr val="669900"/>
                </a:solidFill>
                <a:latin typeface="Courier New" panose="02070309020205020404" pitchFamily="49" charset="0"/>
              </a:rPr>
              <a:t>begin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(), </a:t>
            </a:r>
            <a:r>
              <a:rPr lang="en-US" sz="1400" dirty="0" err="1">
                <a:solidFill>
                  <a:srgbClr val="611BB8"/>
                </a:solidFill>
                <a:latin typeface="Courier New" panose="02070309020205020404" pitchFamily="49" charset="0"/>
              </a:rPr>
              <a:t>vec.</a:t>
            </a:r>
            <a:r>
              <a:rPr lang="en-US" sz="1400" b="1" dirty="0" err="1">
                <a:solidFill>
                  <a:srgbClr val="669900"/>
                </a:solidFill>
                <a:latin typeface="Courier New" panose="02070309020205020404" pitchFamily="49" charset="0"/>
              </a:rPr>
              <a:t>end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(), &amp;</a:t>
            </a:r>
            <a:r>
              <a:rPr lang="en-US" sz="1400" b="1" dirty="0" err="1">
                <a:solidFill>
                  <a:srgbClr val="669900"/>
                </a:solidFill>
                <a:latin typeface="Courier New" panose="02070309020205020404" pitchFamily="49" charset="0"/>
              </a:rPr>
              <a:t>PrintOut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);</a:t>
            </a:r>
            <a:endParaRPr lang="en-US" sz="1400" dirty="0"/>
          </a:p>
          <a:p>
            <a:r>
              <a:rPr lang="en-US" sz="1400" dirty="0">
                <a:solidFill>
                  <a:srgbClr val="E2661A"/>
                </a:solidFill>
                <a:latin typeface="Courier New" panose="02070309020205020404" pitchFamily="49" charset="0"/>
              </a:rPr>
              <a:t>  return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333333"/>
                </a:solidFill>
                <a:latin typeface="Courier New" panose="02070309020205020404" pitchFamily="49" charset="0"/>
              </a:rPr>
              <a:t>0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;</a:t>
            </a:r>
            <a:endParaRPr lang="en-US" sz="1400" dirty="0"/>
          </a:p>
          <a:p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}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404675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1E763-45EF-C04B-99B6-7DD8DA51E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70A329-DFB1-494B-AC64-35B6FBAB2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E539BB-2221-1B4E-AA80-05060A1117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65FC9-8E47-2943-B07D-0CC2DD9291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3750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98EF8-283F-9842-B133-513CC7F37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7822B-8385-824D-AB3C-FCDA13EBC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5345500" cy="4845504"/>
          </a:xfrm>
        </p:spPr>
        <p:txBody>
          <a:bodyPr/>
          <a:lstStyle/>
          <a:p>
            <a:pPr fontAlgn="base"/>
            <a:r>
              <a:rPr lang="en-US" sz="2000" dirty="0"/>
              <a:t>"</a:t>
            </a:r>
            <a:r>
              <a:rPr lang="en-US" sz="2000" u="sng" dirty="0">
                <a:hlinkClick r:id="rId2"/>
              </a:rPr>
              <a:t>Resource Acquisition is Initialization</a:t>
            </a:r>
            <a:r>
              <a:rPr lang="en-US" sz="2000" dirty="0"/>
              <a:t>"</a:t>
            </a:r>
          </a:p>
          <a:p>
            <a:pPr fontAlgn="base"/>
            <a:r>
              <a:rPr lang="en-US" sz="2000" dirty="0"/>
              <a:t>Design pattern at the core of C++</a:t>
            </a:r>
          </a:p>
          <a:p>
            <a:pPr fontAlgn="base"/>
            <a:r>
              <a:rPr lang="en-US" sz="2000" dirty="0"/>
              <a:t>When you create an object, acquire resources</a:t>
            </a:r>
          </a:p>
          <a:p>
            <a:pPr lvl="1" fontAlgn="base"/>
            <a:r>
              <a:rPr lang="en-US" dirty="0"/>
              <a:t>Create = constructor</a:t>
            </a:r>
          </a:p>
          <a:p>
            <a:pPr lvl="1" fontAlgn="base"/>
            <a:r>
              <a:rPr lang="en-US" dirty="0"/>
              <a:t>Acquire = allocate (e.g. memory, files)</a:t>
            </a:r>
          </a:p>
          <a:p>
            <a:pPr fontAlgn="base"/>
            <a:r>
              <a:rPr lang="en-US" sz="2000" dirty="0"/>
              <a:t>When the object is destroyed, release resources</a:t>
            </a:r>
          </a:p>
          <a:p>
            <a:pPr lvl="1" fontAlgn="base"/>
            <a:r>
              <a:rPr lang="en-US" dirty="0"/>
              <a:t>Destroy = destructor</a:t>
            </a:r>
          </a:p>
          <a:p>
            <a:pPr lvl="1" fontAlgn="base"/>
            <a:r>
              <a:rPr lang="en-US" dirty="0"/>
              <a:t>Release = deallocate</a:t>
            </a:r>
          </a:p>
          <a:p>
            <a:pPr fontAlgn="base"/>
            <a:r>
              <a:rPr lang="en-US" sz="2000" dirty="0"/>
              <a:t>When used correctly, makes code safer and easier to read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46E454-9D12-2242-BCF8-3EEDF80CD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1D38ED-6C78-4A4D-83D6-CCF9437DA9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1C99DC-C799-DA47-B012-B203D87572EF}"/>
              </a:ext>
            </a:extLst>
          </p:cNvPr>
          <p:cNvSpPr/>
          <p:nvPr/>
        </p:nvSpPr>
        <p:spPr>
          <a:xfrm>
            <a:off x="6875427" y="1277943"/>
            <a:ext cx="4741333" cy="1754326"/>
          </a:xfrm>
          <a:prstGeom prst="rect">
            <a:avLst/>
          </a:prstGeom>
          <a:ln>
            <a:solidFill>
              <a:srgbClr val="4C3282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char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*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return_msg_c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() {</a:t>
            </a:r>
            <a:endParaRPr lang="en-US" dirty="0"/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  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size =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strlen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latin typeface="Courier New" panose="02070309020205020404" pitchFamily="49" charset="0"/>
              </a:rPr>
              <a:t>"hello"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) + </a:t>
            </a:r>
            <a:r>
              <a:rPr lang="en-US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dirty="0"/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  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char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* str = malloc(size);</a:t>
            </a:r>
            <a:endParaRPr lang="en-US" dirty="0"/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  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strncpy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(str, </a:t>
            </a:r>
            <a:r>
              <a:rPr lang="en-US" dirty="0">
                <a:solidFill>
                  <a:srgbClr val="A31515"/>
                </a:solidFill>
                <a:latin typeface="Courier New" panose="02070309020205020404" pitchFamily="49" charset="0"/>
              </a:rPr>
              <a:t>"hello"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, size);</a:t>
            </a:r>
            <a:endParaRPr lang="en-US" dirty="0"/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  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str;</a:t>
            </a:r>
            <a:endParaRPr lang="en-US" dirty="0"/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B1A460-816E-4945-8C47-FDC03A559D3E}"/>
              </a:ext>
            </a:extLst>
          </p:cNvPr>
          <p:cNvSpPr/>
          <p:nvPr/>
        </p:nvSpPr>
        <p:spPr>
          <a:xfrm>
            <a:off x="6875427" y="3333466"/>
            <a:ext cx="4741333" cy="1200329"/>
          </a:xfrm>
          <a:prstGeom prst="rect">
            <a:avLst/>
          </a:prstGeom>
          <a:ln>
            <a:solidFill>
              <a:srgbClr val="4C3282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std::string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return_msg_cpp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() {</a:t>
            </a:r>
            <a:endParaRPr lang="en-US" dirty="0"/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  std::string str(</a:t>
            </a:r>
            <a:r>
              <a:rPr lang="en-US" dirty="0">
                <a:solidFill>
                  <a:srgbClr val="A31515"/>
                </a:solidFill>
                <a:latin typeface="Courier New" panose="02070309020205020404" pitchFamily="49" charset="0"/>
              </a:rPr>
              <a:t>"hello"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endParaRPr lang="en-US" dirty="0"/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  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str;</a:t>
            </a:r>
            <a:endParaRPr lang="en-US" dirty="0"/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96DBDD-4C5E-BC49-AB2C-C0A32FA4BEAF}"/>
              </a:ext>
            </a:extLst>
          </p:cNvPr>
          <p:cNvSpPr/>
          <p:nvPr/>
        </p:nvSpPr>
        <p:spPr>
          <a:xfrm>
            <a:off x="6875426" y="4768836"/>
            <a:ext cx="4741333" cy="1477328"/>
          </a:xfrm>
          <a:prstGeom prst="rect">
            <a:avLst/>
          </a:prstGeom>
          <a:ln>
            <a:solidFill>
              <a:srgbClr val="4C3282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using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namespace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std;</a:t>
            </a:r>
            <a:endParaRPr lang="en-US" dirty="0"/>
          </a:p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char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* s1 =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return_msg_c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();</a:t>
            </a:r>
            <a:endParaRPr lang="en-US" dirty="0"/>
          </a:p>
          <a:p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cout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&lt;&lt; s1 &lt;&lt;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endl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dirty="0"/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string s2 =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return_msg_cpp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();</a:t>
            </a:r>
            <a:endParaRPr lang="en-US" dirty="0"/>
          </a:p>
          <a:p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cout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&lt;&lt; s2 &lt;&lt;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endl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2467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B9624-6346-1B46-948E-54FE447E2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RAII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DF6F8-47D7-0D4C-ACE3-A8C46B65A7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do you prefer?</a:t>
            </a:r>
          </a:p>
          <a:p>
            <a:r>
              <a:rPr lang="en-US" dirty="0"/>
              <a:t>Where is the bug?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1F369E-D04D-D641-B2A8-EAC1BDD14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0248C-731E-9147-90BF-4358FB0D1A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928BE9-18A7-C54B-8CA7-0E38C83857AA}"/>
              </a:ext>
            </a:extLst>
          </p:cNvPr>
          <p:cNvSpPr/>
          <p:nvPr/>
        </p:nvSpPr>
        <p:spPr>
          <a:xfrm>
            <a:off x="4661647" y="770609"/>
            <a:ext cx="5109882" cy="1754326"/>
          </a:xfrm>
          <a:prstGeom prst="rect">
            <a:avLst/>
          </a:prstGeom>
          <a:ln>
            <a:solidFill>
              <a:srgbClr val="4C3282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char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*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return_msg_c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() {</a:t>
            </a:r>
            <a:endParaRPr lang="en-US" dirty="0"/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  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size =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strlen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latin typeface="Courier New" panose="02070309020205020404" pitchFamily="49" charset="0"/>
              </a:rPr>
              <a:t>"hello"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) + </a:t>
            </a:r>
            <a:r>
              <a:rPr lang="en-US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dirty="0"/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  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char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* str = malloc(size);</a:t>
            </a:r>
            <a:endParaRPr lang="en-US" dirty="0"/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  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strncpy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(str, </a:t>
            </a:r>
            <a:r>
              <a:rPr lang="en-US" dirty="0">
                <a:solidFill>
                  <a:srgbClr val="A31515"/>
                </a:solidFill>
                <a:latin typeface="Courier New" panose="02070309020205020404" pitchFamily="49" charset="0"/>
              </a:rPr>
              <a:t>"hello"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, size);</a:t>
            </a:r>
            <a:endParaRPr lang="en-US" dirty="0"/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  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str;</a:t>
            </a:r>
            <a:endParaRPr lang="en-US" dirty="0"/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6DF6A9-6BFA-0A48-9346-9BE1C27CD154}"/>
              </a:ext>
            </a:extLst>
          </p:cNvPr>
          <p:cNvSpPr/>
          <p:nvPr/>
        </p:nvSpPr>
        <p:spPr>
          <a:xfrm>
            <a:off x="4867835" y="2759976"/>
            <a:ext cx="4697506" cy="1200329"/>
          </a:xfrm>
          <a:prstGeom prst="rect">
            <a:avLst/>
          </a:prstGeom>
          <a:ln>
            <a:solidFill>
              <a:srgbClr val="4C3282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std::string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return_msg_cpp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() {</a:t>
            </a:r>
            <a:endParaRPr lang="en-US" dirty="0"/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  std::string str(</a:t>
            </a:r>
            <a:r>
              <a:rPr lang="en-US" dirty="0">
                <a:solidFill>
                  <a:srgbClr val="A31515"/>
                </a:solidFill>
                <a:latin typeface="Courier New" panose="02070309020205020404" pitchFamily="49" charset="0"/>
              </a:rPr>
              <a:t>"hello"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endParaRPr lang="en-US" dirty="0"/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  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str;</a:t>
            </a:r>
            <a:endParaRPr lang="en-US" dirty="0"/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7521B7-32F4-B34F-93D4-40818E2E0EC4}"/>
              </a:ext>
            </a:extLst>
          </p:cNvPr>
          <p:cNvSpPr/>
          <p:nvPr/>
        </p:nvSpPr>
        <p:spPr>
          <a:xfrm>
            <a:off x="4939552" y="4333066"/>
            <a:ext cx="4554071" cy="1477328"/>
          </a:xfrm>
          <a:prstGeom prst="rect">
            <a:avLst/>
          </a:prstGeom>
          <a:ln>
            <a:solidFill>
              <a:srgbClr val="4C3282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using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namespace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std;</a:t>
            </a:r>
            <a:endParaRPr lang="en-US" dirty="0"/>
          </a:p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char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* s1 =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return_msg_c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();</a:t>
            </a:r>
            <a:endParaRPr lang="en-US" dirty="0"/>
          </a:p>
          <a:p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cout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&lt;&lt; s1 &lt;&lt;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endl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dirty="0"/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string s2 =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return_msg_cpp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();</a:t>
            </a:r>
            <a:endParaRPr lang="en-US" dirty="0"/>
          </a:p>
          <a:p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cout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&lt;&lt; s2 &lt;&lt;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endl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7927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4530D-58DF-0C4B-BF50-754E1D53D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Compiler 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310B7-1F78-704B-90A7-72FA980C9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sz="2400" dirty="0"/>
              <a:t>The compiler sometimes uses a “return by value optimization” or “move semantics” to eliminate unnecessary copies</a:t>
            </a:r>
            <a:endParaRPr lang="en-US" sz="1400" dirty="0"/>
          </a:p>
          <a:p>
            <a:pPr lvl="1" fontAlgn="base"/>
            <a:r>
              <a:rPr lang="en-US" dirty="0"/>
              <a:t>Sometimes you might not see a constructor get invoked when you might expect it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9A0C53-724C-1741-80E7-12F682138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D765D-E2B3-2745-A848-42C329B47C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E404EF-7A41-1E42-861A-8ACEA421BAE8}"/>
              </a:ext>
            </a:extLst>
          </p:cNvPr>
          <p:cNvSpPr/>
          <p:nvPr/>
        </p:nvSpPr>
        <p:spPr>
          <a:xfrm>
            <a:off x="3048000" y="2732447"/>
            <a:ext cx="6096000" cy="2308324"/>
          </a:xfrm>
          <a:prstGeom prst="rect">
            <a:avLst/>
          </a:prstGeom>
          <a:ln>
            <a:solidFill>
              <a:srgbClr val="4C3282"/>
            </a:solidFill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</a:rPr>
              <a:t>Point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</a:rPr>
              <a:t>foo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() {</a:t>
            </a:r>
            <a:endParaRPr lang="en-US" dirty="0"/>
          </a:p>
          <a:p>
            <a:r>
              <a:rPr lang="en-US" i="1" dirty="0">
                <a:solidFill>
                  <a:srgbClr val="5A5A5A"/>
                </a:solidFill>
                <a:latin typeface="Courier New" panose="02070309020205020404" pitchFamily="49" charset="0"/>
              </a:rPr>
              <a:t>  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</a:rPr>
              <a:t>Point 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y;        </a:t>
            </a:r>
            <a:r>
              <a:rPr lang="en-US" i="1" dirty="0">
                <a:solidFill>
                  <a:srgbClr val="5A5A5A"/>
                </a:solidFill>
                <a:latin typeface="Courier New" panose="02070309020205020404" pitchFamily="49" charset="0"/>
              </a:rPr>
              <a:t>// default </a:t>
            </a:r>
            <a:r>
              <a:rPr lang="en-US" i="1" dirty="0" err="1">
                <a:solidFill>
                  <a:srgbClr val="5A5A5A"/>
                </a:solidFill>
                <a:latin typeface="Courier New" panose="02070309020205020404" pitchFamily="49" charset="0"/>
              </a:rPr>
              <a:t>ctor</a:t>
            </a:r>
            <a:endParaRPr lang="en-US" dirty="0"/>
          </a:p>
          <a:p>
            <a:r>
              <a:rPr lang="en-US" i="1" dirty="0">
                <a:solidFill>
                  <a:srgbClr val="5A5A5A"/>
                </a:solidFill>
                <a:latin typeface="Courier New" panose="02070309020205020404" pitchFamily="49" charset="0"/>
              </a:rPr>
              <a:t>  </a:t>
            </a:r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</a:rPr>
              <a:t>return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y;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</a:rPr>
              <a:t>       </a:t>
            </a:r>
            <a:r>
              <a:rPr lang="en-US" b="1" i="1" dirty="0">
                <a:solidFill>
                  <a:srgbClr val="FF0000"/>
                </a:solidFill>
                <a:latin typeface="Courier New" panose="02070309020205020404" pitchFamily="49" charset="0"/>
              </a:rPr>
              <a:t>// copy </a:t>
            </a:r>
            <a:r>
              <a:rPr lang="en-US" b="1" i="1" dirty="0" err="1">
                <a:solidFill>
                  <a:srgbClr val="FF0000"/>
                </a:solidFill>
                <a:latin typeface="Courier New" panose="02070309020205020404" pitchFamily="49" charset="0"/>
              </a:rPr>
              <a:t>ctor</a:t>
            </a:r>
            <a:r>
              <a:rPr lang="en-US" b="1" i="1" dirty="0">
                <a:solidFill>
                  <a:srgbClr val="FF0000"/>
                </a:solidFill>
                <a:latin typeface="Courier New" panose="02070309020205020404" pitchFamily="49" charset="0"/>
              </a:rPr>
              <a:t>? optimized?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}</a:t>
            </a:r>
            <a:endParaRPr lang="en-US" dirty="0"/>
          </a:p>
          <a:p>
            <a:br>
              <a:rPr lang="en-US" dirty="0"/>
            </a:b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</a:rPr>
              <a:t>Point 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x(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1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2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);    </a:t>
            </a:r>
            <a:r>
              <a:rPr lang="en-US" i="1" dirty="0">
                <a:solidFill>
                  <a:srgbClr val="5A5A5A"/>
                </a:solidFill>
                <a:latin typeface="Courier New" panose="02070309020205020404" pitchFamily="49" charset="0"/>
              </a:rPr>
              <a:t>// two-</a:t>
            </a:r>
            <a:r>
              <a:rPr lang="en-US" i="1" dirty="0" err="1">
                <a:solidFill>
                  <a:srgbClr val="5A5A5A"/>
                </a:solidFill>
                <a:latin typeface="Courier New" panose="02070309020205020404" pitchFamily="49" charset="0"/>
              </a:rPr>
              <a:t>ints</a:t>
            </a:r>
            <a:r>
              <a:rPr lang="en-US" i="1" dirty="0">
                <a:solidFill>
                  <a:srgbClr val="5A5A5A"/>
                </a:solidFill>
                <a:latin typeface="Courier New" panose="02070309020205020404" pitchFamily="49" charset="0"/>
              </a:rPr>
              <a:t>-argument </a:t>
            </a:r>
            <a:r>
              <a:rPr lang="en-US" i="1" dirty="0" err="1">
                <a:solidFill>
                  <a:srgbClr val="5A5A5A"/>
                </a:solidFill>
                <a:latin typeface="Courier New" panose="02070309020205020404" pitchFamily="49" charset="0"/>
              </a:rPr>
              <a:t>ctor</a:t>
            </a:r>
            <a:endParaRPr lang="en-US" dirty="0"/>
          </a:p>
          <a:p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</a:rPr>
              <a:t>Point 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y = x;      </a:t>
            </a:r>
            <a:r>
              <a:rPr lang="en-US" i="1" dirty="0">
                <a:solidFill>
                  <a:srgbClr val="5A5A5A"/>
                </a:solidFill>
                <a:latin typeface="Courier New" panose="02070309020205020404" pitchFamily="49" charset="0"/>
              </a:rPr>
              <a:t>// copy </a:t>
            </a:r>
            <a:r>
              <a:rPr lang="en-US" i="1" dirty="0" err="1">
                <a:solidFill>
                  <a:srgbClr val="5A5A5A"/>
                </a:solidFill>
                <a:latin typeface="Courier New" panose="02070309020205020404" pitchFamily="49" charset="0"/>
              </a:rPr>
              <a:t>ctor</a:t>
            </a:r>
            <a:endParaRPr lang="en-US" dirty="0"/>
          </a:p>
          <a:p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</a:rPr>
              <a:t>Point 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z =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</a:rPr>
              <a:t>foo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();  </a:t>
            </a:r>
            <a:r>
              <a:rPr lang="en-US" b="1" i="1" dirty="0">
                <a:solidFill>
                  <a:srgbClr val="FF0000"/>
                </a:solidFill>
                <a:latin typeface="Courier New" panose="02070309020205020404" pitchFamily="49" charset="0"/>
              </a:rPr>
              <a:t>// copy </a:t>
            </a:r>
            <a:r>
              <a:rPr lang="en-US" b="1" i="1" dirty="0" err="1">
                <a:solidFill>
                  <a:srgbClr val="FF0000"/>
                </a:solidFill>
                <a:latin typeface="Courier New" panose="02070309020205020404" pitchFamily="49" charset="0"/>
              </a:rPr>
              <a:t>ctor</a:t>
            </a:r>
            <a:r>
              <a:rPr lang="en-US" b="1" i="1" dirty="0">
                <a:solidFill>
                  <a:srgbClr val="FF0000"/>
                </a:solidFill>
                <a:latin typeface="Courier New" panose="02070309020205020404" pitchFamily="49" charset="0"/>
              </a:rPr>
              <a:t>? optimized?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472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2D4FC1-562D-504B-9398-6036D47E7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91A01C-BD4D-B647-AE32-469460DBA9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E7922A-7C90-9E4B-94D9-AA6124D026F9}"/>
              </a:ext>
            </a:extLst>
          </p:cNvPr>
          <p:cNvSpPr/>
          <p:nvPr/>
        </p:nvSpPr>
        <p:spPr>
          <a:xfrm>
            <a:off x="186128" y="39278"/>
            <a:ext cx="5909872" cy="6924973"/>
          </a:xfrm>
          <a:prstGeom prst="rect">
            <a:avLst/>
          </a:prstGeom>
          <a:ln>
            <a:solidFill>
              <a:srgbClr val="4C3282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ifndef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BANKACCOUNT_H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#define BANKACCOUNT_H</a:t>
            </a:r>
          </a:p>
          <a:p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&lt;iostream&gt;</a:t>
            </a:r>
          </a:p>
          <a:p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namespace bank {</a:t>
            </a:r>
          </a:p>
          <a:p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BankAccount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public: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explicit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BankAccount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(const std::string&amp;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accountHolder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BankAccount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(const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BankAccount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&amp; other) = delete;</a:t>
            </a:r>
          </a:p>
          <a:p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// Accessors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int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getBalance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() const;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int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getAccountId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() const;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const std::string&amp;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getAccountHolder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() const;</a:t>
            </a:r>
          </a:p>
          <a:p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// Modifier - add money.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void deposit(int amount);</a:t>
            </a:r>
          </a:p>
          <a:p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// different for every type of account, 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// require derived classes to implement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virtual void withdraw(int amount) = 0;</a:t>
            </a:r>
          </a:p>
          <a:p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protected: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// derived classes can modify the balance.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void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setBalance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(int balance);</a:t>
            </a:r>
          </a:p>
          <a:p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private: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const std::string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accountHolder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_;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const int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accountId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_;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int balance_;</a:t>
            </a:r>
          </a:p>
          <a:p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static int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accountCount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_;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#endif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A1E584-B228-714F-9AC0-8CC626DA1648}"/>
              </a:ext>
            </a:extLst>
          </p:cNvPr>
          <p:cNvSpPr/>
          <p:nvPr/>
        </p:nvSpPr>
        <p:spPr>
          <a:xfrm>
            <a:off x="6240904" y="125921"/>
            <a:ext cx="5391463" cy="4893647"/>
          </a:xfrm>
          <a:prstGeom prst="rect">
            <a:avLst/>
          </a:prstGeom>
          <a:ln>
            <a:solidFill>
              <a:srgbClr val="4C3282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ifndef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SAVINGSACCOUNT_H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#define SAVINGSACCOUNT_H</a:t>
            </a:r>
          </a:p>
          <a:p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BankAccount.h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namespace bank {</a:t>
            </a:r>
          </a:p>
          <a:p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SavingsAccount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: public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BankAccount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public: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SavingsAccount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(double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interestRate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, std::string name);</a:t>
            </a:r>
          </a:p>
          <a:p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double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getInterestRate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() const;</a:t>
            </a:r>
          </a:p>
          <a:p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virtual void withdraw(int amount) override;</a:t>
            </a:r>
          </a:p>
          <a:p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private: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bool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isNewMonth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time_t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curTime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double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interestRate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_;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time_t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lastMonth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_;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int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numTransactionsInMonth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_;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#endif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D607B5-DD64-904C-87F0-1458FF62E63D}"/>
              </a:ext>
            </a:extLst>
          </p:cNvPr>
          <p:cNvSpPr txBox="1"/>
          <p:nvPr/>
        </p:nvSpPr>
        <p:spPr>
          <a:xfrm>
            <a:off x="4401369" y="6496896"/>
            <a:ext cx="1694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4C3282"/>
                </a:solidFill>
              </a:rPr>
              <a:t>BankAccount.cc</a:t>
            </a:r>
            <a:endParaRPr lang="en-US" b="1" dirty="0">
              <a:solidFill>
                <a:srgbClr val="4C328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F4FE0A-384F-0D4E-975A-E7E4034EA9B9}"/>
              </a:ext>
            </a:extLst>
          </p:cNvPr>
          <p:cNvSpPr txBox="1"/>
          <p:nvPr/>
        </p:nvSpPr>
        <p:spPr>
          <a:xfrm>
            <a:off x="9706968" y="4650236"/>
            <a:ext cx="1925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4C3282"/>
                </a:solidFill>
              </a:rPr>
              <a:t>SavingsAccount.cc</a:t>
            </a:r>
            <a:endParaRPr lang="en-US" b="1" dirty="0">
              <a:solidFill>
                <a:srgbClr val="4C32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845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42B0B-C576-044A-8EC7-396D52063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Namespaces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26BE6-09DC-CC44-B43F-A614A849A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en-US" sz="2400" dirty="0"/>
              <a:t>Each namespace is a separate scope</a:t>
            </a:r>
            <a:endParaRPr lang="en-US" sz="1400" dirty="0"/>
          </a:p>
          <a:p>
            <a:pPr lvl="1" fontAlgn="base"/>
            <a:r>
              <a:rPr lang="en-US" dirty="0"/>
              <a:t>Useful for avoiding symbol collisions!</a:t>
            </a:r>
            <a:endParaRPr lang="en-US" sz="2000" dirty="0"/>
          </a:p>
          <a:p>
            <a:pPr fontAlgn="base"/>
            <a:r>
              <a:rPr lang="en-US" sz="2400" dirty="0"/>
              <a:t>Namespace definition:</a:t>
            </a:r>
            <a:endParaRPr lang="en-US" sz="1400" dirty="0"/>
          </a:p>
          <a:p>
            <a:pPr lvl="1" fontAlgn="base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namespace name {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 // declarations go here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fontAlgn="base"/>
            <a:r>
              <a:rPr lang="en-US" dirty="0"/>
              <a:t>Doesn’t end with a semi-colon and doesn’t add to the indentation of its contents</a:t>
            </a:r>
            <a:endParaRPr lang="en-US" sz="2000" dirty="0"/>
          </a:p>
          <a:p>
            <a:pPr lvl="1" fontAlgn="base"/>
            <a:r>
              <a:rPr lang="en-US" dirty="0"/>
              <a:t>Creates a new namespace name if it did not exist, otherwise </a:t>
            </a:r>
            <a:r>
              <a:rPr lang="en-US" i="1" dirty="0"/>
              <a:t>adds to the existing namespace</a:t>
            </a:r>
            <a:r>
              <a:rPr lang="en-US" dirty="0"/>
              <a:t> (</a:t>
            </a:r>
            <a:r>
              <a:rPr lang="en-US" b="1" dirty="0"/>
              <a:t>!</a:t>
            </a:r>
            <a:r>
              <a:rPr lang="en-US" dirty="0"/>
              <a:t>)</a:t>
            </a:r>
            <a:endParaRPr lang="en-US" sz="2000" dirty="0"/>
          </a:p>
          <a:p>
            <a:pPr lvl="2" fontAlgn="base"/>
            <a:r>
              <a:rPr lang="en-US" dirty="0"/>
              <a:t>This means that components (</a:t>
            </a:r>
            <a:r>
              <a:rPr lang="en-US" i="1" dirty="0"/>
              <a:t>e.g.</a:t>
            </a:r>
            <a:r>
              <a:rPr lang="en-US" dirty="0"/>
              <a:t> classes, functions) of a namespace can be defined in multiple source files</a:t>
            </a:r>
            <a:endParaRPr lang="en-US" sz="1200" dirty="0"/>
          </a:p>
          <a:p>
            <a:pPr fontAlgn="base"/>
            <a:r>
              <a:rPr lang="en-US" sz="2400" dirty="0"/>
              <a:t>Namespaces vs classes</a:t>
            </a:r>
          </a:p>
          <a:p>
            <a:pPr lvl="1" fontAlgn="base"/>
            <a:r>
              <a:rPr lang="en-US" sz="2000" dirty="0"/>
              <a:t>They seems somewhat similar, but classes are </a:t>
            </a:r>
            <a:r>
              <a:rPr lang="en-US" sz="2000" i="1" dirty="0"/>
              <a:t>not</a:t>
            </a:r>
            <a:r>
              <a:rPr lang="en-US" sz="2000" dirty="0"/>
              <a:t> namespaces:</a:t>
            </a:r>
            <a:endParaRPr lang="en-US" dirty="0"/>
          </a:p>
          <a:p>
            <a:pPr lvl="1" fontAlgn="base"/>
            <a:r>
              <a:rPr lang="en-US" dirty="0"/>
              <a:t>There are no instances/objects of a namespace; a namespace is just a group of logically-related things (classes, functions, etc.)</a:t>
            </a:r>
          </a:p>
          <a:p>
            <a:pPr lvl="1" fontAlgn="base"/>
            <a:r>
              <a:rPr lang="en-US" dirty="0"/>
              <a:t>To access a member of a namespace, you must use the fully qualified name (</a:t>
            </a:r>
            <a:r>
              <a:rPr lang="en-US" i="1" dirty="0"/>
              <a:t>i.e.</a:t>
            </a:r>
            <a:r>
              <a:rPr lang="en-US" dirty="0"/>
              <a:t> </a:t>
            </a:r>
            <a:r>
              <a:rPr lang="en-US" dirty="0" err="1"/>
              <a:t>nsp_name</a:t>
            </a:r>
            <a:r>
              <a:rPr lang="en-US" dirty="0"/>
              <a:t>::member)</a:t>
            </a:r>
            <a:endParaRPr lang="en-US" sz="2000" dirty="0"/>
          </a:p>
          <a:p>
            <a:pPr lvl="2" fontAlgn="base"/>
            <a:r>
              <a:rPr lang="en-US" dirty="0"/>
              <a:t>Unless you are using that namespace</a:t>
            </a:r>
            <a:endParaRPr lang="en-US" sz="1200" dirty="0"/>
          </a:p>
          <a:p>
            <a:pPr lvl="2" fontAlgn="base"/>
            <a:r>
              <a:rPr lang="en-US" dirty="0"/>
              <a:t>You only used the fully qualified name of a class member when you are defining it outside of the scope of the class definition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54D04-FA86-DA40-8384-2C6A195FC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93DD0D-476B-A743-BBDE-5CB91288FD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3428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61C79-D4D0-254E-B4A9-28B705443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4CCDC-3B3E-C54F-A762-9C3212763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C++ introduces the “const” keyword which declares a value that cannot change</a:t>
            </a:r>
          </a:p>
          <a:p>
            <a:r>
              <a:rPr lang="en-US" dirty="0"/>
              <a:t>const int CURRENT_YEAR = 2020;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C82B12-9E82-8145-9F16-778E641A3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9C6CB-8ECF-9B4B-B4D7-D9F74011BD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008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896BA-E305-474D-B2B8-CFA1A6647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 Check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D3A432-85E5-F444-80B4-E61E7A632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8A7358-8D78-3D40-9D98-1BF25D38AC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BCD77D-7EEC-5145-9588-071C30D3876C}"/>
              </a:ext>
            </a:extLst>
          </p:cNvPr>
          <p:cNvSpPr/>
          <p:nvPr/>
        </p:nvSpPr>
        <p:spPr>
          <a:xfrm>
            <a:off x="3831771" y="151179"/>
            <a:ext cx="6096000" cy="6555641"/>
          </a:xfrm>
          <a:prstGeom prst="rect">
            <a:avLst/>
          </a:prstGeom>
          <a:ln>
            <a:solidFill>
              <a:srgbClr val="4C3282"/>
            </a:solidFill>
          </a:ln>
        </p:spPr>
        <p:txBody>
          <a:bodyPr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&lt;iostream&gt;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using namespace std;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class A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public: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A() {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"a()" &lt;&lt;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 }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~A() {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"~a" &lt;&lt;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 }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void m1() {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"a1" &lt;&lt;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 }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void m2() {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"a2" &lt;&lt;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 }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// class B inherits from class A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class B : public A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public: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B() {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"b()" &lt;&lt;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 }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~B() {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"~b" &lt;&lt;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 }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void m2() {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A::m2();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&lt;&lt; "b2" &lt;&lt;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 }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void m3() {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"b3" &lt;&lt;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 }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//B* x = new B();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A* x = new B();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x-&gt;m1();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x-&gt;m2();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x-&gt;m3();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delete x;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435D1D-1D9A-2540-9E2A-114A442A9582}"/>
              </a:ext>
            </a:extLst>
          </p:cNvPr>
          <p:cNvSpPr txBox="1"/>
          <p:nvPr/>
        </p:nvSpPr>
        <p:spPr>
          <a:xfrm>
            <a:off x="575239" y="3439885"/>
            <a:ext cx="54373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m1.</a:t>
            </a:r>
          </a:p>
          <a:p>
            <a:endParaRPr lang="en-US" dirty="0">
              <a:solidFill>
                <a:srgbClr val="4C3282"/>
              </a:solidFill>
            </a:endParaRPr>
          </a:p>
          <a:p>
            <a:r>
              <a:rPr lang="en-US" dirty="0">
                <a:solidFill>
                  <a:srgbClr val="4C3282"/>
                </a:solidFill>
              </a:rPr>
              <a:t>m2.</a:t>
            </a:r>
          </a:p>
          <a:p>
            <a:endParaRPr lang="en-US" dirty="0">
              <a:solidFill>
                <a:srgbClr val="4C3282"/>
              </a:solidFill>
            </a:endParaRPr>
          </a:p>
          <a:p>
            <a:r>
              <a:rPr lang="en-US" dirty="0">
                <a:solidFill>
                  <a:srgbClr val="4C3282"/>
                </a:solidFill>
              </a:rPr>
              <a:t>m3.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D66AD6-D3B4-384E-8CA7-BBF847AC0AEC}"/>
              </a:ext>
            </a:extLst>
          </p:cNvPr>
          <p:cNvSpPr txBox="1"/>
          <p:nvPr/>
        </p:nvSpPr>
        <p:spPr>
          <a:xfrm>
            <a:off x="1041579" y="2885887"/>
            <a:ext cx="44755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4C3282"/>
                </a:solidFill>
              </a:rPr>
              <a:t>b()</a:t>
            </a:r>
          </a:p>
          <a:p>
            <a:pPr algn="ctr"/>
            <a:endParaRPr lang="en-US" dirty="0">
              <a:solidFill>
                <a:srgbClr val="4C3282"/>
              </a:solidFill>
            </a:endParaRPr>
          </a:p>
          <a:p>
            <a:pPr algn="ctr"/>
            <a:r>
              <a:rPr lang="en-US" dirty="0">
                <a:solidFill>
                  <a:srgbClr val="4C3282"/>
                </a:solidFill>
              </a:rPr>
              <a:t>a1</a:t>
            </a:r>
          </a:p>
          <a:p>
            <a:pPr algn="ctr"/>
            <a:endParaRPr lang="en-US" dirty="0">
              <a:solidFill>
                <a:srgbClr val="4C3282"/>
              </a:solidFill>
            </a:endParaRPr>
          </a:p>
          <a:p>
            <a:pPr algn="ctr"/>
            <a:r>
              <a:rPr lang="en-US" dirty="0">
                <a:solidFill>
                  <a:srgbClr val="4C3282"/>
                </a:solidFill>
              </a:rPr>
              <a:t>a2</a:t>
            </a:r>
          </a:p>
          <a:p>
            <a:pPr algn="ctr"/>
            <a:r>
              <a:rPr lang="en-US" dirty="0">
                <a:solidFill>
                  <a:srgbClr val="4C3282"/>
                </a:solidFill>
              </a:rPr>
              <a:t>b2</a:t>
            </a:r>
          </a:p>
          <a:p>
            <a:pPr algn="ctr"/>
            <a:endParaRPr lang="en-US" dirty="0">
              <a:solidFill>
                <a:srgbClr val="4C3282"/>
              </a:solidFill>
            </a:endParaRPr>
          </a:p>
          <a:p>
            <a:pPr algn="ctr"/>
            <a:r>
              <a:rPr lang="en-US" dirty="0">
                <a:solidFill>
                  <a:srgbClr val="4C3282"/>
                </a:solidFill>
              </a:rPr>
              <a:t>b3</a:t>
            </a:r>
          </a:p>
        </p:txBody>
      </p:sp>
    </p:spTree>
    <p:extLst>
      <p:ext uri="{BB962C8B-B14F-4D97-AF65-F5344CB8AC3E}">
        <p14:creationId xmlns:p14="http://schemas.microsoft.com/office/powerpoint/2010/main" val="48574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D67E5-B60B-6A41-BCD9-00E11A1DA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Suppose that…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C7902-5746-834D-A68F-89CA4A393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4945520" cy="4845504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en-US" sz="2400" dirty="0"/>
              <a:t>You want to write a function to compare two </a:t>
            </a:r>
            <a:r>
              <a:rPr lang="en-US" sz="2400" dirty="0" err="1"/>
              <a:t>ints</a:t>
            </a:r>
            <a:endParaRPr lang="en-US" sz="1400" dirty="0"/>
          </a:p>
          <a:p>
            <a:pPr fontAlgn="base"/>
            <a:r>
              <a:rPr lang="en-US" sz="2400" dirty="0"/>
              <a:t>You want to write a function to compare two strings</a:t>
            </a:r>
            <a:endParaRPr lang="en-US" sz="1400" dirty="0"/>
          </a:p>
          <a:p>
            <a:pPr lvl="1" fontAlgn="base"/>
            <a:r>
              <a:rPr lang="en-US" dirty="0"/>
              <a:t>Function overloading!</a:t>
            </a:r>
            <a:endParaRPr lang="en-US" sz="2000" dirty="0"/>
          </a:p>
          <a:p>
            <a:pPr fontAlgn="base"/>
            <a:r>
              <a:rPr lang="en-US" sz="2400" dirty="0"/>
              <a:t>The two implementations of </a:t>
            </a:r>
            <a:r>
              <a:rPr lang="en-US" sz="2400" b="1" dirty="0"/>
              <a:t>compare</a:t>
            </a:r>
            <a:r>
              <a:rPr lang="en-US" sz="2400" dirty="0"/>
              <a:t> are nearly identical!</a:t>
            </a:r>
            <a:endParaRPr lang="en-US" sz="1400" dirty="0"/>
          </a:p>
          <a:p>
            <a:pPr lvl="1" fontAlgn="base"/>
            <a:r>
              <a:rPr lang="en-US" dirty="0"/>
              <a:t>What if we wanted a version of </a:t>
            </a:r>
            <a:r>
              <a:rPr lang="en-US" b="1" dirty="0"/>
              <a:t>compare</a:t>
            </a:r>
            <a:r>
              <a:rPr lang="en-US" dirty="0"/>
              <a:t> for </a:t>
            </a:r>
            <a:r>
              <a:rPr lang="en-US" i="1" dirty="0"/>
              <a:t>every</a:t>
            </a:r>
            <a:r>
              <a:rPr lang="en-US" dirty="0"/>
              <a:t> comparable type?  </a:t>
            </a:r>
            <a:endParaRPr lang="en-US" sz="2000" dirty="0"/>
          </a:p>
          <a:p>
            <a:pPr lvl="1" fontAlgn="base"/>
            <a:r>
              <a:rPr lang="en-US" dirty="0"/>
              <a:t>We could write (many) more functions, but that’s obviously wasteful and redundant</a:t>
            </a:r>
            <a:endParaRPr lang="en-US" sz="2000" dirty="0"/>
          </a:p>
          <a:p>
            <a:pPr fontAlgn="base"/>
            <a:r>
              <a:rPr lang="en-US" sz="2400" dirty="0"/>
              <a:t>What we’d prefer to do is write “</a:t>
            </a:r>
            <a:r>
              <a:rPr lang="en-US" sz="2400" i="1" dirty="0"/>
              <a:t>generic code</a:t>
            </a:r>
            <a:r>
              <a:rPr lang="en-US" sz="2400" dirty="0"/>
              <a:t>”</a:t>
            </a:r>
            <a:endParaRPr lang="en-US" sz="1400" dirty="0"/>
          </a:p>
          <a:p>
            <a:pPr lvl="1" fontAlgn="base"/>
            <a:r>
              <a:rPr lang="en-US" dirty="0"/>
              <a:t>Code that is type-independent</a:t>
            </a:r>
            <a:endParaRPr lang="en-US" sz="2000" dirty="0"/>
          </a:p>
          <a:p>
            <a:pPr lvl="1" fontAlgn="base"/>
            <a:r>
              <a:rPr lang="en-US" dirty="0"/>
              <a:t>Code that is compile-type polymorphic across types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B18A3E-D14A-5B47-9713-B18AF4E9B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ECB7C9-69EF-274F-8012-D0F5C21178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9CD0CF-D2F1-5F40-9D54-EADFB2232345}"/>
              </a:ext>
            </a:extLst>
          </p:cNvPr>
          <p:cNvSpPr/>
          <p:nvPr/>
        </p:nvSpPr>
        <p:spPr>
          <a:xfrm>
            <a:off x="5520760" y="1596639"/>
            <a:ext cx="6096000" cy="4401205"/>
          </a:xfrm>
          <a:prstGeom prst="rect">
            <a:avLst/>
          </a:prstGeom>
          <a:ln>
            <a:solidFill>
              <a:srgbClr val="4C3282"/>
            </a:solidFill>
          </a:ln>
        </p:spPr>
        <p:txBody>
          <a:bodyPr>
            <a:spAutoFit/>
          </a:bodyPr>
          <a:lstStyle/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</a:rPr>
              <a:t>// returns 0 if equal, 1 if value1 is bigger, -1 otherwise</a:t>
            </a:r>
            <a:endParaRPr lang="en-US" sz="1600" dirty="0"/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</a:rPr>
              <a:t>int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</a:rPr>
              <a:t>compare</a:t>
            </a:r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</a:rPr>
              <a:t>const int&amp; </a:t>
            </a:r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value1,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</a:rPr>
              <a:t>const int&amp; </a:t>
            </a:r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value2) {</a:t>
            </a:r>
            <a:endParaRPr lang="en-US" sz="1600" dirty="0"/>
          </a:p>
          <a:p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  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 (value1 &lt; value2)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</a:rPr>
              <a:t>-1</a:t>
            </a:r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;</a:t>
            </a:r>
            <a:endParaRPr lang="en-US" sz="1600" dirty="0"/>
          </a:p>
          <a:p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  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 (value2 &lt; value1)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  </a:t>
            </a: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</a:rPr>
              <a:t>1</a:t>
            </a:r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;</a:t>
            </a:r>
            <a:endParaRPr lang="en-US" sz="1600" dirty="0"/>
          </a:p>
          <a:p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 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</a:rPr>
              <a:t> return</a:t>
            </a:r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</a:rPr>
              <a:t>0</a:t>
            </a:r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;</a:t>
            </a:r>
            <a:endParaRPr lang="en-US" sz="1600" dirty="0"/>
          </a:p>
          <a:p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}</a:t>
            </a:r>
            <a:endParaRPr lang="en-US" sz="1600" dirty="0"/>
          </a:p>
          <a:p>
            <a:br>
              <a:rPr lang="en-US" sz="1600" dirty="0"/>
            </a:b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</a:rPr>
              <a:t>// returns 0 if equal, 1 if value1 is bigger, -1 otherwise</a:t>
            </a:r>
            <a:endParaRPr lang="en-US" sz="1600" dirty="0"/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</a:rPr>
              <a:t>int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</a:rPr>
              <a:t>compare</a:t>
            </a:r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</a:rPr>
              <a:t>const string&amp; </a:t>
            </a:r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value1,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</a:rPr>
              <a:t>const string&amp; </a:t>
            </a:r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value2) {</a:t>
            </a:r>
            <a:endParaRPr lang="en-US" sz="1600" dirty="0"/>
          </a:p>
          <a:p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  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 (value1 &lt; value2)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</a:rPr>
              <a:t>-1</a:t>
            </a:r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;</a:t>
            </a:r>
            <a:endParaRPr lang="en-US" sz="1600" dirty="0"/>
          </a:p>
          <a:p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  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 (value2 &lt; value1)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  </a:t>
            </a: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</a:rPr>
              <a:t>1</a:t>
            </a:r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;</a:t>
            </a:r>
            <a:endParaRPr lang="en-US" sz="1600" dirty="0"/>
          </a:p>
          <a:p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 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</a:rPr>
              <a:t> return</a:t>
            </a:r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</a:rPr>
              <a:t>0</a:t>
            </a:r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;</a:t>
            </a:r>
            <a:endParaRPr lang="en-US" sz="1600" dirty="0"/>
          </a:p>
          <a:p>
            <a:r>
              <a:rPr lang="en-US" sz="1600" dirty="0">
                <a:solidFill>
                  <a:srgbClr val="611BB8"/>
                </a:solidFill>
                <a:latin typeface="Courier New" panose="02070309020205020404" pitchFamily="49" charset="0"/>
              </a:rPr>
              <a:t>}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24292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077D4-13C8-0343-AA4B-364000B37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Polymorphism in C++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131F8-4A84-2743-B191-9A9DCC44C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2600" dirty="0"/>
              <a:t>In Java: 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PromisedType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var = new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ActualType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endParaRPr lang="en-US" sz="156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fontAlgn="base"/>
            <a:r>
              <a:rPr lang="en-US" dirty="0"/>
              <a:t>var is a reference (different term than C++ reference) to an object of </a:t>
            </a:r>
            <a:r>
              <a:rPr lang="en-US" dirty="0" err="1"/>
              <a:t>ActualType</a:t>
            </a:r>
            <a:r>
              <a:rPr lang="en-US" dirty="0"/>
              <a:t> on the Heap</a:t>
            </a:r>
            <a:endParaRPr lang="en-US" sz="2000" dirty="0"/>
          </a:p>
          <a:p>
            <a:pPr lvl="1" fontAlgn="base"/>
            <a:r>
              <a:rPr lang="en-US" dirty="0" err="1"/>
              <a:t>ActualType</a:t>
            </a:r>
            <a:r>
              <a:rPr lang="en-US" dirty="0"/>
              <a:t> must be the same class or a subclass of </a:t>
            </a:r>
            <a:r>
              <a:rPr lang="en-US" dirty="0" err="1"/>
              <a:t>PromisedType</a:t>
            </a:r>
            <a:endParaRPr lang="en-US" sz="2000" dirty="0"/>
          </a:p>
          <a:p>
            <a:pPr fontAlgn="base"/>
            <a:r>
              <a:rPr lang="en-US" sz="2600" dirty="0"/>
              <a:t>In C++: 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PromisedType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var_p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new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ActualType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lvl="1" fontAlgn="base"/>
            <a:r>
              <a:rPr lang="en-US" dirty="0" err="1"/>
              <a:t>var_p</a:t>
            </a:r>
            <a:r>
              <a:rPr lang="en-US" dirty="0"/>
              <a:t> is a </a:t>
            </a:r>
            <a:r>
              <a:rPr lang="en-US" i="1" dirty="0"/>
              <a:t>pointer</a:t>
            </a:r>
            <a:r>
              <a:rPr lang="en-US" dirty="0"/>
              <a:t> to an object of </a:t>
            </a:r>
            <a:r>
              <a:rPr lang="en-US" dirty="0" err="1"/>
              <a:t>ActualType</a:t>
            </a:r>
            <a:r>
              <a:rPr lang="en-US" dirty="0"/>
              <a:t> on the Heap</a:t>
            </a:r>
          </a:p>
          <a:p>
            <a:pPr lvl="1" fontAlgn="base"/>
            <a:r>
              <a:rPr lang="en-US" dirty="0" err="1"/>
              <a:t>ActualType</a:t>
            </a:r>
            <a:r>
              <a:rPr lang="en-US" dirty="0"/>
              <a:t> must be the same or a derived class of </a:t>
            </a:r>
            <a:r>
              <a:rPr lang="en-US" dirty="0" err="1"/>
              <a:t>PromisedType</a:t>
            </a:r>
            <a:endParaRPr lang="en-US" dirty="0"/>
          </a:p>
          <a:p>
            <a:pPr lvl="1" fontAlgn="base"/>
            <a:r>
              <a:rPr lang="en-US" dirty="0"/>
              <a:t>(also works with references)</a:t>
            </a:r>
          </a:p>
          <a:p>
            <a:pPr lvl="1" fontAlgn="base"/>
            <a:r>
              <a:rPr lang="en-US" dirty="0" err="1"/>
              <a:t>PromisedType</a:t>
            </a:r>
            <a:r>
              <a:rPr lang="en-US" dirty="0"/>
              <a:t> defines the </a:t>
            </a:r>
            <a:r>
              <a:rPr lang="en-US" i="1" dirty="0"/>
              <a:t>interface</a:t>
            </a:r>
            <a:r>
              <a:rPr lang="en-US" dirty="0"/>
              <a:t> (</a:t>
            </a:r>
            <a:r>
              <a:rPr lang="en-US" i="1" dirty="0"/>
              <a:t>i.e.</a:t>
            </a:r>
            <a:r>
              <a:rPr lang="en-US" dirty="0"/>
              <a:t> what can be called on </a:t>
            </a:r>
            <a:r>
              <a:rPr lang="en-US" dirty="0" err="1"/>
              <a:t>var_p</a:t>
            </a:r>
            <a:r>
              <a:rPr lang="en-US" dirty="0"/>
              <a:t>), but </a:t>
            </a:r>
            <a:r>
              <a:rPr lang="en-US" dirty="0" err="1"/>
              <a:t>ActualType</a:t>
            </a:r>
            <a:r>
              <a:rPr lang="en-US" dirty="0"/>
              <a:t> may determine which </a:t>
            </a:r>
            <a:r>
              <a:rPr lang="en-US" i="1" dirty="0"/>
              <a:t>version</a:t>
            </a:r>
            <a:r>
              <a:rPr lang="en-US" dirty="0"/>
              <a:t> gets invoked</a:t>
            </a:r>
          </a:p>
          <a:p>
            <a:pPr fontAlgn="base"/>
            <a:r>
              <a:rPr lang="en-US" dirty="0"/>
              <a:t>polymorphism is the ability to access different objects through the same interface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71600E-40F3-9047-8ECC-704BFFAEF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C8A9C3-341A-FE40-A9D3-E9CE534D0F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848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B3585-96F9-3340-AA40-9371BFAC3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Templates in C++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6E706-A708-4241-A480-6F5613C50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sz="2400" dirty="0"/>
              <a:t>C++ has the notion of </a:t>
            </a:r>
            <a:r>
              <a:rPr lang="en-US" sz="2400" b="1" dirty="0">
                <a:solidFill>
                  <a:srgbClr val="4C3282"/>
                </a:solidFill>
              </a:rPr>
              <a:t>templates</a:t>
            </a:r>
            <a:endParaRPr lang="en-US" sz="1400" b="1" dirty="0">
              <a:solidFill>
                <a:srgbClr val="4C3282"/>
              </a:solidFill>
            </a:endParaRPr>
          </a:p>
          <a:p>
            <a:pPr lvl="1" fontAlgn="base"/>
            <a:r>
              <a:rPr lang="en-US" dirty="0"/>
              <a:t>A function or class that accepts a </a:t>
            </a:r>
            <a:r>
              <a:rPr lang="en-US" b="1" i="1" dirty="0"/>
              <a:t>type</a:t>
            </a:r>
            <a:r>
              <a:rPr lang="en-US" dirty="0"/>
              <a:t> as a parameter</a:t>
            </a:r>
            <a:endParaRPr lang="en-US" sz="2000" dirty="0"/>
          </a:p>
          <a:p>
            <a:pPr lvl="2" fontAlgn="base"/>
            <a:r>
              <a:rPr lang="en-US" dirty="0"/>
              <a:t>You define the function or class once in a type-agnostic way</a:t>
            </a:r>
            <a:endParaRPr lang="en-US" sz="1200" dirty="0"/>
          </a:p>
          <a:p>
            <a:pPr lvl="2" fontAlgn="base"/>
            <a:r>
              <a:rPr lang="en-US" dirty="0"/>
              <a:t>When you invoke the function or instantiate the class, you specify (one or more) types or values as arguments to it</a:t>
            </a:r>
            <a:endParaRPr lang="en-US" sz="1200" dirty="0"/>
          </a:p>
          <a:p>
            <a:pPr lvl="1"/>
            <a:r>
              <a:rPr lang="en-US" dirty="0"/>
              <a:t>At </a:t>
            </a:r>
            <a:r>
              <a:rPr lang="en-US" b="1" i="1" dirty="0"/>
              <a:t>compile-time</a:t>
            </a:r>
            <a:r>
              <a:rPr lang="en-US" dirty="0"/>
              <a:t>, the compiler will generate the “specialized” code from your template using the types you provided</a:t>
            </a:r>
            <a:endParaRPr lang="en-US" sz="1600" dirty="0"/>
          </a:p>
          <a:p>
            <a:pPr lvl="2" fontAlgn="base"/>
            <a:r>
              <a:rPr lang="en-US" dirty="0"/>
              <a:t>Your template definition is NOT runnable code</a:t>
            </a:r>
            <a:endParaRPr lang="en-US" sz="1200" dirty="0"/>
          </a:p>
          <a:p>
            <a:pPr lvl="1"/>
            <a:r>
              <a:rPr lang="en-US" sz="2000" dirty="0"/>
              <a:t>Code is </a:t>
            </a:r>
            <a:r>
              <a:rPr lang="en-US" sz="2000" i="1" dirty="0"/>
              <a:t>only</a:t>
            </a:r>
            <a:r>
              <a:rPr lang="en-US" sz="2000" dirty="0"/>
              <a:t> generated if you use your template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680C7D-13EF-2E47-BFE7-F3B0E2B47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F97425-2082-2340-8F7E-2F0ABE5979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638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B2509-3968-EA4B-909D-A600483E4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Template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4C1ACB-D7A8-664F-A702-52ED8FC68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5B80B8-C49F-A942-8AAA-9769B9A87D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7259AA2-50BB-3347-B919-FA2BEBC18C1B}"/>
              </a:ext>
            </a:extLst>
          </p:cNvPr>
          <p:cNvSpPr/>
          <p:nvPr/>
        </p:nvSpPr>
        <p:spPr>
          <a:xfrm>
            <a:off x="198722" y="1453914"/>
            <a:ext cx="6096000" cy="2492990"/>
          </a:xfrm>
          <a:prstGeom prst="rect">
            <a:avLst/>
          </a:prstGeom>
          <a:ln>
            <a:solidFill>
              <a:srgbClr val="4C3282"/>
            </a:solidFill>
          </a:ln>
        </p:spPr>
        <p:txBody>
          <a:bodyPr>
            <a:spAutoFit/>
          </a:bodyPr>
          <a:lstStyle/>
          <a:p>
            <a:r>
              <a:rPr lang="en-US" sz="1200" i="1" dirty="0">
                <a:solidFill>
                  <a:srgbClr val="5A5A5A"/>
                </a:solidFill>
                <a:latin typeface="Courier New" panose="02070309020205020404" pitchFamily="49" charset="0"/>
              </a:rPr>
              <a:t>// returns 0 if equal, 1 if value1 is bigger, -1 otherwise</a:t>
            </a:r>
            <a:endParaRPr lang="en-US" sz="1200" dirty="0"/>
          </a:p>
          <a:p>
            <a:r>
              <a:rPr lang="en-US" sz="1200" dirty="0">
                <a:solidFill>
                  <a:srgbClr val="0066FF"/>
                </a:solidFill>
                <a:latin typeface="Courier New" panose="02070309020205020404" pitchFamily="49" charset="0"/>
              </a:rPr>
              <a:t>int </a:t>
            </a:r>
            <a:r>
              <a:rPr lang="en-US" sz="1200" b="1" dirty="0">
                <a:solidFill>
                  <a:srgbClr val="669900"/>
                </a:solidFill>
                <a:latin typeface="Courier New" panose="02070309020205020404" pitchFamily="49" charset="0"/>
              </a:rPr>
              <a:t>compare</a:t>
            </a:r>
            <a:r>
              <a:rPr lang="en-US" sz="1200" dirty="0">
                <a:solidFill>
                  <a:srgbClr val="611BB8"/>
                </a:solidFill>
                <a:latin typeface="Courier New" panose="02070309020205020404" pitchFamily="49" charset="0"/>
              </a:rPr>
              <a:t>(</a:t>
            </a:r>
            <a:r>
              <a:rPr lang="en-US" sz="1200" dirty="0">
                <a:solidFill>
                  <a:srgbClr val="0066FF"/>
                </a:solidFill>
                <a:latin typeface="Courier New" panose="02070309020205020404" pitchFamily="49" charset="0"/>
              </a:rPr>
              <a:t>const int&amp; </a:t>
            </a:r>
            <a:r>
              <a:rPr lang="en-US" sz="1200" dirty="0">
                <a:solidFill>
                  <a:srgbClr val="611BB8"/>
                </a:solidFill>
                <a:latin typeface="Courier New" panose="02070309020205020404" pitchFamily="49" charset="0"/>
              </a:rPr>
              <a:t>value1, </a:t>
            </a:r>
            <a:r>
              <a:rPr lang="en-US" sz="1200" dirty="0">
                <a:solidFill>
                  <a:srgbClr val="0066FF"/>
                </a:solidFill>
                <a:latin typeface="Courier New" panose="02070309020205020404" pitchFamily="49" charset="0"/>
              </a:rPr>
              <a:t>const int&amp; </a:t>
            </a:r>
            <a:r>
              <a:rPr lang="en-US" sz="1200" dirty="0">
                <a:solidFill>
                  <a:srgbClr val="611BB8"/>
                </a:solidFill>
                <a:latin typeface="Courier New" panose="02070309020205020404" pitchFamily="49" charset="0"/>
              </a:rPr>
              <a:t>value2) {</a:t>
            </a:r>
            <a:endParaRPr lang="en-US" sz="1200" dirty="0"/>
          </a:p>
          <a:p>
            <a:r>
              <a:rPr lang="en-US" sz="1200" dirty="0">
                <a:solidFill>
                  <a:srgbClr val="611BB8"/>
                </a:solidFill>
                <a:latin typeface="Courier New" panose="02070309020205020404" pitchFamily="49" charset="0"/>
              </a:rPr>
              <a:t>  </a:t>
            </a:r>
            <a:r>
              <a:rPr lang="en-US" sz="1200" dirty="0">
                <a:solidFill>
                  <a:srgbClr val="E2661A"/>
                </a:solidFill>
                <a:latin typeface="Courier New" panose="02070309020205020404" pitchFamily="49" charset="0"/>
              </a:rPr>
              <a:t>if</a:t>
            </a:r>
            <a:r>
              <a:rPr lang="en-US" sz="1200" dirty="0">
                <a:solidFill>
                  <a:srgbClr val="611BB8"/>
                </a:solidFill>
                <a:latin typeface="Courier New" panose="02070309020205020404" pitchFamily="49" charset="0"/>
              </a:rPr>
              <a:t> (value1 &lt; value2) </a:t>
            </a:r>
            <a:r>
              <a:rPr lang="en-US" sz="1200" dirty="0">
                <a:solidFill>
                  <a:srgbClr val="E2661A"/>
                </a:solidFill>
                <a:latin typeface="Courier New" panose="02070309020205020404" pitchFamily="49" charset="0"/>
              </a:rPr>
              <a:t>return</a:t>
            </a:r>
            <a:r>
              <a:rPr lang="en-US" sz="1200" dirty="0">
                <a:solidFill>
                  <a:srgbClr val="611BB8"/>
                </a:solidFill>
                <a:latin typeface="Courier New" panose="02070309020205020404" pitchFamily="49" charset="0"/>
              </a:rPr>
              <a:t> </a:t>
            </a:r>
            <a:r>
              <a:rPr lang="en-US" sz="1200" dirty="0">
                <a:solidFill>
                  <a:srgbClr val="333333"/>
                </a:solidFill>
                <a:latin typeface="Courier New" panose="02070309020205020404" pitchFamily="49" charset="0"/>
              </a:rPr>
              <a:t>-1</a:t>
            </a:r>
            <a:r>
              <a:rPr lang="en-US" sz="1200" dirty="0">
                <a:solidFill>
                  <a:srgbClr val="611BB8"/>
                </a:solidFill>
                <a:latin typeface="Courier New" panose="02070309020205020404" pitchFamily="49" charset="0"/>
              </a:rPr>
              <a:t>;</a:t>
            </a:r>
            <a:endParaRPr lang="en-US" sz="1200" dirty="0"/>
          </a:p>
          <a:p>
            <a:r>
              <a:rPr lang="en-US" sz="1200" dirty="0">
                <a:solidFill>
                  <a:srgbClr val="611BB8"/>
                </a:solidFill>
                <a:latin typeface="Courier New" panose="02070309020205020404" pitchFamily="49" charset="0"/>
              </a:rPr>
              <a:t>  </a:t>
            </a:r>
            <a:r>
              <a:rPr lang="en-US" sz="1200" dirty="0">
                <a:solidFill>
                  <a:srgbClr val="E2661A"/>
                </a:solidFill>
                <a:latin typeface="Courier New" panose="02070309020205020404" pitchFamily="49" charset="0"/>
              </a:rPr>
              <a:t>if</a:t>
            </a:r>
            <a:r>
              <a:rPr lang="en-US" sz="1200" dirty="0">
                <a:solidFill>
                  <a:srgbClr val="611BB8"/>
                </a:solidFill>
                <a:latin typeface="Courier New" panose="02070309020205020404" pitchFamily="49" charset="0"/>
              </a:rPr>
              <a:t> (value2 &lt; value1) </a:t>
            </a:r>
            <a:r>
              <a:rPr lang="en-US" sz="1200" dirty="0">
                <a:solidFill>
                  <a:srgbClr val="E2661A"/>
                </a:solidFill>
                <a:latin typeface="Courier New" panose="02070309020205020404" pitchFamily="49" charset="0"/>
              </a:rPr>
              <a:t>return</a:t>
            </a:r>
            <a:r>
              <a:rPr lang="en-US" sz="1200" dirty="0">
                <a:solidFill>
                  <a:srgbClr val="611BB8"/>
                </a:solidFill>
                <a:latin typeface="Courier New" panose="02070309020205020404" pitchFamily="49" charset="0"/>
              </a:rPr>
              <a:t>  </a:t>
            </a:r>
            <a:r>
              <a:rPr lang="en-US" sz="1200" dirty="0">
                <a:solidFill>
                  <a:srgbClr val="333333"/>
                </a:solidFill>
                <a:latin typeface="Courier New" panose="02070309020205020404" pitchFamily="49" charset="0"/>
              </a:rPr>
              <a:t>1</a:t>
            </a:r>
            <a:r>
              <a:rPr lang="en-US" sz="1200" dirty="0">
                <a:solidFill>
                  <a:srgbClr val="611BB8"/>
                </a:solidFill>
                <a:latin typeface="Courier New" panose="02070309020205020404" pitchFamily="49" charset="0"/>
              </a:rPr>
              <a:t>;</a:t>
            </a:r>
            <a:endParaRPr lang="en-US" sz="1200" dirty="0"/>
          </a:p>
          <a:p>
            <a:r>
              <a:rPr lang="en-US" sz="1200" dirty="0">
                <a:solidFill>
                  <a:srgbClr val="611BB8"/>
                </a:solidFill>
                <a:latin typeface="Courier New" panose="02070309020205020404" pitchFamily="49" charset="0"/>
              </a:rPr>
              <a:t> </a:t>
            </a:r>
            <a:r>
              <a:rPr lang="en-US" sz="1200" dirty="0">
                <a:solidFill>
                  <a:srgbClr val="E2661A"/>
                </a:solidFill>
                <a:latin typeface="Courier New" panose="02070309020205020404" pitchFamily="49" charset="0"/>
              </a:rPr>
              <a:t> return</a:t>
            </a:r>
            <a:r>
              <a:rPr lang="en-US" sz="1200" dirty="0">
                <a:solidFill>
                  <a:srgbClr val="611BB8"/>
                </a:solidFill>
                <a:latin typeface="Courier New" panose="02070309020205020404" pitchFamily="49" charset="0"/>
              </a:rPr>
              <a:t> </a:t>
            </a:r>
            <a:r>
              <a:rPr lang="en-US" sz="1200" dirty="0">
                <a:solidFill>
                  <a:srgbClr val="333333"/>
                </a:solidFill>
                <a:latin typeface="Courier New" panose="02070309020205020404" pitchFamily="49" charset="0"/>
              </a:rPr>
              <a:t>0</a:t>
            </a:r>
            <a:r>
              <a:rPr lang="en-US" sz="1200" dirty="0">
                <a:solidFill>
                  <a:srgbClr val="611BB8"/>
                </a:solidFill>
                <a:latin typeface="Courier New" panose="02070309020205020404" pitchFamily="49" charset="0"/>
              </a:rPr>
              <a:t>;</a:t>
            </a:r>
            <a:endParaRPr lang="en-US" sz="1200" dirty="0"/>
          </a:p>
          <a:p>
            <a:r>
              <a:rPr lang="en-US" sz="1200" dirty="0">
                <a:solidFill>
                  <a:srgbClr val="611BB8"/>
                </a:solidFill>
                <a:latin typeface="Courier New" panose="02070309020205020404" pitchFamily="49" charset="0"/>
              </a:rPr>
              <a:t>}</a:t>
            </a:r>
            <a:endParaRPr lang="en-US" sz="1200" dirty="0"/>
          </a:p>
          <a:p>
            <a:br>
              <a:rPr lang="en-US" sz="1200" dirty="0"/>
            </a:br>
            <a:r>
              <a:rPr lang="en-US" sz="1200" i="1" dirty="0">
                <a:solidFill>
                  <a:srgbClr val="5A5A5A"/>
                </a:solidFill>
                <a:latin typeface="Courier New" panose="02070309020205020404" pitchFamily="49" charset="0"/>
              </a:rPr>
              <a:t>// returns 0 if equal, 1 if value1 is bigger, -1 otherwise</a:t>
            </a:r>
            <a:endParaRPr lang="en-US" sz="1200" dirty="0"/>
          </a:p>
          <a:p>
            <a:r>
              <a:rPr lang="en-US" sz="1200" dirty="0">
                <a:solidFill>
                  <a:srgbClr val="0066FF"/>
                </a:solidFill>
                <a:latin typeface="Courier New" panose="02070309020205020404" pitchFamily="49" charset="0"/>
              </a:rPr>
              <a:t>int </a:t>
            </a:r>
            <a:r>
              <a:rPr lang="en-US" sz="1200" b="1" dirty="0">
                <a:solidFill>
                  <a:srgbClr val="669900"/>
                </a:solidFill>
                <a:latin typeface="Courier New" panose="02070309020205020404" pitchFamily="49" charset="0"/>
              </a:rPr>
              <a:t>compare</a:t>
            </a:r>
            <a:r>
              <a:rPr lang="en-US" sz="1200" dirty="0">
                <a:solidFill>
                  <a:srgbClr val="611BB8"/>
                </a:solidFill>
                <a:latin typeface="Courier New" panose="02070309020205020404" pitchFamily="49" charset="0"/>
              </a:rPr>
              <a:t>(</a:t>
            </a:r>
            <a:r>
              <a:rPr lang="en-US" sz="1200" dirty="0">
                <a:solidFill>
                  <a:srgbClr val="0066FF"/>
                </a:solidFill>
                <a:latin typeface="Courier New" panose="02070309020205020404" pitchFamily="49" charset="0"/>
              </a:rPr>
              <a:t>const string&amp; </a:t>
            </a:r>
            <a:r>
              <a:rPr lang="en-US" sz="1200" dirty="0">
                <a:solidFill>
                  <a:srgbClr val="611BB8"/>
                </a:solidFill>
                <a:latin typeface="Courier New" panose="02070309020205020404" pitchFamily="49" charset="0"/>
              </a:rPr>
              <a:t>value1, </a:t>
            </a:r>
            <a:r>
              <a:rPr lang="en-US" sz="1200" dirty="0">
                <a:solidFill>
                  <a:srgbClr val="0066FF"/>
                </a:solidFill>
                <a:latin typeface="Courier New" panose="02070309020205020404" pitchFamily="49" charset="0"/>
              </a:rPr>
              <a:t>const string&amp; </a:t>
            </a:r>
            <a:r>
              <a:rPr lang="en-US" sz="1200" dirty="0">
                <a:solidFill>
                  <a:srgbClr val="611BB8"/>
                </a:solidFill>
                <a:latin typeface="Courier New" panose="02070309020205020404" pitchFamily="49" charset="0"/>
              </a:rPr>
              <a:t>value2) {</a:t>
            </a:r>
            <a:endParaRPr lang="en-US" sz="1200" dirty="0"/>
          </a:p>
          <a:p>
            <a:r>
              <a:rPr lang="en-US" sz="1200" dirty="0">
                <a:solidFill>
                  <a:srgbClr val="611BB8"/>
                </a:solidFill>
                <a:latin typeface="Courier New" panose="02070309020205020404" pitchFamily="49" charset="0"/>
              </a:rPr>
              <a:t>  </a:t>
            </a:r>
            <a:r>
              <a:rPr lang="en-US" sz="1200" dirty="0">
                <a:solidFill>
                  <a:srgbClr val="E2661A"/>
                </a:solidFill>
                <a:latin typeface="Courier New" panose="02070309020205020404" pitchFamily="49" charset="0"/>
              </a:rPr>
              <a:t>if</a:t>
            </a:r>
            <a:r>
              <a:rPr lang="en-US" sz="1200" dirty="0">
                <a:solidFill>
                  <a:srgbClr val="611BB8"/>
                </a:solidFill>
                <a:latin typeface="Courier New" panose="02070309020205020404" pitchFamily="49" charset="0"/>
              </a:rPr>
              <a:t> (value1 &lt; value2) </a:t>
            </a:r>
            <a:r>
              <a:rPr lang="en-US" sz="1200" dirty="0">
                <a:solidFill>
                  <a:srgbClr val="E2661A"/>
                </a:solidFill>
                <a:latin typeface="Courier New" panose="02070309020205020404" pitchFamily="49" charset="0"/>
              </a:rPr>
              <a:t>return</a:t>
            </a:r>
            <a:r>
              <a:rPr lang="en-US" sz="1200" dirty="0">
                <a:solidFill>
                  <a:srgbClr val="611BB8"/>
                </a:solidFill>
                <a:latin typeface="Courier New" panose="02070309020205020404" pitchFamily="49" charset="0"/>
              </a:rPr>
              <a:t> </a:t>
            </a:r>
            <a:r>
              <a:rPr lang="en-US" sz="1200" dirty="0">
                <a:solidFill>
                  <a:srgbClr val="333333"/>
                </a:solidFill>
                <a:latin typeface="Courier New" panose="02070309020205020404" pitchFamily="49" charset="0"/>
              </a:rPr>
              <a:t>-1</a:t>
            </a:r>
            <a:r>
              <a:rPr lang="en-US" sz="1200" dirty="0">
                <a:solidFill>
                  <a:srgbClr val="611BB8"/>
                </a:solidFill>
                <a:latin typeface="Courier New" panose="02070309020205020404" pitchFamily="49" charset="0"/>
              </a:rPr>
              <a:t>;</a:t>
            </a:r>
            <a:endParaRPr lang="en-US" sz="1200" dirty="0"/>
          </a:p>
          <a:p>
            <a:r>
              <a:rPr lang="en-US" sz="1200" dirty="0">
                <a:solidFill>
                  <a:srgbClr val="611BB8"/>
                </a:solidFill>
                <a:latin typeface="Courier New" panose="02070309020205020404" pitchFamily="49" charset="0"/>
              </a:rPr>
              <a:t>  </a:t>
            </a:r>
            <a:r>
              <a:rPr lang="en-US" sz="1200" dirty="0">
                <a:solidFill>
                  <a:srgbClr val="E2661A"/>
                </a:solidFill>
                <a:latin typeface="Courier New" panose="02070309020205020404" pitchFamily="49" charset="0"/>
              </a:rPr>
              <a:t>if</a:t>
            </a:r>
            <a:r>
              <a:rPr lang="en-US" sz="1200" dirty="0">
                <a:solidFill>
                  <a:srgbClr val="611BB8"/>
                </a:solidFill>
                <a:latin typeface="Courier New" panose="02070309020205020404" pitchFamily="49" charset="0"/>
              </a:rPr>
              <a:t> (value2 &lt; value1) </a:t>
            </a:r>
            <a:r>
              <a:rPr lang="en-US" sz="1200" dirty="0">
                <a:solidFill>
                  <a:srgbClr val="E2661A"/>
                </a:solidFill>
                <a:latin typeface="Courier New" panose="02070309020205020404" pitchFamily="49" charset="0"/>
              </a:rPr>
              <a:t>return</a:t>
            </a:r>
            <a:r>
              <a:rPr lang="en-US" sz="1200" dirty="0">
                <a:solidFill>
                  <a:srgbClr val="611BB8"/>
                </a:solidFill>
                <a:latin typeface="Courier New" panose="02070309020205020404" pitchFamily="49" charset="0"/>
              </a:rPr>
              <a:t>  </a:t>
            </a:r>
            <a:r>
              <a:rPr lang="en-US" sz="1200" dirty="0">
                <a:solidFill>
                  <a:srgbClr val="333333"/>
                </a:solidFill>
                <a:latin typeface="Courier New" panose="02070309020205020404" pitchFamily="49" charset="0"/>
              </a:rPr>
              <a:t>1</a:t>
            </a:r>
            <a:r>
              <a:rPr lang="en-US" sz="1200" dirty="0">
                <a:solidFill>
                  <a:srgbClr val="611BB8"/>
                </a:solidFill>
                <a:latin typeface="Courier New" panose="02070309020205020404" pitchFamily="49" charset="0"/>
              </a:rPr>
              <a:t>;</a:t>
            </a:r>
            <a:endParaRPr lang="en-US" sz="1200" dirty="0"/>
          </a:p>
          <a:p>
            <a:r>
              <a:rPr lang="en-US" sz="1200" dirty="0">
                <a:solidFill>
                  <a:srgbClr val="611BB8"/>
                </a:solidFill>
                <a:latin typeface="Courier New" panose="02070309020205020404" pitchFamily="49" charset="0"/>
              </a:rPr>
              <a:t> </a:t>
            </a:r>
            <a:r>
              <a:rPr lang="en-US" sz="1200" dirty="0">
                <a:solidFill>
                  <a:srgbClr val="E2661A"/>
                </a:solidFill>
                <a:latin typeface="Courier New" panose="02070309020205020404" pitchFamily="49" charset="0"/>
              </a:rPr>
              <a:t> return</a:t>
            </a:r>
            <a:r>
              <a:rPr lang="en-US" sz="1200" dirty="0">
                <a:solidFill>
                  <a:srgbClr val="611BB8"/>
                </a:solidFill>
                <a:latin typeface="Courier New" panose="02070309020205020404" pitchFamily="49" charset="0"/>
              </a:rPr>
              <a:t> </a:t>
            </a:r>
            <a:r>
              <a:rPr lang="en-US" sz="1200" dirty="0">
                <a:solidFill>
                  <a:srgbClr val="333333"/>
                </a:solidFill>
                <a:latin typeface="Courier New" panose="02070309020205020404" pitchFamily="49" charset="0"/>
              </a:rPr>
              <a:t>0</a:t>
            </a:r>
            <a:r>
              <a:rPr lang="en-US" sz="1200" dirty="0">
                <a:solidFill>
                  <a:srgbClr val="611BB8"/>
                </a:solidFill>
                <a:latin typeface="Courier New" panose="02070309020205020404" pitchFamily="49" charset="0"/>
              </a:rPr>
              <a:t>;</a:t>
            </a:r>
            <a:endParaRPr lang="en-US" sz="1200" dirty="0"/>
          </a:p>
          <a:p>
            <a:r>
              <a:rPr lang="en-US" sz="1200" dirty="0">
                <a:solidFill>
                  <a:srgbClr val="611BB8"/>
                </a:solidFill>
                <a:latin typeface="Courier New" panose="02070309020205020404" pitchFamily="49" charset="0"/>
              </a:rPr>
              <a:t>}</a:t>
            </a:r>
            <a:endParaRPr lang="en-US" sz="1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1B556C-3104-3B41-84AF-BA0B23C3297F}"/>
              </a:ext>
            </a:extLst>
          </p:cNvPr>
          <p:cNvSpPr/>
          <p:nvPr/>
        </p:nvSpPr>
        <p:spPr>
          <a:xfrm>
            <a:off x="4826799" y="3429000"/>
            <a:ext cx="6935699" cy="3416320"/>
          </a:xfrm>
          <a:prstGeom prst="rect">
            <a:avLst/>
          </a:prstGeom>
          <a:solidFill>
            <a:schemeClr val="bg1"/>
          </a:solidFill>
          <a:ln>
            <a:solidFill>
              <a:srgbClr val="4C3282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E2661A"/>
                </a:solidFill>
                <a:latin typeface="Courier New" panose="02070309020205020404" pitchFamily="49" charset="0"/>
              </a:rPr>
              <a:t>#include </a:t>
            </a:r>
            <a:r>
              <a:rPr lang="en-US" sz="1200" dirty="0">
                <a:solidFill>
                  <a:srgbClr val="D94B7B"/>
                </a:solidFill>
                <a:latin typeface="Courier New" panose="02070309020205020404" pitchFamily="49" charset="0"/>
              </a:rPr>
              <a:t>&lt;iostream&gt;</a:t>
            </a:r>
            <a:endParaRPr lang="en-US" sz="1200" dirty="0"/>
          </a:p>
          <a:p>
            <a:r>
              <a:rPr lang="en-US" sz="1200" dirty="0">
                <a:solidFill>
                  <a:srgbClr val="E2661A"/>
                </a:solidFill>
                <a:latin typeface="Courier New" panose="02070309020205020404" pitchFamily="49" charset="0"/>
              </a:rPr>
              <a:t>#include </a:t>
            </a:r>
            <a:r>
              <a:rPr lang="en-US" sz="1200" dirty="0">
                <a:solidFill>
                  <a:srgbClr val="D94B7B"/>
                </a:solidFill>
                <a:latin typeface="Courier New" panose="02070309020205020404" pitchFamily="49" charset="0"/>
              </a:rPr>
              <a:t>&lt;string&gt;</a:t>
            </a:r>
            <a:endParaRPr lang="en-US" sz="1200" dirty="0"/>
          </a:p>
          <a:p>
            <a:br>
              <a:rPr lang="en-US" sz="1200" dirty="0"/>
            </a:br>
            <a:r>
              <a:rPr lang="en-US" sz="1200" i="1" dirty="0">
                <a:solidFill>
                  <a:srgbClr val="5A5A5A"/>
                </a:solidFill>
                <a:latin typeface="Courier New" panose="02070309020205020404" pitchFamily="49" charset="0"/>
              </a:rPr>
              <a:t>// returns 0 if equal, 1 if value1 is bigger, -1 otherwise</a:t>
            </a:r>
            <a:endParaRPr lang="en-US" sz="1200" dirty="0"/>
          </a:p>
          <a:p>
            <a:r>
              <a:rPr lang="en-US" sz="1200" dirty="0">
                <a:solidFill>
                  <a:srgbClr val="E2661A"/>
                </a:solidFill>
                <a:latin typeface="Courier New" panose="02070309020205020404" pitchFamily="49" charset="0"/>
              </a:rPr>
              <a:t>template</a:t>
            </a:r>
            <a:r>
              <a:rPr lang="en-US" sz="1200" dirty="0">
                <a:solidFill>
                  <a:srgbClr val="611BB8"/>
                </a:solidFill>
                <a:latin typeface="Courier New" panose="02070309020205020404" pitchFamily="49" charset="0"/>
              </a:rPr>
              <a:t> &lt;</a:t>
            </a:r>
            <a:r>
              <a:rPr lang="en-US" sz="1200" dirty="0" err="1">
                <a:solidFill>
                  <a:srgbClr val="E2661A"/>
                </a:solidFill>
                <a:latin typeface="Courier New" panose="02070309020205020404" pitchFamily="49" charset="0"/>
              </a:rPr>
              <a:t>typename</a:t>
            </a:r>
            <a:r>
              <a:rPr lang="en-US" sz="1200" dirty="0">
                <a:solidFill>
                  <a:srgbClr val="611BB8"/>
                </a:solidFill>
                <a:latin typeface="Courier New" panose="02070309020205020404" pitchFamily="49" charset="0"/>
              </a:rPr>
              <a:t> </a:t>
            </a:r>
            <a:r>
              <a:rPr lang="en-US" sz="1200" dirty="0">
                <a:solidFill>
                  <a:srgbClr val="0066FF"/>
                </a:solidFill>
                <a:latin typeface="Courier New" panose="02070309020205020404" pitchFamily="49" charset="0"/>
              </a:rPr>
              <a:t>T</a:t>
            </a:r>
            <a:r>
              <a:rPr lang="en-US" sz="1200" dirty="0">
                <a:solidFill>
                  <a:srgbClr val="611BB8"/>
                </a:solidFill>
                <a:latin typeface="Courier New" panose="02070309020205020404" pitchFamily="49" charset="0"/>
              </a:rPr>
              <a:t>&gt;   </a:t>
            </a:r>
            <a:r>
              <a:rPr lang="en-US" sz="1200" i="1" dirty="0">
                <a:solidFill>
                  <a:srgbClr val="5A5A5A"/>
                </a:solidFill>
                <a:latin typeface="Courier New" panose="02070309020205020404" pitchFamily="49" charset="0"/>
              </a:rPr>
              <a:t>// &lt;...&gt; can also be written &lt;class T&gt;</a:t>
            </a:r>
            <a:endParaRPr lang="en-US" sz="1200" dirty="0"/>
          </a:p>
          <a:p>
            <a:r>
              <a:rPr lang="en-US" sz="1200" dirty="0">
                <a:solidFill>
                  <a:srgbClr val="0066FF"/>
                </a:solidFill>
                <a:latin typeface="Courier New" panose="02070309020205020404" pitchFamily="49" charset="0"/>
              </a:rPr>
              <a:t>int </a:t>
            </a:r>
            <a:r>
              <a:rPr lang="en-US" sz="1200" b="1" dirty="0">
                <a:solidFill>
                  <a:srgbClr val="669900"/>
                </a:solidFill>
                <a:latin typeface="Courier New" panose="02070309020205020404" pitchFamily="49" charset="0"/>
              </a:rPr>
              <a:t>compare</a:t>
            </a:r>
            <a:r>
              <a:rPr lang="en-US" sz="1200" dirty="0">
                <a:solidFill>
                  <a:srgbClr val="611BB8"/>
                </a:solidFill>
                <a:latin typeface="Courier New" panose="02070309020205020404" pitchFamily="49" charset="0"/>
              </a:rPr>
              <a:t>(</a:t>
            </a:r>
            <a:r>
              <a:rPr lang="en-US" sz="1200" dirty="0">
                <a:solidFill>
                  <a:srgbClr val="0066FF"/>
                </a:solidFill>
                <a:latin typeface="Courier New" panose="02070309020205020404" pitchFamily="49" charset="0"/>
              </a:rPr>
              <a:t>const T &amp;</a:t>
            </a:r>
            <a:r>
              <a:rPr lang="en-US" sz="1200" dirty="0">
                <a:solidFill>
                  <a:srgbClr val="611BB8"/>
                </a:solidFill>
                <a:latin typeface="Courier New" panose="02070309020205020404" pitchFamily="49" charset="0"/>
              </a:rPr>
              <a:t>value1, </a:t>
            </a:r>
            <a:r>
              <a:rPr lang="en-US" sz="1200" dirty="0">
                <a:solidFill>
                  <a:srgbClr val="0066FF"/>
                </a:solidFill>
                <a:latin typeface="Courier New" panose="02070309020205020404" pitchFamily="49" charset="0"/>
              </a:rPr>
              <a:t>const T &amp;</a:t>
            </a:r>
            <a:r>
              <a:rPr lang="en-US" sz="1200" dirty="0">
                <a:solidFill>
                  <a:srgbClr val="611BB8"/>
                </a:solidFill>
                <a:latin typeface="Courier New" panose="02070309020205020404" pitchFamily="49" charset="0"/>
              </a:rPr>
              <a:t>value2) {</a:t>
            </a:r>
            <a:endParaRPr lang="en-US" sz="1200" dirty="0"/>
          </a:p>
          <a:p>
            <a:r>
              <a:rPr lang="en-US" sz="1200" dirty="0">
                <a:solidFill>
                  <a:srgbClr val="611BB8"/>
                </a:solidFill>
                <a:latin typeface="Courier New" panose="02070309020205020404" pitchFamily="49" charset="0"/>
              </a:rPr>
              <a:t>  </a:t>
            </a:r>
            <a:r>
              <a:rPr lang="en-US" sz="1200" dirty="0">
                <a:solidFill>
                  <a:srgbClr val="E2661A"/>
                </a:solidFill>
                <a:latin typeface="Courier New" panose="02070309020205020404" pitchFamily="49" charset="0"/>
              </a:rPr>
              <a:t>if</a:t>
            </a:r>
            <a:r>
              <a:rPr lang="en-US" sz="1200" dirty="0">
                <a:solidFill>
                  <a:srgbClr val="611BB8"/>
                </a:solidFill>
                <a:latin typeface="Courier New" panose="02070309020205020404" pitchFamily="49" charset="0"/>
              </a:rPr>
              <a:t> (value1 &lt; value2) </a:t>
            </a:r>
            <a:r>
              <a:rPr lang="en-US" sz="1200" dirty="0">
                <a:solidFill>
                  <a:srgbClr val="E2661A"/>
                </a:solidFill>
                <a:latin typeface="Courier New" panose="02070309020205020404" pitchFamily="49" charset="0"/>
              </a:rPr>
              <a:t>return</a:t>
            </a:r>
            <a:r>
              <a:rPr lang="en-US" sz="1200" dirty="0">
                <a:solidFill>
                  <a:srgbClr val="611BB8"/>
                </a:solidFill>
                <a:latin typeface="Courier New" panose="02070309020205020404" pitchFamily="49" charset="0"/>
              </a:rPr>
              <a:t> </a:t>
            </a:r>
            <a:r>
              <a:rPr lang="en-US" sz="1200" dirty="0">
                <a:solidFill>
                  <a:srgbClr val="333333"/>
                </a:solidFill>
                <a:latin typeface="Courier New" panose="02070309020205020404" pitchFamily="49" charset="0"/>
              </a:rPr>
              <a:t>-1</a:t>
            </a:r>
            <a:r>
              <a:rPr lang="en-US" sz="1200" dirty="0">
                <a:solidFill>
                  <a:srgbClr val="611BB8"/>
                </a:solidFill>
                <a:latin typeface="Courier New" panose="02070309020205020404" pitchFamily="49" charset="0"/>
              </a:rPr>
              <a:t>;</a:t>
            </a:r>
            <a:endParaRPr lang="en-US" sz="1200" dirty="0"/>
          </a:p>
          <a:p>
            <a:r>
              <a:rPr lang="en-US" sz="1200" dirty="0">
                <a:solidFill>
                  <a:srgbClr val="611BB8"/>
                </a:solidFill>
                <a:latin typeface="Courier New" panose="02070309020205020404" pitchFamily="49" charset="0"/>
              </a:rPr>
              <a:t>  </a:t>
            </a:r>
            <a:r>
              <a:rPr lang="en-US" sz="1200" dirty="0">
                <a:solidFill>
                  <a:srgbClr val="E2661A"/>
                </a:solidFill>
                <a:latin typeface="Courier New" panose="02070309020205020404" pitchFamily="49" charset="0"/>
              </a:rPr>
              <a:t>if</a:t>
            </a:r>
            <a:r>
              <a:rPr lang="en-US" sz="1200" dirty="0">
                <a:solidFill>
                  <a:srgbClr val="611BB8"/>
                </a:solidFill>
                <a:latin typeface="Courier New" panose="02070309020205020404" pitchFamily="49" charset="0"/>
              </a:rPr>
              <a:t> (value2 &lt; value1) </a:t>
            </a:r>
            <a:r>
              <a:rPr lang="en-US" sz="1200" dirty="0">
                <a:solidFill>
                  <a:srgbClr val="E2661A"/>
                </a:solidFill>
                <a:latin typeface="Courier New" panose="02070309020205020404" pitchFamily="49" charset="0"/>
              </a:rPr>
              <a:t>return</a:t>
            </a:r>
            <a:r>
              <a:rPr lang="en-US" sz="1200" dirty="0">
                <a:solidFill>
                  <a:srgbClr val="611BB8"/>
                </a:solidFill>
                <a:latin typeface="Courier New" panose="02070309020205020404" pitchFamily="49" charset="0"/>
              </a:rPr>
              <a:t>  </a:t>
            </a:r>
            <a:r>
              <a:rPr lang="en-US" sz="1200" dirty="0">
                <a:solidFill>
                  <a:srgbClr val="333333"/>
                </a:solidFill>
                <a:latin typeface="Courier New" panose="02070309020205020404" pitchFamily="49" charset="0"/>
              </a:rPr>
              <a:t>1</a:t>
            </a:r>
            <a:r>
              <a:rPr lang="en-US" sz="1200" dirty="0">
                <a:solidFill>
                  <a:srgbClr val="611BB8"/>
                </a:solidFill>
                <a:latin typeface="Courier New" panose="02070309020205020404" pitchFamily="49" charset="0"/>
              </a:rPr>
              <a:t>;</a:t>
            </a:r>
            <a:endParaRPr lang="en-US" sz="1200" dirty="0"/>
          </a:p>
          <a:p>
            <a:r>
              <a:rPr lang="en-US" sz="1200" dirty="0">
                <a:solidFill>
                  <a:srgbClr val="611BB8"/>
                </a:solidFill>
                <a:latin typeface="Courier New" panose="02070309020205020404" pitchFamily="49" charset="0"/>
              </a:rPr>
              <a:t> </a:t>
            </a:r>
            <a:r>
              <a:rPr lang="en-US" sz="1200" dirty="0">
                <a:solidFill>
                  <a:srgbClr val="E2661A"/>
                </a:solidFill>
                <a:latin typeface="Courier New" panose="02070309020205020404" pitchFamily="49" charset="0"/>
              </a:rPr>
              <a:t> return</a:t>
            </a:r>
            <a:r>
              <a:rPr lang="en-US" sz="1200" dirty="0">
                <a:solidFill>
                  <a:srgbClr val="611BB8"/>
                </a:solidFill>
                <a:latin typeface="Courier New" panose="02070309020205020404" pitchFamily="49" charset="0"/>
              </a:rPr>
              <a:t> </a:t>
            </a:r>
            <a:r>
              <a:rPr lang="en-US" sz="1200" dirty="0">
                <a:solidFill>
                  <a:srgbClr val="333333"/>
                </a:solidFill>
                <a:latin typeface="Courier New" panose="02070309020205020404" pitchFamily="49" charset="0"/>
              </a:rPr>
              <a:t>0</a:t>
            </a:r>
            <a:r>
              <a:rPr lang="en-US" sz="1200" dirty="0">
                <a:solidFill>
                  <a:srgbClr val="611BB8"/>
                </a:solidFill>
                <a:latin typeface="Courier New" panose="02070309020205020404" pitchFamily="49" charset="0"/>
              </a:rPr>
              <a:t>;</a:t>
            </a:r>
            <a:endParaRPr lang="en-US" sz="1200" dirty="0"/>
          </a:p>
          <a:p>
            <a:r>
              <a:rPr lang="en-US" sz="1200" dirty="0">
                <a:solidFill>
                  <a:srgbClr val="611BB8"/>
                </a:solidFill>
                <a:latin typeface="Courier New" panose="02070309020205020404" pitchFamily="49" charset="0"/>
              </a:rPr>
              <a:t>}</a:t>
            </a:r>
            <a:endParaRPr lang="en-US" sz="1200" dirty="0"/>
          </a:p>
          <a:p>
            <a:br>
              <a:rPr lang="en-US" sz="1200" dirty="0"/>
            </a:br>
            <a:r>
              <a:rPr lang="en-US" sz="1200" dirty="0">
                <a:solidFill>
                  <a:srgbClr val="0066FF"/>
                </a:solidFill>
                <a:latin typeface="Courier New" panose="02070309020205020404" pitchFamily="49" charset="0"/>
              </a:rPr>
              <a:t>int </a:t>
            </a:r>
            <a:r>
              <a:rPr lang="en-US" sz="1200" b="1" dirty="0">
                <a:solidFill>
                  <a:srgbClr val="669900"/>
                </a:solidFill>
                <a:latin typeface="Courier New" panose="02070309020205020404" pitchFamily="49" charset="0"/>
              </a:rPr>
              <a:t>main</a:t>
            </a:r>
            <a:r>
              <a:rPr lang="en-US" sz="1200" dirty="0">
                <a:solidFill>
                  <a:srgbClr val="611BB8"/>
                </a:solidFill>
                <a:latin typeface="Courier New" panose="02070309020205020404" pitchFamily="49" charset="0"/>
              </a:rPr>
              <a:t>(</a:t>
            </a:r>
            <a:r>
              <a:rPr lang="en-US" sz="1200" dirty="0">
                <a:solidFill>
                  <a:srgbClr val="0066FF"/>
                </a:solidFill>
                <a:latin typeface="Courier New" panose="02070309020205020404" pitchFamily="49" charset="0"/>
              </a:rPr>
              <a:t>int </a:t>
            </a:r>
            <a:r>
              <a:rPr lang="en-US" sz="1200" dirty="0" err="1">
                <a:solidFill>
                  <a:srgbClr val="611BB8"/>
                </a:solidFill>
                <a:latin typeface="Courier New" panose="02070309020205020404" pitchFamily="49" charset="0"/>
              </a:rPr>
              <a:t>argc</a:t>
            </a:r>
            <a:r>
              <a:rPr lang="en-US" sz="1200" dirty="0">
                <a:solidFill>
                  <a:srgbClr val="611BB8"/>
                </a:solidFill>
                <a:latin typeface="Courier New" panose="02070309020205020404" pitchFamily="49" charset="0"/>
              </a:rPr>
              <a:t>, </a:t>
            </a:r>
            <a:r>
              <a:rPr lang="en-US" sz="1200" dirty="0">
                <a:solidFill>
                  <a:srgbClr val="0066FF"/>
                </a:solidFill>
                <a:latin typeface="Courier New" panose="02070309020205020404" pitchFamily="49" charset="0"/>
              </a:rPr>
              <a:t>char **</a:t>
            </a:r>
            <a:r>
              <a:rPr lang="en-US" sz="1200" dirty="0" err="1">
                <a:solidFill>
                  <a:srgbClr val="611BB8"/>
                </a:solidFill>
                <a:latin typeface="Courier New" panose="02070309020205020404" pitchFamily="49" charset="0"/>
              </a:rPr>
              <a:t>argv</a:t>
            </a:r>
            <a:r>
              <a:rPr lang="en-US" sz="1200" dirty="0">
                <a:solidFill>
                  <a:srgbClr val="611BB8"/>
                </a:solidFill>
                <a:latin typeface="Courier New" panose="02070309020205020404" pitchFamily="49" charset="0"/>
              </a:rPr>
              <a:t>) {</a:t>
            </a:r>
            <a:endParaRPr lang="en-US" sz="1200" dirty="0"/>
          </a:p>
          <a:p>
            <a:r>
              <a:rPr lang="en-US" sz="1200" dirty="0">
                <a:solidFill>
                  <a:srgbClr val="611BB8"/>
                </a:solidFill>
                <a:latin typeface="Courier New" panose="02070309020205020404" pitchFamily="49" charset="0"/>
              </a:rPr>
              <a:t>  </a:t>
            </a:r>
            <a:r>
              <a:rPr lang="en-US" sz="1200" dirty="0">
                <a:solidFill>
                  <a:srgbClr val="0066FF"/>
                </a:solidFill>
                <a:latin typeface="Courier New" panose="02070309020205020404" pitchFamily="49" charset="0"/>
              </a:rPr>
              <a:t>std::string </a:t>
            </a:r>
            <a:r>
              <a:rPr lang="en-US" sz="1200" dirty="0">
                <a:solidFill>
                  <a:srgbClr val="611BB8"/>
                </a:solidFill>
                <a:latin typeface="Courier New" panose="02070309020205020404" pitchFamily="49" charset="0"/>
              </a:rPr>
              <a:t>h(</a:t>
            </a:r>
            <a:r>
              <a:rPr lang="en-US" sz="1200" dirty="0">
                <a:solidFill>
                  <a:srgbClr val="D94B7B"/>
                </a:solidFill>
                <a:latin typeface="Courier New" panose="02070309020205020404" pitchFamily="49" charset="0"/>
              </a:rPr>
              <a:t>"hello"</a:t>
            </a:r>
            <a:r>
              <a:rPr lang="en-US" sz="1200" dirty="0">
                <a:solidFill>
                  <a:srgbClr val="611BB8"/>
                </a:solidFill>
                <a:latin typeface="Courier New" panose="02070309020205020404" pitchFamily="49" charset="0"/>
              </a:rPr>
              <a:t>), w(</a:t>
            </a:r>
            <a:r>
              <a:rPr lang="en-US" sz="1200" dirty="0">
                <a:solidFill>
                  <a:srgbClr val="D94B7B"/>
                </a:solidFill>
                <a:latin typeface="Courier New" panose="02070309020205020404" pitchFamily="49" charset="0"/>
              </a:rPr>
              <a:t>"world"</a:t>
            </a:r>
            <a:r>
              <a:rPr lang="en-US" sz="1200" dirty="0">
                <a:solidFill>
                  <a:srgbClr val="611BB8"/>
                </a:solidFill>
                <a:latin typeface="Courier New" panose="02070309020205020404" pitchFamily="49" charset="0"/>
              </a:rPr>
              <a:t>);</a:t>
            </a:r>
            <a:endParaRPr lang="en-US" sz="1200" dirty="0"/>
          </a:p>
          <a:p>
            <a:r>
              <a:rPr lang="en-US" sz="1200" dirty="0">
                <a:solidFill>
                  <a:srgbClr val="611BB8"/>
                </a:solidFill>
                <a:latin typeface="Courier New" panose="02070309020205020404" pitchFamily="49" charset="0"/>
              </a:rPr>
              <a:t>  std::</a:t>
            </a:r>
            <a:r>
              <a:rPr lang="en-US" sz="1200" dirty="0" err="1">
                <a:solidFill>
                  <a:srgbClr val="611BB8"/>
                </a:solidFill>
                <a:latin typeface="Courier New" panose="02070309020205020404" pitchFamily="49" charset="0"/>
              </a:rPr>
              <a:t>cout</a:t>
            </a:r>
            <a:r>
              <a:rPr lang="en-US" sz="1200" dirty="0">
                <a:solidFill>
                  <a:srgbClr val="611BB8"/>
                </a:solidFill>
                <a:latin typeface="Courier New" panose="02070309020205020404" pitchFamily="49" charset="0"/>
              </a:rPr>
              <a:t> &lt;&lt; </a:t>
            </a:r>
            <a:r>
              <a:rPr lang="en-US" sz="1200" b="1" dirty="0">
                <a:solidFill>
                  <a:srgbClr val="669900"/>
                </a:solidFill>
                <a:latin typeface="Courier New" panose="02070309020205020404" pitchFamily="49" charset="0"/>
              </a:rPr>
              <a:t>compare</a:t>
            </a:r>
            <a:r>
              <a:rPr lang="en-US" sz="1200" dirty="0">
                <a:solidFill>
                  <a:srgbClr val="611BB8"/>
                </a:solidFill>
                <a:latin typeface="Courier New" panose="02070309020205020404" pitchFamily="49" charset="0"/>
              </a:rPr>
              <a:t>&lt;</a:t>
            </a:r>
            <a:r>
              <a:rPr lang="en-US" sz="1200" dirty="0">
                <a:solidFill>
                  <a:srgbClr val="0066FF"/>
                </a:solidFill>
                <a:latin typeface="Courier New" panose="02070309020205020404" pitchFamily="49" charset="0"/>
              </a:rPr>
              <a:t>int</a:t>
            </a:r>
            <a:r>
              <a:rPr lang="en-US" sz="1200" dirty="0">
                <a:solidFill>
                  <a:srgbClr val="611BB8"/>
                </a:solidFill>
                <a:latin typeface="Courier New" panose="02070309020205020404" pitchFamily="49" charset="0"/>
              </a:rPr>
              <a:t>&gt;(</a:t>
            </a:r>
            <a:r>
              <a:rPr lang="en-US" sz="1200" dirty="0">
                <a:solidFill>
                  <a:srgbClr val="333333"/>
                </a:solidFill>
                <a:latin typeface="Courier New" panose="02070309020205020404" pitchFamily="49" charset="0"/>
              </a:rPr>
              <a:t>10</a:t>
            </a:r>
            <a:r>
              <a:rPr lang="en-US" sz="1200" dirty="0">
                <a:solidFill>
                  <a:srgbClr val="611BB8"/>
                </a:solidFill>
                <a:latin typeface="Courier New" panose="02070309020205020404" pitchFamily="49" charset="0"/>
              </a:rPr>
              <a:t>, </a:t>
            </a:r>
            <a:r>
              <a:rPr lang="en-US" sz="1200" dirty="0">
                <a:solidFill>
                  <a:srgbClr val="333333"/>
                </a:solidFill>
                <a:latin typeface="Courier New" panose="02070309020205020404" pitchFamily="49" charset="0"/>
              </a:rPr>
              <a:t>20</a:t>
            </a:r>
            <a:r>
              <a:rPr lang="en-US" sz="1200" dirty="0">
                <a:solidFill>
                  <a:srgbClr val="611BB8"/>
                </a:solidFill>
                <a:latin typeface="Courier New" panose="02070309020205020404" pitchFamily="49" charset="0"/>
              </a:rPr>
              <a:t>) &lt;&lt; std::</a:t>
            </a:r>
            <a:r>
              <a:rPr lang="en-US" sz="1200" dirty="0" err="1">
                <a:solidFill>
                  <a:srgbClr val="611BB8"/>
                </a:solidFill>
                <a:latin typeface="Courier New" panose="02070309020205020404" pitchFamily="49" charset="0"/>
              </a:rPr>
              <a:t>endl</a:t>
            </a:r>
            <a:r>
              <a:rPr lang="en-US" sz="1200" dirty="0">
                <a:solidFill>
                  <a:srgbClr val="611BB8"/>
                </a:solidFill>
                <a:latin typeface="Courier New" panose="02070309020205020404" pitchFamily="49" charset="0"/>
              </a:rPr>
              <a:t>;</a:t>
            </a:r>
            <a:endParaRPr lang="en-US" sz="1200" dirty="0"/>
          </a:p>
          <a:p>
            <a:r>
              <a:rPr lang="en-US" sz="1200" dirty="0">
                <a:solidFill>
                  <a:srgbClr val="611BB8"/>
                </a:solidFill>
                <a:latin typeface="Courier New" panose="02070309020205020404" pitchFamily="49" charset="0"/>
              </a:rPr>
              <a:t>  std::</a:t>
            </a:r>
            <a:r>
              <a:rPr lang="en-US" sz="1200" dirty="0" err="1">
                <a:solidFill>
                  <a:srgbClr val="611BB8"/>
                </a:solidFill>
                <a:latin typeface="Courier New" panose="02070309020205020404" pitchFamily="49" charset="0"/>
              </a:rPr>
              <a:t>cout</a:t>
            </a:r>
            <a:r>
              <a:rPr lang="en-US" sz="1200" dirty="0">
                <a:solidFill>
                  <a:srgbClr val="611BB8"/>
                </a:solidFill>
                <a:latin typeface="Courier New" panose="02070309020205020404" pitchFamily="49" charset="0"/>
              </a:rPr>
              <a:t> &lt;&lt; </a:t>
            </a:r>
            <a:r>
              <a:rPr lang="en-US" sz="1200" b="1" dirty="0">
                <a:solidFill>
                  <a:srgbClr val="669900"/>
                </a:solidFill>
                <a:latin typeface="Courier New" panose="02070309020205020404" pitchFamily="49" charset="0"/>
              </a:rPr>
              <a:t>compare</a:t>
            </a:r>
            <a:r>
              <a:rPr lang="en-US" sz="1200" dirty="0">
                <a:solidFill>
                  <a:srgbClr val="611BB8"/>
                </a:solidFill>
                <a:latin typeface="Courier New" panose="02070309020205020404" pitchFamily="49" charset="0"/>
              </a:rPr>
              <a:t>&lt;</a:t>
            </a:r>
            <a:r>
              <a:rPr lang="en-US" sz="1200" dirty="0">
                <a:solidFill>
                  <a:srgbClr val="0066FF"/>
                </a:solidFill>
                <a:latin typeface="Courier New" panose="02070309020205020404" pitchFamily="49" charset="0"/>
              </a:rPr>
              <a:t>std::string</a:t>
            </a:r>
            <a:r>
              <a:rPr lang="en-US" sz="1200" dirty="0">
                <a:solidFill>
                  <a:srgbClr val="611BB8"/>
                </a:solidFill>
                <a:latin typeface="Courier New" panose="02070309020205020404" pitchFamily="49" charset="0"/>
              </a:rPr>
              <a:t>&gt;(h, w) &lt;&lt; std::</a:t>
            </a:r>
            <a:r>
              <a:rPr lang="en-US" sz="1200" dirty="0" err="1">
                <a:solidFill>
                  <a:srgbClr val="611BB8"/>
                </a:solidFill>
                <a:latin typeface="Courier New" panose="02070309020205020404" pitchFamily="49" charset="0"/>
              </a:rPr>
              <a:t>endl</a:t>
            </a:r>
            <a:r>
              <a:rPr lang="en-US" sz="1200" dirty="0">
                <a:solidFill>
                  <a:srgbClr val="611BB8"/>
                </a:solidFill>
                <a:latin typeface="Courier New" panose="02070309020205020404" pitchFamily="49" charset="0"/>
              </a:rPr>
              <a:t>;</a:t>
            </a:r>
            <a:endParaRPr lang="en-US" sz="1200" dirty="0"/>
          </a:p>
          <a:p>
            <a:r>
              <a:rPr lang="en-US" sz="1200" dirty="0">
                <a:solidFill>
                  <a:srgbClr val="611BB8"/>
                </a:solidFill>
                <a:latin typeface="Courier New" panose="02070309020205020404" pitchFamily="49" charset="0"/>
              </a:rPr>
              <a:t>  std::</a:t>
            </a:r>
            <a:r>
              <a:rPr lang="en-US" sz="1200" dirty="0" err="1">
                <a:solidFill>
                  <a:srgbClr val="611BB8"/>
                </a:solidFill>
                <a:latin typeface="Courier New" panose="02070309020205020404" pitchFamily="49" charset="0"/>
              </a:rPr>
              <a:t>cout</a:t>
            </a:r>
            <a:r>
              <a:rPr lang="en-US" sz="1200" dirty="0">
                <a:solidFill>
                  <a:srgbClr val="611BB8"/>
                </a:solidFill>
                <a:latin typeface="Courier New" panose="02070309020205020404" pitchFamily="49" charset="0"/>
              </a:rPr>
              <a:t> &lt;&lt; </a:t>
            </a:r>
            <a:r>
              <a:rPr lang="en-US" sz="1200" b="1" dirty="0">
                <a:solidFill>
                  <a:srgbClr val="669900"/>
                </a:solidFill>
                <a:latin typeface="Courier New" panose="02070309020205020404" pitchFamily="49" charset="0"/>
              </a:rPr>
              <a:t>compare</a:t>
            </a:r>
            <a:r>
              <a:rPr lang="en-US" sz="1200" dirty="0">
                <a:solidFill>
                  <a:srgbClr val="611BB8"/>
                </a:solidFill>
                <a:latin typeface="Courier New" panose="02070309020205020404" pitchFamily="49" charset="0"/>
              </a:rPr>
              <a:t>&lt;</a:t>
            </a:r>
            <a:r>
              <a:rPr lang="en-US" sz="1200" dirty="0">
                <a:solidFill>
                  <a:srgbClr val="0066FF"/>
                </a:solidFill>
                <a:latin typeface="Courier New" panose="02070309020205020404" pitchFamily="49" charset="0"/>
              </a:rPr>
              <a:t>double</a:t>
            </a:r>
            <a:r>
              <a:rPr lang="en-US" sz="1200" dirty="0">
                <a:solidFill>
                  <a:srgbClr val="611BB8"/>
                </a:solidFill>
                <a:latin typeface="Courier New" panose="02070309020205020404" pitchFamily="49" charset="0"/>
              </a:rPr>
              <a:t>&gt;(</a:t>
            </a:r>
            <a:r>
              <a:rPr lang="en-US" sz="1200" dirty="0">
                <a:solidFill>
                  <a:srgbClr val="333333"/>
                </a:solidFill>
                <a:latin typeface="Courier New" panose="02070309020205020404" pitchFamily="49" charset="0"/>
              </a:rPr>
              <a:t>50.5</a:t>
            </a:r>
            <a:r>
              <a:rPr lang="en-US" sz="1200" dirty="0">
                <a:solidFill>
                  <a:srgbClr val="611BB8"/>
                </a:solidFill>
                <a:latin typeface="Courier New" panose="02070309020205020404" pitchFamily="49" charset="0"/>
              </a:rPr>
              <a:t>, </a:t>
            </a:r>
            <a:r>
              <a:rPr lang="en-US" sz="1200" dirty="0">
                <a:solidFill>
                  <a:srgbClr val="333333"/>
                </a:solidFill>
                <a:latin typeface="Courier New" panose="02070309020205020404" pitchFamily="49" charset="0"/>
              </a:rPr>
              <a:t>50.6</a:t>
            </a:r>
            <a:r>
              <a:rPr lang="en-US" sz="1200" dirty="0">
                <a:solidFill>
                  <a:srgbClr val="611BB8"/>
                </a:solidFill>
                <a:latin typeface="Courier New" panose="02070309020205020404" pitchFamily="49" charset="0"/>
              </a:rPr>
              <a:t>) &lt;&lt; std::</a:t>
            </a:r>
            <a:r>
              <a:rPr lang="en-US" sz="1200" dirty="0" err="1">
                <a:solidFill>
                  <a:srgbClr val="611BB8"/>
                </a:solidFill>
                <a:latin typeface="Courier New" panose="02070309020205020404" pitchFamily="49" charset="0"/>
              </a:rPr>
              <a:t>endl</a:t>
            </a:r>
            <a:r>
              <a:rPr lang="en-US" sz="1200" dirty="0">
                <a:solidFill>
                  <a:srgbClr val="611BB8"/>
                </a:solidFill>
                <a:latin typeface="Courier New" panose="02070309020205020404" pitchFamily="49" charset="0"/>
              </a:rPr>
              <a:t>;</a:t>
            </a:r>
            <a:endParaRPr lang="en-US" sz="1200" dirty="0"/>
          </a:p>
          <a:p>
            <a:r>
              <a:rPr lang="en-US" sz="1200" dirty="0">
                <a:solidFill>
                  <a:srgbClr val="E2661A"/>
                </a:solidFill>
                <a:latin typeface="Courier New" panose="02070309020205020404" pitchFamily="49" charset="0"/>
              </a:rPr>
              <a:t>  return</a:t>
            </a:r>
            <a:r>
              <a:rPr lang="en-US" sz="1200" dirty="0">
                <a:solidFill>
                  <a:srgbClr val="611BB8"/>
                </a:solidFill>
                <a:latin typeface="Courier New" panose="02070309020205020404" pitchFamily="49" charset="0"/>
              </a:rPr>
              <a:t> </a:t>
            </a:r>
            <a:r>
              <a:rPr lang="en-US" sz="1200" dirty="0">
                <a:solidFill>
                  <a:srgbClr val="333333"/>
                </a:solidFill>
                <a:latin typeface="Courier New" panose="02070309020205020404" pitchFamily="49" charset="0"/>
              </a:rPr>
              <a:t>EXIT_SUCCESS</a:t>
            </a:r>
            <a:r>
              <a:rPr lang="en-US" sz="1200" dirty="0">
                <a:solidFill>
                  <a:srgbClr val="611BB8"/>
                </a:solidFill>
                <a:latin typeface="Courier New" panose="02070309020205020404" pitchFamily="49" charset="0"/>
              </a:rPr>
              <a:t>;</a:t>
            </a:r>
            <a:endParaRPr lang="en-US" sz="1200" dirty="0"/>
          </a:p>
          <a:p>
            <a:r>
              <a:rPr lang="en-US" sz="1200" dirty="0">
                <a:solidFill>
                  <a:srgbClr val="611BB8"/>
                </a:solidFill>
                <a:latin typeface="Courier New" panose="02070309020205020404" pitchFamily="49" charset="0"/>
              </a:rPr>
              <a:t>}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72478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A67C5-627C-7A4E-8F28-CBBA354A1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going 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4DBD3-AC99-E346-808D-E870033EF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5310091" cy="4845504"/>
          </a:xfrm>
        </p:spPr>
        <p:txBody>
          <a:bodyPr/>
          <a:lstStyle/>
          <a:p>
            <a:pPr fontAlgn="base"/>
            <a:r>
              <a:rPr lang="en-US" sz="2400" dirty="0"/>
              <a:t>The compiler doesn’t generate any code when it sees the template function</a:t>
            </a:r>
            <a:endParaRPr lang="en-US" sz="1400" dirty="0"/>
          </a:p>
          <a:p>
            <a:pPr lvl="1" fontAlgn="base"/>
            <a:r>
              <a:rPr lang="en-US" dirty="0"/>
              <a:t>It doesn’t know what code to generate yet, since it doesn’t know what types are involved</a:t>
            </a:r>
            <a:endParaRPr lang="en-US" sz="2000" dirty="0"/>
          </a:p>
          <a:p>
            <a:pPr fontAlgn="base"/>
            <a:r>
              <a:rPr lang="en-US" sz="2400" dirty="0"/>
              <a:t>When the compiler sees the function being used, then it understands what types are involved</a:t>
            </a:r>
            <a:endParaRPr lang="en-US" sz="1400" dirty="0"/>
          </a:p>
          <a:p>
            <a:pPr lvl="1" fontAlgn="base"/>
            <a:r>
              <a:rPr lang="en-US" dirty="0"/>
              <a:t>It generates the </a:t>
            </a:r>
            <a:r>
              <a:rPr lang="en-US" b="1" i="1" dirty="0"/>
              <a:t>instantiation</a:t>
            </a:r>
            <a:r>
              <a:rPr lang="en-US" dirty="0"/>
              <a:t> of the template and compiles it (kind of like macro expansion)</a:t>
            </a:r>
            <a:endParaRPr lang="en-US" sz="2000" dirty="0"/>
          </a:p>
          <a:p>
            <a:pPr lvl="2" fontAlgn="base"/>
            <a:r>
              <a:rPr lang="en-US" dirty="0"/>
              <a:t>The compiler generates template instantiations for </a:t>
            </a:r>
            <a:r>
              <a:rPr lang="en-US" i="1" dirty="0"/>
              <a:t>each</a:t>
            </a:r>
            <a:r>
              <a:rPr lang="en-US" dirty="0"/>
              <a:t> type used as a template parameter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2CDC5A-4EE4-0E41-9842-C8D32E62E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29FF5D-FC64-3F46-8D53-5A3BCA344F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C1B567-1F5E-B346-A06D-928606B6E115}"/>
              </a:ext>
            </a:extLst>
          </p:cNvPr>
          <p:cNvSpPr/>
          <p:nvPr/>
        </p:nvSpPr>
        <p:spPr>
          <a:xfrm>
            <a:off x="6096000" y="1443841"/>
            <a:ext cx="5925669" cy="3970318"/>
          </a:xfrm>
          <a:prstGeom prst="rect">
            <a:avLst/>
          </a:prstGeom>
          <a:ln>
            <a:solidFill>
              <a:srgbClr val="4C3282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E2661A"/>
                </a:solidFill>
                <a:latin typeface="Courier New" panose="02070309020205020404" pitchFamily="49" charset="0"/>
              </a:rPr>
              <a:t>#include </a:t>
            </a:r>
            <a:r>
              <a:rPr lang="en-US" sz="1400" dirty="0">
                <a:solidFill>
                  <a:srgbClr val="D94B7B"/>
                </a:solidFill>
                <a:latin typeface="Courier New" panose="02070309020205020404" pitchFamily="49" charset="0"/>
              </a:rPr>
              <a:t>&lt;iostream&gt;</a:t>
            </a:r>
            <a:endParaRPr lang="en-US" sz="1400" dirty="0"/>
          </a:p>
          <a:p>
            <a:r>
              <a:rPr lang="en-US" sz="1400" dirty="0">
                <a:solidFill>
                  <a:srgbClr val="E2661A"/>
                </a:solidFill>
                <a:latin typeface="Courier New" panose="02070309020205020404" pitchFamily="49" charset="0"/>
              </a:rPr>
              <a:t>#include </a:t>
            </a:r>
            <a:r>
              <a:rPr lang="en-US" sz="1400" dirty="0">
                <a:solidFill>
                  <a:srgbClr val="D94B7B"/>
                </a:solidFill>
                <a:latin typeface="Courier New" panose="02070309020205020404" pitchFamily="49" charset="0"/>
              </a:rPr>
              <a:t>&lt;string&gt;</a:t>
            </a:r>
            <a:endParaRPr lang="en-US" sz="1400" dirty="0"/>
          </a:p>
          <a:p>
            <a:br>
              <a:rPr lang="en-US" sz="1400" dirty="0"/>
            </a:br>
            <a:r>
              <a:rPr lang="en-US" sz="1400" i="1" dirty="0">
                <a:solidFill>
                  <a:srgbClr val="5A5A5A"/>
                </a:solidFill>
                <a:latin typeface="Courier New" panose="02070309020205020404" pitchFamily="49" charset="0"/>
              </a:rPr>
              <a:t>// returns 0 if equal, 1 if value1 is bigger, </a:t>
            </a:r>
          </a:p>
          <a:p>
            <a:r>
              <a:rPr lang="en-US" sz="1400" i="1" dirty="0">
                <a:solidFill>
                  <a:srgbClr val="5A5A5A"/>
                </a:solidFill>
                <a:latin typeface="Courier New" panose="02070309020205020404" pitchFamily="49" charset="0"/>
              </a:rPr>
              <a:t>// -1 otherwise</a:t>
            </a:r>
            <a:endParaRPr lang="en-US" sz="1400" dirty="0"/>
          </a:p>
          <a:p>
            <a:r>
              <a:rPr lang="en-US" sz="1400" dirty="0">
                <a:solidFill>
                  <a:srgbClr val="E2661A"/>
                </a:solidFill>
                <a:latin typeface="Courier New" panose="02070309020205020404" pitchFamily="49" charset="0"/>
              </a:rPr>
              <a:t>template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 &lt;</a:t>
            </a:r>
            <a:r>
              <a:rPr lang="en-US" sz="1400" dirty="0" err="1">
                <a:solidFill>
                  <a:srgbClr val="E2661A"/>
                </a:solidFill>
                <a:latin typeface="Courier New" panose="02070309020205020404" pitchFamily="49" charset="0"/>
              </a:rPr>
              <a:t>typename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0066FF"/>
                </a:solidFill>
                <a:latin typeface="Courier New" panose="02070309020205020404" pitchFamily="49" charset="0"/>
              </a:rPr>
              <a:t>T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&gt; </a:t>
            </a:r>
            <a:endParaRPr lang="en-US" sz="1400" dirty="0"/>
          </a:p>
          <a:p>
            <a:r>
              <a:rPr lang="en-US" sz="1400" dirty="0">
                <a:solidFill>
                  <a:srgbClr val="0066FF"/>
                </a:solidFill>
                <a:latin typeface="Courier New" panose="02070309020205020404" pitchFamily="49" charset="0"/>
              </a:rPr>
              <a:t>int </a:t>
            </a:r>
            <a:r>
              <a:rPr lang="en-US" sz="1400" b="1" dirty="0">
                <a:solidFill>
                  <a:srgbClr val="669900"/>
                </a:solidFill>
                <a:latin typeface="Courier New" panose="02070309020205020404" pitchFamily="49" charset="0"/>
              </a:rPr>
              <a:t>compare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(</a:t>
            </a:r>
            <a:r>
              <a:rPr lang="en-US" sz="1400" dirty="0">
                <a:solidFill>
                  <a:srgbClr val="0066FF"/>
                </a:solidFill>
                <a:latin typeface="Courier New" panose="02070309020205020404" pitchFamily="49" charset="0"/>
              </a:rPr>
              <a:t>const T &amp;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value1, </a:t>
            </a:r>
            <a:r>
              <a:rPr lang="en-US" sz="1400" dirty="0">
                <a:solidFill>
                  <a:srgbClr val="0066FF"/>
                </a:solidFill>
                <a:latin typeface="Courier New" panose="02070309020205020404" pitchFamily="49" charset="0"/>
              </a:rPr>
              <a:t>const T &amp;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value2) {</a:t>
            </a:r>
            <a:endParaRPr lang="en-US" sz="1400" dirty="0"/>
          </a:p>
          <a:p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  </a:t>
            </a:r>
            <a:r>
              <a:rPr lang="en-US" sz="1400" dirty="0">
                <a:solidFill>
                  <a:srgbClr val="E2661A"/>
                </a:solidFill>
                <a:latin typeface="Courier New" panose="02070309020205020404" pitchFamily="49" charset="0"/>
              </a:rPr>
              <a:t>if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 (value1 &lt; value2) </a:t>
            </a:r>
            <a:r>
              <a:rPr lang="en-US" sz="1400" dirty="0">
                <a:solidFill>
                  <a:srgbClr val="E2661A"/>
                </a:solidFill>
                <a:latin typeface="Courier New" panose="02070309020205020404" pitchFamily="49" charset="0"/>
              </a:rPr>
              <a:t>return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333333"/>
                </a:solidFill>
                <a:latin typeface="Courier New" panose="02070309020205020404" pitchFamily="49" charset="0"/>
              </a:rPr>
              <a:t>-1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;</a:t>
            </a:r>
            <a:endParaRPr lang="en-US" sz="1400" dirty="0"/>
          </a:p>
          <a:p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  </a:t>
            </a:r>
            <a:r>
              <a:rPr lang="en-US" sz="1400" dirty="0">
                <a:solidFill>
                  <a:srgbClr val="E2661A"/>
                </a:solidFill>
                <a:latin typeface="Courier New" panose="02070309020205020404" pitchFamily="49" charset="0"/>
              </a:rPr>
              <a:t>if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 (value2 &lt; value1) </a:t>
            </a:r>
            <a:r>
              <a:rPr lang="en-US" sz="1400" dirty="0">
                <a:solidFill>
                  <a:srgbClr val="E2661A"/>
                </a:solidFill>
                <a:latin typeface="Courier New" panose="02070309020205020404" pitchFamily="49" charset="0"/>
              </a:rPr>
              <a:t>return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  </a:t>
            </a:r>
            <a:r>
              <a:rPr lang="en-US" sz="1400" dirty="0">
                <a:solidFill>
                  <a:srgbClr val="333333"/>
                </a:solidFill>
                <a:latin typeface="Courier New" panose="02070309020205020404" pitchFamily="49" charset="0"/>
              </a:rPr>
              <a:t>1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;</a:t>
            </a:r>
            <a:endParaRPr lang="en-US" sz="1400" dirty="0"/>
          </a:p>
          <a:p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 </a:t>
            </a:r>
            <a:r>
              <a:rPr lang="en-US" sz="1400" dirty="0">
                <a:solidFill>
                  <a:srgbClr val="E2661A"/>
                </a:solidFill>
                <a:latin typeface="Courier New" panose="02070309020205020404" pitchFamily="49" charset="0"/>
              </a:rPr>
              <a:t> return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333333"/>
                </a:solidFill>
                <a:latin typeface="Courier New" panose="02070309020205020404" pitchFamily="49" charset="0"/>
              </a:rPr>
              <a:t>0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;</a:t>
            </a:r>
            <a:endParaRPr lang="en-US" sz="1400" dirty="0"/>
          </a:p>
          <a:p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}</a:t>
            </a:r>
            <a:endParaRPr lang="en-US" sz="1400" dirty="0"/>
          </a:p>
          <a:p>
            <a:br>
              <a:rPr lang="en-US" sz="1400" dirty="0"/>
            </a:br>
            <a:r>
              <a:rPr lang="en-US" sz="1400" dirty="0">
                <a:solidFill>
                  <a:srgbClr val="0066FF"/>
                </a:solidFill>
                <a:latin typeface="Courier New" panose="02070309020205020404" pitchFamily="49" charset="0"/>
              </a:rPr>
              <a:t>int </a:t>
            </a:r>
            <a:r>
              <a:rPr lang="en-US" sz="1400" b="1" dirty="0">
                <a:solidFill>
                  <a:srgbClr val="669900"/>
                </a:solidFill>
                <a:latin typeface="Courier New" panose="02070309020205020404" pitchFamily="49" charset="0"/>
              </a:rPr>
              <a:t>main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(</a:t>
            </a:r>
            <a:r>
              <a:rPr lang="en-US" sz="1400" dirty="0">
                <a:solidFill>
                  <a:srgbClr val="0066FF"/>
                </a:solidFill>
                <a:latin typeface="Courier New" panose="02070309020205020404" pitchFamily="49" charset="0"/>
              </a:rPr>
              <a:t>int </a:t>
            </a:r>
            <a:r>
              <a:rPr lang="en-US" sz="1400" dirty="0" err="1">
                <a:solidFill>
                  <a:srgbClr val="611BB8"/>
                </a:solidFill>
                <a:latin typeface="Courier New" panose="02070309020205020404" pitchFamily="49" charset="0"/>
              </a:rPr>
              <a:t>argc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, </a:t>
            </a:r>
            <a:r>
              <a:rPr lang="en-US" sz="1400" dirty="0">
                <a:solidFill>
                  <a:srgbClr val="0066FF"/>
                </a:solidFill>
                <a:latin typeface="Courier New" panose="02070309020205020404" pitchFamily="49" charset="0"/>
              </a:rPr>
              <a:t>char **</a:t>
            </a:r>
            <a:r>
              <a:rPr lang="en-US" sz="1400" dirty="0" err="1">
                <a:solidFill>
                  <a:srgbClr val="611BB8"/>
                </a:solidFill>
                <a:latin typeface="Courier New" panose="02070309020205020404" pitchFamily="49" charset="0"/>
              </a:rPr>
              <a:t>argv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) {</a:t>
            </a:r>
            <a:endParaRPr lang="en-US" sz="1400" dirty="0"/>
          </a:p>
          <a:p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  </a:t>
            </a:r>
            <a:r>
              <a:rPr lang="en-US" sz="1400" dirty="0">
                <a:solidFill>
                  <a:srgbClr val="0066FF"/>
                </a:solidFill>
                <a:latin typeface="Courier New" panose="02070309020205020404" pitchFamily="49" charset="0"/>
              </a:rPr>
              <a:t>std::string 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h(</a:t>
            </a:r>
            <a:r>
              <a:rPr lang="en-US" sz="1400" dirty="0">
                <a:solidFill>
                  <a:srgbClr val="D94B7B"/>
                </a:solidFill>
                <a:latin typeface="Courier New" panose="02070309020205020404" pitchFamily="49" charset="0"/>
              </a:rPr>
              <a:t>"hello"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), w(</a:t>
            </a:r>
            <a:r>
              <a:rPr lang="en-US" sz="1400" dirty="0">
                <a:solidFill>
                  <a:srgbClr val="D94B7B"/>
                </a:solidFill>
                <a:latin typeface="Courier New" panose="02070309020205020404" pitchFamily="49" charset="0"/>
              </a:rPr>
              <a:t>"world"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);</a:t>
            </a:r>
            <a:endParaRPr lang="en-US" sz="1400" dirty="0"/>
          </a:p>
          <a:p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  std::</a:t>
            </a:r>
            <a:r>
              <a:rPr lang="en-US" sz="1400" dirty="0" err="1">
                <a:solidFill>
                  <a:srgbClr val="611BB8"/>
                </a:solidFill>
                <a:latin typeface="Courier New" panose="02070309020205020404" pitchFamily="49" charset="0"/>
              </a:rPr>
              <a:t>cout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 &lt;&lt; </a:t>
            </a:r>
            <a:r>
              <a:rPr lang="en-US" sz="1400" b="1" dirty="0">
                <a:solidFill>
                  <a:srgbClr val="669900"/>
                </a:solidFill>
                <a:latin typeface="Courier New" panose="02070309020205020404" pitchFamily="49" charset="0"/>
              </a:rPr>
              <a:t>compare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(</a:t>
            </a:r>
            <a:r>
              <a:rPr lang="en-US" sz="1400" dirty="0">
                <a:solidFill>
                  <a:srgbClr val="333333"/>
                </a:solidFill>
                <a:latin typeface="Courier New" panose="02070309020205020404" pitchFamily="49" charset="0"/>
              </a:rPr>
              <a:t>10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, </a:t>
            </a:r>
            <a:r>
              <a:rPr lang="en-US" sz="1400" dirty="0">
                <a:solidFill>
                  <a:srgbClr val="333333"/>
                </a:solidFill>
                <a:latin typeface="Courier New" panose="02070309020205020404" pitchFamily="49" charset="0"/>
              </a:rPr>
              <a:t>20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) &lt;&lt; std::</a:t>
            </a:r>
            <a:r>
              <a:rPr lang="en-US" sz="1400" dirty="0" err="1">
                <a:solidFill>
                  <a:srgbClr val="611BB8"/>
                </a:solidFill>
                <a:latin typeface="Courier New" panose="02070309020205020404" pitchFamily="49" charset="0"/>
              </a:rPr>
              <a:t>endl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; </a:t>
            </a:r>
            <a:r>
              <a:rPr lang="en-US" sz="1400" i="1" dirty="0">
                <a:solidFill>
                  <a:srgbClr val="5A5A5A"/>
                </a:solidFill>
                <a:latin typeface="Courier New" panose="02070309020205020404" pitchFamily="49" charset="0"/>
              </a:rPr>
              <a:t>// ok</a:t>
            </a:r>
            <a:endParaRPr lang="en-US" sz="1400" dirty="0"/>
          </a:p>
          <a:p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  std::</a:t>
            </a:r>
            <a:r>
              <a:rPr lang="en-US" sz="1400" dirty="0" err="1">
                <a:solidFill>
                  <a:srgbClr val="611BB8"/>
                </a:solidFill>
                <a:latin typeface="Courier New" panose="02070309020205020404" pitchFamily="49" charset="0"/>
              </a:rPr>
              <a:t>cout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 &lt;&lt; </a:t>
            </a:r>
            <a:r>
              <a:rPr lang="en-US" sz="1400" b="1" dirty="0">
                <a:solidFill>
                  <a:srgbClr val="669900"/>
                </a:solidFill>
                <a:latin typeface="Courier New" panose="02070309020205020404" pitchFamily="49" charset="0"/>
              </a:rPr>
              <a:t>compare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(h, w) &lt;&lt; std::</a:t>
            </a:r>
            <a:r>
              <a:rPr lang="en-US" sz="1400" dirty="0" err="1">
                <a:solidFill>
                  <a:srgbClr val="611BB8"/>
                </a:solidFill>
                <a:latin typeface="Courier New" panose="02070309020205020404" pitchFamily="49" charset="0"/>
              </a:rPr>
              <a:t>endl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;   </a:t>
            </a:r>
            <a:r>
              <a:rPr lang="en-US" sz="1400" i="1" dirty="0">
                <a:solidFill>
                  <a:srgbClr val="5A5A5A"/>
                </a:solidFill>
                <a:latin typeface="Courier New" panose="02070309020205020404" pitchFamily="49" charset="0"/>
              </a:rPr>
              <a:t>// ok</a:t>
            </a:r>
            <a:endParaRPr lang="en-US" sz="1400" dirty="0"/>
          </a:p>
          <a:p>
            <a:r>
              <a:rPr lang="en-US" sz="1400" dirty="0">
                <a:solidFill>
                  <a:srgbClr val="E2661A"/>
                </a:solidFill>
                <a:latin typeface="Courier New" panose="02070309020205020404" pitchFamily="49" charset="0"/>
              </a:rPr>
              <a:t>  return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333333"/>
                </a:solidFill>
                <a:latin typeface="Courier New" panose="02070309020205020404" pitchFamily="49" charset="0"/>
              </a:rPr>
              <a:t>EXIT_SUCCESS</a:t>
            </a:r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;</a:t>
            </a:r>
            <a:endParaRPr lang="en-US" sz="1400" dirty="0"/>
          </a:p>
          <a:p>
            <a:r>
              <a:rPr lang="en-US" sz="1400" dirty="0">
                <a:solidFill>
                  <a:srgbClr val="611BB8"/>
                </a:solidFill>
                <a:latin typeface="Courier New" panose="02070309020205020404" pitchFamily="49" charset="0"/>
              </a:rPr>
              <a:t>}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377302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2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4346</TotalTime>
  <Words>5027</Words>
  <Application>Microsoft Macintosh PowerPoint</Application>
  <PresentationFormat>Widescreen</PresentationFormat>
  <Paragraphs>663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Calibri</vt:lpstr>
      <vt:lpstr>Courier New</vt:lpstr>
      <vt:lpstr>Segoe UI</vt:lpstr>
      <vt:lpstr>Segoe UI Light</vt:lpstr>
      <vt:lpstr>Segoe UI Semilight</vt:lpstr>
      <vt:lpstr>Tw Cen MT</vt:lpstr>
      <vt:lpstr>Wingdings</vt:lpstr>
      <vt:lpstr>Wingdings 3</vt:lpstr>
      <vt:lpstr>Integral</vt:lpstr>
      <vt:lpstr>Lecture 24: C++ Inheritance</vt:lpstr>
      <vt:lpstr>Administrivia</vt:lpstr>
      <vt:lpstr>PowerPoint Presentation</vt:lpstr>
      <vt:lpstr>Self Check</vt:lpstr>
      <vt:lpstr>Suppose that…</vt:lpstr>
      <vt:lpstr>Polymorphism in C++</vt:lpstr>
      <vt:lpstr>Templates in C++</vt:lpstr>
      <vt:lpstr>Function Template</vt:lpstr>
      <vt:lpstr>What’s going on?</vt:lpstr>
      <vt:lpstr>Class Templates</vt:lpstr>
      <vt:lpstr>Pair Function Definition</vt:lpstr>
      <vt:lpstr>Abstract Methods &amp; Classes</vt:lpstr>
      <vt:lpstr>Virtual Functions</vt:lpstr>
      <vt:lpstr>Dynamic Dispatch</vt:lpstr>
      <vt:lpstr>Dynamic Dispatch</vt:lpstr>
      <vt:lpstr>Most-Derived Self-Check</vt:lpstr>
      <vt:lpstr>How does dynamic dispatch work?</vt:lpstr>
      <vt:lpstr>vtables and vptrs</vt:lpstr>
      <vt:lpstr>Dynamic Dispatch Visual</vt:lpstr>
      <vt:lpstr>C++ Smart Pointers</vt:lpstr>
      <vt:lpstr>C++ Standard Libraries</vt:lpstr>
      <vt:lpstr>Standard Template Library(STL)  Containers</vt:lpstr>
      <vt:lpstr>STL Vector</vt:lpstr>
      <vt:lpstr>STL iterator</vt:lpstr>
      <vt:lpstr>STL Algorithms</vt:lpstr>
      <vt:lpstr>Questions</vt:lpstr>
      <vt:lpstr>RAII</vt:lpstr>
      <vt:lpstr>RAII Example</vt:lpstr>
      <vt:lpstr>Compiler Optimization</vt:lpstr>
      <vt:lpstr>Namespaces</vt:lpstr>
      <vt:lpstr>Const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Kasey Champion</dc:creator>
  <cp:lastModifiedBy>Kasey Champion</cp:lastModifiedBy>
  <cp:revision>178</cp:revision>
  <dcterms:created xsi:type="dcterms:W3CDTF">2018-03-22T00:41:11Z</dcterms:created>
  <dcterms:modified xsi:type="dcterms:W3CDTF">2020-11-25T17:16:51Z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kaseyc@microsoft.com</vt:lpwstr>
  </property>
  <property fmtid="{D5CDD505-2E9C-101B-9397-08002B2CF9AE}" pid="5" name="MSIP_Label_f42aa342-8706-4288-bd11-ebb85995028c_SetDate">
    <vt:lpwstr>2018-03-22T00:48:15.4212377Z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