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93" r:id="rId3"/>
    <p:sldId id="343" r:id="rId4"/>
    <p:sldId id="344" r:id="rId5"/>
    <p:sldId id="345" r:id="rId6"/>
    <p:sldId id="350" r:id="rId7"/>
    <p:sldId id="349" r:id="rId8"/>
    <p:sldId id="346" r:id="rId9"/>
    <p:sldId id="351" r:id="rId10"/>
    <p:sldId id="353" r:id="rId11"/>
    <p:sldId id="347" r:id="rId12"/>
    <p:sldId id="360" r:id="rId13"/>
    <p:sldId id="361" r:id="rId14"/>
    <p:sldId id="348" r:id="rId15"/>
    <p:sldId id="352" r:id="rId16"/>
    <p:sldId id="355" r:id="rId17"/>
    <p:sldId id="357" r:id="rId18"/>
    <p:sldId id="358" r:id="rId19"/>
    <p:sldId id="309" r:id="rId20"/>
    <p:sldId id="319" r:id="rId21"/>
    <p:sldId id="329" r:id="rId22"/>
    <p:sldId id="333" r:id="rId23"/>
    <p:sldId id="33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shal Jhunjhunwalla" initials="KJ" lastIdx="3" clrIdx="0">
    <p:extLst>
      <p:ext uri="{19B8F6BF-5375-455C-9EA6-DF929625EA0E}">
        <p15:presenceInfo xmlns:p15="http://schemas.microsoft.com/office/powerpoint/2012/main" userId="32a47ed39d212e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3282"/>
    <a:srgbClr val="008F00"/>
    <a:srgbClr val="011893"/>
    <a:srgbClr val="942093"/>
    <a:srgbClr val="B6A479"/>
    <a:srgbClr val="7C5FAA"/>
    <a:srgbClr val="B4A7D6"/>
    <a:srgbClr val="9B8ABE"/>
    <a:srgbClr val="9383B2"/>
    <a:srgbClr val="886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1" autoAdjust="0"/>
    <p:restoredTop sz="83120" autoAdjust="0"/>
  </p:normalViewPr>
  <p:slideViewPr>
    <p:cSldViewPr snapToGrid="0">
      <p:cViewPr varScale="1">
        <p:scale>
          <a:sx n="59" d="100"/>
          <a:sy n="59" d="100"/>
        </p:scale>
        <p:origin x="224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11/23/20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C3282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77136A5-CCDF-7749-9565-A649BF57D3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24FE77B7-BBC2-4B4A-872D-3AFC72D45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2750F5-16E8-CE42-83FD-9E5B55415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tabLst/>
              <a:defRPr sz="1800">
                <a:solidFill>
                  <a:srgbClr val="4C328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11/23/20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48D5E4E-A6FB-D94F-9FEF-9B1CF5D59A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11/23/20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BDF9A03-A647-0A49-B4D1-51696656F4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11/23/20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7A672043-7D57-D34C-A6B9-125CE024B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297E64-BCFC-F440-A136-6F44B04F8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11/23/20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1032-CE21-D445-A25A-D81A5C54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11/23/20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519901B-C8BF-D74C-8C02-F6E47C638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11/23/20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9B8A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E4D8F51-FF20-7E48-9B67-C26761DE9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pPr/>
              <a:t>11/23/20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CSE 374 au 20 -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B6A479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B191F82-15E6-F349-8A3D-4B4FFFC58E28}"/>
              </a:ext>
            </a:extLst>
          </p:cNvPr>
          <p:cNvSpPr/>
          <p:nvPr userDrawn="1"/>
        </p:nvSpPr>
        <p:spPr>
          <a:xfrm>
            <a:off x="-914400" y="0"/>
            <a:ext cx="914400" cy="914400"/>
          </a:xfrm>
          <a:prstGeom prst="rect">
            <a:avLst/>
          </a:prstGeom>
          <a:solidFill>
            <a:srgbClr val="B6A479"/>
          </a:solidFill>
          <a:ln>
            <a:solidFill>
              <a:srgbClr val="B6A4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FA9E24-0349-D242-A7B1-11303AD41C24}"/>
              </a:ext>
            </a:extLst>
          </p:cNvPr>
          <p:cNvSpPr/>
          <p:nvPr userDrawn="1"/>
        </p:nvSpPr>
        <p:spPr>
          <a:xfrm>
            <a:off x="-914400" y="914400"/>
            <a:ext cx="914400" cy="914400"/>
          </a:xfrm>
          <a:prstGeom prst="rect">
            <a:avLst/>
          </a:prstGeom>
          <a:solidFill>
            <a:srgbClr val="4C3282"/>
          </a:solidFill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56B35-F607-3748-B5F2-0667175BB481}"/>
              </a:ext>
            </a:extLst>
          </p:cNvPr>
          <p:cNvSpPr/>
          <p:nvPr userDrawn="1"/>
        </p:nvSpPr>
        <p:spPr>
          <a:xfrm>
            <a:off x="-914400" y="1840457"/>
            <a:ext cx="914400" cy="914400"/>
          </a:xfrm>
          <a:prstGeom prst="rect">
            <a:avLst/>
          </a:prstGeom>
          <a:solidFill>
            <a:srgbClr val="7C5FAA"/>
          </a:solidFill>
          <a:ln>
            <a:solidFill>
              <a:srgbClr val="7C5F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0C8F48-EE4F-0249-BE10-1C1B8834D291}"/>
              </a:ext>
            </a:extLst>
          </p:cNvPr>
          <p:cNvSpPr/>
          <p:nvPr userDrawn="1"/>
        </p:nvSpPr>
        <p:spPr>
          <a:xfrm>
            <a:off x="-914400" y="2754857"/>
            <a:ext cx="914400" cy="914400"/>
          </a:xfrm>
          <a:prstGeom prst="rect">
            <a:avLst/>
          </a:prstGeom>
          <a:solidFill>
            <a:srgbClr val="9B8ABE"/>
          </a:solidFill>
          <a:ln>
            <a:solidFill>
              <a:srgbClr val="9B8A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rgbClr val="4C3282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rgbClr val="4C3282"/>
        </a:buClr>
        <a:buSzPct val="100000"/>
        <a:buFont typeface="Wingdings" pitchFamily="2" charset="2"/>
        <a:buChar char="§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cse37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Resource_acquisition_is_initializa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22: C++ Inheritance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374: Intermediate Programming Concepts and Tools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8230E6-B60D-244C-BC07-6CCAE68D8F0F}"/>
              </a:ext>
            </a:extLst>
          </p:cNvPr>
          <p:cNvSpPr/>
          <p:nvPr/>
        </p:nvSpPr>
        <p:spPr>
          <a:xfrm>
            <a:off x="8107102" y="317965"/>
            <a:ext cx="3703898" cy="2978084"/>
          </a:xfrm>
          <a:prstGeom prst="rect">
            <a:avLst/>
          </a:prstGeom>
          <a:solidFill>
            <a:srgbClr val="4C32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Lecture Participation Poll #22</a:t>
            </a: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Log onto </a:t>
            </a:r>
            <a:r>
              <a:rPr lang="en-US" dirty="0" err="1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pollev.com</a:t>
            </a:r>
            <a:r>
              <a:rPr lang="en-US" dirty="0">
                <a:solidFill>
                  <a:srgbClr val="AB96D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/cse374 </a:t>
            </a:r>
            <a:endParaRPr lang="en-US" dirty="0">
              <a:solidFill>
                <a:srgbClr val="AB96D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Text CSE374 to 22333</a:t>
            </a:r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077F6-80DB-524A-A921-D79BD17B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Up/Down 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57D10-9EC7-6740-80B4-0D9336EE0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Casting</a:t>
            </a:r>
          </a:p>
          <a:p>
            <a:pPr lvl="1"/>
            <a:r>
              <a:rPr lang="en-US" dirty="0"/>
              <a:t>An object of a derived class cannot be cast to an object of a base class</a:t>
            </a:r>
          </a:p>
          <a:p>
            <a:pPr lvl="2"/>
            <a:r>
              <a:rPr lang="en-US" dirty="0"/>
              <a:t>for the same reason a struct T1 {int </a:t>
            </a:r>
            <a:r>
              <a:rPr lang="en-US" dirty="0" err="1"/>
              <a:t>x,y,z</a:t>
            </a:r>
            <a:r>
              <a:rPr lang="en-US" dirty="0"/>
              <a:t>;} cannot be cast to type struct T2 {int </a:t>
            </a:r>
            <a:r>
              <a:rPr lang="en-US" dirty="0" err="1"/>
              <a:t>x,y</a:t>
            </a:r>
            <a:r>
              <a:rPr lang="en-US" dirty="0"/>
              <a:t>;} (different size)</a:t>
            </a:r>
          </a:p>
          <a:p>
            <a:pPr lvl="1"/>
            <a:r>
              <a:rPr lang="en-US" dirty="0"/>
              <a:t>a pointer to an object of a derived class can be cast to a pointer to an object of base class</a:t>
            </a:r>
          </a:p>
          <a:p>
            <a:pPr lvl="2"/>
            <a:r>
              <a:rPr lang="en-US" dirty="0"/>
              <a:t>for the same reason a struct T1* can be cast to type struct T2* (pointers to location in memory have same size)</a:t>
            </a:r>
          </a:p>
          <a:p>
            <a:pPr lvl="1"/>
            <a:r>
              <a:rPr lang="en-US" dirty="0"/>
              <a:t>After such an “upcast”, field access works fine </a:t>
            </a:r>
          </a:p>
          <a:p>
            <a:r>
              <a:rPr lang="en-US" dirty="0"/>
              <a:t>Down Casting</a:t>
            </a:r>
          </a:p>
          <a:p>
            <a:pPr lvl="1"/>
            <a:r>
              <a:rPr lang="en-US" dirty="0"/>
              <a:t>C pointer-casts: unchecked; be careful</a:t>
            </a:r>
          </a:p>
          <a:p>
            <a:pPr lvl="1"/>
            <a:r>
              <a:rPr lang="en-US" dirty="0"/>
              <a:t>Java: </a:t>
            </a:r>
            <a:r>
              <a:rPr lang="en-US" dirty="0" err="1"/>
              <a:t>checkedl</a:t>
            </a:r>
            <a:r>
              <a:rPr lang="en-US" dirty="0"/>
              <a:t>; may raise </a:t>
            </a:r>
            <a:r>
              <a:rPr lang="en-US" dirty="0" err="1"/>
              <a:t>ClassCastException</a:t>
            </a:r>
            <a:endParaRPr lang="en-US" dirty="0"/>
          </a:p>
          <a:p>
            <a:pPr lvl="1"/>
            <a:r>
              <a:rPr lang="en-US" dirty="0"/>
              <a:t>New: C++ has “all the above” (</a:t>
            </a:r>
            <a:r>
              <a:rPr lang="en-US" dirty="0" err="1"/>
              <a:t>ie</a:t>
            </a:r>
            <a:r>
              <a:rPr lang="en-US" dirty="0"/>
              <a:t> several different kinds of casts)</a:t>
            </a:r>
          </a:p>
          <a:p>
            <a:pPr lvl="2"/>
            <a:r>
              <a:rPr lang="en-US" dirty="0"/>
              <a:t>if you use single-inheritance and know what you are doing, the C-style casts (same pointer, assume more about what is pointed to)V should work fine for down casts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19442-EC75-8A4C-B215-36B8EC837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96606-2F34-814E-9F2F-8B3683CD9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755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648B-064D-7840-9922-09D38A33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 Design Example: Stock Portfolio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9B04EE-6A36-DF48-A050-2B5C49179C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956442"/>
              </p:ext>
            </p:extLst>
          </p:nvPr>
        </p:nvGraphicFramePr>
        <p:xfrm>
          <a:off x="5736071" y="1553762"/>
          <a:ext cx="4114800" cy="2604135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1127063084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672441792"/>
                    </a:ext>
                  </a:extLst>
                </a:gridCol>
              </a:tblGrid>
              <a:tr h="276225">
                <a:tc rowSpan="3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DividendStock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761636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333333"/>
                          </a:solidFill>
                          <a:effectLst/>
                          <a:latin typeface="Courier New" panose="02070309020205020404" pitchFamily="49" charset="0"/>
                        </a:rPr>
                        <a:t>dividends_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94620"/>
                  </a:ext>
                </a:extLst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dirty="0">
                          <a:effectLst/>
                        </a:rPr>
                      </a:br>
                      <a:r>
                        <a:rPr lang="en-US" sz="1600" b="1" i="0" u="none" strike="noStrike" dirty="0" err="1">
                          <a:solidFill>
                            <a:srgbClr val="011893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600" b="1" i="0" u="none" strike="noStrike" dirty="0">
                          <a:solidFill>
                            <a:srgbClr val="011893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0118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008F00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600" b="1" i="0" u="none" strike="noStrike" dirty="0">
                          <a:solidFill>
                            <a:srgbClr val="008F00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008F00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008F00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600" b="1" i="0" u="none" strike="noStrike" dirty="0">
                          <a:solidFill>
                            <a:srgbClr val="008F00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008F00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 err="1">
                          <a:solidFill>
                            <a:srgbClr val="333333"/>
                          </a:solidFill>
                          <a:effectLst/>
                          <a:latin typeface="Courier New" panose="02070309020205020404" pitchFamily="49" charset="0"/>
                        </a:rPr>
                        <a:t>PayDividend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  <a:p>
                      <a:pPr fontAlgn="t"/>
                      <a:br>
                        <a:rPr lang="en-US" dirty="0">
                          <a:effectLst/>
                        </a:rPr>
                      </a:b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99637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5795C-5EF1-3A47-975F-FA0F9C61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FF192-EAB7-4F48-ABC5-C6316C211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98A740-30A1-CF48-86C1-35A9EC9B0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393263"/>
              </p:ext>
            </p:extLst>
          </p:nvPr>
        </p:nvGraphicFramePr>
        <p:xfrm>
          <a:off x="1819991" y="1553762"/>
          <a:ext cx="2190750" cy="223647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260909149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Stock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58506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total_shares_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total_cost_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current_price_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30211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6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6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6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629195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C7DB2356-E0CE-B446-A3D8-D01CEB827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98" y="155439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0B5AAD8-641B-7F4F-BF77-A2A8DA1DD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26433"/>
              </p:ext>
            </p:extLst>
          </p:nvPr>
        </p:nvGraphicFramePr>
        <p:xfrm>
          <a:off x="5835828" y="1915658"/>
          <a:ext cx="1733550" cy="1748790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1206907015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Stock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5364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total_shares</a:t>
                      </a:r>
                      <a:r>
                        <a:rPr lang="en-US" sz="1200" b="1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total_cost</a:t>
                      </a:r>
                      <a:r>
                        <a:rPr lang="en-US" sz="1200" b="1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</a:t>
                      </a:r>
                      <a:r>
                        <a:rPr lang="en-US" sz="1200" b="1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5009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200" b="0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200" b="0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 err="1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200" b="0" i="0" u="none" strike="noStrike" dirty="0">
                          <a:solidFill>
                            <a:srgbClr val="942093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dirty="0">
                        <a:solidFill>
                          <a:srgbClr val="942093"/>
                        </a:solidFill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13465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8DF0FB7E-BB40-B949-96AE-F338AA585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5035" y="19153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95708-5615-F84F-BFC4-204CB037A858}"/>
              </a:ext>
            </a:extLst>
          </p:cNvPr>
          <p:cNvSpPr/>
          <p:nvPr/>
        </p:nvSpPr>
        <p:spPr>
          <a:xfrm>
            <a:off x="753437" y="4283290"/>
            <a:ext cx="9097434" cy="196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</a:pP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 derived class:</a:t>
            </a:r>
          </a:p>
          <a:p>
            <a:pPr marL="91440" lvl="1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94209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Inherits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the behavior and state (specification) of the base class</a:t>
            </a:r>
          </a:p>
          <a:p>
            <a:pPr marL="91440" lvl="1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011893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Overrides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some of the base class’ member functions (opt.)</a:t>
            </a:r>
          </a:p>
          <a:p>
            <a:pPr marL="91440" lvl="1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400" b="1" dirty="0">
                <a:solidFill>
                  <a:srgbClr val="008F00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Extends</a:t>
            </a:r>
            <a:r>
              <a:rPr lang="en-US" sz="2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the base class with new member functions, variables (opt.)</a:t>
            </a:r>
          </a:p>
        </p:txBody>
      </p:sp>
    </p:spTree>
    <p:extLst>
      <p:ext uri="{BB962C8B-B14F-4D97-AF65-F5344CB8AC3E}">
        <p14:creationId xmlns:p14="http://schemas.microsoft.com/office/powerpoint/2010/main" val="5971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2D4FC1-562D-504B-9398-6036D47E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91A01C-BD4D-B647-AE32-469460DBA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E7922A-7C90-9E4B-94D9-AA6124D026F9}"/>
              </a:ext>
            </a:extLst>
          </p:cNvPr>
          <p:cNvSpPr/>
          <p:nvPr/>
        </p:nvSpPr>
        <p:spPr>
          <a:xfrm>
            <a:off x="186128" y="39278"/>
            <a:ext cx="5909872" cy="6924973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BANKACCOUNT_H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BANKACCOUNT_H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bank {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public: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explicit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(const std::string&amp;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accountHolder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 = delete;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Accessors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getBalance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const;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getAccountId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const;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std::string&amp;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getAccountHolder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const;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Modifier - add money.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void deposit(int amount);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different for every type of account,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require derived classes to implement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virtual void withdraw(int amount) = 0;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protected: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// derived classes can modify the balance.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setBalance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(int balance);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std::string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accountHolder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accountId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balance_;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static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accountCount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A1E584-B228-714F-9AC0-8CC626DA1648}"/>
              </a:ext>
            </a:extLst>
          </p:cNvPr>
          <p:cNvSpPr/>
          <p:nvPr/>
        </p:nvSpPr>
        <p:spPr>
          <a:xfrm>
            <a:off x="6240904" y="125921"/>
            <a:ext cx="5391463" cy="4893647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SAVINGSACCOUNT_H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SAVINGSACCOUNT_H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bank {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SavingsAccount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BankAccount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public: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SavingsAccount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(double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std::string name);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getInterestRate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 const;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virtual void withdraw(int amount) override;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bool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isNewMonth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curTime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double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interestRate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lastMonth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numTransactionsInMonth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_;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#endif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D607B5-DD64-904C-87F0-1458FF62E63D}"/>
              </a:ext>
            </a:extLst>
          </p:cNvPr>
          <p:cNvSpPr txBox="1"/>
          <p:nvPr/>
        </p:nvSpPr>
        <p:spPr>
          <a:xfrm>
            <a:off x="4401369" y="6496896"/>
            <a:ext cx="16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4C3282"/>
                </a:solidFill>
              </a:rPr>
              <a:t>BankAccount.cc</a:t>
            </a:r>
            <a:endParaRPr lang="en-US" b="1" dirty="0">
              <a:solidFill>
                <a:srgbClr val="4C328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F4FE0A-384F-0D4E-975A-E7E4034EA9B9}"/>
              </a:ext>
            </a:extLst>
          </p:cNvPr>
          <p:cNvSpPr txBox="1"/>
          <p:nvPr/>
        </p:nvSpPr>
        <p:spPr>
          <a:xfrm>
            <a:off x="9706968" y="4650236"/>
            <a:ext cx="1925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4C3282"/>
                </a:solidFill>
              </a:rPr>
              <a:t>SavingsAccount.cc</a:t>
            </a:r>
            <a:endParaRPr lang="en-US" b="1" dirty="0">
              <a:solidFill>
                <a:srgbClr val="4C3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896BA-E305-474D-B2B8-CFA1A664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Check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3A432-85E5-F444-80B4-E61E7A63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A7358-8D78-3D40-9D98-1BF25D38AC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BCD77D-7EEC-5145-9588-071C30D3876C}"/>
              </a:ext>
            </a:extLst>
          </p:cNvPr>
          <p:cNvSpPr/>
          <p:nvPr/>
        </p:nvSpPr>
        <p:spPr>
          <a:xfrm>
            <a:off x="3831771" y="151179"/>
            <a:ext cx="6096000" cy="655564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A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"a()"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~A()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"~a"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void m1()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"a1"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void m2()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"a2"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class B inherits from class A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class B : public A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"b()"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~B()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"~b"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void m2()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A::m2();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&lt;&lt; "b2"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void m3() {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"b3" &lt;&lt;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//B* x = new B();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A* x = new B();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x-&gt;m1();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x-&gt;m2();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x-&gt;m3();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delete x;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435D1D-1D9A-2540-9E2A-114A442A9582}"/>
              </a:ext>
            </a:extLst>
          </p:cNvPr>
          <p:cNvSpPr txBox="1"/>
          <p:nvPr/>
        </p:nvSpPr>
        <p:spPr>
          <a:xfrm>
            <a:off x="575239" y="3439885"/>
            <a:ext cx="543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m1.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>
                <a:solidFill>
                  <a:srgbClr val="4C3282"/>
                </a:solidFill>
              </a:rPr>
              <a:t>m2.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>
                <a:solidFill>
                  <a:srgbClr val="4C3282"/>
                </a:solidFill>
              </a:rPr>
              <a:t>m3.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D66AD6-D3B4-384E-8CA7-BBF847AC0AEC}"/>
              </a:ext>
            </a:extLst>
          </p:cNvPr>
          <p:cNvSpPr txBox="1"/>
          <p:nvPr/>
        </p:nvSpPr>
        <p:spPr>
          <a:xfrm>
            <a:off x="1041579" y="2885887"/>
            <a:ext cx="4475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4C3282"/>
                </a:solidFill>
              </a:rPr>
              <a:t>b()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a1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a2</a:t>
            </a:r>
          </a:p>
          <a:p>
            <a:pPr algn="ctr"/>
            <a:r>
              <a:rPr lang="en-US" dirty="0">
                <a:solidFill>
                  <a:srgbClr val="4C3282"/>
                </a:solidFill>
              </a:rPr>
              <a:t>b2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b3</a:t>
            </a:r>
          </a:p>
        </p:txBody>
      </p:sp>
    </p:spTree>
    <p:extLst>
      <p:ext uri="{BB962C8B-B14F-4D97-AF65-F5344CB8AC3E}">
        <p14:creationId xmlns:p14="http://schemas.microsoft.com/office/powerpoint/2010/main" val="48574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044C-AA31-3C41-BE02-CE5A8F15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14843-B661-4444-8138-90C7891E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dirty="0"/>
              <a:t>Sometimes we want to include a function in a class but </a:t>
            </a:r>
            <a:r>
              <a:rPr lang="en-US" sz="2400" i="1" dirty="0"/>
              <a:t>only</a:t>
            </a:r>
            <a:r>
              <a:rPr lang="en-US" sz="2400" dirty="0"/>
              <a:t> implement it in derived classes</a:t>
            </a:r>
            <a:endParaRPr lang="en-US" sz="1400" dirty="0"/>
          </a:p>
          <a:p>
            <a:pPr lvl="1" fontAlgn="base"/>
            <a:r>
              <a:rPr lang="en-US" dirty="0"/>
              <a:t>In Java, we would use an abstract method</a:t>
            </a:r>
            <a:endParaRPr lang="en-US" sz="2000" dirty="0"/>
          </a:p>
          <a:p>
            <a:pPr lvl="1" fontAlgn="base"/>
            <a:r>
              <a:rPr lang="en-US" dirty="0"/>
              <a:t>In C++, we use a “pure virtual” function</a:t>
            </a:r>
            <a:endParaRPr lang="en-US" sz="2000" dirty="0"/>
          </a:p>
          <a:p>
            <a:pPr lvl="2" fontAlgn="base"/>
            <a:r>
              <a:rPr lang="en-US" u="sng" dirty="0"/>
              <a:t>Example</a:t>
            </a:r>
            <a:r>
              <a:rPr lang="en-US" dirty="0"/>
              <a:t>:  virtual string </a:t>
            </a:r>
            <a:r>
              <a:rPr lang="en-US" b="1" dirty="0"/>
              <a:t>noise</a:t>
            </a:r>
            <a:r>
              <a:rPr lang="en-US" dirty="0"/>
              <a:t>() = 0;</a:t>
            </a:r>
            <a:endParaRPr lang="en-US" sz="1200" dirty="0"/>
          </a:p>
          <a:p>
            <a:r>
              <a:rPr lang="en-US" dirty="0"/>
              <a:t>virtual string </a:t>
            </a:r>
            <a:r>
              <a:rPr lang="en-US" b="1" dirty="0"/>
              <a:t>noise</a:t>
            </a:r>
            <a:r>
              <a:rPr lang="en-US" dirty="0"/>
              <a:t>() = 0;</a:t>
            </a:r>
          </a:p>
          <a:p>
            <a:r>
              <a:rPr lang="en-US" sz="2400" dirty="0"/>
              <a:t>A class containing </a:t>
            </a:r>
            <a:r>
              <a:rPr lang="en-US" sz="2400" i="1" dirty="0"/>
              <a:t>any</a:t>
            </a:r>
            <a:r>
              <a:rPr lang="en-US" sz="2400" dirty="0"/>
              <a:t> pure virtual methods is abstract</a:t>
            </a:r>
            <a:endParaRPr lang="en-US" sz="1400" dirty="0"/>
          </a:p>
          <a:p>
            <a:pPr lvl="1" fontAlgn="base"/>
            <a:r>
              <a:rPr lang="en-US" dirty="0"/>
              <a:t>You can’t create instances of an abstract class</a:t>
            </a:r>
            <a:endParaRPr lang="en-US" sz="2000" dirty="0"/>
          </a:p>
          <a:p>
            <a:pPr lvl="1" fontAlgn="base"/>
            <a:r>
              <a:rPr lang="en-US" dirty="0"/>
              <a:t>Extend abstract classes and override methods to use them</a:t>
            </a:r>
            <a:endParaRPr lang="en-US" sz="2000" dirty="0"/>
          </a:p>
          <a:p>
            <a:pPr fontAlgn="base"/>
            <a:r>
              <a:rPr lang="en-US" sz="2400" dirty="0"/>
              <a:t>A class containing </a:t>
            </a:r>
            <a:r>
              <a:rPr lang="en-US" sz="2400" i="1" dirty="0"/>
              <a:t>only</a:t>
            </a:r>
            <a:r>
              <a:rPr lang="en-US" sz="2400" dirty="0"/>
              <a:t> pure virtual methods is the same as a Java interface</a:t>
            </a:r>
            <a:endParaRPr lang="en-US" sz="1400" dirty="0"/>
          </a:p>
          <a:p>
            <a:pPr lvl="1" fontAlgn="base"/>
            <a:r>
              <a:rPr lang="en-US" dirty="0"/>
              <a:t>Pure type specification without implementations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D8820-D6D0-AE4E-A724-491234994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719CF-21A9-E746-9FA8-5D4F334E32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8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3D073-C071-4649-BF44-43D5113E4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B0E4-96C5-294A-84C5-E545A818B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Code for class functions stored in a function table</a:t>
            </a:r>
          </a:p>
          <a:p>
            <a:pPr lvl="1"/>
            <a:r>
              <a:rPr lang="en-US" dirty="0"/>
              <a:t>look up the functions for a class based on object type</a:t>
            </a:r>
          </a:p>
          <a:p>
            <a:pPr lvl="1"/>
            <a:r>
              <a:rPr lang="en-US" dirty="0"/>
              <a:t>If we want an object to look in the function table for the constructed class, not the variable type (often a base type) we make the function “virtual” </a:t>
            </a:r>
          </a:p>
          <a:p>
            <a:r>
              <a:rPr lang="en-US" dirty="0"/>
              <a:t>a non-virtual method call is resolved using the compile-time type of the receiver expression</a:t>
            </a:r>
          </a:p>
          <a:p>
            <a:r>
              <a:rPr lang="en-US" dirty="0"/>
              <a:t>a virtual method call is resolved using the run-time class of the receiver object (what the expression evaluates to)</a:t>
            </a:r>
          </a:p>
          <a:p>
            <a:pPr lvl="1"/>
            <a:r>
              <a:rPr lang="en-US" dirty="0"/>
              <a:t>Aka: dynamic dispatch</a:t>
            </a:r>
          </a:p>
          <a:p>
            <a:r>
              <a:rPr lang="en-US" dirty="0"/>
              <a:t>A method-call is virtual if the method called is market virtual or overrides a virtual method</a:t>
            </a:r>
          </a:p>
          <a:p>
            <a:pPr lvl="1"/>
            <a:r>
              <a:rPr lang="en-US" dirty="0"/>
              <a:t>so “one virtual” somewhere up in the base-class chain is enough, but it’s better style to be more explicit and repeat “virtual”</a:t>
            </a:r>
          </a:p>
          <a:p>
            <a:r>
              <a:rPr lang="en-US" dirty="0"/>
              <a:t>pure virtual functions</a:t>
            </a:r>
          </a:p>
          <a:p>
            <a:pPr lvl="1"/>
            <a:r>
              <a:rPr lang="en-US" dirty="0"/>
              <a:t>to maximize code sharing sometimes you will need “theoretical” objects or functions that will be shared across more specific implementations. (EX: “bank account” is too general to exist, instead you use it to share code across “checking account” and “business account”)</a:t>
            </a:r>
          </a:p>
          <a:p>
            <a:pPr lvl="1"/>
            <a:r>
              <a:rPr lang="en-US" dirty="0"/>
              <a:t>When defining abstract classes sometimes you want to declare a function that must be implemented by all derived classes, you can create a virtual function: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virtual void withdraw(int amount) = 0 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3C40C-A100-FB4B-ADE9-02228515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076E1-B128-1444-A4F4-C801390E5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DDD41-6120-FA45-BA55-0B114CFEA643}"/>
              </a:ext>
            </a:extLst>
          </p:cNvPr>
          <p:cNvSpPr txBox="1"/>
          <p:nvPr/>
        </p:nvSpPr>
        <p:spPr>
          <a:xfrm>
            <a:off x="6590178" y="312655"/>
            <a:ext cx="47339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C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virtual t0 m(t1, t2,…,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862854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601B-3F32-4747-9D71-A0755D0DD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B82D8-BD4F-FA42-8A22-64ACCCE87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sz="2400" dirty="0"/>
              <a:t>Usually, when a derived function is available for an object, we want the derived function to be invoked</a:t>
            </a:r>
            <a:endParaRPr lang="en-US" sz="1400" dirty="0"/>
          </a:p>
          <a:p>
            <a:pPr lvl="1" fontAlgn="base"/>
            <a:r>
              <a:rPr lang="en-US" dirty="0"/>
              <a:t>This requires a </a:t>
            </a:r>
            <a:r>
              <a:rPr lang="en-US" i="1" u="sng" dirty="0"/>
              <a:t>run time</a:t>
            </a:r>
            <a:r>
              <a:rPr lang="en-US" dirty="0"/>
              <a:t> decision of what code to invoke</a:t>
            </a:r>
            <a:endParaRPr lang="en-US" sz="2000" dirty="0"/>
          </a:p>
          <a:p>
            <a:pPr fontAlgn="base"/>
            <a:r>
              <a:rPr lang="en-US" sz="2400" dirty="0"/>
              <a:t>A member function invoked on an object should be the </a:t>
            </a:r>
            <a:r>
              <a:rPr lang="en-US" sz="2400" i="1" dirty="0"/>
              <a:t>most-derived function </a:t>
            </a:r>
            <a:r>
              <a:rPr lang="en-US" sz="2400" dirty="0"/>
              <a:t>accessible to the object’s visible type</a:t>
            </a:r>
            <a:endParaRPr lang="en-US" sz="1400" dirty="0"/>
          </a:p>
          <a:p>
            <a:pPr lvl="1" fontAlgn="base"/>
            <a:r>
              <a:rPr lang="en-US" dirty="0"/>
              <a:t>Can determine what to invoke from the </a:t>
            </a:r>
            <a:r>
              <a:rPr lang="en-US" i="1" dirty="0"/>
              <a:t>object</a:t>
            </a:r>
            <a:r>
              <a:rPr lang="en-US" dirty="0"/>
              <a:t> itself</a:t>
            </a:r>
            <a:endParaRPr lang="en-US" sz="2000" dirty="0"/>
          </a:p>
          <a:p>
            <a:pPr fontAlgn="base"/>
            <a:r>
              <a:rPr lang="en-US" sz="2400" u="sng" dirty="0"/>
              <a:t>Example</a:t>
            </a:r>
            <a:r>
              <a:rPr lang="en-US" sz="2400" dirty="0"/>
              <a:t>:  </a:t>
            </a:r>
            <a:endParaRPr lang="en-US" sz="1400" dirty="0"/>
          </a:p>
          <a:p>
            <a:pPr lvl="1" fontAlgn="base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PrintStock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(Stock* s) { s-&gt;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Calls the appropriate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without knowing the actual type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*s</a:t>
            </a:r>
            <a:r>
              <a:rPr lang="en-US" dirty="0"/>
              <a:t>, other than it is some sort of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Stock</a:t>
            </a:r>
          </a:p>
          <a:p>
            <a:r>
              <a:rPr lang="en-US" sz="2400" dirty="0"/>
              <a:t>Functions just like Java</a:t>
            </a:r>
          </a:p>
          <a:p>
            <a:pPr fontAlgn="base"/>
            <a:r>
              <a:rPr lang="en-US" sz="2400" dirty="0"/>
              <a:t>Unlike Java: Prefix the member function declaration with the virtual keyword</a:t>
            </a:r>
            <a:endParaRPr lang="en-US" sz="1400" dirty="0"/>
          </a:p>
          <a:p>
            <a:pPr lvl="1" fontAlgn="base"/>
            <a:r>
              <a:rPr lang="en-US" dirty="0"/>
              <a:t>Derived/child functions don’t need to repeat virtual, but was traditionally good style to do so</a:t>
            </a:r>
            <a:endParaRPr lang="en-US" sz="2000" dirty="0"/>
          </a:p>
          <a:p>
            <a:pPr lvl="1" fontAlgn="base"/>
            <a:r>
              <a:rPr lang="en-US" dirty="0"/>
              <a:t>This is how method calls work in Java (no virtual keyword needed)</a:t>
            </a:r>
            <a:endParaRPr lang="en-US" sz="2000" dirty="0"/>
          </a:p>
          <a:p>
            <a:pPr lvl="1" fontAlgn="base"/>
            <a:r>
              <a:rPr lang="en-US" dirty="0"/>
              <a:t>You almost always want functions to be virtual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E4DB0-B00C-8242-AB2B-E363FD4E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6A7C4-FDEE-B445-BF41-0C2A6FDDE1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66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B194F-CCF5-D946-8E7B-6F7BFEE0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08BB7-E140-A34F-BBA8-ED132507D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4F7D7-E136-4E40-B1F9-9F54CF9B3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7BCBD0-8AB8-DE4B-8FB4-9B186F7770F6}"/>
              </a:ext>
            </a:extLst>
          </p:cNvPr>
          <p:cNvSpPr/>
          <p:nvPr/>
        </p:nvSpPr>
        <p:spPr>
          <a:xfrm>
            <a:off x="6731000" y="1882717"/>
            <a:ext cx="5277590" cy="4401205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sz="1400" dirty="0" err="1">
                <a:solidFill>
                  <a:srgbClr val="D94B7B"/>
                </a:solidFill>
                <a:latin typeface="Courier New" panose="02070309020205020404" pitchFamily="49" charset="0"/>
              </a:rPr>
              <a:t>Stock.h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endParaRPr lang="en-US" sz="1400" dirty="0"/>
          </a:p>
          <a:p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sz="1400" dirty="0" err="1">
                <a:solidFill>
                  <a:srgbClr val="D94B7B"/>
                </a:solidFill>
                <a:latin typeface="Courier New" panose="02070309020205020404" pitchFamily="49" charset="0"/>
              </a:rPr>
              <a:t>DividendStock.h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endParaRPr lang="en-US" sz="1400" dirty="0"/>
          </a:p>
          <a:p>
            <a:br>
              <a:rPr lang="en-US" sz="1400" dirty="0"/>
            </a:br>
            <a:r>
              <a:rPr lang="en-US" sz="1400" dirty="0" err="1">
                <a:solidFill>
                  <a:srgbClr val="0066FF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dividend();</a:t>
            </a:r>
            <a:endParaRPr lang="en-US" sz="1400" dirty="0"/>
          </a:p>
          <a:p>
            <a:r>
              <a:rPr lang="en-US" sz="1400" dirty="0" err="1">
                <a:solidFill>
                  <a:srgbClr val="0066FF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*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ds = &amp;dividend;</a:t>
            </a:r>
            <a:endParaRPr lang="en-US" sz="1400" dirty="0"/>
          </a:p>
          <a:p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Stock*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s = &amp;dividend;   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why is this allowed?</a:t>
            </a:r>
            <a:endParaRPr lang="en-US" sz="1400" dirty="0"/>
          </a:p>
          <a:p>
            <a:br>
              <a:rPr lang="en-US" sz="1400" dirty="0"/>
            </a:b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Invokes 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::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()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ds-&gt;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400" dirty="0"/>
          </a:p>
          <a:p>
            <a:br>
              <a:rPr lang="en-US" sz="1400" dirty="0"/>
            </a:b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Invokes 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::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()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s-&gt;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400" dirty="0"/>
          </a:p>
          <a:p>
            <a:br>
              <a:rPr lang="en-US" sz="1400" dirty="0"/>
            </a:b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invokes Stock::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GetProfit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(), </a:t>
            </a:r>
          </a:p>
          <a:p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  since that method is inherited.  </a:t>
            </a:r>
          </a:p>
          <a:p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Stock::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GetProfit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() invokes</a:t>
            </a:r>
          </a:p>
          <a:p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  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::</a:t>
            </a:r>
            <a:r>
              <a:rPr lang="en-US" sz="1400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(), </a:t>
            </a:r>
            <a:b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</a:b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  since that is the most-derived accessible function.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s-&gt;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GetProfit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4C9A07-E720-944E-91E9-BAAC3400EC81}"/>
              </a:ext>
            </a:extLst>
          </p:cNvPr>
          <p:cNvSpPr/>
          <p:nvPr/>
        </p:nvSpPr>
        <p:spPr>
          <a:xfrm>
            <a:off x="127000" y="3829442"/>
            <a:ext cx="6316768" cy="1600438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double </a:t>
            </a:r>
            <a:r>
              <a:rPr lang="en-US" sz="1400" dirty="0" err="1">
                <a:solidFill>
                  <a:srgbClr val="611BB8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const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{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get_shares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*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get_share_price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+ dividends_;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  <a:p>
            <a:br>
              <a:rPr lang="en-US" sz="1400" dirty="0"/>
            </a:br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double "</a:t>
            </a:r>
            <a:r>
              <a:rPr lang="en-US" sz="1400" dirty="0" err="1">
                <a:solidFill>
                  <a:srgbClr val="5A5A5A"/>
                </a:solidFill>
                <a:latin typeface="Courier New" panose="02070309020205020404" pitchFamily="49" charset="0"/>
              </a:rPr>
              <a:t>DividendStock</a:t>
            </a:r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"::</a:t>
            </a:r>
            <a:r>
              <a:rPr lang="en-US" sz="1400" b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GetProfit</a:t>
            </a:r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() const {  </a:t>
            </a:r>
            <a:r>
              <a:rPr lang="en-US" sz="1400" i="1" dirty="0">
                <a:solidFill>
                  <a:srgbClr val="5A5A5A"/>
                </a:solidFill>
                <a:latin typeface="Courier New" panose="02070309020205020404" pitchFamily="49" charset="0"/>
              </a:rPr>
              <a:t>// inherited</a:t>
            </a:r>
            <a:endParaRPr lang="en-US" sz="1400" dirty="0"/>
          </a:p>
          <a:p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  return </a:t>
            </a:r>
            <a:r>
              <a:rPr lang="en-US" sz="1400" b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() – </a:t>
            </a:r>
            <a:r>
              <a:rPr lang="en-US" sz="1400" b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GetCost</a:t>
            </a:r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(); </a:t>
            </a:r>
            <a:endParaRPr lang="en-US" sz="1400" dirty="0"/>
          </a:p>
          <a:p>
            <a:r>
              <a:rPr lang="en-US" sz="1400" dirty="0">
                <a:solidFill>
                  <a:srgbClr val="5A5A5A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2A6ABD-02E8-AF49-AF56-473B7ED529C6}"/>
              </a:ext>
            </a:extLst>
          </p:cNvPr>
          <p:cNvSpPr/>
          <p:nvPr/>
        </p:nvSpPr>
        <p:spPr>
          <a:xfrm>
            <a:off x="910484" y="1914269"/>
            <a:ext cx="4953000" cy="1600438"/>
          </a:xfrm>
          <a:prstGeom prst="rect">
            <a:avLst/>
          </a:prstGeom>
          <a:solidFill>
            <a:schemeClr val="bg1"/>
          </a:solidFill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double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Stock::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const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{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get_shares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*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get_share_price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  <a:p>
            <a:br>
              <a:rPr lang="en-US" sz="1400" dirty="0"/>
            </a:b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double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Stock::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GetProfit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const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{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GetMarketValue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 – </a:t>
            </a:r>
            <a:r>
              <a:rPr lang="en-US" sz="1400" b="1" dirty="0" err="1">
                <a:solidFill>
                  <a:srgbClr val="669900"/>
                </a:solidFill>
                <a:latin typeface="Courier New" panose="02070309020205020404" pitchFamily="49" charset="0"/>
              </a:rPr>
              <a:t>GetCost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400" dirty="0"/>
          </a:p>
          <a:p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AEF66D-DBCB-484B-82A1-02692BD94485}"/>
              </a:ext>
            </a:extLst>
          </p:cNvPr>
          <p:cNvSpPr txBox="1"/>
          <p:nvPr/>
        </p:nvSpPr>
        <p:spPr>
          <a:xfrm>
            <a:off x="4635901" y="5433143"/>
            <a:ext cx="1807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4C3282"/>
                </a:solidFill>
              </a:rPr>
              <a:t>DividendStock.cc</a:t>
            </a:r>
            <a:endParaRPr lang="en-US" b="1" dirty="0">
              <a:solidFill>
                <a:srgbClr val="4C328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BA4DB0-C855-5041-85BE-7FB1C8461A25}"/>
              </a:ext>
            </a:extLst>
          </p:cNvPr>
          <p:cNvSpPr txBox="1"/>
          <p:nvPr/>
        </p:nvSpPr>
        <p:spPr>
          <a:xfrm>
            <a:off x="4921515" y="1565003"/>
            <a:ext cx="955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4C3282"/>
                </a:solidFill>
              </a:rPr>
              <a:t>Stock.cc</a:t>
            </a:r>
            <a:endParaRPr lang="en-US" b="1" dirty="0">
              <a:solidFill>
                <a:srgbClr val="4C32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55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60E4C-083A-974D-9337-CA6C44CE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Most-Derived Self-Check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BCAA4-4A57-7841-B13B-64F8B86A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8E3F9-EC1C-8646-AD8C-2C415ADDD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F05C7B-A9A1-EC4A-ADF6-5973F4FA664E}"/>
              </a:ext>
            </a:extLst>
          </p:cNvPr>
          <p:cNvSpPr/>
          <p:nvPr/>
        </p:nvSpPr>
        <p:spPr>
          <a:xfrm>
            <a:off x="575239" y="1510916"/>
            <a:ext cx="3361761" cy="5170646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A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{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: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virtual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600" dirty="0"/>
          </a:p>
          <a:p>
            <a:br>
              <a:rPr lang="en-US" sz="1600" dirty="0"/>
            </a:b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B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A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{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: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virtual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600" dirty="0"/>
          </a:p>
          <a:p>
            <a:br>
              <a:rPr lang="en-US" sz="1600" dirty="0"/>
            </a:b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B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{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600" dirty="0"/>
          </a:p>
          <a:p>
            <a:br>
              <a:rPr lang="en-US" sz="1600" dirty="0"/>
            </a:b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D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{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: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virtual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void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600" dirty="0"/>
          </a:p>
          <a:p>
            <a:br>
              <a:rPr lang="en-US" sz="1600" dirty="0"/>
            </a:b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E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</a:rPr>
              <a:t>C</a:t>
            </a:r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 {</a:t>
            </a:r>
            <a:endParaRPr lang="en-US" sz="1600" dirty="0"/>
          </a:p>
          <a:p>
            <a:r>
              <a:rPr lang="en-US" sz="16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97E48B-03DB-D143-BE68-B4212453F15E}"/>
              </a:ext>
            </a:extLst>
          </p:cNvPr>
          <p:cNvSpPr/>
          <p:nvPr/>
        </p:nvSpPr>
        <p:spPr>
          <a:xfrm>
            <a:off x="4156942" y="1510916"/>
            <a:ext cx="2523258" cy="3693319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void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Bar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() {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A* 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a_ptr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c;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e;</a:t>
            </a:r>
            <a:endParaRPr lang="en-US" dirty="0"/>
          </a:p>
          <a:p>
            <a:br>
              <a:rPr lang="en-US" dirty="0"/>
            </a:b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  // Q1: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a_ptr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= &amp;c;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a_ptr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dirty="0"/>
          </a:p>
          <a:p>
            <a:br>
              <a:rPr lang="en-US" dirty="0"/>
            </a:b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  // Q2: 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a_ptr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= &amp;e;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611BB8"/>
                </a:solidFill>
                <a:latin typeface="Courier New" panose="02070309020205020404" pitchFamily="49" charset="0"/>
              </a:rPr>
              <a:t>a_ptr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-&gt;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();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F5F990-B756-EB48-95F9-FC91A6BF3415}"/>
              </a:ext>
            </a:extLst>
          </p:cNvPr>
          <p:cNvSpPr txBox="1"/>
          <p:nvPr/>
        </p:nvSpPr>
        <p:spPr>
          <a:xfrm>
            <a:off x="7793471" y="3657600"/>
            <a:ext cx="3767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4C3282"/>
                </a:solidFill>
              </a:rPr>
              <a:t>A.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>
                <a:solidFill>
                  <a:srgbClr val="4C3282"/>
                </a:solidFill>
              </a:rPr>
              <a:t>B.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>
                <a:solidFill>
                  <a:srgbClr val="4C3282"/>
                </a:solidFill>
              </a:rPr>
              <a:t>C.</a:t>
            </a:r>
          </a:p>
          <a:p>
            <a:endParaRPr lang="en-US" dirty="0">
              <a:solidFill>
                <a:srgbClr val="4C3282"/>
              </a:solidFill>
            </a:endParaRPr>
          </a:p>
          <a:p>
            <a:r>
              <a:rPr lang="en-US" dirty="0">
                <a:solidFill>
                  <a:srgbClr val="4C3282"/>
                </a:solidFill>
              </a:rPr>
              <a:t>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E63C4B-610F-7842-AB8E-0903CB6756B8}"/>
              </a:ext>
            </a:extLst>
          </p:cNvPr>
          <p:cNvSpPr txBox="1"/>
          <p:nvPr/>
        </p:nvSpPr>
        <p:spPr>
          <a:xfrm>
            <a:off x="8255002" y="3103602"/>
            <a:ext cx="4571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4C3282"/>
                </a:solidFill>
              </a:rPr>
              <a:t>Q1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A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A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B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BAC0EF-CA7D-A244-9EBE-BD7C7C9D9EF3}"/>
              </a:ext>
            </a:extLst>
          </p:cNvPr>
          <p:cNvSpPr txBox="1"/>
          <p:nvPr/>
        </p:nvSpPr>
        <p:spPr>
          <a:xfrm>
            <a:off x="8846375" y="3103602"/>
            <a:ext cx="4571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4C3282"/>
                </a:solidFill>
              </a:rPr>
              <a:t>Q2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B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D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B</a:t>
            </a:r>
          </a:p>
          <a:p>
            <a:pPr algn="ctr"/>
            <a:endParaRPr lang="en-US" dirty="0">
              <a:solidFill>
                <a:srgbClr val="4C3282"/>
              </a:solidFill>
            </a:endParaRPr>
          </a:p>
          <a:p>
            <a:pPr algn="ctr"/>
            <a:r>
              <a:rPr lang="en-US" dirty="0">
                <a:solidFill>
                  <a:srgbClr val="4C3282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0157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E763-45EF-C04B-99B6-7DD8DA51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70A329-DFB1-494B-AC64-35B6FBAB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39BB-2221-1B4E-AA80-05060A111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5FC9-8E47-2943-B07D-0CC2DD929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7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26D36-15C1-444C-819C-CD44E8B8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AA65-76B5-C747-B058-78D061D67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3 posted Friday -&gt; Extra credit due date Wednesday Nov 25th @ 9pm</a:t>
            </a:r>
          </a:p>
          <a:p>
            <a:r>
              <a:rPr lang="en-US" b="1" dirty="0"/>
              <a:t>End of quarter due date Wednesday December 16</a:t>
            </a:r>
            <a:r>
              <a:rPr lang="en-US" b="1" baseline="30000" dirty="0"/>
              <a:t>th</a:t>
            </a:r>
            <a:r>
              <a:rPr lang="en-US" b="1" dirty="0"/>
              <a:t> @ 9pm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E1247-72BE-C14E-911E-C22A6B356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595A9-5931-D54E-B05F-932DB4F1E7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09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8EF8-283F-9842-B133-513CC7F37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7822B-8385-824D-AB3C-FCDA13EBC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5345500" cy="4845504"/>
          </a:xfrm>
        </p:spPr>
        <p:txBody>
          <a:bodyPr/>
          <a:lstStyle/>
          <a:p>
            <a:pPr fontAlgn="base"/>
            <a:r>
              <a:rPr lang="en-US" sz="2000" dirty="0"/>
              <a:t>"</a:t>
            </a:r>
            <a:r>
              <a:rPr lang="en-US" sz="2000" u="sng" dirty="0">
                <a:hlinkClick r:id="rId2"/>
              </a:rPr>
              <a:t>Resource Acquisition is Initialization</a:t>
            </a:r>
            <a:r>
              <a:rPr lang="en-US" sz="2000" dirty="0"/>
              <a:t>"</a:t>
            </a:r>
          </a:p>
          <a:p>
            <a:pPr fontAlgn="base"/>
            <a:r>
              <a:rPr lang="en-US" sz="2000" dirty="0"/>
              <a:t>Design pattern at the core of C++</a:t>
            </a:r>
          </a:p>
          <a:p>
            <a:pPr fontAlgn="base"/>
            <a:r>
              <a:rPr lang="en-US" sz="2000" dirty="0"/>
              <a:t>When you create an object, acquire resources</a:t>
            </a:r>
          </a:p>
          <a:p>
            <a:pPr lvl="1" fontAlgn="base"/>
            <a:r>
              <a:rPr lang="en-US" dirty="0"/>
              <a:t>Create = constructor</a:t>
            </a:r>
          </a:p>
          <a:p>
            <a:pPr lvl="1" fontAlgn="base"/>
            <a:r>
              <a:rPr lang="en-US" dirty="0"/>
              <a:t>Acquire = allocate (e.g. memory, files)</a:t>
            </a:r>
          </a:p>
          <a:p>
            <a:pPr fontAlgn="base"/>
            <a:r>
              <a:rPr lang="en-US" sz="2000" dirty="0"/>
              <a:t>When the object is destroyed, release resources</a:t>
            </a:r>
          </a:p>
          <a:p>
            <a:pPr lvl="1" fontAlgn="base"/>
            <a:r>
              <a:rPr lang="en-US" dirty="0"/>
              <a:t>Destroy = destructor</a:t>
            </a:r>
          </a:p>
          <a:p>
            <a:pPr lvl="1" fontAlgn="base"/>
            <a:r>
              <a:rPr lang="en-US" dirty="0"/>
              <a:t>Release = deallocate</a:t>
            </a:r>
          </a:p>
          <a:p>
            <a:pPr fontAlgn="base"/>
            <a:r>
              <a:rPr lang="en-US" sz="2000" dirty="0"/>
              <a:t>When used correctly, makes code safer and easier to read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6E454-9D12-2242-BCF8-3EEDF80CD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38ED-6C78-4A4D-83D6-CCF9437DA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1C99DC-C799-DA47-B012-B203D87572EF}"/>
              </a:ext>
            </a:extLst>
          </p:cNvPr>
          <p:cNvSpPr/>
          <p:nvPr/>
        </p:nvSpPr>
        <p:spPr>
          <a:xfrm>
            <a:off x="6875427" y="1277943"/>
            <a:ext cx="4741333" cy="1754326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return_msg_c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size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strlen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 + </a:t>
            </a:r>
            <a:r>
              <a:rPr lang="en-US" dirty="0">
                <a:solidFill>
                  <a:srgbClr val="098658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str = malloc(size);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strncpy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(str, 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, size);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str;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B1A460-816E-4945-8C47-FDC03A559D3E}"/>
              </a:ext>
            </a:extLst>
          </p:cNvPr>
          <p:cNvSpPr/>
          <p:nvPr/>
        </p:nvSpPr>
        <p:spPr>
          <a:xfrm>
            <a:off x="6875427" y="3333466"/>
            <a:ext cx="4741333" cy="1200329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std::string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return_msg_cpp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 {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std::string str(</a:t>
            </a:r>
            <a:r>
              <a:rPr lang="en-US" dirty="0">
                <a:solidFill>
                  <a:srgbClr val="A31515"/>
                </a:solidFill>
                <a:latin typeface="Courier New" panose="020703090202050204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str;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96DBDD-4C5E-BC49-AB2C-C0A32FA4BEAF}"/>
              </a:ext>
            </a:extLst>
          </p:cNvPr>
          <p:cNvSpPr/>
          <p:nvPr/>
        </p:nvSpPr>
        <p:spPr>
          <a:xfrm>
            <a:off x="6875426" y="4768836"/>
            <a:ext cx="4741333" cy="1477328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namespace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std;</a:t>
            </a:r>
            <a:endParaRPr lang="en-US" dirty="0"/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s1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return_msg_c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endParaRPr lang="en-US" dirty="0"/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&lt;&lt; s1 &lt;&lt;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string s2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return_msg_cpp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();</a:t>
            </a:r>
            <a:endParaRPr lang="en-US" dirty="0"/>
          </a:p>
          <a:p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&lt;&lt; s2 &lt;&lt;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46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4530D-58DF-0C4B-BF50-754E1D53D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310B7-1F78-704B-90A7-72FA980C9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dirty="0"/>
              <a:t>The compiler sometimes uses a “return by value optimization” or “move semantics” to eliminate unnecessary copies</a:t>
            </a:r>
            <a:endParaRPr lang="en-US" sz="1400" dirty="0"/>
          </a:p>
          <a:p>
            <a:pPr lvl="1" fontAlgn="base"/>
            <a:r>
              <a:rPr lang="en-US" dirty="0"/>
              <a:t>Sometimes you might not see a constructor get invoked when you might expect it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9A0C53-724C-1741-80E7-12F682138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D765D-E2B3-2745-A848-42C329B47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404EF-7A41-1E42-861A-8ACEA421BAE8}"/>
              </a:ext>
            </a:extLst>
          </p:cNvPr>
          <p:cNvSpPr/>
          <p:nvPr/>
        </p:nvSpPr>
        <p:spPr>
          <a:xfrm>
            <a:off x="3048000" y="2732447"/>
            <a:ext cx="6096000" cy="2308324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Point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() {</a:t>
            </a:r>
            <a:endParaRPr lang="en-US" dirty="0"/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Point 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y;   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default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ctor</a:t>
            </a:r>
            <a:endParaRPr lang="en-US" dirty="0"/>
          </a:p>
          <a:p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  </a:t>
            </a:r>
            <a:r>
              <a:rPr lang="en-US" dirty="0">
                <a:solidFill>
                  <a:srgbClr val="E2661A"/>
                </a:solidFill>
                <a:latin typeface="Courier New" panose="02070309020205020404" pitchFamily="49" charset="0"/>
              </a:rPr>
              <a:t>return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y;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      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// copy </a:t>
            </a:r>
            <a:r>
              <a:rPr lang="en-US" b="1" i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ctor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? optimized?</a:t>
            </a:r>
            <a:endParaRPr lang="en-US" dirty="0"/>
          </a:p>
          <a:p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}</a:t>
            </a:r>
            <a:endParaRPr lang="en-US" dirty="0"/>
          </a:p>
          <a:p>
            <a:br>
              <a:rPr lang="en-US" dirty="0"/>
            </a:b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Point 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x(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, 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);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two-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ints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-argument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ctor</a:t>
            </a:r>
            <a:endParaRPr lang="en-US" dirty="0"/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Point 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y = x;      </a:t>
            </a:r>
            <a:r>
              <a:rPr lang="en-US" i="1" dirty="0">
                <a:solidFill>
                  <a:srgbClr val="5A5A5A"/>
                </a:solidFill>
                <a:latin typeface="Courier New" panose="02070309020205020404" pitchFamily="49" charset="0"/>
              </a:rPr>
              <a:t>// copy 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</a:rPr>
              <a:t>ctor</a:t>
            </a:r>
            <a:endParaRPr lang="en-US" dirty="0"/>
          </a:p>
          <a:p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</a:rPr>
              <a:t>Point 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z =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</a:rPr>
              <a:t>foo</a:t>
            </a:r>
            <a:r>
              <a:rPr lang="en-US" dirty="0">
                <a:solidFill>
                  <a:srgbClr val="611BB8"/>
                </a:solidFill>
                <a:latin typeface="Courier New" panose="02070309020205020404" pitchFamily="49" charset="0"/>
              </a:rPr>
              <a:t>();  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// copy </a:t>
            </a:r>
            <a:r>
              <a:rPr lang="en-US" b="1" i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ctor</a:t>
            </a:r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</a:rPr>
              <a:t>? optimized?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72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42B0B-C576-044A-8EC7-396D5206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26BE6-09DC-CC44-B43F-A614A849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sz="2400" dirty="0"/>
              <a:t>Each namespace is a separate scope</a:t>
            </a:r>
            <a:endParaRPr lang="en-US" sz="1400" dirty="0"/>
          </a:p>
          <a:p>
            <a:pPr lvl="1" fontAlgn="base"/>
            <a:r>
              <a:rPr lang="en-US" dirty="0"/>
              <a:t>Useful for avoiding symbol collisions!</a:t>
            </a:r>
            <a:endParaRPr lang="en-US" sz="2000" dirty="0"/>
          </a:p>
          <a:p>
            <a:pPr fontAlgn="base"/>
            <a:r>
              <a:rPr lang="en-US" sz="2400" dirty="0"/>
              <a:t>Namespace definition:</a:t>
            </a:r>
            <a:endParaRPr lang="en-US" sz="1400" dirty="0"/>
          </a:p>
          <a:p>
            <a:pPr lvl="1" fontAlgn="base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namespace name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 // declarations go here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fontAlgn="base"/>
            <a:r>
              <a:rPr lang="en-US" dirty="0"/>
              <a:t>Doesn’t end with a semi-colon and doesn’t add to the indentation of its contents</a:t>
            </a:r>
            <a:endParaRPr lang="en-US" sz="2000" dirty="0"/>
          </a:p>
          <a:p>
            <a:pPr lvl="1" fontAlgn="base"/>
            <a:r>
              <a:rPr lang="en-US" dirty="0"/>
              <a:t>Creates a new namespace name if it did not exist, otherwise </a:t>
            </a:r>
            <a:r>
              <a:rPr lang="en-US" i="1" dirty="0"/>
              <a:t>adds to the existing namespace</a:t>
            </a:r>
            <a:r>
              <a:rPr lang="en-US" dirty="0"/>
              <a:t> (</a:t>
            </a:r>
            <a:r>
              <a:rPr lang="en-US" b="1" dirty="0"/>
              <a:t>!</a:t>
            </a:r>
            <a:r>
              <a:rPr lang="en-US" dirty="0"/>
              <a:t>)</a:t>
            </a:r>
            <a:endParaRPr lang="en-US" sz="2000" dirty="0"/>
          </a:p>
          <a:p>
            <a:pPr lvl="2" fontAlgn="base"/>
            <a:r>
              <a:rPr lang="en-US" dirty="0"/>
              <a:t>This means that components (</a:t>
            </a:r>
            <a:r>
              <a:rPr lang="en-US" i="1" dirty="0"/>
              <a:t>e.g.</a:t>
            </a:r>
            <a:r>
              <a:rPr lang="en-US" dirty="0"/>
              <a:t> classes, functions) of a namespace can be defined in multiple source files</a:t>
            </a:r>
            <a:endParaRPr lang="en-US" sz="1200" dirty="0"/>
          </a:p>
          <a:p>
            <a:pPr fontAlgn="base"/>
            <a:r>
              <a:rPr lang="en-US" sz="2400" dirty="0"/>
              <a:t>Namespaces vs classes</a:t>
            </a:r>
          </a:p>
          <a:p>
            <a:pPr lvl="1" fontAlgn="base"/>
            <a:r>
              <a:rPr lang="en-US" sz="2000" dirty="0"/>
              <a:t>They seems somewhat similar, but classes are </a:t>
            </a:r>
            <a:r>
              <a:rPr lang="en-US" sz="2000" i="1" dirty="0"/>
              <a:t>not</a:t>
            </a:r>
            <a:r>
              <a:rPr lang="en-US" sz="2000" dirty="0"/>
              <a:t> namespaces:</a:t>
            </a:r>
            <a:endParaRPr lang="en-US" dirty="0"/>
          </a:p>
          <a:p>
            <a:pPr lvl="1" fontAlgn="base"/>
            <a:r>
              <a:rPr lang="en-US" dirty="0"/>
              <a:t>There are no instances/objects of a namespace; a namespace is just a group of logically-related things (classes, functions, etc.)</a:t>
            </a:r>
          </a:p>
          <a:p>
            <a:pPr lvl="1" fontAlgn="base"/>
            <a:r>
              <a:rPr lang="en-US" dirty="0"/>
              <a:t>To access a member of a namespace, you must use the fully qualified name (</a:t>
            </a:r>
            <a:r>
              <a:rPr lang="en-US" i="1" dirty="0"/>
              <a:t>i.e.</a:t>
            </a:r>
            <a:r>
              <a:rPr lang="en-US" dirty="0"/>
              <a:t> </a:t>
            </a:r>
            <a:r>
              <a:rPr lang="en-US" dirty="0" err="1"/>
              <a:t>nsp_name</a:t>
            </a:r>
            <a:r>
              <a:rPr lang="en-US" dirty="0"/>
              <a:t>::member)</a:t>
            </a:r>
            <a:endParaRPr lang="en-US" sz="2000" dirty="0"/>
          </a:p>
          <a:p>
            <a:pPr lvl="2" fontAlgn="base"/>
            <a:r>
              <a:rPr lang="en-US" dirty="0"/>
              <a:t>Unless you are using that namespace</a:t>
            </a:r>
            <a:endParaRPr lang="en-US" sz="1200" dirty="0"/>
          </a:p>
          <a:p>
            <a:pPr lvl="2" fontAlgn="base"/>
            <a:r>
              <a:rPr lang="en-US" dirty="0"/>
              <a:t>You only used the fully qualified name of a class member when you are defining it outside of the scope of the class definition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54D04-FA86-DA40-8384-2C6A195FC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3DD0D-476B-A743-BBDE-5CB91288F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42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1C79-D4D0-254E-B4A9-28B70544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4CCDC-3B3E-C54F-A762-9C3212763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introduces the “const” keyword which declares a value that cannot change</a:t>
            </a:r>
          </a:p>
          <a:p>
            <a:r>
              <a:rPr lang="en-US" dirty="0"/>
              <a:t>const int CURRENT_YEAR = 2020;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C82B12-9E82-8145-9F16-778E641A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9C6CB-8ECF-9B4B-B4D7-D9F74011B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00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9571-989B-E949-9019-505C6CF5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2B36D-C58F-B147-ABC1-8A2FBA2F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6620039" cy="4845504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sz="2400" dirty="0"/>
              <a:t>Inheritance is the formal establishment of hierarchical relationships between classes in order to facilitate the sharing of behaviors</a:t>
            </a:r>
          </a:p>
          <a:p>
            <a:pPr fontAlgn="base"/>
            <a:r>
              <a:rPr lang="en-US" sz="2400" dirty="0"/>
              <a:t>A parent-child “is-a” relationship between classes</a:t>
            </a:r>
            <a:endParaRPr lang="en-US" sz="1400" dirty="0"/>
          </a:p>
          <a:p>
            <a:pPr lvl="1" fontAlgn="base"/>
            <a:r>
              <a:rPr lang="en-US" dirty="0"/>
              <a:t>A child (</a:t>
            </a:r>
            <a:r>
              <a:rPr lang="en-US" b="1" dirty="0">
                <a:solidFill>
                  <a:srgbClr val="4C3282"/>
                </a:solidFill>
              </a:rPr>
              <a:t>derived class</a:t>
            </a:r>
            <a:r>
              <a:rPr lang="en-US" dirty="0"/>
              <a:t>) extends a parent (</a:t>
            </a:r>
            <a:r>
              <a:rPr lang="en-US" b="1" dirty="0">
                <a:solidFill>
                  <a:srgbClr val="4C3282"/>
                </a:solidFill>
              </a:rPr>
              <a:t>base class</a:t>
            </a:r>
            <a:r>
              <a:rPr lang="en-US" dirty="0"/>
              <a:t>)</a:t>
            </a:r>
            <a:endParaRPr lang="en-US" sz="2000" dirty="0"/>
          </a:p>
          <a:p>
            <a:pPr fontAlgn="base"/>
            <a:r>
              <a:rPr lang="en-US" sz="2400" dirty="0"/>
              <a:t>Benefits:</a:t>
            </a:r>
            <a:endParaRPr lang="en-US" sz="1400" dirty="0"/>
          </a:p>
          <a:p>
            <a:pPr lvl="1" fontAlgn="base"/>
            <a:r>
              <a:rPr lang="en-US" dirty="0"/>
              <a:t>Code reuse</a:t>
            </a:r>
            <a:endParaRPr lang="en-US" sz="2000" dirty="0"/>
          </a:p>
          <a:p>
            <a:pPr lvl="2" fontAlgn="base"/>
            <a:r>
              <a:rPr lang="en-US" dirty="0"/>
              <a:t>Children can automatically inherit code from parents</a:t>
            </a:r>
            <a:endParaRPr lang="en-US" sz="1200" dirty="0"/>
          </a:p>
          <a:p>
            <a:pPr lvl="1" fontAlgn="base"/>
            <a:r>
              <a:rPr lang="en-US" dirty="0"/>
              <a:t>Polymorphism</a:t>
            </a:r>
            <a:endParaRPr lang="en-US" sz="2000" dirty="0"/>
          </a:p>
          <a:p>
            <a:pPr lvl="2" fontAlgn="base"/>
            <a:r>
              <a:rPr lang="en-US" dirty="0"/>
              <a:t>Ability to redefine existing behavior but preserve the interface</a:t>
            </a:r>
            <a:endParaRPr lang="en-US" sz="1200" dirty="0"/>
          </a:p>
          <a:p>
            <a:pPr lvl="2" fontAlgn="base"/>
            <a:r>
              <a:rPr lang="en-US" dirty="0"/>
              <a:t>Children can override the behavior of the parent</a:t>
            </a:r>
            <a:endParaRPr lang="en-US" sz="1200" dirty="0"/>
          </a:p>
          <a:p>
            <a:pPr lvl="2" fontAlgn="base"/>
            <a:r>
              <a:rPr lang="en-US" dirty="0"/>
              <a:t>Others can make calls on objects without knowing which part of the inheritance tree it is in</a:t>
            </a:r>
            <a:endParaRPr lang="en-US" sz="1200" dirty="0"/>
          </a:p>
          <a:p>
            <a:pPr lvl="1" fontAlgn="base"/>
            <a:r>
              <a:rPr lang="en-US" dirty="0"/>
              <a:t>Extensibility</a:t>
            </a:r>
            <a:endParaRPr lang="en-US" sz="2000" dirty="0"/>
          </a:p>
          <a:p>
            <a:pPr lvl="2" fontAlgn="base"/>
            <a:r>
              <a:rPr lang="en-US" dirty="0"/>
              <a:t>Children can add behavior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87DC1-0EC9-7542-93D3-830B532E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AE9BA-50F9-E340-9AFB-04730294A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75378B1-54E0-B54F-87C1-EA930BDFD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568197"/>
              </p:ext>
            </p:extLst>
          </p:nvPr>
        </p:nvGraphicFramePr>
        <p:xfrm>
          <a:off x="6825612" y="2509830"/>
          <a:ext cx="4381500" cy="137160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2627327078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140606963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Java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C++</a:t>
                      </a:r>
                      <a:endParaRPr lang="en-US" sz="140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2428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611BB8"/>
                          </a:solidFill>
                          <a:effectLst/>
                          <a:latin typeface="Calibri" panose="020F0502020204030204" pitchFamily="34" charset="0"/>
                        </a:rPr>
                        <a:t>Superclass</a:t>
                      </a:r>
                      <a:endParaRPr lang="en-US" sz="140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611BB8"/>
                          </a:solidFill>
                          <a:effectLst/>
                          <a:latin typeface="Calibri" panose="020F0502020204030204" pitchFamily="34" charset="0"/>
                        </a:rPr>
                        <a:t>Base Class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6097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>
                          <a:solidFill>
                            <a:srgbClr val="611BB8"/>
                          </a:solidFill>
                          <a:effectLst/>
                          <a:latin typeface="Calibri" panose="020F0502020204030204" pitchFamily="34" charset="0"/>
                        </a:rPr>
                        <a:t>Subclass</a:t>
                      </a:r>
                      <a:endParaRPr lang="en-US" sz="140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611BB8"/>
                          </a:solidFill>
                          <a:effectLst/>
                          <a:latin typeface="Calibri" panose="020F0502020204030204" pitchFamily="34" charset="0"/>
                        </a:rPr>
                        <a:t>Derived Class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41734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A02D0CAD-CD49-C64C-AAC3-47F6726DB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426" y="151298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3F12-8404-244C-9411-465488EDD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 Design Example: Stock 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DCCBC-AB5E-E740-AE85-DB18EECC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7"/>
            <a:ext cx="4267502" cy="4845504"/>
          </a:xfrm>
        </p:spPr>
        <p:txBody>
          <a:bodyPr/>
          <a:lstStyle/>
          <a:p>
            <a:pPr fontAlgn="base"/>
            <a:r>
              <a:rPr lang="en-US" sz="2400" dirty="0"/>
              <a:t>A portfolio represents a person’s financial investments</a:t>
            </a:r>
            <a:endParaRPr lang="en-US" sz="1400" dirty="0"/>
          </a:p>
          <a:p>
            <a:pPr lvl="1" fontAlgn="base"/>
            <a:r>
              <a:rPr lang="en-US" dirty="0"/>
              <a:t>Each </a:t>
            </a:r>
            <a:r>
              <a:rPr lang="en-US" i="1" dirty="0"/>
              <a:t>asset</a:t>
            </a:r>
            <a:r>
              <a:rPr lang="en-US" dirty="0"/>
              <a:t> has a cost (</a:t>
            </a:r>
            <a:r>
              <a:rPr lang="en-US" i="1" dirty="0"/>
              <a:t>i.e.</a:t>
            </a:r>
            <a:r>
              <a:rPr lang="en-US" dirty="0"/>
              <a:t> how much was paid for it) and a market value (</a:t>
            </a:r>
            <a:r>
              <a:rPr lang="en-US" i="1" dirty="0"/>
              <a:t>i.e.</a:t>
            </a:r>
            <a:r>
              <a:rPr lang="en-US" dirty="0"/>
              <a:t> how much it is worth)</a:t>
            </a:r>
            <a:endParaRPr lang="en-US" sz="2000" dirty="0"/>
          </a:p>
          <a:p>
            <a:pPr lvl="2" fontAlgn="base"/>
            <a:r>
              <a:rPr lang="en-US" dirty="0"/>
              <a:t>The difference between the cost and market value is the </a:t>
            </a:r>
            <a:r>
              <a:rPr lang="en-US" i="1" dirty="0"/>
              <a:t>profit</a:t>
            </a:r>
            <a:r>
              <a:rPr lang="en-US" dirty="0"/>
              <a:t> (or loss)</a:t>
            </a:r>
            <a:endParaRPr lang="en-US" sz="1200" dirty="0"/>
          </a:p>
          <a:p>
            <a:pPr lvl="1" fontAlgn="base"/>
            <a:r>
              <a:rPr lang="en-US" dirty="0"/>
              <a:t>Different assets compute market value in different ways</a:t>
            </a:r>
            <a:endParaRPr lang="en-US" sz="2000" dirty="0"/>
          </a:p>
          <a:p>
            <a:pPr lvl="2" fontAlgn="base"/>
            <a:r>
              <a:rPr lang="en-US" dirty="0"/>
              <a:t>A </a:t>
            </a:r>
            <a:r>
              <a:rPr lang="en-US" b="1" dirty="0"/>
              <a:t>stock</a:t>
            </a:r>
            <a:r>
              <a:rPr lang="en-US" dirty="0"/>
              <a:t> that you own has a ticker symbol (</a:t>
            </a:r>
            <a:r>
              <a:rPr lang="en-US" i="1" dirty="0"/>
              <a:t>e.g.</a:t>
            </a:r>
            <a:r>
              <a:rPr lang="en-US" dirty="0"/>
              <a:t> “GOOG”), a number of shares, share price paid, and current share price</a:t>
            </a:r>
            <a:endParaRPr lang="en-US" sz="1200" dirty="0"/>
          </a:p>
          <a:p>
            <a:pPr lvl="2" fontAlgn="base"/>
            <a:r>
              <a:rPr lang="en-US" dirty="0"/>
              <a:t>A </a:t>
            </a:r>
            <a:r>
              <a:rPr lang="en-US" b="1" dirty="0"/>
              <a:t>dividend stock</a:t>
            </a:r>
            <a:r>
              <a:rPr lang="en-US" dirty="0"/>
              <a:t> is a stock that also has dividend payments</a:t>
            </a:r>
            <a:endParaRPr lang="en-US" sz="1200" dirty="0"/>
          </a:p>
          <a:p>
            <a:pPr lvl="2" fontAlgn="base"/>
            <a:r>
              <a:rPr lang="en-US" b="1" dirty="0"/>
              <a:t>Cash</a:t>
            </a:r>
            <a:r>
              <a:rPr lang="en-US" dirty="0"/>
              <a:t> is an asset that never incurs a profit or loss</a:t>
            </a:r>
            <a:endParaRPr lang="en-US" sz="12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08C29-CC59-E844-958F-524ED2A3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AE42B-F70C-0B49-8CBE-4C9307162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02AC53-387C-944F-94FD-3A4D7A453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12813"/>
              </p:ext>
            </p:extLst>
          </p:nvPr>
        </p:nvGraphicFramePr>
        <p:xfrm>
          <a:off x="4997382" y="1153306"/>
          <a:ext cx="2190750" cy="199263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1366213890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Stock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88675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total_shares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0733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21758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D5CDE0-416D-C148-A9F2-BD93D4594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09214"/>
              </p:ext>
            </p:extLst>
          </p:nvPr>
        </p:nvGraphicFramePr>
        <p:xfrm>
          <a:off x="7349260" y="1153306"/>
          <a:ext cx="2190750" cy="220599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2616310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DividendStock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51258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total_shares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dividends_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3609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0675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05C977A-60D0-B84F-8D3C-344DB19AA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25426"/>
              </p:ext>
            </p:extLst>
          </p:nvPr>
        </p:nvGraphicFramePr>
        <p:xfrm>
          <a:off x="9697752" y="1149787"/>
          <a:ext cx="2190750" cy="92583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3720263387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Cash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168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amount_</a:t>
                      </a:r>
                      <a:endParaRPr lang="en-US" sz="160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024128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37397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14823042-BA9D-194C-BD97-1D3B1EEF0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378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66467A0-119A-7E43-BD1A-2F98E2520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65995"/>
              </p:ext>
            </p:extLst>
          </p:nvPr>
        </p:nvGraphicFramePr>
        <p:xfrm>
          <a:off x="4994139" y="4785945"/>
          <a:ext cx="2190750" cy="138303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1624007386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Asset</a:t>
                      </a:r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(abstract)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553073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7112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05298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F97C03A-B0E0-B949-8C2E-DCA64C4C6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83673"/>
              </p:ext>
            </p:extLst>
          </p:nvPr>
        </p:nvGraphicFramePr>
        <p:xfrm>
          <a:off x="7349260" y="3564113"/>
          <a:ext cx="2190750" cy="199263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1596412060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Stock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56108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total_shares</a:t>
                      </a:r>
                      <a:r>
                        <a:rPr lang="en-US" sz="1400" b="1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total_cost</a:t>
                      </a:r>
                      <a:r>
                        <a:rPr lang="en-US" sz="1400" b="1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</a:t>
                      </a:r>
                      <a:r>
                        <a:rPr lang="en-US" sz="1400" b="1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51394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893276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ED6169B-10F9-BF47-90E5-37911DC314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72776"/>
              </p:ext>
            </p:extLst>
          </p:nvPr>
        </p:nvGraphicFramePr>
        <p:xfrm>
          <a:off x="7349260" y="5831317"/>
          <a:ext cx="2190750" cy="92583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145653368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Cash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627516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amount_</a:t>
                      </a:r>
                      <a:endParaRPr lang="en-US" sz="160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128960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11571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8729055-5A16-E647-B078-64BAF39A6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69995"/>
              </p:ext>
            </p:extLst>
          </p:nvPr>
        </p:nvGraphicFramePr>
        <p:xfrm>
          <a:off x="9769331" y="3560567"/>
          <a:ext cx="2190750" cy="2205990"/>
        </p:xfrm>
        <a:graphic>
          <a:graphicData uri="http://schemas.openxmlformats.org/drawingml/2006/table">
            <a:tbl>
              <a:tblPr/>
              <a:tblGrid>
                <a:gridCol w="2190750">
                  <a:extLst>
                    <a:ext uri="{9D8B030D-6E8A-4147-A177-3AD203B41FA5}">
                      <a16:colId xmlns:a16="http://schemas.microsoft.com/office/drawing/2014/main" val="3997074034"/>
                    </a:ext>
                  </a:extLst>
                </a:gridCol>
              </a:tblGrid>
              <a:tr h="2762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ourier New" panose="02070309020205020404" pitchFamily="49" charset="0"/>
                        </a:rPr>
                        <a:t>DividendStock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38232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symbol_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total_shares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total_cost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current_price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_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dividends_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95778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GetMarketValue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GetProfit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GetCost</a:t>
                      </a:r>
                      <a:r>
                        <a:rPr lang="en-US" sz="1400" b="0" i="0" u="none" strike="noStrike" dirty="0">
                          <a:solidFill>
                            <a:srgbClr val="611BB8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  <a:endParaRPr lang="en-US" sz="1600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611B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697190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DCA47B89-E4F8-E241-8D07-EFA638529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42377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E384F3-F647-0B4F-B072-9339E01D382A}"/>
              </a:ext>
            </a:extLst>
          </p:cNvPr>
          <p:cNvCxnSpPr/>
          <p:nvPr/>
        </p:nvCxnSpPr>
        <p:spPr>
          <a:xfrm flipV="1">
            <a:off x="6089514" y="3835400"/>
            <a:ext cx="1259746" cy="950545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C31F2AC-7E2F-E447-AA37-04C7C6FE6A46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089514" y="6168975"/>
            <a:ext cx="1259746" cy="375427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7F244B5-5FA3-5243-B2F4-F9C0A622BE11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9540010" y="4548485"/>
            <a:ext cx="229321" cy="11943"/>
          </a:xfrm>
          <a:prstGeom prst="straightConnector1">
            <a:avLst/>
          </a:prstGeom>
          <a:ln w="28575"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42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E3B8-2BB8-4E40-A53E-E34E2A855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Derivation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D338-E18E-4840-A369-3EC9DCA1F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6560078" cy="5354865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/>
              <a:t>Comma-separated list of classes to inherit from:</a:t>
            </a:r>
            <a:endParaRPr lang="en-US" sz="1200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 fontAlgn="base"/>
            <a:r>
              <a:rPr lang="en-US" dirty="0"/>
              <a:t>Focus on single inheritance, but </a:t>
            </a:r>
            <a:r>
              <a:rPr lang="en-US" i="1" dirty="0"/>
              <a:t>multiple inheritance</a:t>
            </a:r>
            <a:r>
              <a:rPr lang="en-US" dirty="0"/>
              <a:t> possible</a:t>
            </a:r>
          </a:p>
          <a:p>
            <a:pPr lvl="1" fontAlgn="base"/>
            <a:endParaRPr lang="en-US" sz="2000" dirty="0"/>
          </a:p>
          <a:p>
            <a:pPr lvl="1" fontAlgn="base"/>
            <a:endParaRPr lang="en-US" sz="2000" dirty="0"/>
          </a:p>
          <a:p>
            <a:pPr lvl="1" fontAlgn="base"/>
            <a:endParaRPr lang="en-US" sz="2000" dirty="0"/>
          </a:p>
          <a:p>
            <a:pPr fontAlgn="base"/>
            <a:r>
              <a:rPr lang="en-US" sz="2000" dirty="0"/>
              <a:t>Almost always use “public” inheritance</a:t>
            </a:r>
            <a:endParaRPr lang="en-US" sz="1200" dirty="0"/>
          </a:p>
          <a:p>
            <a:pPr lvl="1" fontAlgn="base"/>
            <a:r>
              <a:rPr lang="en-US" sz="1600" dirty="0"/>
              <a:t>Acts like extends does in Java</a:t>
            </a:r>
            <a:endParaRPr lang="en-US" dirty="0"/>
          </a:p>
          <a:p>
            <a:pPr lvl="1" fontAlgn="base"/>
            <a:r>
              <a:rPr lang="en-US" sz="1600" dirty="0"/>
              <a:t>Any member that is non-private in the base class is the same in the derived class; both </a:t>
            </a:r>
            <a:r>
              <a:rPr lang="en-US" sz="1600" i="1" dirty="0"/>
              <a:t>interface and implementation inheritance</a:t>
            </a:r>
            <a:endParaRPr lang="en-US" dirty="0"/>
          </a:p>
          <a:p>
            <a:pPr lvl="2" fontAlgn="base"/>
            <a:r>
              <a:rPr lang="en-US" sz="1200" dirty="0"/>
              <a:t>Except that constructors, destructors, copy constructor, and assignment operator are </a:t>
            </a:r>
            <a:r>
              <a:rPr lang="en-US" sz="1200" i="1" dirty="0"/>
              <a:t>never</a:t>
            </a:r>
            <a:r>
              <a:rPr lang="en-US" sz="1200" dirty="0"/>
              <a:t> inherited</a:t>
            </a:r>
          </a:p>
          <a:p>
            <a:pPr lvl="1" fontAlgn="base"/>
            <a:r>
              <a:rPr lang="en-US" sz="1500" dirty="0"/>
              <a:t>We’ll only use public inheritance in this class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ED55B-5627-F143-94AA-553CE0BC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4181E-D2BE-FE4D-9228-24B519FF1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E89FD1-624F-9749-8EBD-BD298A25495D}"/>
              </a:ext>
            </a:extLst>
          </p:cNvPr>
          <p:cNvSpPr/>
          <p:nvPr/>
        </p:nvSpPr>
        <p:spPr>
          <a:xfrm>
            <a:off x="1354111" y="1854079"/>
            <a:ext cx="4013287" cy="116955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sz="1400" dirty="0" err="1">
                <a:solidFill>
                  <a:srgbClr val="D94B7B"/>
                </a:solidFill>
                <a:latin typeface="Courier New" panose="02070309020205020404" pitchFamily="49" charset="0"/>
              </a:rPr>
              <a:t>BaseClass.h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endParaRPr lang="en-US" sz="1400" dirty="0"/>
          </a:p>
          <a:p>
            <a:br>
              <a:rPr lang="en-US" sz="1400" dirty="0"/>
            </a:b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Name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66FF"/>
                </a:solidFill>
                <a:latin typeface="Courier New" panose="02070309020205020404" pitchFamily="49" charset="0"/>
              </a:rPr>
              <a:t>BaseClass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{</a:t>
            </a:r>
            <a:b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</a:br>
            <a:r>
              <a:rPr lang="en-US" sz="1400" i="1" dirty="0">
                <a:solidFill>
                  <a:srgbClr val="611BB8"/>
                </a:solidFill>
                <a:latin typeface="Courier New" panose="02070309020205020404" pitchFamily="49" charset="0"/>
              </a:rPr>
              <a:t>  ...</a:t>
            </a:r>
            <a:b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652688-0654-EB47-ACE3-A2E768FC012F}"/>
              </a:ext>
            </a:extLst>
          </p:cNvPr>
          <p:cNvSpPr/>
          <p:nvPr/>
        </p:nvSpPr>
        <p:spPr>
          <a:xfrm>
            <a:off x="7389533" y="1421206"/>
            <a:ext cx="4367135" cy="358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visible to all other classes</a:t>
            </a:r>
          </a:p>
          <a:p>
            <a:pPr marL="91440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visible to current class and its derived classes</a:t>
            </a:r>
          </a:p>
          <a:p>
            <a:pPr marL="91440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: visible only to the current class</a:t>
            </a:r>
          </a:p>
          <a:p>
            <a:pPr marL="91440" indent="-91440" defTabSz="914400" fontAlgn="base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4C3282"/>
              </a:buClr>
              <a:buSzPct val="100000"/>
              <a:buFont typeface="Wingdings" pitchFamily="2" charset="2"/>
              <a:buChar char="§"/>
            </a:pP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Use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 for class members only when:</a:t>
            </a:r>
          </a:p>
          <a:p>
            <a:pPr marL="265176" lvl="1" indent="-137160" defTabSz="9144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SzPct val="100000"/>
              <a:buFont typeface="Segoe UI Semilight" panose="020B0402040204020203" pitchFamily="34" charset="0"/>
              <a:buChar char="-"/>
            </a:pP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Class is designed to be extended by derived classes</a:t>
            </a:r>
          </a:p>
          <a:p>
            <a:pPr marL="265176" lvl="1" indent="-137160" defTabSz="914400" fontAlgn="base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B6A479"/>
              </a:buClr>
              <a:buSzPct val="100000"/>
              <a:buFont typeface="Segoe UI Semilight" panose="020B0402040204020203" pitchFamily="34" charset="0"/>
              <a:buChar char="-"/>
            </a:pPr>
            <a:r>
              <a:rPr lang="en-US" sz="16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Derived classes must have access but clients should not be allowed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7A9477-2E2C-D34F-B6F6-4C1B13E045E7}"/>
              </a:ext>
            </a:extLst>
          </p:cNvPr>
          <p:cNvSpPr/>
          <p:nvPr/>
        </p:nvSpPr>
        <p:spPr>
          <a:xfrm>
            <a:off x="1354111" y="3496944"/>
            <a:ext cx="5631305" cy="1169551"/>
          </a:xfrm>
          <a:prstGeom prst="rect">
            <a:avLst/>
          </a:prstGeom>
          <a:ln>
            <a:solidFill>
              <a:srgbClr val="4C3282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r>
              <a:rPr lang="en-US" sz="1400" dirty="0" err="1">
                <a:solidFill>
                  <a:srgbClr val="D94B7B"/>
                </a:solidFill>
                <a:latin typeface="Courier New" panose="02070309020205020404" pitchFamily="49" charset="0"/>
              </a:rPr>
              <a:t>BaseClass.h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</a:t>
            </a:r>
            <a:endParaRPr lang="en-US" sz="1400" dirty="0"/>
          </a:p>
          <a:p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#include </a:t>
            </a:r>
            <a:r>
              <a:rPr lang="en-US" sz="1400" dirty="0">
                <a:solidFill>
                  <a:srgbClr val="D94B7B"/>
                </a:solidFill>
                <a:latin typeface="Courier New" panose="02070309020205020404" pitchFamily="49" charset="0"/>
              </a:rPr>
              <a:t>"BaseClass2.h"</a:t>
            </a:r>
            <a:br>
              <a:rPr lang="en-US" sz="1400" dirty="0"/>
            </a:b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class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Name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: 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66FF"/>
                </a:solidFill>
                <a:latin typeface="Courier New" panose="02070309020205020404" pitchFamily="49" charset="0"/>
              </a:rPr>
              <a:t>BaseClass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, </a:t>
            </a:r>
            <a:r>
              <a:rPr lang="en-US" sz="1400" dirty="0">
                <a:solidFill>
                  <a:srgbClr val="E2661A"/>
                </a:solidFill>
                <a:latin typeface="Courier New" panose="02070309020205020404" pitchFamily="49" charset="0"/>
              </a:rPr>
              <a:t>public</a:t>
            </a:r>
            <a:r>
              <a:rPr lang="en-US" sz="1400" dirty="0">
                <a:solidFill>
                  <a:srgbClr val="0066FF"/>
                </a:solidFill>
                <a:latin typeface="Courier New" panose="02070309020205020404" pitchFamily="49" charset="0"/>
              </a:rPr>
              <a:t> BaseClass2 </a:t>
            </a: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{</a:t>
            </a:r>
            <a:b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</a:br>
            <a:r>
              <a:rPr lang="en-US" sz="1400" i="1" dirty="0">
                <a:solidFill>
                  <a:srgbClr val="611BB8"/>
                </a:solidFill>
                <a:latin typeface="Courier New" panose="02070309020205020404" pitchFamily="49" charset="0"/>
              </a:rPr>
              <a:t>  ...</a:t>
            </a:r>
            <a:b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</a:br>
            <a:r>
              <a:rPr lang="en-US" sz="1400" dirty="0">
                <a:solidFill>
                  <a:srgbClr val="611BB8"/>
                </a:solidFill>
                <a:latin typeface="Courier New" panose="02070309020205020404" pitchFamily="49" charset="0"/>
              </a:rPr>
              <a:t>};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689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1A50B-2E22-6148-B7C1-0E36D9743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Override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19483-C45A-214A-8FEB-B57A8864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Overrides - </a:t>
            </a:r>
            <a:r>
              <a:rPr lang="en-US" dirty="0"/>
              <a:t>If a derived class defines a method with the </a:t>
            </a:r>
            <a:r>
              <a:rPr lang="en-US" u="sng" dirty="0"/>
              <a:t>same method name and argument types</a:t>
            </a:r>
            <a:r>
              <a:rPr lang="en-US" dirty="0"/>
              <a:t> as one derived in the base class, it is overridden</a:t>
            </a:r>
          </a:p>
          <a:p>
            <a:pPr lvl="1"/>
            <a:r>
              <a:rPr lang="en-US" dirty="0"/>
              <a:t>replaces the base class version with the most closely defined version</a:t>
            </a:r>
          </a:p>
          <a:p>
            <a:r>
              <a:rPr lang="en-US" dirty="0"/>
              <a:t>If you want to use the base-class code, specify the base class when making a method call</a:t>
            </a:r>
          </a:p>
          <a:p>
            <a:pPr lvl="1"/>
            <a:r>
              <a:rPr lang="en-US" dirty="0"/>
              <a:t>class::method(…)</a:t>
            </a:r>
          </a:p>
          <a:p>
            <a:pPr lvl="1"/>
            <a:r>
              <a:rPr lang="en-US" dirty="0"/>
              <a:t>Like Java “super” but C++ doesn’t have “super” because of multiple inheritance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9627B-F0F4-0D4A-9EDC-246963668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B4940-FB52-1946-B1DF-0C8B8D423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1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90F2-97E5-DE44-B23E-626861A6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and Destructing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EB0DF-3BE5-AC4E-98DF-9C3B28F1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 of base class gets called before constructor of derived class</a:t>
            </a:r>
          </a:p>
          <a:p>
            <a:pPr lvl="1"/>
            <a:r>
              <a:rPr lang="en-US" dirty="0"/>
              <a:t>default (zero-argument) constructor unless you specify a different on after the : in the constructor</a:t>
            </a:r>
          </a:p>
          <a:p>
            <a:pPr lvl="1"/>
            <a:r>
              <a:rPr lang="en-US" dirty="0"/>
              <a:t>Initializer syntax: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Foo::Foo(…) : Bar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 it(x) { … }</a:t>
            </a:r>
          </a:p>
          <a:p>
            <a:r>
              <a:rPr lang="en-US" dirty="0"/>
              <a:t>Destructor of base class gets called after destructor of derived class</a:t>
            </a:r>
          </a:p>
          <a:p>
            <a:r>
              <a:rPr lang="en-US" dirty="0"/>
              <a:t>Constructors &amp; destructors “extend” rather than “override”</a:t>
            </a:r>
          </a:p>
          <a:p>
            <a:pPr lvl="1"/>
            <a:r>
              <a:rPr lang="en-US" dirty="0"/>
              <a:t>same as Java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DB2E5C-991B-974E-A551-E61F8D1F1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95872-5300-164B-BD62-E7D9680BC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72F222-AA63-544B-B213-2A97379B65AF}"/>
              </a:ext>
            </a:extLst>
          </p:cNvPr>
          <p:cNvSpPr txBox="1"/>
          <p:nvPr/>
        </p:nvSpPr>
        <p:spPr>
          <a:xfrm>
            <a:off x="2557210" y="3886609"/>
            <a:ext cx="70775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 Derived : public Base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m_cost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Derived(double cost = 0.0, int id = 0)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: Base { id }, // Call Base(int) constructor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m_cost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cost } // assign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prameter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values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double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const (return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m_cost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6252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77D4-13C8-0343-AA4B-364000B3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131F8-4A84-2743-B191-9A9DCC44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600" dirty="0"/>
              <a:t>In Java: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PromisedType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var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56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fontAlgn="base"/>
            <a:r>
              <a:rPr lang="en-US" dirty="0"/>
              <a:t>var is a reference (different term than C++ reference) to an object of </a:t>
            </a:r>
            <a:r>
              <a:rPr lang="en-US" dirty="0" err="1"/>
              <a:t>ActualType</a:t>
            </a:r>
            <a:r>
              <a:rPr lang="en-US" dirty="0"/>
              <a:t> on the Heap</a:t>
            </a:r>
            <a:endParaRPr lang="en-US" sz="2000" dirty="0"/>
          </a:p>
          <a:p>
            <a:pPr lvl="1" fontAlgn="base"/>
            <a:r>
              <a:rPr lang="en-US" dirty="0" err="1"/>
              <a:t>ActualType</a:t>
            </a:r>
            <a:r>
              <a:rPr lang="en-US" dirty="0"/>
              <a:t> must be the same class or a subclass of </a:t>
            </a:r>
            <a:r>
              <a:rPr lang="en-US" dirty="0" err="1"/>
              <a:t>PromisedType</a:t>
            </a:r>
            <a:endParaRPr lang="en-US" sz="2000" dirty="0"/>
          </a:p>
          <a:p>
            <a:pPr fontAlgn="base"/>
            <a:r>
              <a:rPr lang="en-US" sz="2600" dirty="0"/>
              <a:t>In C++: 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PromisedType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var_p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ActualType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1" fontAlgn="base"/>
            <a:r>
              <a:rPr lang="en-US" dirty="0" err="1"/>
              <a:t>var_p</a:t>
            </a:r>
            <a:r>
              <a:rPr lang="en-US" dirty="0"/>
              <a:t> is a </a:t>
            </a:r>
            <a:r>
              <a:rPr lang="en-US" i="1" dirty="0"/>
              <a:t>pointer</a:t>
            </a:r>
            <a:r>
              <a:rPr lang="en-US" dirty="0"/>
              <a:t> to an object of </a:t>
            </a:r>
            <a:r>
              <a:rPr lang="en-US" dirty="0" err="1"/>
              <a:t>ActualType</a:t>
            </a:r>
            <a:r>
              <a:rPr lang="en-US" dirty="0"/>
              <a:t> on the Heap</a:t>
            </a:r>
          </a:p>
          <a:p>
            <a:pPr lvl="1" fontAlgn="base"/>
            <a:r>
              <a:rPr lang="en-US" dirty="0" err="1"/>
              <a:t>ActualType</a:t>
            </a:r>
            <a:r>
              <a:rPr lang="en-US" dirty="0"/>
              <a:t> must be the same or a derived class of </a:t>
            </a:r>
            <a:r>
              <a:rPr lang="en-US" dirty="0" err="1"/>
              <a:t>PromisedType</a:t>
            </a:r>
            <a:endParaRPr lang="en-US" dirty="0"/>
          </a:p>
          <a:p>
            <a:pPr lvl="1" fontAlgn="base"/>
            <a:r>
              <a:rPr lang="en-US" dirty="0"/>
              <a:t>(also works with references)</a:t>
            </a:r>
          </a:p>
          <a:p>
            <a:pPr lvl="1" fontAlgn="base"/>
            <a:r>
              <a:rPr lang="en-US" dirty="0" err="1"/>
              <a:t>PromisedType</a:t>
            </a:r>
            <a:r>
              <a:rPr lang="en-US" dirty="0"/>
              <a:t> defines the </a:t>
            </a:r>
            <a:r>
              <a:rPr lang="en-US" i="1" dirty="0"/>
              <a:t>interface</a:t>
            </a:r>
            <a:r>
              <a:rPr lang="en-US" dirty="0"/>
              <a:t> (</a:t>
            </a:r>
            <a:r>
              <a:rPr lang="en-US" i="1" dirty="0"/>
              <a:t>i.e.</a:t>
            </a:r>
            <a:r>
              <a:rPr lang="en-US" dirty="0"/>
              <a:t> what can be called on </a:t>
            </a:r>
            <a:r>
              <a:rPr lang="en-US" dirty="0" err="1"/>
              <a:t>var_p</a:t>
            </a:r>
            <a:r>
              <a:rPr lang="en-US" dirty="0"/>
              <a:t>), but </a:t>
            </a:r>
            <a:r>
              <a:rPr lang="en-US" dirty="0" err="1"/>
              <a:t>ActualType</a:t>
            </a:r>
            <a:r>
              <a:rPr lang="en-US" dirty="0"/>
              <a:t> may determine which </a:t>
            </a:r>
            <a:r>
              <a:rPr lang="en-US" i="1" dirty="0"/>
              <a:t>version</a:t>
            </a:r>
            <a:r>
              <a:rPr lang="en-US" dirty="0"/>
              <a:t> gets invoked</a:t>
            </a:r>
          </a:p>
          <a:p>
            <a:pPr fontAlgn="base"/>
            <a:r>
              <a:rPr lang="en-US" dirty="0"/>
              <a:t>polymorphism is the ability to access different objects through the same interface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1600E-40F3-9047-8ECC-704BFFAEF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8A9C3-341A-FE40-A9D3-E9CE534D0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48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F430-1AFC-2C4B-AD76-36F842AD1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Inheritance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F22E9-A564-F546-8BEF-631E74CB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Static fields</a:t>
            </a:r>
          </a:p>
          <a:p>
            <a:pPr lvl="1"/>
            <a:r>
              <a:rPr lang="en-US" dirty="0"/>
              <a:t>the “static” keyword means only ONE variable for all object instances of this class, not one per object like normal fields</a:t>
            </a:r>
          </a:p>
          <a:p>
            <a:pPr lvl="1"/>
            <a:r>
              <a:rPr lang="en-US" dirty="0"/>
              <a:t>can be used to generate unique ids for each instance of an object or keep a count of how many instances have been created</a:t>
            </a:r>
          </a:p>
          <a:p>
            <a:r>
              <a:rPr lang="en-US" dirty="0"/>
              <a:t>deleted constructors</a:t>
            </a:r>
          </a:p>
          <a:p>
            <a:pPr lvl="1"/>
            <a:r>
              <a:rPr lang="en-US" dirty="0"/>
              <a:t>C++ automatically generates a “copy constructor” for your class if you do not provide one, however sometimes you want to prevent copies. (EX: copying bank account objects). Instead declare a copy constructor in the header file and set the constructor “= delete;” which means we delete anything created and prevent it from being used anywhere else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018C4-8163-A746-A5FD-918BD6F47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89BB9-95BE-F342-A8FA-AB22A3ABA2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CSE 374 au 20 - Kasey Champion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05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4310</TotalTime>
  <Words>3267</Words>
  <Application>Microsoft Macintosh PowerPoint</Application>
  <PresentationFormat>Widescreen</PresentationFormat>
  <Paragraphs>516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Calibri</vt:lpstr>
      <vt:lpstr>Courier New</vt:lpstr>
      <vt:lpstr>Segoe UI</vt:lpstr>
      <vt:lpstr>Segoe UI Light</vt:lpstr>
      <vt:lpstr>Segoe UI Semilight</vt:lpstr>
      <vt:lpstr>Tw Cen MT</vt:lpstr>
      <vt:lpstr>Wingdings</vt:lpstr>
      <vt:lpstr>Wingdings 3</vt:lpstr>
      <vt:lpstr>Integral</vt:lpstr>
      <vt:lpstr>Lecture 22: C++ Inheritance</vt:lpstr>
      <vt:lpstr>Administrivia</vt:lpstr>
      <vt:lpstr>Inheritance in C++</vt:lpstr>
      <vt:lpstr>Inheritance Design Example: Stock Portfolio</vt:lpstr>
      <vt:lpstr>Class Derivation List</vt:lpstr>
      <vt:lpstr>Method Override</vt:lpstr>
      <vt:lpstr>Constructing and Destructing</vt:lpstr>
      <vt:lpstr>Polymorphism in C++</vt:lpstr>
      <vt:lpstr>Other Inheritance Rules</vt:lpstr>
      <vt:lpstr>Up/Down Casting</vt:lpstr>
      <vt:lpstr>Inheritance Design Example: Stock Portfolio</vt:lpstr>
      <vt:lpstr>PowerPoint Presentation</vt:lpstr>
      <vt:lpstr>Self Check</vt:lpstr>
      <vt:lpstr>Abstract Classes</vt:lpstr>
      <vt:lpstr>Virtual Methods</vt:lpstr>
      <vt:lpstr>Dynamic Dispatch</vt:lpstr>
      <vt:lpstr>Dynamic Dispatch</vt:lpstr>
      <vt:lpstr>Most-Derived Self-Check</vt:lpstr>
      <vt:lpstr>Questions</vt:lpstr>
      <vt:lpstr>RAII</vt:lpstr>
      <vt:lpstr>Compiler Optimization</vt:lpstr>
      <vt:lpstr>Namespaces</vt:lpstr>
      <vt:lpstr>Const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172</cp:revision>
  <dcterms:created xsi:type="dcterms:W3CDTF">2018-03-22T00:41:11Z</dcterms:created>
  <dcterms:modified xsi:type="dcterms:W3CDTF">2020-11-23T17:22:52Z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