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3" r:id="rId3"/>
    <p:sldId id="342" r:id="rId4"/>
    <p:sldId id="331" r:id="rId5"/>
    <p:sldId id="315" r:id="rId6"/>
    <p:sldId id="317" r:id="rId7"/>
    <p:sldId id="316" r:id="rId8"/>
    <p:sldId id="320" r:id="rId9"/>
    <p:sldId id="321" r:id="rId10"/>
    <p:sldId id="322" r:id="rId11"/>
    <p:sldId id="323" r:id="rId12"/>
    <p:sldId id="326" r:id="rId13"/>
    <p:sldId id="327" r:id="rId14"/>
    <p:sldId id="328" r:id="rId15"/>
    <p:sldId id="324" r:id="rId16"/>
    <p:sldId id="325" r:id="rId17"/>
    <p:sldId id="330" r:id="rId18"/>
    <p:sldId id="332" r:id="rId19"/>
    <p:sldId id="343" r:id="rId20"/>
    <p:sldId id="344" r:id="rId21"/>
    <p:sldId id="345" r:id="rId22"/>
    <p:sldId id="347" r:id="rId23"/>
    <p:sldId id="346" r:id="rId24"/>
    <p:sldId id="309" r:id="rId25"/>
    <p:sldId id="319" r:id="rId26"/>
    <p:sldId id="329" r:id="rId27"/>
    <p:sldId id="333" r:id="rId28"/>
    <p:sldId id="33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11893"/>
    <a:srgbClr val="942093"/>
    <a:srgbClr val="4C3282"/>
    <a:srgbClr val="B6A479"/>
    <a:srgbClr val="7C5FAA"/>
    <a:srgbClr val="B4A7D6"/>
    <a:srgbClr val="9B8ABE"/>
    <a:srgbClr val="9383B2"/>
    <a:srgbClr val="886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5" autoAdjust="0"/>
    <p:restoredTop sz="83095" autoAdjust="0"/>
  </p:normalViewPr>
  <p:slideViewPr>
    <p:cSldViewPr snapToGrid="0">
      <p:cViewPr varScale="1">
        <p:scale>
          <a:sx n="85" d="100"/>
          <a:sy n="85" d="100"/>
        </p:scale>
        <p:origin x="5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11/20/20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11/20/20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11/20/20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11/20/20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source_acquisition_is_initializa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22: C++ Inheritance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230E6-B60D-244C-BC07-6CCAE68D8F0F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#22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CDBF-5C86-7444-971F-4AB4FD5B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Default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958B-64D8-404C-BDD1-9FD28074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define </a:t>
            </a:r>
            <a:r>
              <a:rPr lang="en-US" i="1" dirty="0"/>
              <a:t>any</a:t>
            </a:r>
            <a:r>
              <a:rPr lang="en-US" dirty="0"/>
              <a:t> constructors, C++ assumes you have defined all the ones you intend to be available and will </a:t>
            </a:r>
            <a:r>
              <a:rPr lang="en-US" i="1" dirty="0"/>
              <a:t>not</a:t>
            </a:r>
            <a:r>
              <a:rPr lang="en-US" dirty="0"/>
              <a:t> add any others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4870D-678E-EB45-A421-BF619864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DDDE1-04BA-804C-8520-C16BE65BD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C7183-CD9F-3847-A98C-46A84869ACE9}"/>
              </a:ext>
            </a:extLst>
          </p:cNvPr>
          <p:cNvSpPr/>
          <p:nvPr/>
        </p:nvSpPr>
        <p:spPr>
          <a:xfrm>
            <a:off x="1358053" y="2389418"/>
            <a:ext cx="9479280" cy="415498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600" dirty="0"/>
          </a:p>
          <a:p>
            <a:br>
              <a:rPr lang="en-US" sz="1600" dirty="0"/>
            </a:br>
            <a:r>
              <a:rPr lang="en-US" sz="1600" i="1" dirty="0">
                <a:solidFill>
                  <a:srgbClr val="7F7F7F"/>
                </a:solidFill>
                <a:latin typeface="Courier New" panose="02070309020205020404" pitchFamily="49" charset="0"/>
              </a:rPr>
              <a:t>// defining a constructor with two arguments</a:t>
            </a:r>
            <a:endParaRPr lang="en-US" sz="1600" dirty="0"/>
          </a:p>
          <a:p>
            <a:r>
              <a:rPr lang="en-US" sz="1600" dirty="0" err="1">
                <a:solidFill>
                  <a:srgbClr val="611BB8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11BB8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y)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x_ = x;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y_ = y;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 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      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compiler error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:  if you define any </a:t>
            </a:r>
            <a:endParaRPr lang="en-US" sz="1600" dirty="0"/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                      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, C++ will NOT synthesize a </a:t>
            </a:r>
            <a:endParaRPr lang="en-US" sz="1600" dirty="0"/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                      // default constructor for you.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);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works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:  invokes the 2-int-arguments</a:t>
            </a:r>
            <a:endParaRPr lang="en-US" sz="1600" dirty="0"/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                      // constructor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510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0EED-62B3-A44B-9F93-6759ED3C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Constructors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C31D-2392-C548-AC5F-C4DCEEEC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E479-B265-E346-9017-ED5EB641A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0E6CC-24EF-DD4E-B479-F20A343DC813}"/>
              </a:ext>
            </a:extLst>
          </p:cNvPr>
          <p:cNvSpPr/>
          <p:nvPr/>
        </p:nvSpPr>
        <p:spPr>
          <a:xfrm>
            <a:off x="1452088" y="1208953"/>
            <a:ext cx="9433560" cy="535531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</a:rPr>
              <a:t>SimplePoint.h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dirty="0"/>
          </a:p>
          <a:p>
            <a:br>
              <a:rPr lang="en-US" dirty="0"/>
            </a:b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default constructor</a:t>
            </a:r>
            <a:endParaRPr lang="en-US" dirty="0"/>
          </a:p>
          <a:p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x_ = 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y_ = 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br>
              <a:rPr lang="en-US" dirty="0"/>
            </a:b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constructor with two arguments</a:t>
            </a:r>
            <a:endParaRPr lang="en-US" dirty="0"/>
          </a:p>
          <a:p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y)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x_ = x;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y_ = y;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 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x;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  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the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default</a:t>
            </a:r>
            <a:r>
              <a:rPr lang="en-US" i="1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constructor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y(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the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2-int-arguments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a[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];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the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3 times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8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A1BC-2657-7B48-955D-82EACE6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9DA72-3FDA-2543-A8AC-85BD2D957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C++ has the notion of a copy constructor (</a:t>
            </a:r>
            <a:r>
              <a:rPr lang="en-US" sz="2400" dirty="0" err="1"/>
              <a:t>cctor</a:t>
            </a:r>
            <a:r>
              <a:rPr lang="en-US" sz="2400" dirty="0"/>
              <a:t>)</a:t>
            </a:r>
            <a:endParaRPr lang="en-US" sz="1400" dirty="0"/>
          </a:p>
          <a:p>
            <a:pPr lvl="1" fontAlgn="base"/>
            <a:r>
              <a:rPr lang="en-US" dirty="0"/>
              <a:t>Used to create a new object as a copy of an existing object</a:t>
            </a:r>
            <a:endParaRPr lang="en-US" sz="1600" dirty="0"/>
          </a:p>
          <a:p>
            <a:pPr lvl="1" fontAlgn="base"/>
            <a:r>
              <a:rPr lang="en-US" dirty="0"/>
              <a:t>Initializer lists can also be used in copy constructors </a:t>
            </a:r>
          </a:p>
          <a:p>
            <a:pPr lvl="1" fontAlgn="base"/>
            <a:r>
              <a:rPr lang="en-US" dirty="0"/>
              <a:t>initializes a new bag of bits (new variable or parameter)</a:t>
            </a:r>
          </a:p>
          <a:p>
            <a:pPr lvl="1" fontAlgn="base"/>
            <a:r>
              <a:rPr lang="en-US" dirty="0"/>
              <a:t>assignment (=) replaces an existing value with a new one</a:t>
            </a:r>
          </a:p>
          <a:p>
            <a:pPr lvl="2" fontAlgn="base"/>
            <a:r>
              <a:rPr lang="en-US" dirty="0"/>
              <a:t>may need to clean up old state (free heap data?)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A8EDF-290B-004E-83C7-188D4723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C8D6D-F7F0-804F-80FF-470A31494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DDA80-E65F-444D-AD77-579A6F7C87FE}"/>
              </a:ext>
            </a:extLst>
          </p:cNvPr>
          <p:cNvSpPr/>
          <p:nvPr/>
        </p:nvSpPr>
        <p:spPr>
          <a:xfrm>
            <a:off x="1811620" y="3486181"/>
            <a:ext cx="8568760" cy="3108543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Point::Point(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y) : x_(x), y_(y) { }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7F7F7F"/>
                </a:solidFill>
                <a:latin typeface="Courier New" panose="02070309020205020404" pitchFamily="49" charset="0"/>
              </a:rPr>
              <a:t>// copy constructor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Point::Point(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Point&amp;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x_ =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copyme.x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_;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y_ =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copyme.y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_;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sz="1400" dirty="0"/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x(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the 2-int-arguments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constructor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y(x);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  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the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copy constructor</a:t>
            </a:r>
            <a:endParaRPr lang="en-US" sz="1400" dirty="0"/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z = y;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   // also invokes the 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copy constructor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788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3E91-0850-1D4B-BE54-5344F498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Copy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490C-409E-6447-9208-17EE4166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If you don’t define your own copy constructor, C++ will synthesize one for you</a:t>
            </a:r>
            <a:endParaRPr lang="en-US" sz="1400" dirty="0"/>
          </a:p>
          <a:p>
            <a:pPr lvl="1" fontAlgn="base"/>
            <a:r>
              <a:rPr lang="en-US" dirty="0"/>
              <a:t>It will do a </a:t>
            </a:r>
            <a:r>
              <a:rPr lang="en-US" i="1" dirty="0"/>
              <a:t>shallow</a:t>
            </a:r>
            <a:r>
              <a:rPr lang="en-US" dirty="0"/>
              <a:t> copy of all of the fields (</a:t>
            </a:r>
            <a:r>
              <a:rPr lang="en-US" i="1" dirty="0"/>
              <a:t>i.e.</a:t>
            </a:r>
            <a:r>
              <a:rPr lang="en-US" dirty="0"/>
              <a:t> member variables) of your class</a:t>
            </a:r>
            <a:endParaRPr lang="en-US" sz="2000" dirty="0"/>
          </a:p>
          <a:p>
            <a:pPr lvl="1" fontAlgn="base"/>
            <a:r>
              <a:rPr lang="en-US" dirty="0"/>
              <a:t>Sometimes the right thing; sometimes the wrong thing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43E9-11D3-D242-9A01-2E96B152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31BF-92AE-4E4B-81D2-C92D68252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328F8-3DFA-4947-8E39-C1C6AF20183D}"/>
              </a:ext>
            </a:extLst>
          </p:cNvPr>
          <p:cNvSpPr/>
          <p:nvPr/>
        </p:nvSpPr>
        <p:spPr>
          <a:xfrm>
            <a:off x="1905000" y="3429000"/>
            <a:ext cx="7764780" cy="255454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7F7F7F"/>
                </a:solidFill>
                <a:latin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rgbClr val="7F7F7F"/>
                </a:solidFill>
                <a:latin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rgbClr val="7F7F7F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6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char** </a:t>
            </a:r>
            <a:r>
              <a:rPr lang="en-US" sz="16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x;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y(x); 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invokes synthesized copy constructor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...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614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8BB3-B302-D04A-A371-3A434E98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Copies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8B96-5E82-7648-A445-30C7D16C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The copy constructor is invoked if:</a:t>
            </a:r>
            <a:endParaRPr lang="en-US" sz="1400" dirty="0"/>
          </a:p>
          <a:p>
            <a:pPr lvl="1" fontAlgn="base"/>
            <a:r>
              <a:rPr lang="en-US" dirty="0"/>
              <a:t>You </a:t>
            </a:r>
            <a:r>
              <a:rPr lang="en-US" i="1" dirty="0"/>
              <a:t>initialize</a:t>
            </a:r>
            <a:r>
              <a:rPr lang="en-US" dirty="0"/>
              <a:t> an object from </a:t>
            </a:r>
            <a:br>
              <a:rPr lang="en-US" dirty="0"/>
            </a:br>
            <a:r>
              <a:rPr lang="en-US" dirty="0"/>
              <a:t>another object of the same </a:t>
            </a:r>
            <a:br>
              <a:rPr lang="en-US" dirty="0"/>
            </a:br>
            <a:r>
              <a:rPr lang="en-US" dirty="0"/>
              <a:t>type:</a:t>
            </a:r>
            <a:endParaRPr lang="en-US" sz="20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 fontAlgn="base"/>
            <a:r>
              <a:rPr lang="en-US" dirty="0"/>
              <a:t>You pass a non-reference </a:t>
            </a:r>
            <a:br>
              <a:rPr lang="en-US" dirty="0"/>
            </a:br>
            <a:r>
              <a:rPr lang="en-US" dirty="0"/>
              <a:t>object as a value parameter </a:t>
            </a:r>
            <a:br>
              <a:rPr lang="en-US" dirty="0"/>
            </a:br>
            <a:r>
              <a:rPr lang="en-US" dirty="0"/>
              <a:t>to a function:</a:t>
            </a:r>
            <a:endParaRPr lang="en-US" sz="20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 fontAlgn="base"/>
            <a:r>
              <a:rPr lang="en-US" dirty="0"/>
              <a:t>You return a non-reference</a:t>
            </a:r>
            <a:br>
              <a:rPr lang="en-US" dirty="0"/>
            </a:br>
            <a:r>
              <a:rPr lang="en-US" dirty="0"/>
              <a:t>object value from a function: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B43F0-A95D-8B48-8922-46441210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1B006-D49B-A645-8E2E-D89B35EDA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029D5-12DA-8443-A256-1866D5218BB2}"/>
              </a:ext>
            </a:extLst>
          </p:cNvPr>
          <p:cNvSpPr/>
          <p:nvPr/>
        </p:nvSpPr>
        <p:spPr>
          <a:xfrm>
            <a:off x="4222326" y="2073116"/>
            <a:ext cx="4578774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x;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y(x); 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z = y;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46FC8-3D0C-0B49-A17C-BD50F94865E7}"/>
              </a:ext>
            </a:extLst>
          </p:cNvPr>
          <p:cNvSpPr/>
          <p:nvPr/>
        </p:nvSpPr>
        <p:spPr>
          <a:xfrm>
            <a:off x="4222326" y="3452574"/>
            <a:ext cx="4578774" cy="120032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x) { ... }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(y);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    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09DCD-0D92-A64A-8048-C7F0C4756425}"/>
              </a:ext>
            </a:extLst>
          </p:cNvPr>
          <p:cNvSpPr/>
          <p:nvPr/>
        </p:nvSpPr>
        <p:spPr>
          <a:xfrm>
            <a:off x="4222326" y="4927236"/>
            <a:ext cx="4578774" cy="120032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7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2073-B58A-834E-B256-84886BFA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0D4D-6AAC-A543-AE23-C666CFB5E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C++ lets you </a:t>
            </a:r>
            <a:r>
              <a:rPr lang="en-US" sz="2400" i="1" dirty="0"/>
              <a:t>optionally</a:t>
            </a:r>
            <a:r>
              <a:rPr lang="en-US" sz="2400" dirty="0"/>
              <a:t> declare an initialization list as part of a constructor definition</a:t>
            </a:r>
            <a:endParaRPr lang="en-US" sz="1400" dirty="0"/>
          </a:p>
          <a:p>
            <a:pPr lvl="1" fontAlgn="base"/>
            <a:r>
              <a:rPr lang="en-US" dirty="0"/>
              <a:t>Initializes fields according to parameters in the list</a:t>
            </a:r>
            <a:endParaRPr lang="en-US" sz="2000" dirty="0"/>
          </a:p>
          <a:p>
            <a:pPr lvl="1" fontAlgn="base"/>
            <a:r>
              <a:rPr lang="en-US" dirty="0"/>
              <a:t>The following two are (nearly) identical: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95D0-AF54-754C-BF03-374F5BC1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D28C2-D4B0-FD40-B162-2A3139CAD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C9ADA-C98A-6B48-893B-092CBD2FD43E}"/>
              </a:ext>
            </a:extLst>
          </p:cNvPr>
          <p:cNvSpPr/>
          <p:nvPr/>
        </p:nvSpPr>
        <p:spPr>
          <a:xfrm>
            <a:off x="575239" y="3187899"/>
            <a:ext cx="7330440" cy="1754326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Point::Point(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y)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x_ = x;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y_ = y;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"Point constructed: ("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x_ 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","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y_&lt;&lt;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")"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std::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589FE-AE34-2E48-BF3A-B5BA9B2103BC}"/>
              </a:ext>
            </a:extLst>
          </p:cNvPr>
          <p:cNvSpPr/>
          <p:nvPr/>
        </p:nvSpPr>
        <p:spPr>
          <a:xfrm>
            <a:off x="3955738" y="4762650"/>
            <a:ext cx="8107680" cy="1477328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constructor with an initialization list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Point::Point(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y)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: x_(x), y_(y)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"Point constructed: ("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x_ 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","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y_&lt;&lt;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")"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&lt;&lt; std::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3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283F-C0AE-E549-9401-BA6BF101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vs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8483-103E-0A4A-A247-28D47D55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091123"/>
          </a:xfrm>
        </p:spPr>
        <p:txBody>
          <a:bodyPr/>
          <a:lstStyle/>
          <a:p>
            <a:r>
              <a:rPr lang="en-US" dirty="0"/>
              <a:t> Data members in initializer list are initialized in the order they are defined in the class, not by the initialization list ordering</a:t>
            </a:r>
            <a:endParaRPr lang="en-US" sz="2000" dirty="0"/>
          </a:p>
          <a:p>
            <a:pPr lvl="1"/>
            <a:r>
              <a:rPr lang="en-US" dirty="0"/>
              <a:t>Data members that don’t appear in the initialization list are </a:t>
            </a:r>
            <a:r>
              <a:rPr lang="en-US" i="1" dirty="0"/>
              <a:t>default initialized/constructed</a:t>
            </a:r>
            <a:r>
              <a:rPr lang="en-US" dirty="0"/>
              <a:t> before body is executed</a:t>
            </a:r>
            <a:endParaRPr lang="en-US" sz="800" dirty="0"/>
          </a:p>
          <a:p>
            <a:r>
              <a:rPr lang="en-US" dirty="0"/>
              <a:t> Initialization preferred to assignment to avoid extra steps</a:t>
            </a:r>
            <a:endParaRPr lang="en-US" sz="2000" dirty="0"/>
          </a:p>
          <a:p>
            <a:pPr lvl="1"/>
            <a:r>
              <a:rPr lang="en-US" dirty="0"/>
              <a:t>Never mix the two styles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0B584-E92B-954B-855E-9AEE357C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8A88-149F-CE4E-9D49-2FE1CEE1F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D7251-A885-7347-AFDF-6EC34AEF0CF3}"/>
              </a:ext>
            </a:extLst>
          </p:cNvPr>
          <p:cNvSpPr/>
          <p:nvPr/>
        </p:nvSpPr>
        <p:spPr>
          <a:xfrm>
            <a:off x="1536206" y="3682080"/>
            <a:ext cx="9254561" cy="286232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Point3D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constructor with 3 int arguments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Point3D(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y,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z) : y_(y), x_(x)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z_ = z;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}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private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x_, y_, z_;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data members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};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class Point3D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DDA43-AD73-8F43-9A97-CC460515B0E8}"/>
              </a:ext>
            </a:extLst>
          </p:cNvPr>
          <p:cNvSpPr/>
          <p:nvPr/>
        </p:nvSpPr>
        <p:spPr>
          <a:xfrm>
            <a:off x="7688180" y="4183719"/>
            <a:ext cx="326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First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, initialization list is applied.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75421D-44E4-5E45-BF17-35A499C8E221}"/>
              </a:ext>
            </a:extLst>
          </p:cNvPr>
          <p:cNvSpPr/>
          <p:nvPr/>
        </p:nvSpPr>
        <p:spPr>
          <a:xfrm>
            <a:off x="3126200" y="4788879"/>
            <a:ext cx="3589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Next,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constructor body is executed.</a:t>
            </a:r>
          </a:p>
        </p:txBody>
      </p:sp>
    </p:spTree>
    <p:extLst>
      <p:ext uri="{BB962C8B-B14F-4D97-AF65-F5344CB8AC3E}">
        <p14:creationId xmlns:p14="http://schemas.microsoft.com/office/powerpoint/2010/main" val="64793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517F-3CAC-9A4F-ACFD-9E31B990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8D23-61E6-4541-9369-3F44A4F2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C++ has the notion of a destructor (</a:t>
            </a:r>
            <a:r>
              <a:rPr lang="en-US" sz="2400" dirty="0" err="1"/>
              <a:t>dtor</a:t>
            </a:r>
            <a:r>
              <a:rPr lang="en-US" sz="2400" dirty="0"/>
              <a:t>)</a:t>
            </a:r>
            <a:endParaRPr lang="en-US" sz="1400" dirty="0"/>
          </a:p>
          <a:p>
            <a:pPr lvl="1" fontAlgn="base"/>
            <a:r>
              <a:rPr lang="en-US" dirty="0"/>
              <a:t>Like “free” in c. In fact, invokes free under the hood to clean up when freeing memory</a:t>
            </a:r>
          </a:p>
          <a:p>
            <a:pPr lvl="1" fontAlgn="base"/>
            <a:r>
              <a:rPr lang="en-US" dirty="0"/>
              <a:t>Invoked automatically when a class instance is deleted, goes out of scope, etc. (even via exceptions or other causes!)</a:t>
            </a:r>
          </a:p>
          <a:p>
            <a:pPr lvl="2" fontAlgn="base"/>
            <a:r>
              <a:rPr lang="en-US" sz="1600" dirty="0"/>
              <a:t>Do not need to call destructors explicitly</a:t>
            </a:r>
          </a:p>
          <a:p>
            <a:pPr lvl="1" fontAlgn="base"/>
            <a:r>
              <a:rPr lang="en-US" dirty="0"/>
              <a:t>Place to put your cleanup code – free any dynamic storage or other resources owned by the object</a:t>
            </a:r>
            <a:endParaRPr lang="en-US" sz="2000" dirty="0"/>
          </a:p>
          <a:p>
            <a:pPr lvl="1" fontAlgn="base"/>
            <a:r>
              <a:rPr lang="en-US" dirty="0"/>
              <a:t>Standard C++ idiom for managing dynamic resources</a:t>
            </a:r>
          </a:p>
          <a:p>
            <a:pPr lvl="2" fontAlgn="base"/>
            <a:r>
              <a:rPr lang="en-US" dirty="0"/>
              <a:t>Slogan: “</a:t>
            </a:r>
            <a:r>
              <a:rPr lang="en-US" i="1" dirty="0"/>
              <a:t>Resource Acquisition Is Initialization</a:t>
            </a:r>
            <a:r>
              <a:rPr lang="en-US" dirty="0"/>
              <a:t>” (RAII)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933B6-AC80-7F4A-81BF-78F73676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BA7C-6303-D047-97C5-B18B8A18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BBD95-8687-4A46-AF50-2A17F7349FF6}"/>
              </a:ext>
            </a:extLst>
          </p:cNvPr>
          <p:cNvSpPr/>
          <p:nvPr/>
        </p:nvSpPr>
        <p:spPr>
          <a:xfrm>
            <a:off x="1884488" y="4364182"/>
            <a:ext cx="8568760" cy="120032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Point::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~Point()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{ 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destructor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do any cleanup needed when a Point object goes away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// (nothing to do here since we have no dynamic resources)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15E4-CDC1-F244-874E-8E1143E4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Nonmember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0C8D-A41F-5D40-8C3E-E9F462E5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/>
              <a:t>“Nonmember functions” are just normal functions that happen to use some class</a:t>
            </a:r>
            <a:endParaRPr lang="en-US" sz="1200" dirty="0"/>
          </a:p>
          <a:p>
            <a:pPr lvl="1" fontAlgn="base"/>
            <a:r>
              <a:rPr lang="en-US" sz="1600" dirty="0"/>
              <a:t>Called like a regular function instead of as a member of a class object instance</a:t>
            </a:r>
            <a:endParaRPr lang="en-US" dirty="0"/>
          </a:p>
          <a:p>
            <a:pPr lvl="1" fontAlgn="base"/>
            <a:r>
              <a:rPr lang="en-US" sz="1600" dirty="0"/>
              <a:t>These do </a:t>
            </a:r>
            <a:r>
              <a:rPr lang="en-US" sz="1600" i="1" dirty="0"/>
              <a:t>not</a:t>
            </a:r>
            <a:r>
              <a:rPr lang="en-US" sz="1600" dirty="0"/>
              <a:t> have access to the class’ private members</a:t>
            </a:r>
            <a:endParaRPr lang="en-US" dirty="0"/>
          </a:p>
          <a:p>
            <a:pPr fontAlgn="base"/>
            <a:r>
              <a:rPr lang="en-US" sz="2000" dirty="0"/>
              <a:t>Useful nonmember functions often included as part of interface to a class</a:t>
            </a:r>
            <a:endParaRPr lang="en-US" sz="1200" dirty="0"/>
          </a:p>
          <a:p>
            <a:pPr lvl="1" fontAlgn="base"/>
            <a:r>
              <a:rPr lang="en-US" sz="1600" dirty="0"/>
              <a:t>Declaration goes in header file, but </a:t>
            </a:r>
            <a:r>
              <a:rPr lang="en-US" sz="1600" i="1" dirty="0"/>
              <a:t>outside</a:t>
            </a:r>
            <a:r>
              <a:rPr lang="en-US" sz="1600" dirty="0"/>
              <a:t> of class definition</a:t>
            </a:r>
            <a:endParaRPr lang="en-US" dirty="0"/>
          </a:p>
          <a:p>
            <a:pPr fontAlgn="base"/>
            <a:r>
              <a:rPr lang="en-US" sz="2000" dirty="0"/>
              <a:t>A class can give a nonmember function (or class) access to its non-public members by declaring it as a </a:t>
            </a:r>
            <a:r>
              <a:rPr lang="en-US" sz="2000" b="1" dirty="0">
                <a:solidFill>
                  <a:srgbClr val="4C3282"/>
                </a:solidFill>
              </a:rPr>
              <a:t>friend</a:t>
            </a:r>
            <a:r>
              <a:rPr lang="en-US" sz="2000" dirty="0"/>
              <a:t> within its definition</a:t>
            </a:r>
            <a:endParaRPr lang="en-US" sz="1200" dirty="0"/>
          </a:p>
          <a:p>
            <a:pPr lvl="1" fontAlgn="base"/>
            <a:r>
              <a:rPr lang="en-US" sz="1600" dirty="0"/>
              <a:t>Not a class member, but has access privileges as if it were</a:t>
            </a:r>
            <a:endParaRPr lang="en-US" dirty="0"/>
          </a:p>
          <a:p>
            <a:pPr lvl="1" fontAlgn="base"/>
            <a:r>
              <a:rPr lang="en-US" sz="1600" dirty="0"/>
              <a:t>friend functions are usually unnecessary if your class includes appropriate “getter” public functions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056E1-6FA2-424C-92A3-C0451DC0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2F2C-E766-6E4B-A2A7-4607DFDF6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E8A81-02D0-464A-BF6C-C80E87C1D500}"/>
              </a:ext>
            </a:extLst>
          </p:cNvPr>
          <p:cNvSpPr/>
          <p:nvPr/>
        </p:nvSpPr>
        <p:spPr>
          <a:xfrm>
            <a:off x="375618" y="4830598"/>
            <a:ext cx="7107412" cy="116955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Complex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...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friend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istream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operator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&gt;&gt;(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istream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in,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Complex&amp;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a);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...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class Complex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1D582-B73B-B742-A4DA-74860AB81CFF}"/>
              </a:ext>
            </a:extLst>
          </p:cNvPr>
          <p:cNvSpPr/>
          <p:nvPr/>
        </p:nvSpPr>
        <p:spPr>
          <a:xfrm>
            <a:off x="5848944" y="5678329"/>
            <a:ext cx="6096000" cy="954107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istream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operator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&gt;&gt;(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istream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in,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Complex&amp;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a) {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...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D90D2-639D-704B-93A2-27BC2C167C71}"/>
              </a:ext>
            </a:extLst>
          </p:cNvPr>
          <p:cNvSpPr/>
          <p:nvPr/>
        </p:nvSpPr>
        <p:spPr>
          <a:xfrm>
            <a:off x="-167886" y="5970089"/>
            <a:ext cx="173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rgbClr val="4B2A85"/>
                </a:solidFill>
                <a:latin typeface="Calibri" panose="020F0502020204030204" pitchFamily="34" charset="0"/>
              </a:rPr>
              <a:t>Complex.h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75C1-1178-1C4A-AB87-EB026CE9E31A}"/>
              </a:ext>
            </a:extLst>
          </p:cNvPr>
          <p:cNvSpPr/>
          <p:nvPr/>
        </p:nvSpPr>
        <p:spPr>
          <a:xfrm>
            <a:off x="10207582" y="5308997"/>
            <a:ext cx="173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rgbClr val="4B2A85"/>
                </a:solidFill>
                <a:latin typeface="Calibri" panose="020F0502020204030204" pitchFamily="34" charset="0"/>
              </a:rPr>
              <a:t>Complex.cpp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197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9571-989B-E949-9019-505C6CF5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2B36D-C58F-B147-ABC1-8A2FBA2F1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20039" cy="48455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Inheritance is the formal establishment of hierarchical relationships between classes in order to facilitate the sharing of behaviors</a:t>
            </a:r>
          </a:p>
          <a:p>
            <a:pPr fontAlgn="base"/>
            <a:r>
              <a:rPr lang="en-US" sz="2400" dirty="0"/>
              <a:t>A parent-child “is-a” relationship between classes</a:t>
            </a:r>
            <a:endParaRPr lang="en-US" sz="1400" dirty="0"/>
          </a:p>
          <a:p>
            <a:pPr lvl="1" fontAlgn="base"/>
            <a:r>
              <a:rPr lang="en-US" dirty="0"/>
              <a:t>A child (</a:t>
            </a:r>
            <a:r>
              <a:rPr lang="en-US" b="1" dirty="0">
                <a:solidFill>
                  <a:srgbClr val="4C3282"/>
                </a:solidFill>
              </a:rPr>
              <a:t>derived class</a:t>
            </a:r>
            <a:r>
              <a:rPr lang="en-US" dirty="0"/>
              <a:t>) extends a parent (</a:t>
            </a:r>
            <a:r>
              <a:rPr lang="en-US" b="1" dirty="0">
                <a:solidFill>
                  <a:srgbClr val="4C3282"/>
                </a:solidFill>
              </a:rPr>
              <a:t>base class</a:t>
            </a:r>
            <a:r>
              <a:rPr lang="en-US" dirty="0"/>
              <a:t>)</a:t>
            </a:r>
            <a:endParaRPr lang="en-US" sz="2000" dirty="0"/>
          </a:p>
          <a:p>
            <a:pPr fontAlgn="base"/>
            <a:r>
              <a:rPr lang="en-US" sz="2400" dirty="0"/>
              <a:t>Benefits:</a:t>
            </a:r>
            <a:endParaRPr lang="en-US" sz="1400" dirty="0"/>
          </a:p>
          <a:p>
            <a:pPr lvl="1" fontAlgn="base"/>
            <a:r>
              <a:rPr lang="en-US" dirty="0"/>
              <a:t>Code reuse</a:t>
            </a:r>
            <a:endParaRPr lang="en-US" sz="2000" dirty="0"/>
          </a:p>
          <a:p>
            <a:pPr lvl="2" fontAlgn="base"/>
            <a:r>
              <a:rPr lang="en-US" dirty="0"/>
              <a:t>Children can automatically inherit code from parents</a:t>
            </a:r>
            <a:endParaRPr lang="en-US" sz="1200" dirty="0"/>
          </a:p>
          <a:p>
            <a:pPr lvl="1" fontAlgn="base"/>
            <a:r>
              <a:rPr lang="en-US" dirty="0"/>
              <a:t>Polymorphism</a:t>
            </a:r>
            <a:endParaRPr lang="en-US" sz="2000" dirty="0"/>
          </a:p>
          <a:p>
            <a:pPr lvl="2" fontAlgn="base"/>
            <a:r>
              <a:rPr lang="en-US" dirty="0"/>
              <a:t>Ability to redefine existing behavior but preserve the interface</a:t>
            </a:r>
            <a:endParaRPr lang="en-US" sz="1200" dirty="0"/>
          </a:p>
          <a:p>
            <a:pPr lvl="2" fontAlgn="base"/>
            <a:r>
              <a:rPr lang="en-US" dirty="0"/>
              <a:t>Children can override the behavior of the parent</a:t>
            </a:r>
            <a:endParaRPr lang="en-US" sz="1200" dirty="0"/>
          </a:p>
          <a:p>
            <a:pPr lvl="2" fontAlgn="base"/>
            <a:r>
              <a:rPr lang="en-US" dirty="0"/>
              <a:t>Others can make calls on objects without knowing which part of the inheritance tree it is in</a:t>
            </a:r>
            <a:endParaRPr lang="en-US" sz="1200" dirty="0"/>
          </a:p>
          <a:p>
            <a:pPr lvl="1" fontAlgn="base"/>
            <a:r>
              <a:rPr lang="en-US" dirty="0"/>
              <a:t>Extensibility</a:t>
            </a:r>
            <a:endParaRPr lang="en-US" sz="2000" dirty="0"/>
          </a:p>
          <a:p>
            <a:pPr lvl="2" fontAlgn="base"/>
            <a:r>
              <a:rPr lang="en-US" dirty="0"/>
              <a:t>Children can add behavior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87DC1-0EC9-7542-93D3-830B532E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AE9BA-50F9-E340-9AFB-04730294A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5378B1-54E0-B54F-87C1-EA930BDF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68197"/>
              </p:ext>
            </p:extLst>
          </p:nvPr>
        </p:nvGraphicFramePr>
        <p:xfrm>
          <a:off x="6825612" y="2509830"/>
          <a:ext cx="4381500" cy="137160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262732707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40606963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Java</a:t>
                      </a:r>
                      <a:endParaRPr lang="en-US" sz="1400" dirty="0">
                        <a:effectLst/>
                      </a:endParaRPr>
                    </a:p>
                  </a:txBody>
                  <a:tcPr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C++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242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Superclass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Base Class</a:t>
                      </a:r>
                      <a:endParaRPr lang="en-US" sz="1400" dirty="0">
                        <a:effectLst/>
                      </a:endParaRPr>
                    </a:p>
                  </a:txBody>
                  <a:tcPr anchor="ctr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097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Subclass</a:t>
                      </a:r>
                      <a:endParaRPr lang="en-US" sz="1400">
                        <a:effectLst/>
                      </a:endParaRPr>
                    </a:p>
                  </a:txBody>
                  <a:tcPr anchor="ctr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Derived Class</a:t>
                      </a:r>
                      <a:endParaRPr lang="en-US" sz="1400" dirty="0">
                        <a:effectLst/>
                      </a:endParaRPr>
                    </a:p>
                  </a:txBody>
                  <a:tcPr anchor="ctr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1734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02D0CAD-CD49-C64C-AAC3-47F6726D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426" y="1512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D36-15C1-444C-819C-CD44E8B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A65-76B5-C747-B058-78D061D6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3 posted Friday -&gt; Extra credit due date Wednesday Nov 25th @ 9pm</a:t>
            </a:r>
          </a:p>
          <a:p>
            <a:r>
              <a:rPr lang="en-US" b="1" dirty="0"/>
              <a:t>End of quarter due date Wednesday December 16</a:t>
            </a:r>
            <a:r>
              <a:rPr lang="en-US" b="1" baseline="30000" dirty="0"/>
              <a:t>th</a:t>
            </a:r>
            <a:r>
              <a:rPr lang="en-US" b="1" dirty="0"/>
              <a:t> @ 9pm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1247-72BE-C14E-911E-C22A6B3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5A9-5931-D54E-B05F-932DB4F1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3F12-8404-244C-9411-465488ED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 Design Example: Stock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CCBC-AB5E-E740-AE85-DB18EECC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267502" cy="4845504"/>
          </a:xfrm>
        </p:spPr>
        <p:txBody>
          <a:bodyPr/>
          <a:lstStyle/>
          <a:p>
            <a:pPr fontAlgn="base"/>
            <a:r>
              <a:rPr lang="en-US" sz="2400" dirty="0"/>
              <a:t>A portfolio represents a person’s financial investments</a:t>
            </a:r>
            <a:endParaRPr lang="en-US" sz="1400" dirty="0"/>
          </a:p>
          <a:p>
            <a:pPr lvl="1" fontAlgn="base"/>
            <a:r>
              <a:rPr lang="en-US" dirty="0"/>
              <a:t>Each </a:t>
            </a:r>
            <a:r>
              <a:rPr lang="en-US" i="1" dirty="0"/>
              <a:t>asset</a:t>
            </a:r>
            <a:r>
              <a:rPr lang="en-US" dirty="0"/>
              <a:t> has a cost (</a:t>
            </a:r>
            <a:r>
              <a:rPr lang="en-US" i="1" dirty="0"/>
              <a:t>i.e.</a:t>
            </a:r>
            <a:r>
              <a:rPr lang="en-US" dirty="0"/>
              <a:t> how much was paid for it) and a market value (</a:t>
            </a:r>
            <a:r>
              <a:rPr lang="en-US" i="1" dirty="0"/>
              <a:t>i.e.</a:t>
            </a:r>
            <a:r>
              <a:rPr lang="en-US" dirty="0"/>
              <a:t> how much it is worth)</a:t>
            </a:r>
            <a:endParaRPr lang="en-US" sz="2000" dirty="0"/>
          </a:p>
          <a:p>
            <a:pPr lvl="2" fontAlgn="base"/>
            <a:r>
              <a:rPr lang="en-US" dirty="0"/>
              <a:t>The difference between the cost and market value is the </a:t>
            </a:r>
            <a:r>
              <a:rPr lang="en-US" i="1" dirty="0"/>
              <a:t>profit</a:t>
            </a:r>
            <a:r>
              <a:rPr lang="en-US" dirty="0"/>
              <a:t> (or loss)</a:t>
            </a:r>
            <a:endParaRPr lang="en-US" sz="1200" dirty="0"/>
          </a:p>
          <a:p>
            <a:pPr lvl="1" fontAlgn="base"/>
            <a:r>
              <a:rPr lang="en-US" dirty="0"/>
              <a:t>Different assets compute market value in different ways</a:t>
            </a:r>
            <a:endParaRPr lang="en-US" sz="2000" dirty="0"/>
          </a:p>
          <a:p>
            <a:pPr lvl="2" fontAlgn="base"/>
            <a:r>
              <a:rPr lang="en-US" dirty="0"/>
              <a:t>A </a:t>
            </a:r>
            <a:r>
              <a:rPr lang="en-US" b="1" dirty="0"/>
              <a:t>stock</a:t>
            </a:r>
            <a:r>
              <a:rPr lang="en-US" dirty="0"/>
              <a:t> that you own has a ticker symbol (</a:t>
            </a:r>
            <a:r>
              <a:rPr lang="en-US" i="1" dirty="0"/>
              <a:t>e.g.</a:t>
            </a:r>
            <a:r>
              <a:rPr lang="en-US" dirty="0"/>
              <a:t> “GOOG”), a number of shares, share price paid, and current share price</a:t>
            </a:r>
            <a:endParaRPr lang="en-US" sz="1200" dirty="0"/>
          </a:p>
          <a:p>
            <a:pPr lvl="2" fontAlgn="base"/>
            <a:r>
              <a:rPr lang="en-US" dirty="0"/>
              <a:t>A </a:t>
            </a:r>
            <a:r>
              <a:rPr lang="en-US" b="1" dirty="0"/>
              <a:t>dividend stock</a:t>
            </a:r>
            <a:r>
              <a:rPr lang="en-US" dirty="0"/>
              <a:t> is a stock that also has dividend payments</a:t>
            </a:r>
            <a:endParaRPr lang="en-US" sz="1200" dirty="0"/>
          </a:p>
          <a:p>
            <a:pPr lvl="2" fontAlgn="base"/>
            <a:r>
              <a:rPr lang="en-US" b="1" dirty="0"/>
              <a:t>Cash</a:t>
            </a:r>
            <a:r>
              <a:rPr lang="en-US" dirty="0"/>
              <a:t> is an asset that never incurs a profit or loss</a:t>
            </a:r>
            <a:endParaRPr lang="en-US" sz="1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08C29-CC59-E844-958F-524ED2A3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E42B-F70C-0B49-8CBE-4C9307162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02AC53-387C-944F-94FD-3A4D7A453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12813"/>
              </p:ext>
            </p:extLst>
          </p:nvPr>
        </p:nvGraphicFramePr>
        <p:xfrm>
          <a:off x="4997382" y="1153306"/>
          <a:ext cx="2190750" cy="199263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136621389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Stock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8675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symbol_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total_shares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current_price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733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175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D5CDE0-416D-C148-A9F2-BD93D4594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09214"/>
              </p:ext>
            </p:extLst>
          </p:nvPr>
        </p:nvGraphicFramePr>
        <p:xfrm>
          <a:off x="7349260" y="1153306"/>
          <a:ext cx="2190750" cy="220599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261631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DividendStock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1258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symbol_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total_shares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current_price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dividends_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1360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067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5C977A-60D0-B84F-8D3C-344DB19AA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25426"/>
              </p:ext>
            </p:extLst>
          </p:nvPr>
        </p:nvGraphicFramePr>
        <p:xfrm>
          <a:off x="9697752" y="1149787"/>
          <a:ext cx="2190750" cy="92583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372026338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Cash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168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amount_</a:t>
                      </a:r>
                      <a:endParaRPr lang="en-US" sz="160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2412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3739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4823042-BA9D-194C-BD97-1D3B1EEF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37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6467A0-119A-7E43-BD1A-2F98E252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65995"/>
              </p:ext>
            </p:extLst>
          </p:nvPr>
        </p:nvGraphicFramePr>
        <p:xfrm>
          <a:off x="4994139" y="4785945"/>
          <a:ext cx="2190750" cy="138303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1624007386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Asset</a:t>
                      </a: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(abstract)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5307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7112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529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97C03A-B0E0-B949-8C2E-DCA64C4C6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83673"/>
              </p:ext>
            </p:extLst>
          </p:nvPr>
        </p:nvGraphicFramePr>
        <p:xfrm>
          <a:off x="7349260" y="3564113"/>
          <a:ext cx="2190750" cy="199263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159641206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Stock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6108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symbol_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total_shares</a:t>
                      </a:r>
                      <a:r>
                        <a:rPr lang="en-US" sz="1400" b="1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total_cost</a:t>
                      </a:r>
                      <a:r>
                        <a:rPr lang="en-US" sz="1400" b="1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current_price</a:t>
                      </a:r>
                      <a:r>
                        <a:rPr lang="en-US" sz="1400" b="1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1394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327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D6169B-10F9-BF47-90E5-37911DC31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72776"/>
              </p:ext>
            </p:extLst>
          </p:nvPr>
        </p:nvGraphicFramePr>
        <p:xfrm>
          <a:off x="7349260" y="5831317"/>
          <a:ext cx="2190750" cy="92583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145653368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Cash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2751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amount_</a:t>
                      </a:r>
                      <a:endParaRPr lang="en-US" sz="160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2896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1571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729055-5A16-E647-B078-64BAF39A6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69995"/>
              </p:ext>
            </p:extLst>
          </p:nvPr>
        </p:nvGraphicFramePr>
        <p:xfrm>
          <a:off x="9769331" y="3560567"/>
          <a:ext cx="2190750" cy="220599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3997074034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DividendStock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8232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symbol_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total_shares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current_price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dividends_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5778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97190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DCA47B89-E4F8-E241-8D07-EFA638529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42377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E384F3-F647-0B4F-B072-9339E01D382A}"/>
              </a:ext>
            </a:extLst>
          </p:cNvPr>
          <p:cNvCxnSpPr/>
          <p:nvPr/>
        </p:nvCxnSpPr>
        <p:spPr>
          <a:xfrm flipV="1">
            <a:off x="6089514" y="3835400"/>
            <a:ext cx="1259746" cy="95054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31F2AC-7E2F-E447-AA37-04C7C6FE6A46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89514" y="6168975"/>
            <a:ext cx="1259746" cy="37542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F244B5-5FA3-5243-B2F4-F9C0A622BE1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9540010" y="4548485"/>
            <a:ext cx="229321" cy="1194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2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E3B8-2BB8-4E40-A53E-E34E2A85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Derivation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D338-E18E-4840-A369-3EC9DCA1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560078" cy="4845504"/>
          </a:xfrm>
        </p:spPr>
        <p:txBody>
          <a:bodyPr/>
          <a:lstStyle/>
          <a:p>
            <a:pPr fontAlgn="base"/>
            <a:r>
              <a:rPr lang="en-US" sz="2000" dirty="0"/>
              <a:t>Comma-separated list of classes to inherit from:</a:t>
            </a:r>
            <a:endParaRPr lang="en-US" sz="1200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 fontAlgn="base"/>
            <a:r>
              <a:rPr lang="en-US" dirty="0"/>
              <a:t>Focus on single inheritance, but </a:t>
            </a:r>
            <a:r>
              <a:rPr lang="en-US" i="1" dirty="0"/>
              <a:t>multiple inheritance</a:t>
            </a:r>
            <a:r>
              <a:rPr lang="en-US" dirty="0"/>
              <a:t> possible</a:t>
            </a:r>
          </a:p>
          <a:p>
            <a:pPr lvl="1" fontAlgn="base"/>
            <a:endParaRPr lang="en-US" sz="2000" dirty="0"/>
          </a:p>
          <a:p>
            <a:pPr lvl="1" fontAlgn="base"/>
            <a:endParaRPr lang="en-US" sz="2000" dirty="0"/>
          </a:p>
          <a:p>
            <a:pPr lvl="1" fontAlgn="base"/>
            <a:endParaRPr lang="en-US" sz="2000" dirty="0"/>
          </a:p>
          <a:p>
            <a:pPr fontAlgn="base"/>
            <a:r>
              <a:rPr lang="en-US" sz="2000" dirty="0"/>
              <a:t>Almost always use “public” inheritance</a:t>
            </a:r>
            <a:endParaRPr lang="en-US" sz="1200" dirty="0"/>
          </a:p>
          <a:p>
            <a:pPr lvl="1" fontAlgn="base"/>
            <a:r>
              <a:rPr lang="en-US" sz="1600" dirty="0"/>
              <a:t>Acts like extends does in Java</a:t>
            </a:r>
            <a:endParaRPr lang="en-US" dirty="0"/>
          </a:p>
          <a:p>
            <a:pPr lvl="1" fontAlgn="base"/>
            <a:r>
              <a:rPr lang="en-US" sz="1600" dirty="0"/>
              <a:t>Any member that is non-private in the base class is the same in the derived class; both </a:t>
            </a:r>
            <a:r>
              <a:rPr lang="en-US" sz="1600" i="1" dirty="0"/>
              <a:t>interface and implementation inheritance</a:t>
            </a:r>
            <a:endParaRPr lang="en-US" dirty="0"/>
          </a:p>
          <a:p>
            <a:pPr lvl="2" fontAlgn="base"/>
            <a:r>
              <a:rPr lang="en-US" sz="1200" dirty="0"/>
              <a:t>Except that constructors, destructors, copy constructor, and assignment operator are </a:t>
            </a:r>
            <a:r>
              <a:rPr lang="en-US" sz="1200" i="1" dirty="0"/>
              <a:t>never</a:t>
            </a:r>
            <a:r>
              <a:rPr lang="en-US" sz="1200" dirty="0"/>
              <a:t> inherited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ED55B-5627-F143-94AA-553CE0BC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81E-D2BE-FE4D-9228-24B519FF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89FD1-624F-9749-8EBD-BD298A25495D}"/>
              </a:ext>
            </a:extLst>
          </p:cNvPr>
          <p:cNvSpPr/>
          <p:nvPr/>
        </p:nvSpPr>
        <p:spPr>
          <a:xfrm>
            <a:off x="1354111" y="1854079"/>
            <a:ext cx="4013287" cy="116955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BaseClass.h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: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BaseClass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b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sz="1400" i="1" dirty="0">
                <a:solidFill>
                  <a:srgbClr val="611BB8"/>
                </a:solidFill>
                <a:latin typeface="Courier New" panose="02070309020205020404" pitchFamily="49" charset="0"/>
              </a:rPr>
              <a:t>  ...</a:t>
            </a:r>
            <a:b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52688-0654-EB47-ACE3-A2E768FC012F}"/>
              </a:ext>
            </a:extLst>
          </p:cNvPr>
          <p:cNvSpPr/>
          <p:nvPr/>
        </p:nvSpPr>
        <p:spPr>
          <a:xfrm>
            <a:off x="7389533" y="1421206"/>
            <a:ext cx="4367135" cy="358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visible to all other classes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visible to current class and its derived classes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visible only to the current class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class members only when: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Class is designed to be extended by derived classes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Derived classes must have access but clients should not be allowed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A9477-2E2C-D34F-B6F6-4C1B13E045E7}"/>
              </a:ext>
            </a:extLst>
          </p:cNvPr>
          <p:cNvSpPr/>
          <p:nvPr/>
        </p:nvSpPr>
        <p:spPr>
          <a:xfrm>
            <a:off x="1354111" y="3496944"/>
            <a:ext cx="5631305" cy="116955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BaseClass.h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"BaseClass2.h"</a:t>
            </a:r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: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BaseClass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BaseClass2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b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sz="1400" i="1" dirty="0">
                <a:solidFill>
                  <a:srgbClr val="611BB8"/>
                </a:solidFill>
                <a:latin typeface="Courier New" panose="02070309020205020404" pitchFamily="49" charset="0"/>
              </a:rPr>
              <a:t>  ...</a:t>
            </a:r>
            <a:b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689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648B-064D-7840-9922-09D38A3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 Design Example: Stock Portfolio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39B04EE-6A36-DF48-A050-2B5C49179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956442"/>
              </p:ext>
            </p:extLst>
          </p:nvPr>
        </p:nvGraphicFramePr>
        <p:xfrm>
          <a:off x="5736071" y="1553762"/>
          <a:ext cx="4114800" cy="2604135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1127063084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672441792"/>
                    </a:ext>
                  </a:extLst>
                </a:gridCol>
              </a:tblGrid>
              <a:tr h="276225">
                <a:tc rowSpan="3"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DividendStock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61636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333333"/>
                          </a:solidFill>
                          <a:effectLst/>
                          <a:latin typeface="Courier New" panose="02070309020205020404" pitchFamily="49" charset="0"/>
                        </a:rPr>
                        <a:t>dividends_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462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dirty="0">
                          <a:effectLst/>
                        </a:rPr>
                      </a:br>
                      <a:r>
                        <a:rPr lang="en-US" sz="1600" b="1" i="0" u="none" strike="noStrike" dirty="0" err="1">
                          <a:solidFill>
                            <a:srgbClr val="011893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600" b="1" i="0" u="none" strike="noStrike" dirty="0">
                          <a:solidFill>
                            <a:srgbClr val="011893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solidFill>
                          <a:srgbClr val="011893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 err="1">
                          <a:solidFill>
                            <a:srgbClr val="008F00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600" b="1" i="0" u="none" strike="noStrike" dirty="0">
                          <a:solidFill>
                            <a:srgbClr val="008F00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solidFill>
                          <a:srgbClr val="008F00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 err="1">
                          <a:solidFill>
                            <a:srgbClr val="008F00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600" b="1" i="0" u="none" strike="noStrike" dirty="0">
                          <a:solidFill>
                            <a:srgbClr val="008F00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solidFill>
                          <a:srgbClr val="008F00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Courier New" panose="02070309020205020404" pitchFamily="49" charset="0"/>
                        </a:rPr>
                        <a:t>PayDividend</a:t>
                      </a:r>
                      <a:r>
                        <a:rPr lang="en-US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963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5795C-5EF1-3A47-975F-FA0F9C61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192-EAB7-4F48-ABC5-C6316C211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98A740-30A1-CF48-86C1-35A9EC9B0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93263"/>
              </p:ext>
            </p:extLst>
          </p:nvPr>
        </p:nvGraphicFramePr>
        <p:xfrm>
          <a:off x="1819991" y="1553762"/>
          <a:ext cx="2190750" cy="223647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2609091496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Stock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8506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symbol_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total_shares_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total_cost_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current_price_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021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6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6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6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2919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C7DB2356-E0CE-B446-A3D8-D01CEB82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198" y="15543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B5AAD8-641B-7F4F-BF77-A2A8DA1DD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26433"/>
              </p:ext>
            </p:extLst>
          </p:nvPr>
        </p:nvGraphicFramePr>
        <p:xfrm>
          <a:off x="5835828" y="1915658"/>
          <a:ext cx="1733550" cy="1748790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1206907015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Stock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5364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symbol_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total_shares</a:t>
                      </a:r>
                      <a:r>
                        <a:rPr lang="en-US" sz="1200" b="1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total_cost</a:t>
                      </a:r>
                      <a:r>
                        <a:rPr lang="en-US" sz="1200" b="1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current_price</a:t>
                      </a:r>
                      <a:r>
                        <a:rPr lang="en-US" sz="1200" b="1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_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500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GetMarketValue</a:t>
                      </a:r>
                      <a:r>
                        <a:rPr lang="en-US" sz="1200" b="0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GetProfit</a:t>
                      </a:r>
                      <a:r>
                        <a:rPr lang="en-US" sz="1200" b="0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GetCost</a:t>
                      </a:r>
                      <a:r>
                        <a:rPr lang="en-US" sz="1200" b="0" i="0" u="none" strike="noStrike" dirty="0">
                          <a:solidFill>
                            <a:srgbClr val="942093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endParaRPr lang="en-US" dirty="0">
                        <a:solidFill>
                          <a:srgbClr val="942093"/>
                        </a:solidFill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611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13465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8DF0FB7E-BB40-B949-96AE-F338AA58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035" y="19153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95708-5615-F84F-BFC4-204CB037A858}"/>
              </a:ext>
            </a:extLst>
          </p:cNvPr>
          <p:cNvSpPr/>
          <p:nvPr/>
        </p:nvSpPr>
        <p:spPr>
          <a:xfrm>
            <a:off x="753437" y="4283290"/>
            <a:ext cx="9097434" cy="196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derived class:</a:t>
            </a:r>
          </a:p>
          <a:p>
            <a:pPr marL="91440" lvl="1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94209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Inherits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behavior and state (specification) of the base class</a:t>
            </a:r>
          </a:p>
          <a:p>
            <a:pPr marL="91440" lvl="1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1189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Overrides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some of the base class’ member functions (opt.)</a:t>
            </a:r>
          </a:p>
          <a:p>
            <a:pPr marL="91440" lvl="1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8F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Extends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base class with new member functions, variables (opt.)</a:t>
            </a:r>
          </a:p>
        </p:txBody>
      </p:sp>
    </p:spTree>
    <p:extLst>
      <p:ext uri="{BB962C8B-B14F-4D97-AF65-F5344CB8AC3E}">
        <p14:creationId xmlns:p14="http://schemas.microsoft.com/office/powerpoint/2010/main" val="5971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7D4-13C8-0343-AA4B-364000B3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31F8-4A84-2743-B191-9A9DCC44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600" dirty="0"/>
              <a:t>In Java: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var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56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var is a reference (different term than C++ reference) to an object of </a:t>
            </a:r>
            <a:r>
              <a:rPr lang="en-US" dirty="0" err="1"/>
              <a:t>ActualType</a:t>
            </a:r>
            <a:r>
              <a:rPr lang="en-US" dirty="0"/>
              <a:t> on the Heap</a:t>
            </a:r>
            <a:endParaRPr lang="en-US" sz="2000" dirty="0"/>
          </a:p>
          <a:p>
            <a:pPr lvl="1" fontAlgn="base"/>
            <a:r>
              <a:rPr lang="en-US" dirty="0" err="1"/>
              <a:t>ActualType</a:t>
            </a:r>
            <a:r>
              <a:rPr lang="en-US" dirty="0"/>
              <a:t> must be the same class or a subclass of </a:t>
            </a:r>
            <a:r>
              <a:rPr lang="en-US" dirty="0" err="1"/>
              <a:t>PromisedType</a:t>
            </a:r>
            <a:endParaRPr lang="en-US" sz="2000" dirty="0"/>
          </a:p>
          <a:p>
            <a:pPr fontAlgn="base"/>
            <a:r>
              <a:rPr lang="en-US" sz="2600" dirty="0"/>
              <a:t>In C++: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 fontAlgn="base"/>
            <a:r>
              <a:rPr lang="en-US" dirty="0" err="1"/>
              <a:t>var_p</a:t>
            </a:r>
            <a:r>
              <a:rPr lang="en-US" dirty="0"/>
              <a:t> is a </a:t>
            </a:r>
            <a:r>
              <a:rPr lang="en-US" i="1" dirty="0"/>
              <a:t>pointer</a:t>
            </a:r>
            <a:r>
              <a:rPr lang="en-US" dirty="0"/>
              <a:t> to an object of </a:t>
            </a:r>
            <a:r>
              <a:rPr lang="en-US" dirty="0" err="1"/>
              <a:t>ActualType</a:t>
            </a:r>
            <a:r>
              <a:rPr lang="en-US" dirty="0"/>
              <a:t> on the Heap</a:t>
            </a:r>
          </a:p>
          <a:p>
            <a:pPr lvl="1" fontAlgn="base"/>
            <a:r>
              <a:rPr lang="en-US" dirty="0" err="1"/>
              <a:t>ActualType</a:t>
            </a:r>
            <a:r>
              <a:rPr lang="en-US" dirty="0"/>
              <a:t> must be the same or a derived class of </a:t>
            </a:r>
            <a:r>
              <a:rPr lang="en-US" dirty="0" err="1"/>
              <a:t>PromisedType</a:t>
            </a:r>
            <a:endParaRPr lang="en-US" dirty="0"/>
          </a:p>
          <a:p>
            <a:pPr lvl="1" fontAlgn="base"/>
            <a:r>
              <a:rPr lang="en-US" dirty="0"/>
              <a:t>(also works with references)</a:t>
            </a:r>
          </a:p>
          <a:p>
            <a:pPr lvl="1" fontAlgn="base"/>
            <a:r>
              <a:rPr lang="en-US" dirty="0" err="1"/>
              <a:t>PromisedType</a:t>
            </a:r>
            <a:r>
              <a:rPr lang="en-US" dirty="0"/>
              <a:t> defines the </a:t>
            </a:r>
            <a:r>
              <a:rPr lang="en-US" i="1" dirty="0"/>
              <a:t>interface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what can be called on </a:t>
            </a:r>
            <a:r>
              <a:rPr lang="en-US" dirty="0" err="1"/>
              <a:t>var_p</a:t>
            </a:r>
            <a:r>
              <a:rPr lang="en-US" dirty="0"/>
              <a:t>), but </a:t>
            </a:r>
            <a:r>
              <a:rPr lang="en-US" dirty="0" err="1"/>
              <a:t>ActualType</a:t>
            </a:r>
            <a:r>
              <a:rPr lang="en-US" dirty="0"/>
              <a:t> may determine which </a:t>
            </a:r>
            <a:r>
              <a:rPr lang="en-US" i="1" dirty="0"/>
              <a:t>version</a:t>
            </a:r>
            <a:r>
              <a:rPr lang="en-US" dirty="0"/>
              <a:t> gets invoked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1600E-40F3-9047-8ECC-704BFFAE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8A9C3-341A-FE40-A9D3-E9CE534D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4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E763-45EF-C04B-99B6-7DD8DA5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0A329-DFB1-494B-AC64-35B6FBA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9BB-2221-1B4E-AA80-05060A11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5FC9-8E47-2943-B07D-0CC2DD92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8EF8-283F-9842-B133-513CC7F3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822B-8385-824D-AB3C-FCDA13EB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45500" cy="4845504"/>
          </a:xfrm>
        </p:spPr>
        <p:txBody>
          <a:bodyPr/>
          <a:lstStyle/>
          <a:p>
            <a:pPr fontAlgn="base"/>
            <a:r>
              <a:rPr lang="en-US" sz="2000" dirty="0"/>
              <a:t>"</a:t>
            </a:r>
            <a:r>
              <a:rPr lang="en-US" sz="2000" u="sng" dirty="0">
                <a:hlinkClick r:id="rId2"/>
              </a:rPr>
              <a:t>Resource Acquisition is Initialization</a:t>
            </a:r>
            <a:r>
              <a:rPr lang="en-US" sz="2000" dirty="0"/>
              <a:t>"</a:t>
            </a:r>
          </a:p>
          <a:p>
            <a:pPr fontAlgn="base"/>
            <a:r>
              <a:rPr lang="en-US" sz="2000" dirty="0"/>
              <a:t>Design pattern at the core of C++</a:t>
            </a:r>
          </a:p>
          <a:p>
            <a:pPr fontAlgn="base"/>
            <a:r>
              <a:rPr lang="en-US" sz="2000" dirty="0"/>
              <a:t>When you create an object, acquire resources</a:t>
            </a:r>
          </a:p>
          <a:p>
            <a:pPr lvl="1" fontAlgn="base"/>
            <a:r>
              <a:rPr lang="en-US" dirty="0"/>
              <a:t>Create = constructor</a:t>
            </a:r>
          </a:p>
          <a:p>
            <a:pPr lvl="1" fontAlgn="base"/>
            <a:r>
              <a:rPr lang="en-US" dirty="0"/>
              <a:t>Acquire = allocate (e.g. memory, files)</a:t>
            </a:r>
          </a:p>
          <a:p>
            <a:pPr fontAlgn="base"/>
            <a:r>
              <a:rPr lang="en-US" sz="2000" dirty="0"/>
              <a:t>When the object is destroyed, release resources</a:t>
            </a:r>
          </a:p>
          <a:p>
            <a:pPr lvl="1" fontAlgn="base"/>
            <a:r>
              <a:rPr lang="en-US" dirty="0"/>
              <a:t>Destroy = destructor</a:t>
            </a:r>
          </a:p>
          <a:p>
            <a:pPr lvl="1" fontAlgn="base"/>
            <a:r>
              <a:rPr lang="en-US" dirty="0"/>
              <a:t>Release = deallocate</a:t>
            </a:r>
          </a:p>
          <a:p>
            <a:pPr fontAlgn="base"/>
            <a:r>
              <a:rPr lang="en-US" sz="2000" dirty="0"/>
              <a:t>When used correctly, makes code safer and easier to read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6E454-9D12-2242-BCF8-3EEDF80C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D38ED-6C78-4A4D-83D6-CCF9437DA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C99DC-C799-DA47-B012-B203D87572EF}"/>
              </a:ext>
            </a:extLst>
          </p:cNvPr>
          <p:cNvSpPr/>
          <p:nvPr/>
        </p:nvSpPr>
        <p:spPr>
          <a:xfrm>
            <a:off x="6875427" y="1277943"/>
            <a:ext cx="4741333" cy="1754326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size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+ </a:t>
            </a:r>
            <a:r>
              <a:rPr lang="en-US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str = malloc(size);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strncpy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(str,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size);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str;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1A460-816E-4945-8C47-FDC03A559D3E}"/>
              </a:ext>
            </a:extLst>
          </p:cNvPr>
          <p:cNvSpPr/>
          <p:nvPr/>
        </p:nvSpPr>
        <p:spPr>
          <a:xfrm>
            <a:off x="6875427" y="3333466"/>
            <a:ext cx="4741333" cy="120032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std::string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return_msg_cpp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std::string str(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str;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6DBDD-4C5E-BC49-AB2C-C0A32FA4BEAF}"/>
              </a:ext>
            </a:extLst>
          </p:cNvPr>
          <p:cNvSpPr/>
          <p:nvPr/>
        </p:nvSpPr>
        <p:spPr>
          <a:xfrm>
            <a:off x="6875426" y="4768836"/>
            <a:ext cx="4741333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std;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s1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&lt;&lt; s1 &lt;&lt;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string s2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return_msg_cpp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&lt;&lt; s2 &lt;&lt;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4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530D-58DF-0C4B-BF50-754E1D53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10B7-1F78-704B-90A7-72FA980C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The compiler sometimes uses a “return by value optimization” or “move semantics” to eliminate unnecessary copies</a:t>
            </a:r>
            <a:endParaRPr lang="en-US" sz="1400" dirty="0"/>
          </a:p>
          <a:p>
            <a:pPr lvl="1" fontAlgn="base"/>
            <a:r>
              <a:rPr lang="en-US" dirty="0"/>
              <a:t>Sometimes you might not see a constructor get invoked when you might expect it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0C53-724C-1741-80E7-12F68213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765D-E2B3-2745-A848-42C329B47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404EF-7A41-1E42-861A-8ACEA421BAE8}"/>
              </a:ext>
            </a:extLst>
          </p:cNvPr>
          <p:cNvSpPr/>
          <p:nvPr/>
        </p:nvSpPr>
        <p:spPr>
          <a:xfrm>
            <a:off x="3048000" y="2732447"/>
            <a:ext cx="6096000" cy="230832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  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    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? optimized?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x(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two-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ints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-argument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 = x;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z =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? optimized?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7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2B0B-C576-044A-8EC7-396D5206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6BE6-09DC-CC44-B43F-A614A849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Each namespace is a separate scope</a:t>
            </a:r>
            <a:endParaRPr lang="en-US" sz="1400" dirty="0"/>
          </a:p>
          <a:p>
            <a:pPr lvl="1" fontAlgn="base"/>
            <a:r>
              <a:rPr lang="en-US" dirty="0"/>
              <a:t>Useful for avoiding symbol collisions!</a:t>
            </a:r>
            <a:endParaRPr lang="en-US" sz="2000" dirty="0"/>
          </a:p>
          <a:p>
            <a:pPr fontAlgn="base"/>
            <a:r>
              <a:rPr lang="en-US" sz="2400" dirty="0"/>
              <a:t>Namespace definition:</a:t>
            </a:r>
            <a:endParaRPr lang="en-US" sz="1400" dirty="0"/>
          </a:p>
          <a:p>
            <a:pPr lvl="1" fontAlgn="base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name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 // declarations go here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Doesn’t end with a semi-colon and doesn’t add to the indentation of its contents</a:t>
            </a:r>
            <a:endParaRPr lang="en-US" sz="2000" dirty="0"/>
          </a:p>
          <a:p>
            <a:pPr lvl="1" fontAlgn="base"/>
            <a:r>
              <a:rPr lang="en-US" dirty="0"/>
              <a:t>Creates a new namespace name if it did not exist, otherwise </a:t>
            </a:r>
            <a:r>
              <a:rPr lang="en-US" i="1" dirty="0"/>
              <a:t>adds to the existing namespace</a:t>
            </a:r>
            <a:r>
              <a:rPr lang="en-US" dirty="0"/>
              <a:t> (</a:t>
            </a:r>
            <a:r>
              <a:rPr lang="en-US" b="1" dirty="0"/>
              <a:t>!</a:t>
            </a:r>
            <a:r>
              <a:rPr lang="en-US" dirty="0"/>
              <a:t>)</a:t>
            </a:r>
            <a:endParaRPr lang="en-US" sz="2000" dirty="0"/>
          </a:p>
          <a:p>
            <a:pPr lvl="2" fontAlgn="base"/>
            <a:r>
              <a:rPr lang="en-US" dirty="0"/>
              <a:t>This means that components (</a:t>
            </a:r>
            <a:r>
              <a:rPr lang="en-US" i="1" dirty="0"/>
              <a:t>e.g.</a:t>
            </a:r>
            <a:r>
              <a:rPr lang="en-US" dirty="0"/>
              <a:t> classes, functions) of a namespace can be defined in multiple source files</a:t>
            </a:r>
            <a:endParaRPr lang="en-US" sz="1200" dirty="0"/>
          </a:p>
          <a:p>
            <a:pPr fontAlgn="base"/>
            <a:r>
              <a:rPr lang="en-US" sz="2400" dirty="0"/>
              <a:t>Namespaces vs classes</a:t>
            </a:r>
          </a:p>
          <a:p>
            <a:pPr lvl="1" fontAlgn="base"/>
            <a:r>
              <a:rPr lang="en-US" sz="2000" dirty="0"/>
              <a:t>They seems somewhat similar, but classes are </a:t>
            </a:r>
            <a:r>
              <a:rPr lang="en-US" sz="2000" i="1" dirty="0"/>
              <a:t>not</a:t>
            </a:r>
            <a:r>
              <a:rPr lang="en-US" sz="2000" dirty="0"/>
              <a:t> namespaces:</a:t>
            </a:r>
            <a:endParaRPr lang="en-US" dirty="0"/>
          </a:p>
          <a:p>
            <a:pPr lvl="1" fontAlgn="base"/>
            <a:r>
              <a:rPr lang="en-US" dirty="0"/>
              <a:t>There are no instances/objects of a namespace; a namespace is just a group of logically-related things (classes, functions, etc.)</a:t>
            </a:r>
          </a:p>
          <a:p>
            <a:pPr lvl="1" fontAlgn="base"/>
            <a:r>
              <a:rPr lang="en-US" dirty="0"/>
              <a:t>To access a member of a namespace, you must use the fully qualified name (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dirty="0" err="1"/>
              <a:t>nsp_name</a:t>
            </a:r>
            <a:r>
              <a:rPr lang="en-US" dirty="0"/>
              <a:t>::member)</a:t>
            </a:r>
            <a:endParaRPr lang="en-US" sz="2000" dirty="0"/>
          </a:p>
          <a:p>
            <a:pPr lvl="2" fontAlgn="base"/>
            <a:r>
              <a:rPr lang="en-US" dirty="0"/>
              <a:t>Unless you are using that namespace</a:t>
            </a:r>
            <a:endParaRPr lang="en-US" sz="1200" dirty="0"/>
          </a:p>
          <a:p>
            <a:pPr lvl="2" fontAlgn="base"/>
            <a:r>
              <a:rPr lang="en-US" dirty="0"/>
              <a:t>You only used the fully qualified name of a class member when you are defining it outside of the scope of the class definition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54D04-FA86-DA40-8384-2C6A195F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DD0D-476B-A743-BBDE-5CB91288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4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1C79-D4D0-254E-B4A9-28B70544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CCDC-3B3E-C54F-A762-9C321276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introduces the “const” keyword which declares a value that cannot change</a:t>
            </a:r>
          </a:p>
          <a:p>
            <a:r>
              <a:rPr lang="en-US" dirty="0"/>
              <a:t>const int CURRENT_YEAR = 2020;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2B12-9E82-8145-9F16-778E641A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9C6CB-8ECF-9B4B-B4D7-D9F74011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229C-BFB2-8B44-9274-CDBDDD88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C++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EA0EB-02B1-4C46-885D-93497164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7EAB1-16BE-D345-B188-92D1EC6FC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37541-8392-2345-803F-8D6DEEE2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197702"/>
            <a:ext cx="8051800" cy="534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90BE52-53C1-364E-8EF6-13275ECDF63B}"/>
              </a:ext>
            </a:extLst>
          </p:cNvPr>
          <p:cNvSpPr txBox="1"/>
          <p:nvPr/>
        </p:nvSpPr>
        <p:spPr>
          <a:xfrm>
            <a:off x="8688366" y="797592"/>
            <a:ext cx="1433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</a:rPr>
              <a:t>Rectangle.h</a:t>
            </a:r>
            <a:endParaRPr lang="en-US" sz="2000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1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FE5C-A43E-E948-9D03-BC47FD1A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451F-5F3E-F74C-A3F9-15AA2DA2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Access modifiers for members:</a:t>
            </a:r>
            <a:endParaRPr lang="en-US" sz="1400" dirty="0"/>
          </a:p>
          <a:p>
            <a:pPr lvl="1" fontAlgn="base"/>
            <a:r>
              <a:rPr lang="en-US" dirty="0"/>
              <a:t>public: accessible to </a:t>
            </a:r>
            <a:r>
              <a:rPr lang="en-US" i="1" dirty="0"/>
              <a:t>all</a:t>
            </a:r>
            <a:r>
              <a:rPr lang="en-US" dirty="0"/>
              <a:t> parts of the program</a:t>
            </a:r>
            <a:endParaRPr lang="en-US" sz="2000" dirty="0"/>
          </a:p>
          <a:p>
            <a:pPr lvl="1" fontAlgn="base"/>
            <a:r>
              <a:rPr lang="en-US" dirty="0"/>
              <a:t>private: accessible to the member functions of the class</a:t>
            </a:r>
            <a:endParaRPr lang="en-US" sz="2000" dirty="0"/>
          </a:p>
          <a:p>
            <a:pPr lvl="2" fontAlgn="base"/>
            <a:r>
              <a:rPr lang="en-US" dirty="0"/>
              <a:t>Private to </a:t>
            </a:r>
            <a:r>
              <a:rPr lang="en-US" i="1" dirty="0"/>
              <a:t>class</a:t>
            </a:r>
            <a:r>
              <a:rPr lang="en-US" dirty="0"/>
              <a:t>, not object instances</a:t>
            </a:r>
          </a:p>
          <a:p>
            <a:pPr lvl="1" fontAlgn="base"/>
            <a:r>
              <a:rPr lang="en-US" dirty="0"/>
              <a:t>protected: accessible to member functions of the class and any </a:t>
            </a:r>
            <a:r>
              <a:rPr lang="en-US" i="1" dirty="0"/>
              <a:t>derived</a:t>
            </a:r>
            <a:r>
              <a:rPr lang="en-US" dirty="0"/>
              <a:t> classes (subclasses – more to come, later)</a:t>
            </a:r>
            <a:endParaRPr lang="en-US" sz="2000" dirty="0"/>
          </a:p>
          <a:p>
            <a:pPr fontAlgn="base"/>
            <a:r>
              <a:rPr lang="en-US" sz="2400" dirty="0"/>
              <a:t>Reminders:</a:t>
            </a:r>
            <a:endParaRPr lang="en-US" sz="1400" dirty="0"/>
          </a:p>
          <a:p>
            <a:pPr lvl="1" fontAlgn="base"/>
            <a:r>
              <a:rPr lang="en-US" dirty="0"/>
              <a:t>Access modifiers apply to </a:t>
            </a:r>
            <a:r>
              <a:rPr lang="en-US" i="1" dirty="0"/>
              <a:t>all</a:t>
            </a:r>
            <a:r>
              <a:rPr lang="en-US" dirty="0"/>
              <a:t> members that follow until another access modifier is reached</a:t>
            </a:r>
            <a:endParaRPr lang="en-US" sz="2000" dirty="0"/>
          </a:p>
          <a:p>
            <a:pPr lvl="1" fontAlgn="base"/>
            <a:r>
              <a:rPr lang="en-US" dirty="0"/>
              <a:t>If no access modifier is specified, struct members default to public and class members default to private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E07C-2881-744A-94EC-116945B5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7B67-4FC8-B841-95A8-AA8EE8E38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0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C1F3-9897-CE41-A573-074DD014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Definition (Member declaration)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BBCD-A501-BF46-A0A6-4AD66616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C89FA-AA04-1F49-AC78-831561E0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61798-F5C5-1047-932D-803954572423}"/>
              </a:ext>
            </a:extLst>
          </p:cNvPr>
          <p:cNvSpPr/>
          <p:nvPr/>
        </p:nvSpPr>
        <p:spPr>
          <a:xfrm>
            <a:off x="575239" y="1774870"/>
            <a:ext cx="7014281" cy="375487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</a:t>
            </a:r>
            <a:r>
              <a:rPr lang="en-US" sz="1400" dirty="0" err="1">
                <a:solidFill>
                  <a:srgbClr val="E2661A"/>
                </a:solidFill>
                <a:latin typeface="Courier New" panose="02070309020205020404" pitchFamily="49" charset="0"/>
              </a:rPr>
              <a:t>ifndef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POINT_H_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#define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POINT_H_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Point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Point(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y);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constructor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get_x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x_; }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inline member function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get_y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y_; }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inline member function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Distance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Point&amp;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p)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 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member function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SetLocation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y);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member function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private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x_;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data member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y_;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data member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class Point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#endif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POINT_H_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949E0-58CC-E940-B6A5-A2A0F6649950}"/>
              </a:ext>
            </a:extLst>
          </p:cNvPr>
          <p:cNvSpPr txBox="1"/>
          <p:nvPr/>
        </p:nvSpPr>
        <p:spPr>
          <a:xfrm>
            <a:off x="6712287" y="1489351"/>
            <a:ext cx="953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</a:rPr>
              <a:t>Point.h</a:t>
            </a:r>
            <a:endParaRPr lang="en-US" sz="2000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4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4EB-5120-9141-8AAD-1619906D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Member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69D6-E52E-1945-A0A9-CC0E665D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E21C0-2B2A-8249-A39B-DC67CF30F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AC5CC3-501B-1441-A7A1-1648D1F5484C}"/>
              </a:ext>
            </a:extLst>
          </p:cNvPr>
          <p:cNvSpPr/>
          <p:nvPr/>
        </p:nvSpPr>
        <p:spPr>
          <a:xfrm>
            <a:off x="575239" y="1523625"/>
            <a:ext cx="6904853" cy="483209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cmath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Point.h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Point::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Point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x,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y)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x_ = x;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this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-&gt;y_ = y;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"this-&gt;" is optional unless name conflicts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Point::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Distance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Point&amp;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p)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We can access p’s x_ and y_ variables either through the</a:t>
            </a:r>
            <a:endParaRPr lang="en-US" sz="1400" dirty="0"/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// 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get_x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(), 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get_y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 accessor functions or the x_, y_ private</a:t>
            </a:r>
            <a:endParaRPr lang="en-US" sz="1400" dirty="0"/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// member variables directly, since we’re in a member</a:t>
            </a:r>
            <a:endParaRPr lang="en-US" sz="1400" dirty="0"/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// function of the same class.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double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distance = (x_ -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get_x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()) * (x_ -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get_x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distance += (y_ -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p.y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_) * (y_ -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p.y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_);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sqrt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(distance);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Point::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SetLocation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y) {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x_ = x;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y_ = y;</a:t>
            </a:r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29CE-0CAC-6E40-B880-5FFF8A546553}"/>
              </a:ext>
            </a:extLst>
          </p:cNvPr>
          <p:cNvSpPr txBox="1"/>
          <p:nvPr/>
        </p:nvSpPr>
        <p:spPr>
          <a:xfrm>
            <a:off x="6281494" y="1155646"/>
            <a:ext cx="119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</a:rPr>
              <a:t>Point.cpp</a:t>
            </a:r>
            <a:endParaRPr lang="en-US" sz="2000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B886-D0CC-954E-A3C6-6F43C764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Usage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222C9-A91D-4649-856D-24F0A841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A7CA-B604-F549-B2D1-C1B7C4061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9030F-BFF5-B144-A54B-6974739EC3FB}"/>
              </a:ext>
            </a:extLst>
          </p:cNvPr>
          <p:cNvSpPr/>
          <p:nvPr/>
        </p:nvSpPr>
        <p:spPr>
          <a:xfrm>
            <a:off x="575239" y="2113085"/>
            <a:ext cx="6096000" cy="397031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&lt;iostream&gt;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Point.h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using namespace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std;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char**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Point p1(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allocate a new Point on the Stack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Point p2(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6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);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allocate a new Point on the Stack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"p1 is: ("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p1.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get_x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", 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p1.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get_y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")"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"p2 is: ("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p2.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get_x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", 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p2.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get_y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")"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dist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 : 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p1.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Distance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(p2)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95D39-E659-0649-935B-AD98C9C5E04F}"/>
              </a:ext>
            </a:extLst>
          </p:cNvPr>
          <p:cNvSpPr txBox="1"/>
          <p:nvPr/>
        </p:nvSpPr>
        <p:spPr>
          <a:xfrm>
            <a:off x="5108054" y="1712975"/>
            <a:ext cx="1563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</a:rPr>
              <a:t>usePoint.cpp</a:t>
            </a:r>
            <a:endParaRPr lang="en-US" sz="2000" b="1" dirty="0">
              <a:solidFill>
                <a:srgbClr val="4C328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C1692-2454-4D46-8D2E-60E480DF6362}"/>
              </a:ext>
            </a:extLst>
          </p:cNvPr>
          <p:cNvSpPr txBox="1"/>
          <p:nvPr/>
        </p:nvSpPr>
        <p:spPr>
          <a:xfrm>
            <a:off x="6806085" y="3429000"/>
            <a:ext cx="4810676" cy="646331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allocate on the heap use the “new” keyword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Point* p1 = new Point(1, 2);</a:t>
            </a:r>
          </a:p>
        </p:txBody>
      </p:sp>
    </p:spTree>
    <p:extLst>
      <p:ext uri="{BB962C8B-B14F-4D97-AF65-F5344CB8AC3E}">
        <p14:creationId xmlns:p14="http://schemas.microsoft.com/office/powerpoint/2010/main" val="87063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1A20-6419-AA4E-A968-88238B59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4C87-4F8F-E84C-A9C7-EF3801CDC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A constructor (</a:t>
            </a:r>
            <a:r>
              <a:rPr lang="en-US" sz="2400" dirty="0" err="1"/>
              <a:t>ctor</a:t>
            </a:r>
            <a:r>
              <a:rPr lang="en-US" sz="2400" dirty="0"/>
              <a:t>) initializes a newly-instantiated object</a:t>
            </a:r>
            <a:endParaRPr lang="en-US" sz="1400" dirty="0"/>
          </a:p>
          <a:p>
            <a:pPr lvl="1" fontAlgn="base"/>
            <a:r>
              <a:rPr lang="en-US" dirty="0"/>
              <a:t>A class can have multiple constructors that differ in parameters</a:t>
            </a:r>
            <a:endParaRPr lang="en-US" sz="2000" dirty="0"/>
          </a:p>
          <a:p>
            <a:pPr lvl="2" fontAlgn="base"/>
            <a:r>
              <a:rPr lang="en-US" dirty="0"/>
              <a:t>Which one is invoked depends on </a:t>
            </a:r>
            <a:r>
              <a:rPr lang="en-US" i="1" dirty="0"/>
              <a:t>how</a:t>
            </a:r>
            <a:r>
              <a:rPr lang="en-US" dirty="0"/>
              <a:t> the object is instantiated</a:t>
            </a:r>
            <a:endParaRPr lang="en-US" sz="1200" dirty="0"/>
          </a:p>
          <a:p>
            <a:pPr fontAlgn="base"/>
            <a:r>
              <a:rPr lang="en-US" sz="2400" dirty="0"/>
              <a:t>Written with the class name as the method name:</a:t>
            </a:r>
            <a:endParaRPr lang="en-US" sz="1400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Point(const int x, const int y);</a:t>
            </a:r>
          </a:p>
          <a:p>
            <a:pPr lvl="1" fontAlgn="base"/>
            <a:r>
              <a:rPr lang="en-US" dirty="0"/>
              <a:t>C++ will automatically create a synthesized default constructor if you have </a:t>
            </a:r>
            <a:r>
              <a:rPr lang="en-US" i="1" dirty="0"/>
              <a:t>no</a:t>
            </a:r>
            <a:r>
              <a:rPr lang="en-US" dirty="0"/>
              <a:t> user-defined constructors</a:t>
            </a:r>
            <a:endParaRPr lang="en-US" sz="2000" dirty="0"/>
          </a:p>
          <a:p>
            <a:pPr lvl="2" fontAlgn="base"/>
            <a:r>
              <a:rPr lang="en-US" dirty="0"/>
              <a:t>Takes no arguments and calls the default </a:t>
            </a:r>
            <a:r>
              <a:rPr lang="en-US" dirty="0" err="1"/>
              <a:t>ctor</a:t>
            </a:r>
            <a:r>
              <a:rPr lang="en-US" dirty="0"/>
              <a:t> on all non-“plain old data” (non-POD) member variables</a:t>
            </a:r>
            <a:endParaRPr lang="en-US" sz="1200" dirty="0"/>
          </a:p>
          <a:p>
            <a:pPr lvl="2" fontAlgn="base"/>
            <a:r>
              <a:rPr lang="en-US" dirty="0"/>
              <a:t>Synthesized default </a:t>
            </a:r>
            <a:r>
              <a:rPr lang="en-US" dirty="0" err="1"/>
              <a:t>ctor</a:t>
            </a:r>
            <a:r>
              <a:rPr lang="en-US" dirty="0"/>
              <a:t> will fail if you have non-initialized const or reference data members</a:t>
            </a:r>
            <a:endParaRPr lang="en-US" sz="1200" dirty="0"/>
          </a:p>
          <a:p>
            <a:r>
              <a:rPr lang="en-US" dirty="0"/>
              <a:t>4 different types of constructors</a:t>
            </a:r>
          </a:p>
          <a:p>
            <a:pPr lvl="1"/>
            <a:r>
              <a:rPr lang="en-US" u="sng" dirty="0"/>
              <a:t>default constructor</a:t>
            </a:r>
            <a:r>
              <a:rPr lang="en-US" dirty="0"/>
              <a:t> – takes zero arguments. If you don’t define any constructors the compiler will generate one of these for you (just like Java)</a:t>
            </a:r>
          </a:p>
          <a:p>
            <a:pPr lvl="1"/>
            <a:r>
              <a:rPr lang="en-US" u="sng" dirty="0"/>
              <a:t>copy constructor</a:t>
            </a:r>
            <a:r>
              <a:rPr lang="en-US" dirty="0"/>
              <a:t> – takes a single parameter which is a </a:t>
            </a:r>
            <a:r>
              <a:rPr lang="en-US" i="1" dirty="0"/>
              <a:t>const reference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 T&amp;</a:t>
            </a:r>
            <a:r>
              <a:rPr lang="en-US" dirty="0"/>
              <a:t>) to another object of the same type, and initializes the fields of the new object as a </a:t>
            </a:r>
            <a:r>
              <a:rPr lang="en-US" i="1" dirty="0"/>
              <a:t>copy</a:t>
            </a:r>
            <a:r>
              <a:rPr lang="en-US" dirty="0"/>
              <a:t> of the fields in the referenced object</a:t>
            </a:r>
          </a:p>
          <a:p>
            <a:pPr lvl="1"/>
            <a:r>
              <a:rPr lang="en-US" u="sng" dirty="0"/>
              <a:t>user-defined constructors</a:t>
            </a:r>
            <a:r>
              <a:rPr lang="en-US" dirty="0"/>
              <a:t> – initialize fields and take whatever arguments you specify</a:t>
            </a:r>
          </a:p>
          <a:p>
            <a:pPr lvl="1"/>
            <a:r>
              <a:rPr lang="en-US" u="sng" dirty="0"/>
              <a:t>conversion constructors</a:t>
            </a:r>
            <a:r>
              <a:rPr lang="en-US" dirty="0"/>
              <a:t> – implicit, take a single argument. If you want a single argument constructor that is not implicit must use the keyword “explicit” like: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explicit String(const char* raw);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13F7F-3B7D-8E40-824B-E9A7400C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567B4-84EA-4C49-BF52-1E0ABDD48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1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1A5C-B26F-A549-96D1-FB91A7E1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Default Constructor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C787-A96B-8B43-98EE-3D5DFBD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D5DDC-9441-3549-8D68-2BBC8545A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999BE-EE2D-474E-BD66-1D95CC2AB931}"/>
              </a:ext>
            </a:extLst>
          </p:cNvPr>
          <p:cNvSpPr/>
          <p:nvPr/>
        </p:nvSpPr>
        <p:spPr>
          <a:xfrm>
            <a:off x="575238" y="1874347"/>
            <a:ext cx="8059095" cy="304698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no constructors declared!</a:t>
            </a:r>
            <a:endParaRPr lang="en-US" sz="1600" dirty="0"/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  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get_x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x_; }   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inline member function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get_y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y_; }   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inline member function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Distance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p)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SetLocation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x,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y);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private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x_;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data member</a:t>
            </a:r>
            <a:endParaRPr lang="en-US" sz="1600" dirty="0"/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  int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y_;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data member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}; 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class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SimplePoint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D8426-DD44-8949-A2EF-E709484BBEFF}"/>
              </a:ext>
            </a:extLst>
          </p:cNvPr>
          <p:cNvSpPr/>
          <p:nvPr/>
        </p:nvSpPr>
        <p:spPr>
          <a:xfrm>
            <a:off x="4272197" y="4132744"/>
            <a:ext cx="7538803" cy="2062103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7F7F7F"/>
                </a:solidFill>
                <a:latin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rgbClr val="7F7F7F"/>
                </a:solidFill>
                <a:latin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rgbClr val="7F7F7F"/>
                </a:solidFill>
                <a:latin typeface="Courier New" panose="02070309020205020404" pitchFamily="49" charset="0"/>
              </a:rPr>
              <a:t>()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6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char** </a:t>
            </a:r>
            <a:r>
              <a:rPr lang="en-US" sz="16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 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invokes synthesized default constructor</a:t>
            </a:r>
            <a:endParaRPr lang="en-US" sz="1600" dirty="0"/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DE202-718E-C54C-B809-B9C1D1E9C4BB}"/>
              </a:ext>
            </a:extLst>
          </p:cNvPr>
          <p:cNvSpPr/>
          <p:nvPr/>
        </p:nvSpPr>
        <p:spPr>
          <a:xfrm>
            <a:off x="5920740" y="1554142"/>
            <a:ext cx="173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rgbClr val="4B2A85"/>
                </a:solidFill>
                <a:latin typeface="Calibri" panose="020F0502020204030204" pitchFamily="34" charset="0"/>
              </a:rPr>
              <a:t>SimplePoint.h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2D4462-4064-F14D-8E46-D9D48578BC6F}"/>
              </a:ext>
            </a:extLst>
          </p:cNvPr>
          <p:cNvSpPr/>
          <p:nvPr/>
        </p:nvSpPr>
        <p:spPr>
          <a:xfrm>
            <a:off x="10073638" y="3770032"/>
            <a:ext cx="173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rgbClr val="4B2A85"/>
                </a:solidFill>
                <a:latin typeface="Calibri" panose="020F0502020204030204" pitchFamily="34" charset="0"/>
              </a:rPr>
              <a:t>SimplePoint.cpp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723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4244</TotalTime>
  <Words>3788</Words>
  <Application>Microsoft Macintosh PowerPoint</Application>
  <PresentationFormat>Widescreen</PresentationFormat>
  <Paragraphs>490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22: C++ Inheritance</vt:lpstr>
      <vt:lpstr>Administrivia</vt:lpstr>
      <vt:lpstr>Anatomy of C++ Class</vt:lpstr>
      <vt:lpstr>Access Control</vt:lpstr>
      <vt:lpstr>Class Definition (Member declaration)</vt:lpstr>
      <vt:lpstr>Class Member Definition</vt:lpstr>
      <vt:lpstr>Class Usage </vt:lpstr>
      <vt:lpstr>Constructors in C++</vt:lpstr>
      <vt:lpstr>Synthesized Default Constructor</vt:lpstr>
      <vt:lpstr>Synthesized Default Constructor</vt:lpstr>
      <vt:lpstr>Overloading Constructors</vt:lpstr>
      <vt:lpstr>Copy Constructors</vt:lpstr>
      <vt:lpstr>Synthesized Copy Constructor</vt:lpstr>
      <vt:lpstr>When Do Copies Happen?</vt:lpstr>
      <vt:lpstr>Initialization Lists</vt:lpstr>
      <vt:lpstr>Initialization vs Construction</vt:lpstr>
      <vt:lpstr>Destructors</vt:lpstr>
      <vt:lpstr>Nonmember Functions</vt:lpstr>
      <vt:lpstr>Inheritance in C++</vt:lpstr>
      <vt:lpstr>Inheritance Design Example: Stock Portfolio</vt:lpstr>
      <vt:lpstr>Class Derivation List</vt:lpstr>
      <vt:lpstr>Inheritance Design Example: Stock Portfolio</vt:lpstr>
      <vt:lpstr>Polymorphism in C++</vt:lpstr>
      <vt:lpstr>Questions</vt:lpstr>
      <vt:lpstr>RAII</vt:lpstr>
      <vt:lpstr>Compiler Optimization</vt:lpstr>
      <vt:lpstr>Namespaces</vt:lpstr>
      <vt:lpstr>Const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165</cp:revision>
  <dcterms:created xsi:type="dcterms:W3CDTF">2018-03-22T00:41:11Z</dcterms:created>
  <dcterms:modified xsi:type="dcterms:W3CDTF">2020-11-20T17:29:27Z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