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93" r:id="rId3"/>
    <p:sldId id="341" r:id="rId4"/>
    <p:sldId id="340" r:id="rId5"/>
    <p:sldId id="334" r:id="rId6"/>
    <p:sldId id="338" r:id="rId7"/>
    <p:sldId id="335" r:id="rId8"/>
    <p:sldId id="336" r:id="rId9"/>
    <p:sldId id="337" r:id="rId10"/>
    <p:sldId id="310" r:id="rId11"/>
    <p:sldId id="311" r:id="rId12"/>
    <p:sldId id="312" r:id="rId13"/>
    <p:sldId id="318" r:id="rId14"/>
    <p:sldId id="313" r:id="rId15"/>
    <p:sldId id="314" r:id="rId16"/>
    <p:sldId id="342" r:id="rId17"/>
    <p:sldId id="331" r:id="rId18"/>
    <p:sldId id="315" r:id="rId19"/>
    <p:sldId id="317" r:id="rId20"/>
    <p:sldId id="316" r:id="rId21"/>
    <p:sldId id="320" r:id="rId22"/>
    <p:sldId id="321" r:id="rId23"/>
    <p:sldId id="322" r:id="rId24"/>
    <p:sldId id="323" r:id="rId25"/>
    <p:sldId id="326" r:id="rId26"/>
    <p:sldId id="327" r:id="rId27"/>
    <p:sldId id="328" r:id="rId28"/>
    <p:sldId id="324" r:id="rId29"/>
    <p:sldId id="325" r:id="rId30"/>
    <p:sldId id="330" r:id="rId31"/>
    <p:sldId id="332" r:id="rId32"/>
    <p:sldId id="309" r:id="rId33"/>
    <p:sldId id="319" r:id="rId34"/>
    <p:sldId id="329" r:id="rId35"/>
    <p:sldId id="333" r:id="rId36"/>
    <p:sldId id="339"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shal Jhunjhunwalla" initials="KJ" lastIdx="3" clrIdx="0">
    <p:extLst>
      <p:ext uri="{19B8F6BF-5375-455C-9EA6-DF929625EA0E}">
        <p15:presenceInfo xmlns:p15="http://schemas.microsoft.com/office/powerpoint/2012/main" userId="32a47ed39d212e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A479"/>
    <a:srgbClr val="4C3282"/>
    <a:srgbClr val="7C5FAA"/>
    <a:srgbClr val="B4A7D6"/>
    <a:srgbClr val="9B8ABE"/>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58" autoAdjust="0"/>
    <p:restoredTop sz="83095" autoAdjust="0"/>
  </p:normalViewPr>
  <p:slideViewPr>
    <p:cSldViewPr snapToGrid="0">
      <p:cViewPr varScale="1">
        <p:scale>
          <a:sx n="85" d="100"/>
          <a:sy n="85" d="100"/>
        </p:scale>
        <p:origin x="52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11/18/20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hasCustomPrompt="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CSE 374: Intermediate Programming Concepts and Tools</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11/18/20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777136A5-CCDF-7749-9565-A649BF57D3D4}"/>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11/18/20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24FE77B7-BBC2-4B4A-872D-3AFC72D459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62775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CC2204-D29B-4470-B3F3-74BB4720C8BD}" type="datetime1">
              <a:rPr lang="en-US" smtClean="0"/>
              <a:t>11/18/20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EC2750F5-16E8-CE42-83FD-9E5B55415160}"/>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hasCustomPrompt="1"/>
          </p:nvPr>
        </p:nvSpPr>
        <p:spPr>
          <a:xfrm>
            <a:off x="8610600" y="4960137"/>
            <a:ext cx="3200400" cy="1463040"/>
          </a:xfrm>
        </p:spPr>
        <p:txBody>
          <a:bodyPr lIns="91440" rIns="91440" anchor="ctr">
            <a:normAutofit/>
          </a:bodyPr>
          <a:lstStyle>
            <a:lvl1pPr marL="0" marR="0" indent="0" algn="l" defTabSz="914400" rtl="0" eaLnBrk="1" fontAlgn="auto" latinLnBrk="0" hangingPunct="1">
              <a:lnSpc>
                <a:spcPct val="100000"/>
              </a:lnSpc>
              <a:spcBef>
                <a:spcPts val="0"/>
              </a:spcBef>
              <a:spcAft>
                <a:spcPts val="200"/>
              </a:spcAft>
              <a:buClr>
                <a:schemeClr val="accent1"/>
              </a:buClr>
              <a:buSzPct val="100000"/>
              <a:buFont typeface="Tw Cen MT" panose="020B0602020104020603" pitchFamily="34" charset="0"/>
              <a:buNone/>
              <a:tabLst/>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a:t>CSE 374: Intermediate Programming Concepts and Tools</a:t>
            </a:r>
          </a:p>
        </p:txBody>
      </p:sp>
      <p:sp>
        <p:nvSpPr>
          <p:cNvPr id="4" name="Date Placeholder 3"/>
          <p:cNvSpPr>
            <a:spLocks noGrp="1"/>
          </p:cNvSpPr>
          <p:nvPr>
            <p:ph type="dt" sz="half" idx="10"/>
          </p:nvPr>
        </p:nvSpPr>
        <p:spPr/>
        <p:txBody>
          <a:bodyPr/>
          <a:lstStyle/>
          <a:p>
            <a:fld id="{C677A1C4-F49F-4502-B33D-B8ED0A36CCF4}" type="datetime1">
              <a:rPr lang="en-US" smtClean="0"/>
              <a:t>11/18/20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648D5E4E-A6FB-D94F-9FEF-9B1CF5D59A13}"/>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11/18/20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3BDF9A03-A647-0A49-B4D1-51696656F4C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11/18/20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7A672043-7D57-D34C-A6B9-125CE024B857}"/>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11/18/20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85297E64-BCFC-F440-A136-6F44B04F825F}"/>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11/18/20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0CED1032-CE21-D445-A25A-D81A5C54283D}"/>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CSE 374: Intermediate Programming Concepts and Tools</a:t>
            </a:r>
          </a:p>
        </p:txBody>
      </p:sp>
      <p:sp>
        <p:nvSpPr>
          <p:cNvPr id="5" name="Date Placeholder 4"/>
          <p:cNvSpPr>
            <a:spLocks noGrp="1"/>
          </p:cNvSpPr>
          <p:nvPr>
            <p:ph type="dt" sz="half" idx="10"/>
          </p:nvPr>
        </p:nvSpPr>
        <p:spPr/>
        <p:txBody>
          <a:bodyPr/>
          <a:lstStyle/>
          <a:p>
            <a:fld id="{4EFF2EE2-AF54-4C36-93AD-A5D9C8C4F0E5}" type="datetime1">
              <a:rPr lang="en-US" smtClean="0"/>
              <a:t>11/18/20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E519901B-C8BF-D74C-8C02-F6E47C638B62}"/>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11/18/20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E4D8F51-FF20-7E48-9B67-C26761DE9168}"/>
              </a:ext>
            </a:extLst>
          </p:cNvPr>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11/18/20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dirty="0"/>
              <a:t>CSE 374 au 20 - Kasey Champion</a:t>
            </a:r>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llev.com/cse37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hyperlink" Target="https://en.wikipedia.org/wiki/Resource_acquisition_is_initializ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21: C++ Continued…</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374: Intermediate Programming Concepts and Tools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
        <p:nvSpPr>
          <p:cNvPr id="6" name="Rectangle 5">
            <a:extLst>
              <a:ext uri="{FF2B5EF4-FFF2-40B4-BE49-F238E27FC236}">
                <a16:creationId xmlns:a16="http://schemas.microsoft.com/office/drawing/2014/main" id="{AB8230E6-B60D-244C-BC07-6CCAE68D8F0F}"/>
              </a:ext>
            </a:extLst>
          </p:cNvPr>
          <p:cNvSpPr/>
          <p:nvPr/>
        </p:nvSpPr>
        <p:spPr>
          <a:xfrm>
            <a:off x="8107102" y="317965"/>
            <a:ext cx="3703898" cy="2978084"/>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latin typeface="Calibri" panose="020F0502020204030204" pitchFamily="34" charset="0"/>
                <a:cs typeface="Calibri" panose="020F0502020204030204" pitchFamily="34" charset="0"/>
              </a:rPr>
              <a:t>Lecture Participation Poll #21</a:t>
            </a:r>
          </a:p>
          <a:p>
            <a:pPr algn="ct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Log onto </a:t>
            </a:r>
            <a:r>
              <a:rPr lang="en-US" dirty="0" err="1">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pollev.com</a:t>
            </a:r>
            <a:r>
              <a:rPr lang="en-US" dirty="0">
                <a:solidFill>
                  <a:srgbClr val="AB96D4"/>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/cse374 </a:t>
            </a:r>
            <a:endParaRPr lang="en-US" dirty="0">
              <a:solidFill>
                <a:srgbClr val="AB96D4"/>
              </a:solidFill>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Or</a:t>
            </a:r>
          </a:p>
          <a:p>
            <a:pPr algn="ctr"/>
            <a:r>
              <a:rPr lang="en-US" dirty="0">
                <a:latin typeface="Calibri" panose="020F0502020204030204" pitchFamily="34" charset="0"/>
                <a:cs typeface="Calibri" panose="020F0502020204030204" pitchFamily="34" charset="0"/>
              </a:rPr>
              <a:t>Text CSE374 to 22333</a:t>
            </a:r>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1CC8-3614-B24C-940B-32C07658714B}"/>
              </a:ext>
            </a:extLst>
          </p:cNvPr>
          <p:cNvSpPr>
            <a:spLocks noGrp="1"/>
          </p:cNvSpPr>
          <p:nvPr>
            <p:ph type="title"/>
          </p:nvPr>
        </p:nvSpPr>
        <p:spPr/>
        <p:txBody>
          <a:bodyPr/>
          <a:lstStyle/>
          <a:p>
            <a:r>
              <a:rPr lang="en-US" dirty="0"/>
              <a:t>Pointers in C++</a:t>
            </a:r>
          </a:p>
        </p:txBody>
      </p:sp>
      <p:sp>
        <p:nvSpPr>
          <p:cNvPr id="3" name="Content Placeholder 2">
            <a:extLst>
              <a:ext uri="{FF2B5EF4-FFF2-40B4-BE49-F238E27FC236}">
                <a16:creationId xmlns:a16="http://schemas.microsoft.com/office/drawing/2014/main" id="{4E2EDCD1-D300-1D49-97B8-E1FAB5D5E987}"/>
              </a:ext>
            </a:extLst>
          </p:cNvPr>
          <p:cNvSpPr>
            <a:spLocks noGrp="1"/>
          </p:cNvSpPr>
          <p:nvPr>
            <p:ph idx="1"/>
          </p:nvPr>
        </p:nvSpPr>
        <p:spPr>
          <a:xfrm>
            <a:off x="575240" y="1258117"/>
            <a:ext cx="11187258" cy="1619994"/>
          </a:xfrm>
        </p:spPr>
        <p:txBody>
          <a:bodyPr/>
          <a:lstStyle/>
          <a:p>
            <a:r>
              <a:rPr lang="en-US" dirty="0"/>
              <a:t>Work the same as in C, hooray!</a:t>
            </a:r>
          </a:p>
          <a:p>
            <a:pPr fontAlgn="base"/>
            <a:r>
              <a:rPr lang="en-US" sz="2400" dirty="0"/>
              <a:t>A </a:t>
            </a:r>
            <a:r>
              <a:rPr lang="en-US" sz="2400" b="1" dirty="0">
                <a:solidFill>
                  <a:srgbClr val="4C3282"/>
                </a:solidFill>
              </a:rPr>
              <a:t>pointer</a:t>
            </a:r>
            <a:r>
              <a:rPr lang="en-US" sz="2400" dirty="0"/>
              <a:t> is a variable containing an address</a:t>
            </a:r>
            <a:endParaRPr lang="en-US" sz="1400" dirty="0"/>
          </a:p>
          <a:p>
            <a:pPr lvl="1" fontAlgn="base"/>
            <a:r>
              <a:rPr lang="en-US" dirty="0"/>
              <a:t>Modifying the pointer </a:t>
            </a:r>
            <a:r>
              <a:rPr lang="en-US" i="1" dirty="0"/>
              <a:t>doesn’t</a:t>
            </a:r>
            <a:r>
              <a:rPr lang="en-US" dirty="0"/>
              <a:t> modify what it points to, but you can access/modify what it points to by </a:t>
            </a:r>
            <a:r>
              <a:rPr lang="en-US" i="1" dirty="0">
                <a:solidFill>
                  <a:srgbClr val="4C3282"/>
                </a:solidFill>
              </a:rPr>
              <a:t>dereferencing</a:t>
            </a:r>
            <a:endParaRPr lang="en-US" sz="2000" dirty="0">
              <a:solidFill>
                <a:srgbClr val="4C3282"/>
              </a:solidFill>
            </a:endParaRPr>
          </a:p>
        </p:txBody>
      </p:sp>
      <p:sp>
        <p:nvSpPr>
          <p:cNvPr id="4" name="Slide Number Placeholder 3">
            <a:extLst>
              <a:ext uri="{FF2B5EF4-FFF2-40B4-BE49-F238E27FC236}">
                <a16:creationId xmlns:a16="http://schemas.microsoft.com/office/drawing/2014/main" id="{3338FF67-A891-BF4A-9F8C-D09398C739E9}"/>
              </a:ext>
            </a:extLst>
          </p:cNvPr>
          <p:cNvSpPr>
            <a:spLocks noGrp="1"/>
          </p:cNvSpPr>
          <p:nvPr>
            <p:ph type="sldNum" sz="quarter" idx="12"/>
          </p:nvPr>
        </p:nvSpPr>
        <p:spPr/>
        <p:txBody>
          <a:bodyPr/>
          <a:lstStyle/>
          <a:p>
            <a:fld id="{659665DE-58FC-41F4-AC58-2C90A5E00527}" type="slidenum">
              <a:rPr lang="en-US" smtClean="0"/>
              <a:t>10</a:t>
            </a:fld>
            <a:endParaRPr lang="en-US"/>
          </a:p>
        </p:txBody>
      </p:sp>
      <p:sp>
        <p:nvSpPr>
          <p:cNvPr id="5" name="Footer Placeholder 4">
            <a:extLst>
              <a:ext uri="{FF2B5EF4-FFF2-40B4-BE49-F238E27FC236}">
                <a16:creationId xmlns:a16="http://schemas.microsoft.com/office/drawing/2014/main" id="{41A3E8E7-8652-894A-BF81-0DE50BA965A3}"/>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20759A93-1192-914F-9EAF-E9B52F5A70B6}"/>
              </a:ext>
            </a:extLst>
          </p:cNvPr>
          <p:cNvSpPr/>
          <p:nvPr/>
        </p:nvSpPr>
        <p:spPr>
          <a:xfrm>
            <a:off x="575239" y="2878111"/>
            <a:ext cx="6096000" cy="3416320"/>
          </a:xfrm>
          <a:prstGeom prst="rect">
            <a:avLst/>
          </a:prstGeom>
          <a:ln>
            <a:solidFill>
              <a:srgbClr val="4C3282"/>
            </a:solidFill>
          </a:ln>
        </p:spPr>
        <p:txBody>
          <a:bodyPr>
            <a:spAutoFit/>
          </a:bodyPr>
          <a:lstStyle/>
          <a:p>
            <a:r>
              <a:rPr lang="en-US" dirty="0">
                <a:solidFill>
                  <a:srgbClr val="0066FF"/>
                </a:solidFill>
                <a:latin typeface="Courier New" panose="02070309020205020404" pitchFamily="49" charset="0"/>
              </a:rPr>
              <a:t>int </a:t>
            </a:r>
            <a:r>
              <a:rPr lang="en-US" b="1" dirty="0">
                <a:solidFill>
                  <a:srgbClr val="669900"/>
                </a:solidFill>
                <a:latin typeface="Courier New" panose="02070309020205020404" pitchFamily="49" charset="0"/>
              </a:rPr>
              <a:t>main</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argc</a:t>
            </a:r>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char** </a:t>
            </a:r>
            <a:r>
              <a:rPr lang="en-US" dirty="0" err="1">
                <a:solidFill>
                  <a:srgbClr val="611BB8"/>
                </a:solidFill>
                <a:latin typeface="Courier New" panose="02070309020205020404" pitchFamily="49" charset="0"/>
              </a:rPr>
              <a:t>argv</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x = </a:t>
            </a:r>
            <a:r>
              <a:rPr lang="en-US" dirty="0">
                <a:solidFill>
                  <a:srgbClr val="333333"/>
                </a:solidFill>
                <a:latin typeface="Courier New" panose="02070309020205020404" pitchFamily="49" charset="0"/>
              </a:rPr>
              <a:t>5</a:t>
            </a:r>
            <a:r>
              <a:rPr lang="en-US" dirty="0">
                <a:solidFill>
                  <a:srgbClr val="611BB8"/>
                </a:solidFill>
                <a:latin typeface="Courier New" panose="02070309020205020404" pitchFamily="49" charset="0"/>
              </a:rPr>
              <a:t>, y = </a:t>
            </a:r>
            <a:r>
              <a:rPr lang="en-US" dirty="0">
                <a:solidFill>
                  <a:srgbClr val="333333"/>
                </a:solidFill>
                <a:latin typeface="Courier New" panose="02070309020205020404" pitchFamily="49" charset="0"/>
              </a:rPr>
              <a:t>10</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 </a:t>
            </a:r>
            <a:r>
              <a:rPr lang="en-US" dirty="0">
                <a:solidFill>
                  <a:srgbClr val="611BB8"/>
                </a:solidFill>
                <a:latin typeface="Courier New" panose="02070309020205020404" pitchFamily="49" charset="0"/>
              </a:rPr>
              <a:t>z = &amp;x;</a:t>
            </a:r>
            <a:endParaRPr lang="en-US" dirty="0"/>
          </a:p>
          <a:p>
            <a:br>
              <a:rPr lang="en-US" dirty="0"/>
            </a:br>
            <a:r>
              <a:rPr lang="en-US" dirty="0">
                <a:solidFill>
                  <a:srgbClr val="611BB8"/>
                </a:solidFill>
                <a:latin typeface="Courier New" panose="02070309020205020404" pitchFamily="49" charset="0"/>
              </a:rPr>
              <a:t>  *z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x to 6</a:t>
            </a:r>
            <a:endParaRPr lang="en-US" dirty="0"/>
          </a:p>
          <a:p>
            <a:r>
              <a:rPr lang="en-US" dirty="0">
                <a:solidFill>
                  <a:srgbClr val="611BB8"/>
                </a:solidFill>
                <a:latin typeface="Courier New" panose="02070309020205020404" pitchFamily="49" charset="0"/>
              </a:rPr>
              <a:t>   x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x (and *z) to 7</a:t>
            </a:r>
            <a:endParaRPr lang="en-US" dirty="0"/>
          </a:p>
          <a:p>
            <a:br>
              <a:rPr lang="en-US" dirty="0"/>
            </a:br>
            <a:r>
              <a:rPr lang="en-US" dirty="0">
                <a:solidFill>
                  <a:srgbClr val="611BB8"/>
                </a:solidFill>
                <a:latin typeface="Courier New" panose="02070309020205020404" pitchFamily="49" charset="0"/>
              </a:rPr>
              <a:t>   z = &amp;y;  </a:t>
            </a:r>
            <a:r>
              <a:rPr lang="en-US" i="1" dirty="0">
                <a:solidFill>
                  <a:srgbClr val="5A5A5A"/>
                </a:solidFill>
                <a:latin typeface="Courier New" panose="02070309020205020404" pitchFamily="49" charset="0"/>
              </a:rPr>
              <a:t>// sets z to the address of y</a:t>
            </a:r>
            <a:endParaRPr lang="en-US" dirty="0"/>
          </a:p>
          <a:p>
            <a:r>
              <a:rPr lang="en-US" dirty="0">
                <a:solidFill>
                  <a:srgbClr val="611BB8"/>
                </a:solidFill>
                <a:latin typeface="Courier New" panose="02070309020205020404" pitchFamily="49" charset="0"/>
              </a:rPr>
              <a:t>  *z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y (and *z) to 11</a:t>
            </a:r>
            <a:endParaRPr lang="en-US" dirty="0"/>
          </a:p>
          <a:p>
            <a:br>
              <a:rPr lang="en-US" dirty="0"/>
            </a:br>
            <a:r>
              <a:rPr lang="en-US" dirty="0">
                <a:solidFill>
                  <a:srgbClr val="E2661A"/>
                </a:solidFill>
                <a:latin typeface="Courier New" panose="02070309020205020404" pitchFamily="49" charset="0"/>
              </a:rPr>
              <a:t>  return</a:t>
            </a:r>
            <a:r>
              <a:rPr lang="en-US" dirty="0">
                <a:solidFill>
                  <a:srgbClr val="611BB8"/>
                </a:solidFill>
                <a:latin typeface="Courier New" panose="02070309020205020404" pitchFamily="49" charset="0"/>
              </a:rPr>
              <a:t> </a:t>
            </a:r>
            <a:r>
              <a:rPr lang="en-US" dirty="0">
                <a:solidFill>
                  <a:srgbClr val="333333"/>
                </a:solidFill>
                <a:latin typeface="Courier New" panose="02070309020205020404" pitchFamily="49" charset="0"/>
              </a:rPr>
              <a:t>EXIT_SUCCESS</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123309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6A534-9B95-ED42-9F02-78ED058BA8DC}"/>
              </a:ext>
            </a:extLst>
          </p:cNvPr>
          <p:cNvSpPr>
            <a:spLocks noGrp="1"/>
          </p:cNvSpPr>
          <p:nvPr>
            <p:ph type="title"/>
          </p:nvPr>
        </p:nvSpPr>
        <p:spPr/>
        <p:txBody>
          <a:bodyPr/>
          <a:lstStyle/>
          <a:p>
            <a:r>
              <a:rPr lang="en-US" dirty="0"/>
              <a:t>References in C++</a:t>
            </a:r>
          </a:p>
        </p:txBody>
      </p:sp>
      <p:sp>
        <p:nvSpPr>
          <p:cNvPr id="3" name="Content Placeholder 2">
            <a:extLst>
              <a:ext uri="{FF2B5EF4-FFF2-40B4-BE49-F238E27FC236}">
                <a16:creationId xmlns:a16="http://schemas.microsoft.com/office/drawing/2014/main" id="{B512AFC4-47CD-0C43-A415-B6F4A9FFC41E}"/>
              </a:ext>
            </a:extLst>
          </p:cNvPr>
          <p:cNvSpPr>
            <a:spLocks noGrp="1"/>
          </p:cNvSpPr>
          <p:nvPr>
            <p:ph idx="1"/>
          </p:nvPr>
        </p:nvSpPr>
        <p:spPr>
          <a:xfrm>
            <a:off x="575240" y="1463857"/>
            <a:ext cx="11187258" cy="1387226"/>
          </a:xfrm>
        </p:spPr>
        <p:txBody>
          <a:bodyPr>
            <a:normAutofit lnSpcReduction="10000"/>
          </a:bodyPr>
          <a:lstStyle/>
          <a:p>
            <a:pPr fontAlgn="base"/>
            <a:r>
              <a:rPr lang="en-US" sz="2400" dirty="0"/>
              <a:t>A </a:t>
            </a:r>
            <a:r>
              <a:rPr lang="en-US" sz="2400" b="1" dirty="0">
                <a:solidFill>
                  <a:srgbClr val="4C3282"/>
                </a:solidFill>
              </a:rPr>
              <a:t>reference</a:t>
            </a:r>
            <a:r>
              <a:rPr lang="en-US" sz="2400" dirty="0"/>
              <a:t> is an alias for another variable</a:t>
            </a:r>
            <a:endParaRPr lang="en-US" sz="1400" dirty="0"/>
          </a:p>
          <a:p>
            <a:pPr lvl="1" fontAlgn="base"/>
            <a:r>
              <a:rPr lang="en-US" i="1" dirty="0"/>
              <a:t>Alias</a:t>
            </a:r>
            <a:r>
              <a:rPr lang="en-US" dirty="0"/>
              <a:t>: another name that is bound to the aliased variable</a:t>
            </a:r>
            <a:endParaRPr lang="en-US" sz="2000" i="1" dirty="0"/>
          </a:p>
          <a:p>
            <a:pPr lvl="1" fontAlgn="base"/>
            <a:r>
              <a:rPr lang="en-US" dirty="0"/>
              <a:t>Mutating a reference </a:t>
            </a:r>
            <a:r>
              <a:rPr lang="en-US" b="1" i="1" dirty="0"/>
              <a:t>is</a:t>
            </a:r>
            <a:r>
              <a:rPr lang="en-US" dirty="0"/>
              <a:t> mutating the aliased variable</a:t>
            </a:r>
            <a:endParaRPr lang="en-US" sz="1200" dirty="0"/>
          </a:p>
          <a:p>
            <a:pPr lvl="1" fontAlgn="base"/>
            <a:r>
              <a:rPr lang="en-US" dirty="0"/>
              <a:t>Introduced in C++ as part of the language</a:t>
            </a:r>
            <a:endParaRPr lang="en-US" sz="2000" dirty="0"/>
          </a:p>
          <a:p>
            <a:endParaRPr lang="en-US" dirty="0"/>
          </a:p>
        </p:txBody>
      </p:sp>
      <p:sp>
        <p:nvSpPr>
          <p:cNvPr id="4" name="Slide Number Placeholder 3">
            <a:extLst>
              <a:ext uri="{FF2B5EF4-FFF2-40B4-BE49-F238E27FC236}">
                <a16:creationId xmlns:a16="http://schemas.microsoft.com/office/drawing/2014/main" id="{47D54D5E-1264-DC41-8FEC-93E9E503E3EC}"/>
              </a:ext>
            </a:extLst>
          </p:cNvPr>
          <p:cNvSpPr>
            <a:spLocks noGrp="1"/>
          </p:cNvSpPr>
          <p:nvPr>
            <p:ph type="sldNum" sz="quarter" idx="12"/>
          </p:nvPr>
        </p:nvSpPr>
        <p:spPr/>
        <p:txBody>
          <a:bodyPr/>
          <a:lstStyle/>
          <a:p>
            <a:fld id="{659665DE-58FC-41F4-AC58-2C90A5E00527}" type="slidenum">
              <a:rPr lang="en-US" smtClean="0"/>
              <a:t>11</a:t>
            </a:fld>
            <a:endParaRPr lang="en-US"/>
          </a:p>
        </p:txBody>
      </p:sp>
      <p:sp>
        <p:nvSpPr>
          <p:cNvPr id="5" name="Footer Placeholder 4">
            <a:extLst>
              <a:ext uri="{FF2B5EF4-FFF2-40B4-BE49-F238E27FC236}">
                <a16:creationId xmlns:a16="http://schemas.microsoft.com/office/drawing/2014/main" id="{46C76C61-914B-4142-AB0F-AE0937B6C41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828F7900-64E9-BE47-B265-4F7F020C73EB}"/>
              </a:ext>
            </a:extLst>
          </p:cNvPr>
          <p:cNvSpPr/>
          <p:nvPr/>
        </p:nvSpPr>
        <p:spPr>
          <a:xfrm>
            <a:off x="575239" y="2989582"/>
            <a:ext cx="6808541" cy="3416320"/>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int </a:t>
            </a:r>
            <a:r>
              <a:rPr lang="en-US" b="1" dirty="0">
                <a:solidFill>
                  <a:srgbClr val="669900"/>
                </a:solidFill>
                <a:latin typeface="Courier New" panose="02070309020205020404" pitchFamily="49" charset="0"/>
              </a:rPr>
              <a:t>main</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argc</a:t>
            </a:r>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char** </a:t>
            </a:r>
            <a:r>
              <a:rPr lang="en-US" dirty="0" err="1">
                <a:solidFill>
                  <a:srgbClr val="611BB8"/>
                </a:solidFill>
                <a:latin typeface="Courier New" panose="02070309020205020404" pitchFamily="49" charset="0"/>
              </a:rPr>
              <a:t>argv</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x = </a:t>
            </a:r>
            <a:r>
              <a:rPr lang="en-US" dirty="0">
                <a:solidFill>
                  <a:srgbClr val="333333"/>
                </a:solidFill>
                <a:latin typeface="Courier New" panose="02070309020205020404" pitchFamily="49" charset="0"/>
              </a:rPr>
              <a:t>5</a:t>
            </a:r>
            <a:r>
              <a:rPr lang="en-US" dirty="0">
                <a:solidFill>
                  <a:srgbClr val="611BB8"/>
                </a:solidFill>
                <a:latin typeface="Courier New" panose="02070309020205020404" pitchFamily="49" charset="0"/>
              </a:rPr>
              <a:t>, y = </a:t>
            </a:r>
            <a:r>
              <a:rPr lang="en-US" dirty="0">
                <a:solidFill>
                  <a:srgbClr val="333333"/>
                </a:solidFill>
                <a:latin typeface="Courier New" panose="02070309020205020404" pitchFamily="49" charset="0"/>
              </a:rPr>
              <a:t>10</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int&amp; </a:t>
            </a:r>
            <a:r>
              <a:rPr lang="en-US" dirty="0">
                <a:solidFill>
                  <a:srgbClr val="611BB8"/>
                </a:solidFill>
                <a:latin typeface="Courier New" panose="02070309020205020404" pitchFamily="49" charset="0"/>
              </a:rPr>
              <a:t>z = x;  </a:t>
            </a:r>
            <a:r>
              <a:rPr lang="en-US" i="1" dirty="0">
                <a:solidFill>
                  <a:srgbClr val="5A5A5A"/>
                </a:solidFill>
                <a:latin typeface="Courier New" panose="02070309020205020404" pitchFamily="49" charset="0"/>
              </a:rPr>
              <a:t>// binds the name "z" to x</a:t>
            </a:r>
            <a:endParaRPr lang="en-US" dirty="0"/>
          </a:p>
          <a:p>
            <a:br>
              <a:rPr lang="en-US" dirty="0"/>
            </a:br>
            <a:r>
              <a:rPr lang="en-US" dirty="0">
                <a:solidFill>
                  <a:srgbClr val="611BB8"/>
                </a:solidFill>
                <a:latin typeface="Courier New" panose="02070309020205020404" pitchFamily="49" charset="0"/>
              </a:rPr>
              <a:t>  z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z (and x) to 6</a:t>
            </a:r>
            <a:endParaRPr lang="en-US" dirty="0"/>
          </a:p>
          <a:p>
            <a:r>
              <a:rPr lang="en-US" dirty="0">
                <a:solidFill>
                  <a:srgbClr val="611BB8"/>
                </a:solidFill>
                <a:latin typeface="Courier New" panose="02070309020205020404" pitchFamily="49" charset="0"/>
              </a:rPr>
              <a:t>  x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x (and z) to 7</a:t>
            </a:r>
            <a:endParaRPr lang="en-US" dirty="0"/>
          </a:p>
          <a:p>
            <a:br>
              <a:rPr lang="en-US" dirty="0"/>
            </a:br>
            <a:r>
              <a:rPr lang="en-US" dirty="0">
                <a:solidFill>
                  <a:srgbClr val="611BB8"/>
                </a:solidFill>
                <a:latin typeface="Courier New" panose="02070309020205020404" pitchFamily="49" charset="0"/>
              </a:rPr>
              <a:t>  z  = y;  </a:t>
            </a:r>
            <a:r>
              <a:rPr lang="en-US" i="1" dirty="0">
                <a:solidFill>
                  <a:srgbClr val="5A5A5A"/>
                </a:solidFill>
                <a:latin typeface="Courier New" panose="02070309020205020404" pitchFamily="49" charset="0"/>
              </a:rPr>
              <a:t>// sets z (and x) to the value of y</a:t>
            </a:r>
            <a:endParaRPr lang="en-US" dirty="0"/>
          </a:p>
          <a:p>
            <a:r>
              <a:rPr lang="en-US" dirty="0">
                <a:solidFill>
                  <a:srgbClr val="611BB8"/>
                </a:solidFill>
                <a:latin typeface="Courier New" panose="02070309020205020404" pitchFamily="49" charset="0"/>
              </a:rPr>
              <a:t>  z += </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sets z (and x) to 11</a:t>
            </a:r>
            <a:endParaRPr lang="en-US" dirty="0"/>
          </a:p>
          <a:p>
            <a:br>
              <a:rPr lang="en-US" dirty="0"/>
            </a:br>
            <a:r>
              <a:rPr lang="en-US" dirty="0">
                <a:solidFill>
                  <a:srgbClr val="E2661A"/>
                </a:solidFill>
                <a:latin typeface="Courier New" panose="02070309020205020404" pitchFamily="49" charset="0"/>
              </a:rPr>
              <a:t>  return</a:t>
            </a:r>
            <a:r>
              <a:rPr lang="en-US" dirty="0">
                <a:solidFill>
                  <a:srgbClr val="611BB8"/>
                </a:solidFill>
                <a:latin typeface="Courier New" panose="02070309020205020404" pitchFamily="49" charset="0"/>
              </a:rPr>
              <a:t> </a:t>
            </a:r>
            <a:r>
              <a:rPr lang="en-US" dirty="0">
                <a:solidFill>
                  <a:srgbClr val="333333"/>
                </a:solidFill>
                <a:latin typeface="Courier New" panose="02070309020205020404" pitchFamily="49" charset="0"/>
              </a:rPr>
              <a:t>EXIT_SUCCESS</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1100422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5C27E-F4BF-3C4B-B5A1-381662271779}"/>
              </a:ext>
            </a:extLst>
          </p:cNvPr>
          <p:cNvSpPr>
            <a:spLocks noGrp="1"/>
          </p:cNvSpPr>
          <p:nvPr>
            <p:ph type="title"/>
          </p:nvPr>
        </p:nvSpPr>
        <p:spPr/>
        <p:txBody>
          <a:bodyPr/>
          <a:lstStyle/>
          <a:p>
            <a:r>
              <a:rPr lang="en-US" dirty="0"/>
              <a:t>Pass by Reference</a:t>
            </a:r>
          </a:p>
        </p:txBody>
      </p:sp>
      <p:sp>
        <p:nvSpPr>
          <p:cNvPr id="3" name="Content Placeholder 2">
            <a:extLst>
              <a:ext uri="{FF2B5EF4-FFF2-40B4-BE49-F238E27FC236}">
                <a16:creationId xmlns:a16="http://schemas.microsoft.com/office/drawing/2014/main" id="{FFB898B4-16B7-B54A-B659-9D167EF0D12F}"/>
              </a:ext>
            </a:extLst>
          </p:cNvPr>
          <p:cNvSpPr>
            <a:spLocks noGrp="1"/>
          </p:cNvSpPr>
          <p:nvPr>
            <p:ph idx="1"/>
          </p:nvPr>
        </p:nvSpPr>
        <p:spPr/>
        <p:txBody>
          <a:bodyPr/>
          <a:lstStyle/>
          <a:p>
            <a:pPr marL="0" indent="0" fontAlgn="base">
              <a:buNone/>
            </a:pPr>
            <a:r>
              <a:rPr lang="en-US" sz="2400" dirty="0"/>
              <a:t>C++ allows you to use real </a:t>
            </a:r>
            <a:r>
              <a:rPr lang="en-US" sz="2400" b="1" dirty="0">
                <a:solidFill>
                  <a:srgbClr val="4C3282"/>
                </a:solidFill>
              </a:rPr>
              <a:t>pass-by-reference</a:t>
            </a:r>
            <a:endParaRPr lang="en-US" sz="1400" b="1" dirty="0">
              <a:solidFill>
                <a:srgbClr val="4C3282"/>
              </a:solidFill>
            </a:endParaRPr>
          </a:p>
          <a:p>
            <a:pPr lvl="1" fontAlgn="base"/>
            <a:r>
              <a:rPr lang="en-US" dirty="0"/>
              <a:t>Client passes in an argument with normal syntax</a:t>
            </a:r>
            <a:endParaRPr lang="en-US" sz="2000" dirty="0"/>
          </a:p>
          <a:p>
            <a:pPr lvl="2" fontAlgn="base"/>
            <a:r>
              <a:rPr lang="en-US" dirty="0"/>
              <a:t>Function uses reference parameters with normal syntax</a:t>
            </a:r>
            <a:endParaRPr lang="en-US" sz="1200" dirty="0"/>
          </a:p>
          <a:p>
            <a:pPr lvl="2" fontAlgn="base"/>
            <a:r>
              <a:rPr lang="en-US" dirty="0">
                <a:solidFill>
                  <a:srgbClr val="4C3282"/>
                </a:solidFill>
              </a:rPr>
              <a:t>Modifying a reference parameter modifies the caller’s argument</a:t>
            </a:r>
            <a:r>
              <a:rPr lang="en-US" dirty="0"/>
              <a:t>!</a:t>
            </a:r>
            <a:endParaRPr lang="en-US" sz="1200" dirty="0"/>
          </a:p>
          <a:p>
            <a:endParaRPr lang="en-US" dirty="0"/>
          </a:p>
        </p:txBody>
      </p:sp>
      <p:sp>
        <p:nvSpPr>
          <p:cNvPr id="4" name="Slide Number Placeholder 3">
            <a:extLst>
              <a:ext uri="{FF2B5EF4-FFF2-40B4-BE49-F238E27FC236}">
                <a16:creationId xmlns:a16="http://schemas.microsoft.com/office/drawing/2014/main" id="{79DD820E-D6E4-CF41-BA11-97C666245230}"/>
              </a:ext>
            </a:extLst>
          </p:cNvPr>
          <p:cNvSpPr>
            <a:spLocks noGrp="1"/>
          </p:cNvSpPr>
          <p:nvPr>
            <p:ph type="sldNum" sz="quarter" idx="12"/>
          </p:nvPr>
        </p:nvSpPr>
        <p:spPr/>
        <p:txBody>
          <a:bodyPr/>
          <a:lstStyle/>
          <a:p>
            <a:fld id="{659665DE-58FC-41F4-AC58-2C90A5E00527}" type="slidenum">
              <a:rPr lang="en-US" smtClean="0"/>
              <a:t>12</a:t>
            </a:fld>
            <a:endParaRPr lang="en-US"/>
          </a:p>
        </p:txBody>
      </p:sp>
      <p:sp>
        <p:nvSpPr>
          <p:cNvPr id="5" name="Footer Placeholder 4">
            <a:extLst>
              <a:ext uri="{FF2B5EF4-FFF2-40B4-BE49-F238E27FC236}">
                <a16:creationId xmlns:a16="http://schemas.microsoft.com/office/drawing/2014/main" id="{08EEDC90-DF3D-B045-A2B3-B313A2BE8689}"/>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CB343A1D-A4D7-6C4E-8308-8CC8BA66CE73}"/>
              </a:ext>
            </a:extLst>
          </p:cNvPr>
          <p:cNvSpPr/>
          <p:nvPr/>
        </p:nvSpPr>
        <p:spPr>
          <a:xfrm>
            <a:off x="575239" y="2990730"/>
            <a:ext cx="6387476" cy="3693319"/>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void </a:t>
            </a:r>
            <a:r>
              <a:rPr lang="en-US" b="1" dirty="0">
                <a:solidFill>
                  <a:srgbClr val="669900"/>
                </a:solidFill>
                <a:latin typeface="Courier New" panose="02070309020205020404" pitchFamily="49" charset="0"/>
              </a:rPr>
              <a:t>swap</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int&amp;</a:t>
            </a:r>
            <a:r>
              <a:rPr lang="en-US" dirty="0">
                <a:solidFill>
                  <a:srgbClr val="611BB8"/>
                </a:solidFill>
                <a:latin typeface="Courier New" panose="02070309020205020404" pitchFamily="49" charset="0"/>
              </a:rPr>
              <a:t> x, </a:t>
            </a:r>
            <a:r>
              <a:rPr lang="en-US" dirty="0">
                <a:solidFill>
                  <a:srgbClr val="0066FF"/>
                </a:solidFill>
                <a:latin typeface="Courier New" panose="02070309020205020404" pitchFamily="49" charset="0"/>
              </a:rPr>
              <a:t>int&amp; </a:t>
            </a:r>
            <a:r>
              <a:rPr lang="en-US" dirty="0">
                <a:solidFill>
                  <a:srgbClr val="611BB8"/>
                </a:solidFill>
                <a:latin typeface="Courier New" panose="02070309020205020404" pitchFamily="49" charset="0"/>
              </a:rPr>
              <a:t>y) {</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tmp</a:t>
            </a:r>
            <a:r>
              <a:rPr lang="en-US" dirty="0">
                <a:solidFill>
                  <a:srgbClr val="611BB8"/>
                </a:solidFill>
                <a:latin typeface="Courier New" panose="02070309020205020404" pitchFamily="49" charset="0"/>
              </a:rPr>
              <a:t> = x;</a:t>
            </a:r>
            <a:endParaRPr lang="en-US" dirty="0"/>
          </a:p>
          <a:p>
            <a:r>
              <a:rPr lang="en-US" dirty="0">
                <a:solidFill>
                  <a:srgbClr val="611BB8"/>
                </a:solidFill>
                <a:latin typeface="Courier New" panose="02070309020205020404" pitchFamily="49" charset="0"/>
              </a:rPr>
              <a:t>  x = y;</a:t>
            </a:r>
            <a:endParaRPr lang="en-US" dirty="0"/>
          </a:p>
          <a:p>
            <a:r>
              <a:rPr lang="en-US" dirty="0">
                <a:solidFill>
                  <a:srgbClr val="611BB8"/>
                </a:solidFill>
                <a:latin typeface="Courier New" panose="02070309020205020404" pitchFamily="49" charset="0"/>
              </a:rPr>
              <a:t>  y = </a:t>
            </a:r>
            <a:r>
              <a:rPr lang="en-US" dirty="0" err="1">
                <a:solidFill>
                  <a:srgbClr val="611BB8"/>
                </a:solidFill>
                <a:latin typeface="Courier New" panose="02070309020205020404" pitchFamily="49" charset="0"/>
              </a:rPr>
              <a:t>tmp</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a:p>
            <a:br>
              <a:rPr lang="en-US" dirty="0"/>
            </a:br>
            <a:r>
              <a:rPr lang="en-US" dirty="0">
                <a:solidFill>
                  <a:srgbClr val="0066FF"/>
                </a:solidFill>
                <a:latin typeface="Courier New" panose="02070309020205020404" pitchFamily="49" charset="0"/>
              </a:rPr>
              <a:t>int </a:t>
            </a:r>
            <a:r>
              <a:rPr lang="en-US" b="1" dirty="0">
                <a:solidFill>
                  <a:srgbClr val="669900"/>
                </a:solidFill>
                <a:latin typeface="Courier New" panose="02070309020205020404" pitchFamily="49" charset="0"/>
              </a:rPr>
              <a:t>main</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argc</a:t>
            </a:r>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char** </a:t>
            </a:r>
            <a:r>
              <a:rPr lang="en-US" dirty="0" err="1">
                <a:solidFill>
                  <a:srgbClr val="611BB8"/>
                </a:solidFill>
                <a:latin typeface="Courier New" panose="02070309020205020404" pitchFamily="49" charset="0"/>
              </a:rPr>
              <a:t>argv</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a:t>
            </a:r>
            <a:r>
              <a:rPr lang="en-US" dirty="0">
                <a:solidFill>
                  <a:srgbClr val="611BB8"/>
                </a:solidFill>
                <a:latin typeface="Courier New" panose="02070309020205020404" pitchFamily="49" charset="0"/>
              </a:rPr>
              <a:t> a = </a:t>
            </a:r>
            <a:r>
              <a:rPr lang="en-US" dirty="0">
                <a:solidFill>
                  <a:srgbClr val="333333"/>
                </a:solidFill>
                <a:latin typeface="Courier New" panose="02070309020205020404" pitchFamily="49" charset="0"/>
              </a:rPr>
              <a:t>5</a:t>
            </a:r>
            <a:r>
              <a:rPr lang="en-US" dirty="0">
                <a:solidFill>
                  <a:srgbClr val="611BB8"/>
                </a:solidFill>
                <a:latin typeface="Courier New" panose="02070309020205020404" pitchFamily="49" charset="0"/>
              </a:rPr>
              <a:t>, b = </a:t>
            </a:r>
            <a:r>
              <a:rPr lang="en-US" dirty="0">
                <a:solidFill>
                  <a:srgbClr val="333333"/>
                </a:solidFill>
                <a:latin typeface="Courier New" panose="02070309020205020404" pitchFamily="49" charset="0"/>
              </a:rPr>
              <a:t>10</a:t>
            </a:r>
            <a:r>
              <a:rPr lang="en-US" dirty="0">
                <a:solidFill>
                  <a:srgbClr val="611BB8"/>
                </a:solidFill>
                <a:latin typeface="Courier New" panose="02070309020205020404" pitchFamily="49" charset="0"/>
              </a:rPr>
              <a:t>;</a:t>
            </a:r>
            <a:endParaRPr lang="en-US" dirty="0"/>
          </a:p>
          <a:p>
            <a:br>
              <a:rPr lang="en-US" dirty="0"/>
            </a:br>
            <a:r>
              <a:rPr lang="en-US" dirty="0">
                <a:solidFill>
                  <a:srgbClr val="611BB8"/>
                </a:solidFill>
                <a:latin typeface="Courier New" panose="02070309020205020404" pitchFamily="49" charset="0"/>
              </a:rPr>
              <a:t>  </a:t>
            </a:r>
            <a:r>
              <a:rPr lang="en-US" b="1" dirty="0">
                <a:solidFill>
                  <a:srgbClr val="669900"/>
                </a:solidFill>
                <a:latin typeface="Courier New" panose="02070309020205020404" pitchFamily="49" charset="0"/>
              </a:rPr>
              <a:t>swap</a:t>
            </a:r>
            <a:r>
              <a:rPr lang="en-US" dirty="0">
                <a:solidFill>
                  <a:srgbClr val="611BB8"/>
                </a:solidFill>
                <a:latin typeface="Courier New" panose="02070309020205020404" pitchFamily="49" charset="0"/>
              </a:rPr>
              <a:t>(a, b);</a:t>
            </a:r>
            <a:endParaRPr lang="en-US" dirty="0"/>
          </a:p>
          <a:p>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cout</a:t>
            </a:r>
            <a:r>
              <a:rPr lang="en-US" dirty="0">
                <a:solidFill>
                  <a:srgbClr val="611BB8"/>
                </a:solidFill>
                <a:latin typeface="Courier New" panose="02070309020205020404" pitchFamily="49" charset="0"/>
              </a:rPr>
              <a:t> &lt;&lt; </a:t>
            </a:r>
            <a:r>
              <a:rPr lang="en-US" dirty="0">
                <a:solidFill>
                  <a:srgbClr val="D94B7B"/>
                </a:solidFill>
                <a:latin typeface="Courier New" panose="02070309020205020404" pitchFamily="49" charset="0"/>
              </a:rPr>
              <a:t>"a: "</a:t>
            </a:r>
            <a:r>
              <a:rPr lang="en-US" dirty="0">
                <a:solidFill>
                  <a:srgbClr val="611BB8"/>
                </a:solidFill>
                <a:latin typeface="Courier New" panose="02070309020205020404" pitchFamily="49" charset="0"/>
              </a:rPr>
              <a:t> &lt;&lt; a &lt;&lt; </a:t>
            </a:r>
            <a:r>
              <a:rPr lang="en-US" dirty="0">
                <a:solidFill>
                  <a:srgbClr val="D94B7B"/>
                </a:solidFill>
                <a:latin typeface="Courier New" panose="02070309020205020404" pitchFamily="49" charset="0"/>
              </a:rPr>
              <a:t>"; b: "</a:t>
            </a:r>
            <a:r>
              <a:rPr lang="en-US" dirty="0">
                <a:solidFill>
                  <a:srgbClr val="611BB8"/>
                </a:solidFill>
                <a:latin typeface="Courier New" panose="02070309020205020404" pitchFamily="49" charset="0"/>
              </a:rPr>
              <a:t> &lt;&lt; b &lt;&lt; </a:t>
            </a:r>
            <a:r>
              <a:rPr lang="en-US" dirty="0" err="1">
                <a:solidFill>
                  <a:srgbClr val="611BB8"/>
                </a:solidFill>
                <a:latin typeface="Courier New" panose="02070309020205020404" pitchFamily="49" charset="0"/>
              </a:rPr>
              <a:t>endl</a:t>
            </a:r>
            <a:r>
              <a:rPr lang="en-US" dirty="0">
                <a:solidFill>
                  <a:srgbClr val="611BB8"/>
                </a:solidFill>
                <a:latin typeface="Courier New" panose="02070309020205020404" pitchFamily="49" charset="0"/>
              </a:rPr>
              <a:t>;</a:t>
            </a:r>
            <a:endParaRPr lang="en-US" dirty="0"/>
          </a:p>
          <a:p>
            <a:r>
              <a:rPr lang="en-US" dirty="0">
                <a:solidFill>
                  <a:srgbClr val="E2661A"/>
                </a:solidFill>
                <a:latin typeface="Courier New" panose="02070309020205020404" pitchFamily="49" charset="0"/>
              </a:rPr>
              <a:t>  return</a:t>
            </a:r>
            <a:r>
              <a:rPr lang="en-US" dirty="0">
                <a:solidFill>
                  <a:srgbClr val="611BB8"/>
                </a:solidFill>
                <a:latin typeface="Courier New" panose="02070309020205020404" pitchFamily="49" charset="0"/>
              </a:rPr>
              <a:t> </a:t>
            </a:r>
            <a:r>
              <a:rPr lang="en-US" dirty="0">
                <a:solidFill>
                  <a:srgbClr val="333333"/>
                </a:solidFill>
                <a:latin typeface="Courier New" panose="02070309020205020404" pitchFamily="49" charset="0"/>
              </a:rPr>
              <a:t>EXIT_SUCCESS</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p:txBody>
      </p:sp>
      <p:sp>
        <p:nvSpPr>
          <p:cNvPr id="7" name="Rectangle 6">
            <a:extLst>
              <a:ext uri="{FF2B5EF4-FFF2-40B4-BE49-F238E27FC236}">
                <a16:creationId xmlns:a16="http://schemas.microsoft.com/office/drawing/2014/main" id="{AF13CFC0-F080-0C4B-940E-C9179209CDE4}"/>
              </a:ext>
            </a:extLst>
          </p:cNvPr>
          <p:cNvSpPr/>
          <p:nvPr/>
        </p:nvSpPr>
        <p:spPr>
          <a:xfrm>
            <a:off x="7332689" y="2851290"/>
            <a:ext cx="4429809" cy="3665619"/>
          </a:xfrm>
          <a:prstGeom prst="rect">
            <a:avLst/>
          </a:prstGeom>
          <a:ln>
            <a:solidFill>
              <a:srgbClr val="B6A479"/>
            </a:solidFill>
          </a:ln>
        </p:spPr>
        <p:txBody>
          <a:bodyPr wrap="square">
            <a:spAutoFit/>
          </a:bodyPr>
          <a:lstStyle/>
          <a:p>
            <a:pPr marL="91440" indent="-91440" defTabSz="914400" fontAlgn="base">
              <a:lnSpc>
                <a:spcPct val="90000"/>
              </a:lnSpc>
              <a:spcBef>
                <a:spcPts val="1200"/>
              </a:spcBef>
              <a:spcAft>
                <a:spcPts val="200"/>
              </a:spcAft>
              <a:buClr>
                <a:srgbClr val="4C3282"/>
              </a:buClr>
              <a:buSzPct val="100000"/>
              <a:buFont typeface="Wingdings" pitchFamily="2" charset="2"/>
              <a:buChar char="§"/>
            </a:pPr>
            <a:r>
              <a:rPr lang="en-US" dirty="0">
                <a:latin typeface="Segoe UI Semilight" panose="020B0402040204020203" pitchFamily="34" charset="0"/>
                <a:cs typeface="Segoe UI Semilight" panose="020B0402040204020203" pitchFamily="34" charset="0"/>
              </a:rPr>
              <a:t>A stylistic choice, not mandated by the C++ language</a:t>
            </a:r>
          </a:p>
          <a:p>
            <a:pPr marL="91440" indent="-91440" defTabSz="914400" fontAlgn="base">
              <a:lnSpc>
                <a:spcPct val="90000"/>
              </a:lnSpc>
              <a:spcBef>
                <a:spcPts val="1200"/>
              </a:spcBef>
              <a:spcAft>
                <a:spcPts val="200"/>
              </a:spcAft>
              <a:buClr>
                <a:srgbClr val="4C3282"/>
              </a:buClr>
              <a:buSzPct val="100000"/>
              <a:buFont typeface="Wingdings" pitchFamily="2" charset="2"/>
              <a:buChar char="§"/>
            </a:pPr>
            <a:r>
              <a:rPr lang="en-US" dirty="0">
                <a:latin typeface="Segoe UI Semilight" panose="020B0402040204020203" pitchFamily="34" charset="0"/>
                <a:cs typeface="Segoe UI Semilight" panose="020B0402040204020203" pitchFamily="34" charset="0"/>
              </a:rPr>
              <a:t>Google C++ style guide suggests:</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u="sng" dirty="0">
                <a:latin typeface="Segoe UI Semilight" panose="020B0402040204020203" pitchFamily="34" charset="0"/>
                <a:cs typeface="Segoe UI Semilight" panose="020B0402040204020203" pitchFamily="34" charset="0"/>
              </a:rPr>
              <a:t>Input parameters</a:t>
            </a:r>
            <a:r>
              <a:rPr lang="en-US" sz="1400" dirty="0">
                <a:latin typeface="Segoe UI Semilight" panose="020B0402040204020203" pitchFamily="34" charset="0"/>
                <a:cs typeface="Segoe UI Semilight" panose="020B0402040204020203" pitchFamily="34" charset="0"/>
              </a:rPr>
              <a:t>: </a:t>
            </a:r>
          </a:p>
          <a:p>
            <a:pPr marL="722376" lvl="2"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cs typeface="Segoe UI Semilight" panose="020B0402040204020203" pitchFamily="34" charset="0"/>
              </a:rPr>
              <a:t>Either use values (for primitive types like int or small structs/objects)</a:t>
            </a:r>
          </a:p>
          <a:p>
            <a:pPr marL="722376" lvl="2"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cs typeface="Segoe UI Semilight" panose="020B0402040204020203" pitchFamily="34" charset="0"/>
              </a:rPr>
              <a:t>Or use const references (for complex struct/object instances)</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u="sng" dirty="0">
                <a:latin typeface="Segoe UI Semilight" panose="020B0402040204020203" pitchFamily="34" charset="0"/>
                <a:cs typeface="Segoe UI Semilight" panose="020B0402040204020203" pitchFamily="34" charset="0"/>
              </a:rPr>
              <a:t>Output parameters</a:t>
            </a:r>
            <a:r>
              <a:rPr lang="en-US" sz="1400" dirty="0">
                <a:latin typeface="Segoe UI Semilight" panose="020B0402040204020203" pitchFamily="34" charset="0"/>
                <a:cs typeface="Segoe UI Semilight" panose="020B0402040204020203" pitchFamily="34" charset="0"/>
              </a:rPr>
              <a:t>:</a:t>
            </a:r>
          </a:p>
          <a:p>
            <a:pPr marL="722376" lvl="2"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cs typeface="Segoe UI Semilight" panose="020B0402040204020203" pitchFamily="34" charset="0"/>
              </a:rPr>
              <a:t>Use unchangeable pointers referencing changeable data</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u="sng" dirty="0">
                <a:latin typeface="Segoe UI Semilight" panose="020B0402040204020203" pitchFamily="34" charset="0"/>
                <a:cs typeface="Segoe UI Semilight" panose="020B0402040204020203" pitchFamily="34" charset="0"/>
              </a:rPr>
              <a:t>Ordering</a:t>
            </a:r>
            <a:r>
              <a:rPr lang="en-US" sz="1400" dirty="0">
                <a:latin typeface="Segoe UI Semilight" panose="020B0402040204020203" pitchFamily="34" charset="0"/>
                <a:cs typeface="Segoe UI Semilight" panose="020B0402040204020203" pitchFamily="34" charset="0"/>
              </a:rPr>
              <a:t>:</a:t>
            </a:r>
          </a:p>
          <a:p>
            <a:pPr marL="722376" lvl="2"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sz="1400" dirty="0">
                <a:latin typeface="Segoe UI Semilight" panose="020B0402040204020203" pitchFamily="34" charset="0"/>
                <a:cs typeface="Segoe UI Semilight" panose="020B0402040204020203" pitchFamily="34" charset="0"/>
              </a:rPr>
              <a:t>List input parameters first, then output parameters last</a:t>
            </a:r>
            <a:endParaRPr lang="en-US" sz="1200" dirty="0"/>
          </a:p>
        </p:txBody>
      </p:sp>
      <p:sp>
        <p:nvSpPr>
          <p:cNvPr id="8" name="TextBox 7">
            <a:extLst>
              <a:ext uri="{FF2B5EF4-FFF2-40B4-BE49-F238E27FC236}">
                <a16:creationId xmlns:a16="http://schemas.microsoft.com/office/drawing/2014/main" id="{7F415A88-2ED8-AA45-BF7E-14CA842B6898}"/>
              </a:ext>
            </a:extLst>
          </p:cNvPr>
          <p:cNvSpPr txBox="1"/>
          <p:nvPr/>
        </p:nvSpPr>
        <p:spPr>
          <a:xfrm>
            <a:off x="7027416" y="1512984"/>
            <a:ext cx="4296750" cy="1200329"/>
          </a:xfrm>
          <a:prstGeom prst="rect">
            <a:avLst/>
          </a:prstGeom>
          <a:noFill/>
        </p:spPr>
        <p:txBody>
          <a:bodyPr wrap="square" rtlCol="0">
            <a:spAutoFit/>
          </a:bodyPr>
          <a:lstStyle/>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In C all function arguments are copies</a:t>
            </a:r>
          </a:p>
          <a:p>
            <a:pPr marL="265176" lvl="1" indent="-137160" defTabSz="914400" fontAlgn="base">
              <a:lnSpc>
                <a:spcPct val="90000"/>
              </a:lnSpc>
              <a:spcBef>
                <a:spcPts val="200"/>
              </a:spcBef>
              <a:spcAft>
                <a:spcPts val="400"/>
              </a:spcAft>
              <a:buClr>
                <a:srgbClr val="B6A479"/>
              </a:buClr>
              <a:buFont typeface="Segoe UI Semilight" panose="020B0402040204020203" pitchFamily="34" charset="0"/>
              <a:buChar char="-"/>
            </a:pPr>
            <a:r>
              <a:rPr lang="en-US" dirty="0">
                <a:latin typeface="Segoe UI Semilight" panose="020B0402040204020203" pitchFamily="34" charset="0"/>
                <a:cs typeface="Segoe UI Semilight" panose="020B0402040204020203" pitchFamily="34" charset="0"/>
              </a:rPr>
              <a:t>pointer arguments pass a copy of the address value, original values will be unaffected by changes to parameter</a:t>
            </a:r>
          </a:p>
        </p:txBody>
      </p:sp>
    </p:spTree>
    <p:extLst>
      <p:ext uri="{BB962C8B-B14F-4D97-AF65-F5344CB8AC3E}">
        <p14:creationId xmlns:p14="http://schemas.microsoft.com/office/powerpoint/2010/main" val="2145196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1AB65-5BFF-864D-AEFF-59994EDF99DA}"/>
              </a:ext>
            </a:extLst>
          </p:cNvPr>
          <p:cNvSpPr>
            <a:spLocks noGrp="1"/>
          </p:cNvSpPr>
          <p:nvPr>
            <p:ph type="title"/>
          </p:nvPr>
        </p:nvSpPr>
        <p:spPr/>
        <p:txBody>
          <a:bodyPr/>
          <a:lstStyle/>
          <a:p>
            <a:r>
              <a:rPr lang="en-US" dirty="0"/>
              <a:t>Structs in C vs Classes in C++</a:t>
            </a:r>
          </a:p>
        </p:txBody>
      </p:sp>
      <p:sp>
        <p:nvSpPr>
          <p:cNvPr id="3" name="Content Placeholder 2">
            <a:extLst>
              <a:ext uri="{FF2B5EF4-FFF2-40B4-BE49-F238E27FC236}">
                <a16:creationId xmlns:a16="http://schemas.microsoft.com/office/drawing/2014/main" id="{74DF77C9-4714-9349-A1C3-581E7A468E07}"/>
              </a:ext>
            </a:extLst>
          </p:cNvPr>
          <p:cNvSpPr>
            <a:spLocks noGrp="1"/>
          </p:cNvSpPr>
          <p:nvPr>
            <p:ph idx="1"/>
          </p:nvPr>
        </p:nvSpPr>
        <p:spPr/>
        <p:txBody>
          <a:bodyPr/>
          <a:lstStyle/>
          <a:p>
            <a:pPr fontAlgn="base"/>
            <a:r>
              <a:rPr lang="en-US" sz="2400" dirty="0"/>
              <a:t>In C, a struct can only contain data fields</a:t>
            </a:r>
            <a:endParaRPr lang="en-US" sz="1400" dirty="0"/>
          </a:p>
          <a:p>
            <a:pPr lvl="1" fontAlgn="base"/>
            <a:r>
              <a:rPr lang="en-US" dirty="0"/>
              <a:t>No methods and all fields are always accessible</a:t>
            </a:r>
            <a:endParaRPr lang="en-US" sz="2000" dirty="0"/>
          </a:p>
          <a:p>
            <a:pPr fontAlgn="base"/>
            <a:r>
              <a:rPr lang="en-US" sz="2400" dirty="0"/>
              <a:t>In C++, struct and class are (nearly) the same!</a:t>
            </a:r>
            <a:endParaRPr lang="en-US" sz="1400" dirty="0"/>
          </a:p>
          <a:p>
            <a:pPr lvl="1" fontAlgn="base"/>
            <a:r>
              <a:rPr lang="en-US" dirty="0"/>
              <a:t>Both can have methods and member visibility (public/private/protected)</a:t>
            </a:r>
            <a:endParaRPr lang="en-US" sz="2000" dirty="0"/>
          </a:p>
          <a:p>
            <a:pPr lvl="1" fontAlgn="base"/>
            <a:r>
              <a:rPr lang="en-US" u="sng" dirty="0"/>
              <a:t>Minor difference</a:t>
            </a:r>
            <a:r>
              <a:rPr lang="en-US" dirty="0"/>
              <a:t>: members are </a:t>
            </a:r>
            <a:r>
              <a:rPr lang="en-US" b="1" dirty="0"/>
              <a:t>default </a:t>
            </a:r>
            <a:r>
              <a:rPr lang="en-US" b="1" i="1" dirty="0"/>
              <a:t>public</a:t>
            </a:r>
            <a:r>
              <a:rPr lang="en-US" b="1" dirty="0"/>
              <a:t> </a:t>
            </a:r>
            <a:r>
              <a:rPr lang="en-US" dirty="0"/>
              <a:t>in a struct and </a:t>
            </a:r>
            <a:r>
              <a:rPr lang="en-US" b="1" dirty="0"/>
              <a:t>default </a:t>
            </a:r>
            <a:r>
              <a:rPr lang="en-US" b="1" i="1" dirty="0"/>
              <a:t>private</a:t>
            </a:r>
            <a:r>
              <a:rPr lang="en-US" b="1" dirty="0"/>
              <a:t> </a:t>
            </a:r>
            <a:r>
              <a:rPr lang="en-US" dirty="0"/>
              <a:t>in a class</a:t>
            </a:r>
          </a:p>
          <a:p>
            <a:pPr lvl="1" fontAlgn="base"/>
            <a:r>
              <a:rPr lang="en-US" sz="2000" dirty="0"/>
              <a:t>structs need to allocate heap memory so object will persist</a:t>
            </a:r>
          </a:p>
          <a:p>
            <a:pPr fontAlgn="base"/>
            <a:r>
              <a:rPr lang="en-US" sz="2400" dirty="0"/>
              <a:t>Common style convention:</a:t>
            </a:r>
            <a:endParaRPr lang="en-US" sz="1400" dirty="0"/>
          </a:p>
          <a:p>
            <a:pPr lvl="1" fontAlgn="base"/>
            <a:r>
              <a:rPr lang="en-US" dirty="0"/>
              <a:t>Use struct for simple bundles of data</a:t>
            </a:r>
            <a:endParaRPr lang="en-US" sz="2000" dirty="0"/>
          </a:p>
          <a:p>
            <a:pPr lvl="1" fontAlgn="base"/>
            <a:r>
              <a:rPr lang="en-US" dirty="0"/>
              <a:t>Use class for abstractions with data + functions</a:t>
            </a:r>
            <a:endParaRPr lang="en-US" sz="2000" dirty="0"/>
          </a:p>
          <a:p>
            <a:endParaRPr lang="en-US" dirty="0"/>
          </a:p>
        </p:txBody>
      </p:sp>
      <p:sp>
        <p:nvSpPr>
          <p:cNvPr id="4" name="Slide Number Placeholder 3">
            <a:extLst>
              <a:ext uri="{FF2B5EF4-FFF2-40B4-BE49-F238E27FC236}">
                <a16:creationId xmlns:a16="http://schemas.microsoft.com/office/drawing/2014/main" id="{25D47BB6-8A99-0D47-8CCB-A43D2363083A}"/>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5" name="Footer Placeholder 4">
            <a:extLst>
              <a:ext uri="{FF2B5EF4-FFF2-40B4-BE49-F238E27FC236}">
                <a16:creationId xmlns:a16="http://schemas.microsoft.com/office/drawing/2014/main" id="{74D2B350-AEA9-C740-8C65-FEACE5709963}"/>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88441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482C8-B2BE-4043-8B0B-C4AB8EC99D11}"/>
              </a:ext>
            </a:extLst>
          </p:cNvPr>
          <p:cNvSpPr>
            <a:spLocks noGrp="1"/>
          </p:cNvSpPr>
          <p:nvPr>
            <p:ph type="title"/>
          </p:nvPr>
        </p:nvSpPr>
        <p:spPr/>
        <p:txBody>
          <a:bodyPr/>
          <a:lstStyle/>
          <a:p>
            <a:r>
              <a:rPr lang="en-US" dirty="0"/>
              <a:t>Classes in C++</a:t>
            </a:r>
          </a:p>
        </p:txBody>
      </p:sp>
      <p:sp>
        <p:nvSpPr>
          <p:cNvPr id="3" name="Content Placeholder 2">
            <a:extLst>
              <a:ext uri="{FF2B5EF4-FFF2-40B4-BE49-F238E27FC236}">
                <a16:creationId xmlns:a16="http://schemas.microsoft.com/office/drawing/2014/main" id="{05B067E2-596E-2B4C-97C7-EF869150E70A}"/>
              </a:ext>
            </a:extLst>
          </p:cNvPr>
          <p:cNvSpPr>
            <a:spLocks noGrp="1"/>
          </p:cNvSpPr>
          <p:nvPr>
            <p:ph idx="1"/>
          </p:nvPr>
        </p:nvSpPr>
        <p:spPr>
          <a:xfrm>
            <a:off x="575240" y="1463856"/>
            <a:ext cx="6305245" cy="5354865"/>
          </a:xfrm>
        </p:spPr>
        <p:txBody>
          <a:bodyPr>
            <a:normAutofit fontScale="85000" lnSpcReduction="20000"/>
          </a:bodyPr>
          <a:lstStyle/>
          <a:p>
            <a:pPr fontAlgn="base"/>
            <a:r>
              <a:rPr lang="en-US" sz="2400" dirty="0"/>
              <a:t>Unlike C structs</a:t>
            </a:r>
            <a:endParaRPr lang="en-US" sz="1400" dirty="0"/>
          </a:p>
          <a:p>
            <a:pPr lvl="1" fontAlgn="base"/>
            <a:r>
              <a:rPr lang="en-US" dirty="0"/>
              <a:t>Class definition is part of interface and should go in .h file</a:t>
            </a:r>
            <a:endParaRPr lang="en-US" sz="2000" dirty="0"/>
          </a:p>
          <a:p>
            <a:pPr lvl="2" fontAlgn="base"/>
            <a:r>
              <a:rPr lang="en-US" dirty="0"/>
              <a:t>Private members still must be included in definition (</a:t>
            </a:r>
            <a:r>
              <a:rPr lang="en-US" b="1" dirty="0"/>
              <a:t>!</a:t>
            </a:r>
            <a:r>
              <a:rPr lang="en-US" dirty="0"/>
              <a:t>)</a:t>
            </a:r>
            <a:endParaRPr lang="en-US" sz="800" dirty="0"/>
          </a:p>
          <a:p>
            <a:pPr lvl="1" fontAlgn="base"/>
            <a:r>
              <a:rPr lang="en-US" dirty="0"/>
              <a:t>Typically put member function definitions into companion .</a:t>
            </a:r>
            <a:r>
              <a:rPr lang="en-US" dirty="0" err="1"/>
              <a:t>cpp</a:t>
            </a:r>
            <a:r>
              <a:rPr lang="en-US" dirty="0"/>
              <a:t> file with implementation details</a:t>
            </a:r>
            <a:endParaRPr lang="en-US" sz="2000" dirty="0"/>
          </a:p>
          <a:p>
            <a:pPr lvl="2" fontAlgn="base"/>
            <a:r>
              <a:rPr lang="en-US" dirty="0"/>
              <a:t>Common exception:  setter and getter methods</a:t>
            </a:r>
            <a:endParaRPr lang="en-US" sz="1200" dirty="0"/>
          </a:p>
          <a:p>
            <a:pPr lvl="1" fontAlgn="base"/>
            <a:r>
              <a:rPr lang="en-US" dirty="0"/>
              <a:t>These files can also include non-member functions that use the class</a:t>
            </a:r>
            <a:endParaRPr lang="en-US" sz="2000" dirty="0"/>
          </a:p>
          <a:p>
            <a:pPr fontAlgn="base"/>
            <a:r>
              <a:rPr lang="en-US" sz="2400" dirty="0"/>
              <a:t>Like java</a:t>
            </a:r>
          </a:p>
          <a:p>
            <a:pPr lvl="1" fontAlgn="base"/>
            <a:r>
              <a:rPr lang="en-US" sz="2000" dirty="0"/>
              <a:t>Fields &amp; methods, static vs instance, constructors</a:t>
            </a:r>
          </a:p>
          <a:p>
            <a:pPr lvl="1" fontAlgn="base"/>
            <a:r>
              <a:rPr lang="en-US" sz="2000" dirty="0"/>
              <a:t>method overloading (functions, operators and constructors)</a:t>
            </a:r>
          </a:p>
          <a:p>
            <a:pPr fontAlgn="base"/>
            <a:r>
              <a:rPr lang="en-US" sz="2400" dirty="0"/>
              <a:t>Not quite like Java</a:t>
            </a:r>
          </a:p>
          <a:p>
            <a:pPr lvl="1" fontAlgn="base"/>
            <a:r>
              <a:rPr lang="en-US" sz="2000" dirty="0"/>
              <a:t>access-modifier (</a:t>
            </a:r>
            <a:r>
              <a:rPr lang="en-US" sz="2000" dirty="0" err="1"/>
              <a:t>eg</a:t>
            </a:r>
            <a:r>
              <a:rPr lang="en-US" sz="2000" dirty="0"/>
              <a:t> private) syntax </a:t>
            </a:r>
          </a:p>
          <a:p>
            <a:pPr lvl="1" fontAlgn="base"/>
            <a:r>
              <a:rPr lang="en-US" sz="2000" dirty="0"/>
              <a:t>declaration separate from implementation (like C)</a:t>
            </a:r>
          </a:p>
          <a:p>
            <a:pPr lvl="1" fontAlgn="base"/>
            <a:r>
              <a:rPr lang="en-US" sz="2000" dirty="0"/>
              <a:t>funny constructor syntax, default parameters (</a:t>
            </a:r>
            <a:r>
              <a:rPr lang="en-US" sz="2000" dirty="0" err="1"/>
              <a:t>eg</a:t>
            </a:r>
            <a:r>
              <a:rPr lang="en-US" sz="2000" dirty="0"/>
              <a:t>, …=0)</a:t>
            </a:r>
          </a:p>
          <a:p>
            <a:pPr fontAlgn="base"/>
            <a:r>
              <a:rPr lang="en-US" sz="2400" dirty="0"/>
              <a:t>Not at all like Java</a:t>
            </a:r>
          </a:p>
          <a:p>
            <a:pPr lvl="1" fontAlgn="base"/>
            <a:r>
              <a:rPr lang="en-US" sz="2000" dirty="0"/>
              <a:t>you can name files anything you want</a:t>
            </a:r>
            <a:endParaRPr lang="en-US" sz="1000" dirty="0"/>
          </a:p>
          <a:p>
            <a:pPr lvl="2" fontAlgn="base"/>
            <a:r>
              <a:rPr lang="en-US" dirty="0"/>
              <a:t>Typically a combination of </a:t>
            </a:r>
            <a:r>
              <a:rPr lang="en-US" dirty="0" err="1"/>
              <a:t>Name.cpp</a:t>
            </a:r>
            <a:r>
              <a:rPr lang="en-US" dirty="0"/>
              <a:t> and </a:t>
            </a:r>
            <a:r>
              <a:rPr lang="en-US" dirty="0" err="1"/>
              <a:t>Name.h</a:t>
            </a:r>
            <a:r>
              <a:rPr lang="en-US" dirty="0"/>
              <a:t> for class Name</a:t>
            </a:r>
          </a:p>
          <a:p>
            <a:pPr lvl="1" fontAlgn="base"/>
            <a:r>
              <a:rPr lang="en-US" dirty="0"/>
              <a:t>destructors and copy constructors</a:t>
            </a:r>
          </a:p>
          <a:p>
            <a:pPr lvl="1" fontAlgn="base"/>
            <a:r>
              <a:rPr lang="en-US" dirty="0"/>
              <a:t>virtual vs non-virtual</a:t>
            </a:r>
            <a:endParaRPr lang="en-US" sz="2000" dirty="0"/>
          </a:p>
          <a:p>
            <a:pPr lvl="2" fontAlgn="base"/>
            <a:endParaRPr lang="en-US" sz="1600" dirty="0"/>
          </a:p>
          <a:p>
            <a:endParaRPr lang="en-US" dirty="0"/>
          </a:p>
        </p:txBody>
      </p:sp>
      <p:sp>
        <p:nvSpPr>
          <p:cNvPr id="4" name="Slide Number Placeholder 3">
            <a:extLst>
              <a:ext uri="{FF2B5EF4-FFF2-40B4-BE49-F238E27FC236}">
                <a16:creationId xmlns:a16="http://schemas.microsoft.com/office/drawing/2014/main" id="{95498A42-FB2B-F24D-B4DB-9F259127B467}"/>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5" name="Footer Placeholder 4">
            <a:extLst>
              <a:ext uri="{FF2B5EF4-FFF2-40B4-BE49-F238E27FC236}">
                <a16:creationId xmlns:a16="http://schemas.microsoft.com/office/drawing/2014/main" id="{AF4AFDF1-A514-B542-9547-8977FD34C97A}"/>
              </a:ext>
            </a:extLst>
          </p:cNvPr>
          <p:cNvSpPr>
            <a:spLocks noGrp="1"/>
          </p:cNvSpPr>
          <p:nvPr>
            <p:ph type="ftr" sz="quarter" idx="3"/>
          </p:nvPr>
        </p:nvSpPr>
        <p:spPr/>
        <p:txBody>
          <a:bodyPr/>
          <a:lstStyle/>
          <a:p>
            <a:r>
              <a:rPr lang="en-US"/>
              <a:t>CSE 374 au 20 - Kasey Champion</a:t>
            </a:r>
            <a:endParaRPr lang="en-US" dirty="0"/>
          </a:p>
        </p:txBody>
      </p:sp>
      <p:sp>
        <p:nvSpPr>
          <p:cNvPr id="7" name="TextBox 6">
            <a:extLst>
              <a:ext uri="{FF2B5EF4-FFF2-40B4-BE49-F238E27FC236}">
                <a16:creationId xmlns:a16="http://schemas.microsoft.com/office/drawing/2014/main" id="{641B0D9F-D124-0A47-8B96-F36023E751A1}"/>
              </a:ext>
            </a:extLst>
          </p:cNvPr>
          <p:cNvSpPr txBox="1"/>
          <p:nvPr/>
        </p:nvSpPr>
        <p:spPr>
          <a:xfrm>
            <a:off x="6890651" y="751344"/>
            <a:ext cx="4871847" cy="5355312"/>
          </a:xfrm>
          <a:prstGeom prst="rect">
            <a:avLst/>
          </a:prstGeom>
          <a:noFill/>
          <a:ln>
            <a:solidFill>
              <a:srgbClr val="4C3282"/>
            </a:solidFill>
          </a:ln>
        </p:spPr>
        <p:txBody>
          <a:bodyPr wrap="none" rtlCol="0">
            <a:spAutoFit/>
          </a:bodyPr>
          <a:lstStyle/>
          <a:p>
            <a:r>
              <a:rPr lang="en-US" dirty="0">
                <a:latin typeface="Courier New" panose="02070309020205020404" pitchFamily="49" charset="0"/>
                <a:cs typeface="Courier New" panose="02070309020205020404" pitchFamily="49" charset="0"/>
              </a:rPr>
              <a:t>namespace </a:t>
            </a:r>
            <a:r>
              <a:rPr lang="en-US" dirty="0" err="1">
                <a:latin typeface="Courier New" panose="02070309020205020404" pitchFamily="49" charset="0"/>
                <a:cs typeface="Courier New" panose="02070309020205020404" pitchFamily="49" charset="0"/>
              </a:rPr>
              <a:t>mynamespace</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class </a:t>
            </a:r>
            <a:r>
              <a:rPr lang="en-US" dirty="0" err="1">
                <a:latin typeface="Courier New" panose="02070309020205020404" pitchFamily="49" charset="0"/>
                <a:cs typeface="Courier New" panose="02070309020205020404" pitchFamily="49" charset="0"/>
              </a:rPr>
              <a:t>MyClass</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private:</a:t>
            </a:r>
          </a:p>
          <a:p>
            <a:r>
              <a:rPr lang="en-US" dirty="0">
                <a:latin typeface="Courier New" panose="02070309020205020404" pitchFamily="49" charset="0"/>
                <a:cs typeface="Courier New" panose="02070309020205020404" pitchFamily="49" charset="0"/>
              </a:rPr>
              <a:t>         type </a:t>
            </a:r>
            <a:r>
              <a:rPr lang="en-US" dirty="0" err="1">
                <a:latin typeface="Courier New" panose="02070309020205020404" pitchFamily="49" charset="0"/>
                <a:cs typeface="Courier New" panose="02070309020205020404" pitchFamily="49" charset="0"/>
              </a:rPr>
              <a:t>fieldOne</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type </a:t>
            </a:r>
            <a:r>
              <a:rPr lang="en-US" dirty="0" err="1">
                <a:latin typeface="Courier New" panose="02070309020205020404" pitchFamily="49" charset="0"/>
                <a:cs typeface="Courier New" panose="02070309020205020404" pitchFamily="49" charset="0"/>
              </a:rPr>
              <a:t>fieldTwo</a:t>
            </a:r>
            <a:r>
              <a:rPr lang="en-US" dirty="0">
                <a:latin typeface="Courier New" panose="02070309020205020404" pitchFamily="49" charset="0"/>
                <a:cs typeface="Courier New" panose="02070309020205020404" pitchFamily="49" charset="0"/>
              </a:rPr>
              <a:t>;</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public:</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MyClass</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MyClass</a:t>
            </a:r>
            <a:r>
              <a:rPr lang="en-US" dirty="0">
                <a:latin typeface="Courier New" panose="02070309020205020404" pitchFamily="49" charset="0"/>
                <a:cs typeface="Courier New" panose="02070309020205020404" pitchFamily="49" charset="0"/>
              </a:rPr>
              <a:t>(type, type);</a:t>
            </a:r>
          </a:p>
          <a:p>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      public:</a:t>
            </a:r>
          </a:p>
          <a:p>
            <a:r>
              <a:rPr lang="en-US" dirty="0">
                <a:latin typeface="Courier New" panose="02070309020205020404" pitchFamily="49" charset="0"/>
                <a:cs typeface="Courier New" panose="02070309020205020404" pitchFamily="49" charset="0"/>
              </a:rPr>
              <a:t>         type </a:t>
            </a:r>
            <a:r>
              <a:rPr lang="en-US" dirty="0" err="1">
                <a:latin typeface="Courier New" panose="02070309020205020404" pitchFamily="49" charset="0"/>
                <a:cs typeface="Courier New" panose="02070309020205020404" pitchFamily="49" charset="0"/>
              </a:rPr>
              <a:t>functionOne</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 function definition</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type </a:t>
            </a:r>
            <a:r>
              <a:rPr lang="en-US" dirty="0" err="1">
                <a:latin typeface="Courier New" panose="02070309020205020404" pitchFamily="49" charset="0"/>
                <a:cs typeface="Courier New" panose="02070309020205020404" pitchFamily="49" charset="0"/>
              </a:rPr>
              <a:t>functionTwo</a:t>
            </a:r>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 function definition</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a:t>
            </a:r>
          </a:p>
        </p:txBody>
      </p:sp>
      <p:sp>
        <p:nvSpPr>
          <p:cNvPr id="8" name="Rectangle 7">
            <a:extLst>
              <a:ext uri="{FF2B5EF4-FFF2-40B4-BE49-F238E27FC236}">
                <a16:creationId xmlns:a16="http://schemas.microsoft.com/office/drawing/2014/main" id="{CF7C0758-778A-4B4F-89EC-C0F702EE2FB0}"/>
              </a:ext>
            </a:extLst>
          </p:cNvPr>
          <p:cNvSpPr/>
          <p:nvPr/>
        </p:nvSpPr>
        <p:spPr>
          <a:xfrm>
            <a:off x="10025136" y="401277"/>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MyClass.h</a:t>
            </a:r>
            <a:endParaRPr lang="en-US" b="1" dirty="0"/>
          </a:p>
        </p:txBody>
      </p:sp>
    </p:spTree>
    <p:extLst>
      <p:ext uri="{BB962C8B-B14F-4D97-AF65-F5344CB8AC3E}">
        <p14:creationId xmlns:p14="http://schemas.microsoft.com/office/powerpoint/2010/main" val="171826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012F1-7D0D-424F-A386-8001439F0ACF}"/>
              </a:ext>
            </a:extLst>
          </p:cNvPr>
          <p:cNvSpPr>
            <a:spLocks noGrp="1"/>
          </p:cNvSpPr>
          <p:nvPr>
            <p:ph type="title"/>
          </p:nvPr>
        </p:nvSpPr>
        <p:spPr/>
        <p:txBody>
          <a:bodyPr/>
          <a:lstStyle/>
          <a:p>
            <a:r>
              <a:rPr lang="en-US" dirty="0"/>
              <a:t>Defining Classes in C++</a:t>
            </a:r>
          </a:p>
        </p:txBody>
      </p:sp>
      <p:sp>
        <p:nvSpPr>
          <p:cNvPr id="3" name="Content Placeholder 2">
            <a:extLst>
              <a:ext uri="{FF2B5EF4-FFF2-40B4-BE49-F238E27FC236}">
                <a16:creationId xmlns:a16="http://schemas.microsoft.com/office/drawing/2014/main" id="{A91C0411-675B-9542-B5BB-96C7D3DD6704}"/>
              </a:ext>
            </a:extLst>
          </p:cNvPr>
          <p:cNvSpPr>
            <a:spLocks noGrp="1"/>
          </p:cNvSpPr>
          <p:nvPr>
            <p:ph idx="1"/>
          </p:nvPr>
        </p:nvSpPr>
        <p:spPr>
          <a:xfrm>
            <a:off x="575240" y="1463857"/>
            <a:ext cx="11187258" cy="391427"/>
          </a:xfrm>
        </p:spPr>
        <p:txBody>
          <a:bodyPr>
            <a:normAutofit lnSpcReduction="10000"/>
          </a:bodyPr>
          <a:lstStyle/>
          <a:p>
            <a:r>
              <a:rPr lang="en-US" dirty="0"/>
              <a:t>Class Definition (in a .h file)</a:t>
            </a:r>
          </a:p>
          <a:p>
            <a:endParaRPr lang="en-US" dirty="0"/>
          </a:p>
        </p:txBody>
      </p:sp>
      <p:sp>
        <p:nvSpPr>
          <p:cNvPr id="4" name="Slide Number Placeholder 3">
            <a:extLst>
              <a:ext uri="{FF2B5EF4-FFF2-40B4-BE49-F238E27FC236}">
                <a16:creationId xmlns:a16="http://schemas.microsoft.com/office/drawing/2014/main" id="{71A85F1C-B27A-4347-92D1-879193FE749F}"/>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5" name="Footer Placeholder 4">
            <a:extLst>
              <a:ext uri="{FF2B5EF4-FFF2-40B4-BE49-F238E27FC236}">
                <a16:creationId xmlns:a16="http://schemas.microsoft.com/office/drawing/2014/main" id="{3A3DEC52-EDAA-814C-8D74-4ACEE2DB206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884F104F-DE3C-8440-AF10-15DFDA0B8694}"/>
              </a:ext>
            </a:extLst>
          </p:cNvPr>
          <p:cNvSpPr/>
          <p:nvPr/>
        </p:nvSpPr>
        <p:spPr>
          <a:xfrm>
            <a:off x="651742" y="1855284"/>
            <a:ext cx="8382000" cy="2031325"/>
          </a:xfrm>
          <a:prstGeom prst="rect">
            <a:avLst/>
          </a:prstGeom>
          <a:ln>
            <a:solidFill>
              <a:srgbClr val="4C3282"/>
            </a:solidFill>
          </a:ln>
        </p:spPr>
        <p:txBody>
          <a:bodyPr wrap="square">
            <a:spAutoFit/>
          </a:bodyPr>
          <a:lstStyle/>
          <a:p>
            <a:r>
              <a:rPr lang="en-US" dirty="0">
                <a:solidFill>
                  <a:srgbClr val="E2661A"/>
                </a:solidFill>
                <a:latin typeface="Courier New" panose="02070309020205020404" pitchFamily="49" charset="0"/>
              </a:rPr>
              <a:t>class</a:t>
            </a:r>
            <a:r>
              <a:rPr lang="en-US" dirty="0">
                <a:solidFill>
                  <a:srgbClr val="0066FF"/>
                </a:solidFill>
                <a:latin typeface="Courier New" panose="02070309020205020404" pitchFamily="49" charset="0"/>
              </a:rPr>
              <a:t> Name </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E2661A"/>
                </a:solidFill>
                <a:latin typeface="Courier New" panose="02070309020205020404" pitchFamily="49" charset="0"/>
              </a:rPr>
              <a:t>public</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public member definitions &amp; declarations go here</a:t>
            </a:r>
            <a:endParaRPr lang="en-US" dirty="0"/>
          </a:p>
          <a:p>
            <a:br>
              <a:rPr lang="en-US" dirty="0"/>
            </a:br>
            <a:r>
              <a:rPr lang="en-US" dirty="0">
                <a:solidFill>
                  <a:srgbClr val="611BB8"/>
                </a:solidFill>
                <a:latin typeface="Courier New" panose="02070309020205020404" pitchFamily="49" charset="0"/>
              </a:rPr>
              <a:t> </a:t>
            </a:r>
            <a:r>
              <a:rPr lang="en-US" dirty="0">
                <a:solidFill>
                  <a:srgbClr val="E2661A"/>
                </a:solidFill>
                <a:latin typeface="Courier New" panose="02070309020205020404" pitchFamily="49" charset="0"/>
              </a:rPr>
              <a:t>private</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private member definitions &amp; declarations go here</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close class Name</a:t>
            </a:r>
            <a:endParaRPr lang="en-US" dirty="0"/>
          </a:p>
        </p:txBody>
      </p:sp>
      <p:sp>
        <p:nvSpPr>
          <p:cNvPr id="7" name="Content Placeholder 2">
            <a:extLst>
              <a:ext uri="{FF2B5EF4-FFF2-40B4-BE49-F238E27FC236}">
                <a16:creationId xmlns:a16="http://schemas.microsoft.com/office/drawing/2014/main" id="{1579453B-CFE6-2046-AC13-F95587DE58F8}"/>
              </a:ext>
            </a:extLst>
          </p:cNvPr>
          <p:cNvSpPr txBox="1">
            <a:spLocks/>
          </p:cNvSpPr>
          <p:nvPr/>
        </p:nvSpPr>
        <p:spPr>
          <a:xfrm>
            <a:off x="575239" y="4045853"/>
            <a:ext cx="11187258" cy="281214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rgbClr val="4C3282"/>
              </a:buClr>
              <a:buSzPct val="100000"/>
              <a:buFont typeface="Wingdings" pitchFamily="2" charset="2"/>
              <a:buChar char="§"/>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Class Member Definition (in a .</a:t>
            </a:r>
            <a:r>
              <a:rPr lang="en-US" dirty="0" err="1"/>
              <a:t>cpp</a:t>
            </a:r>
            <a:r>
              <a:rPr lang="en-US" dirty="0"/>
              <a:t> file)</a:t>
            </a:r>
          </a:p>
          <a:p>
            <a:pPr marL="0" indent="0">
              <a:buNone/>
            </a:pPr>
            <a:endParaRPr lang="en-US" dirty="0"/>
          </a:p>
          <a:p>
            <a:pPr marL="0" indent="0">
              <a:buNone/>
            </a:pPr>
            <a:endParaRPr lang="en-US" dirty="0"/>
          </a:p>
          <a:p>
            <a:r>
              <a:rPr lang="en-US" dirty="0"/>
              <a:t>Members can be functions (methods) or data (variables)</a:t>
            </a:r>
          </a:p>
          <a:p>
            <a:r>
              <a:rPr lang="en-US" dirty="0"/>
              <a:t>(1) </a:t>
            </a:r>
            <a:r>
              <a:rPr lang="en-US" i="1" dirty="0"/>
              <a:t>define</a:t>
            </a:r>
            <a:r>
              <a:rPr lang="en-US" dirty="0"/>
              <a:t> within the class definition OR (2) </a:t>
            </a:r>
            <a:r>
              <a:rPr lang="en-US" i="1" dirty="0"/>
              <a:t>declare</a:t>
            </a:r>
            <a:r>
              <a:rPr lang="en-US" dirty="0"/>
              <a:t> within the class definition and then </a:t>
            </a:r>
            <a:r>
              <a:rPr lang="en-US" i="1" dirty="0"/>
              <a:t>define</a:t>
            </a:r>
            <a:r>
              <a:rPr lang="en-US" dirty="0"/>
              <a:t> elsewhere</a:t>
            </a:r>
          </a:p>
          <a:p>
            <a:endParaRPr lang="en-US" dirty="0"/>
          </a:p>
          <a:p>
            <a:endParaRPr lang="en-US" dirty="0"/>
          </a:p>
        </p:txBody>
      </p:sp>
      <p:sp>
        <p:nvSpPr>
          <p:cNvPr id="8" name="Rectangle 7">
            <a:extLst>
              <a:ext uri="{FF2B5EF4-FFF2-40B4-BE49-F238E27FC236}">
                <a16:creationId xmlns:a16="http://schemas.microsoft.com/office/drawing/2014/main" id="{121DFD02-F184-0C41-8BA8-508BA848C37C}"/>
              </a:ext>
            </a:extLst>
          </p:cNvPr>
          <p:cNvSpPr/>
          <p:nvPr/>
        </p:nvSpPr>
        <p:spPr>
          <a:xfrm>
            <a:off x="651742" y="4470813"/>
            <a:ext cx="9286737" cy="923330"/>
          </a:xfrm>
          <a:prstGeom prst="rect">
            <a:avLst/>
          </a:prstGeom>
          <a:ln>
            <a:solidFill>
              <a:srgbClr val="4C3282"/>
            </a:solidFill>
          </a:ln>
        </p:spPr>
        <p:txBody>
          <a:bodyPr wrap="square">
            <a:spAutoFit/>
          </a:bodyPr>
          <a:lstStyle/>
          <a:p>
            <a:r>
              <a:rPr lang="en-US" dirty="0" err="1">
                <a:solidFill>
                  <a:srgbClr val="0066FF"/>
                </a:solidFill>
                <a:latin typeface="Courier New" panose="02070309020205020404" pitchFamily="49" charset="0"/>
              </a:rPr>
              <a:t>returnType</a:t>
            </a:r>
            <a:r>
              <a:rPr lang="en-US" dirty="0">
                <a:solidFill>
                  <a:srgbClr val="5A5A5A"/>
                </a:solidFill>
                <a:latin typeface="Courier New" panose="02070309020205020404" pitchFamily="49" charset="0"/>
              </a:rPr>
              <a:t> </a:t>
            </a:r>
            <a:r>
              <a:rPr lang="en-US" dirty="0" err="1">
                <a:solidFill>
                  <a:srgbClr val="611BB8"/>
                </a:solidFill>
                <a:latin typeface="Courier New" panose="02070309020205020404" pitchFamily="49" charset="0"/>
              </a:rPr>
              <a:t>ClassName</a:t>
            </a:r>
            <a:r>
              <a:rPr lang="en-US" dirty="0">
                <a:solidFill>
                  <a:srgbClr val="611BB8"/>
                </a:solidFill>
                <a:latin typeface="Courier New" panose="02070309020205020404" pitchFamily="49" charset="0"/>
              </a:rPr>
              <a:t>::</a:t>
            </a:r>
            <a:r>
              <a:rPr lang="en-US" dirty="0" err="1">
                <a:solidFill>
                  <a:srgbClr val="611BB8"/>
                </a:solidFill>
                <a:latin typeface="Courier New" panose="02070309020205020404" pitchFamily="49" charset="0"/>
              </a:rPr>
              <a:t>MethodName</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type1</a:t>
            </a:r>
            <a:r>
              <a:rPr lang="en-US" dirty="0">
                <a:solidFill>
                  <a:srgbClr val="611BB8"/>
                </a:solidFill>
                <a:latin typeface="Courier New" panose="02070309020205020404" pitchFamily="49" charset="0"/>
              </a:rPr>
              <a:t> param1, …, </a:t>
            </a:r>
            <a:r>
              <a:rPr lang="en-US" dirty="0" err="1">
                <a:solidFill>
                  <a:srgbClr val="0066FF"/>
                </a:solidFill>
                <a:latin typeface="Courier New" panose="02070309020205020404" pitchFamily="49" charset="0"/>
              </a:rPr>
              <a:t>typeN</a:t>
            </a:r>
            <a:r>
              <a:rPr lang="en-US" dirty="0">
                <a:solidFill>
                  <a:srgbClr val="611BB8"/>
                </a:solidFill>
                <a:latin typeface="Courier New" panose="02070309020205020404" pitchFamily="49" charset="0"/>
              </a:rPr>
              <a:t> </a:t>
            </a:r>
            <a:r>
              <a:rPr lang="en-US" dirty="0" err="1">
                <a:solidFill>
                  <a:srgbClr val="611BB8"/>
                </a:solidFill>
                <a:latin typeface="Courier New" panose="02070309020205020404" pitchFamily="49" charset="0"/>
              </a:rPr>
              <a:t>paramN</a:t>
            </a:r>
            <a:r>
              <a:rPr lang="en-US" dirty="0">
                <a:solidFill>
                  <a:srgbClr val="611BB8"/>
                </a:solidFill>
                <a:latin typeface="Courier New" panose="02070309020205020404" pitchFamily="49" charset="0"/>
              </a:rPr>
              <a:t>) {</a:t>
            </a:r>
            <a:endParaRPr lang="en-US" dirty="0"/>
          </a:p>
          <a:p>
            <a:r>
              <a:rPr lang="en-US" i="1" dirty="0">
                <a:solidFill>
                  <a:srgbClr val="5A5A5A"/>
                </a:solidFill>
                <a:latin typeface="Courier New" panose="02070309020205020404" pitchFamily="49" charset="0"/>
              </a:rPr>
              <a:t>  // body statements</a:t>
            </a:r>
            <a:endParaRPr lang="en-US" dirty="0"/>
          </a:p>
          <a:p>
            <a:r>
              <a:rPr lang="en-US" dirty="0">
                <a:solidFill>
                  <a:srgbClr val="611BB8"/>
                </a:solidFill>
                <a:latin typeface="Courier New" panose="02070309020205020404" pitchFamily="49" charset="0"/>
              </a:rPr>
              <a:t>}</a:t>
            </a:r>
            <a:endParaRPr lang="en-US" dirty="0"/>
          </a:p>
        </p:txBody>
      </p:sp>
      <p:sp>
        <p:nvSpPr>
          <p:cNvPr id="9" name="TextBox 8">
            <a:extLst>
              <a:ext uri="{FF2B5EF4-FFF2-40B4-BE49-F238E27FC236}">
                <a16:creationId xmlns:a16="http://schemas.microsoft.com/office/drawing/2014/main" id="{FE7C1303-7962-C843-8EC8-BB93349CA1E0}"/>
              </a:ext>
            </a:extLst>
          </p:cNvPr>
          <p:cNvSpPr txBox="1"/>
          <p:nvPr/>
        </p:nvSpPr>
        <p:spPr>
          <a:xfrm>
            <a:off x="8080404" y="1437187"/>
            <a:ext cx="1024639" cy="400110"/>
          </a:xfrm>
          <a:prstGeom prst="rect">
            <a:avLst/>
          </a:prstGeom>
          <a:noFill/>
        </p:spPr>
        <p:txBody>
          <a:bodyPr wrap="none" rtlCol="0">
            <a:spAutoFit/>
          </a:bodyPr>
          <a:lstStyle/>
          <a:p>
            <a:r>
              <a:rPr lang="en-US" sz="2000" b="1" dirty="0" err="1">
                <a:solidFill>
                  <a:srgbClr val="4C3282"/>
                </a:solidFill>
              </a:rPr>
              <a:t>Name.h</a:t>
            </a:r>
            <a:endParaRPr lang="en-US" sz="2000" b="1" dirty="0">
              <a:solidFill>
                <a:srgbClr val="4C3282"/>
              </a:solidFill>
            </a:endParaRPr>
          </a:p>
        </p:txBody>
      </p:sp>
      <p:sp>
        <p:nvSpPr>
          <p:cNvPr id="10" name="TextBox 9">
            <a:extLst>
              <a:ext uri="{FF2B5EF4-FFF2-40B4-BE49-F238E27FC236}">
                <a16:creationId xmlns:a16="http://schemas.microsoft.com/office/drawing/2014/main" id="{EB36C164-48AB-6245-9B32-02177DA476B7}"/>
              </a:ext>
            </a:extLst>
          </p:cNvPr>
          <p:cNvSpPr txBox="1"/>
          <p:nvPr/>
        </p:nvSpPr>
        <p:spPr>
          <a:xfrm>
            <a:off x="8745083" y="4077981"/>
            <a:ext cx="1269899" cy="400110"/>
          </a:xfrm>
          <a:prstGeom prst="rect">
            <a:avLst/>
          </a:prstGeom>
          <a:noFill/>
        </p:spPr>
        <p:txBody>
          <a:bodyPr wrap="none" rtlCol="0">
            <a:spAutoFit/>
          </a:bodyPr>
          <a:lstStyle/>
          <a:p>
            <a:r>
              <a:rPr lang="en-US" sz="2000" b="1" dirty="0" err="1">
                <a:solidFill>
                  <a:srgbClr val="4C3282"/>
                </a:solidFill>
              </a:rPr>
              <a:t>Name.cpp</a:t>
            </a:r>
            <a:endParaRPr lang="en-US" sz="2000" b="1" dirty="0">
              <a:solidFill>
                <a:srgbClr val="4C3282"/>
              </a:solidFill>
            </a:endParaRPr>
          </a:p>
        </p:txBody>
      </p:sp>
    </p:spTree>
    <p:extLst>
      <p:ext uri="{BB962C8B-B14F-4D97-AF65-F5344CB8AC3E}">
        <p14:creationId xmlns:p14="http://schemas.microsoft.com/office/powerpoint/2010/main" val="2946863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229C-BFB2-8B44-9274-CDBDDD886193}"/>
              </a:ext>
            </a:extLst>
          </p:cNvPr>
          <p:cNvSpPr>
            <a:spLocks noGrp="1"/>
          </p:cNvSpPr>
          <p:nvPr>
            <p:ph type="title"/>
          </p:nvPr>
        </p:nvSpPr>
        <p:spPr/>
        <p:txBody>
          <a:bodyPr/>
          <a:lstStyle/>
          <a:p>
            <a:r>
              <a:rPr lang="en-US" dirty="0"/>
              <a:t>Anatomy of C++ Class</a:t>
            </a:r>
          </a:p>
        </p:txBody>
      </p:sp>
      <p:sp>
        <p:nvSpPr>
          <p:cNvPr id="4" name="Slide Number Placeholder 3">
            <a:extLst>
              <a:ext uri="{FF2B5EF4-FFF2-40B4-BE49-F238E27FC236}">
                <a16:creationId xmlns:a16="http://schemas.microsoft.com/office/drawing/2014/main" id="{B8BEA0EB-02B1-4C46-885D-934971642885}"/>
              </a:ext>
            </a:extLst>
          </p:cNvPr>
          <p:cNvSpPr>
            <a:spLocks noGrp="1"/>
          </p:cNvSpPr>
          <p:nvPr>
            <p:ph type="sldNum" sz="quarter" idx="12"/>
          </p:nvPr>
        </p:nvSpPr>
        <p:spPr/>
        <p:txBody>
          <a:bodyPr/>
          <a:lstStyle/>
          <a:p>
            <a:fld id="{659665DE-58FC-41F4-AC58-2C90A5E00527}" type="slidenum">
              <a:rPr lang="en-US" smtClean="0"/>
              <a:t>16</a:t>
            </a:fld>
            <a:endParaRPr lang="en-US"/>
          </a:p>
        </p:txBody>
      </p:sp>
      <p:sp>
        <p:nvSpPr>
          <p:cNvPr id="5" name="Footer Placeholder 4">
            <a:extLst>
              <a:ext uri="{FF2B5EF4-FFF2-40B4-BE49-F238E27FC236}">
                <a16:creationId xmlns:a16="http://schemas.microsoft.com/office/drawing/2014/main" id="{3377EAB1-16BE-D345-B188-92D1EC6FC311}"/>
              </a:ext>
            </a:extLst>
          </p:cNvPr>
          <p:cNvSpPr>
            <a:spLocks noGrp="1"/>
          </p:cNvSpPr>
          <p:nvPr>
            <p:ph type="ftr" sz="quarter" idx="3"/>
          </p:nvPr>
        </p:nvSpPr>
        <p:spPr/>
        <p:txBody>
          <a:bodyPr/>
          <a:lstStyle/>
          <a:p>
            <a:r>
              <a:rPr lang="en-US"/>
              <a:t>CSE 374 au 20 - Kasey Champion</a:t>
            </a:r>
            <a:endParaRPr lang="en-US" dirty="0"/>
          </a:p>
        </p:txBody>
      </p:sp>
      <p:pic>
        <p:nvPicPr>
          <p:cNvPr id="6" name="Picture 5">
            <a:extLst>
              <a:ext uri="{FF2B5EF4-FFF2-40B4-BE49-F238E27FC236}">
                <a16:creationId xmlns:a16="http://schemas.microsoft.com/office/drawing/2014/main" id="{45137541-8392-2345-803F-8D6DEEE2E005}"/>
              </a:ext>
            </a:extLst>
          </p:cNvPr>
          <p:cNvPicPr>
            <a:picLocks noChangeAspect="1"/>
          </p:cNvPicPr>
          <p:nvPr/>
        </p:nvPicPr>
        <p:blipFill>
          <a:blip r:embed="rId2"/>
          <a:stretch>
            <a:fillRect/>
          </a:stretch>
        </p:blipFill>
        <p:spPr>
          <a:xfrm>
            <a:off x="2070100" y="1197702"/>
            <a:ext cx="8051800" cy="5346700"/>
          </a:xfrm>
          <a:prstGeom prst="rect">
            <a:avLst/>
          </a:prstGeom>
        </p:spPr>
      </p:pic>
      <p:sp>
        <p:nvSpPr>
          <p:cNvPr id="7" name="TextBox 6">
            <a:extLst>
              <a:ext uri="{FF2B5EF4-FFF2-40B4-BE49-F238E27FC236}">
                <a16:creationId xmlns:a16="http://schemas.microsoft.com/office/drawing/2014/main" id="{3990BE52-53C1-364E-8EF6-13275ECDF63B}"/>
              </a:ext>
            </a:extLst>
          </p:cNvPr>
          <p:cNvSpPr txBox="1"/>
          <p:nvPr/>
        </p:nvSpPr>
        <p:spPr>
          <a:xfrm>
            <a:off x="8688366" y="797592"/>
            <a:ext cx="1433534" cy="400110"/>
          </a:xfrm>
          <a:prstGeom prst="rect">
            <a:avLst/>
          </a:prstGeom>
          <a:noFill/>
        </p:spPr>
        <p:txBody>
          <a:bodyPr wrap="none" rtlCol="0">
            <a:spAutoFit/>
          </a:bodyPr>
          <a:lstStyle/>
          <a:p>
            <a:r>
              <a:rPr lang="en-US" sz="2000" b="1" dirty="0" err="1">
                <a:solidFill>
                  <a:srgbClr val="4C3282"/>
                </a:solidFill>
              </a:rPr>
              <a:t>Rectangle.h</a:t>
            </a:r>
            <a:endParaRPr lang="en-US" sz="2000" b="1" dirty="0">
              <a:solidFill>
                <a:srgbClr val="4C3282"/>
              </a:solidFill>
            </a:endParaRPr>
          </a:p>
        </p:txBody>
      </p:sp>
    </p:spTree>
    <p:extLst>
      <p:ext uri="{BB962C8B-B14F-4D97-AF65-F5344CB8AC3E}">
        <p14:creationId xmlns:p14="http://schemas.microsoft.com/office/powerpoint/2010/main" val="46721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8FE5C-A43E-E948-9D03-BC47FD1A5D2A}"/>
              </a:ext>
            </a:extLst>
          </p:cNvPr>
          <p:cNvSpPr>
            <a:spLocks noGrp="1"/>
          </p:cNvSpPr>
          <p:nvPr>
            <p:ph type="title"/>
          </p:nvPr>
        </p:nvSpPr>
        <p:spPr/>
        <p:txBody>
          <a:bodyPr/>
          <a:lstStyle/>
          <a:p>
            <a:r>
              <a:rPr lang="en-US" dirty="0"/>
              <a:t>Access Control</a:t>
            </a:r>
          </a:p>
        </p:txBody>
      </p:sp>
      <p:sp>
        <p:nvSpPr>
          <p:cNvPr id="3" name="Content Placeholder 2">
            <a:extLst>
              <a:ext uri="{FF2B5EF4-FFF2-40B4-BE49-F238E27FC236}">
                <a16:creationId xmlns:a16="http://schemas.microsoft.com/office/drawing/2014/main" id="{C95D451F-5F3E-F74C-A3F9-15AA2DA21631}"/>
              </a:ext>
            </a:extLst>
          </p:cNvPr>
          <p:cNvSpPr>
            <a:spLocks noGrp="1"/>
          </p:cNvSpPr>
          <p:nvPr>
            <p:ph idx="1"/>
          </p:nvPr>
        </p:nvSpPr>
        <p:spPr/>
        <p:txBody>
          <a:bodyPr/>
          <a:lstStyle/>
          <a:p>
            <a:pPr fontAlgn="base"/>
            <a:r>
              <a:rPr lang="en-US" sz="2400" dirty="0"/>
              <a:t>Access modifiers for members:</a:t>
            </a:r>
            <a:endParaRPr lang="en-US" sz="1400" dirty="0"/>
          </a:p>
          <a:p>
            <a:pPr lvl="1" fontAlgn="base"/>
            <a:r>
              <a:rPr lang="en-US" dirty="0"/>
              <a:t>public: accessible to </a:t>
            </a:r>
            <a:r>
              <a:rPr lang="en-US" i="1" dirty="0"/>
              <a:t>all</a:t>
            </a:r>
            <a:r>
              <a:rPr lang="en-US" dirty="0"/>
              <a:t> parts of the program</a:t>
            </a:r>
            <a:endParaRPr lang="en-US" sz="2000" dirty="0"/>
          </a:p>
          <a:p>
            <a:pPr lvl="1" fontAlgn="base"/>
            <a:r>
              <a:rPr lang="en-US" dirty="0"/>
              <a:t>private: accessible to the member functions of the class</a:t>
            </a:r>
            <a:endParaRPr lang="en-US" sz="2000" dirty="0"/>
          </a:p>
          <a:p>
            <a:pPr lvl="2" fontAlgn="base"/>
            <a:r>
              <a:rPr lang="en-US" dirty="0"/>
              <a:t>Private to </a:t>
            </a:r>
            <a:r>
              <a:rPr lang="en-US" i="1" dirty="0"/>
              <a:t>class</a:t>
            </a:r>
            <a:r>
              <a:rPr lang="en-US" dirty="0"/>
              <a:t>, not object instances</a:t>
            </a:r>
          </a:p>
          <a:p>
            <a:pPr lvl="1" fontAlgn="base"/>
            <a:r>
              <a:rPr lang="en-US" dirty="0"/>
              <a:t>protected: accessible to member functions of the class and any </a:t>
            </a:r>
            <a:r>
              <a:rPr lang="en-US" i="1" dirty="0"/>
              <a:t>derived</a:t>
            </a:r>
            <a:r>
              <a:rPr lang="en-US" dirty="0"/>
              <a:t> classes (subclasses – more to come, later)</a:t>
            </a:r>
            <a:endParaRPr lang="en-US" sz="2000" dirty="0"/>
          </a:p>
          <a:p>
            <a:pPr fontAlgn="base"/>
            <a:r>
              <a:rPr lang="en-US" sz="2400" dirty="0"/>
              <a:t>Reminders:</a:t>
            </a:r>
            <a:endParaRPr lang="en-US" sz="1400" dirty="0"/>
          </a:p>
          <a:p>
            <a:pPr lvl="1" fontAlgn="base"/>
            <a:r>
              <a:rPr lang="en-US" dirty="0"/>
              <a:t>Access modifiers apply to </a:t>
            </a:r>
            <a:r>
              <a:rPr lang="en-US" i="1" dirty="0"/>
              <a:t>all</a:t>
            </a:r>
            <a:r>
              <a:rPr lang="en-US" dirty="0"/>
              <a:t> members that follow until another access modifier is reached</a:t>
            </a:r>
            <a:endParaRPr lang="en-US" sz="2000" dirty="0"/>
          </a:p>
          <a:p>
            <a:pPr lvl="1" fontAlgn="base"/>
            <a:r>
              <a:rPr lang="en-US" dirty="0"/>
              <a:t>If no access modifier is specified, struct members default to public and class members default to private</a:t>
            </a:r>
            <a:endParaRPr lang="en-US" sz="2000" dirty="0"/>
          </a:p>
          <a:p>
            <a:endParaRPr lang="en-US" dirty="0"/>
          </a:p>
        </p:txBody>
      </p:sp>
      <p:sp>
        <p:nvSpPr>
          <p:cNvPr id="4" name="Slide Number Placeholder 3">
            <a:extLst>
              <a:ext uri="{FF2B5EF4-FFF2-40B4-BE49-F238E27FC236}">
                <a16:creationId xmlns:a16="http://schemas.microsoft.com/office/drawing/2014/main" id="{52C2E07C-2881-744A-94EC-116945B56327}"/>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5" name="Footer Placeholder 4">
            <a:extLst>
              <a:ext uri="{FF2B5EF4-FFF2-40B4-BE49-F238E27FC236}">
                <a16:creationId xmlns:a16="http://schemas.microsoft.com/office/drawing/2014/main" id="{EFB07B67-4FC8-B841-95A8-AA8EE8E388EE}"/>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077905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6C1F3-9897-CE41-A573-074DD014EA63}"/>
              </a:ext>
            </a:extLst>
          </p:cNvPr>
          <p:cNvSpPr>
            <a:spLocks noGrp="1"/>
          </p:cNvSpPr>
          <p:nvPr>
            <p:ph type="title"/>
          </p:nvPr>
        </p:nvSpPr>
        <p:spPr/>
        <p:txBody>
          <a:bodyPr/>
          <a:lstStyle/>
          <a:p>
            <a:r>
              <a:rPr lang="en-US" dirty="0"/>
              <a:t>Class Definition (Member declaration)</a:t>
            </a:r>
          </a:p>
        </p:txBody>
      </p:sp>
      <p:sp>
        <p:nvSpPr>
          <p:cNvPr id="4" name="Slide Number Placeholder 3">
            <a:extLst>
              <a:ext uri="{FF2B5EF4-FFF2-40B4-BE49-F238E27FC236}">
                <a16:creationId xmlns:a16="http://schemas.microsoft.com/office/drawing/2014/main" id="{1E30BBCD-A501-BF46-A0A6-4AD66616B75F}"/>
              </a:ext>
            </a:extLst>
          </p:cNvPr>
          <p:cNvSpPr>
            <a:spLocks noGrp="1"/>
          </p:cNvSpPr>
          <p:nvPr>
            <p:ph type="sldNum" sz="quarter" idx="12"/>
          </p:nvPr>
        </p:nvSpPr>
        <p:spPr/>
        <p:txBody>
          <a:bodyPr/>
          <a:lstStyle/>
          <a:p>
            <a:fld id="{659665DE-58FC-41F4-AC58-2C90A5E00527}" type="slidenum">
              <a:rPr lang="en-US" smtClean="0"/>
              <a:t>18</a:t>
            </a:fld>
            <a:endParaRPr lang="en-US"/>
          </a:p>
        </p:txBody>
      </p:sp>
      <p:sp>
        <p:nvSpPr>
          <p:cNvPr id="5" name="Footer Placeholder 4">
            <a:extLst>
              <a:ext uri="{FF2B5EF4-FFF2-40B4-BE49-F238E27FC236}">
                <a16:creationId xmlns:a16="http://schemas.microsoft.com/office/drawing/2014/main" id="{EC5C89FA-AA04-1F49-AC78-831561E01062}"/>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88761798-F5C5-1047-932D-803954572423}"/>
              </a:ext>
            </a:extLst>
          </p:cNvPr>
          <p:cNvSpPr/>
          <p:nvPr/>
        </p:nvSpPr>
        <p:spPr>
          <a:xfrm>
            <a:off x="575239" y="1774870"/>
            <a:ext cx="7014281" cy="3754874"/>
          </a:xfrm>
          <a:prstGeom prst="rect">
            <a:avLst/>
          </a:prstGeom>
          <a:ln>
            <a:solidFill>
              <a:srgbClr val="4C3282"/>
            </a:solidFill>
          </a:ln>
        </p:spPr>
        <p:txBody>
          <a:bodyPr wrap="square">
            <a:spAutoFit/>
          </a:bodyPr>
          <a:lstStyle/>
          <a:p>
            <a:r>
              <a:rPr lang="en-US" sz="1400" dirty="0">
                <a:solidFill>
                  <a:srgbClr val="E2661A"/>
                </a:solidFill>
                <a:latin typeface="Courier New" panose="02070309020205020404" pitchFamily="49" charset="0"/>
              </a:rPr>
              <a:t>#</a:t>
            </a:r>
            <a:r>
              <a:rPr lang="en-US" sz="1400" dirty="0" err="1">
                <a:solidFill>
                  <a:srgbClr val="E2661A"/>
                </a:solidFill>
                <a:latin typeface="Courier New" panose="02070309020205020404" pitchFamily="49" charset="0"/>
              </a:rPr>
              <a:t>ifndef</a:t>
            </a:r>
            <a:r>
              <a:rPr lang="en-US" sz="1400" dirty="0">
                <a:solidFill>
                  <a:srgbClr val="E2661A"/>
                </a:solidFill>
                <a:latin typeface="Courier New" panose="02070309020205020404" pitchFamily="49" charset="0"/>
              </a:rPr>
              <a:t> </a:t>
            </a:r>
            <a:r>
              <a:rPr lang="en-US" sz="1400" dirty="0">
                <a:solidFill>
                  <a:srgbClr val="611BB8"/>
                </a:solidFill>
                <a:latin typeface="Courier New" panose="02070309020205020404" pitchFamily="49" charset="0"/>
              </a:rPr>
              <a:t>POINT_H_</a:t>
            </a:r>
            <a:endParaRPr lang="en-US" sz="1400" dirty="0"/>
          </a:p>
          <a:p>
            <a:r>
              <a:rPr lang="en-US" sz="1400" dirty="0">
                <a:solidFill>
                  <a:srgbClr val="E2661A"/>
                </a:solidFill>
                <a:latin typeface="Courier New" panose="02070309020205020404" pitchFamily="49" charset="0"/>
              </a:rPr>
              <a:t>#define </a:t>
            </a:r>
            <a:r>
              <a:rPr lang="en-US" sz="1400" dirty="0">
                <a:solidFill>
                  <a:srgbClr val="611BB8"/>
                </a:solidFill>
                <a:latin typeface="Courier New" panose="02070309020205020404" pitchFamily="49" charset="0"/>
              </a:rPr>
              <a:t>POINT_H_</a:t>
            </a:r>
            <a:endParaRPr lang="en-US" sz="1400" dirty="0"/>
          </a:p>
          <a:p>
            <a:br>
              <a:rPr lang="en-US" sz="1400" dirty="0"/>
            </a:br>
            <a:r>
              <a:rPr lang="en-US" sz="1400" dirty="0">
                <a:solidFill>
                  <a:srgbClr val="E2661A"/>
                </a:solidFill>
                <a:latin typeface="Courier New" panose="02070309020205020404" pitchFamily="49" charset="0"/>
              </a:rPr>
              <a:t>class</a:t>
            </a:r>
            <a:r>
              <a:rPr lang="en-US" sz="1400" dirty="0">
                <a:solidFill>
                  <a:srgbClr val="0066FF"/>
                </a:solidFill>
                <a:latin typeface="Courier New" panose="02070309020205020404" pitchFamily="49" charset="0"/>
              </a:rPr>
              <a:t> Point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public</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Point(</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x, </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y); </a:t>
            </a:r>
            <a:r>
              <a:rPr lang="en-US" sz="1400" i="1" dirty="0">
                <a:solidFill>
                  <a:srgbClr val="5A5A5A"/>
                </a:solidFill>
                <a:latin typeface="Courier New" panose="02070309020205020404" pitchFamily="49" charset="0"/>
              </a:rPr>
              <a:t>// constructor</a:t>
            </a:r>
            <a:endParaRPr lang="en-US" sz="1400" dirty="0"/>
          </a:p>
          <a:p>
            <a:r>
              <a:rPr lang="en-US" sz="1400" dirty="0">
                <a:solidFill>
                  <a:srgbClr val="0066FF"/>
                </a:solidFill>
                <a:latin typeface="Courier New" panose="02070309020205020404" pitchFamily="49" charset="0"/>
              </a:rPr>
              <a:t>  int</a:t>
            </a:r>
            <a:r>
              <a:rPr lang="en-US" sz="1400" dirty="0">
                <a:solidFill>
                  <a:srgbClr val="611BB8"/>
                </a:solidFill>
                <a:latin typeface="Courier New" panose="02070309020205020404" pitchFamily="49" charset="0"/>
              </a:rPr>
              <a:t> </a:t>
            </a:r>
            <a:r>
              <a:rPr lang="en-US" sz="1400" b="1" dirty="0" err="1">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const </a:t>
            </a: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x_; } </a:t>
            </a:r>
            <a:r>
              <a:rPr lang="en-US" sz="1400" i="1" dirty="0">
                <a:solidFill>
                  <a:srgbClr val="5A5A5A"/>
                </a:solidFill>
                <a:latin typeface="Courier New" panose="02070309020205020404" pitchFamily="49" charset="0"/>
              </a:rPr>
              <a:t>// inline member function</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 </a:t>
            </a:r>
            <a:r>
              <a:rPr lang="en-US" sz="1400" b="1" dirty="0" err="1">
                <a:solidFill>
                  <a:srgbClr val="669900"/>
                </a:solidFill>
                <a:latin typeface="Courier New" panose="02070309020205020404" pitchFamily="49" charset="0"/>
              </a:rPr>
              <a:t>get_y</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const </a:t>
            </a: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y_; } </a:t>
            </a:r>
            <a:r>
              <a:rPr lang="en-US" sz="1400" i="1" dirty="0">
                <a:solidFill>
                  <a:srgbClr val="5A5A5A"/>
                </a:solidFill>
                <a:latin typeface="Courier New" panose="02070309020205020404" pitchFamily="49" charset="0"/>
              </a:rPr>
              <a:t>// inline member function</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double </a:t>
            </a:r>
            <a:r>
              <a:rPr lang="en-US" sz="1400" b="1" dirty="0">
                <a:solidFill>
                  <a:srgbClr val="669900"/>
                </a:solidFill>
                <a:latin typeface="Courier New" panose="02070309020205020404" pitchFamily="49" charset="0"/>
              </a:rPr>
              <a:t>Distance</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const Point&amp;</a:t>
            </a:r>
            <a:r>
              <a:rPr lang="en-US" sz="1400" dirty="0">
                <a:solidFill>
                  <a:srgbClr val="611BB8"/>
                </a:solidFill>
                <a:latin typeface="Courier New" panose="02070309020205020404" pitchFamily="49" charset="0"/>
              </a:rPr>
              <a:t> p) </a:t>
            </a:r>
            <a:r>
              <a:rPr lang="en-US" sz="1400" dirty="0">
                <a:solidFill>
                  <a:srgbClr val="0066FF"/>
                </a:solidFill>
                <a:latin typeface="Courier New" panose="02070309020205020404" pitchFamily="49" charset="0"/>
              </a:rPr>
              <a:t>const</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member function</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void </a:t>
            </a:r>
            <a:r>
              <a:rPr lang="en-US" sz="1400" b="1" dirty="0" err="1">
                <a:solidFill>
                  <a:srgbClr val="669900"/>
                </a:solidFill>
                <a:latin typeface="Courier New" panose="02070309020205020404" pitchFamily="49" charset="0"/>
              </a:rPr>
              <a:t>SetLocation</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x, </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y); </a:t>
            </a:r>
            <a:r>
              <a:rPr lang="en-US" sz="1400" i="1" dirty="0">
                <a:solidFill>
                  <a:srgbClr val="5A5A5A"/>
                </a:solidFill>
                <a:latin typeface="Courier New" panose="02070309020205020404" pitchFamily="49" charset="0"/>
              </a:rPr>
              <a:t>// member function</a:t>
            </a:r>
            <a:endParaRPr lang="en-US" sz="1400" dirty="0"/>
          </a:p>
          <a:p>
            <a:br>
              <a:rPr lang="en-US" sz="1400" dirty="0"/>
            </a:b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private</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 </a:t>
            </a:r>
            <a:r>
              <a:rPr lang="en-US" sz="1400" dirty="0">
                <a:solidFill>
                  <a:srgbClr val="611BB8"/>
                </a:solidFill>
                <a:latin typeface="Courier New" panose="02070309020205020404" pitchFamily="49" charset="0"/>
              </a:rPr>
              <a:t>x_;  </a:t>
            </a:r>
            <a:r>
              <a:rPr lang="en-US" sz="1400" i="1" dirty="0">
                <a:solidFill>
                  <a:srgbClr val="5A5A5A"/>
                </a:solidFill>
                <a:latin typeface="Courier New" panose="02070309020205020404" pitchFamily="49" charset="0"/>
              </a:rPr>
              <a:t>// data member</a:t>
            </a:r>
            <a:endParaRPr lang="en-US" sz="1400" dirty="0"/>
          </a:p>
          <a:p>
            <a:r>
              <a:rPr lang="en-US" sz="1400" dirty="0">
                <a:solidFill>
                  <a:srgbClr val="0066FF"/>
                </a:solidFill>
                <a:latin typeface="Courier New" panose="02070309020205020404" pitchFamily="49" charset="0"/>
              </a:rPr>
              <a:t>  int </a:t>
            </a:r>
            <a:r>
              <a:rPr lang="en-US" sz="1400" dirty="0">
                <a:solidFill>
                  <a:srgbClr val="611BB8"/>
                </a:solidFill>
                <a:latin typeface="Courier New" panose="02070309020205020404" pitchFamily="49" charset="0"/>
              </a:rPr>
              <a:t>y_;  </a:t>
            </a:r>
            <a:r>
              <a:rPr lang="en-US" sz="1400" i="1" dirty="0">
                <a:solidFill>
                  <a:srgbClr val="5A5A5A"/>
                </a:solidFill>
                <a:latin typeface="Courier New" panose="02070309020205020404" pitchFamily="49" charset="0"/>
              </a:rPr>
              <a:t>// data member</a:t>
            </a:r>
            <a:endParaRPr lang="en-US" sz="1400" dirty="0"/>
          </a:p>
          <a:p>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class Point</a:t>
            </a:r>
            <a:endParaRPr lang="en-US" sz="1400" dirty="0"/>
          </a:p>
          <a:p>
            <a:br>
              <a:rPr lang="en-US" sz="1400" dirty="0"/>
            </a:br>
            <a:r>
              <a:rPr lang="en-US" sz="1400" dirty="0">
                <a:solidFill>
                  <a:srgbClr val="E2661A"/>
                </a:solidFill>
                <a:latin typeface="Courier New" panose="02070309020205020404" pitchFamily="49" charset="0"/>
              </a:rPr>
              <a:t>#endif</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POINT_H_</a:t>
            </a:r>
            <a:endParaRPr lang="en-US" sz="1400" dirty="0"/>
          </a:p>
        </p:txBody>
      </p:sp>
      <p:sp>
        <p:nvSpPr>
          <p:cNvPr id="8" name="TextBox 7">
            <a:extLst>
              <a:ext uri="{FF2B5EF4-FFF2-40B4-BE49-F238E27FC236}">
                <a16:creationId xmlns:a16="http://schemas.microsoft.com/office/drawing/2014/main" id="{323949E0-58CC-E940-B6A5-A2A0F6649950}"/>
              </a:ext>
            </a:extLst>
          </p:cNvPr>
          <p:cNvSpPr txBox="1"/>
          <p:nvPr/>
        </p:nvSpPr>
        <p:spPr>
          <a:xfrm>
            <a:off x="6712287" y="1489351"/>
            <a:ext cx="953338" cy="400110"/>
          </a:xfrm>
          <a:prstGeom prst="rect">
            <a:avLst/>
          </a:prstGeom>
          <a:noFill/>
        </p:spPr>
        <p:txBody>
          <a:bodyPr wrap="none" rtlCol="0">
            <a:spAutoFit/>
          </a:bodyPr>
          <a:lstStyle/>
          <a:p>
            <a:r>
              <a:rPr lang="en-US" sz="2000" b="1" dirty="0" err="1">
                <a:solidFill>
                  <a:srgbClr val="4C3282"/>
                </a:solidFill>
              </a:rPr>
              <a:t>Point.h</a:t>
            </a:r>
            <a:endParaRPr lang="en-US" sz="2000" b="1" dirty="0">
              <a:solidFill>
                <a:srgbClr val="4C3282"/>
              </a:solidFill>
            </a:endParaRPr>
          </a:p>
        </p:txBody>
      </p:sp>
    </p:spTree>
    <p:extLst>
      <p:ext uri="{BB962C8B-B14F-4D97-AF65-F5344CB8AC3E}">
        <p14:creationId xmlns:p14="http://schemas.microsoft.com/office/powerpoint/2010/main" val="821940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44EB-5120-9141-8AAD-1619906D1B72}"/>
              </a:ext>
            </a:extLst>
          </p:cNvPr>
          <p:cNvSpPr>
            <a:spLocks noGrp="1"/>
          </p:cNvSpPr>
          <p:nvPr>
            <p:ph type="title"/>
          </p:nvPr>
        </p:nvSpPr>
        <p:spPr/>
        <p:txBody>
          <a:bodyPr/>
          <a:lstStyle/>
          <a:p>
            <a:r>
              <a:rPr lang="en-US" dirty="0"/>
              <a:t>Class Member Definition</a:t>
            </a:r>
          </a:p>
        </p:txBody>
      </p:sp>
      <p:sp>
        <p:nvSpPr>
          <p:cNvPr id="4" name="Slide Number Placeholder 3">
            <a:extLst>
              <a:ext uri="{FF2B5EF4-FFF2-40B4-BE49-F238E27FC236}">
                <a16:creationId xmlns:a16="http://schemas.microsoft.com/office/drawing/2014/main" id="{4D6469D6-E52E-1945-A0A9-CC0E665D7D56}"/>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5" name="Footer Placeholder 4">
            <a:extLst>
              <a:ext uri="{FF2B5EF4-FFF2-40B4-BE49-F238E27FC236}">
                <a16:creationId xmlns:a16="http://schemas.microsoft.com/office/drawing/2014/main" id="{4B7E21C0-2B2A-8249-A39B-DC67CF30F629}"/>
              </a:ext>
            </a:extLst>
          </p:cNvPr>
          <p:cNvSpPr>
            <a:spLocks noGrp="1"/>
          </p:cNvSpPr>
          <p:nvPr>
            <p:ph type="ftr" sz="quarter" idx="3"/>
          </p:nvPr>
        </p:nvSpPr>
        <p:spPr/>
        <p:txBody>
          <a:bodyPr/>
          <a:lstStyle/>
          <a:p>
            <a:r>
              <a:rPr lang="en-US"/>
              <a:t>CSE 374 au 20 - Kasey Champion</a:t>
            </a:r>
            <a:endParaRPr lang="en-US" dirty="0"/>
          </a:p>
        </p:txBody>
      </p:sp>
      <p:sp>
        <p:nvSpPr>
          <p:cNvPr id="8" name="Rectangle 7">
            <a:extLst>
              <a:ext uri="{FF2B5EF4-FFF2-40B4-BE49-F238E27FC236}">
                <a16:creationId xmlns:a16="http://schemas.microsoft.com/office/drawing/2014/main" id="{B1AC5CC3-501B-1441-A7A1-1648D1F5484C}"/>
              </a:ext>
            </a:extLst>
          </p:cNvPr>
          <p:cNvSpPr/>
          <p:nvPr/>
        </p:nvSpPr>
        <p:spPr>
          <a:xfrm>
            <a:off x="575239" y="1523625"/>
            <a:ext cx="6904853" cy="4832092"/>
          </a:xfrm>
          <a:prstGeom prst="rect">
            <a:avLst/>
          </a:prstGeom>
          <a:ln>
            <a:solidFill>
              <a:srgbClr val="4C3282"/>
            </a:solidFill>
          </a:ln>
        </p:spPr>
        <p:txBody>
          <a:bodyPr wrap="square">
            <a:spAutoFit/>
          </a:bodyPr>
          <a:lstStyle/>
          <a:p>
            <a:r>
              <a:rPr lang="en-US" sz="1400" dirty="0">
                <a:solidFill>
                  <a:srgbClr val="E2661A"/>
                </a:solidFill>
                <a:latin typeface="Courier New" panose="02070309020205020404" pitchFamily="49" charset="0"/>
              </a:rPr>
              <a:t>#include </a:t>
            </a:r>
            <a:r>
              <a:rPr lang="en-US" sz="1400" dirty="0">
                <a:solidFill>
                  <a:srgbClr val="D94B7B"/>
                </a:solidFill>
                <a:latin typeface="Courier New" panose="02070309020205020404" pitchFamily="49" charset="0"/>
              </a:rPr>
              <a:t>&lt;</a:t>
            </a:r>
            <a:r>
              <a:rPr lang="en-US" sz="1400" dirty="0" err="1">
                <a:solidFill>
                  <a:srgbClr val="D94B7B"/>
                </a:solidFill>
                <a:latin typeface="Courier New" panose="02070309020205020404" pitchFamily="49" charset="0"/>
              </a:rPr>
              <a:t>cmath</a:t>
            </a:r>
            <a:r>
              <a:rPr lang="en-US" sz="1400" dirty="0">
                <a:solidFill>
                  <a:srgbClr val="D94B7B"/>
                </a:solidFill>
                <a:latin typeface="Courier New" panose="02070309020205020404" pitchFamily="49" charset="0"/>
              </a:rPr>
              <a:t>&gt;</a:t>
            </a:r>
            <a:endParaRPr lang="en-US" sz="1400" dirty="0"/>
          </a:p>
          <a:p>
            <a:r>
              <a:rPr lang="en-US" sz="1400" dirty="0">
                <a:solidFill>
                  <a:srgbClr val="E2661A"/>
                </a:solidFill>
                <a:latin typeface="Courier New" panose="02070309020205020404" pitchFamily="49" charset="0"/>
              </a:rPr>
              <a:t>#include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Point.h</a:t>
            </a:r>
            <a:r>
              <a:rPr lang="en-US" sz="1400" dirty="0">
                <a:solidFill>
                  <a:srgbClr val="D94B7B"/>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Point::</a:t>
            </a:r>
            <a:r>
              <a:rPr lang="en-US" sz="1400" b="1" dirty="0">
                <a:solidFill>
                  <a:srgbClr val="669900"/>
                </a:solidFill>
                <a:latin typeface="Courier New" panose="02070309020205020404" pitchFamily="49" charset="0"/>
              </a:rPr>
              <a:t>Point</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const int </a:t>
            </a:r>
            <a:r>
              <a:rPr lang="en-US" sz="1400" dirty="0">
                <a:solidFill>
                  <a:srgbClr val="611BB8"/>
                </a:solidFill>
                <a:latin typeface="Courier New" panose="02070309020205020404" pitchFamily="49" charset="0"/>
              </a:rPr>
              <a:t>x, </a:t>
            </a:r>
            <a:r>
              <a:rPr lang="en-US" sz="1400" dirty="0">
                <a:solidFill>
                  <a:srgbClr val="0066FF"/>
                </a:solidFill>
                <a:latin typeface="Courier New" panose="02070309020205020404" pitchFamily="49" charset="0"/>
              </a:rPr>
              <a:t>const int </a:t>
            </a:r>
            <a:r>
              <a:rPr lang="en-US" sz="1400" dirty="0">
                <a:solidFill>
                  <a:srgbClr val="611BB8"/>
                </a:solidFill>
                <a:latin typeface="Courier New" panose="02070309020205020404" pitchFamily="49" charset="0"/>
              </a:rPr>
              <a:t>y)</a:t>
            </a:r>
            <a:r>
              <a:rPr lang="en-US" sz="1400" dirty="0">
                <a:solidFill>
                  <a:srgbClr val="0066FF"/>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x_ = x;</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this</a:t>
            </a:r>
            <a:r>
              <a:rPr lang="en-US" sz="1400" dirty="0">
                <a:solidFill>
                  <a:srgbClr val="611BB8"/>
                </a:solidFill>
                <a:latin typeface="Courier New" panose="02070309020205020404" pitchFamily="49" charset="0"/>
              </a:rPr>
              <a:t>-&gt;y_ = y;  </a:t>
            </a:r>
            <a:r>
              <a:rPr lang="en-US" sz="1400" i="1" dirty="0">
                <a:solidFill>
                  <a:srgbClr val="5A5A5A"/>
                </a:solidFill>
                <a:latin typeface="Courier New" panose="02070309020205020404" pitchFamily="49" charset="0"/>
              </a:rPr>
              <a:t>// "this-&gt;" is optional unless name conflicts</a:t>
            </a:r>
            <a:endParaRPr lang="en-US" sz="1400" dirty="0"/>
          </a:p>
          <a:p>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double </a:t>
            </a:r>
            <a:r>
              <a:rPr lang="en-US" sz="1400" dirty="0">
                <a:solidFill>
                  <a:srgbClr val="611BB8"/>
                </a:solidFill>
                <a:latin typeface="Courier New" panose="02070309020205020404" pitchFamily="49" charset="0"/>
              </a:rPr>
              <a:t>Point::</a:t>
            </a:r>
            <a:r>
              <a:rPr lang="en-US" sz="1400" b="1" dirty="0">
                <a:solidFill>
                  <a:srgbClr val="669900"/>
                </a:solidFill>
                <a:latin typeface="Courier New" panose="02070309020205020404" pitchFamily="49" charset="0"/>
              </a:rPr>
              <a:t>Distance</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const Point&amp;</a:t>
            </a:r>
            <a:r>
              <a:rPr lang="en-US" sz="1400" dirty="0">
                <a:solidFill>
                  <a:srgbClr val="611BB8"/>
                </a:solidFill>
                <a:latin typeface="Courier New" panose="02070309020205020404" pitchFamily="49" charset="0"/>
              </a:rPr>
              <a:t> p) </a:t>
            </a:r>
            <a:r>
              <a:rPr lang="en-US" sz="1400" dirty="0">
                <a:solidFill>
                  <a:srgbClr val="0066FF"/>
                </a:solidFill>
                <a:latin typeface="Courier New" panose="02070309020205020404" pitchFamily="49" charset="0"/>
              </a:rPr>
              <a:t>const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We can access p’s x_ and y_ variables either through the</a:t>
            </a:r>
            <a:endParaRPr lang="en-US" sz="1400" dirty="0"/>
          </a:p>
          <a:p>
            <a:r>
              <a:rPr lang="en-US" sz="1400" i="1" dirty="0">
                <a:solidFill>
                  <a:srgbClr val="5A5A5A"/>
                </a:solidFill>
                <a:latin typeface="Courier New" panose="02070309020205020404" pitchFamily="49" charset="0"/>
              </a:rPr>
              <a:t>  // </a:t>
            </a:r>
            <a:r>
              <a:rPr lang="en-US" sz="1400" i="1" dirty="0" err="1">
                <a:solidFill>
                  <a:srgbClr val="5A5A5A"/>
                </a:solidFill>
                <a:latin typeface="Courier New" panose="02070309020205020404" pitchFamily="49" charset="0"/>
              </a:rPr>
              <a:t>get_x</a:t>
            </a:r>
            <a:r>
              <a:rPr lang="en-US" sz="1400" i="1" dirty="0">
                <a:solidFill>
                  <a:srgbClr val="5A5A5A"/>
                </a:solidFill>
                <a:latin typeface="Courier New" panose="02070309020205020404" pitchFamily="49" charset="0"/>
              </a:rPr>
              <a:t>(), </a:t>
            </a:r>
            <a:r>
              <a:rPr lang="en-US" sz="1400" i="1" dirty="0" err="1">
                <a:solidFill>
                  <a:srgbClr val="5A5A5A"/>
                </a:solidFill>
                <a:latin typeface="Courier New" panose="02070309020205020404" pitchFamily="49" charset="0"/>
              </a:rPr>
              <a:t>get_y</a:t>
            </a:r>
            <a:r>
              <a:rPr lang="en-US" sz="1400" i="1" dirty="0">
                <a:solidFill>
                  <a:srgbClr val="5A5A5A"/>
                </a:solidFill>
                <a:latin typeface="Courier New" panose="02070309020205020404" pitchFamily="49" charset="0"/>
              </a:rPr>
              <a:t>() accessor functions or the x_, y_ private</a:t>
            </a:r>
            <a:endParaRPr lang="en-US" sz="1400" dirty="0"/>
          </a:p>
          <a:p>
            <a:r>
              <a:rPr lang="en-US" sz="1400" i="1" dirty="0">
                <a:solidFill>
                  <a:srgbClr val="5A5A5A"/>
                </a:solidFill>
                <a:latin typeface="Courier New" panose="02070309020205020404" pitchFamily="49" charset="0"/>
              </a:rPr>
              <a:t>  // member variables directly, since we’re in a member</a:t>
            </a:r>
            <a:endParaRPr lang="en-US" sz="1400" dirty="0"/>
          </a:p>
          <a:p>
            <a:r>
              <a:rPr lang="en-US" sz="1400" i="1" dirty="0">
                <a:solidFill>
                  <a:srgbClr val="5A5A5A"/>
                </a:solidFill>
                <a:latin typeface="Courier New" panose="02070309020205020404" pitchFamily="49" charset="0"/>
              </a:rPr>
              <a:t>  // function of the same class.</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double</a:t>
            </a:r>
            <a:r>
              <a:rPr lang="en-US" sz="1400" dirty="0">
                <a:solidFill>
                  <a:srgbClr val="611BB8"/>
                </a:solidFill>
                <a:latin typeface="Courier New" panose="02070309020205020404" pitchFamily="49" charset="0"/>
              </a:rPr>
              <a:t> distance = (x_ - </a:t>
            </a:r>
            <a:r>
              <a:rPr lang="en-US" sz="1400" dirty="0" err="1">
                <a:solidFill>
                  <a:srgbClr val="611BB8"/>
                </a:solidFill>
                <a:latin typeface="Courier New" panose="02070309020205020404" pitchFamily="49" charset="0"/>
              </a:rPr>
              <a:t>p.</a:t>
            </a:r>
            <a:r>
              <a:rPr lang="en-US" sz="1400" b="1" dirty="0" err="1">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 * (x_ - </a:t>
            </a:r>
            <a:r>
              <a:rPr lang="en-US" sz="1400" dirty="0" err="1">
                <a:solidFill>
                  <a:srgbClr val="611BB8"/>
                </a:solidFill>
                <a:latin typeface="Courier New" panose="02070309020205020404" pitchFamily="49" charset="0"/>
              </a:rPr>
              <a:t>p.</a:t>
            </a:r>
            <a:r>
              <a:rPr lang="en-US" sz="1400" b="1" dirty="0" err="1">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distance += (y_ - </a:t>
            </a:r>
            <a:r>
              <a:rPr lang="en-US" sz="1400" dirty="0" err="1">
                <a:solidFill>
                  <a:srgbClr val="611BB8"/>
                </a:solidFill>
                <a:latin typeface="Courier New" panose="02070309020205020404" pitchFamily="49" charset="0"/>
              </a:rPr>
              <a:t>p.y</a:t>
            </a:r>
            <a:r>
              <a:rPr lang="en-US" sz="1400" dirty="0">
                <a:solidFill>
                  <a:srgbClr val="611BB8"/>
                </a:solidFill>
                <a:latin typeface="Courier New" panose="02070309020205020404" pitchFamily="49" charset="0"/>
              </a:rPr>
              <a:t>_) * (y_ - </a:t>
            </a:r>
            <a:r>
              <a:rPr lang="en-US" sz="1400" dirty="0" err="1">
                <a:solidFill>
                  <a:srgbClr val="611BB8"/>
                </a:solidFill>
                <a:latin typeface="Courier New" panose="02070309020205020404" pitchFamily="49" charset="0"/>
              </a:rPr>
              <a:t>p.y</a:t>
            </a:r>
            <a:r>
              <a:rPr lang="en-US" sz="1400" dirty="0">
                <a:solidFill>
                  <a:srgbClr val="611BB8"/>
                </a:solidFill>
                <a:latin typeface="Courier New" panose="02070309020205020404" pitchFamily="49" charset="0"/>
              </a:rPr>
              <a:t>_);</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a:t>
            </a:r>
            <a:r>
              <a:rPr lang="en-US" sz="1400" b="1" dirty="0">
                <a:solidFill>
                  <a:srgbClr val="669900"/>
                </a:solidFill>
                <a:latin typeface="Courier New" panose="02070309020205020404" pitchFamily="49" charset="0"/>
              </a:rPr>
              <a:t>sqrt</a:t>
            </a:r>
            <a:r>
              <a:rPr lang="en-US" sz="1400" dirty="0">
                <a:solidFill>
                  <a:srgbClr val="611BB8"/>
                </a:solidFill>
                <a:latin typeface="Courier New" panose="02070309020205020404" pitchFamily="49" charset="0"/>
              </a:rPr>
              <a:t>(distance);</a:t>
            </a:r>
            <a:endParaRPr lang="en-US" sz="1400" dirty="0"/>
          </a:p>
          <a:p>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void </a:t>
            </a:r>
            <a:r>
              <a:rPr lang="en-US" sz="1400" dirty="0">
                <a:solidFill>
                  <a:srgbClr val="611BB8"/>
                </a:solidFill>
                <a:latin typeface="Courier New" panose="02070309020205020404" pitchFamily="49" charset="0"/>
              </a:rPr>
              <a:t>Point::</a:t>
            </a:r>
            <a:r>
              <a:rPr lang="en-US" sz="1400" b="1" dirty="0" err="1">
                <a:solidFill>
                  <a:srgbClr val="669900"/>
                </a:solidFill>
                <a:latin typeface="Courier New" panose="02070309020205020404" pitchFamily="49" charset="0"/>
              </a:rPr>
              <a:t>SetLocation</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x, </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y) {</a:t>
            </a:r>
            <a:endParaRPr lang="en-US" sz="1400" dirty="0"/>
          </a:p>
          <a:p>
            <a:r>
              <a:rPr lang="en-US" sz="1400" dirty="0">
                <a:solidFill>
                  <a:srgbClr val="0066FF"/>
                </a:solidFill>
                <a:latin typeface="Courier New" panose="02070309020205020404" pitchFamily="49" charset="0"/>
              </a:rPr>
              <a:t>  </a:t>
            </a:r>
            <a:r>
              <a:rPr lang="en-US" sz="1400" dirty="0">
                <a:solidFill>
                  <a:srgbClr val="611BB8"/>
                </a:solidFill>
                <a:latin typeface="Courier New" panose="02070309020205020404" pitchFamily="49" charset="0"/>
              </a:rPr>
              <a:t>x_ = x;</a:t>
            </a:r>
            <a:endParaRPr lang="en-US" sz="1400" dirty="0"/>
          </a:p>
          <a:p>
            <a:r>
              <a:rPr lang="en-US" sz="1400" dirty="0">
                <a:solidFill>
                  <a:srgbClr val="0066FF"/>
                </a:solidFill>
                <a:latin typeface="Courier New" panose="02070309020205020404" pitchFamily="49" charset="0"/>
              </a:rPr>
              <a:t>  </a:t>
            </a:r>
            <a:r>
              <a:rPr lang="en-US" sz="1400" dirty="0">
                <a:solidFill>
                  <a:srgbClr val="611BB8"/>
                </a:solidFill>
                <a:latin typeface="Courier New" panose="02070309020205020404" pitchFamily="49" charset="0"/>
              </a:rPr>
              <a:t>y_ = y;</a:t>
            </a:r>
          </a:p>
          <a:p>
            <a:r>
              <a:rPr lang="en-US" sz="1400" dirty="0">
                <a:solidFill>
                  <a:srgbClr val="611BB8"/>
                </a:solidFill>
                <a:latin typeface="Courier New" panose="02070309020205020404" pitchFamily="49" charset="0"/>
              </a:rPr>
              <a:t>}</a:t>
            </a:r>
            <a:endParaRPr lang="en-US" sz="1400" dirty="0"/>
          </a:p>
        </p:txBody>
      </p:sp>
      <p:sp>
        <p:nvSpPr>
          <p:cNvPr id="9" name="TextBox 8">
            <a:extLst>
              <a:ext uri="{FF2B5EF4-FFF2-40B4-BE49-F238E27FC236}">
                <a16:creationId xmlns:a16="http://schemas.microsoft.com/office/drawing/2014/main" id="{32CD29CE-0CAC-6E40-B880-5FFF8A546553}"/>
              </a:ext>
            </a:extLst>
          </p:cNvPr>
          <p:cNvSpPr txBox="1"/>
          <p:nvPr/>
        </p:nvSpPr>
        <p:spPr>
          <a:xfrm>
            <a:off x="6281494" y="1155646"/>
            <a:ext cx="1198598" cy="400110"/>
          </a:xfrm>
          <a:prstGeom prst="rect">
            <a:avLst/>
          </a:prstGeom>
          <a:noFill/>
        </p:spPr>
        <p:txBody>
          <a:bodyPr wrap="none" rtlCol="0">
            <a:spAutoFit/>
          </a:bodyPr>
          <a:lstStyle/>
          <a:p>
            <a:r>
              <a:rPr lang="en-US" sz="2000" b="1" dirty="0" err="1">
                <a:solidFill>
                  <a:srgbClr val="4C3282"/>
                </a:solidFill>
              </a:rPr>
              <a:t>Point.cpp</a:t>
            </a:r>
            <a:endParaRPr lang="en-US" sz="2000" b="1" dirty="0">
              <a:solidFill>
                <a:srgbClr val="4C3282"/>
              </a:solidFill>
            </a:endParaRPr>
          </a:p>
        </p:txBody>
      </p:sp>
    </p:spTree>
    <p:extLst>
      <p:ext uri="{BB962C8B-B14F-4D97-AF65-F5344CB8AC3E}">
        <p14:creationId xmlns:p14="http://schemas.microsoft.com/office/powerpoint/2010/main" val="1402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26D36-15C1-444C-819C-CD44E8B83200}"/>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1E6DAA65-76B5-C747-B058-78D061D67B9D}"/>
              </a:ext>
            </a:extLst>
          </p:cNvPr>
          <p:cNvSpPr>
            <a:spLocks noGrp="1"/>
          </p:cNvSpPr>
          <p:nvPr>
            <p:ph idx="1"/>
          </p:nvPr>
        </p:nvSpPr>
        <p:spPr/>
        <p:txBody>
          <a:bodyPr/>
          <a:lstStyle/>
          <a:p>
            <a:r>
              <a:rPr lang="en-US" dirty="0"/>
              <a:t>HW 3 posted Friday -&gt; Extra credit due date Wednesday Nov 25th @ 9pm</a:t>
            </a:r>
          </a:p>
          <a:p>
            <a:r>
              <a:rPr lang="en-US" b="1" dirty="0"/>
              <a:t>End of quarter due date Wednesday December 16</a:t>
            </a:r>
            <a:r>
              <a:rPr lang="en-US" b="1" baseline="30000" dirty="0"/>
              <a:t>th</a:t>
            </a:r>
            <a:r>
              <a:rPr lang="en-US" b="1" dirty="0"/>
              <a:t> @ 9pm </a:t>
            </a:r>
          </a:p>
        </p:txBody>
      </p:sp>
      <p:sp>
        <p:nvSpPr>
          <p:cNvPr id="4" name="Slide Number Placeholder 3">
            <a:extLst>
              <a:ext uri="{FF2B5EF4-FFF2-40B4-BE49-F238E27FC236}">
                <a16:creationId xmlns:a16="http://schemas.microsoft.com/office/drawing/2014/main" id="{DA3E1247-72BE-C14E-911E-C22A6B356724}"/>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782595A9-5931-D54E-B05F-932DB4F1E77B}"/>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72660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B886-D0CC-954E-A3C6-6F43C764C55B}"/>
              </a:ext>
            </a:extLst>
          </p:cNvPr>
          <p:cNvSpPr>
            <a:spLocks noGrp="1"/>
          </p:cNvSpPr>
          <p:nvPr>
            <p:ph type="title"/>
          </p:nvPr>
        </p:nvSpPr>
        <p:spPr/>
        <p:txBody>
          <a:bodyPr/>
          <a:lstStyle/>
          <a:p>
            <a:r>
              <a:rPr lang="en-US" dirty="0"/>
              <a:t>Class Usage </a:t>
            </a:r>
          </a:p>
        </p:txBody>
      </p:sp>
      <p:sp>
        <p:nvSpPr>
          <p:cNvPr id="4" name="Slide Number Placeholder 3">
            <a:extLst>
              <a:ext uri="{FF2B5EF4-FFF2-40B4-BE49-F238E27FC236}">
                <a16:creationId xmlns:a16="http://schemas.microsoft.com/office/drawing/2014/main" id="{624222C9-A91D-4649-856D-24F0A8410839}"/>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5" name="Footer Placeholder 4">
            <a:extLst>
              <a:ext uri="{FF2B5EF4-FFF2-40B4-BE49-F238E27FC236}">
                <a16:creationId xmlns:a16="http://schemas.microsoft.com/office/drawing/2014/main" id="{D6F8A7CA-B604-F549-B2D1-C1B7C40614CA}"/>
              </a:ext>
            </a:extLst>
          </p:cNvPr>
          <p:cNvSpPr>
            <a:spLocks noGrp="1"/>
          </p:cNvSpPr>
          <p:nvPr>
            <p:ph type="ftr" sz="quarter" idx="3"/>
          </p:nvPr>
        </p:nvSpPr>
        <p:spPr/>
        <p:txBody>
          <a:bodyPr/>
          <a:lstStyle/>
          <a:p>
            <a:r>
              <a:rPr lang="en-US"/>
              <a:t>CSE 374 au 20 - Kasey Champion</a:t>
            </a:r>
            <a:endParaRPr lang="en-US" dirty="0"/>
          </a:p>
        </p:txBody>
      </p:sp>
      <p:sp>
        <p:nvSpPr>
          <p:cNvPr id="7" name="Rectangle 6">
            <a:extLst>
              <a:ext uri="{FF2B5EF4-FFF2-40B4-BE49-F238E27FC236}">
                <a16:creationId xmlns:a16="http://schemas.microsoft.com/office/drawing/2014/main" id="{8799030F-BFF5-B144-A54B-6974739EC3FB}"/>
              </a:ext>
            </a:extLst>
          </p:cNvPr>
          <p:cNvSpPr/>
          <p:nvPr/>
        </p:nvSpPr>
        <p:spPr>
          <a:xfrm>
            <a:off x="575239" y="2113085"/>
            <a:ext cx="6096000" cy="3970318"/>
          </a:xfrm>
          <a:prstGeom prst="rect">
            <a:avLst/>
          </a:prstGeom>
          <a:ln>
            <a:solidFill>
              <a:srgbClr val="4C3282"/>
            </a:solidFill>
          </a:ln>
        </p:spPr>
        <p:txBody>
          <a:bodyPr>
            <a:spAutoFit/>
          </a:bodyPr>
          <a:lstStyle/>
          <a:p>
            <a:r>
              <a:rPr lang="en-US" sz="1400" dirty="0">
                <a:solidFill>
                  <a:srgbClr val="E2661A"/>
                </a:solidFill>
                <a:latin typeface="Courier New" panose="02070309020205020404" pitchFamily="49" charset="0"/>
              </a:rPr>
              <a:t>#include </a:t>
            </a:r>
            <a:r>
              <a:rPr lang="en-US" sz="1400" dirty="0">
                <a:solidFill>
                  <a:srgbClr val="D94B7B"/>
                </a:solidFill>
                <a:latin typeface="Courier New" panose="02070309020205020404" pitchFamily="49" charset="0"/>
              </a:rPr>
              <a:t>&lt;iostream&gt;</a:t>
            </a:r>
            <a:endParaRPr lang="en-US" sz="1400" dirty="0"/>
          </a:p>
          <a:p>
            <a:r>
              <a:rPr lang="en-US" sz="1400" dirty="0">
                <a:solidFill>
                  <a:srgbClr val="E2661A"/>
                </a:solidFill>
                <a:latin typeface="Courier New" panose="02070309020205020404" pitchFamily="49" charset="0"/>
              </a:rPr>
              <a:t>#include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Point.h</a:t>
            </a:r>
            <a:r>
              <a:rPr lang="en-US" sz="1400" dirty="0">
                <a:solidFill>
                  <a:srgbClr val="D94B7B"/>
                </a:solidFill>
                <a:latin typeface="Courier New" panose="02070309020205020404" pitchFamily="49" charset="0"/>
              </a:rPr>
              <a:t>"</a:t>
            </a:r>
            <a:endParaRPr lang="en-US" sz="1400" dirty="0"/>
          </a:p>
          <a:p>
            <a:br>
              <a:rPr lang="en-US" sz="1400" dirty="0"/>
            </a:br>
            <a:r>
              <a:rPr lang="en-US" sz="1400" dirty="0">
                <a:solidFill>
                  <a:srgbClr val="E2661A"/>
                </a:solidFill>
                <a:latin typeface="Courier New" panose="02070309020205020404" pitchFamily="49" charset="0"/>
              </a:rPr>
              <a:t>using namespace</a:t>
            </a:r>
            <a:r>
              <a:rPr lang="en-US" sz="1400" dirty="0">
                <a:solidFill>
                  <a:srgbClr val="611BB8"/>
                </a:solidFill>
                <a:latin typeface="Courier New" panose="02070309020205020404" pitchFamily="49" charset="0"/>
              </a:rPr>
              <a:t> std;</a:t>
            </a:r>
            <a:endParaRPr lang="en-US" sz="1400" dirty="0"/>
          </a:p>
          <a:p>
            <a:br>
              <a:rPr lang="en-US" sz="1400" dirty="0"/>
            </a:br>
            <a:r>
              <a:rPr lang="en-US" sz="1400" dirty="0">
                <a:solidFill>
                  <a:srgbClr val="0066FF"/>
                </a:solidFill>
                <a:latin typeface="Courier New" panose="02070309020205020404" pitchFamily="49" charset="0"/>
              </a:rPr>
              <a:t>int </a:t>
            </a:r>
            <a:r>
              <a:rPr lang="en-US" sz="1400" b="1" dirty="0">
                <a:solidFill>
                  <a:srgbClr val="669900"/>
                </a:solidFill>
                <a:latin typeface="Courier New" panose="02070309020205020404" pitchFamily="49" charset="0"/>
              </a:rPr>
              <a:t>main</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argc</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char** </a:t>
            </a:r>
            <a:r>
              <a:rPr lang="en-US" sz="1400" dirty="0" err="1">
                <a:solidFill>
                  <a:srgbClr val="611BB8"/>
                </a:solidFill>
                <a:latin typeface="Courier New" panose="02070309020205020404" pitchFamily="49" charset="0"/>
              </a:rPr>
              <a:t>argv</a:t>
            </a:r>
            <a:r>
              <a:rPr lang="en-US" sz="1400" dirty="0">
                <a:solidFill>
                  <a:srgbClr val="611BB8"/>
                </a:solidFill>
                <a:latin typeface="Courier New" panose="02070309020205020404" pitchFamily="49" charset="0"/>
              </a:rPr>
              <a:t>) {</a:t>
            </a:r>
            <a:endParaRPr lang="en-US" sz="1400" dirty="0"/>
          </a:p>
          <a:p>
            <a:r>
              <a:rPr lang="en-US" sz="1400" dirty="0">
                <a:solidFill>
                  <a:srgbClr val="611BB8"/>
                </a:solidFill>
                <a:latin typeface="Courier New" panose="02070309020205020404" pitchFamily="49" charset="0"/>
              </a:rPr>
              <a:t>  Point p1(</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allocate a new Point on the Stack</a:t>
            </a:r>
            <a:endParaRPr lang="en-US" sz="1400" dirty="0"/>
          </a:p>
          <a:p>
            <a:r>
              <a:rPr lang="en-US" sz="1400" dirty="0">
                <a:solidFill>
                  <a:srgbClr val="611BB8"/>
                </a:solidFill>
                <a:latin typeface="Courier New" panose="02070309020205020404" pitchFamily="49" charset="0"/>
              </a:rPr>
              <a:t>  Point p2(</a:t>
            </a:r>
            <a:r>
              <a:rPr lang="en-US" sz="1400" dirty="0">
                <a:solidFill>
                  <a:srgbClr val="333333"/>
                </a:solidFill>
                <a:latin typeface="Courier New" panose="02070309020205020404" pitchFamily="49" charset="0"/>
              </a:rPr>
              <a:t>4</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6</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allocate a new Point on the Stack</a:t>
            </a:r>
            <a:endParaRPr lang="en-US" sz="1400" dirty="0"/>
          </a:p>
          <a:p>
            <a:br>
              <a:rPr lang="en-US" sz="1400" dirty="0"/>
            </a:br>
            <a:r>
              <a:rPr lang="en-US" sz="1400" i="1" dirty="0">
                <a:solidFill>
                  <a:srgbClr val="5A5A5A"/>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"p1 is: ("</a:t>
            </a:r>
            <a:r>
              <a:rPr lang="en-US" sz="1400" dirty="0">
                <a:solidFill>
                  <a:srgbClr val="611BB8"/>
                </a:solidFill>
                <a:latin typeface="Courier New" panose="02070309020205020404" pitchFamily="49" charset="0"/>
              </a:rPr>
              <a:t> &lt;&lt; p1.</a:t>
            </a:r>
            <a:r>
              <a:rPr lang="en-US" sz="1400" b="1" dirty="0">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p1.</a:t>
            </a:r>
            <a:r>
              <a:rPr lang="en-US" sz="1400" b="1" dirty="0">
                <a:solidFill>
                  <a:srgbClr val="669900"/>
                </a:solidFill>
                <a:latin typeface="Courier New" panose="02070309020205020404" pitchFamily="49" charset="0"/>
              </a:rPr>
              <a:t>get_y</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a:t>
            </a:r>
            <a:r>
              <a:rPr lang="en-US" sz="1400" dirty="0">
                <a:solidFill>
                  <a:srgbClr val="611BB8"/>
                </a:solidFill>
                <a:latin typeface="Courier New" panose="02070309020205020404" pitchFamily="49" charset="0"/>
              </a:rPr>
              <a:t> &lt;&lt; </a:t>
            </a:r>
            <a:r>
              <a:rPr lang="en-US" sz="1400" dirty="0" err="1">
                <a:solidFill>
                  <a:srgbClr val="611BB8"/>
                </a:solidFill>
                <a:latin typeface="Courier New" panose="02070309020205020404" pitchFamily="49" charset="0"/>
              </a:rPr>
              <a:t>endl</a:t>
            </a:r>
            <a:r>
              <a:rPr lang="en-US" sz="1400" dirty="0">
                <a:solidFill>
                  <a:srgbClr val="611BB8"/>
                </a:solidFill>
                <a:latin typeface="Courier New" panose="02070309020205020404" pitchFamily="49" charset="0"/>
              </a:rPr>
              <a:t>;</a:t>
            </a:r>
            <a:endParaRPr lang="en-US" sz="1400" dirty="0"/>
          </a:p>
          <a:p>
            <a:br>
              <a:rPr lang="en-US" sz="1400" dirty="0"/>
            </a:br>
            <a:r>
              <a:rPr lang="en-US" sz="1400" i="1" dirty="0">
                <a:solidFill>
                  <a:srgbClr val="5A5A5A"/>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"p2 is: ("</a:t>
            </a:r>
            <a:r>
              <a:rPr lang="en-US" sz="1400" dirty="0">
                <a:solidFill>
                  <a:srgbClr val="611BB8"/>
                </a:solidFill>
                <a:latin typeface="Courier New" panose="02070309020205020404" pitchFamily="49" charset="0"/>
              </a:rPr>
              <a:t> &lt;&lt; p2.</a:t>
            </a:r>
            <a:r>
              <a:rPr lang="en-US" sz="1400" b="1" dirty="0">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p2.</a:t>
            </a:r>
            <a:r>
              <a:rPr lang="en-US" sz="1400" b="1" dirty="0">
                <a:solidFill>
                  <a:srgbClr val="669900"/>
                </a:solidFill>
                <a:latin typeface="Courier New" panose="02070309020205020404" pitchFamily="49" charset="0"/>
              </a:rPr>
              <a:t>get_y</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a:t>
            </a:r>
            <a:r>
              <a:rPr lang="en-US" sz="1400" dirty="0">
                <a:solidFill>
                  <a:srgbClr val="611BB8"/>
                </a:solidFill>
                <a:latin typeface="Courier New" panose="02070309020205020404" pitchFamily="49" charset="0"/>
              </a:rPr>
              <a:t> &lt;&lt; </a:t>
            </a:r>
            <a:r>
              <a:rPr lang="en-US" sz="1400" dirty="0" err="1">
                <a:solidFill>
                  <a:srgbClr val="611BB8"/>
                </a:solidFill>
                <a:latin typeface="Courier New" panose="02070309020205020404" pitchFamily="49" charset="0"/>
              </a:rPr>
              <a:t>endl</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dist</a:t>
            </a:r>
            <a:r>
              <a:rPr lang="en-US" sz="1400" dirty="0">
                <a:solidFill>
                  <a:srgbClr val="D94B7B"/>
                </a:solidFill>
                <a:latin typeface="Courier New" panose="02070309020205020404" pitchFamily="49" charset="0"/>
              </a:rPr>
              <a:t> : "</a:t>
            </a:r>
            <a:r>
              <a:rPr lang="en-US" sz="1400" dirty="0">
                <a:solidFill>
                  <a:srgbClr val="611BB8"/>
                </a:solidFill>
                <a:latin typeface="Courier New" panose="02070309020205020404" pitchFamily="49" charset="0"/>
              </a:rPr>
              <a:t> &lt;&lt; p1.</a:t>
            </a:r>
            <a:r>
              <a:rPr lang="en-US" sz="1400" b="1" dirty="0">
                <a:solidFill>
                  <a:srgbClr val="669900"/>
                </a:solidFill>
                <a:latin typeface="Courier New" panose="02070309020205020404" pitchFamily="49" charset="0"/>
              </a:rPr>
              <a:t>Distance</a:t>
            </a:r>
            <a:r>
              <a:rPr lang="en-US" sz="1400" dirty="0">
                <a:solidFill>
                  <a:srgbClr val="611BB8"/>
                </a:solidFill>
                <a:latin typeface="Courier New" panose="02070309020205020404" pitchFamily="49" charset="0"/>
              </a:rPr>
              <a:t>(p2) &lt;&lt; </a:t>
            </a:r>
            <a:r>
              <a:rPr lang="en-US" sz="1400" dirty="0" err="1">
                <a:solidFill>
                  <a:srgbClr val="611BB8"/>
                </a:solidFill>
                <a:latin typeface="Courier New" panose="02070309020205020404" pitchFamily="49" charset="0"/>
              </a:rPr>
              <a:t>endl</a:t>
            </a:r>
            <a:r>
              <a:rPr lang="en-US" sz="1400" dirty="0">
                <a:solidFill>
                  <a:srgbClr val="611BB8"/>
                </a:solidFill>
                <a:latin typeface="Courier New" panose="02070309020205020404" pitchFamily="49" charset="0"/>
              </a:rPr>
              <a:t>;</a:t>
            </a:r>
            <a:endParaRPr lang="en-US" sz="1400" dirty="0"/>
          </a:p>
          <a:p>
            <a:r>
              <a:rPr lang="en-US" sz="1400" dirty="0">
                <a:solidFill>
                  <a:srgbClr val="E2661A"/>
                </a:solidFill>
                <a:latin typeface="Courier New" panose="02070309020205020404" pitchFamily="49" charset="0"/>
              </a:rPr>
              <a:t>  return</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0</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8" name="TextBox 7">
            <a:extLst>
              <a:ext uri="{FF2B5EF4-FFF2-40B4-BE49-F238E27FC236}">
                <a16:creationId xmlns:a16="http://schemas.microsoft.com/office/drawing/2014/main" id="{90F95D39-E659-0649-935B-AD98C9C5E04F}"/>
              </a:ext>
            </a:extLst>
          </p:cNvPr>
          <p:cNvSpPr txBox="1"/>
          <p:nvPr/>
        </p:nvSpPr>
        <p:spPr>
          <a:xfrm>
            <a:off x="5108054" y="1712975"/>
            <a:ext cx="1563185" cy="400110"/>
          </a:xfrm>
          <a:prstGeom prst="rect">
            <a:avLst/>
          </a:prstGeom>
          <a:noFill/>
        </p:spPr>
        <p:txBody>
          <a:bodyPr wrap="none" rtlCol="0">
            <a:spAutoFit/>
          </a:bodyPr>
          <a:lstStyle/>
          <a:p>
            <a:r>
              <a:rPr lang="en-US" sz="2000" b="1" dirty="0" err="1">
                <a:solidFill>
                  <a:srgbClr val="4C3282"/>
                </a:solidFill>
              </a:rPr>
              <a:t>usePoint.cpp</a:t>
            </a:r>
            <a:endParaRPr lang="en-US" sz="2000" b="1" dirty="0">
              <a:solidFill>
                <a:srgbClr val="4C3282"/>
              </a:solidFill>
            </a:endParaRPr>
          </a:p>
        </p:txBody>
      </p:sp>
      <p:sp>
        <p:nvSpPr>
          <p:cNvPr id="9" name="TextBox 8">
            <a:extLst>
              <a:ext uri="{FF2B5EF4-FFF2-40B4-BE49-F238E27FC236}">
                <a16:creationId xmlns:a16="http://schemas.microsoft.com/office/drawing/2014/main" id="{677C1692-2454-4D46-8D2E-60E480DF6362}"/>
              </a:ext>
            </a:extLst>
          </p:cNvPr>
          <p:cNvSpPr txBox="1"/>
          <p:nvPr/>
        </p:nvSpPr>
        <p:spPr>
          <a:xfrm>
            <a:off x="6806085" y="3429000"/>
            <a:ext cx="4810676" cy="646331"/>
          </a:xfrm>
          <a:prstGeom prst="rect">
            <a:avLst/>
          </a:prstGeom>
          <a:noFill/>
          <a:ln>
            <a:solidFill>
              <a:srgbClr val="B6A479"/>
            </a:solidFill>
          </a:ln>
        </p:spPr>
        <p:txBody>
          <a:bodyPr wrap="none" rtlCol="0">
            <a:spAutoFit/>
          </a:bodyPr>
          <a:lstStyle/>
          <a:p>
            <a:r>
              <a:rPr lang="en-US" dirty="0">
                <a:latin typeface="Segoe UI Semilight" panose="020B0402040204020203" pitchFamily="34" charset="0"/>
                <a:cs typeface="Segoe UI Semilight" panose="020B0402040204020203" pitchFamily="34" charset="0"/>
              </a:rPr>
              <a:t>To allocate on the heap use the “new” keyword</a:t>
            </a:r>
          </a:p>
          <a:p>
            <a:r>
              <a:rPr lang="en-US" dirty="0">
                <a:latin typeface="Courier New" panose="02070309020205020404" pitchFamily="49" charset="0"/>
                <a:cs typeface="Courier New" panose="02070309020205020404" pitchFamily="49" charset="0"/>
              </a:rPr>
              <a:t>Point* p1 = new Point(1, 2);</a:t>
            </a:r>
          </a:p>
        </p:txBody>
      </p:sp>
    </p:spTree>
    <p:extLst>
      <p:ext uri="{BB962C8B-B14F-4D97-AF65-F5344CB8AC3E}">
        <p14:creationId xmlns:p14="http://schemas.microsoft.com/office/powerpoint/2010/main" val="870639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71A20-6419-AA4E-A968-88238B59297D}"/>
              </a:ext>
            </a:extLst>
          </p:cNvPr>
          <p:cNvSpPr>
            <a:spLocks noGrp="1"/>
          </p:cNvSpPr>
          <p:nvPr>
            <p:ph type="title"/>
          </p:nvPr>
        </p:nvSpPr>
        <p:spPr/>
        <p:txBody>
          <a:bodyPr/>
          <a:lstStyle/>
          <a:p>
            <a:r>
              <a:rPr lang="en-US" dirty="0"/>
              <a:t>Constructors in C++</a:t>
            </a:r>
          </a:p>
        </p:txBody>
      </p:sp>
      <p:sp>
        <p:nvSpPr>
          <p:cNvPr id="3" name="Content Placeholder 2">
            <a:extLst>
              <a:ext uri="{FF2B5EF4-FFF2-40B4-BE49-F238E27FC236}">
                <a16:creationId xmlns:a16="http://schemas.microsoft.com/office/drawing/2014/main" id="{95244C87-4F8F-E84C-A9C7-EF3801CDC0BD}"/>
              </a:ext>
            </a:extLst>
          </p:cNvPr>
          <p:cNvSpPr>
            <a:spLocks noGrp="1"/>
          </p:cNvSpPr>
          <p:nvPr>
            <p:ph idx="1"/>
          </p:nvPr>
        </p:nvSpPr>
        <p:spPr/>
        <p:txBody>
          <a:bodyPr>
            <a:normAutofit fontScale="92500" lnSpcReduction="10000"/>
          </a:bodyPr>
          <a:lstStyle/>
          <a:p>
            <a:pPr fontAlgn="base"/>
            <a:r>
              <a:rPr lang="en-US" sz="2400" dirty="0"/>
              <a:t>A constructor (</a:t>
            </a:r>
            <a:r>
              <a:rPr lang="en-US" sz="2400" dirty="0" err="1"/>
              <a:t>ctor</a:t>
            </a:r>
            <a:r>
              <a:rPr lang="en-US" sz="2400" dirty="0"/>
              <a:t>) initializes a newly-instantiated object</a:t>
            </a:r>
            <a:endParaRPr lang="en-US" sz="1400" dirty="0"/>
          </a:p>
          <a:p>
            <a:pPr lvl="1" fontAlgn="base"/>
            <a:r>
              <a:rPr lang="en-US" dirty="0"/>
              <a:t>A class can have multiple constructors that differ in parameters</a:t>
            </a:r>
            <a:endParaRPr lang="en-US" sz="2000" dirty="0"/>
          </a:p>
          <a:p>
            <a:pPr lvl="2" fontAlgn="base"/>
            <a:r>
              <a:rPr lang="en-US" dirty="0"/>
              <a:t>Which one is invoked depends on </a:t>
            </a:r>
            <a:r>
              <a:rPr lang="en-US" i="1" dirty="0"/>
              <a:t>how</a:t>
            </a:r>
            <a:r>
              <a:rPr lang="en-US" dirty="0"/>
              <a:t> the object is instantiated</a:t>
            </a:r>
            <a:endParaRPr lang="en-US" sz="1200" dirty="0"/>
          </a:p>
          <a:p>
            <a:pPr fontAlgn="base"/>
            <a:r>
              <a:rPr lang="en-US" sz="2400" dirty="0"/>
              <a:t>Written with the class name as the method name:</a:t>
            </a:r>
            <a:endParaRPr lang="en-US" sz="1400" dirty="0"/>
          </a:p>
          <a:p>
            <a:pPr marL="0" indent="0">
              <a:buNone/>
            </a:pPr>
            <a:r>
              <a:rPr lang="en-US" dirty="0">
                <a:latin typeface="Courier New" panose="02070309020205020404" pitchFamily="49" charset="0"/>
                <a:cs typeface="Courier New" panose="02070309020205020404" pitchFamily="49" charset="0"/>
              </a:rPr>
              <a:t>	Point(const int x, const int y);</a:t>
            </a:r>
          </a:p>
          <a:p>
            <a:pPr lvl="1" fontAlgn="base"/>
            <a:r>
              <a:rPr lang="en-US" dirty="0"/>
              <a:t>C++ will automatically create a synthesized default constructor if you have </a:t>
            </a:r>
            <a:r>
              <a:rPr lang="en-US" i="1" dirty="0"/>
              <a:t>no</a:t>
            </a:r>
            <a:r>
              <a:rPr lang="en-US" dirty="0"/>
              <a:t> user-defined constructors</a:t>
            </a:r>
            <a:endParaRPr lang="en-US" sz="2000" dirty="0"/>
          </a:p>
          <a:p>
            <a:pPr lvl="2" fontAlgn="base"/>
            <a:r>
              <a:rPr lang="en-US" dirty="0"/>
              <a:t>Takes no arguments and calls the default </a:t>
            </a:r>
            <a:r>
              <a:rPr lang="en-US" dirty="0" err="1"/>
              <a:t>ctor</a:t>
            </a:r>
            <a:r>
              <a:rPr lang="en-US" dirty="0"/>
              <a:t> on all non-“plain old data” (non-POD) member variables</a:t>
            </a:r>
            <a:endParaRPr lang="en-US" sz="1200" dirty="0"/>
          </a:p>
          <a:p>
            <a:pPr lvl="2" fontAlgn="base"/>
            <a:r>
              <a:rPr lang="en-US" dirty="0"/>
              <a:t>Synthesized default </a:t>
            </a:r>
            <a:r>
              <a:rPr lang="en-US" dirty="0" err="1"/>
              <a:t>ctor</a:t>
            </a:r>
            <a:r>
              <a:rPr lang="en-US" dirty="0"/>
              <a:t> will fail if you have non-initialized const or reference data members</a:t>
            </a:r>
            <a:endParaRPr lang="en-US" sz="1200" dirty="0"/>
          </a:p>
          <a:p>
            <a:r>
              <a:rPr lang="en-US" dirty="0"/>
              <a:t>4 different types of constructors</a:t>
            </a:r>
          </a:p>
          <a:p>
            <a:pPr lvl="1"/>
            <a:r>
              <a:rPr lang="en-US" u="sng" dirty="0"/>
              <a:t>default constructor</a:t>
            </a:r>
            <a:r>
              <a:rPr lang="en-US" dirty="0"/>
              <a:t> – takes zero arguments. If you don’t define any constructors the compiler will generate one of these for you (just like Java)</a:t>
            </a:r>
          </a:p>
          <a:p>
            <a:pPr lvl="1"/>
            <a:r>
              <a:rPr lang="en-US" u="sng" dirty="0"/>
              <a:t>copy constructor</a:t>
            </a:r>
            <a:r>
              <a:rPr lang="en-US" dirty="0"/>
              <a:t> – takes a single parameter which is a </a:t>
            </a:r>
            <a:r>
              <a:rPr lang="en-US" i="1" dirty="0"/>
              <a:t>const reference</a:t>
            </a:r>
            <a:r>
              <a:rPr lang="en-US" dirty="0"/>
              <a:t>(</a:t>
            </a:r>
            <a:r>
              <a:rPr lang="en-US" dirty="0">
                <a:latin typeface="Courier New" panose="02070309020205020404" pitchFamily="49" charset="0"/>
                <a:cs typeface="Courier New" panose="02070309020205020404" pitchFamily="49" charset="0"/>
              </a:rPr>
              <a:t>const T&amp;</a:t>
            </a:r>
            <a:r>
              <a:rPr lang="en-US" dirty="0"/>
              <a:t>) to another object of the same type, and initializes the fields of the new object as a </a:t>
            </a:r>
            <a:r>
              <a:rPr lang="en-US" i="1" dirty="0"/>
              <a:t>copy</a:t>
            </a:r>
            <a:r>
              <a:rPr lang="en-US" dirty="0"/>
              <a:t> of the fields in the referenced object</a:t>
            </a:r>
          </a:p>
          <a:p>
            <a:pPr lvl="1"/>
            <a:r>
              <a:rPr lang="en-US" u="sng" dirty="0"/>
              <a:t>user-defined constructors</a:t>
            </a:r>
            <a:r>
              <a:rPr lang="en-US" dirty="0"/>
              <a:t> – initialize fields and take whatever arguments you specify</a:t>
            </a:r>
          </a:p>
          <a:p>
            <a:pPr lvl="1"/>
            <a:r>
              <a:rPr lang="en-US" u="sng" dirty="0"/>
              <a:t>conversion constructors</a:t>
            </a:r>
            <a:r>
              <a:rPr lang="en-US" dirty="0"/>
              <a:t> – implicit, take a single argument. If you want a single argument constructor that is not implicit must use the keyword “explicit” like: </a:t>
            </a:r>
            <a:r>
              <a:rPr lang="en-US" dirty="0">
                <a:latin typeface="Courier New" panose="02070309020205020404" pitchFamily="49" charset="0"/>
                <a:cs typeface="Courier New" panose="02070309020205020404" pitchFamily="49" charset="0"/>
              </a:rPr>
              <a:t>explicit String(const char* raw);</a:t>
            </a:r>
          </a:p>
        </p:txBody>
      </p:sp>
      <p:sp>
        <p:nvSpPr>
          <p:cNvPr id="4" name="Slide Number Placeholder 3">
            <a:extLst>
              <a:ext uri="{FF2B5EF4-FFF2-40B4-BE49-F238E27FC236}">
                <a16:creationId xmlns:a16="http://schemas.microsoft.com/office/drawing/2014/main" id="{A8913F7F-3B7D-8E40-824B-E9A7400C4CFD}"/>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5" name="Footer Placeholder 4">
            <a:extLst>
              <a:ext uri="{FF2B5EF4-FFF2-40B4-BE49-F238E27FC236}">
                <a16:creationId xmlns:a16="http://schemas.microsoft.com/office/drawing/2014/main" id="{566567B4-84EA-4C49-BF52-1E0ABDD489D2}"/>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869413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1A5C-B26F-A549-96D1-FB91A7E1FB88}"/>
              </a:ext>
            </a:extLst>
          </p:cNvPr>
          <p:cNvSpPr>
            <a:spLocks noGrp="1"/>
          </p:cNvSpPr>
          <p:nvPr>
            <p:ph type="title"/>
          </p:nvPr>
        </p:nvSpPr>
        <p:spPr/>
        <p:txBody>
          <a:bodyPr/>
          <a:lstStyle/>
          <a:p>
            <a:r>
              <a:rPr lang="en-US" dirty="0"/>
              <a:t>Synthesized Default Constructor</a:t>
            </a:r>
          </a:p>
        </p:txBody>
      </p:sp>
      <p:sp>
        <p:nvSpPr>
          <p:cNvPr id="4" name="Slide Number Placeholder 3">
            <a:extLst>
              <a:ext uri="{FF2B5EF4-FFF2-40B4-BE49-F238E27FC236}">
                <a16:creationId xmlns:a16="http://schemas.microsoft.com/office/drawing/2014/main" id="{CB5EC787-A96B-8B43-98EE-3D5DFBD4C414}"/>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5" name="Footer Placeholder 4">
            <a:extLst>
              <a:ext uri="{FF2B5EF4-FFF2-40B4-BE49-F238E27FC236}">
                <a16:creationId xmlns:a16="http://schemas.microsoft.com/office/drawing/2014/main" id="{5A6D5DDC-9441-3549-8D68-2BBC8545AC4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B2C999BE-EE2D-474E-BD66-1D95CC2AB931}"/>
              </a:ext>
            </a:extLst>
          </p:cNvPr>
          <p:cNvSpPr/>
          <p:nvPr/>
        </p:nvSpPr>
        <p:spPr>
          <a:xfrm>
            <a:off x="575238" y="1874347"/>
            <a:ext cx="8059095" cy="3046988"/>
          </a:xfrm>
          <a:prstGeom prst="rect">
            <a:avLst/>
          </a:prstGeom>
          <a:ln>
            <a:solidFill>
              <a:srgbClr val="4C3282"/>
            </a:solidFill>
          </a:ln>
        </p:spPr>
        <p:txBody>
          <a:bodyPr wrap="square">
            <a:spAutoFit/>
          </a:bodyPr>
          <a:lstStyle/>
          <a:p>
            <a:r>
              <a:rPr lang="en-US" sz="1600" dirty="0">
                <a:solidFill>
                  <a:srgbClr val="E2661A"/>
                </a:solidFill>
                <a:latin typeface="Courier New" panose="02070309020205020404" pitchFamily="49" charset="0"/>
              </a:rPr>
              <a:t>class</a:t>
            </a:r>
            <a:r>
              <a:rPr lang="en-US" sz="1600" dirty="0">
                <a:solidFill>
                  <a:srgbClr val="0066FF"/>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 </a:t>
            </a:r>
            <a:r>
              <a:rPr lang="en-US" sz="1600" dirty="0">
                <a:solidFill>
                  <a:srgbClr val="E2661A"/>
                </a:solidFill>
                <a:latin typeface="Courier New" panose="02070309020205020404" pitchFamily="49" charset="0"/>
              </a:rPr>
              <a:t>public</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  </a:t>
            </a:r>
            <a:r>
              <a:rPr lang="en-US" sz="1600" b="1" i="1" dirty="0">
                <a:solidFill>
                  <a:srgbClr val="FF0000"/>
                </a:solidFill>
                <a:latin typeface="Courier New" panose="02070309020205020404" pitchFamily="49" charset="0"/>
              </a:rPr>
              <a:t>// no constructors declared!</a:t>
            </a:r>
            <a:endParaRPr lang="en-US" sz="1600" dirty="0"/>
          </a:p>
          <a:p>
            <a:r>
              <a:rPr lang="en-US" sz="1600" dirty="0">
                <a:solidFill>
                  <a:srgbClr val="0066FF"/>
                </a:solidFill>
                <a:latin typeface="Courier New" panose="02070309020205020404" pitchFamily="49" charset="0"/>
              </a:rPr>
              <a:t>  int</a:t>
            </a:r>
            <a:r>
              <a:rPr lang="en-US" sz="1600" dirty="0">
                <a:solidFill>
                  <a:srgbClr val="611BB8"/>
                </a:solidFill>
                <a:latin typeface="Courier New" panose="02070309020205020404" pitchFamily="49" charset="0"/>
              </a:rPr>
              <a:t> </a:t>
            </a:r>
            <a:r>
              <a:rPr lang="en-US" sz="1600" b="1" dirty="0" err="1">
                <a:solidFill>
                  <a:srgbClr val="669900"/>
                </a:solidFill>
                <a:latin typeface="Courier New" panose="02070309020205020404" pitchFamily="49" charset="0"/>
              </a:rPr>
              <a:t>get_x</a:t>
            </a:r>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const </a:t>
            </a:r>
            <a:r>
              <a:rPr lang="en-US" sz="1600" dirty="0">
                <a:solidFill>
                  <a:srgbClr val="611BB8"/>
                </a:solidFill>
                <a:latin typeface="Courier New" panose="02070309020205020404" pitchFamily="49" charset="0"/>
              </a:rPr>
              <a:t>{ </a:t>
            </a:r>
            <a:r>
              <a:rPr lang="en-US" sz="1600" dirty="0">
                <a:solidFill>
                  <a:srgbClr val="E2661A"/>
                </a:solidFill>
                <a:latin typeface="Courier New" panose="02070309020205020404" pitchFamily="49" charset="0"/>
              </a:rPr>
              <a:t>return</a:t>
            </a:r>
            <a:r>
              <a:rPr lang="en-US" sz="1600" dirty="0">
                <a:solidFill>
                  <a:srgbClr val="611BB8"/>
                </a:solidFill>
                <a:latin typeface="Courier New" panose="02070309020205020404" pitchFamily="49" charset="0"/>
              </a:rPr>
              <a:t> x_; }     </a:t>
            </a:r>
            <a:r>
              <a:rPr lang="en-US" sz="1600" i="1" dirty="0">
                <a:solidFill>
                  <a:srgbClr val="5A5A5A"/>
                </a:solidFill>
                <a:latin typeface="Courier New" panose="02070309020205020404" pitchFamily="49" charset="0"/>
              </a:rPr>
              <a:t>// inline member function</a:t>
            </a:r>
            <a:endParaRPr lang="en-US" sz="1600" dirty="0"/>
          </a:p>
          <a:p>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int </a:t>
            </a:r>
            <a:r>
              <a:rPr lang="en-US" sz="1600" b="1" dirty="0" err="1">
                <a:solidFill>
                  <a:srgbClr val="669900"/>
                </a:solidFill>
                <a:latin typeface="Courier New" panose="02070309020205020404" pitchFamily="49" charset="0"/>
              </a:rPr>
              <a:t>get_y</a:t>
            </a:r>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const </a:t>
            </a:r>
            <a:r>
              <a:rPr lang="en-US" sz="1600" dirty="0">
                <a:solidFill>
                  <a:srgbClr val="611BB8"/>
                </a:solidFill>
                <a:latin typeface="Courier New" panose="02070309020205020404" pitchFamily="49" charset="0"/>
              </a:rPr>
              <a:t>{ </a:t>
            </a:r>
            <a:r>
              <a:rPr lang="en-US" sz="1600" dirty="0">
                <a:solidFill>
                  <a:srgbClr val="E2661A"/>
                </a:solidFill>
                <a:latin typeface="Courier New" panose="02070309020205020404" pitchFamily="49" charset="0"/>
              </a:rPr>
              <a:t>return</a:t>
            </a:r>
            <a:r>
              <a:rPr lang="en-US" sz="1600" dirty="0">
                <a:solidFill>
                  <a:srgbClr val="611BB8"/>
                </a:solidFill>
                <a:latin typeface="Courier New" panose="02070309020205020404" pitchFamily="49" charset="0"/>
              </a:rPr>
              <a:t> y_; }     </a:t>
            </a:r>
            <a:r>
              <a:rPr lang="en-US" sz="1600" i="1" dirty="0">
                <a:solidFill>
                  <a:srgbClr val="5A5A5A"/>
                </a:solidFill>
                <a:latin typeface="Courier New" panose="02070309020205020404" pitchFamily="49" charset="0"/>
              </a:rPr>
              <a:t>// inline member function</a:t>
            </a:r>
            <a:endParaRPr lang="en-US" sz="1600" dirty="0"/>
          </a:p>
          <a:p>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double </a:t>
            </a:r>
            <a:r>
              <a:rPr lang="en-US" sz="1600" b="1" dirty="0">
                <a:solidFill>
                  <a:srgbClr val="669900"/>
                </a:solidFill>
                <a:latin typeface="Courier New" panose="02070309020205020404" pitchFamily="49" charset="0"/>
              </a:rPr>
              <a:t>Distance</a:t>
            </a:r>
            <a:r>
              <a:rPr lang="en-US" sz="1600" dirty="0">
                <a:solidFill>
                  <a:srgbClr val="611BB8"/>
                </a:solidFill>
                <a:latin typeface="Courier New" panose="02070309020205020404" pitchFamily="49" charset="0"/>
              </a:rPr>
              <a:t>(</a:t>
            </a:r>
            <a:r>
              <a:rPr lang="en-US" sz="1600" dirty="0">
                <a:solidFill>
                  <a:srgbClr val="0066FF"/>
                </a:solidFill>
                <a:latin typeface="Courier New" panose="02070309020205020404" pitchFamily="49" charset="0"/>
              </a:rPr>
              <a:t>const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&amp;</a:t>
            </a:r>
            <a:r>
              <a:rPr lang="en-US" sz="1600" dirty="0">
                <a:solidFill>
                  <a:srgbClr val="611BB8"/>
                </a:solidFill>
                <a:latin typeface="Courier New" panose="02070309020205020404" pitchFamily="49" charset="0"/>
              </a:rPr>
              <a:t> p) </a:t>
            </a:r>
            <a:r>
              <a:rPr lang="en-US" sz="1600" dirty="0">
                <a:solidFill>
                  <a:srgbClr val="0066FF"/>
                </a:solidFill>
                <a:latin typeface="Courier New" panose="02070309020205020404" pitchFamily="49" charset="0"/>
              </a:rPr>
              <a:t>const</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void </a:t>
            </a:r>
            <a:r>
              <a:rPr lang="en-US" sz="1600" b="1" dirty="0" err="1">
                <a:solidFill>
                  <a:srgbClr val="669900"/>
                </a:solidFill>
                <a:latin typeface="Courier New" panose="02070309020205020404" pitchFamily="49" charset="0"/>
              </a:rPr>
              <a:t>SetLocation</a:t>
            </a:r>
            <a:r>
              <a:rPr lang="en-US" sz="1600" dirty="0">
                <a:solidFill>
                  <a:srgbClr val="611BB8"/>
                </a:solidFill>
                <a:latin typeface="Courier New" panose="02070309020205020404" pitchFamily="49" charset="0"/>
              </a:rPr>
              <a:t>(</a:t>
            </a:r>
            <a:r>
              <a:rPr lang="en-US" sz="1600" dirty="0">
                <a:solidFill>
                  <a:srgbClr val="0066FF"/>
                </a:solidFill>
                <a:latin typeface="Courier New" panose="02070309020205020404" pitchFamily="49" charset="0"/>
              </a:rPr>
              <a:t>int</a:t>
            </a:r>
            <a:r>
              <a:rPr lang="en-US" sz="1600" dirty="0">
                <a:solidFill>
                  <a:srgbClr val="611BB8"/>
                </a:solidFill>
                <a:latin typeface="Courier New" panose="02070309020205020404" pitchFamily="49" charset="0"/>
              </a:rPr>
              <a:t> x, </a:t>
            </a:r>
            <a:r>
              <a:rPr lang="en-US" sz="1600" dirty="0">
                <a:solidFill>
                  <a:srgbClr val="0066FF"/>
                </a:solidFill>
                <a:latin typeface="Courier New" panose="02070309020205020404" pitchFamily="49" charset="0"/>
              </a:rPr>
              <a:t>int</a:t>
            </a:r>
            <a:r>
              <a:rPr lang="en-US" sz="1600" dirty="0">
                <a:solidFill>
                  <a:srgbClr val="611BB8"/>
                </a:solidFill>
                <a:latin typeface="Courier New" panose="02070309020205020404" pitchFamily="49" charset="0"/>
              </a:rPr>
              <a:t> y);</a:t>
            </a:r>
            <a:endParaRPr lang="en-US" sz="1600" dirty="0"/>
          </a:p>
          <a:p>
            <a:br>
              <a:rPr lang="en-US" sz="1600" dirty="0"/>
            </a:br>
            <a:r>
              <a:rPr lang="en-US" sz="1600" dirty="0">
                <a:solidFill>
                  <a:srgbClr val="611BB8"/>
                </a:solidFill>
                <a:latin typeface="Courier New" panose="02070309020205020404" pitchFamily="49" charset="0"/>
              </a:rPr>
              <a:t> </a:t>
            </a:r>
            <a:r>
              <a:rPr lang="en-US" sz="1600" dirty="0">
                <a:solidFill>
                  <a:srgbClr val="E2661A"/>
                </a:solidFill>
                <a:latin typeface="Courier New" panose="02070309020205020404" pitchFamily="49" charset="0"/>
              </a:rPr>
              <a:t>private</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int </a:t>
            </a:r>
            <a:r>
              <a:rPr lang="en-US" sz="1600" dirty="0">
                <a:solidFill>
                  <a:srgbClr val="611BB8"/>
                </a:solidFill>
                <a:latin typeface="Courier New" panose="02070309020205020404" pitchFamily="49" charset="0"/>
              </a:rPr>
              <a:t>x_;  </a:t>
            </a:r>
            <a:r>
              <a:rPr lang="en-US" sz="1600" i="1" dirty="0">
                <a:solidFill>
                  <a:srgbClr val="5A5A5A"/>
                </a:solidFill>
                <a:latin typeface="Courier New" panose="02070309020205020404" pitchFamily="49" charset="0"/>
              </a:rPr>
              <a:t>// data member</a:t>
            </a:r>
            <a:endParaRPr lang="en-US" sz="1600" dirty="0"/>
          </a:p>
          <a:p>
            <a:r>
              <a:rPr lang="en-US" sz="1600" dirty="0">
                <a:solidFill>
                  <a:srgbClr val="0066FF"/>
                </a:solidFill>
                <a:latin typeface="Courier New" panose="02070309020205020404" pitchFamily="49" charset="0"/>
              </a:rPr>
              <a:t>  int </a:t>
            </a:r>
            <a:r>
              <a:rPr lang="en-US" sz="1600" dirty="0">
                <a:solidFill>
                  <a:srgbClr val="611BB8"/>
                </a:solidFill>
                <a:latin typeface="Courier New" panose="02070309020205020404" pitchFamily="49" charset="0"/>
              </a:rPr>
              <a:t>y_;  </a:t>
            </a:r>
            <a:r>
              <a:rPr lang="en-US" sz="1600" i="1" dirty="0">
                <a:solidFill>
                  <a:srgbClr val="5A5A5A"/>
                </a:solidFill>
                <a:latin typeface="Courier New" panose="02070309020205020404" pitchFamily="49" charset="0"/>
              </a:rPr>
              <a:t>// data member</a:t>
            </a:r>
            <a:endParaRPr lang="en-US" sz="1600" dirty="0"/>
          </a:p>
          <a:p>
            <a:r>
              <a:rPr lang="en-US" sz="1600" dirty="0">
                <a:solidFill>
                  <a:srgbClr val="611BB8"/>
                </a:solidFill>
                <a:latin typeface="Courier New" panose="02070309020205020404" pitchFamily="49" charset="0"/>
              </a:rPr>
              <a:t>};  </a:t>
            </a:r>
            <a:r>
              <a:rPr lang="en-US" sz="1600" i="1" dirty="0">
                <a:solidFill>
                  <a:srgbClr val="5A5A5A"/>
                </a:solidFill>
                <a:latin typeface="Courier New" panose="02070309020205020404" pitchFamily="49" charset="0"/>
              </a:rPr>
              <a:t>// class </a:t>
            </a:r>
            <a:r>
              <a:rPr lang="en-US" sz="1600" i="1" dirty="0" err="1">
                <a:solidFill>
                  <a:srgbClr val="5A5A5A"/>
                </a:solidFill>
                <a:latin typeface="Courier New" panose="02070309020205020404" pitchFamily="49" charset="0"/>
              </a:rPr>
              <a:t>SimplePoint</a:t>
            </a:r>
            <a:endParaRPr lang="en-US" sz="1600" dirty="0"/>
          </a:p>
        </p:txBody>
      </p:sp>
      <p:sp>
        <p:nvSpPr>
          <p:cNvPr id="7" name="Rectangle 6">
            <a:extLst>
              <a:ext uri="{FF2B5EF4-FFF2-40B4-BE49-F238E27FC236}">
                <a16:creationId xmlns:a16="http://schemas.microsoft.com/office/drawing/2014/main" id="{0D5D8426-DD44-8949-A2EF-E709484BBEFF}"/>
              </a:ext>
            </a:extLst>
          </p:cNvPr>
          <p:cNvSpPr/>
          <p:nvPr/>
        </p:nvSpPr>
        <p:spPr>
          <a:xfrm>
            <a:off x="4272197" y="4132744"/>
            <a:ext cx="7538803" cy="2062103"/>
          </a:xfrm>
          <a:prstGeom prst="rect">
            <a:avLst/>
          </a:prstGeom>
          <a:solidFill>
            <a:schemeClr val="bg1"/>
          </a:solidFill>
          <a:ln>
            <a:solidFill>
              <a:srgbClr val="4C3282"/>
            </a:solidFill>
          </a:ln>
        </p:spPr>
        <p:txBody>
          <a:bodyPr wrap="square">
            <a:spAutoFit/>
          </a:bodyPr>
          <a:lstStyle/>
          <a:p>
            <a:r>
              <a:rPr lang="en-US" sz="1600" dirty="0">
                <a:solidFill>
                  <a:srgbClr val="E2661A"/>
                </a:solidFill>
                <a:latin typeface="Courier New" panose="02070309020205020404" pitchFamily="49" charset="0"/>
              </a:rPr>
              <a:t>#include</a:t>
            </a:r>
            <a:r>
              <a:rPr lang="en-US" sz="1600" dirty="0">
                <a:solidFill>
                  <a:srgbClr val="611BB8"/>
                </a:solidFill>
                <a:latin typeface="Courier New" panose="02070309020205020404" pitchFamily="49" charset="0"/>
              </a:rPr>
              <a:t> </a:t>
            </a:r>
            <a:r>
              <a:rPr lang="en-US" sz="1600" dirty="0">
                <a:solidFill>
                  <a:srgbClr val="D94B7B"/>
                </a:solidFill>
                <a:latin typeface="Courier New" panose="02070309020205020404" pitchFamily="49" charset="0"/>
              </a:rPr>
              <a:t>"</a:t>
            </a:r>
            <a:r>
              <a:rPr lang="en-US" sz="1600" dirty="0" err="1">
                <a:solidFill>
                  <a:srgbClr val="D94B7B"/>
                </a:solidFill>
                <a:latin typeface="Courier New" panose="02070309020205020404" pitchFamily="49" charset="0"/>
              </a:rPr>
              <a:t>SimplePoint.h</a:t>
            </a:r>
            <a:r>
              <a:rPr lang="en-US" sz="1600" dirty="0">
                <a:solidFill>
                  <a:srgbClr val="D94B7B"/>
                </a:solidFill>
                <a:latin typeface="Courier New" panose="02070309020205020404" pitchFamily="49" charset="0"/>
              </a:rPr>
              <a:t>"</a:t>
            </a:r>
            <a:endParaRPr lang="en-US" sz="1600" dirty="0"/>
          </a:p>
          <a:p>
            <a:br>
              <a:rPr lang="en-US" sz="1600" dirty="0"/>
            </a:br>
            <a:r>
              <a:rPr lang="en-US" sz="1600" dirty="0">
                <a:solidFill>
                  <a:srgbClr val="611BB8"/>
                </a:solidFill>
                <a:latin typeface="Courier New" panose="02070309020205020404" pitchFamily="49" charset="0"/>
              </a:rPr>
              <a:t>... </a:t>
            </a:r>
            <a:r>
              <a:rPr lang="en-US" sz="1600" i="1" dirty="0">
                <a:solidFill>
                  <a:srgbClr val="7F7F7F"/>
                </a:solidFill>
                <a:latin typeface="Courier New" panose="02070309020205020404" pitchFamily="49" charset="0"/>
              </a:rPr>
              <a:t>// definitions for Distance() and </a:t>
            </a:r>
            <a:r>
              <a:rPr lang="en-US" sz="1600" i="1" dirty="0" err="1">
                <a:solidFill>
                  <a:srgbClr val="7F7F7F"/>
                </a:solidFill>
                <a:latin typeface="Courier New" panose="02070309020205020404" pitchFamily="49" charset="0"/>
              </a:rPr>
              <a:t>SetLocation</a:t>
            </a:r>
            <a:r>
              <a:rPr lang="en-US" sz="1600" i="1" dirty="0">
                <a:solidFill>
                  <a:srgbClr val="7F7F7F"/>
                </a:solidFill>
                <a:latin typeface="Courier New" panose="02070309020205020404" pitchFamily="49" charset="0"/>
              </a:rPr>
              <a:t>()</a:t>
            </a:r>
            <a:endParaRPr lang="en-US" sz="1600" dirty="0"/>
          </a:p>
          <a:p>
            <a:br>
              <a:rPr lang="en-US" sz="1600" dirty="0"/>
            </a:br>
            <a:r>
              <a:rPr lang="en-US" sz="1600" dirty="0">
                <a:solidFill>
                  <a:srgbClr val="0066FF"/>
                </a:solidFill>
                <a:latin typeface="Courier New" panose="02070309020205020404" pitchFamily="49" charset="0"/>
              </a:rPr>
              <a:t>int</a:t>
            </a:r>
            <a:r>
              <a:rPr lang="en-US" sz="1600" dirty="0">
                <a:solidFill>
                  <a:srgbClr val="611BB8"/>
                </a:solidFill>
                <a:latin typeface="Courier New" panose="02070309020205020404" pitchFamily="49" charset="0"/>
              </a:rPr>
              <a:t> </a:t>
            </a:r>
            <a:r>
              <a:rPr lang="en-US" sz="1600" b="1" dirty="0">
                <a:solidFill>
                  <a:srgbClr val="669900"/>
                </a:solidFill>
                <a:latin typeface="Courier New" panose="02070309020205020404" pitchFamily="49" charset="0"/>
              </a:rPr>
              <a:t>main</a:t>
            </a:r>
            <a:r>
              <a:rPr lang="en-US" sz="1600" dirty="0">
                <a:solidFill>
                  <a:srgbClr val="611BB8"/>
                </a:solidFill>
                <a:latin typeface="Courier New" panose="02070309020205020404" pitchFamily="49" charset="0"/>
              </a:rPr>
              <a:t>(</a:t>
            </a:r>
            <a:r>
              <a:rPr lang="en-US" sz="1600" dirty="0">
                <a:solidFill>
                  <a:srgbClr val="0066FF"/>
                </a:solidFill>
                <a:latin typeface="Courier New" panose="02070309020205020404" pitchFamily="49" charset="0"/>
              </a:rPr>
              <a:t>int </a:t>
            </a:r>
            <a:r>
              <a:rPr lang="en-US" sz="1600" dirty="0" err="1">
                <a:solidFill>
                  <a:srgbClr val="611BB8"/>
                </a:solidFill>
                <a:latin typeface="Courier New" panose="02070309020205020404" pitchFamily="49" charset="0"/>
              </a:rPr>
              <a:t>argc</a:t>
            </a:r>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char** </a:t>
            </a:r>
            <a:r>
              <a:rPr lang="en-US" sz="1600" dirty="0" err="1">
                <a:solidFill>
                  <a:srgbClr val="611BB8"/>
                </a:solidFill>
                <a:latin typeface="Courier New" panose="02070309020205020404" pitchFamily="49" charset="0"/>
              </a:rPr>
              <a:t>argv</a:t>
            </a:r>
            <a:r>
              <a:rPr lang="en-US" sz="1600" dirty="0">
                <a:solidFill>
                  <a:srgbClr val="611BB8"/>
                </a:solidFill>
                <a:latin typeface="Courier New" panose="02070309020205020404" pitchFamily="49" charset="0"/>
              </a:rPr>
              <a:t>) {</a:t>
            </a:r>
            <a:endParaRPr lang="en-US" sz="1600" dirty="0"/>
          </a:p>
          <a:p>
            <a:r>
              <a:rPr lang="en-US" sz="1600" dirty="0">
                <a:solidFill>
                  <a:srgbClr val="611BB8"/>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x;</a:t>
            </a:r>
            <a:r>
              <a:rPr lang="en-US" sz="1600" dirty="0">
                <a:solidFill>
                  <a:srgbClr val="0066FF"/>
                </a:solidFill>
                <a:latin typeface="Courier New" panose="02070309020205020404" pitchFamily="49" charset="0"/>
              </a:rPr>
              <a:t>  </a:t>
            </a:r>
            <a:r>
              <a:rPr lang="en-US" sz="1600" b="1" i="1" dirty="0">
                <a:solidFill>
                  <a:srgbClr val="FF0000"/>
                </a:solidFill>
                <a:latin typeface="Courier New" panose="02070309020205020404" pitchFamily="49" charset="0"/>
              </a:rPr>
              <a:t>// invokes synthesized default constructor</a:t>
            </a:r>
            <a:endParaRPr lang="en-US" sz="1600" dirty="0"/>
          </a:p>
          <a:p>
            <a:r>
              <a:rPr lang="en-US" sz="1600" dirty="0">
                <a:solidFill>
                  <a:srgbClr val="E2661A"/>
                </a:solidFill>
                <a:latin typeface="Courier New" panose="02070309020205020404" pitchFamily="49" charset="0"/>
              </a:rPr>
              <a:t>  return</a:t>
            </a:r>
            <a:r>
              <a:rPr lang="en-US" sz="1600" dirty="0">
                <a:solidFill>
                  <a:srgbClr val="611BB8"/>
                </a:solidFill>
                <a:latin typeface="Courier New" panose="02070309020205020404" pitchFamily="49" charset="0"/>
              </a:rPr>
              <a:t> </a:t>
            </a:r>
            <a:r>
              <a:rPr lang="en-US" sz="1600" dirty="0">
                <a:solidFill>
                  <a:srgbClr val="333333"/>
                </a:solidFill>
                <a:latin typeface="Courier New" panose="02070309020205020404" pitchFamily="49" charset="0"/>
              </a:rPr>
              <a:t>EXIT_SUCCESS</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a:t>
            </a:r>
            <a:endParaRPr lang="en-US" sz="1600" dirty="0"/>
          </a:p>
        </p:txBody>
      </p:sp>
      <p:sp>
        <p:nvSpPr>
          <p:cNvPr id="8" name="Rectangle 7">
            <a:extLst>
              <a:ext uri="{FF2B5EF4-FFF2-40B4-BE49-F238E27FC236}">
                <a16:creationId xmlns:a16="http://schemas.microsoft.com/office/drawing/2014/main" id="{8CCDE202-718E-C54C-B809-B9C1D1E9C4BB}"/>
              </a:ext>
            </a:extLst>
          </p:cNvPr>
          <p:cNvSpPr/>
          <p:nvPr/>
        </p:nvSpPr>
        <p:spPr>
          <a:xfrm>
            <a:off x="5920740" y="1554142"/>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SimplePoint.h</a:t>
            </a:r>
            <a:endParaRPr lang="en-US" b="1" dirty="0"/>
          </a:p>
        </p:txBody>
      </p:sp>
      <p:sp>
        <p:nvSpPr>
          <p:cNvPr id="9" name="Rectangle 8">
            <a:extLst>
              <a:ext uri="{FF2B5EF4-FFF2-40B4-BE49-F238E27FC236}">
                <a16:creationId xmlns:a16="http://schemas.microsoft.com/office/drawing/2014/main" id="{4C2D4462-4064-F14D-8E46-D9D48578BC6F}"/>
              </a:ext>
            </a:extLst>
          </p:cNvPr>
          <p:cNvSpPr/>
          <p:nvPr/>
        </p:nvSpPr>
        <p:spPr>
          <a:xfrm>
            <a:off x="10073638" y="3770032"/>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SimplePoint.cpp</a:t>
            </a:r>
            <a:endParaRPr lang="en-US" b="1" dirty="0"/>
          </a:p>
        </p:txBody>
      </p:sp>
    </p:spTree>
    <p:extLst>
      <p:ext uri="{BB962C8B-B14F-4D97-AF65-F5344CB8AC3E}">
        <p14:creationId xmlns:p14="http://schemas.microsoft.com/office/powerpoint/2010/main" val="14972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6CDBF-5C86-7444-971F-4AB4FD5BFC30}"/>
              </a:ext>
            </a:extLst>
          </p:cNvPr>
          <p:cNvSpPr>
            <a:spLocks noGrp="1"/>
          </p:cNvSpPr>
          <p:nvPr>
            <p:ph type="title"/>
          </p:nvPr>
        </p:nvSpPr>
        <p:spPr/>
        <p:txBody>
          <a:bodyPr/>
          <a:lstStyle/>
          <a:p>
            <a:r>
              <a:rPr lang="en-US" dirty="0"/>
              <a:t>Synthesized Default Constructor</a:t>
            </a:r>
          </a:p>
        </p:txBody>
      </p:sp>
      <p:sp>
        <p:nvSpPr>
          <p:cNvPr id="3" name="Content Placeholder 2">
            <a:extLst>
              <a:ext uri="{FF2B5EF4-FFF2-40B4-BE49-F238E27FC236}">
                <a16:creationId xmlns:a16="http://schemas.microsoft.com/office/drawing/2014/main" id="{D9C5958B-64D8-404C-BDD1-9FD280747B72}"/>
              </a:ext>
            </a:extLst>
          </p:cNvPr>
          <p:cNvSpPr>
            <a:spLocks noGrp="1"/>
          </p:cNvSpPr>
          <p:nvPr>
            <p:ph idx="1"/>
          </p:nvPr>
        </p:nvSpPr>
        <p:spPr/>
        <p:txBody>
          <a:bodyPr/>
          <a:lstStyle/>
          <a:p>
            <a:r>
              <a:rPr lang="en-US" dirty="0"/>
              <a:t>If you define </a:t>
            </a:r>
            <a:r>
              <a:rPr lang="en-US" i="1" dirty="0"/>
              <a:t>any</a:t>
            </a:r>
            <a:r>
              <a:rPr lang="en-US" dirty="0"/>
              <a:t> constructors, C++ assumes you have defined all the ones you intend to be available and will </a:t>
            </a:r>
            <a:r>
              <a:rPr lang="en-US" i="1" dirty="0"/>
              <a:t>not</a:t>
            </a:r>
            <a:r>
              <a:rPr lang="en-US" dirty="0"/>
              <a:t> add any others</a:t>
            </a:r>
          </a:p>
          <a:p>
            <a:endParaRPr lang="en-US" dirty="0"/>
          </a:p>
        </p:txBody>
      </p:sp>
      <p:sp>
        <p:nvSpPr>
          <p:cNvPr id="4" name="Slide Number Placeholder 3">
            <a:extLst>
              <a:ext uri="{FF2B5EF4-FFF2-40B4-BE49-F238E27FC236}">
                <a16:creationId xmlns:a16="http://schemas.microsoft.com/office/drawing/2014/main" id="{5574870D-678E-EB45-A421-BF61986447C5}"/>
              </a:ext>
            </a:extLst>
          </p:cNvPr>
          <p:cNvSpPr>
            <a:spLocks noGrp="1"/>
          </p:cNvSpPr>
          <p:nvPr>
            <p:ph type="sldNum" sz="quarter" idx="12"/>
          </p:nvPr>
        </p:nvSpPr>
        <p:spPr/>
        <p:txBody>
          <a:bodyPr/>
          <a:lstStyle/>
          <a:p>
            <a:fld id="{659665DE-58FC-41F4-AC58-2C90A5E00527}" type="slidenum">
              <a:rPr lang="en-US" smtClean="0"/>
              <a:t>23</a:t>
            </a:fld>
            <a:endParaRPr lang="en-US"/>
          </a:p>
        </p:txBody>
      </p:sp>
      <p:sp>
        <p:nvSpPr>
          <p:cNvPr id="5" name="Footer Placeholder 4">
            <a:extLst>
              <a:ext uri="{FF2B5EF4-FFF2-40B4-BE49-F238E27FC236}">
                <a16:creationId xmlns:a16="http://schemas.microsoft.com/office/drawing/2014/main" id="{387DDDE1-04BA-804C-8520-C16BE65BDACE}"/>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B49C7183-CD9F-3847-A98C-46A84869ACE9}"/>
              </a:ext>
            </a:extLst>
          </p:cNvPr>
          <p:cNvSpPr/>
          <p:nvPr/>
        </p:nvSpPr>
        <p:spPr>
          <a:xfrm>
            <a:off x="1358053" y="2389418"/>
            <a:ext cx="9479280" cy="4154984"/>
          </a:xfrm>
          <a:prstGeom prst="rect">
            <a:avLst/>
          </a:prstGeom>
          <a:ln>
            <a:solidFill>
              <a:srgbClr val="4C3282"/>
            </a:solidFill>
          </a:ln>
        </p:spPr>
        <p:txBody>
          <a:bodyPr wrap="square">
            <a:spAutoFit/>
          </a:bodyPr>
          <a:lstStyle/>
          <a:p>
            <a:r>
              <a:rPr lang="en-US" sz="1600" dirty="0">
                <a:solidFill>
                  <a:srgbClr val="E2661A"/>
                </a:solidFill>
                <a:latin typeface="Courier New" panose="02070309020205020404" pitchFamily="49" charset="0"/>
              </a:rPr>
              <a:t>#include</a:t>
            </a:r>
            <a:r>
              <a:rPr lang="en-US" sz="1600" dirty="0">
                <a:solidFill>
                  <a:srgbClr val="611BB8"/>
                </a:solidFill>
                <a:latin typeface="Courier New" panose="02070309020205020404" pitchFamily="49" charset="0"/>
              </a:rPr>
              <a:t> </a:t>
            </a:r>
            <a:r>
              <a:rPr lang="en-US" sz="1600" dirty="0">
                <a:solidFill>
                  <a:srgbClr val="D94B7B"/>
                </a:solidFill>
                <a:latin typeface="Courier New" panose="02070309020205020404" pitchFamily="49" charset="0"/>
              </a:rPr>
              <a:t>"</a:t>
            </a:r>
            <a:r>
              <a:rPr lang="en-US" sz="1600" dirty="0" err="1">
                <a:solidFill>
                  <a:srgbClr val="D94B7B"/>
                </a:solidFill>
                <a:latin typeface="Courier New" panose="02070309020205020404" pitchFamily="49" charset="0"/>
              </a:rPr>
              <a:t>SimplePoint.h</a:t>
            </a:r>
            <a:r>
              <a:rPr lang="en-US" sz="1600" dirty="0">
                <a:solidFill>
                  <a:srgbClr val="D94B7B"/>
                </a:solidFill>
                <a:latin typeface="Courier New" panose="02070309020205020404" pitchFamily="49" charset="0"/>
              </a:rPr>
              <a:t>"</a:t>
            </a:r>
            <a:endParaRPr lang="en-US" sz="1600" dirty="0"/>
          </a:p>
          <a:p>
            <a:br>
              <a:rPr lang="en-US" sz="1600" dirty="0"/>
            </a:br>
            <a:r>
              <a:rPr lang="en-US" sz="1600" i="1" dirty="0">
                <a:solidFill>
                  <a:srgbClr val="7F7F7F"/>
                </a:solidFill>
                <a:latin typeface="Courier New" panose="02070309020205020404" pitchFamily="49" charset="0"/>
              </a:rPr>
              <a:t>// defining a constructor with two arguments</a:t>
            </a:r>
            <a:endParaRPr lang="en-US" sz="1600" dirty="0"/>
          </a:p>
          <a:p>
            <a:r>
              <a:rPr lang="en-US" sz="1600" dirty="0" err="1">
                <a:solidFill>
                  <a:srgbClr val="611BB8"/>
                </a:solidFill>
                <a:latin typeface="Courier New" panose="02070309020205020404" pitchFamily="49" charset="0"/>
              </a:rPr>
              <a:t>SimplePoint</a:t>
            </a:r>
            <a:r>
              <a:rPr lang="en-US" sz="1600" dirty="0">
                <a:solidFill>
                  <a:srgbClr val="611BB8"/>
                </a:solidFill>
                <a:latin typeface="Courier New" panose="02070309020205020404" pitchFamily="49" charset="0"/>
              </a:rPr>
              <a:t>::</a:t>
            </a:r>
            <a:r>
              <a:rPr lang="en-US" sz="1600" dirty="0" err="1">
                <a:solidFill>
                  <a:srgbClr val="611BB8"/>
                </a:solidFill>
                <a:latin typeface="Courier New" panose="02070309020205020404" pitchFamily="49" charset="0"/>
              </a:rPr>
              <a:t>SimplePoint</a:t>
            </a:r>
            <a:r>
              <a:rPr lang="en-US" sz="1600" dirty="0">
                <a:solidFill>
                  <a:srgbClr val="611BB8"/>
                </a:solidFill>
                <a:latin typeface="Courier New" panose="02070309020205020404" pitchFamily="49" charset="0"/>
              </a:rPr>
              <a:t>(</a:t>
            </a:r>
            <a:r>
              <a:rPr lang="en-US" sz="1600" dirty="0">
                <a:solidFill>
                  <a:srgbClr val="0066FF"/>
                </a:solidFill>
                <a:latin typeface="Courier New" panose="02070309020205020404" pitchFamily="49" charset="0"/>
              </a:rPr>
              <a:t>const int</a:t>
            </a:r>
            <a:r>
              <a:rPr lang="en-US" sz="1600" dirty="0">
                <a:solidFill>
                  <a:srgbClr val="611BB8"/>
                </a:solidFill>
                <a:latin typeface="Courier New" panose="02070309020205020404" pitchFamily="49" charset="0"/>
              </a:rPr>
              <a:t> x, </a:t>
            </a:r>
            <a:r>
              <a:rPr lang="en-US" sz="1600" dirty="0">
                <a:solidFill>
                  <a:srgbClr val="0066FF"/>
                </a:solidFill>
                <a:latin typeface="Courier New" panose="02070309020205020404" pitchFamily="49" charset="0"/>
              </a:rPr>
              <a:t>const int</a:t>
            </a:r>
            <a:r>
              <a:rPr lang="en-US" sz="1600" dirty="0">
                <a:solidFill>
                  <a:srgbClr val="611BB8"/>
                </a:solidFill>
                <a:latin typeface="Courier New" panose="02070309020205020404" pitchFamily="49" charset="0"/>
              </a:rPr>
              <a:t> y) {</a:t>
            </a:r>
            <a:endParaRPr lang="en-US" sz="1600" dirty="0"/>
          </a:p>
          <a:p>
            <a:r>
              <a:rPr lang="en-US" sz="1600" dirty="0">
                <a:solidFill>
                  <a:srgbClr val="611BB8"/>
                </a:solidFill>
                <a:latin typeface="Courier New" panose="02070309020205020404" pitchFamily="49" charset="0"/>
              </a:rPr>
              <a:t>  x_ = x;</a:t>
            </a:r>
            <a:endParaRPr lang="en-US" sz="1600" dirty="0"/>
          </a:p>
          <a:p>
            <a:r>
              <a:rPr lang="en-US" sz="1600" dirty="0">
                <a:solidFill>
                  <a:srgbClr val="611BB8"/>
                </a:solidFill>
                <a:latin typeface="Courier New" panose="02070309020205020404" pitchFamily="49" charset="0"/>
              </a:rPr>
              <a:t>  y_ = y;</a:t>
            </a:r>
            <a:endParaRPr lang="en-US" sz="1600" dirty="0"/>
          </a:p>
          <a:p>
            <a:r>
              <a:rPr lang="en-US" sz="1600" dirty="0">
                <a:solidFill>
                  <a:srgbClr val="611BB8"/>
                </a:solidFill>
                <a:latin typeface="Courier New" panose="02070309020205020404" pitchFamily="49" charset="0"/>
              </a:rPr>
              <a:t>} </a:t>
            </a:r>
            <a:endParaRPr lang="en-US" sz="1600" dirty="0"/>
          </a:p>
          <a:p>
            <a:br>
              <a:rPr lang="en-US" sz="1600" dirty="0"/>
            </a:br>
            <a:r>
              <a:rPr lang="en-US" sz="1600" dirty="0">
                <a:solidFill>
                  <a:srgbClr val="0066FF"/>
                </a:solidFill>
                <a:latin typeface="Courier New" panose="02070309020205020404" pitchFamily="49" charset="0"/>
              </a:rPr>
              <a:t>void</a:t>
            </a:r>
            <a:r>
              <a:rPr lang="en-US" sz="1600" dirty="0">
                <a:solidFill>
                  <a:srgbClr val="611BB8"/>
                </a:solidFill>
                <a:latin typeface="Courier New" panose="02070309020205020404" pitchFamily="49" charset="0"/>
              </a:rPr>
              <a:t> </a:t>
            </a:r>
            <a:r>
              <a:rPr lang="en-US" sz="1600" b="1" dirty="0">
                <a:solidFill>
                  <a:srgbClr val="669900"/>
                </a:solidFill>
                <a:latin typeface="Courier New" panose="02070309020205020404" pitchFamily="49" charset="0"/>
              </a:rPr>
              <a:t>foo</a:t>
            </a:r>
            <a:r>
              <a:rPr lang="en-US" sz="1600" dirty="0">
                <a:solidFill>
                  <a:srgbClr val="611BB8"/>
                </a:solidFill>
                <a:latin typeface="Courier New" panose="02070309020205020404" pitchFamily="49" charset="0"/>
              </a:rPr>
              <a:t>() {</a:t>
            </a:r>
            <a:endParaRPr lang="en-US" sz="1600" dirty="0"/>
          </a:p>
          <a:p>
            <a:r>
              <a:rPr lang="en-US" sz="1600" dirty="0">
                <a:solidFill>
                  <a:srgbClr val="611BB8"/>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x;</a:t>
            </a:r>
            <a:r>
              <a:rPr lang="en-US" sz="1600" dirty="0">
                <a:solidFill>
                  <a:srgbClr val="0066FF"/>
                </a:solidFill>
                <a:latin typeface="Courier New" panose="02070309020205020404" pitchFamily="49" charset="0"/>
              </a:rPr>
              <a:t>        </a:t>
            </a:r>
            <a:r>
              <a:rPr lang="en-US" sz="1600" i="1" dirty="0">
                <a:solidFill>
                  <a:srgbClr val="5A5A5A"/>
                </a:solidFill>
                <a:latin typeface="Courier New" panose="02070309020205020404" pitchFamily="49" charset="0"/>
              </a:rPr>
              <a:t>// </a:t>
            </a:r>
            <a:r>
              <a:rPr lang="en-US" sz="1600" b="1" i="1" dirty="0">
                <a:solidFill>
                  <a:srgbClr val="FF0000"/>
                </a:solidFill>
                <a:latin typeface="Courier New" panose="02070309020205020404" pitchFamily="49" charset="0"/>
              </a:rPr>
              <a:t>compiler error</a:t>
            </a:r>
            <a:r>
              <a:rPr lang="en-US" sz="1600" i="1" dirty="0">
                <a:solidFill>
                  <a:srgbClr val="5A5A5A"/>
                </a:solidFill>
                <a:latin typeface="Courier New" panose="02070309020205020404" pitchFamily="49" charset="0"/>
              </a:rPr>
              <a:t>:  if you define any </a:t>
            </a:r>
            <a:endParaRPr lang="en-US" sz="1600" dirty="0"/>
          </a:p>
          <a:p>
            <a:r>
              <a:rPr lang="en-US" sz="1600" i="1" dirty="0">
                <a:solidFill>
                  <a:srgbClr val="5A5A5A"/>
                </a:solidFill>
                <a:latin typeface="Courier New" panose="02070309020205020404" pitchFamily="49" charset="0"/>
              </a:rPr>
              <a:t>                        // </a:t>
            </a:r>
            <a:r>
              <a:rPr lang="en-US" sz="1600" i="1" dirty="0" err="1">
                <a:solidFill>
                  <a:srgbClr val="5A5A5A"/>
                </a:solidFill>
                <a:latin typeface="Courier New" panose="02070309020205020404" pitchFamily="49" charset="0"/>
              </a:rPr>
              <a:t>ctors</a:t>
            </a:r>
            <a:r>
              <a:rPr lang="en-US" sz="1600" i="1" dirty="0">
                <a:solidFill>
                  <a:srgbClr val="5A5A5A"/>
                </a:solidFill>
                <a:latin typeface="Courier New" panose="02070309020205020404" pitchFamily="49" charset="0"/>
              </a:rPr>
              <a:t>, C++ will NOT synthesize a </a:t>
            </a:r>
            <a:endParaRPr lang="en-US" sz="1600" dirty="0"/>
          </a:p>
          <a:p>
            <a:r>
              <a:rPr lang="en-US" sz="1600" i="1" dirty="0">
                <a:solidFill>
                  <a:srgbClr val="5A5A5A"/>
                </a:solidFill>
                <a:latin typeface="Courier New" panose="02070309020205020404" pitchFamily="49" charset="0"/>
              </a:rPr>
              <a:t>                        // default constructor for you.</a:t>
            </a:r>
            <a:endParaRPr lang="en-US" sz="1600" dirty="0"/>
          </a:p>
          <a:p>
            <a:br>
              <a:rPr lang="en-US" sz="1600" dirty="0"/>
            </a:br>
            <a:r>
              <a:rPr lang="en-US" sz="1600" dirty="0">
                <a:solidFill>
                  <a:srgbClr val="611BB8"/>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y(</a:t>
            </a:r>
            <a:r>
              <a:rPr lang="en-US" sz="1600" dirty="0">
                <a:solidFill>
                  <a:srgbClr val="333333"/>
                </a:solidFill>
                <a:latin typeface="Courier New" panose="02070309020205020404" pitchFamily="49" charset="0"/>
              </a:rPr>
              <a:t>1</a:t>
            </a:r>
            <a:r>
              <a:rPr lang="en-US" sz="1600" dirty="0">
                <a:solidFill>
                  <a:srgbClr val="611BB8"/>
                </a:solidFill>
                <a:latin typeface="Courier New" panose="02070309020205020404" pitchFamily="49" charset="0"/>
              </a:rPr>
              <a:t>, </a:t>
            </a:r>
            <a:r>
              <a:rPr lang="en-US" sz="1600" dirty="0">
                <a:solidFill>
                  <a:srgbClr val="333333"/>
                </a:solidFill>
                <a:latin typeface="Courier New" panose="02070309020205020404" pitchFamily="49" charset="0"/>
              </a:rPr>
              <a:t>2</a:t>
            </a:r>
            <a:r>
              <a:rPr lang="en-US" sz="1600" dirty="0">
                <a:solidFill>
                  <a:srgbClr val="611BB8"/>
                </a:solidFill>
                <a:latin typeface="Courier New" panose="02070309020205020404" pitchFamily="49" charset="0"/>
              </a:rPr>
              <a:t>);  </a:t>
            </a:r>
            <a:r>
              <a:rPr lang="en-US" sz="1600" i="1" dirty="0">
                <a:solidFill>
                  <a:srgbClr val="5A5A5A"/>
                </a:solidFill>
                <a:latin typeface="Courier New" panose="02070309020205020404" pitchFamily="49" charset="0"/>
              </a:rPr>
              <a:t>// </a:t>
            </a:r>
            <a:r>
              <a:rPr lang="en-US" sz="1600" b="1" i="1" dirty="0">
                <a:solidFill>
                  <a:srgbClr val="FF0000"/>
                </a:solidFill>
                <a:latin typeface="Courier New" panose="02070309020205020404" pitchFamily="49" charset="0"/>
              </a:rPr>
              <a:t>works</a:t>
            </a:r>
            <a:r>
              <a:rPr lang="en-US" sz="1600" i="1" dirty="0">
                <a:solidFill>
                  <a:srgbClr val="5A5A5A"/>
                </a:solidFill>
                <a:latin typeface="Courier New" panose="02070309020205020404" pitchFamily="49" charset="0"/>
              </a:rPr>
              <a:t>:  invokes the 2-int-arguments</a:t>
            </a:r>
            <a:endParaRPr lang="en-US" sz="1600" dirty="0"/>
          </a:p>
          <a:p>
            <a:r>
              <a:rPr lang="en-US" sz="1600" i="1" dirty="0">
                <a:solidFill>
                  <a:srgbClr val="5A5A5A"/>
                </a:solidFill>
                <a:latin typeface="Courier New" panose="02070309020205020404" pitchFamily="49" charset="0"/>
              </a:rPr>
              <a:t>                        // constructor</a:t>
            </a:r>
            <a:endParaRPr lang="en-US" sz="1600" dirty="0"/>
          </a:p>
          <a:p>
            <a:r>
              <a:rPr lang="en-US" sz="1600" dirty="0">
                <a:solidFill>
                  <a:srgbClr val="611BB8"/>
                </a:solidFill>
                <a:latin typeface="Courier New" panose="02070309020205020404" pitchFamily="49" charset="0"/>
              </a:rPr>
              <a:t>}</a:t>
            </a:r>
            <a:endParaRPr lang="en-US" sz="1600" dirty="0"/>
          </a:p>
        </p:txBody>
      </p:sp>
    </p:spTree>
    <p:extLst>
      <p:ext uri="{BB962C8B-B14F-4D97-AF65-F5344CB8AC3E}">
        <p14:creationId xmlns:p14="http://schemas.microsoft.com/office/powerpoint/2010/main" val="2245104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0EED-62B3-A44B-9F93-6759ED3C507B}"/>
              </a:ext>
            </a:extLst>
          </p:cNvPr>
          <p:cNvSpPr>
            <a:spLocks noGrp="1"/>
          </p:cNvSpPr>
          <p:nvPr>
            <p:ph type="title"/>
          </p:nvPr>
        </p:nvSpPr>
        <p:spPr/>
        <p:txBody>
          <a:bodyPr/>
          <a:lstStyle/>
          <a:p>
            <a:r>
              <a:rPr lang="en-US" dirty="0"/>
              <a:t>Overloading Constructors</a:t>
            </a:r>
          </a:p>
        </p:txBody>
      </p:sp>
      <p:sp>
        <p:nvSpPr>
          <p:cNvPr id="4" name="Slide Number Placeholder 3">
            <a:extLst>
              <a:ext uri="{FF2B5EF4-FFF2-40B4-BE49-F238E27FC236}">
                <a16:creationId xmlns:a16="http://schemas.microsoft.com/office/drawing/2014/main" id="{A5BEC31D-2392-C548-AC5F-C4DCEEECF481}"/>
              </a:ext>
            </a:extLst>
          </p:cNvPr>
          <p:cNvSpPr>
            <a:spLocks noGrp="1"/>
          </p:cNvSpPr>
          <p:nvPr>
            <p:ph type="sldNum" sz="quarter" idx="12"/>
          </p:nvPr>
        </p:nvSpPr>
        <p:spPr/>
        <p:txBody>
          <a:bodyPr/>
          <a:lstStyle/>
          <a:p>
            <a:fld id="{659665DE-58FC-41F4-AC58-2C90A5E00527}" type="slidenum">
              <a:rPr lang="en-US" smtClean="0"/>
              <a:t>24</a:t>
            </a:fld>
            <a:endParaRPr lang="en-US"/>
          </a:p>
        </p:txBody>
      </p:sp>
      <p:sp>
        <p:nvSpPr>
          <p:cNvPr id="5" name="Footer Placeholder 4">
            <a:extLst>
              <a:ext uri="{FF2B5EF4-FFF2-40B4-BE49-F238E27FC236}">
                <a16:creationId xmlns:a16="http://schemas.microsoft.com/office/drawing/2014/main" id="{97CDE479-B265-E346-9017-ED5EB641A6C8}"/>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D3F0E6CC-24EF-DD4E-B479-F20A343DC813}"/>
              </a:ext>
            </a:extLst>
          </p:cNvPr>
          <p:cNvSpPr/>
          <p:nvPr/>
        </p:nvSpPr>
        <p:spPr>
          <a:xfrm>
            <a:off x="1452088" y="1208953"/>
            <a:ext cx="9433560" cy="5355312"/>
          </a:xfrm>
          <a:prstGeom prst="rect">
            <a:avLst/>
          </a:prstGeom>
          <a:ln>
            <a:solidFill>
              <a:srgbClr val="4C3282"/>
            </a:solidFill>
          </a:ln>
        </p:spPr>
        <p:txBody>
          <a:bodyPr wrap="square">
            <a:spAutoFit/>
          </a:bodyPr>
          <a:lstStyle/>
          <a:p>
            <a:r>
              <a:rPr lang="en-US" dirty="0">
                <a:solidFill>
                  <a:srgbClr val="E2661A"/>
                </a:solidFill>
                <a:latin typeface="Courier New" panose="02070309020205020404" pitchFamily="49" charset="0"/>
              </a:rPr>
              <a:t>#include</a:t>
            </a:r>
            <a:r>
              <a:rPr lang="en-US" dirty="0">
                <a:solidFill>
                  <a:srgbClr val="611BB8"/>
                </a:solidFill>
                <a:latin typeface="Courier New" panose="02070309020205020404" pitchFamily="49" charset="0"/>
              </a:rPr>
              <a:t> </a:t>
            </a:r>
            <a:r>
              <a:rPr lang="en-US" dirty="0">
                <a:solidFill>
                  <a:srgbClr val="D94B7B"/>
                </a:solidFill>
                <a:latin typeface="Courier New" panose="02070309020205020404" pitchFamily="49" charset="0"/>
              </a:rPr>
              <a:t>"</a:t>
            </a:r>
            <a:r>
              <a:rPr lang="en-US" dirty="0" err="1">
                <a:solidFill>
                  <a:srgbClr val="D94B7B"/>
                </a:solidFill>
                <a:latin typeface="Courier New" panose="02070309020205020404" pitchFamily="49" charset="0"/>
              </a:rPr>
              <a:t>SimplePoint.h</a:t>
            </a:r>
            <a:r>
              <a:rPr lang="en-US" dirty="0">
                <a:solidFill>
                  <a:srgbClr val="D94B7B"/>
                </a:solidFill>
                <a:latin typeface="Courier New" panose="02070309020205020404" pitchFamily="49" charset="0"/>
              </a:rPr>
              <a:t>"</a:t>
            </a:r>
            <a:endParaRPr lang="en-US" dirty="0"/>
          </a:p>
          <a:p>
            <a:br>
              <a:rPr lang="en-US" dirty="0"/>
            </a:br>
            <a:r>
              <a:rPr lang="en-US" i="1" dirty="0">
                <a:solidFill>
                  <a:srgbClr val="5A5A5A"/>
                </a:solidFill>
                <a:latin typeface="Courier New" panose="02070309020205020404" pitchFamily="49" charset="0"/>
              </a:rPr>
              <a:t>// default constructor</a:t>
            </a:r>
            <a:endParaRPr lang="en-US" dirty="0"/>
          </a:p>
          <a:p>
            <a:r>
              <a:rPr lang="en-US" dirty="0" err="1">
                <a:solidFill>
                  <a:srgbClr val="611BB8"/>
                </a:solidFill>
                <a:latin typeface="Courier New" panose="02070309020205020404" pitchFamily="49" charset="0"/>
              </a:rPr>
              <a:t>SimplePoint</a:t>
            </a:r>
            <a:r>
              <a:rPr lang="en-US" dirty="0">
                <a:solidFill>
                  <a:srgbClr val="611BB8"/>
                </a:solidFill>
                <a:latin typeface="Courier New" panose="02070309020205020404" pitchFamily="49" charset="0"/>
              </a:rPr>
              <a:t>::</a:t>
            </a:r>
            <a:r>
              <a:rPr lang="en-US" dirty="0" err="1">
                <a:solidFill>
                  <a:srgbClr val="611BB8"/>
                </a:solidFill>
                <a:latin typeface="Courier New" panose="02070309020205020404" pitchFamily="49" charset="0"/>
              </a:rPr>
              <a:t>SimplePoint</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x_ = </a:t>
            </a:r>
            <a:r>
              <a:rPr lang="en-US" dirty="0">
                <a:solidFill>
                  <a:srgbClr val="333333"/>
                </a:solidFill>
                <a:latin typeface="Courier New" panose="02070309020205020404" pitchFamily="49" charset="0"/>
              </a:rPr>
              <a:t>0</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y_ = </a:t>
            </a:r>
            <a:r>
              <a:rPr lang="en-US" dirty="0">
                <a:solidFill>
                  <a:srgbClr val="333333"/>
                </a:solidFill>
                <a:latin typeface="Courier New" panose="02070309020205020404" pitchFamily="49" charset="0"/>
              </a:rPr>
              <a:t>0</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a:p>
            <a:br>
              <a:rPr lang="en-US" dirty="0"/>
            </a:br>
            <a:r>
              <a:rPr lang="en-US" i="1" dirty="0">
                <a:solidFill>
                  <a:srgbClr val="5A5A5A"/>
                </a:solidFill>
                <a:latin typeface="Courier New" panose="02070309020205020404" pitchFamily="49" charset="0"/>
              </a:rPr>
              <a:t>// constructor with two arguments</a:t>
            </a:r>
            <a:endParaRPr lang="en-US" dirty="0"/>
          </a:p>
          <a:p>
            <a:r>
              <a:rPr lang="en-US" dirty="0" err="1">
                <a:solidFill>
                  <a:srgbClr val="611BB8"/>
                </a:solidFill>
                <a:latin typeface="Courier New" panose="02070309020205020404" pitchFamily="49" charset="0"/>
              </a:rPr>
              <a:t>SimplePoint</a:t>
            </a:r>
            <a:r>
              <a:rPr lang="en-US" dirty="0">
                <a:solidFill>
                  <a:srgbClr val="611BB8"/>
                </a:solidFill>
                <a:latin typeface="Courier New" panose="02070309020205020404" pitchFamily="49" charset="0"/>
              </a:rPr>
              <a:t>::</a:t>
            </a:r>
            <a:r>
              <a:rPr lang="en-US" dirty="0" err="1">
                <a:solidFill>
                  <a:srgbClr val="611BB8"/>
                </a:solidFill>
                <a:latin typeface="Courier New" panose="02070309020205020404" pitchFamily="49" charset="0"/>
              </a:rPr>
              <a:t>SimplePoint</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x, </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y) {</a:t>
            </a:r>
            <a:endParaRPr lang="en-US" dirty="0"/>
          </a:p>
          <a:p>
            <a:r>
              <a:rPr lang="en-US" dirty="0">
                <a:solidFill>
                  <a:srgbClr val="611BB8"/>
                </a:solidFill>
                <a:latin typeface="Courier New" panose="02070309020205020404" pitchFamily="49" charset="0"/>
              </a:rPr>
              <a:t>  x_ = x;</a:t>
            </a:r>
            <a:endParaRPr lang="en-US" dirty="0"/>
          </a:p>
          <a:p>
            <a:r>
              <a:rPr lang="en-US" dirty="0">
                <a:solidFill>
                  <a:srgbClr val="611BB8"/>
                </a:solidFill>
                <a:latin typeface="Courier New" panose="02070309020205020404" pitchFamily="49" charset="0"/>
              </a:rPr>
              <a:t>  y_ = y;</a:t>
            </a:r>
            <a:endParaRPr lang="en-US" dirty="0"/>
          </a:p>
          <a:p>
            <a:r>
              <a:rPr lang="en-US" dirty="0">
                <a:solidFill>
                  <a:srgbClr val="611BB8"/>
                </a:solidFill>
                <a:latin typeface="Courier New" panose="02070309020205020404" pitchFamily="49" charset="0"/>
              </a:rPr>
              <a:t>} </a:t>
            </a:r>
            <a:endParaRPr lang="en-US" dirty="0"/>
          </a:p>
          <a:p>
            <a:br>
              <a:rPr lang="en-US" dirty="0"/>
            </a:br>
            <a:r>
              <a:rPr lang="en-US" dirty="0">
                <a:solidFill>
                  <a:srgbClr val="0066FF"/>
                </a:solidFill>
                <a:latin typeface="Courier New" panose="02070309020205020404" pitchFamily="49" charset="0"/>
              </a:rPr>
              <a:t>void</a:t>
            </a:r>
            <a:r>
              <a:rPr lang="en-US" dirty="0">
                <a:solidFill>
                  <a:srgbClr val="611BB8"/>
                </a:solidFill>
                <a:latin typeface="Courier New" panose="02070309020205020404" pitchFamily="49" charset="0"/>
              </a:rPr>
              <a:t> </a:t>
            </a:r>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a:t>
            </a:r>
            <a:r>
              <a:rPr lang="en-US" dirty="0" err="1">
                <a:solidFill>
                  <a:srgbClr val="0066FF"/>
                </a:solidFill>
                <a:latin typeface="Courier New" panose="02070309020205020404" pitchFamily="49" charset="0"/>
              </a:rPr>
              <a:t>SimplePoint</a:t>
            </a:r>
            <a:r>
              <a:rPr lang="en-US" dirty="0">
                <a:solidFill>
                  <a:srgbClr val="0066FF"/>
                </a:solidFill>
                <a:latin typeface="Courier New" panose="02070309020205020404" pitchFamily="49" charset="0"/>
              </a:rPr>
              <a:t> </a:t>
            </a:r>
            <a:r>
              <a:rPr lang="en-US" dirty="0">
                <a:solidFill>
                  <a:srgbClr val="611BB8"/>
                </a:solidFill>
                <a:latin typeface="Courier New" panose="02070309020205020404" pitchFamily="49" charset="0"/>
              </a:rPr>
              <a:t>x;</a:t>
            </a:r>
            <a:r>
              <a:rPr lang="en-US" dirty="0">
                <a:solidFill>
                  <a:srgbClr val="0066FF"/>
                </a:solidFill>
                <a:latin typeface="Courier New" panose="02070309020205020404" pitchFamily="49" charset="0"/>
              </a:rPr>
              <a:t>        </a:t>
            </a:r>
            <a:r>
              <a:rPr lang="en-US" i="1" dirty="0">
                <a:solidFill>
                  <a:srgbClr val="5A5A5A"/>
                </a:solidFill>
                <a:latin typeface="Courier New" panose="02070309020205020404" pitchFamily="49" charset="0"/>
              </a:rPr>
              <a:t>// invokes the </a:t>
            </a:r>
            <a:r>
              <a:rPr lang="en-US" b="1" i="1" dirty="0">
                <a:solidFill>
                  <a:srgbClr val="FF0000"/>
                </a:solidFill>
                <a:latin typeface="Courier New" panose="02070309020205020404" pitchFamily="49" charset="0"/>
              </a:rPr>
              <a:t>default</a:t>
            </a:r>
            <a:r>
              <a:rPr lang="en-US" i="1" dirty="0">
                <a:solidFill>
                  <a:srgbClr val="FF0000"/>
                </a:solidFill>
                <a:latin typeface="Courier New" panose="02070309020205020404" pitchFamily="49" charset="0"/>
              </a:rPr>
              <a:t> </a:t>
            </a:r>
            <a:r>
              <a:rPr lang="en-US" i="1" dirty="0">
                <a:solidFill>
                  <a:srgbClr val="5A5A5A"/>
                </a:solidFill>
                <a:latin typeface="Courier New" panose="02070309020205020404" pitchFamily="49" charset="0"/>
              </a:rPr>
              <a:t>constructor</a:t>
            </a:r>
            <a:endParaRPr lang="en-US" dirty="0"/>
          </a:p>
          <a:p>
            <a:r>
              <a:rPr lang="en-US" dirty="0">
                <a:solidFill>
                  <a:srgbClr val="0066FF"/>
                </a:solidFill>
                <a:latin typeface="Courier New" panose="02070309020205020404" pitchFamily="49" charset="0"/>
              </a:rPr>
              <a:t>  </a:t>
            </a:r>
            <a:r>
              <a:rPr lang="en-US" dirty="0" err="1">
                <a:solidFill>
                  <a:srgbClr val="0066FF"/>
                </a:solidFill>
                <a:latin typeface="Courier New" panose="02070309020205020404" pitchFamily="49" charset="0"/>
              </a:rPr>
              <a:t>SimplePoint</a:t>
            </a:r>
            <a:r>
              <a:rPr lang="en-US" dirty="0">
                <a:solidFill>
                  <a:srgbClr val="0066FF"/>
                </a:solidFill>
                <a:latin typeface="Courier New" panose="02070309020205020404" pitchFamily="49" charset="0"/>
              </a:rPr>
              <a:t> </a:t>
            </a:r>
            <a:r>
              <a:rPr lang="en-US" dirty="0">
                <a:solidFill>
                  <a:srgbClr val="611BB8"/>
                </a:solidFill>
                <a:latin typeface="Courier New" panose="02070309020205020404" pitchFamily="49" charset="0"/>
              </a:rPr>
              <a:t>y(</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dirty="0">
                <a:solidFill>
                  <a:srgbClr val="333333"/>
                </a:solidFill>
                <a:latin typeface="Courier New" panose="02070309020205020404" pitchFamily="49" charset="0"/>
              </a:rPr>
              <a:t>2</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invokes the </a:t>
            </a:r>
            <a:r>
              <a:rPr lang="en-US" b="1" i="1" dirty="0">
                <a:solidFill>
                  <a:srgbClr val="FF0000"/>
                </a:solidFill>
                <a:latin typeface="Courier New" panose="02070309020205020404" pitchFamily="49" charset="0"/>
              </a:rPr>
              <a:t>2-int-arguments</a:t>
            </a:r>
            <a:r>
              <a:rPr lang="en-US" i="1" dirty="0">
                <a:solidFill>
                  <a:srgbClr val="5A5A5A"/>
                </a:solidFill>
                <a:latin typeface="Courier New" panose="02070309020205020404" pitchFamily="49" charset="0"/>
              </a:rPr>
              <a:t> </a:t>
            </a:r>
            <a:r>
              <a:rPr lang="en-US" i="1" dirty="0" err="1">
                <a:solidFill>
                  <a:srgbClr val="5A5A5A"/>
                </a:solidFill>
                <a:latin typeface="Courier New" panose="02070309020205020404" pitchFamily="49" charset="0"/>
              </a:rPr>
              <a:t>ctor</a:t>
            </a:r>
            <a:endParaRPr lang="en-US" dirty="0"/>
          </a:p>
          <a:p>
            <a:r>
              <a:rPr lang="en-US" i="1" dirty="0">
                <a:solidFill>
                  <a:srgbClr val="5A5A5A"/>
                </a:solidFill>
                <a:latin typeface="Courier New" panose="02070309020205020404" pitchFamily="49" charset="0"/>
              </a:rPr>
              <a:t>  </a:t>
            </a:r>
            <a:r>
              <a:rPr lang="en-US" dirty="0" err="1">
                <a:solidFill>
                  <a:srgbClr val="0066FF"/>
                </a:solidFill>
                <a:latin typeface="Courier New" panose="02070309020205020404" pitchFamily="49" charset="0"/>
              </a:rPr>
              <a:t>SimplePoint</a:t>
            </a:r>
            <a:r>
              <a:rPr lang="en-US" dirty="0">
                <a:solidFill>
                  <a:srgbClr val="0066FF"/>
                </a:solidFill>
                <a:latin typeface="Courier New" panose="02070309020205020404" pitchFamily="49" charset="0"/>
              </a:rPr>
              <a:t> </a:t>
            </a:r>
            <a:r>
              <a:rPr lang="en-US" dirty="0">
                <a:solidFill>
                  <a:srgbClr val="611BB8"/>
                </a:solidFill>
                <a:latin typeface="Courier New" panose="02070309020205020404" pitchFamily="49" charset="0"/>
              </a:rPr>
              <a:t>a[</a:t>
            </a:r>
            <a:r>
              <a:rPr lang="en-US" dirty="0">
                <a:solidFill>
                  <a:srgbClr val="333333"/>
                </a:solidFill>
                <a:latin typeface="Courier New" panose="02070309020205020404" pitchFamily="49" charset="0"/>
              </a:rPr>
              <a:t>3</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invokes the default </a:t>
            </a:r>
            <a:r>
              <a:rPr lang="en-US" i="1" dirty="0" err="1">
                <a:solidFill>
                  <a:srgbClr val="5A5A5A"/>
                </a:solidFill>
                <a:latin typeface="Courier New" panose="02070309020205020404" pitchFamily="49" charset="0"/>
              </a:rPr>
              <a:t>ctor</a:t>
            </a:r>
            <a:r>
              <a:rPr lang="en-US" i="1" dirty="0">
                <a:solidFill>
                  <a:srgbClr val="5A5A5A"/>
                </a:solidFill>
                <a:latin typeface="Courier New" panose="02070309020205020404" pitchFamily="49" charset="0"/>
              </a:rPr>
              <a:t> </a:t>
            </a:r>
            <a:r>
              <a:rPr lang="en-US" b="1" i="1" dirty="0">
                <a:solidFill>
                  <a:srgbClr val="FF0000"/>
                </a:solidFill>
                <a:latin typeface="Courier New" panose="02070309020205020404" pitchFamily="49" charset="0"/>
              </a:rPr>
              <a:t>3 times</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4283182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8A1BC-2657-7B48-955D-82EACE6CADBC}"/>
              </a:ext>
            </a:extLst>
          </p:cNvPr>
          <p:cNvSpPr>
            <a:spLocks noGrp="1"/>
          </p:cNvSpPr>
          <p:nvPr>
            <p:ph type="title"/>
          </p:nvPr>
        </p:nvSpPr>
        <p:spPr/>
        <p:txBody>
          <a:bodyPr/>
          <a:lstStyle/>
          <a:p>
            <a:r>
              <a:rPr lang="en-US" dirty="0"/>
              <a:t>Copy Constructors</a:t>
            </a:r>
          </a:p>
        </p:txBody>
      </p:sp>
      <p:sp>
        <p:nvSpPr>
          <p:cNvPr id="3" name="Content Placeholder 2">
            <a:extLst>
              <a:ext uri="{FF2B5EF4-FFF2-40B4-BE49-F238E27FC236}">
                <a16:creationId xmlns:a16="http://schemas.microsoft.com/office/drawing/2014/main" id="{AD49DA72-3FDA-2543-A8AC-85BD2D95772B}"/>
              </a:ext>
            </a:extLst>
          </p:cNvPr>
          <p:cNvSpPr>
            <a:spLocks noGrp="1"/>
          </p:cNvSpPr>
          <p:nvPr>
            <p:ph idx="1"/>
          </p:nvPr>
        </p:nvSpPr>
        <p:spPr/>
        <p:txBody>
          <a:bodyPr/>
          <a:lstStyle/>
          <a:p>
            <a:pPr fontAlgn="base"/>
            <a:r>
              <a:rPr lang="en-US" sz="2400" dirty="0"/>
              <a:t>C++ has the notion of a copy constructor (</a:t>
            </a:r>
            <a:r>
              <a:rPr lang="en-US" sz="2400" dirty="0" err="1"/>
              <a:t>cctor</a:t>
            </a:r>
            <a:r>
              <a:rPr lang="en-US" sz="2400" dirty="0"/>
              <a:t>)</a:t>
            </a:r>
            <a:endParaRPr lang="en-US" sz="1400" dirty="0"/>
          </a:p>
          <a:p>
            <a:pPr lvl="1" fontAlgn="base"/>
            <a:r>
              <a:rPr lang="en-US" dirty="0"/>
              <a:t>Used to create a new object as a copy of an existing object</a:t>
            </a:r>
            <a:endParaRPr lang="en-US" sz="1600" dirty="0"/>
          </a:p>
          <a:p>
            <a:pPr lvl="1" fontAlgn="base"/>
            <a:r>
              <a:rPr lang="en-US" dirty="0"/>
              <a:t>Initializer lists can also be used in copy constructors </a:t>
            </a:r>
          </a:p>
          <a:p>
            <a:pPr lvl="1" fontAlgn="base"/>
            <a:r>
              <a:rPr lang="en-US" dirty="0"/>
              <a:t>initializes a new bag of bits (new variable or parameter)</a:t>
            </a:r>
          </a:p>
          <a:p>
            <a:pPr lvl="1" fontAlgn="base"/>
            <a:r>
              <a:rPr lang="en-US" dirty="0"/>
              <a:t>assignment (=) replaces an existing value with a new one</a:t>
            </a:r>
          </a:p>
          <a:p>
            <a:pPr lvl="2" fontAlgn="base"/>
            <a:r>
              <a:rPr lang="en-US" dirty="0"/>
              <a:t>may need to clean up old state (free heap data?)</a:t>
            </a:r>
            <a:br>
              <a:rPr lang="en-US" dirty="0"/>
            </a:br>
            <a:endParaRPr lang="en-US" dirty="0"/>
          </a:p>
        </p:txBody>
      </p:sp>
      <p:sp>
        <p:nvSpPr>
          <p:cNvPr id="4" name="Slide Number Placeholder 3">
            <a:extLst>
              <a:ext uri="{FF2B5EF4-FFF2-40B4-BE49-F238E27FC236}">
                <a16:creationId xmlns:a16="http://schemas.microsoft.com/office/drawing/2014/main" id="{796A8EDF-290B-004E-83C7-188D4723FF2A}"/>
              </a:ext>
            </a:extLst>
          </p:cNvPr>
          <p:cNvSpPr>
            <a:spLocks noGrp="1"/>
          </p:cNvSpPr>
          <p:nvPr>
            <p:ph type="sldNum" sz="quarter" idx="12"/>
          </p:nvPr>
        </p:nvSpPr>
        <p:spPr/>
        <p:txBody>
          <a:bodyPr/>
          <a:lstStyle/>
          <a:p>
            <a:fld id="{659665DE-58FC-41F4-AC58-2C90A5E00527}" type="slidenum">
              <a:rPr lang="en-US" smtClean="0"/>
              <a:t>25</a:t>
            </a:fld>
            <a:endParaRPr lang="en-US"/>
          </a:p>
        </p:txBody>
      </p:sp>
      <p:sp>
        <p:nvSpPr>
          <p:cNvPr id="5" name="Footer Placeholder 4">
            <a:extLst>
              <a:ext uri="{FF2B5EF4-FFF2-40B4-BE49-F238E27FC236}">
                <a16:creationId xmlns:a16="http://schemas.microsoft.com/office/drawing/2014/main" id="{864C8D6D-F7F0-804F-80FF-470A3149494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7D9DDA80-E65F-444D-AD77-579A6F7C87FE}"/>
              </a:ext>
            </a:extLst>
          </p:cNvPr>
          <p:cNvSpPr/>
          <p:nvPr/>
        </p:nvSpPr>
        <p:spPr>
          <a:xfrm>
            <a:off x="1811620" y="3486181"/>
            <a:ext cx="8568760" cy="3108543"/>
          </a:xfrm>
          <a:prstGeom prst="rect">
            <a:avLst/>
          </a:prstGeom>
          <a:ln>
            <a:solidFill>
              <a:srgbClr val="4C3282"/>
            </a:solidFill>
          </a:ln>
        </p:spPr>
        <p:txBody>
          <a:bodyPr wrap="square">
            <a:spAutoFit/>
          </a:bodyPr>
          <a:lstStyle/>
          <a:p>
            <a:r>
              <a:rPr lang="en-US" sz="1400" dirty="0">
                <a:solidFill>
                  <a:srgbClr val="611BB8"/>
                </a:solidFill>
                <a:latin typeface="Courier New" panose="02070309020205020404" pitchFamily="49" charset="0"/>
              </a:rPr>
              <a:t>Point::Point(</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x, </a:t>
            </a:r>
            <a:r>
              <a:rPr lang="en-US" sz="1400" dirty="0">
                <a:solidFill>
                  <a:srgbClr val="0066FF"/>
                </a:solidFill>
                <a:latin typeface="Courier New" panose="02070309020205020404" pitchFamily="49" charset="0"/>
              </a:rPr>
              <a:t>const int</a:t>
            </a:r>
            <a:r>
              <a:rPr lang="en-US" sz="1400" dirty="0">
                <a:solidFill>
                  <a:srgbClr val="611BB8"/>
                </a:solidFill>
                <a:latin typeface="Courier New" panose="02070309020205020404" pitchFamily="49" charset="0"/>
              </a:rPr>
              <a:t> y) : x_(x), y_(y) { }</a:t>
            </a:r>
            <a:endParaRPr lang="en-US" sz="1400" dirty="0"/>
          </a:p>
          <a:p>
            <a:br>
              <a:rPr lang="en-US" sz="1400" dirty="0"/>
            </a:br>
            <a:r>
              <a:rPr lang="en-US" sz="1400" i="1" dirty="0">
                <a:solidFill>
                  <a:srgbClr val="7F7F7F"/>
                </a:solidFill>
                <a:latin typeface="Courier New" panose="02070309020205020404" pitchFamily="49" charset="0"/>
              </a:rPr>
              <a:t>// copy constructor</a:t>
            </a:r>
            <a:endParaRPr lang="en-US" sz="1400" dirty="0"/>
          </a:p>
          <a:p>
            <a:r>
              <a:rPr lang="en-US" sz="1400" dirty="0">
                <a:solidFill>
                  <a:srgbClr val="611BB8"/>
                </a:solidFill>
                <a:latin typeface="Courier New" panose="02070309020205020404" pitchFamily="49" charset="0"/>
              </a:rPr>
              <a:t>Point::Point(</a:t>
            </a:r>
            <a:r>
              <a:rPr lang="en-US" sz="1400" dirty="0">
                <a:solidFill>
                  <a:srgbClr val="0066FF"/>
                </a:solidFill>
                <a:latin typeface="Courier New" panose="02070309020205020404" pitchFamily="49" charset="0"/>
              </a:rPr>
              <a:t>const Point&amp;</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copyme</a:t>
            </a:r>
            <a:r>
              <a:rPr lang="en-US" sz="1400" dirty="0">
                <a:solidFill>
                  <a:srgbClr val="611BB8"/>
                </a:solidFill>
                <a:latin typeface="Courier New" panose="02070309020205020404" pitchFamily="49" charset="0"/>
              </a:rPr>
              <a:t>) {</a:t>
            </a:r>
            <a:endParaRPr lang="en-US" sz="1400" dirty="0"/>
          </a:p>
          <a:p>
            <a:r>
              <a:rPr lang="en-US" sz="1400" dirty="0">
                <a:solidFill>
                  <a:srgbClr val="611BB8"/>
                </a:solidFill>
                <a:latin typeface="Courier New" panose="02070309020205020404" pitchFamily="49" charset="0"/>
              </a:rPr>
              <a:t>  x_ = </a:t>
            </a:r>
            <a:r>
              <a:rPr lang="en-US" sz="1400" dirty="0" err="1">
                <a:solidFill>
                  <a:srgbClr val="611BB8"/>
                </a:solidFill>
                <a:latin typeface="Courier New" panose="02070309020205020404" pitchFamily="49" charset="0"/>
              </a:rPr>
              <a:t>copyme.x</a:t>
            </a:r>
            <a:r>
              <a:rPr lang="en-US" sz="1400" dirty="0">
                <a:solidFill>
                  <a:srgbClr val="611BB8"/>
                </a:solidFill>
                <a:latin typeface="Courier New" panose="02070309020205020404" pitchFamily="49" charset="0"/>
              </a:rPr>
              <a:t>_;</a:t>
            </a:r>
            <a:endParaRPr lang="en-US" sz="1400" dirty="0"/>
          </a:p>
          <a:p>
            <a:r>
              <a:rPr lang="en-US" sz="1400" dirty="0">
                <a:solidFill>
                  <a:srgbClr val="611BB8"/>
                </a:solidFill>
                <a:latin typeface="Courier New" panose="02070309020205020404" pitchFamily="49" charset="0"/>
              </a:rPr>
              <a:t>  y_ = </a:t>
            </a:r>
            <a:r>
              <a:rPr lang="en-US" sz="1400" dirty="0" err="1">
                <a:solidFill>
                  <a:srgbClr val="611BB8"/>
                </a:solidFill>
                <a:latin typeface="Courier New" panose="02070309020205020404" pitchFamily="49" charset="0"/>
              </a:rPr>
              <a:t>copyme.y</a:t>
            </a:r>
            <a:r>
              <a:rPr lang="en-US" sz="1400" dirty="0">
                <a:solidFill>
                  <a:srgbClr val="611BB8"/>
                </a:solidFill>
                <a:latin typeface="Courier New" panose="02070309020205020404" pitchFamily="49" charset="0"/>
              </a:rPr>
              <a:t>_;</a:t>
            </a:r>
            <a:endParaRPr lang="en-US" sz="1400" dirty="0"/>
          </a:p>
          <a:p>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void</a:t>
            </a:r>
            <a:r>
              <a:rPr lang="en-US" sz="1400" dirty="0">
                <a:solidFill>
                  <a:srgbClr val="611BB8"/>
                </a:solidFill>
                <a:latin typeface="Courier New" panose="02070309020205020404" pitchFamily="49" charset="0"/>
              </a:rPr>
              <a:t> </a:t>
            </a:r>
            <a:r>
              <a:rPr lang="en-US" sz="1400" b="1" dirty="0">
                <a:solidFill>
                  <a:srgbClr val="669900"/>
                </a:solidFill>
                <a:latin typeface="Courier New" panose="02070309020205020404" pitchFamily="49" charset="0"/>
              </a:rPr>
              <a:t>foo</a:t>
            </a:r>
            <a:r>
              <a:rPr lang="en-US" sz="1400" dirty="0">
                <a:solidFill>
                  <a:srgbClr val="611BB8"/>
                </a:solidFill>
                <a:latin typeface="Courier New" panose="02070309020205020404" pitchFamily="49" charset="0"/>
              </a:rPr>
              <a:t>() {</a:t>
            </a:r>
            <a:endParaRPr lang="en-US" sz="1400" dirty="0"/>
          </a:p>
          <a:p>
            <a:r>
              <a:rPr lang="en-US" sz="1400" i="1" dirty="0">
                <a:solidFill>
                  <a:srgbClr val="5A5A5A"/>
                </a:solidFill>
                <a:latin typeface="Courier New" panose="02070309020205020404" pitchFamily="49" charset="0"/>
              </a:rPr>
              <a:t>  </a:t>
            </a:r>
            <a:r>
              <a:rPr lang="en-US" sz="1400" dirty="0">
                <a:solidFill>
                  <a:srgbClr val="0066FF"/>
                </a:solidFill>
                <a:latin typeface="Courier New" panose="02070309020205020404" pitchFamily="49" charset="0"/>
              </a:rPr>
              <a:t>Point </a:t>
            </a:r>
            <a:r>
              <a:rPr lang="en-US" sz="1400" dirty="0">
                <a:solidFill>
                  <a:srgbClr val="611BB8"/>
                </a:solidFill>
                <a:latin typeface="Courier New" panose="02070309020205020404" pitchFamily="49" charset="0"/>
              </a:rPr>
              <a:t>x(</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invokes the 2-int-arguments </a:t>
            </a:r>
            <a:r>
              <a:rPr lang="en-US" sz="1400" b="1" i="1" dirty="0">
                <a:solidFill>
                  <a:srgbClr val="FF0000"/>
                </a:solidFill>
                <a:latin typeface="Courier New" panose="02070309020205020404" pitchFamily="49" charset="0"/>
              </a:rPr>
              <a:t>constructor</a:t>
            </a:r>
            <a:endParaRPr lang="en-US" sz="1400" dirty="0"/>
          </a:p>
          <a:p>
            <a:br>
              <a:rPr lang="en-US" sz="1400" dirty="0"/>
            </a:br>
            <a:r>
              <a:rPr lang="en-US" sz="1400" i="1" dirty="0">
                <a:solidFill>
                  <a:srgbClr val="5A5A5A"/>
                </a:solidFill>
                <a:latin typeface="Courier New" panose="02070309020205020404" pitchFamily="49" charset="0"/>
              </a:rPr>
              <a:t>  </a:t>
            </a:r>
            <a:r>
              <a:rPr lang="en-US" sz="1400" dirty="0">
                <a:solidFill>
                  <a:srgbClr val="0066FF"/>
                </a:solidFill>
                <a:latin typeface="Courier New" panose="02070309020205020404" pitchFamily="49" charset="0"/>
              </a:rPr>
              <a:t>Point </a:t>
            </a:r>
            <a:r>
              <a:rPr lang="en-US" sz="1400" dirty="0">
                <a:solidFill>
                  <a:srgbClr val="611BB8"/>
                </a:solidFill>
                <a:latin typeface="Courier New" panose="02070309020205020404" pitchFamily="49" charset="0"/>
              </a:rPr>
              <a:t>y(x);</a:t>
            </a:r>
            <a:r>
              <a:rPr lang="en-US" sz="1400" dirty="0">
                <a:solidFill>
                  <a:srgbClr val="0066FF"/>
                </a:solidFill>
                <a:latin typeface="Courier New" panose="02070309020205020404" pitchFamily="49" charset="0"/>
              </a:rPr>
              <a:t>     </a:t>
            </a:r>
            <a:r>
              <a:rPr lang="en-US" sz="1400" i="1" dirty="0">
                <a:solidFill>
                  <a:srgbClr val="5A5A5A"/>
                </a:solidFill>
                <a:latin typeface="Courier New" panose="02070309020205020404" pitchFamily="49" charset="0"/>
              </a:rPr>
              <a:t>// invokes the </a:t>
            </a:r>
            <a:r>
              <a:rPr lang="en-US" sz="1400" b="1" i="1" dirty="0">
                <a:solidFill>
                  <a:srgbClr val="FF0000"/>
                </a:solidFill>
                <a:latin typeface="Courier New" panose="02070309020205020404" pitchFamily="49" charset="0"/>
              </a:rPr>
              <a:t>copy constructor</a:t>
            </a:r>
            <a:endParaRPr lang="en-US" sz="1400" dirty="0"/>
          </a:p>
          <a:p>
            <a:r>
              <a:rPr lang="en-US" sz="1400" i="1" dirty="0">
                <a:solidFill>
                  <a:srgbClr val="5A5A5A"/>
                </a:solidFill>
                <a:latin typeface="Courier New" panose="02070309020205020404" pitchFamily="49" charset="0"/>
              </a:rPr>
              <a:t>  </a:t>
            </a:r>
            <a:r>
              <a:rPr lang="en-US" sz="1400" dirty="0">
                <a:solidFill>
                  <a:srgbClr val="0066FF"/>
                </a:solidFill>
                <a:latin typeface="Courier New" panose="02070309020205020404" pitchFamily="49" charset="0"/>
              </a:rPr>
              <a:t>Point </a:t>
            </a:r>
            <a:r>
              <a:rPr lang="en-US" sz="1400" dirty="0">
                <a:solidFill>
                  <a:srgbClr val="611BB8"/>
                </a:solidFill>
                <a:latin typeface="Courier New" panose="02070309020205020404" pitchFamily="49" charset="0"/>
              </a:rPr>
              <a:t>z = y;</a:t>
            </a:r>
            <a:r>
              <a:rPr lang="en-US" sz="1400" i="1" dirty="0">
                <a:solidFill>
                  <a:srgbClr val="5A5A5A"/>
                </a:solidFill>
                <a:latin typeface="Courier New" panose="02070309020205020404" pitchFamily="49" charset="0"/>
              </a:rPr>
              <a:t>    // also invokes the </a:t>
            </a:r>
            <a:r>
              <a:rPr lang="en-US" sz="1400" b="1" i="1" dirty="0">
                <a:solidFill>
                  <a:srgbClr val="FF0000"/>
                </a:solidFill>
                <a:latin typeface="Courier New" panose="02070309020205020404" pitchFamily="49" charset="0"/>
              </a:rPr>
              <a:t>copy constructor</a:t>
            </a:r>
            <a:endParaRPr lang="en-US" sz="1400" dirty="0"/>
          </a:p>
          <a:p>
            <a:r>
              <a:rPr lang="en-US" sz="1400" dirty="0">
                <a:solidFill>
                  <a:srgbClr val="611BB8"/>
                </a:solidFill>
                <a:latin typeface="Courier New" panose="02070309020205020404" pitchFamily="49" charset="0"/>
              </a:rPr>
              <a:t>}</a:t>
            </a:r>
            <a:endParaRPr lang="en-US" sz="1400" dirty="0"/>
          </a:p>
        </p:txBody>
      </p:sp>
    </p:spTree>
    <p:extLst>
      <p:ext uri="{BB962C8B-B14F-4D97-AF65-F5344CB8AC3E}">
        <p14:creationId xmlns:p14="http://schemas.microsoft.com/office/powerpoint/2010/main" val="389788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C3E91-0850-1D4B-BE54-5344F4984E3F}"/>
              </a:ext>
            </a:extLst>
          </p:cNvPr>
          <p:cNvSpPr>
            <a:spLocks noGrp="1"/>
          </p:cNvSpPr>
          <p:nvPr>
            <p:ph type="title"/>
          </p:nvPr>
        </p:nvSpPr>
        <p:spPr/>
        <p:txBody>
          <a:bodyPr/>
          <a:lstStyle/>
          <a:p>
            <a:r>
              <a:rPr lang="en-US" dirty="0"/>
              <a:t>Synthesized Copy Constructor</a:t>
            </a:r>
          </a:p>
        </p:txBody>
      </p:sp>
      <p:sp>
        <p:nvSpPr>
          <p:cNvPr id="3" name="Content Placeholder 2">
            <a:extLst>
              <a:ext uri="{FF2B5EF4-FFF2-40B4-BE49-F238E27FC236}">
                <a16:creationId xmlns:a16="http://schemas.microsoft.com/office/drawing/2014/main" id="{7606490C-409E-6447-9208-17EE41665CF8}"/>
              </a:ext>
            </a:extLst>
          </p:cNvPr>
          <p:cNvSpPr>
            <a:spLocks noGrp="1"/>
          </p:cNvSpPr>
          <p:nvPr>
            <p:ph idx="1"/>
          </p:nvPr>
        </p:nvSpPr>
        <p:spPr/>
        <p:txBody>
          <a:bodyPr/>
          <a:lstStyle/>
          <a:p>
            <a:pPr fontAlgn="base"/>
            <a:r>
              <a:rPr lang="en-US" sz="2400" dirty="0"/>
              <a:t>If you don’t define your own copy constructor, C++ will synthesize one for you</a:t>
            </a:r>
            <a:endParaRPr lang="en-US" sz="1400" dirty="0"/>
          </a:p>
          <a:p>
            <a:pPr lvl="1" fontAlgn="base"/>
            <a:r>
              <a:rPr lang="en-US" dirty="0"/>
              <a:t>It will do a </a:t>
            </a:r>
            <a:r>
              <a:rPr lang="en-US" i="1" dirty="0"/>
              <a:t>shallow</a:t>
            </a:r>
            <a:r>
              <a:rPr lang="en-US" dirty="0"/>
              <a:t> copy of all of the fields (</a:t>
            </a:r>
            <a:r>
              <a:rPr lang="en-US" i="1" dirty="0"/>
              <a:t>i.e.</a:t>
            </a:r>
            <a:r>
              <a:rPr lang="en-US" dirty="0"/>
              <a:t> member variables) of your class</a:t>
            </a:r>
            <a:endParaRPr lang="en-US" sz="2000" dirty="0"/>
          </a:p>
          <a:p>
            <a:pPr lvl="1" fontAlgn="base"/>
            <a:r>
              <a:rPr lang="en-US" dirty="0"/>
              <a:t>Sometimes the right thing; sometimes the wrong thing</a:t>
            </a:r>
            <a:endParaRPr lang="en-US" sz="2000" dirty="0"/>
          </a:p>
          <a:p>
            <a:endParaRPr lang="en-US" dirty="0"/>
          </a:p>
        </p:txBody>
      </p:sp>
      <p:sp>
        <p:nvSpPr>
          <p:cNvPr id="4" name="Slide Number Placeholder 3">
            <a:extLst>
              <a:ext uri="{FF2B5EF4-FFF2-40B4-BE49-F238E27FC236}">
                <a16:creationId xmlns:a16="http://schemas.microsoft.com/office/drawing/2014/main" id="{843843E9-11D3-D242-9A01-2E96B152C3B8}"/>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5" name="Footer Placeholder 4">
            <a:extLst>
              <a:ext uri="{FF2B5EF4-FFF2-40B4-BE49-F238E27FC236}">
                <a16:creationId xmlns:a16="http://schemas.microsoft.com/office/drawing/2014/main" id="{369731BF-92AE-4E4B-81D2-C92D68252A59}"/>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F34328F8-3DFA-4947-8E39-C1C6AF20183D}"/>
              </a:ext>
            </a:extLst>
          </p:cNvPr>
          <p:cNvSpPr/>
          <p:nvPr/>
        </p:nvSpPr>
        <p:spPr>
          <a:xfrm>
            <a:off x="1905000" y="3429000"/>
            <a:ext cx="7764780" cy="2554545"/>
          </a:xfrm>
          <a:prstGeom prst="rect">
            <a:avLst/>
          </a:prstGeom>
          <a:ln>
            <a:solidFill>
              <a:srgbClr val="4C3282"/>
            </a:solidFill>
          </a:ln>
        </p:spPr>
        <p:txBody>
          <a:bodyPr wrap="square">
            <a:spAutoFit/>
          </a:bodyPr>
          <a:lstStyle/>
          <a:p>
            <a:r>
              <a:rPr lang="en-US" sz="1600" dirty="0">
                <a:solidFill>
                  <a:srgbClr val="E2661A"/>
                </a:solidFill>
                <a:latin typeface="Courier New" panose="02070309020205020404" pitchFamily="49" charset="0"/>
              </a:rPr>
              <a:t>#include</a:t>
            </a:r>
            <a:r>
              <a:rPr lang="en-US" sz="1600" dirty="0">
                <a:solidFill>
                  <a:srgbClr val="611BB8"/>
                </a:solidFill>
                <a:latin typeface="Courier New" panose="02070309020205020404" pitchFamily="49" charset="0"/>
              </a:rPr>
              <a:t> </a:t>
            </a:r>
            <a:r>
              <a:rPr lang="en-US" sz="1600" dirty="0">
                <a:solidFill>
                  <a:srgbClr val="D94B7B"/>
                </a:solidFill>
                <a:latin typeface="Courier New" panose="02070309020205020404" pitchFamily="49" charset="0"/>
              </a:rPr>
              <a:t>"</a:t>
            </a:r>
            <a:r>
              <a:rPr lang="en-US" sz="1600" dirty="0" err="1">
                <a:solidFill>
                  <a:srgbClr val="D94B7B"/>
                </a:solidFill>
                <a:latin typeface="Courier New" panose="02070309020205020404" pitchFamily="49" charset="0"/>
              </a:rPr>
              <a:t>SimplePoint.h</a:t>
            </a:r>
            <a:r>
              <a:rPr lang="en-US" sz="1600" dirty="0">
                <a:solidFill>
                  <a:srgbClr val="D94B7B"/>
                </a:solidFill>
                <a:latin typeface="Courier New" panose="02070309020205020404" pitchFamily="49" charset="0"/>
              </a:rPr>
              <a:t>"</a:t>
            </a:r>
            <a:endParaRPr lang="en-US" sz="1600" dirty="0"/>
          </a:p>
          <a:p>
            <a:br>
              <a:rPr lang="en-US" sz="1600" dirty="0"/>
            </a:br>
            <a:r>
              <a:rPr lang="en-US" sz="1600" dirty="0">
                <a:solidFill>
                  <a:srgbClr val="611BB8"/>
                </a:solidFill>
                <a:latin typeface="Courier New" panose="02070309020205020404" pitchFamily="49" charset="0"/>
              </a:rPr>
              <a:t>... </a:t>
            </a:r>
            <a:r>
              <a:rPr lang="en-US" sz="1600" i="1" dirty="0">
                <a:solidFill>
                  <a:srgbClr val="7F7F7F"/>
                </a:solidFill>
                <a:latin typeface="Courier New" panose="02070309020205020404" pitchFamily="49" charset="0"/>
              </a:rPr>
              <a:t>// definitions for Distance() and </a:t>
            </a:r>
            <a:r>
              <a:rPr lang="en-US" sz="1600" i="1" dirty="0" err="1">
                <a:solidFill>
                  <a:srgbClr val="7F7F7F"/>
                </a:solidFill>
                <a:latin typeface="Courier New" panose="02070309020205020404" pitchFamily="49" charset="0"/>
              </a:rPr>
              <a:t>SetLocation</a:t>
            </a:r>
            <a:r>
              <a:rPr lang="en-US" sz="1600" i="1" dirty="0">
                <a:solidFill>
                  <a:srgbClr val="7F7F7F"/>
                </a:solidFill>
                <a:latin typeface="Courier New" panose="02070309020205020404" pitchFamily="49" charset="0"/>
              </a:rPr>
              <a:t>()</a:t>
            </a:r>
            <a:endParaRPr lang="en-US" sz="1600" dirty="0"/>
          </a:p>
          <a:p>
            <a:br>
              <a:rPr lang="en-US" sz="1600" dirty="0"/>
            </a:br>
            <a:r>
              <a:rPr lang="en-US" sz="1600" dirty="0">
                <a:solidFill>
                  <a:srgbClr val="0066FF"/>
                </a:solidFill>
                <a:latin typeface="Courier New" panose="02070309020205020404" pitchFamily="49" charset="0"/>
              </a:rPr>
              <a:t>int</a:t>
            </a:r>
            <a:r>
              <a:rPr lang="en-US" sz="1600" dirty="0">
                <a:solidFill>
                  <a:srgbClr val="611BB8"/>
                </a:solidFill>
                <a:latin typeface="Courier New" panose="02070309020205020404" pitchFamily="49" charset="0"/>
              </a:rPr>
              <a:t> </a:t>
            </a:r>
            <a:r>
              <a:rPr lang="en-US" sz="1600" b="1" dirty="0">
                <a:solidFill>
                  <a:srgbClr val="669900"/>
                </a:solidFill>
                <a:latin typeface="Courier New" panose="02070309020205020404" pitchFamily="49" charset="0"/>
              </a:rPr>
              <a:t>main</a:t>
            </a:r>
            <a:r>
              <a:rPr lang="en-US" sz="1600" dirty="0">
                <a:solidFill>
                  <a:srgbClr val="611BB8"/>
                </a:solidFill>
                <a:latin typeface="Courier New" panose="02070309020205020404" pitchFamily="49" charset="0"/>
              </a:rPr>
              <a:t>(</a:t>
            </a:r>
            <a:r>
              <a:rPr lang="en-US" sz="1600" dirty="0">
                <a:solidFill>
                  <a:srgbClr val="0066FF"/>
                </a:solidFill>
                <a:latin typeface="Courier New" panose="02070309020205020404" pitchFamily="49" charset="0"/>
              </a:rPr>
              <a:t>int </a:t>
            </a:r>
            <a:r>
              <a:rPr lang="en-US" sz="1600" dirty="0" err="1">
                <a:solidFill>
                  <a:srgbClr val="611BB8"/>
                </a:solidFill>
                <a:latin typeface="Courier New" panose="02070309020205020404" pitchFamily="49" charset="0"/>
              </a:rPr>
              <a:t>argc</a:t>
            </a:r>
            <a:r>
              <a:rPr lang="en-US" sz="1600" dirty="0">
                <a:solidFill>
                  <a:srgbClr val="611BB8"/>
                </a:solidFill>
                <a:latin typeface="Courier New" panose="02070309020205020404" pitchFamily="49" charset="0"/>
              </a:rPr>
              <a:t>, </a:t>
            </a:r>
            <a:r>
              <a:rPr lang="en-US" sz="1600" dirty="0">
                <a:solidFill>
                  <a:srgbClr val="0066FF"/>
                </a:solidFill>
                <a:latin typeface="Courier New" panose="02070309020205020404" pitchFamily="49" charset="0"/>
              </a:rPr>
              <a:t>char** </a:t>
            </a:r>
            <a:r>
              <a:rPr lang="en-US" sz="1600" dirty="0" err="1">
                <a:solidFill>
                  <a:srgbClr val="611BB8"/>
                </a:solidFill>
                <a:latin typeface="Courier New" panose="02070309020205020404" pitchFamily="49" charset="0"/>
              </a:rPr>
              <a:t>argv</a:t>
            </a:r>
            <a:r>
              <a:rPr lang="en-US" sz="1600" dirty="0">
                <a:solidFill>
                  <a:srgbClr val="611BB8"/>
                </a:solidFill>
                <a:latin typeface="Courier New" panose="02070309020205020404" pitchFamily="49" charset="0"/>
              </a:rPr>
              <a:t>) {</a:t>
            </a:r>
            <a:endParaRPr lang="en-US" sz="1600" dirty="0"/>
          </a:p>
          <a:p>
            <a:r>
              <a:rPr lang="en-US" sz="1600" dirty="0">
                <a:solidFill>
                  <a:srgbClr val="611BB8"/>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x;</a:t>
            </a:r>
            <a:endParaRPr lang="en-US" sz="1600" dirty="0"/>
          </a:p>
          <a:p>
            <a:r>
              <a:rPr lang="en-US" sz="1600" dirty="0">
                <a:solidFill>
                  <a:srgbClr val="611BB8"/>
                </a:solidFill>
                <a:latin typeface="Courier New" panose="02070309020205020404" pitchFamily="49" charset="0"/>
              </a:rPr>
              <a:t>  </a:t>
            </a:r>
            <a:r>
              <a:rPr lang="en-US" sz="1600" dirty="0" err="1">
                <a:solidFill>
                  <a:srgbClr val="0066FF"/>
                </a:solidFill>
                <a:latin typeface="Courier New" panose="02070309020205020404" pitchFamily="49" charset="0"/>
              </a:rPr>
              <a:t>SimplePoint</a:t>
            </a:r>
            <a:r>
              <a:rPr lang="en-US" sz="1600" dirty="0">
                <a:solidFill>
                  <a:srgbClr val="0066FF"/>
                </a:solidFill>
                <a:latin typeface="Courier New" panose="02070309020205020404" pitchFamily="49" charset="0"/>
              </a:rPr>
              <a:t> </a:t>
            </a:r>
            <a:r>
              <a:rPr lang="en-US" sz="1600" dirty="0">
                <a:solidFill>
                  <a:srgbClr val="611BB8"/>
                </a:solidFill>
                <a:latin typeface="Courier New" panose="02070309020205020404" pitchFamily="49" charset="0"/>
              </a:rPr>
              <a:t>y(x);  </a:t>
            </a:r>
            <a:r>
              <a:rPr lang="en-US" sz="1600" b="1" i="1" dirty="0">
                <a:solidFill>
                  <a:srgbClr val="FF0000"/>
                </a:solidFill>
                <a:latin typeface="Courier New" panose="02070309020205020404" pitchFamily="49" charset="0"/>
              </a:rPr>
              <a:t>// invokes synthesized copy constructor</a:t>
            </a:r>
            <a:endParaRPr lang="en-US" sz="1600" dirty="0"/>
          </a:p>
          <a:p>
            <a:r>
              <a:rPr lang="en-US" sz="1600" dirty="0">
                <a:solidFill>
                  <a:srgbClr val="611BB8"/>
                </a:solidFill>
                <a:latin typeface="Courier New" panose="02070309020205020404" pitchFamily="49" charset="0"/>
              </a:rPr>
              <a:t>  ...</a:t>
            </a:r>
            <a:endParaRPr lang="en-US" sz="1600" dirty="0"/>
          </a:p>
          <a:p>
            <a:r>
              <a:rPr lang="en-US" sz="1600" dirty="0">
                <a:solidFill>
                  <a:srgbClr val="611BB8"/>
                </a:solidFill>
                <a:latin typeface="Courier New" panose="02070309020205020404" pitchFamily="49" charset="0"/>
              </a:rPr>
              <a:t>  </a:t>
            </a:r>
            <a:r>
              <a:rPr lang="en-US" sz="1600" dirty="0">
                <a:solidFill>
                  <a:srgbClr val="E2661A"/>
                </a:solidFill>
                <a:latin typeface="Courier New" panose="02070309020205020404" pitchFamily="49" charset="0"/>
              </a:rPr>
              <a:t>return</a:t>
            </a:r>
            <a:r>
              <a:rPr lang="en-US" sz="1600" dirty="0">
                <a:solidFill>
                  <a:srgbClr val="611BB8"/>
                </a:solidFill>
                <a:latin typeface="Courier New" panose="02070309020205020404" pitchFamily="49" charset="0"/>
              </a:rPr>
              <a:t> </a:t>
            </a:r>
            <a:r>
              <a:rPr lang="en-US" sz="1600" dirty="0">
                <a:solidFill>
                  <a:srgbClr val="333333"/>
                </a:solidFill>
                <a:latin typeface="Courier New" panose="02070309020205020404" pitchFamily="49" charset="0"/>
              </a:rPr>
              <a:t>EXIT_SUCCESS</a:t>
            </a:r>
            <a:r>
              <a:rPr lang="en-US" sz="1600" dirty="0">
                <a:solidFill>
                  <a:srgbClr val="611BB8"/>
                </a:solidFill>
                <a:latin typeface="Courier New" panose="02070309020205020404" pitchFamily="49" charset="0"/>
              </a:rPr>
              <a:t>;</a:t>
            </a:r>
            <a:endParaRPr lang="en-US" sz="1600" dirty="0"/>
          </a:p>
          <a:p>
            <a:r>
              <a:rPr lang="en-US" sz="1600" dirty="0">
                <a:solidFill>
                  <a:srgbClr val="611BB8"/>
                </a:solidFill>
                <a:latin typeface="Courier New" panose="02070309020205020404" pitchFamily="49" charset="0"/>
              </a:rPr>
              <a:t>}</a:t>
            </a:r>
            <a:endParaRPr lang="en-US" sz="1600" dirty="0"/>
          </a:p>
        </p:txBody>
      </p:sp>
    </p:spTree>
    <p:extLst>
      <p:ext uri="{BB962C8B-B14F-4D97-AF65-F5344CB8AC3E}">
        <p14:creationId xmlns:p14="http://schemas.microsoft.com/office/powerpoint/2010/main" val="352614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8BB3-B302-D04A-A371-3A434E98804B}"/>
              </a:ext>
            </a:extLst>
          </p:cNvPr>
          <p:cNvSpPr>
            <a:spLocks noGrp="1"/>
          </p:cNvSpPr>
          <p:nvPr>
            <p:ph type="title"/>
          </p:nvPr>
        </p:nvSpPr>
        <p:spPr/>
        <p:txBody>
          <a:bodyPr/>
          <a:lstStyle/>
          <a:p>
            <a:r>
              <a:rPr lang="en-US" dirty="0"/>
              <a:t>When Do Copies Happen?</a:t>
            </a:r>
          </a:p>
        </p:txBody>
      </p:sp>
      <p:sp>
        <p:nvSpPr>
          <p:cNvPr id="3" name="Content Placeholder 2">
            <a:extLst>
              <a:ext uri="{FF2B5EF4-FFF2-40B4-BE49-F238E27FC236}">
                <a16:creationId xmlns:a16="http://schemas.microsoft.com/office/drawing/2014/main" id="{3DEA8B96-5E82-7648-A445-30C7D16C8C5C}"/>
              </a:ext>
            </a:extLst>
          </p:cNvPr>
          <p:cNvSpPr>
            <a:spLocks noGrp="1"/>
          </p:cNvSpPr>
          <p:nvPr>
            <p:ph idx="1"/>
          </p:nvPr>
        </p:nvSpPr>
        <p:spPr/>
        <p:txBody>
          <a:bodyPr/>
          <a:lstStyle/>
          <a:p>
            <a:pPr fontAlgn="base"/>
            <a:r>
              <a:rPr lang="en-US" sz="2400" dirty="0"/>
              <a:t>The copy constructor is invoked if:</a:t>
            </a:r>
            <a:endParaRPr lang="en-US" sz="1400" dirty="0"/>
          </a:p>
          <a:p>
            <a:pPr lvl="1" fontAlgn="base"/>
            <a:r>
              <a:rPr lang="en-US" dirty="0"/>
              <a:t>You </a:t>
            </a:r>
            <a:r>
              <a:rPr lang="en-US" i="1" dirty="0"/>
              <a:t>initialize</a:t>
            </a:r>
            <a:r>
              <a:rPr lang="en-US" dirty="0"/>
              <a:t> an object from </a:t>
            </a:r>
            <a:br>
              <a:rPr lang="en-US" dirty="0"/>
            </a:br>
            <a:r>
              <a:rPr lang="en-US" dirty="0"/>
              <a:t>another object of the same </a:t>
            </a:r>
            <a:br>
              <a:rPr lang="en-US" dirty="0"/>
            </a:br>
            <a:r>
              <a:rPr lang="en-US" dirty="0"/>
              <a:t>type:</a:t>
            </a:r>
            <a:endParaRPr lang="en-US" sz="2000" dirty="0"/>
          </a:p>
          <a:p>
            <a:pPr marL="0" indent="0">
              <a:buNone/>
            </a:pPr>
            <a:br>
              <a:rPr lang="en-US" dirty="0"/>
            </a:br>
            <a:endParaRPr lang="en-US" dirty="0"/>
          </a:p>
          <a:p>
            <a:pPr lvl="1" fontAlgn="base"/>
            <a:r>
              <a:rPr lang="en-US" dirty="0"/>
              <a:t>You pass a non-reference </a:t>
            </a:r>
            <a:br>
              <a:rPr lang="en-US" dirty="0"/>
            </a:br>
            <a:r>
              <a:rPr lang="en-US" dirty="0"/>
              <a:t>object as a value parameter </a:t>
            </a:r>
            <a:br>
              <a:rPr lang="en-US" dirty="0"/>
            </a:br>
            <a:r>
              <a:rPr lang="en-US" dirty="0"/>
              <a:t>to a function:</a:t>
            </a:r>
            <a:endParaRPr lang="en-US" sz="2000" dirty="0"/>
          </a:p>
          <a:p>
            <a:pPr marL="0" indent="0">
              <a:buNone/>
            </a:pPr>
            <a:br>
              <a:rPr lang="en-US" dirty="0"/>
            </a:br>
            <a:endParaRPr lang="en-US" dirty="0"/>
          </a:p>
          <a:p>
            <a:pPr lvl="1" fontAlgn="base"/>
            <a:r>
              <a:rPr lang="en-US" dirty="0"/>
              <a:t>You return a non-reference</a:t>
            </a:r>
            <a:br>
              <a:rPr lang="en-US" dirty="0"/>
            </a:br>
            <a:r>
              <a:rPr lang="en-US" dirty="0"/>
              <a:t>object value from a function:</a:t>
            </a:r>
            <a:endParaRPr lang="en-US" sz="2000" dirty="0"/>
          </a:p>
          <a:p>
            <a:endParaRPr lang="en-US" dirty="0"/>
          </a:p>
        </p:txBody>
      </p:sp>
      <p:sp>
        <p:nvSpPr>
          <p:cNvPr id="4" name="Slide Number Placeholder 3">
            <a:extLst>
              <a:ext uri="{FF2B5EF4-FFF2-40B4-BE49-F238E27FC236}">
                <a16:creationId xmlns:a16="http://schemas.microsoft.com/office/drawing/2014/main" id="{9C7B43F0-A95D-8B48-8922-46441210D9D9}"/>
              </a:ext>
            </a:extLst>
          </p:cNvPr>
          <p:cNvSpPr>
            <a:spLocks noGrp="1"/>
          </p:cNvSpPr>
          <p:nvPr>
            <p:ph type="sldNum" sz="quarter" idx="12"/>
          </p:nvPr>
        </p:nvSpPr>
        <p:spPr/>
        <p:txBody>
          <a:bodyPr/>
          <a:lstStyle/>
          <a:p>
            <a:fld id="{659665DE-58FC-41F4-AC58-2C90A5E00527}" type="slidenum">
              <a:rPr lang="en-US" smtClean="0"/>
              <a:t>27</a:t>
            </a:fld>
            <a:endParaRPr lang="en-US"/>
          </a:p>
        </p:txBody>
      </p:sp>
      <p:sp>
        <p:nvSpPr>
          <p:cNvPr id="5" name="Footer Placeholder 4">
            <a:extLst>
              <a:ext uri="{FF2B5EF4-FFF2-40B4-BE49-F238E27FC236}">
                <a16:creationId xmlns:a16="http://schemas.microsoft.com/office/drawing/2014/main" id="{3A31B006-D49B-A645-8E2E-D89B35EDA49A}"/>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3A4029D5-12DA-8443-A256-1866D5218BB2}"/>
              </a:ext>
            </a:extLst>
          </p:cNvPr>
          <p:cNvSpPr/>
          <p:nvPr/>
        </p:nvSpPr>
        <p:spPr>
          <a:xfrm>
            <a:off x="4222326" y="2073116"/>
            <a:ext cx="4578774" cy="923330"/>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x;      </a:t>
            </a:r>
            <a:r>
              <a:rPr lang="en-US" i="1" dirty="0">
                <a:solidFill>
                  <a:srgbClr val="5A5A5A"/>
                </a:solidFill>
                <a:latin typeface="Courier New" panose="02070309020205020404" pitchFamily="49" charset="0"/>
              </a:rPr>
              <a:t>// default </a:t>
            </a:r>
            <a:r>
              <a:rPr lang="en-US" i="1" dirty="0" err="1">
                <a:solidFill>
                  <a:srgbClr val="5A5A5A"/>
                </a:solidFill>
                <a:latin typeface="Courier New" panose="02070309020205020404" pitchFamily="49" charset="0"/>
              </a:rPr>
              <a:t>ctor</a:t>
            </a:r>
            <a:endParaRPr lang="en-US" dirty="0"/>
          </a:p>
          <a:p>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y(x);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endParaRPr lang="en-US" dirty="0"/>
          </a:p>
          <a:p>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z = y;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endParaRPr lang="en-US" dirty="0"/>
          </a:p>
        </p:txBody>
      </p:sp>
      <p:sp>
        <p:nvSpPr>
          <p:cNvPr id="7" name="Rectangle 6">
            <a:extLst>
              <a:ext uri="{FF2B5EF4-FFF2-40B4-BE49-F238E27FC236}">
                <a16:creationId xmlns:a16="http://schemas.microsoft.com/office/drawing/2014/main" id="{CEB46FC8-3D0C-0B49-A17C-BD50F94865E7}"/>
              </a:ext>
            </a:extLst>
          </p:cNvPr>
          <p:cNvSpPr/>
          <p:nvPr/>
        </p:nvSpPr>
        <p:spPr>
          <a:xfrm>
            <a:off x="4222326" y="3452574"/>
            <a:ext cx="4578774" cy="1200329"/>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void</a:t>
            </a:r>
            <a:r>
              <a:rPr lang="en-US" dirty="0">
                <a:solidFill>
                  <a:srgbClr val="611BB8"/>
                </a:solidFill>
                <a:latin typeface="Courier New" panose="02070309020205020404" pitchFamily="49" charset="0"/>
              </a:rPr>
              <a:t> </a:t>
            </a:r>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a:t>
            </a:r>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x) { ... }</a:t>
            </a:r>
            <a:endParaRPr lang="en-US" dirty="0"/>
          </a:p>
          <a:p>
            <a:br>
              <a:rPr lang="en-US" dirty="0"/>
            </a:br>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y;      </a:t>
            </a:r>
            <a:r>
              <a:rPr lang="en-US" i="1" dirty="0">
                <a:solidFill>
                  <a:srgbClr val="5A5A5A"/>
                </a:solidFill>
                <a:latin typeface="Courier New" panose="02070309020205020404" pitchFamily="49" charset="0"/>
              </a:rPr>
              <a:t>// default </a:t>
            </a:r>
            <a:r>
              <a:rPr lang="en-US" i="1" dirty="0" err="1">
                <a:solidFill>
                  <a:srgbClr val="5A5A5A"/>
                </a:solidFill>
                <a:latin typeface="Courier New" panose="02070309020205020404" pitchFamily="49" charset="0"/>
              </a:rPr>
              <a:t>ctor</a:t>
            </a:r>
            <a:endParaRPr lang="en-US" dirty="0"/>
          </a:p>
          <a:p>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(y);</a:t>
            </a:r>
            <a:r>
              <a:rPr lang="en-US" dirty="0">
                <a:solidFill>
                  <a:srgbClr val="0066FF"/>
                </a:solidFill>
                <a:latin typeface="Courier New" panose="02070309020205020404" pitchFamily="49" charset="0"/>
              </a:rPr>
              <a:t>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endParaRPr lang="en-US" dirty="0"/>
          </a:p>
        </p:txBody>
      </p:sp>
      <p:sp>
        <p:nvSpPr>
          <p:cNvPr id="8" name="Rectangle 7">
            <a:extLst>
              <a:ext uri="{FF2B5EF4-FFF2-40B4-BE49-F238E27FC236}">
                <a16:creationId xmlns:a16="http://schemas.microsoft.com/office/drawing/2014/main" id="{13509DCD-0D92-A64A-8048-C7F0C4756425}"/>
              </a:ext>
            </a:extLst>
          </p:cNvPr>
          <p:cNvSpPr/>
          <p:nvPr/>
        </p:nvSpPr>
        <p:spPr>
          <a:xfrm>
            <a:off x="4222326" y="4927236"/>
            <a:ext cx="4578774" cy="1200329"/>
          </a:xfrm>
          <a:prstGeom prst="rect">
            <a:avLst/>
          </a:prstGeom>
          <a:ln>
            <a:solidFill>
              <a:srgbClr val="4C3282"/>
            </a:solidFill>
          </a:ln>
        </p:spPr>
        <p:txBody>
          <a:bodyPr wrap="square">
            <a:spAutoFit/>
          </a:bodyPr>
          <a:lstStyle/>
          <a:p>
            <a:r>
              <a:rPr lang="en-US" dirty="0">
                <a:solidFill>
                  <a:srgbClr val="0066FF"/>
                </a:solidFill>
                <a:latin typeface="Courier New" panose="02070309020205020404" pitchFamily="49" charset="0"/>
              </a:rPr>
              <a:t>Point</a:t>
            </a:r>
            <a:r>
              <a:rPr lang="en-US" dirty="0">
                <a:solidFill>
                  <a:srgbClr val="611BB8"/>
                </a:solidFill>
                <a:latin typeface="Courier New" panose="02070309020205020404" pitchFamily="49" charset="0"/>
              </a:rPr>
              <a:t> </a:t>
            </a:r>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 {</a:t>
            </a:r>
            <a:endParaRPr lang="en-US" dirty="0"/>
          </a:p>
          <a:p>
            <a:r>
              <a:rPr lang="en-US" i="1" dirty="0">
                <a:solidFill>
                  <a:srgbClr val="5A5A5A"/>
                </a:solidFill>
                <a:latin typeface="Courier New" panose="02070309020205020404" pitchFamily="49" charset="0"/>
              </a:rPr>
              <a:t>  </a:t>
            </a:r>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y;    </a:t>
            </a:r>
            <a:r>
              <a:rPr lang="en-US" i="1" dirty="0">
                <a:solidFill>
                  <a:srgbClr val="5A5A5A"/>
                </a:solidFill>
                <a:latin typeface="Courier New" panose="02070309020205020404" pitchFamily="49" charset="0"/>
              </a:rPr>
              <a:t>// default </a:t>
            </a:r>
            <a:r>
              <a:rPr lang="en-US" i="1" dirty="0" err="1">
                <a:solidFill>
                  <a:srgbClr val="5A5A5A"/>
                </a:solidFill>
                <a:latin typeface="Courier New" panose="02070309020205020404" pitchFamily="49" charset="0"/>
              </a:rPr>
              <a:t>ctor</a:t>
            </a:r>
            <a:endParaRPr lang="en-US" dirty="0"/>
          </a:p>
          <a:p>
            <a:r>
              <a:rPr lang="en-US" i="1" dirty="0">
                <a:solidFill>
                  <a:srgbClr val="5A5A5A"/>
                </a:solidFill>
                <a:latin typeface="Courier New" panose="02070309020205020404" pitchFamily="49" charset="0"/>
              </a:rPr>
              <a:t>  </a:t>
            </a:r>
            <a:r>
              <a:rPr lang="en-US" dirty="0">
                <a:solidFill>
                  <a:srgbClr val="E2661A"/>
                </a:solidFill>
                <a:latin typeface="Courier New" panose="02070309020205020404" pitchFamily="49" charset="0"/>
              </a:rPr>
              <a:t>return</a:t>
            </a:r>
            <a:r>
              <a:rPr lang="en-US" dirty="0">
                <a:solidFill>
                  <a:srgbClr val="0066FF"/>
                </a:solidFill>
                <a:latin typeface="Courier New" panose="02070309020205020404" pitchFamily="49" charset="0"/>
              </a:rPr>
              <a:t> </a:t>
            </a:r>
            <a:r>
              <a:rPr lang="en-US" dirty="0">
                <a:solidFill>
                  <a:srgbClr val="611BB8"/>
                </a:solidFill>
                <a:latin typeface="Courier New" panose="02070309020205020404" pitchFamily="49" charset="0"/>
              </a:rPr>
              <a:t>y;</a:t>
            </a:r>
            <a:r>
              <a:rPr lang="en-US" dirty="0">
                <a:solidFill>
                  <a:srgbClr val="0066FF"/>
                </a:solidFill>
                <a:latin typeface="Courier New" panose="02070309020205020404" pitchFamily="49" charset="0"/>
              </a:rPr>
              <a:t>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1311478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2073-B58A-834E-B256-84886BFAA479}"/>
              </a:ext>
            </a:extLst>
          </p:cNvPr>
          <p:cNvSpPr>
            <a:spLocks noGrp="1"/>
          </p:cNvSpPr>
          <p:nvPr>
            <p:ph type="title"/>
          </p:nvPr>
        </p:nvSpPr>
        <p:spPr/>
        <p:txBody>
          <a:bodyPr/>
          <a:lstStyle/>
          <a:p>
            <a:r>
              <a:rPr lang="en-US" dirty="0"/>
              <a:t>Initialization Lists</a:t>
            </a:r>
          </a:p>
        </p:txBody>
      </p:sp>
      <p:sp>
        <p:nvSpPr>
          <p:cNvPr id="3" name="Content Placeholder 2">
            <a:extLst>
              <a:ext uri="{FF2B5EF4-FFF2-40B4-BE49-F238E27FC236}">
                <a16:creationId xmlns:a16="http://schemas.microsoft.com/office/drawing/2014/main" id="{9A1F0D4D-6AAC-A543-AE23-C666CFB5EE8F}"/>
              </a:ext>
            </a:extLst>
          </p:cNvPr>
          <p:cNvSpPr>
            <a:spLocks noGrp="1"/>
          </p:cNvSpPr>
          <p:nvPr>
            <p:ph idx="1"/>
          </p:nvPr>
        </p:nvSpPr>
        <p:spPr/>
        <p:txBody>
          <a:bodyPr/>
          <a:lstStyle/>
          <a:p>
            <a:pPr fontAlgn="base"/>
            <a:r>
              <a:rPr lang="en-US" sz="2400" dirty="0"/>
              <a:t>C++ lets you </a:t>
            </a:r>
            <a:r>
              <a:rPr lang="en-US" sz="2400" i="1" dirty="0"/>
              <a:t>optionally</a:t>
            </a:r>
            <a:r>
              <a:rPr lang="en-US" sz="2400" dirty="0"/>
              <a:t> declare an initialization list as part of a constructor definition</a:t>
            </a:r>
            <a:endParaRPr lang="en-US" sz="1400" dirty="0"/>
          </a:p>
          <a:p>
            <a:pPr lvl="1" fontAlgn="base"/>
            <a:r>
              <a:rPr lang="en-US" dirty="0"/>
              <a:t>Initializes fields according to parameters in the list</a:t>
            </a:r>
            <a:endParaRPr lang="en-US" sz="2000" dirty="0"/>
          </a:p>
          <a:p>
            <a:pPr lvl="1" fontAlgn="base"/>
            <a:r>
              <a:rPr lang="en-US" dirty="0"/>
              <a:t>The following two are (nearly) identical:</a:t>
            </a:r>
            <a:endParaRPr lang="en-US" sz="2000" dirty="0"/>
          </a:p>
          <a:p>
            <a:endParaRPr lang="en-US" dirty="0"/>
          </a:p>
        </p:txBody>
      </p:sp>
      <p:sp>
        <p:nvSpPr>
          <p:cNvPr id="4" name="Slide Number Placeholder 3">
            <a:extLst>
              <a:ext uri="{FF2B5EF4-FFF2-40B4-BE49-F238E27FC236}">
                <a16:creationId xmlns:a16="http://schemas.microsoft.com/office/drawing/2014/main" id="{699A95D0-AF54-754C-BF03-374F5BC1CBDB}"/>
              </a:ext>
            </a:extLst>
          </p:cNvPr>
          <p:cNvSpPr>
            <a:spLocks noGrp="1"/>
          </p:cNvSpPr>
          <p:nvPr>
            <p:ph type="sldNum" sz="quarter" idx="12"/>
          </p:nvPr>
        </p:nvSpPr>
        <p:spPr/>
        <p:txBody>
          <a:bodyPr/>
          <a:lstStyle/>
          <a:p>
            <a:fld id="{659665DE-58FC-41F4-AC58-2C90A5E00527}" type="slidenum">
              <a:rPr lang="en-US" smtClean="0"/>
              <a:t>28</a:t>
            </a:fld>
            <a:endParaRPr lang="en-US"/>
          </a:p>
        </p:txBody>
      </p:sp>
      <p:sp>
        <p:nvSpPr>
          <p:cNvPr id="5" name="Footer Placeholder 4">
            <a:extLst>
              <a:ext uri="{FF2B5EF4-FFF2-40B4-BE49-F238E27FC236}">
                <a16:creationId xmlns:a16="http://schemas.microsoft.com/office/drawing/2014/main" id="{AB2D28C2-D4B0-FD40-B162-2A3139CAD704}"/>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F84C9ADA-C98A-6B48-893B-092CBD2FD43E}"/>
              </a:ext>
            </a:extLst>
          </p:cNvPr>
          <p:cNvSpPr/>
          <p:nvPr/>
        </p:nvSpPr>
        <p:spPr>
          <a:xfrm>
            <a:off x="575239" y="3187899"/>
            <a:ext cx="7330440" cy="1754326"/>
          </a:xfrm>
          <a:prstGeom prst="rect">
            <a:avLst/>
          </a:prstGeom>
          <a:ln>
            <a:solidFill>
              <a:srgbClr val="4C3282"/>
            </a:solidFill>
          </a:ln>
        </p:spPr>
        <p:txBody>
          <a:bodyPr wrap="square">
            <a:spAutoFit/>
          </a:bodyPr>
          <a:lstStyle/>
          <a:p>
            <a:r>
              <a:rPr lang="en-US" dirty="0">
                <a:solidFill>
                  <a:srgbClr val="611BB8"/>
                </a:solidFill>
                <a:latin typeface="Courier New" panose="02070309020205020404" pitchFamily="49" charset="0"/>
              </a:rPr>
              <a:t>Point::Point(</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x, </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y) {</a:t>
            </a:r>
            <a:endParaRPr lang="en-US" dirty="0"/>
          </a:p>
          <a:p>
            <a:r>
              <a:rPr lang="en-US" dirty="0">
                <a:solidFill>
                  <a:srgbClr val="611BB8"/>
                </a:solidFill>
                <a:latin typeface="Courier New" panose="02070309020205020404" pitchFamily="49" charset="0"/>
              </a:rPr>
              <a:t>  x_ = x;</a:t>
            </a:r>
            <a:endParaRPr lang="en-US" dirty="0"/>
          </a:p>
          <a:p>
            <a:r>
              <a:rPr lang="en-US" dirty="0">
                <a:solidFill>
                  <a:srgbClr val="611BB8"/>
                </a:solidFill>
                <a:latin typeface="Courier New" panose="02070309020205020404" pitchFamily="49" charset="0"/>
              </a:rPr>
              <a:t>  y_ = y;</a:t>
            </a:r>
            <a:endParaRPr lang="en-US" dirty="0"/>
          </a:p>
          <a:p>
            <a:r>
              <a:rPr lang="en-US" dirty="0">
                <a:solidFill>
                  <a:srgbClr val="611BB8"/>
                </a:solidFill>
                <a:latin typeface="Courier New" panose="02070309020205020404" pitchFamily="49" charset="0"/>
              </a:rPr>
              <a:t>  std::</a:t>
            </a:r>
            <a:r>
              <a:rPr lang="en-US" dirty="0" err="1">
                <a:solidFill>
                  <a:srgbClr val="611BB8"/>
                </a:solidFill>
                <a:latin typeface="Courier New" panose="02070309020205020404" pitchFamily="49" charset="0"/>
              </a:rPr>
              <a:t>cout</a:t>
            </a:r>
            <a:r>
              <a:rPr lang="en-US" dirty="0">
                <a:solidFill>
                  <a:srgbClr val="611BB8"/>
                </a:solidFill>
                <a:latin typeface="Courier New" panose="02070309020205020404" pitchFamily="49" charset="0"/>
              </a:rPr>
              <a:t> &lt;&lt; </a:t>
            </a:r>
            <a:r>
              <a:rPr lang="en-US" dirty="0">
                <a:solidFill>
                  <a:srgbClr val="D94B7B"/>
                </a:solidFill>
                <a:latin typeface="Courier New" panose="02070309020205020404" pitchFamily="49" charset="0"/>
              </a:rPr>
              <a:t>"Point constructed: ("</a:t>
            </a:r>
            <a:r>
              <a:rPr lang="en-US" dirty="0">
                <a:solidFill>
                  <a:srgbClr val="611BB8"/>
                </a:solidFill>
                <a:latin typeface="Courier New" panose="02070309020205020404" pitchFamily="49" charset="0"/>
              </a:rPr>
              <a:t> &lt;&lt; x_ &lt;&lt; </a:t>
            </a:r>
            <a:r>
              <a:rPr lang="en-US" dirty="0">
                <a:solidFill>
                  <a:srgbClr val="D94B7B"/>
                </a:solidFill>
                <a:latin typeface="Courier New" panose="02070309020205020404" pitchFamily="49" charset="0"/>
              </a:rPr>
              <a:t>","</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std::</a:t>
            </a:r>
            <a:r>
              <a:rPr lang="en-US" dirty="0" err="1">
                <a:solidFill>
                  <a:srgbClr val="611BB8"/>
                </a:solidFill>
                <a:latin typeface="Courier New" panose="02070309020205020404" pitchFamily="49" charset="0"/>
              </a:rPr>
              <a:t>cout</a:t>
            </a:r>
            <a:r>
              <a:rPr lang="en-US" dirty="0">
                <a:solidFill>
                  <a:srgbClr val="611BB8"/>
                </a:solidFill>
                <a:latin typeface="Courier New" panose="02070309020205020404" pitchFamily="49" charset="0"/>
              </a:rPr>
              <a:t> &lt;&lt; y_&lt;&lt; </a:t>
            </a:r>
            <a:r>
              <a:rPr lang="en-US" dirty="0">
                <a:solidFill>
                  <a:srgbClr val="D94B7B"/>
                </a:solidFill>
                <a:latin typeface="Courier New" panose="02070309020205020404" pitchFamily="49" charset="0"/>
              </a:rPr>
              <a:t>")"</a:t>
            </a:r>
            <a:r>
              <a:rPr lang="en-US" dirty="0">
                <a:solidFill>
                  <a:srgbClr val="611BB8"/>
                </a:solidFill>
                <a:latin typeface="Courier New" panose="02070309020205020404" pitchFamily="49" charset="0"/>
              </a:rPr>
              <a:t> &lt;&lt; std::</a:t>
            </a:r>
            <a:r>
              <a:rPr lang="en-US" dirty="0" err="1">
                <a:solidFill>
                  <a:srgbClr val="611BB8"/>
                </a:solidFill>
                <a:latin typeface="Courier New" panose="02070309020205020404" pitchFamily="49" charset="0"/>
              </a:rPr>
              <a:t>endl</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p:txBody>
      </p:sp>
      <p:sp>
        <p:nvSpPr>
          <p:cNvPr id="7" name="Rectangle 6">
            <a:extLst>
              <a:ext uri="{FF2B5EF4-FFF2-40B4-BE49-F238E27FC236}">
                <a16:creationId xmlns:a16="http://schemas.microsoft.com/office/drawing/2014/main" id="{6E6589FE-AE34-2E48-BF3A-B5BA9B2103BC}"/>
              </a:ext>
            </a:extLst>
          </p:cNvPr>
          <p:cNvSpPr/>
          <p:nvPr/>
        </p:nvSpPr>
        <p:spPr>
          <a:xfrm>
            <a:off x="3955738" y="4762650"/>
            <a:ext cx="8107680" cy="1477328"/>
          </a:xfrm>
          <a:prstGeom prst="rect">
            <a:avLst/>
          </a:prstGeom>
          <a:solidFill>
            <a:schemeClr val="bg1"/>
          </a:solidFill>
          <a:ln>
            <a:solidFill>
              <a:srgbClr val="4C3282"/>
            </a:solidFill>
          </a:ln>
        </p:spPr>
        <p:txBody>
          <a:bodyPr wrap="square">
            <a:spAutoFit/>
          </a:bodyPr>
          <a:lstStyle/>
          <a:p>
            <a:r>
              <a:rPr lang="en-US" i="1" dirty="0">
                <a:solidFill>
                  <a:srgbClr val="5A5A5A"/>
                </a:solidFill>
                <a:latin typeface="Courier New" panose="02070309020205020404" pitchFamily="49" charset="0"/>
              </a:rPr>
              <a:t>// constructor with an initialization list</a:t>
            </a:r>
            <a:endParaRPr lang="en-US" dirty="0"/>
          </a:p>
          <a:p>
            <a:r>
              <a:rPr lang="en-US" dirty="0">
                <a:solidFill>
                  <a:srgbClr val="611BB8"/>
                </a:solidFill>
                <a:latin typeface="Courier New" panose="02070309020205020404" pitchFamily="49" charset="0"/>
              </a:rPr>
              <a:t>Point::Point(</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x, </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y) </a:t>
            </a:r>
            <a:r>
              <a:rPr lang="en-US" b="1" dirty="0">
                <a:solidFill>
                  <a:srgbClr val="FF0000"/>
                </a:solidFill>
                <a:latin typeface="Courier New" panose="02070309020205020404" pitchFamily="49" charset="0"/>
              </a:rPr>
              <a:t>: x_(x), y_(y)</a:t>
            </a:r>
            <a:r>
              <a:rPr lang="en-US" dirty="0">
                <a:solidFill>
                  <a:srgbClr val="611BB8"/>
                </a:solidFill>
                <a:latin typeface="Courier New" panose="02070309020205020404" pitchFamily="49" charset="0"/>
              </a:rPr>
              <a:t> {</a:t>
            </a:r>
            <a:endParaRPr lang="en-US" dirty="0"/>
          </a:p>
          <a:p>
            <a:r>
              <a:rPr lang="en-US" dirty="0">
                <a:solidFill>
                  <a:srgbClr val="611BB8"/>
                </a:solidFill>
                <a:latin typeface="Courier New" panose="02070309020205020404" pitchFamily="49" charset="0"/>
              </a:rPr>
              <a:t>  std::</a:t>
            </a:r>
            <a:r>
              <a:rPr lang="en-US" dirty="0" err="1">
                <a:solidFill>
                  <a:srgbClr val="611BB8"/>
                </a:solidFill>
                <a:latin typeface="Courier New" panose="02070309020205020404" pitchFamily="49" charset="0"/>
              </a:rPr>
              <a:t>cout</a:t>
            </a:r>
            <a:r>
              <a:rPr lang="en-US" dirty="0">
                <a:solidFill>
                  <a:srgbClr val="611BB8"/>
                </a:solidFill>
                <a:latin typeface="Courier New" panose="02070309020205020404" pitchFamily="49" charset="0"/>
              </a:rPr>
              <a:t> &lt;&lt; </a:t>
            </a:r>
            <a:r>
              <a:rPr lang="en-US" dirty="0">
                <a:solidFill>
                  <a:srgbClr val="D94B7B"/>
                </a:solidFill>
                <a:latin typeface="Courier New" panose="02070309020205020404" pitchFamily="49" charset="0"/>
              </a:rPr>
              <a:t>"Point constructed: ("</a:t>
            </a:r>
            <a:r>
              <a:rPr lang="en-US" dirty="0">
                <a:solidFill>
                  <a:srgbClr val="611BB8"/>
                </a:solidFill>
                <a:latin typeface="Courier New" panose="02070309020205020404" pitchFamily="49" charset="0"/>
              </a:rPr>
              <a:t> &lt;&lt; x_ &lt;&lt; </a:t>
            </a:r>
            <a:r>
              <a:rPr lang="en-US" dirty="0">
                <a:solidFill>
                  <a:srgbClr val="D94B7B"/>
                </a:solidFill>
                <a:latin typeface="Courier New" panose="02070309020205020404" pitchFamily="49" charset="0"/>
              </a:rPr>
              <a:t>","</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std::</a:t>
            </a:r>
            <a:r>
              <a:rPr lang="en-US" dirty="0" err="1">
                <a:solidFill>
                  <a:srgbClr val="611BB8"/>
                </a:solidFill>
                <a:latin typeface="Courier New" panose="02070309020205020404" pitchFamily="49" charset="0"/>
              </a:rPr>
              <a:t>cout</a:t>
            </a:r>
            <a:r>
              <a:rPr lang="en-US" dirty="0">
                <a:solidFill>
                  <a:srgbClr val="611BB8"/>
                </a:solidFill>
                <a:latin typeface="Courier New" panose="02070309020205020404" pitchFamily="49" charset="0"/>
              </a:rPr>
              <a:t> &lt;&lt; y_&lt;&lt; </a:t>
            </a:r>
            <a:r>
              <a:rPr lang="en-US" dirty="0">
                <a:solidFill>
                  <a:srgbClr val="D94B7B"/>
                </a:solidFill>
                <a:latin typeface="Courier New" panose="02070309020205020404" pitchFamily="49" charset="0"/>
              </a:rPr>
              <a:t>")"</a:t>
            </a:r>
            <a:r>
              <a:rPr lang="en-US" dirty="0">
                <a:solidFill>
                  <a:srgbClr val="611BB8"/>
                </a:solidFill>
                <a:latin typeface="Courier New" panose="02070309020205020404" pitchFamily="49" charset="0"/>
              </a:rPr>
              <a:t> &lt;&lt; std::</a:t>
            </a:r>
            <a:r>
              <a:rPr lang="en-US" dirty="0" err="1">
                <a:solidFill>
                  <a:srgbClr val="611BB8"/>
                </a:solidFill>
                <a:latin typeface="Courier New" panose="02070309020205020404" pitchFamily="49" charset="0"/>
              </a:rPr>
              <a:t>endl</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2774032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1283F-C0AE-E549-9401-BA6BF10157CA}"/>
              </a:ext>
            </a:extLst>
          </p:cNvPr>
          <p:cNvSpPr>
            <a:spLocks noGrp="1"/>
          </p:cNvSpPr>
          <p:nvPr>
            <p:ph type="title"/>
          </p:nvPr>
        </p:nvSpPr>
        <p:spPr/>
        <p:txBody>
          <a:bodyPr/>
          <a:lstStyle/>
          <a:p>
            <a:r>
              <a:rPr lang="en-US" dirty="0"/>
              <a:t>Initialization vs Construction</a:t>
            </a:r>
          </a:p>
        </p:txBody>
      </p:sp>
      <p:sp>
        <p:nvSpPr>
          <p:cNvPr id="3" name="Content Placeholder 2">
            <a:extLst>
              <a:ext uri="{FF2B5EF4-FFF2-40B4-BE49-F238E27FC236}">
                <a16:creationId xmlns:a16="http://schemas.microsoft.com/office/drawing/2014/main" id="{06728483-103E-0A4A-A247-28D47D5514EF}"/>
              </a:ext>
            </a:extLst>
          </p:cNvPr>
          <p:cNvSpPr>
            <a:spLocks noGrp="1"/>
          </p:cNvSpPr>
          <p:nvPr>
            <p:ph idx="1"/>
          </p:nvPr>
        </p:nvSpPr>
        <p:spPr>
          <a:xfrm>
            <a:off x="575240" y="1463857"/>
            <a:ext cx="11187258" cy="4091123"/>
          </a:xfrm>
        </p:spPr>
        <p:txBody>
          <a:bodyPr/>
          <a:lstStyle/>
          <a:p>
            <a:r>
              <a:rPr lang="en-US" dirty="0"/>
              <a:t> Data members in initializer list are initialized in the order they are defined in the class, not by the initialization list ordering</a:t>
            </a:r>
            <a:endParaRPr lang="en-US" sz="2000" dirty="0"/>
          </a:p>
          <a:p>
            <a:pPr lvl="1"/>
            <a:r>
              <a:rPr lang="en-US" dirty="0"/>
              <a:t>Data members that don’t appear in the initialization list are </a:t>
            </a:r>
            <a:r>
              <a:rPr lang="en-US" i="1" dirty="0"/>
              <a:t>default initialized/constructed</a:t>
            </a:r>
            <a:r>
              <a:rPr lang="en-US" dirty="0"/>
              <a:t> before body is executed</a:t>
            </a:r>
            <a:endParaRPr lang="en-US" sz="800" dirty="0"/>
          </a:p>
          <a:p>
            <a:r>
              <a:rPr lang="en-US" dirty="0"/>
              <a:t> Initialization preferred to assignment to avoid extra steps</a:t>
            </a:r>
            <a:endParaRPr lang="en-US" sz="2000" dirty="0"/>
          </a:p>
          <a:p>
            <a:pPr lvl="1"/>
            <a:r>
              <a:rPr lang="en-US" dirty="0"/>
              <a:t>Never mix the two styles</a:t>
            </a:r>
            <a:endParaRPr lang="en-US" sz="800" dirty="0"/>
          </a:p>
        </p:txBody>
      </p:sp>
      <p:sp>
        <p:nvSpPr>
          <p:cNvPr id="4" name="Slide Number Placeholder 3">
            <a:extLst>
              <a:ext uri="{FF2B5EF4-FFF2-40B4-BE49-F238E27FC236}">
                <a16:creationId xmlns:a16="http://schemas.microsoft.com/office/drawing/2014/main" id="{F060B584-E92B-954B-855E-9AEE357C5E0E}"/>
              </a:ext>
            </a:extLst>
          </p:cNvPr>
          <p:cNvSpPr>
            <a:spLocks noGrp="1"/>
          </p:cNvSpPr>
          <p:nvPr>
            <p:ph type="sldNum" sz="quarter" idx="12"/>
          </p:nvPr>
        </p:nvSpPr>
        <p:spPr/>
        <p:txBody>
          <a:bodyPr/>
          <a:lstStyle/>
          <a:p>
            <a:fld id="{659665DE-58FC-41F4-AC58-2C90A5E00527}" type="slidenum">
              <a:rPr lang="en-US" smtClean="0"/>
              <a:t>29</a:t>
            </a:fld>
            <a:endParaRPr lang="en-US"/>
          </a:p>
        </p:txBody>
      </p:sp>
      <p:sp>
        <p:nvSpPr>
          <p:cNvPr id="5" name="Footer Placeholder 4">
            <a:extLst>
              <a:ext uri="{FF2B5EF4-FFF2-40B4-BE49-F238E27FC236}">
                <a16:creationId xmlns:a16="http://schemas.microsoft.com/office/drawing/2014/main" id="{499E8A88-149F-CE4E-9D49-2FE1CEE1FE9C}"/>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716D7251-A885-7347-AFDF-6EC34AEF0CF3}"/>
              </a:ext>
            </a:extLst>
          </p:cNvPr>
          <p:cNvSpPr/>
          <p:nvPr/>
        </p:nvSpPr>
        <p:spPr>
          <a:xfrm>
            <a:off x="1536206" y="3682080"/>
            <a:ext cx="9254561" cy="2862322"/>
          </a:xfrm>
          <a:prstGeom prst="rect">
            <a:avLst/>
          </a:prstGeom>
          <a:ln>
            <a:solidFill>
              <a:srgbClr val="4C3282"/>
            </a:solidFill>
          </a:ln>
        </p:spPr>
        <p:txBody>
          <a:bodyPr wrap="square">
            <a:spAutoFit/>
          </a:bodyPr>
          <a:lstStyle/>
          <a:p>
            <a:r>
              <a:rPr lang="en-US" dirty="0">
                <a:solidFill>
                  <a:srgbClr val="E2661A"/>
                </a:solidFill>
                <a:latin typeface="Courier New" panose="02070309020205020404" pitchFamily="49" charset="0"/>
              </a:rPr>
              <a:t>class</a:t>
            </a:r>
            <a:r>
              <a:rPr lang="en-US" dirty="0">
                <a:solidFill>
                  <a:srgbClr val="0066FF"/>
                </a:solidFill>
                <a:latin typeface="Courier New" panose="02070309020205020404" pitchFamily="49" charset="0"/>
              </a:rPr>
              <a:t> Point3D </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E2661A"/>
                </a:solidFill>
                <a:latin typeface="Courier New" panose="02070309020205020404" pitchFamily="49" charset="0"/>
              </a:rPr>
              <a:t>public</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constructor with 3 int arguments</a:t>
            </a:r>
            <a:endParaRPr lang="en-US" dirty="0"/>
          </a:p>
          <a:p>
            <a:r>
              <a:rPr lang="en-US" dirty="0">
                <a:solidFill>
                  <a:srgbClr val="611BB8"/>
                </a:solidFill>
                <a:latin typeface="Courier New" panose="02070309020205020404" pitchFamily="49" charset="0"/>
              </a:rPr>
              <a:t>  Point3D(</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x, </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y, </a:t>
            </a:r>
            <a:r>
              <a:rPr lang="en-US" dirty="0">
                <a:solidFill>
                  <a:srgbClr val="0066FF"/>
                </a:solidFill>
                <a:latin typeface="Courier New" panose="02070309020205020404" pitchFamily="49" charset="0"/>
              </a:rPr>
              <a:t>const int</a:t>
            </a:r>
            <a:r>
              <a:rPr lang="en-US" dirty="0">
                <a:solidFill>
                  <a:srgbClr val="611BB8"/>
                </a:solidFill>
                <a:latin typeface="Courier New" panose="02070309020205020404" pitchFamily="49" charset="0"/>
              </a:rPr>
              <a:t> z) : y_(y), x_(x) {</a:t>
            </a:r>
            <a:endParaRPr lang="en-US" dirty="0"/>
          </a:p>
          <a:p>
            <a:r>
              <a:rPr lang="en-US" dirty="0">
                <a:solidFill>
                  <a:srgbClr val="611BB8"/>
                </a:solidFill>
                <a:latin typeface="Courier New" panose="02070309020205020404" pitchFamily="49" charset="0"/>
              </a:rPr>
              <a:t>    z_ = z;</a:t>
            </a:r>
            <a:endParaRPr lang="en-US" dirty="0"/>
          </a:p>
          <a:p>
            <a:r>
              <a:rPr lang="en-US" dirty="0">
                <a:solidFill>
                  <a:srgbClr val="611BB8"/>
                </a:solidFill>
                <a:latin typeface="Courier New" panose="02070309020205020404" pitchFamily="49" charset="0"/>
              </a:rPr>
              <a:t>  }</a:t>
            </a:r>
            <a:endParaRPr lang="en-US" dirty="0"/>
          </a:p>
          <a:p>
            <a:br>
              <a:rPr lang="en-US" dirty="0"/>
            </a:br>
            <a:r>
              <a:rPr lang="en-US" dirty="0">
                <a:solidFill>
                  <a:srgbClr val="611BB8"/>
                </a:solidFill>
                <a:latin typeface="Courier New" panose="02070309020205020404" pitchFamily="49" charset="0"/>
              </a:rPr>
              <a:t> </a:t>
            </a:r>
            <a:r>
              <a:rPr lang="en-US" dirty="0">
                <a:solidFill>
                  <a:srgbClr val="E2661A"/>
                </a:solidFill>
                <a:latin typeface="Courier New" panose="02070309020205020404" pitchFamily="49" charset="0"/>
              </a:rPr>
              <a:t>private</a:t>
            </a:r>
            <a:r>
              <a:rPr lang="en-US" dirty="0">
                <a:solidFill>
                  <a:srgbClr val="611BB8"/>
                </a:solidFill>
                <a:latin typeface="Courier New" panose="02070309020205020404" pitchFamily="49" charset="0"/>
              </a:rPr>
              <a:t>:</a:t>
            </a:r>
            <a:endParaRPr lang="en-US" dirty="0"/>
          </a:p>
          <a:p>
            <a:r>
              <a:rPr lang="en-US" dirty="0">
                <a:solidFill>
                  <a:srgbClr val="611BB8"/>
                </a:solidFill>
                <a:latin typeface="Courier New" panose="02070309020205020404" pitchFamily="49" charset="0"/>
              </a:rPr>
              <a:t>  </a:t>
            </a:r>
            <a:r>
              <a:rPr lang="en-US" dirty="0">
                <a:solidFill>
                  <a:srgbClr val="0066FF"/>
                </a:solidFill>
                <a:latin typeface="Courier New" panose="02070309020205020404" pitchFamily="49" charset="0"/>
              </a:rPr>
              <a:t>int </a:t>
            </a:r>
            <a:r>
              <a:rPr lang="en-US" dirty="0">
                <a:solidFill>
                  <a:srgbClr val="611BB8"/>
                </a:solidFill>
                <a:latin typeface="Courier New" panose="02070309020205020404" pitchFamily="49" charset="0"/>
              </a:rPr>
              <a:t>x_, y_, z_;  </a:t>
            </a:r>
            <a:r>
              <a:rPr lang="en-US" i="1" dirty="0">
                <a:solidFill>
                  <a:srgbClr val="5A5A5A"/>
                </a:solidFill>
                <a:latin typeface="Courier New" panose="02070309020205020404" pitchFamily="49" charset="0"/>
              </a:rPr>
              <a:t>// data members</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class Point3D</a:t>
            </a:r>
            <a:endParaRPr lang="en-US" dirty="0"/>
          </a:p>
        </p:txBody>
      </p:sp>
      <p:sp>
        <p:nvSpPr>
          <p:cNvPr id="7" name="Rectangle 6">
            <a:extLst>
              <a:ext uri="{FF2B5EF4-FFF2-40B4-BE49-F238E27FC236}">
                <a16:creationId xmlns:a16="http://schemas.microsoft.com/office/drawing/2014/main" id="{62FDDA43-AD73-8F43-9A97-CC460515B0E8}"/>
              </a:ext>
            </a:extLst>
          </p:cNvPr>
          <p:cNvSpPr/>
          <p:nvPr/>
        </p:nvSpPr>
        <p:spPr>
          <a:xfrm>
            <a:off x="7688180" y="4183719"/>
            <a:ext cx="3261360" cy="369332"/>
          </a:xfrm>
          <a:prstGeom prst="rect">
            <a:avLst/>
          </a:prstGeom>
        </p:spPr>
        <p:txBody>
          <a:bodyPr wrap="square">
            <a:spAutoFit/>
          </a:bodyPr>
          <a:lstStyle/>
          <a:p>
            <a:r>
              <a:rPr lang="en-US" i="1" dirty="0">
                <a:solidFill>
                  <a:srgbClr val="FF0000"/>
                </a:solidFill>
                <a:latin typeface="Calibri" panose="020F0502020204030204" pitchFamily="34" charset="0"/>
              </a:rPr>
              <a:t>First</a:t>
            </a:r>
            <a:r>
              <a:rPr lang="en-US" dirty="0">
                <a:solidFill>
                  <a:srgbClr val="FF0000"/>
                </a:solidFill>
                <a:latin typeface="Calibri" panose="020F0502020204030204" pitchFamily="34" charset="0"/>
              </a:rPr>
              <a:t>, initialization list is applied.</a:t>
            </a:r>
            <a:endParaRPr lang="en-US" dirty="0"/>
          </a:p>
        </p:txBody>
      </p:sp>
      <p:sp>
        <p:nvSpPr>
          <p:cNvPr id="8" name="Rectangle 7">
            <a:extLst>
              <a:ext uri="{FF2B5EF4-FFF2-40B4-BE49-F238E27FC236}">
                <a16:creationId xmlns:a16="http://schemas.microsoft.com/office/drawing/2014/main" id="{2175421D-44E4-5E45-BF17-35A499C8E221}"/>
              </a:ext>
            </a:extLst>
          </p:cNvPr>
          <p:cNvSpPr/>
          <p:nvPr/>
        </p:nvSpPr>
        <p:spPr>
          <a:xfrm>
            <a:off x="3126200" y="4788879"/>
            <a:ext cx="3589020" cy="369332"/>
          </a:xfrm>
          <a:prstGeom prst="rect">
            <a:avLst/>
          </a:prstGeom>
        </p:spPr>
        <p:txBody>
          <a:bodyPr wrap="square">
            <a:spAutoFit/>
          </a:bodyPr>
          <a:lstStyle/>
          <a:p>
            <a:r>
              <a:rPr lang="en-US" i="1" dirty="0">
                <a:solidFill>
                  <a:srgbClr val="FF0000"/>
                </a:solidFill>
                <a:latin typeface="Calibri" panose="020F0502020204030204" pitchFamily="34" charset="0"/>
              </a:rPr>
              <a:t>Next, </a:t>
            </a:r>
            <a:r>
              <a:rPr lang="en-US" dirty="0">
                <a:solidFill>
                  <a:srgbClr val="FF0000"/>
                </a:solidFill>
                <a:latin typeface="Calibri" panose="020F0502020204030204" pitchFamily="34" charset="0"/>
              </a:rPr>
              <a:t>constructor body is executed.</a:t>
            </a:r>
          </a:p>
        </p:txBody>
      </p:sp>
    </p:spTree>
    <p:extLst>
      <p:ext uri="{BB962C8B-B14F-4D97-AF65-F5344CB8AC3E}">
        <p14:creationId xmlns:p14="http://schemas.microsoft.com/office/powerpoint/2010/main" val="64793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21D8B-A527-BD4B-B715-BB087A94754D}"/>
              </a:ext>
            </a:extLst>
          </p:cNvPr>
          <p:cNvSpPr>
            <a:spLocks noGrp="1"/>
          </p:cNvSpPr>
          <p:nvPr>
            <p:ph type="title"/>
          </p:nvPr>
        </p:nvSpPr>
        <p:spPr/>
        <p:txBody>
          <a:bodyPr/>
          <a:lstStyle/>
          <a:p>
            <a:r>
              <a:rPr lang="en-US" dirty="0"/>
              <a:t>Stack vs Heap</a:t>
            </a:r>
          </a:p>
        </p:txBody>
      </p:sp>
      <p:sp>
        <p:nvSpPr>
          <p:cNvPr id="3" name="Content Placeholder 2">
            <a:extLst>
              <a:ext uri="{FF2B5EF4-FFF2-40B4-BE49-F238E27FC236}">
                <a16:creationId xmlns:a16="http://schemas.microsoft.com/office/drawing/2014/main" id="{69EC2B04-0393-DF4C-B42C-627018F35C23}"/>
              </a:ext>
            </a:extLst>
          </p:cNvPr>
          <p:cNvSpPr>
            <a:spLocks noGrp="1"/>
          </p:cNvSpPr>
          <p:nvPr>
            <p:ph idx="1"/>
          </p:nvPr>
        </p:nvSpPr>
        <p:spPr/>
        <p:txBody>
          <a:bodyPr>
            <a:normAutofit fontScale="92500" lnSpcReduction="20000"/>
          </a:bodyPr>
          <a:lstStyle/>
          <a:p>
            <a:r>
              <a:rPr lang="en-US" dirty="0"/>
              <a:t>Java</a:t>
            </a:r>
          </a:p>
          <a:p>
            <a:pPr lvl="1"/>
            <a:r>
              <a:rPr lang="en-US" u="sng" dirty="0"/>
              <a:t>Stack</a:t>
            </a:r>
            <a:r>
              <a:rPr lang="en-US" dirty="0"/>
              <a:t>: cannot stack-allocate objects</a:t>
            </a:r>
          </a:p>
          <a:p>
            <a:pPr lvl="1"/>
            <a:r>
              <a:rPr lang="en-US" u="sng" dirty="0"/>
              <a:t>Heap</a:t>
            </a:r>
            <a:r>
              <a:rPr lang="en-US" dirty="0"/>
              <a:t>: can only directly allocate pointers to objects, all objects are dynamically allocated in the heap</a:t>
            </a:r>
          </a:p>
          <a:p>
            <a:pPr lvl="2"/>
            <a:r>
              <a:rPr lang="en-US" dirty="0"/>
              <a:t>new Thing(…) calls constructor, returns heap allocated pointer</a:t>
            </a:r>
          </a:p>
          <a:p>
            <a:pPr lvl="2"/>
            <a:r>
              <a:rPr lang="en-US" dirty="0"/>
              <a:t>garbage collector frees allocated memory, outside of programmer responsibility</a:t>
            </a:r>
          </a:p>
          <a:p>
            <a:pPr lvl="1"/>
            <a:endParaRPr lang="en-US" dirty="0"/>
          </a:p>
          <a:p>
            <a:r>
              <a:rPr lang="en-US" dirty="0"/>
              <a:t>C</a:t>
            </a:r>
          </a:p>
          <a:p>
            <a:pPr lvl="1"/>
            <a:r>
              <a:rPr lang="en-US" u="sng" dirty="0"/>
              <a:t>Stack</a:t>
            </a:r>
            <a:r>
              <a:rPr lang="en-US" dirty="0"/>
              <a:t>: can stack-allocate a struct, then initialize individual variables within stack as well, does not persist beyond single function</a:t>
            </a:r>
          </a:p>
          <a:p>
            <a:pPr lvl="1"/>
            <a:r>
              <a:rPr lang="en-US" u="sng" dirty="0"/>
              <a:t>Heap</a:t>
            </a:r>
            <a:r>
              <a:rPr lang="en-US" dirty="0"/>
              <a:t>: use malloc to dynamically allocate memory on the heap, must initialize data explicitly afterwards. </a:t>
            </a:r>
          </a:p>
          <a:p>
            <a:pPr lvl="2"/>
            <a:r>
              <a:rPr lang="en-US" dirty="0"/>
              <a:t>Must free this memory exactly once later. </a:t>
            </a:r>
          </a:p>
          <a:p>
            <a:pPr lvl="2"/>
            <a:r>
              <a:rPr lang="en-US" dirty="0"/>
              <a:t>Malloc returns untyped pointers.</a:t>
            </a:r>
          </a:p>
          <a:p>
            <a:pPr marL="128016" lvl="1" indent="0">
              <a:buNone/>
            </a:pPr>
            <a:endParaRPr lang="en-US" dirty="0"/>
          </a:p>
          <a:p>
            <a:r>
              <a:rPr lang="en-US" dirty="0"/>
              <a:t>C++ </a:t>
            </a:r>
          </a:p>
          <a:p>
            <a:pPr lvl="1"/>
            <a:r>
              <a:rPr lang="en-US" u="sng" dirty="0"/>
              <a:t>Stack</a:t>
            </a:r>
            <a:r>
              <a:rPr lang="en-US" dirty="0"/>
              <a:t>: can directly stack-allocate or call a constructor that allocates a pointer in the stack to object constructed.</a:t>
            </a:r>
          </a:p>
          <a:p>
            <a:pPr lvl="1"/>
            <a:r>
              <a:rPr lang="en-US" u="sng" dirty="0"/>
              <a:t>Heap</a:t>
            </a:r>
            <a:r>
              <a:rPr lang="en-US" dirty="0"/>
              <a:t>: use of new keyword allocates space in heap for object, returns pointer to object which if stored in local variable will be saved in the stack. Can also simultaneously allocate and initialize heap data EG: </a:t>
            </a:r>
            <a:r>
              <a:rPr lang="en-US" dirty="0">
                <a:latin typeface="Courier New" panose="02070309020205020404" pitchFamily="49" charset="0"/>
                <a:cs typeface="Courier New" panose="02070309020205020404" pitchFamily="49" charset="0"/>
              </a:rPr>
              <a:t>new int(42)</a:t>
            </a:r>
          </a:p>
          <a:p>
            <a:pPr lvl="2"/>
            <a:r>
              <a:rPr lang="en-US" dirty="0"/>
              <a:t>Like C must deallocate dynamically allocated memory, but must use delete instead of free. </a:t>
            </a:r>
          </a:p>
        </p:txBody>
      </p:sp>
      <p:sp>
        <p:nvSpPr>
          <p:cNvPr id="4" name="Slide Number Placeholder 3">
            <a:extLst>
              <a:ext uri="{FF2B5EF4-FFF2-40B4-BE49-F238E27FC236}">
                <a16:creationId xmlns:a16="http://schemas.microsoft.com/office/drawing/2014/main" id="{2B12DAB7-C268-5B4E-AA78-07C42A2557A1}"/>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5" name="Footer Placeholder 4">
            <a:extLst>
              <a:ext uri="{FF2B5EF4-FFF2-40B4-BE49-F238E27FC236}">
                <a16:creationId xmlns:a16="http://schemas.microsoft.com/office/drawing/2014/main" id="{8D25C56C-E82A-EC4D-AFFF-BF2EEDF10F83}"/>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468087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517F-3CAC-9A4F-ACFD-9E31B990A014}"/>
              </a:ext>
            </a:extLst>
          </p:cNvPr>
          <p:cNvSpPr>
            <a:spLocks noGrp="1"/>
          </p:cNvSpPr>
          <p:nvPr>
            <p:ph type="title"/>
          </p:nvPr>
        </p:nvSpPr>
        <p:spPr/>
        <p:txBody>
          <a:bodyPr/>
          <a:lstStyle/>
          <a:p>
            <a:r>
              <a:rPr lang="en-US" dirty="0"/>
              <a:t>Destructors</a:t>
            </a:r>
          </a:p>
        </p:txBody>
      </p:sp>
      <p:sp>
        <p:nvSpPr>
          <p:cNvPr id="3" name="Content Placeholder 2">
            <a:extLst>
              <a:ext uri="{FF2B5EF4-FFF2-40B4-BE49-F238E27FC236}">
                <a16:creationId xmlns:a16="http://schemas.microsoft.com/office/drawing/2014/main" id="{2C2F8D23-61E6-4541-9369-3F44A4F2A378}"/>
              </a:ext>
            </a:extLst>
          </p:cNvPr>
          <p:cNvSpPr>
            <a:spLocks noGrp="1"/>
          </p:cNvSpPr>
          <p:nvPr>
            <p:ph idx="1"/>
          </p:nvPr>
        </p:nvSpPr>
        <p:spPr/>
        <p:txBody>
          <a:bodyPr/>
          <a:lstStyle/>
          <a:p>
            <a:pPr fontAlgn="base"/>
            <a:r>
              <a:rPr lang="en-US" sz="2400" dirty="0"/>
              <a:t>C++ has the notion of a destructor (</a:t>
            </a:r>
            <a:r>
              <a:rPr lang="en-US" sz="2400" dirty="0" err="1"/>
              <a:t>dtor</a:t>
            </a:r>
            <a:r>
              <a:rPr lang="en-US" sz="2400" dirty="0"/>
              <a:t>)</a:t>
            </a:r>
            <a:endParaRPr lang="en-US" sz="1400" dirty="0"/>
          </a:p>
          <a:p>
            <a:pPr lvl="1" fontAlgn="base"/>
            <a:r>
              <a:rPr lang="en-US" dirty="0"/>
              <a:t>Like “free” in c. In fact, invokes free under the hood to clean up when freeing memory</a:t>
            </a:r>
          </a:p>
          <a:p>
            <a:pPr lvl="1" fontAlgn="base"/>
            <a:r>
              <a:rPr lang="en-US" dirty="0"/>
              <a:t>Invoked automatically when a class instance is deleted, goes out of scope, etc. (even via exceptions or other causes!)</a:t>
            </a:r>
          </a:p>
          <a:p>
            <a:pPr lvl="2" fontAlgn="base"/>
            <a:r>
              <a:rPr lang="en-US" sz="1600" dirty="0"/>
              <a:t>Do not need to call destructors explicitly</a:t>
            </a:r>
          </a:p>
          <a:p>
            <a:pPr lvl="1" fontAlgn="base"/>
            <a:r>
              <a:rPr lang="en-US" dirty="0"/>
              <a:t>Place to put your cleanup code – free any dynamic storage or other resources owned by the object</a:t>
            </a:r>
            <a:endParaRPr lang="en-US" sz="2000" dirty="0"/>
          </a:p>
          <a:p>
            <a:pPr lvl="1" fontAlgn="base"/>
            <a:r>
              <a:rPr lang="en-US" dirty="0"/>
              <a:t>Standard C++ idiom for managing dynamic resources</a:t>
            </a:r>
          </a:p>
          <a:p>
            <a:pPr lvl="2" fontAlgn="base"/>
            <a:r>
              <a:rPr lang="en-US" dirty="0"/>
              <a:t>Slogan: “</a:t>
            </a:r>
            <a:r>
              <a:rPr lang="en-US" i="1" dirty="0"/>
              <a:t>Resource Acquisition Is Initialization</a:t>
            </a:r>
            <a:r>
              <a:rPr lang="en-US" dirty="0"/>
              <a:t>” (RAII)</a:t>
            </a:r>
            <a:endParaRPr lang="en-US" sz="1200" dirty="0"/>
          </a:p>
        </p:txBody>
      </p:sp>
      <p:sp>
        <p:nvSpPr>
          <p:cNvPr id="4" name="Slide Number Placeholder 3">
            <a:extLst>
              <a:ext uri="{FF2B5EF4-FFF2-40B4-BE49-F238E27FC236}">
                <a16:creationId xmlns:a16="http://schemas.microsoft.com/office/drawing/2014/main" id="{74B933B6-AC80-7F4A-81BF-78F73676F82C}"/>
              </a:ext>
            </a:extLst>
          </p:cNvPr>
          <p:cNvSpPr>
            <a:spLocks noGrp="1"/>
          </p:cNvSpPr>
          <p:nvPr>
            <p:ph type="sldNum" sz="quarter" idx="12"/>
          </p:nvPr>
        </p:nvSpPr>
        <p:spPr/>
        <p:txBody>
          <a:bodyPr/>
          <a:lstStyle/>
          <a:p>
            <a:fld id="{659665DE-58FC-41F4-AC58-2C90A5E00527}" type="slidenum">
              <a:rPr lang="en-US" smtClean="0"/>
              <a:t>30</a:t>
            </a:fld>
            <a:endParaRPr lang="en-US"/>
          </a:p>
        </p:txBody>
      </p:sp>
      <p:sp>
        <p:nvSpPr>
          <p:cNvPr id="5" name="Footer Placeholder 4">
            <a:extLst>
              <a:ext uri="{FF2B5EF4-FFF2-40B4-BE49-F238E27FC236}">
                <a16:creationId xmlns:a16="http://schemas.microsoft.com/office/drawing/2014/main" id="{F8B2BA7C-6303-D047-97C5-B18B8A185AEE}"/>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013BBD95-8687-4A46-AF50-2A17F7349FF6}"/>
              </a:ext>
            </a:extLst>
          </p:cNvPr>
          <p:cNvSpPr/>
          <p:nvPr/>
        </p:nvSpPr>
        <p:spPr>
          <a:xfrm>
            <a:off x="1884488" y="4364182"/>
            <a:ext cx="8568760" cy="1200329"/>
          </a:xfrm>
          <a:prstGeom prst="rect">
            <a:avLst/>
          </a:prstGeom>
          <a:ln>
            <a:solidFill>
              <a:srgbClr val="4C3282"/>
            </a:solidFill>
          </a:ln>
        </p:spPr>
        <p:txBody>
          <a:bodyPr wrap="square">
            <a:spAutoFit/>
          </a:bodyPr>
          <a:lstStyle/>
          <a:p>
            <a:r>
              <a:rPr lang="en-US" dirty="0">
                <a:solidFill>
                  <a:srgbClr val="611BB8"/>
                </a:solidFill>
                <a:latin typeface="Courier New" panose="02070309020205020404" pitchFamily="49" charset="0"/>
              </a:rPr>
              <a:t>Point::</a:t>
            </a:r>
            <a:r>
              <a:rPr lang="en-US" b="1" dirty="0">
                <a:solidFill>
                  <a:srgbClr val="FF0000"/>
                </a:solidFill>
                <a:latin typeface="Courier New" panose="02070309020205020404" pitchFamily="49" charset="0"/>
              </a:rPr>
              <a:t>~Point()</a:t>
            </a:r>
            <a:r>
              <a:rPr lang="en-US" dirty="0">
                <a:solidFill>
                  <a:srgbClr val="611BB8"/>
                </a:solidFill>
                <a:latin typeface="Courier New" panose="02070309020205020404" pitchFamily="49" charset="0"/>
              </a:rPr>
              <a:t> {   </a:t>
            </a:r>
            <a:r>
              <a:rPr lang="en-US" b="1" i="1" dirty="0">
                <a:solidFill>
                  <a:srgbClr val="FF0000"/>
                </a:solidFill>
                <a:latin typeface="Courier New" panose="02070309020205020404" pitchFamily="49" charset="0"/>
              </a:rPr>
              <a:t>// destructor</a:t>
            </a:r>
            <a:endParaRPr lang="en-US" dirty="0"/>
          </a:p>
          <a:p>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do any cleanup needed when a Point object goes away</a:t>
            </a:r>
            <a:endParaRPr lang="en-US" dirty="0"/>
          </a:p>
          <a:p>
            <a:r>
              <a:rPr lang="en-US" i="1" dirty="0">
                <a:solidFill>
                  <a:srgbClr val="5A5A5A"/>
                </a:solidFill>
                <a:latin typeface="Courier New" panose="02070309020205020404" pitchFamily="49" charset="0"/>
              </a:rPr>
              <a:t>  // (nothing to do here since we have no dynamic resources)</a:t>
            </a:r>
            <a:endParaRPr lang="en-US" dirty="0"/>
          </a:p>
          <a:p>
            <a:r>
              <a:rPr lang="en-US" dirty="0">
                <a:solidFill>
                  <a:srgbClr val="611BB8"/>
                </a:solidFill>
                <a:latin typeface="Courier New" panose="02070309020205020404" pitchFamily="49" charset="0"/>
              </a:rPr>
              <a:t>}</a:t>
            </a:r>
            <a:endParaRPr lang="en-US" dirty="0"/>
          </a:p>
        </p:txBody>
      </p:sp>
    </p:spTree>
    <p:extLst>
      <p:ext uri="{BB962C8B-B14F-4D97-AF65-F5344CB8AC3E}">
        <p14:creationId xmlns:p14="http://schemas.microsoft.com/office/powerpoint/2010/main" val="1688402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15E4-CDC1-F244-874E-8E1143E4CCEA}"/>
              </a:ext>
            </a:extLst>
          </p:cNvPr>
          <p:cNvSpPr>
            <a:spLocks noGrp="1"/>
          </p:cNvSpPr>
          <p:nvPr>
            <p:ph type="title"/>
          </p:nvPr>
        </p:nvSpPr>
        <p:spPr/>
        <p:txBody>
          <a:bodyPr/>
          <a:lstStyle/>
          <a:p>
            <a:r>
              <a:rPr lang="en-US" dirty="0"/>
              <a:t>Nonmember Functions</a:t>
            </a:r>
          </a:p>
        </p:txBody>
      </p:sp>
      <p:sp>
        <p:nvSpPr>
          <p:cNvPr id="3" name="Content Placeholder 2">
            <a:extLst>
              <a:ext uri="{FF2B5EF4-FFF2-40B4-BE49-F238E27FC236}">
                <a16:creationId xmlns:a16="http://schemas.microsoft.com/office/drawing/2014/main" id="{3DC10C8D-A41F-5D40-8C3E-E9F462E5958D}"/>
              </a:ext>
            </a:extLst>
          </p:cNvPr>
          <p:cNvSpPr>
            <a:spLocks noGrp="1"/>
          </p:cNvSpPr>
          <p:nvPr>
            <p:ph idx="1"/>
          </p:nvPr>
        </p:nvSpPr>
        <p:spPr/>
        <p:txBody>
          <a:bodyPr>
            <a:normAutofit/>
          </a:bodyPr>
          <a:lstStyle/>
          <a:p>
            <a:pPr fontAlgn="base"/>
            <a:r>
              <a:rPr lang="en-US" sz="2000" dirty="0"/>
              <a:t>“Nonmember functions” are just normal functions that happen to use some class</a:t>
            </a:r>
            <a:endParaRPr lang="en-US" sz="1200" dirty="0"/>
          </a:p>
          <a:p>
            <a:pPr lvl="1" fontAlgn="base"/>
            <a:r>
              <a:rPr lang="en-US" sz="1600" dirty="0"/>
              <a:t>Called like a regular function instead of as a member of a class object instance</a:t>
            </a:r>
            <a:endParaRPr lang="en-US" dirty="0"/>
          </a:p>
          <a:p>
            <a:pPr lvl="1" fontAlgn="base"/>
            <a:r>
              <a:rPr lang="en-US" sz="1600" dirty="0"/>
              <a:t>These do </a:t>
            </a:r>
            <a:r>
              <a:rPr lang="en-US" sz="1600" i="1" dirty="0"/>
              <a:t>not</a:t>
            </a:r>
            <a:r>
              <a:rPr lang="en-US" sz="1600" dirty="0"/>
              <a:t> have access to the class’ private members</a:t>
            </a:r>
            <a:endParaRPr lang="en-US" dirty="0"/>
          </a:p>
          <a:p>
            <a:pPr fontAlgn="base"/>
            <a:r>
              <a:rPr lang="en-US" sz="2000" dirty="0"/>
              <a:t>Useful nonmember functions often included as part of interface to a class</a:t>
            </a:r>
            <a:endParaRPr lang="en-US" sz="1200" dirty="0"/>
          </a:p>
          <a:p>
            <a:pPr lvl="1" fontAlgn="base"/>
            <a:r>
              <a:rPr lang="en-US" sz="1600" dirty="0"/>
              <a:t>Declaration goes in header file, but </a:t>
            </a:r>
            <a:r>
              <a:rPr lang="en-US" sz="1600" i="1" dirty="0"/>
              <a:t>outside</a:t>
            </a:r>
            <a:r>
              <a:rPr lang="en-US" sz="1600" dirty="0"/>
              <a:t> of class definition</a:t>
            </a:r>
            <a:endParaRPr lang="en-US" dirty="0"/>
          </a:p>
          <a:p>
            <a:pPr fontAlgn="base"/>
            <a:r>
              <a:rPr lang="en-US" sz="2000" dirty="0"/>
              <a:t>A class can give a nonmember function (or class) access to its non-public members by declaring it as a </a:t>
            </a:r>
            <a:r>
              <a:rPr lang="en-US" sz="2000" b="1" dirty="0">
                <a:solidFill>
                  <a:srgbClr val="4C3282"/>
                </a:solidFill>
              </a:rPr>
              <a:t>friend</a:t>
            </a:r>
            <a:r>
              <a:rPr lang="en-US" sz="2000" dirty="0"/>
              <a:t> within its definition</a:t>
            </a:r>
            <a:endParaRPr lang="en-US" sz="1200" dirty="0"/>
          </a:p>
          <a:p>
            <a:pPr lvl="1" fontAlgn="base"/>
            <a:r>
              <a:rPr lang="en-US" sz="1600" dirty="0"/>
              <a:t>Not a class member, but has access privileges as if it were</a:t>
            </a:r>
            <a:endParaRPr lang="en-US" dirty="0"/>
          </a:p>
          <a:p>
            <a:pPr lvl="1" fontAlgn="base"/>
            <a:r>
              <a:rPr lang="en-US" sz="1600" dirty="0"/>
              <a:t>friend functions are usually unnecessary if your class includes appropriate “getter” public functions</a:t>
            </a:r>
            <a:endParaRPr lang="en-US" dirty="0"/>
          </a:p>
          <a:p>
            <a:endParaRPr lang="en-US" sz="2000" dirty="0"/>
          </a:p>
        </p:txBody>
      </p:sp>
      <p:sp>
        <p:nvSpPr>
          <p:cNvPr id="4" name="Slide Number Placeholder 3">
            <a:extLst>
              <a:ext uri="{FF2B5EF4-FFF2-40B4-BE49-F238E27FC236}">
                <a16:creationId xmlns:a16="http://schemas.microsoft.com/office/drawing/2014/main" id="{C4A056E1-6FA2-424C-92A3-C0451DC0CB21}"/>
              </a:ext>
            </a:extLst>
          </p:cNvPr>
          <p:cNvSpPr>
            <a:spLocks noGrp="1"/>
          </p:cNvSpPr>
          <p:nvPr>
            <p:ph type="sldNum" sz="quarter" idx="12"/>
          </p:nvPr>
        </p:nvSpPr>
        <p:spPr/>
        <p:txBody>
          <a:bodyPr/>
          <a:lstStyle/>
          <a:p>
            <a:fld id="{659665DE-58FC-41F4-AC58-2C90A5E00527}" type="slidenum">
              <a:rPr lang="en-US" smtClean="0"/>
              <a:t>31</a:t>
            </a:fld>
            <a:endParaRPr lang="en-US"/>
          </a:p>
        </p:txBody>
      </p:sp>
      <p:sp>
        <p:nvSpPr>
          <p:cNvPr id="5" name="Footer Placeholder 4">
            <a:extLst>
              <a:ext uri="{FF2B5EF4-FFF2-40B4-BE49-F238E27FC236}">
                <a16:creationId xmlns:a16="http://schemas.microsoft.com/office/drawing/2014/main" id="{E7D22F2C-E766-6E4B-A2A7-4607DFDF66B5}"/>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7C8E8A81-02D0-464A-BF6C-C80E87C1D500}"/>
              </a:ext>
            </a:extLst>
          </p:cNvPr>
          <p:cNvSpPr/>
          <p:nvPr/>
        </p:nvSpPr>
        <p:spPr>
          <a:xfrm>
            <a:off x="375618" y="4830598"/>
            <a:ext cx="7107412" cy="1169551"/>
          </a:xfrm>
          <a:prstGeom prst="rect">
            <a:avLst/>
          </a:prstGeom>
          <a:ln>
            <a:solidFill>
              <a:srgbClr val="4C3282"/>
            </a:solidFill>
          </a:ln>
        </p:spPr>
        <p:txBody>
          <a:bodyPr wrap="square">
            <a:spAutoFit/>
          </a:bodyPr>
          <a:lstStyle/>
          <a:p>
            <a:r>
              <a:rPr lang="en-US" sz="1400" dirty="0">
                <a:solidFill>
                  <a:srgbClr val="E2661A"/>
                </a:solidFill>
                <a:latin typeface="Courier New" panose="02070309020205020404" pitchFamily="49" charset="0"/>
              </a:rPr>
              <a:t>class</a:t>
            </a:r>
            <a:r>
              <a:rPr lang="en-US" sz="1400" dirty="0">
                <a:solidFill>
                  <a:srgbClr val="0066FF"/>
                </a:solidFill>
                <a:latin typeface="Courier New" panose="02070309020205020404" pitchFamily="49" charset="0"/>
              </a:rPr>
              <a:t> </a:t>
            </a:r>
            <a:r>
              <a:rPr lang="en-US" sz="1400" dirty="0">
                <a:solidFill>
                  <a:srgbClr val="611BB8"/>
                </a:solidFill>
                <a:latin typeface="Courier New" panose="02070309020205020404" pitchFamily="49" charset="0"/>
              </a:rPr>
              <a:t>Complex</a:t>
            </a:r>
            <a:r>
              <a:rPr lang="en-US" sz="1400" dirty="0">
                <a:solidFill>
                  <a:srgbClr val="00B0F0"/>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friend</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std::</a:t>
            </a:r>
            <a:r>
              <a:rPr lang="en-US" sz="1400" dirty="0" err="1">
                <a:solidFill>
                  <a:srgbClr val="0066FF"/>
                </a:solidFill>
                <a:latin typeface="Courier New" panose="02070309020205020404" pitchFamily="49" charset="0"/>
              </a:rPr>
              <a:t>istream</a:t>
            </a:r>
            <a:r>
              <a:rPr lang="en-US" sz="1400" dirty="0">
                <a:solidFill>
                  <a:srgbClr val="0066FF"/>
                </a:solidFill>
                <a:latin typeface="Courier New" panose="02070309020205020404" pitchFamily="49" charset="0"/>
              </a:rPr>
              <a:t>&amp;</a:t>
            </a: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operator</a:t>
            </a:r>
            <a:r>
              <a:rPr lang="en-US" sz="1400" dirty="0">
                <a:solidFill>
                  <a:srgbClr val="611BB8"/>
                </a:solidFill>
                <a:latin typeface="Courier New" panose="02070309020205020404" pitchFamily="49" charset="0"/>
              </a:rPr>
              <a:t>&gt;&gt;(</a:t>
            </a:r>
            <a:r>
              <a:rPr lang="en-US" sz="1400" dirty="0">
                <a:solidFill>
                  <a:srgbClr val="0066FF"/>
                </a:solidFill>
                <a:latin typeface="Courier New" panose="02070309020205020404" pitchFamily="49" charset="0"/>
              </a:rPr>
              <a:t>std::</a:t>
            </a:r>
            <a:r>
              <a:rPr lang="en-US" sz="1400" dirty="0" err="1">
                <a:solidFill>
                  <a:srgbClr val="0066FF"/>
                </a:solidFill>
                <a:latin typeface="Courier New" panose="02070309020205020404" pitchFamily="49" charset="0"/>
              </a:rPr>
              <a:t>istream</a:t>
            </a:r>
            <a:r>
              <a:rPr lang="en-US" sz="1400" dirty="0">
                <a:solidFill>
                  <a:srgbClr val="0066FF"/>
                </a:solidFill>
                <a:latin typeface="Courier New" panose="02070309020205020404" pitchFamily="49" charset="0"/>
              </a:rPr>
              <a:t>&amp;</a:t>
            </a:r>
            <a:r>
              <a:rPr lang="en-US" sz="1400" dirty="0">
                <a:solidFill>
                  <a:srgbClr val="611BB8"/>
                </a:solidFill>
                <a:latin typeface="Courier New" panose="02070309020205020404" pitchFamily="49" charset="0"/>
              </a:rPr>
              <a:t> in, </a:t>
            </a:r>
            <a:r>
              <a:rPr lang="en-US" sz="1400" dirty="0">
                <a:solidFill>
                  <a:srgbClr val="0066FF"/>
                </a:solidFill>
                <a:latin typeface="Courier New" panose="02070309020205020404" pitchFamily="49" charset="0"/>
              </a:rPr>
              <a:t>Complex&amp;</a:t>
            </a:r>
            <a:r>
              <a:rPr lang="en-US" sz="1400" dirty="0">
                <a:solidFill>
                  <a:srgbClr val="611BB8"/>
                </a:solidFill>
                <a:latin typeface="Courier New" panose="02070309020205020404" pitchFamily="49" charset="0"/>
              </a:rPr>
              <a:t> a);</a:t>
            </a:r>
            <a:endParaRPr lang="en-US" sz="1400" dirty="0"/>
          </a:p>
          <a:p>
            <a:r>
              <a:rPr lang="en-US" sz="1400" dirty="0">
                <a:solidFill>
                  <a:srgbClr val="E2661A"/>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class Complex</a:t>
            </a:r>
            <a:endParaRPr lang="en-US" sz="1400" dirty="0"/>
          </a:p>
        </p:txBody>
      </p:sp>
      <p:sp>
        <p:nvSpPr>
          <p:cNvPr id="7" name="Rectangle 6">
            <a:extLst>
              <a:ext uri="{FF2B5EF4-FFF2-40B4-BE49-F238E27FC236}">
                <a16:creationId xmlns:a16="http://schemas.microsoft.com/office/drawing/2014/main" id="{D0E1D582-B73B-B742-A4DA-74860AB81CFF}"/>
              </a:ext>
            </a:extLst>
          </p:cNvPr>
          <p:cNvSpPr/>
          <p:nvPr/>
        </p:nvSpPr>
        <p:spPr>
          <a:xfrm>
            <a:off x="5848944" y="5678329"/>
            <a:ext cx="6096000" cy="954107"/>
          </a:xfrm>
          <a:prstGeom prst="rect">
            <a:avLst/>
          </a:prstGeom>
          <a:solidFill>
            <a:schemeClr val="bg1"/>
          </a:solidFill>
          <a:ln>
            <a:solidFill>
              <a:srgbClr val="4C3282"/>
            </a:solidFill>
          </a:ln>
        </p:spPr>
        <p:txBody>
          <a:bodyPr>
            <a:spAutoFit/>
          </a:bodyPr>
          <a:lstStyle/>
          <a:p>
            <a:r>
              <a:rPr lang="en-US" sz="1400" dirty="0">
                <a:solidFill>
                  <a:srgbClr val="0066FF"/>
                </a:solidFill>
                <a:latin typeface="Courier New" panose="02070309020205020404" pitchFamily="49" charset="0"/>
              </a:rPr>
              <a:t>std::</a:t>
            </a:r>
            <a:r>
              <a:rPr lang="en-US" sz="1400" dirty="0" err="1">
                <a:solidFill>
                  <a:srgbClr val="0066FF"/>
                </a:solidFill>
                <a:latin typeface="Courier New" panose="02070309020205020404" pitchFamily="49" charset="0"/>
              </a:rPr>
              <a:t>istream</a:t>
            </a:r>
            <a:r>
              <a:rPr lang="en-US" sz="1400" dirty="0">
                <a:solidFill>
                  <a:srgbClr val="0066FF"/>
                </a:solidFill>
                <a:latin typeface="Courier New" panose="02070309020205020404" pitchFamily="49" charset="0"/>
              </a:rPr>
              <a:t>&amp;</a:t>
            </a: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operator</a:t>
            </a:r>
            <a:r>
              <a:rPr lang="en-US" sz="1400" dirty="0">
                <a:solidFill>
                  <a:srgbClr val="611BB8"/>
                </a:solidFill>
                <a:latin typeface="Courier New" panose="02070309020205020404" pitchFamily="49" charset="0"/>
              </a:rPr>
              <a:t>&gt;&gt;(</a:t>
            </a:r>
            <a:r>
              <a:rPr lang="en-US" sz="1400" dirty="0">
                <a:solidFill>
                  <a:srgbClr val="0066FF"/>
                </a:solidFill>
                <a:latin typeface="Courier New" panose="02070309020205020404" pitchFamily="49" charset="0"/>
              </a:rPr>
              <a:t>std::</a:t>
            </a:r>
            <a:r>
              <a:rPr lang="en-US" sz="1400" dirty="0" err="1">
                <a:solidFill>
                  <a:srgbClr val="0066FF"/>
                </a:solidFill>
                <a:latin typeface="Courier New" panose="02070309020205020404" pitchFamily="49" charset="0"/>
              </a:rPr>
              <a:t>istream</a:t>
            </a:r>
            <a:r>
              <a:rPr lang="en-US" sz="1400" dirty="0">
                <a:solidFill>
                  <a:srgbClr val="0066FF"/>
                </a:solidFill>
                <a:latin typeface="Courier New" panose="02070309020205020404" pitchFamily="49" charset="0"/>
              </a:rPr>
              <a:t>&amp;</a:t>
            </a:r>
            <a:r>
              <a:rPr lang="en-US" sz="1400" dirty="0">
                <a:solidFill>
                  <a:srgbClr val="611BB8"/>
                </a:solidFill>
                <a:latin typeface="Courier New" panose="02070309020205020404" pitchFamily="49" charset="0"/>
              </a:rPr>
              <a:t> in, </a:t>
            </a:r>
            <a:r>
              <a:rPr lang="en-US" sz="1400" dirty="0">
                <a:solidFill>
                  <a:srgbClr val="0066FF"/>
                </a:solidFill>
                <a:latin typeface="Courier New" panose="02070309020205020404" pitchFamily="49" charset="0"/>
              </a:rPr>
              <a:t>Complex&amp;</a:t>
            </a:r>
            <a:r>
              <a:rPr lang="en-US" sz="1400" dirty="0">
                <a:solidFill>
                  <a:srgbClr val="611BB8"/>
                </a:solidFill>
                <a:latin typeface="Courier New" panose="02070309020205020404" pitchFamily="49" charset="0"/>
              </a:rPr>
              <a:t> a) {</a:t>
            </a:r>
            <a:endParaRPr lang="en-US" sz="1400" dirty="0"/>
          </a:p>
          <a:p>
            <a:r>
              <a:rPr lang="en-US" sz="1400" dirty="0">
                <a:solidFill>
                  <a:srgbClr val="E2661A"/>
                </a:solidFill>
                <a:latin typeface="Courier New" panose="02070309020205020404" pitchFamily="49" charset="0"/>
              </a:rPr>
              <a:t>  </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8" name="Rectangle 7">
            <a:extLst>
              <a:ext uri="{FF2B5EF4-FFF2-40B4-BE49-F238E27FC236}">
                <a16:creationId xmlns:a16="http://schemas.microsoft.com/office/drawing/2014/main" id="{713D90D2-639D-704B-93A2-27BC2C167C71}"/>
              </a:ext>
            </a:extLst>
          </p:cNvPr>
          <p:cNvSpPr/>
          <p:nvPr/>
        </p:nvSpPr>
        <p:spPr>
          <a:xfrm>
            <a:off x="-167886" y="5970089"/>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Complex.h</a:t>
            </a:r>
            <a:endParaRPr lang="en-US" b="1" dirty="0"/>
          </a:p>
        </p:txBody>
      </p:sp>
      <p:sp>
        <p:nvSpPr>
          <p:cNvPr id="9" name="Rectangle 8">
            <a:extLst>
              <a:ext uri="{FF2B5EF4-FFF2-40B4-BE49-F238E27FC236}">
                <a16:creationId xmlns:a16="http://schemas.microsoft.com/office/drawing/2014/main" id="{3E5475C1-1178-1C4A-AB87-EB026CE9E31A}"/>
              </a:ext>
            </a:extLst>
          </p:cNvPr>
          <p:cNvSpPr/>
          <p:nvPr/>
        </p:nvSpPr>
        <p:spPr>
          <a:xfrm>
            <a:off x="10207582" y="5308997"/>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Complex.cpp</a:t>
            </a:r>
            <a:endParaRPr lang="en-US" b="1" dirty="0"/>
          </a:p>
        </p:txBody>
      </p:sp>
    </p:spTree>
    <p:extLst>
      <p:ext uri="{BB962C8B-B14F-4D97-AF65-F5344CB8AC3E}">
        <p14:creationId xmlns:p14="http://schemas.microsoft.com/office/powerpoint/2010/main" val="19419715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1E763-45EF-C04B-99B6-7DD8DA51E8B6}"/>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7F70A329-DFB1-494B-AC64-35B6FBAB2DDF}"/>
              </a:ext>
            </a:extLst>
          </p:cNvPr>
          <p:cNvSpPr>
            <a:spLocks noGrp="1"/>
          </p:cNvSpPr>
          <p:nvPr>
            <p:ph type="sldNum" sz="quarter" idx="12"/>
          </p:nvPr>
        </p:nvSpPr>
        <p:spPr/>
        <p:txBody>
          <a:bodyPr/>
          <a:lstStyle/>
          <a:p>
            <a:fld id="{659665DE-58FC-41F4-AC58-2C90A5E00527}" type="slidenum">
              <a:rPr lang="en-US" smtClean="0"/>
              <a:pPr/>
              <a:t>32</a:t>
            </a:fld>
            <a:endParaRPr lang="en-US"/>
          </a:p>
        </p:txBody>
      </p:sp>
      <p:sp>
        <p:nvSpPr>
          <p:cNvPr id="4" name="Text Placeholder 3">
            <a:extLst>
              <a:ext uri="{FF2B5EF4-FFF2-40B4-BE49-F238E27FC236}">
                <a16:creationId xmlns:a16="http://schemas.microsoft.com/office/drawing/2014/main" id="{B8E539BB-2221-1B4E-AA80-05060A1117E5}"/>
              </a:ext>
            </a:extLst>
          </p:cNvPr>
          <p:cNvSpPr>
            <a:spLocks noGrp="1"/>
          </p:cNvSpPr>
          <p:nvPr>
            <p:ph type="body" idx="1"/>
          </p:nvPr>
        </p:nvSpPr>
        <p:spPr/>
        <p:txBody>
          <a:bodyPr/>
          <a:lstStyle/>
          <a:p>
            <a:endParaRPr lang="en-US"/>
          </a:p>
        </p:txBody>
      </p:sp>
      <p:sp>
        <p:nvSpPr>
          <p:cNvPr id="5" name="Footer Placeholder 4">
            <a:extLst>
              <a:ext uri="{FF2B5EF4-FFF2-40B4-BE49-F238E27FC236}">
                <a16:creationId xmlns:a16="http://schemas.microsoft.com/office/drawing/2014/main" id="{C7065FC9-8E47-2943-B07D-0CC2DD92915E}"/>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574375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8EF8-283F-9842-B133-513CC7F37D2E}"/>
              </a:ext>
            </a:extLst>
          </p:cNvPr>
          <p:cNvSpPr>
            <a:spLocks noGrp="1"/>
          </p:cNvSpPr>
          <p:nvPr>
            <p:ph type="title"/>
          </p:nvPr>
        </p:nvSpPr>
        <p:spPr/>
        <p:txBody>
          <a:bodyPr/>
          <a:lstStyle/>
          <a:p>
            <a:r>
              <a:rPr lang="en-US" dirty="0"/>
              <a:t>RAII</a:t>
            </a:r>
          </a:p>
        </p:txBody>
      </p:sp>
      <p:sp>
        <p:nvSpPr>
          <p:cNvPr id="3" name="Content Placeholder 2">
            <a:extLst>
              <a:ext uri="{FF2B5EF4-FFF2-40B4-BE49-F238E27FC236}">
                <a16:creationId xmlns:a16="http://schemas.microsoft.com/office/drawing/2014/main" id="{3457822B-8385-824D-AB3C-FCDA13EBCB1B}"/>
              </a:ext>
            </a:extLst>
          </p:cNvPr>
          <p:cNvSpPr>
            <a:spLocks noGrp="1"/>
          </p:cNvSpPr>
          <p:nvPr>
            <p:ph idx="1"/>
          </p:nvPr>
        </p:nvSpPr>
        <p:spPr>
          <a:xfrm>
            <a:off x="575240" y="1463857"/>
            <a:ext cx="5345500" cy="4845504"/>
          </a:xfrm>
        </p:spPr>
        <p:txBody>
          <a:bodyPr/>
          <a:lstStyle/>
          <a:p>
            <a:pPr fontAlgn="base"/>
            <a:r>
              <a:rPr lang="en-US" sz="2000" dirty="0"/>
              <a:t>"</a:t>
            </a:r>
            <a:r>
              <a:rPr lang="en-US" sz="2000" u="sng" dirty="0">
                <a:hlinkClick r:id="rId2"/>
              </a:rPr>
              <a:t>Resource Acquisition is Initialization</a:t>
            </a:r>
            <a:r>
              <a:rPr lang="en-US" sz="2000" dirty="0"/>
              <a:t>"</a:t>
            </a:r>
          </a:p>
          <a:p>
            <a:pPr fontAlgn="base"/>
            <a:r>
              <a:rPr lang="en-US" sz="2000" dirty="0"/>
              <a:t>Design pattern at the core of C++</a:t>
            </a:r>
          </a:p>
          <a:p>
            <a:pPr fontAlgn="base"/>
            <a:r>
              <a:rPr lang="en-US" sz="2000" dirty="0"/>
              <a:t>When you create an object, acquire resources</a:t>
            </a:r>
          </a:p>
          <a:p>
            <a:pPr lvl="1" fontAlgn="base"/>
            <a:r>
              <a:rPr lang="en-US" dirty="0"/>
              <a:t>Create = constructor</a:t>
            </a:r>
          </a:p>
          <a:p>
            <a:pPr lvl="1" fontAlgn="base"/>
            <a:r>
              <a:rPr lang="en-US" dirty="0"/>
              <a:t>Acquire = allocate (e.g. memory, files)</a:t>
            </a:r>
          </a:p>
          <a:p>
            <a:pPr fontAlgn="base"/>
            <a:r>
              <a:rPr lang="en-US" sz="2000" dirty="0"/>
              <a:t>When the object is destroyed, release resources</a:t>
            </a:r>
          </a:p>
          <a:p>
            <a:pPr lvl="1" fontAlgn="base"/>
            <a:r>
              <a:rPr lang="en-US" dirty="0"/>
              <a:t>Destroy = destructor</a:t>
            </a:r>
          </a:p>
          <a:p>
            <a:pPr lvl="1" fontAlgn="base"/>
            <a:r>
              <a:rPr lang="en-US" dirty="0"/>
              <a:t>Release = deallocate</a:t>
            </a:r>
          </a:p>
          <a:p>
            <a:pPr fontAlgn="base"/>
            <a:r>
              <a:rPr lang="en-US" sz="2000" dirty="0"/>
              <a:t>When used correctly, makes code safer and easier to read</a:t>
            </a:r>
          </a:p>
          <a:p>
            <a:endParaRPr lang="en-US" dirty="0"/>
          </a:p>
        </p:txBody>
      </p:sp>
      <p:sp>
        <p:nvSpPr>
          <p:cNvPr id="4" name="Slide Number Placeholder 3">
            <a:extLst>
              <a:ext uri="{FF2B5EF4-FFF2-40B4-BE49-F238E27FC236}">
                <a16:creationId xmlns:a16="http://schemas.microsoft.com/office/drawing/2014/main" id="{A746E454-9D12-2242-BCF8-3EEDF80CDDCB}"/>
              </a:ext>
            </a:extLst>
          </p:cNvPr>
          <p:cNvSpPr>
            <a:spLocks noGrp="1"/>
          </p:cNvSpPr>
          <p:nvPr>
            <p:ph type="sldNum" sz="quarter" idx="12"/>
          </p:nvPr>
        </p:nvSpPr>
        <p:spPr/>
        <p:txBody>
          <a:bodyPr/>
          <a:lstStyle/>
          <a:p>
            <a:fld id="{659665DE-58FC-41F4-AC58-2C90A5E00527}" type="slidenum">
              <a:rPr lang="en-US" smtClean="0"/>
              <a:t>33</a:t>
            </a:fld>
            <a:endParaRPr lang="en-US"/>
          </a:p>
        </p:txBody>
      </p:sp>
      <p:sp>
        <p:nvSpPr>
          <p:cNvPr id="5" name="Footer Placeholder 4">
            <a:extLst>
              <a:ext uri="{FF2B5EF4-FFF2-40B4-BE49-F238E27FC236}">
                <a16:creationId xmlns:a16="http://schemas.microsoft.com/office/drawing/2014/main" id="{C41D38ED-6C78-4A4D-83D6-CCF9437DA94B}"/>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B81C99DC-C799-DA47-B012-B203D87572EF}"/>
              </a:ext>
            </a:extLst>
          </p:cNvPr>
          <p:cNvSpPr/>
          <p:nvPr/>
        </p:nvSpPr>
        <p:spPr>
          <a:xfrm>
            <a:off x="6875427" y="1277943"/>
            <a:ext cx="4741333" cy="1754326"/>
          </a:xfrm>
          <a:prstGeom prst="rect">
            <a:avLst/>
          </a:prstGeom>
          <a:ln>
            <a:solidFill>
              <a:srgbClr val="4C3282"/>
            </a:solidFill>
          </a:ln>
        </p:spPr>
        <p:txBody>
          <a:bodyPr wrap="square">
            <a:spAutoFit/>
          </a:bodyPr>
          <a:lstStyle/>
          <a:p>
            <a:r>
              <a:rPr lang="en-US" dirty="0">
                <a:solidFill>
                  <a:srgbClr val="0000FF"/>
                </a:solidFill>
                <a:latin typeface="Courier New" panose="02070309020205020404" pitchFamily="49" charset="0"/>
              </a:rPr>
              <a:t>char</a:t>
            </a:r>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return_msg_c</a:t>
            </a:r>
            <a:r>
              <a:rPr lang="en-US" dirty="0">
                <a:solidFill>
                  <a:srgbClr val="000000"/>
                </a:solidFill>
                <a:latin typeface="Courier New" panose="02070309020205020404" pitchFamily="49" charset="0"/>
              </a:rPr>
              <a:t>() {</a:t>
            </a:r>
            <a:endParaRPr lang="en-US" dirty="0"/>
          </a:p>
          <a:p>
            <a:r>
              <a:rPr lang="en-US" dirty="0">
                <a:solidFill>
                  <a:srgbClr val="000000"/>
                </a:solidFill>
                <a:latin typeface="Courier New" panose="02070309020205020404" pitchFamily="49" charset="0"/>
              </a:rPr>
              <a:t>  </a:t>
            </a:r>
            <a:r>
              <a:rPr lang="en-US" dirty="0">
                <a:solidFill>
                  <a:srgbClr val="0000FF"/>
                </a:solidFill>
                <a:latin typeface="Courier New" panose="02070309020205020404" pitchFamily="49" charset="0"/>
              </a:rPr>
              <a:t>int</a:t>
            </a:r>
            <a:r>
              <a:rPr lang="en-US" dirty="0">
                <a:solidFill>
                  <a:srgbClr val="000000"/>
                </a:solidFill>
                <a:latin typeface="Courier New" panose="02070309020205020404" pitchFamily="49" charset="0"/>
              </a:rPr>
              <a:t> size = </a:t>
            </a:r>
            <a:r>
              <a:rPr lang="en-US" dirty="0" err="1">
                <a:solidFill>
                  <a:srgbClr val="000000"/>
                </a:solidFill>
                <a:latin typeface="Courier New" panose="02070309020205020404" pitchFamily="49" charset="0"/>
              </a:rPr>
              <a:t>strlen</a:t>
            </a:r>
            <a:r>
              <a:rPr lang="en-US" dirty="0">
                <a:solidFill>
                  <a:srgbClr val="000000"/>
                </a:solidFill>
                <a:latin typeface="Courier New" panose="02070309020205020404" pitchFamily="49" charset="0"/>
              </a:rPr>
              <a:t>(</a:t>
            </a:r>
            <a:r>
              <a:rPr lang="en-US" dirty="0">
                <a:solidFill>
                  <a:srgbClr val="A31515"/>
                </a:solidFill>
                <a:latin typeface="Courier New" panose="02070309020205020404" pitchFamily="49" charset="0"/>
              </a:rPr>
              <a:t>"hello"</a:t>
            </a:r>
            <a:r>
              <a:rPr lang="en-US" dirty="0">
                <a:solidFill>
                  <a:srgbClr val="000000"/>
                </a:solidFill>
                <a:latin typeface="Courier New" panose="02070309020205020404" pitchFamily="49" charset="0"/>
              </a:rPr>
              <a:t>) + </a:t>
            </a:r>
            <a:r>
              <a:rPr lang="en-US" dirty="0">
                <a:solidFill>
                  <a:srgbClr val="098658"/>
                </a:solidFill>
                <a:latin typeface="Courier New" panose="02070309020205020404" pitchFamily="49" charset="0"/>
              </a:rPr>
              <a:t>1</a:t>
            </a:r>
            <a:r>
              <a:rPr lang="en-US" dirty="0">
                <a:solidFill>
                  <a:srgbClr val="000000"/>
                </a:solidFill>
                <a:latin typeface="Courier New" panose="02070309020205020404" pitchFamily="49" charset="0"/>
              </a:rPr>
              <a:t>;</a:t>
            </a:r>
            <a:endParaRPr lang="en-US" dirty="0"/>
          </a:p>
          <a:p>
            <a:r>
              <a:rPr lang="en-US" dirty="0">
                <a:solidFill>
                  <a:srgbClr val="000000"/>
                </a:solidFill>
                <a:latin typeface="Courier New" panose="02070309020205020404" pitchFamily="49" charset="0"/>
              </a:rPr>
              <a:t>  </a:t>
            </a:r>
            <a:r>
              <a:rPr lang="en-US" dirty="0">
                <a:solidFill>
                  <a:srgbClr val="0000FF"/>
                </a:solidFill>
                <a:latin typeface="Courier New" panose="02070309020205020404" pitchFamily="49" charset="0"/>
              </a:rPr>
              <a:t>char</a:t>
            </a:r>
            <a:r>
              <a:rPr lang="en-US" dirty="0">
                <a:solidFill>
                  <a:srgbClr val="000000"/>
                </a:solidFill>
                <a:latin typeface="Courier New" panose="02070309020205020404" pitchFamily="49" charset="0"/>
              </a:rPr>
              <a:t>* str = malloc(size);</a:t>
            </a:r>
            <a:endParaRPr lang="en-US" dirty="0"/>
          </a:p>
          <a:p>
            <a:r>
              <a:rPr lang="en-US" dirty="0">
                <a:solidFill>
                  <a:srgbClr val="000000"/>
                </a:solidFill>
                <a:latin typeface="Courier New" panose="02070309020205020404" pitchFamily="49" charset="0"/>
              </a:rPr>
              <a:t>  </a:t>
            </a:r>
            <a:r>
              <a:rPr lang="en-US" dirty="0" err="1">
                <a:solidFill>
                  <a:srgbClr val="000000"/>
                </a:solidFill>
                <a:latin typeface="Courier New" panose="02070309020205020404" pitchFamily="49" charset="0"/>
              </a:rPr>
              <a:t>strncpy</a:t>
            </a:r>
            <a:r>
              <a:rPr lang="en-US" dirty="0">
                <a:solidFill>
                  <a:srgbClr val="000000"/>
                </a:solidFill>
                <a:latin typeface="Courier New" panose="02070309020205020404" pitchFamily="49" charset="0"/>
              </a:rPr>
              <a:t>(str, </a:t>
            </a:r>
            <a:r>
              <a:rPr lang="en-US" dirty="0">
                <a:solidFill>
                  <a:srgbClr val="A31515"/>
                </a:solidFill>
                <a:latin typeface="Courier New" panose="02070309020205020404" pitchFamily="49" charset="0"/>
              </a:rPr>
              <a:t>"hello"</a:t>
            </a:r>
            <a:r>
              <a:rPr lang="en-US" dirty="0">
                <a:solidFill>
                  <a:srgbClr val="000000"/>
                </a:solidFill>
                <a:latin typeface="Courier New" panose="02070309020205020404" pitchFamily="49" charset="0"/>
              </a:rPr>
              <a:t>, size);</a:t>
            </a:r>
            <a:endParaRPr lang="en-US" dirty="0"/>
          </a:p>
          <a:p>
            <a:r>
              <a:rPr lang="en-US" dirty="0">
                <a:solidFill>
                  <a:srgbClr val="000000"/>
                </a:solidFill>
                <a:latin typeface="Courier New" panose="02070309020205020404" pitchFamily="49" charset="0"/>
              </a:rPr>
              <a:t>  </a:t>
            </a:r>
            <a:r>
              <a:rPr lang="en-US" dirty="0">
                <a:solidFill>
                  <a:srgbClr val="0000FF"/>
                </a:solidFill>
                <a:latin typeface="Courier New" panose="02070309020205020404" pitchFamily="49" charset="0"/>
              </a:rPr>
              <a:t>return</a:t>
            </a:r>
            <a:r>
              <a:rPr lang="en-US" dirty="0">
                <a:solidFill>
                  <a:srgbClr val="000000"/>
                </a:solidFill>
                <a:latin typeface="Courier New" panose="02070309020205020404" pitchFamily="49" charset="0"/>
              </a:rPr>
              <a:t> str;</a:t>
            </a:r>
            <a:endParaRPr lang="en-US" dirty="0"/>
          </a:p>
          <a:p>
            <a:r>
              <a:rPr lang="en-US" dirty="0">
                <a:solidFill>
                  <a:srgbClr val="000000"/>
                </a:solidFill>
                <a:latin typeface="Courier New" panose="02070309020205020404" pitchFamily="49" charset="0"/>
              </a:rPr>
              <a:t>}</a:t>
            </a:r>
            <a:endParaRPr lang="en-US" dirty="0"/>
          </a:p>
        </p:txBody>
      </p:sp>
      <p:sp>
        <p:nvSpPr>
          <p:cNvPr id="7" name="Rectangle 6">
            <a:extLst>
              <a:ext uri="{FF2B5EF4-FFF2-40B4-BE49-F238E27FC236}">
                <a16:creationId xmlns:a16="http://schemas.microsoft.com/office/drawing/2014/main" id="{79B1A460-816E-4945-8C47-FDC03A559D3E}"/>
              </a:ext>
            </a:extLst>
          </p:cNvPr>
          <p:cNvSpPr/>
          <p:nvPr/>
        </p:nvSpPr>
        <p:spPr>
          <a:xfrm>
            <a:off x="6875427" y="3333466"/>
            <a:ext cx="4741333" cy="1200329"/>
          </a:xfrm>
          <a:prstGeom prst="rect">
            <a:avLst/>
          </a:prstGeom>
          <a:ln>
            <a:solidFill>
              <a:srgbClr val="4C3282"/>
            </a:solidFill>
          </a:ln>
        </p:spPr>
        <p:txBody>
          <a:bodyPr wrap="square">
            <a:spAutoFit/>
          </a:bodyPr>
          <a:lstStyle/>
          <a:p>
            <a:r>
              <a:rPr lang="en-US" dirty="0">
                <a:solidFill>
                  <a:srgbClr val="000000"/>
                </a:solidFill>
                <a:latin typeface="Courier New" panose="02070309020205020404" pitchFamily="49" charset="0"/>
              </a:rPr>
              <a:t>std::string </a:t>
            </a:r>
            <a:r>
              <a:rPr lang="en-US" dirty="0" err="1">
                <a:solidFill>
                  <a:srgbClr val="000000"/>
                </a:solidFill>
                <a:latin typeface="Courier New" panose="02070309020205020404" pitchFamily="49" charset="0"/>
              </a:rPr>
              <a:t>return_msg_cpp</a:t>
            </a:r>
            <a:r>
              <a:rPr lang="en-US" dirty="0">
                <a:solidFill>
                  <a:srgbClr val="000000"/>
                </a:solidFill>
                <a:latin typeface="Courier New" panose="02070309020205020404" pitchFamily="49" charset="0"/>
              </a:rPr>
              <a:t>() {</a:t>
            </a:r>
            <a:endParaRPr lang="en-US" dirty="0"/>
          </a:p>
          <a:p>
            <a:r>
              <a:rPr lang="en-US" dirty="0">
                <a:solidFill>
                  <a:srgbClr val="000000"/>
                </a:solidFill>
                <a:latin typeface="Courier New" panose="02070309020205020404" pitchFamily="49" charset="0"/>
              </a:rPr>
              <a:t>  std::string str(</a:t>
            </a:r>
            <a:r>
              <a:rPr lang="en-US" dirty="0">
                <a:solidFill>
                  <a:srgbClr val="A31515"/>
                </a:solidFill>
                <a:latin typeface="Courier New" panose="02070309020205020404" pitchFamily="49" charset="0"/>
              </a:rPr>
              <a:t>"hello"</a:t>
            </a:r>
            <a:r>
              <a:rPr lang="en-US" dirty="0">
                <a:solidFill>
                  <a:srgbClr val="000000"/>
                </a:solidFill>
                <a:latin typeface="Courier New" panose="02070309020205020404" pitchFamily="49" charset="0"/>
              </a:rPr>
              <a:t>);</a:t>
            </a:r>
            <a:endParaRPr lang="en-US" dirty="0"/>
          </a:p>
          <a:p>
            <a:r>
              <a:rPr lang="en-US" dirty="0">
                <a:solidFill>
                  <a:srgbClr val="000000"/>
                </a:solidFill>
                <a:latin typeface="Courier New" panose="02070309020205020404" pitchFamily="49" charset="0"/>
              </a:rPr>
              <a:t>  </a:t>
            </a:r>
            <a:r>
              <a:rPr lang="en-US" dirty="0">
                <a:solidFill>
                  <a:srgbClr val="0000FF"/>
                </a:solidFill>
                <a:latin typeface="Courier New" panose="02070309020205020404" pitchFamily="49" charset="0"/>
              </a:rPr>
              <a:t>return</a:t>
            </a:r>
            <a:r>
              <a:rPr lang="en-US" dirty="0">
                <a:solidFill>
                  <a:srgbClr val="000000"/>
                </a:solidFill>
                <a:latin typeface="Courier New" panose="02070309020205020404" pitchFamily="49" charset="0"/>
              </a:rPr>
              <a:t> str;</a:t>
            </a:r>
            <a:endParaRPr lang="en-US" dirty="0"/>
          </a:p>
          <a:p>
            <a:r>
              <a:rPr lang="en-US" dirty="0">
                <a:solidFill>
                  <a:srgbClr val="000000"/>
                </a:solidFill>
                <a:latin typeface="Courier New" panose="02070309020205020404" pitchFamily="49" charset="0"/>
              </a:rPr>
              <a:t>}</a:t>
            </a:r>
            <a:endParaRPr lang="en-US" dirty="0"/>
          </a:p>
        </p:txBody>
      </p:sp>
      <p:sp>
        <p:nvSpPr>
          <p:cNvPr id="8" name="Rectangle 7">
            <a:extLst>
              <a:ext uri="{FF2B5EF4-FFF2-40B4-BE49-F238E27FC236}">
                <a16:creationId xmlns:a16="http://schemas.microsoft.com/office/drawing/2014/main" id="{3496DBDD-4C5E-BC49-AB2C-C0A32FA4BEAF}"/>
              </a:ext>
            </a:extLst>
          </p:cNvPr>
          <p:cNvSpPr/>
          <p:nvPr/>
        </p:nvSpPr>
        <p:spPr>
          <a:xfrm>
            <a:off x="6875426" y="4768836"/>
            <a:ext cx="4741333" cy="1477328"/>
          </a:xfrm>
          <a:prstGeom prst="rect">
            <a:avLst/>
          </a:prstGeom>
          <a:ln>
            <a:solidFill>
              <a:srgbClr val="4C3282"/>
            </a:solidFill>
          </a:ln>
        </p:spPr>
        <p:txBody>
          <a:bodyPr wrap="square">
            <a:spAutoFit/>
          </a:bodyPr>
          <a:lstStyle/>
          <a:p>
            <a:r>
              <a:rPr lang="en-US" dirty="0">
                <a:solidFill>
                  <a:srgbClr val="0000FF"/>
                </a:solidFill>
                <a:latin typeface="Courier New" panose="02070309020205020404" pitchFamily="49" charset="0"/>
              </a:rPr>
              <a:t>using</a:t>
            </a:r>
            <a:r>
              <a:rPr lang="en-US" dirty="0">
                <a:solidFill>
                  <a:srgbClr val="000000"/>
                </a:solidFill>
                <a:latin typeface="Courier New" panose="02070309020205020404" pitchFamily="49" charset="0"/>
              </a:rPr>
              <a:t> </a:t>
            </a:r>
            <a:r>
              <a:rPr lang="en-US" dirty="0">
                <a:solidFill>
                  <a:srgbClr val="0000FF"/>
                </a:solidFill>
                <a:latin typeface="Courier New" panose="02070309020205020404" pitchFamily="49" charset="0"/>
              </a:rPr>
              <a:t>namespace</a:t>
            </a:r>
            <a:r>
              <a:rPr lang="en-US" dirty="0">
                <a:solidFill>
                  <a:srgbClr val="000000"/>
                </a:solidFill>
                <a:latin typeface="Courier New" panose="02070309020205020404" pitchFamily="49" charset="0"/>
              </a:rPr>
              <a:t> std;</a:t>
            </a:r>
            <a:endParaRPr lang="en-US" dirty="0"/>
          </a:p>
          <a:p>
            <a:r>
              <a:rPr lang="en-US" dirty="0">
                <a:solidFill>
                  <a:srgbClr val="0000FF"/>
                </a:solidFill>
                <a:latin typeface="Courier New" panose="02070309020205020404" pitchFamily="49" charset="0"/>
              </a:rPr>
              <a:t>char</a:t>
            </a:r>
            <a:r>
              <a:rPr lang="en-US" dirty="0">
                <a:solidFill>
                  <a:srgbClr val="000000"/>
                </a:solidFill>
                <a:latin typeface="Courier New" panose="02070309020205020404" pitchFamily="49" charset="0"/>
              </a:rPr>
              <a:t>* s1 = </a:t>
            </a:r>
            <a:r>
              <a:rPr lang="en-US" dirty="0" err="1">
                <a:solidFill>
                  <a:srgbClr val="000000"/>
                </a:solidFill>
                <a:latin typeface="Courier New" panose="02070309020205020404" pitchFamily="49" charset="0"/>
              </a:rPr>
              <a:t>return_msg_c</a:t>
            </a:r>
            <a:r>
              <a:rPr lang="en-US" dirty="0">
                <a:solidFill>
                  <a:srgbClr val="000000"/>
                </a:solidFill>
                <a:latin typeface="Courier New" panose="02070309020205020404" pitchFamily="49" charset="0"/>
              </a:rPr>
              <a:t>();</a:t>
            </a:r>
            <a:endParaRPr lang="en-US" dirty="0"/>
          </a:p>
          <a:p>
            <a:r>
              <a:rPr lang="en-US" dirty="0" err="1">
                <a:solidFill>
                  <a:srgbClr val="000000"/>
                </a:solidFill>
                <a:latin typeface="Courier New" panose="02070309020205020404" pitchFamily="49" charset="0"/>
              </a:rPr>
              <a:t>cout</a:t>
            </a:r>
            <a:r>
              <a:rPr lang="en-US" dirty="0">
                <a:solidFill>
                  <a:srgbClr val="000000"/>
                </a:solidFill>
                <a:latin typeface="Courier New" panose="02070309020205020404" pitchFamily="49" charset="0"/>
              </a:rPr>
              <a:t> &lt;&lt; s1 &lt;&lt; </a:t>
            </a:r>
            <a:r>
              <a:rPr lang="en-US" dirty="0" err="1">
                <a:solidFill>
                  <a:srgbClr val="000000"/>
                </a:solidFill>
                <a:latin typeface="Courier New" panose="02070309020205020404" pitchFamily="49" charset="0"/>
              </a:rPr>
              <a:t>endl</a:t>
            </a:r>
            <a:r>
              <a:rPr lang="en-US" dirty="0">
                <a:solidFill>
                  <a:srgbClr val="000000"/>
                </a:solidFill>
                <a:latin typeface="Courier New" panose="02070309020205020404" pitchFamily="49" charset="0"/>
              </a:rPr>
              <a:t>;</a:t>
            </a:r>
            <a:endParaRPr lang="en-US" dirty="0"/>
          </a:p>
          <a:p>
            <a:r>
              <a:rPr lang="en-US" dirty="0">
                <a:solidFill>
                  <a:srgbClr val="000000"/>
                </a:solidFill>
                <a:latin typeface="Courier New" panose="02070309020205020404" pitchFamily="49" charset="0"/>
              </a:rPr>
              <a:t>string s2 = </a:t>
            </a:r>
            <a:r>
              <a:rPr lang="en-US" dirty="0" err="1">
                <a:solidFill>
                  <a:srgbClr val="000000"/>
                </a:solidFill>
                <a:latin typeface="Courier New" panose="02070309020205020404" pitchFamily="49" charset="0"/>
              </a:rPr>
              <a:t>return_msg_cpp</a:t>
            </a:r>
            <a:r>
              <a:rPr lang="en-US" dirty="0">
                <a:solidFill>
                  <a:srgbClr val="000000"/>
                </a:solidFill>
                <a:latin typeface="Courier New" panose="02070309020205020404" pitchFamily="49" charset="0"/>
              </a:rPr>
              <a:t>();</a:t>
            </a:r>
            <a:endParaRPr lang="en-US" dirty="0"/>
          </a:p>
          <a:p>
            <a:r>
              <a:rPr lang="en-US" dirty="0" err="1">
                <a:solidFill>
                  <a:srgbClr val="000000"/>
                </a:solidFill>
                <a:latin typeface="Courier New" panose="02070309020205020404" pitchFamily="49" charset="0"/>
              </a:rPr>
              <a:t>cout</a:t>
            </a:r>
            <a:r>
              <a:rPr lang="en-US" dirty="0">
                <a:solidFill>
                  <a:srgbClr val="000000"/>
                </a:solidFill>
                <a:latin typeface="Courier New" panose="02070309020205020404" pitchFamily="49" charset="0"/>
              </a:rPr>
              <a:t> &lt;&lt; s2 &lt;&lt; </a:t>
            </a:r>
            <a:r>
              <a:rPr lang="en-US" dirty="0" err="1">
                <a:solidFill>
                  <a:srgbClr val="000000"/>
                </a:solidFill>
                <a:latin typeface="Courier New" panose="02070309020205020404" pitchFamily="49" charset="0"/>
              </a:rPr>
              <a:t>endl</a:t>
            </a:r>
            <a:r>
              <a:rPr lang="en-US" dirty="0">
                <a:solidFill>
                  <a:srgbClr val="000000"/>
                </a:solidFill>
                <a:latin typeface="Courier New" panose="02070309020205020404" pitchFamily="49" charset="0"/>
              </a:rPr>
              <a:t>;</a:t>
            </a:r>
            <a:endParaRPr lang="en-US" dirty="0"/>
          </a:p>
        </p:txBody>
      </p:sp>
    </p:spTree>
    <p:extLst>
      <p:ext uri="{BB962C8B-B14F-4D97-AF65-F5344CB8AC3E}">
        <p14:creationId xmlns:p14="http://schemas.microsoft.com/office/powerpoint/2010/main" val="142524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530D-58DF-0C4B-BF50-754E1D53DFC3}"/>
              </a:ext>
            </a:extLst>
          </p:cNvPr>
          <p:cNvSpPr>
            <a:spLocks noGrp="1"/>
          </p:cNvSpPr>
          <p:nvPr>
            <p:ph type="title"/>
          </p:nvPr>
        </p:nvSpPr>
        <p:spPr/>
        <p:txBody>
          <a:bodyPr/>
          <a:lstStyle/>
          <a:p>
            <a:r>
              <a:rPr lang="en-US" dirty="0"/>
              <a:t>Compiler Optimization</a:t>
            </a:r>
          </a:p>
        </p:txBody>
      </p:sp>
      <p:sp>
        <p:nvSpPr>
          <p:cNvPr id="3" name="Content Placeholder 2">
            <a:extLst>
              <a:ext uri="{FF2B5EF4-FFF2-40B4-BE49-F238E27FC236}">
                <a16:creationId xmlns:a16="http://schemas.microsoft.com/office/drawing/2014/main" id="{570310B7-1F78-704B-90A7-72FA980C99C3}"/>
              </a:ext>
            </a:extLst>
          </p:cNvPr>
          <p:cNvSpPr>
            <a:spLocks noGrp="1"/>
          </p:cNvSpPr>
          <p:nvPr>
            <p:ph idx="1"/>
          </p:nvPr>
        </p:nvSpPr>
        <p:spPr/>
        <p:txBody>
          <a:bodyPr/>
          <a:lstStyle/>
          <a:p>
            <a:pPr fontAlgn="base"/>
            <a:r>
              <a:rPr lang="en-US" sz="2400" dirty="0"/>
              <a:t>The compiler sometimes uses a “return by value optimization” or “move semantics” to eliminate unnecessary copies</a:t>
            </a:r>
            <a:endParaRPr lang="en-US" sz="1400" dirty="0"/>
          </a:p>
          <a:p>
            <a:pPr lvl="1" fontAlgn="base"/>
            <a:r>
              <a:rPr lang="en-US" dirty="0"/>
              <a:t>Sometimes you might not see a constructor get invoked when you might expect it</a:t>
            </a:r>
            <a:endParaRPr lang="en-US" sz="2000" dirty="0"/>
          </a:p>
          <a:p>
            <a:endParaRPr lang="en-US" dirty="0"/>
          </a:p>
        </p:txBody>
      </p:sp>
      <p:sp>
        <p:nvSpPr>
          <p:cNvPr id="4" name="Slide Number Placeholder 3">
            <a:extLst>
              <a:ext uri="{FF2B5EF4-FFF2-40B4-BE49-F238E27FC236}">
                <a16:creationId xmlns:a16="http://schemas.microsoft.com/office/drawing/2014/main" id="{F89A0C53-724C-1741-80E7-12F68213840B}"/>
              </a:ext>
            </a:extLst>
          </p:cNvPr>
          <p:cNvSpPr>
            <a:spLocks noGrp="1"/>
          </p:cNvSpPr>
          <p:nvPr>
            <p:ph type="sldNum" sz="quarter" idx="12"/>
          </p:nvPr>
        </p:nvSpPr>
        <p:spPr/>
        <p:txBody>
          <a:bodyPr/>
          <a:lstStyle/>
          <a:p>
            <a:fld id="{659665DE-58FC-41F4-AC58-2C90A5E00527}" type="slidenum">
              <a:rPr lang="en-US" smtClean="0"/>
              <a:t>34</a:t>
            </a:fld>
            <a:endParaRPr lang="en-US"/>
          </a:p>
        </p:txBody>
      </p:sp>
      <p:sp>
        <p:nvSpPr>
          <p:cNvPr id="5" name="Footer Placeholder 4">
            <a:extLst>
              <a:ext uri="{FF2B5EF4-FFF2-40B4-BE49-F238E27FC236}">
                <a16:creationId xmlns:a16="http://schemas.microsoft.com/office/drawing/2014/main" id="{31ED765D-E2B3-2745-A848-42C329B47C93}"/>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BCE404EF-7A41-1E42-861A-8ACEA421BAE8}"/>
              </a:ext>
            </a:extLst>
          </p:cNvPr>
          <p:cNvSpPr/>
          <p:nvPr/>
        </p:nvSpPr>
        <p:spPr>
          <a:xfrm>
            <a:off x="3048000" y="2732447"/>
            <a:ext cx="6096000" cy="2308324"/>
          </a:xfrm>
          <a:prstGeom prst="rect">
            <a:avLst/>
          </a:prstGeom>
          <a:ln>
            <a:solidFill>
              <a:srgbClr val="4C3282"/>
            </a:solidFill>
          </a:ln>
        </p:spPr>
        <p:txBody>
          <a:bodyPr>
            <a:spAutoFit/>
          </a:bodyPr>
          <a:lstStyle/>
          <a:p>
            <a:r>
              <a:rPr lang="en-US" dirty="0">
                <a:solidFill>
                  <a:srgbClr val="0066FF"/>
                </a:solidFill>
                <a:latin typeface="Courier New" panose="02070309020205020404" pitchFamily="49" charset="0"/>
              </a:rPr>
              <a:t>Point</a:t>
            </a:r>
            <a:r>
              <a:rPr lang="en-US" dirty="0">
                <a:solidFill>
                  <a:srgbClr val="611BB8"/>
                </a:solidFill>
                <a:latin typeface="Courier New" panose="02070309020205020404" pitchFamily="49" charset="0"/>
              </a:rPr>
              <a:t> </a:t>
            </a:r>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 {</a:t>
            </a:r>
            <a:endParaRPr lang="en-US" dirty="0"/>
          </a:p>
          <a:p>
            <a:r>
              <a:rPr lang="en-US" i="1" dirty="0">
                <a:solidFill>
                  <a:srgbClr val="5A5A5A"/>
                </a:solidFill>
                <a:latin typeface="Courier New" panose="02070309020205020404" pitchFamily="49" charset="0"/>
              </a:rPr>
              <a:t>  </a:t>
            </a:r>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y;        </a:t>
            </a:r>
            <a:r>
              <a:rPr lang="en-US" i="1" dirty="0">
                <a:solidFill>
                  <a:srgbClr val="5A5A5A"/>
                </a:solidFill>
                <a:latin typeface="Courier New" panose="02070309020205020404" pitchFamily="49" charset="0"/>
              </a:rPr>
              <a:t>// default </a:t>
            </a:r>
            <a:r>
              <a:rPr lang="en-US" i="1" dirty="0" err="1">
                <a:solidFill>
                  <a:srgbClr val="5A5A5A"/>
                </a:solidFill>
                <a:latin typeface="Courier New" panose="02070309020205020404" pitchFamily="49" charset="0"/>
              </a:rPr>
              <a:t>ctor</a:t>
            </a:r>
            <a:endParaRPr lang="en-US" dirty="0"/>
          </a:p>
          <a:p>
            <a:r>
              <a:rPr lang="en-US" i="1" dirty="0">
                <a:solidFill>
                  <a:srgbClr val="5A5A5A"/>
                </a:solidFill>
                <a:latin typeface="Courier New" panose="02070309020205020404" pitchFamily="49" charset="0"/>
              </a:rPr>
              <a:t>  </a:t>
            </a:r>
            <a:r>
              <a:rPr lang="en-US" dirty="0">
                <a:solidFill>
                  <a:srgbClr val="E2661A"/>
                </a:solidFill>
                <a:latin typeface="Courier New" panose="02070309020205020404" pitchFamily="49" charset="0"/>
              </a:rPr>
              <a:t>return</a:t>
            </a:r>
            <a:r>
              <a:rPr lang="en-US" dirty="0">
                <a:solidFill>
                  <a:srgbClr val="0066FF"/>
                </a:solidFill>
                <a:latin typeface="Courier New" panose="02070309020205020404" pitchFamily="49" charset="0"/>
              </a:rPr>
              <a:t> </a:t>
            </a:r>
            <a:r>
              <a:rPr lang="en-US" dirty="0">
                <a:solidFill>
                  <a:srgbClr val="611BB8"/>
                </a:solidFill>
                <a:latin typeface="Courier New" panose="02070309020205020404" pitchFamily="49" charset="0"/>
              </a:rPr>
              <a:t>y;</a:t>
            </a:r>
            <a:r>
              <a:rPr lang="en-US" dirty="0">
                <a:solidFill>
                  <a:srgbClr val="0066FF"/>
                </a:solidFill>
                <a:latin typeface="Courier New" panose="02070309020205020404" pitchFamily="49" charset="0"/>
              </a:rPr>
              <a:t>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r>
              <a:rPr lang="en-US" b="1" i="1" dirty="0">
                <a:solidFill>
                  <a:srgbClr val="FF0000"/>
                </a:solidFill>
                <a:latin typeface="Courier New" panose="02070309020205020404" pitchFamily="49" charset="0"/>
              </a:rPr>
              <a:t>? optimized?</a:t>
            </a:r>
            <a:endParaRPr lang="en-US" dirty="0"/>
          </a:p>
          <a:p>
            <a:r>
              <a:rPr lang="en-US" dirty="0">
                <a:solidFill>
                  <a:srgbClr val="611BB8"/>
                </a:solidFill>
                <a:latin typeface="Courier New" panose="02070309020205020404" pitchFamily="49" charset="0"/>
              </a:rPr>
              <a:t>}</a:t>
            </a:r>
            <a:endParaRPr lang="en-US" dirty="0"/>
          </a:p>
          <a:p>
            <a:br>
              <a:rPr lang="en-US" dirty="0"/>
            </a:br>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x(</a:t>
            </a:r>
            <a:r>
              <a:rPr lang="en-US" dirty="0">
                <a:solidFill>
                  <a:srgbClr val="333333"/>
                </a:solidFill>
                <a:latin typeface="Courier New" panose="02070309020205020404" pitchFamily="49" charset="0"/>
              </a:rPr>
              <a:t>1</a:t>
            </a:r>
            <a:r>
              <a:rPr lang="en-US" dirty="0">
                <a:solidFill>
                  <a:srgbClr val="611BB8"/>
                </a:solidFill>
                <a:latin typeface="Courier New" panose="02070309020205020404" pitchFamily="49" charset="0"/>
              </a:rPr>
              <a:t>, </a:t>
            </a:r>
            <a:r>
              <a:rPr lang="en-US" dirty="0">
                <a:solidFill>
                  <a:srgbClr val="333333"/>
                </a:solidFill>
                <a:latin typeface="Courier New" panose="02070309020205020404" pitchFamily="49" charset="0"/>
              </a:rPr>
              <a:t>2</a:t>
            </a:r>
            <a:r>
              <a:rPr lang="en-US" dirty="0">
                <a:solidFill>
                  <a:srgbClr val="611BB8"/>
                </a:solidFill>
                <a:latin typeface="Courier New" panose="02070309020205020404" pitchFamily="49" charset="0"/>
              </a:rPr>
              <a:t>);    </a:t>
            </a:r>
            <a:r>
              <a:rPr lang="en-US" i="1" dirty="0">
                <a:solidFill>
                  <a:srgbClr val="5A5A5A"/>
                </a:solidFill>
                <a:latin typeface="Courier New" panose="02070309020205020404" pitchFamily="49" charset="0"/>
              </a:rPr>
              <a:t>// two-</a:t>
            </a:r>
            <a:r>
              <a:rPr lang="en-US" i="1" dirty="0" err="1">
                <a:solidFill>
                  <a:srgbClr val="5A5A5A"/>
                </a:solidFill>
                <a:latin typeface="Courier New" panose="02070309020205020404" pitchFamily="49" charset="0"/>
              </a:rPr>
              <a:t>ints</a:t>
            </a:r>
            <a:r>
              <a:rPr lang="en-US" i="1" dirty="0">
                <a:solidFill>
                  <a:srgbClr val="5A5A5A"/>
                </a:solidFill>
                <a:latin typeface="Courier New" panose="02070309020205020404" pitchFamily="49" charset="0"/>
              </a:rPr>
              <a:t>-argument </a:t>
            </a:r>
            <a:r>
              <a:rPr lang="en-US" i="1" dirty="0" err="1">
                <a:solidFill>
                  <a:srgbClr val="5A5A5A"/>
                </a:solidFill>
                <a:latin typeface="Courier New" panose="02070309020205020404" pitchFamily="49" charset="0"/>
              </a:rPr>
              <a:t>ctor</a:t>
            </a:r>
            <a:endParaRPr lang="en-US" dirty="0"/>
          </a:p>
          <a:p>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y = x;      </a:t>
            </a:r>
            <a:r>
              <a:rPr lang="en-US" i="1" dirty="0">
                <a:solidFill>
                  <a:srgbClr val="5A5A5A"/>
                </a:solidFill>
                <a:latin typeface="Courier New" panose="02070309020205020404" pitchFamily="49" charset="0"/>
              </a:rPr>
              <a:t>// copy </a:t>
            </a:r>
            <a:r>
              <a:rPr lang="en-US" i="1" dirty="0" err="1">
                <a:solidFill>
                  <a:srgbClr val="5A5A5A"/>
                </a:solidFill>
                <a:latin typeface="Courier New" panose="02070309020205020404" pitchFamily="49" charset="0"/>
              </a:rPr>
              <a:t>ctor</a:t>
            </a:r>
            <a:endParaRPr lang="en-US" dirty="0"/>
          </a:p>
          <a:p>
            <a:r>
              <a:rPr lang="en-US" dirty="0">
                <a:solidFill>
                  <a:srgbClr val="0066FF"/>
                </a:solidFill>
                <a:latin typeface="Courier New" panose="02070309020205020404" pitchFamily="49" charset="0"/>
              </a:rPr>
              <a:t>Point </a:t>
            </a:r>
            <a:r>
              <a:rPr lang="en-US" dirty="0">
                <a:solidFill>
                  <a:srgbClr val="611BB8"/>
                </a:solidFill>
                <a:latin typeface="Courier New" panose="02070309020205020404" pitchFamily="49" charset="0"/>
              </a:rPr>
              <a:t>z = </a:t>
            </a:r>
            <a:r>
              <a:rPr lang="en-US" b="1" dirty="0">
                <a:solidFill>
                  <a:srgbClr val="669900"/>
                </a:solidFill>
                <a:latin typeface="Courier New" panose="02070309020205020404" pitchFamily="49" charset="0"/>
              </a:rPr>
              <a:t>foo</a:t>
            </a:r>
            <a:r>
              <a:rPr lang="en-US" dirty="0">
                <a:solidFill>
                  <a:srgbClr val="611BB8"/>
                </a:solidFill>
                <a:latin typeface="Courier New" panose="02070309020205020404" pitchFamily="49" charset="0"/>
              </a:rPr>
              <a:t>();  </a:t>
            </a:r>
            <a:r>
              <a:rPr lang="en-US" b="1" i="1" dirty="0">
                <a:solidFill>
                  <a:srgbClr val="FF0000"/>
                </a:solidFill>
                <a:latin typeface="Courier New" panose="02070309020205020404" pitchFamily="49" charset="0"/>
              </a:rPr>
              <a:t>// copy </a:t>
            </a:r>
            <a:r>
              <a:rPr lang="en-US" b="1" i="1" dirty="0" err="1">
                <a:solidFill>
                  <a:srgbClr val="FF0000"/>
                </a:solidFill>
                <a:latin typeface="Courier New" panose="02070309020205020404" pitchFamily="49" charset="0"/>
              </a:rPr>
              <a:t>ctor</a:t>
            </a:r>
            <a:r>
              <a:rPr lang="en-US" b="1" i="1" dirty="0">
                <a:solidFill>
                  <a:srgbClr val="FF0000"/>
                </a:solidFill>
                <a:latin typeface="Courier New" panose="02070309020205020404" pitchFamily="49" charset="0"/>
              </a:rPr>
              <a:t>? optimized?</a:t>
            </a:r>
            <a:endParaRPr lang="en-US" dirty="0"/>
          </a:p>
        </p:txBody>
      </p:sp>
    </p:spTree>
    <p:extLst>
      <p:ext uri="{BB962C8B-B14F-4D97-AF65-F5344CB8AC3E}">
        <p14:creationId xmlns:p14="http://schemas.microsoft.com/office/powerpoint/2010/main" val="2097472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42B0B-C576-044A-8EC7-396D52063716}"/>
              </a:ext>
            </a:extLst>
          </p:cNvPr>
          <p:cNvSpPr>
            <a:spLocks noGrp="1"/>
          </p:cNvSpPr>
          <p:nvPr>
            <p:ph type="title"/>
          </p:nvPr>
        </p:nvSpPr>
        <p:spPr/>
        <p:txBody>
          <a:bodyPr/>
          <a:lstStyle/>
          <a:p>
            <a:r>
              <a:rPr lang="en-US" dirty="0"/>
              <a:t>Namespaces</a:t>
            </a:r>
          </a:p>
        </p:txBody>
      </p:sp>
      <p:sp>
        <p:nvSpPr>
          <p:cNvPr id="3" name="Content Placeholder 2">
            <a:extLst>
              <a:ext uri="{FF2B5EF4-FFF2-40B4-BE49-F238E27FC236}">
                <a16:creationId xmlns:a16="http://schemas.microsoft.com/office/drawing/2014/main" id="{D8B26BE6-09DC-CC44-B43F-A614A849A4F6}"/>
              </a:ext>
            </a:extLst>
          </p:cNvPr>
          <p:cNvSpPr>
            <a:spLocks noGrp="1"/>
          </p:cNvSpPr>
          <p:nvPr>
            <p:ph idx="1"/>
          </p:nvPr>
        </p:nvSpPr>
        <p:spPr/>
        <p:txBody>
          <a:bodyPr>
            <a:normAutofit fontScale="92500" lnSpcReduction="10000"/>
          </a:bodyPr>
          <a:lstStyle/>
          <a:p>
            <a:pPr fontAlgn="base"/>
            <a:r>
              <a:rPr lang="en-US" sz="2400" dirty="0"/>
              <a:t>Each namespace is a separate scope</a:t>
            </a:r>
            <a:endParaRPr lang="en-US" sz="1400" dirty="0"/>
          </a:p>
          <a:p>
            <a:pPr lvl="1" fontAlgn="base"/>
            <a:r>
              <a:rPr lang="en-US" dirty="0"/>
              <a:t>Useful for avoiding symbol collisions!</a:t>
            </a:r>
            <a:endParaRPr lang="en-US" sz="2000" dirty="0"/>
          </a:p>
          <a:p>
            <a:pPr fontAlgn="base"/>
            <a:r>
              <a:rPr lang="en-US" sz="2400" dirty="0"/>
              <a:t>Namespace definition:</a:t>
            </a:r>
            <a:endParaRPr lang="en-US" sz="1400" dirty="0"/>
          </a:p>
          <a:p>
            <a:pPr lvl="1" fontAlgn="base"/>
            <a:r>
              <a:rPr lang="en-US" dirty="0">
                <a:latin typeface="Courier New" panose="02070309020205020404" pitchFamily="49" charset="0"/>
                <a:cs typeface="Courier New" panose="02070309020205020404" pitchFamily="49" charset="0"/>
              </a:rPr>
              <a:t>namespace name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 declarations go here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p>
            <a:pPr lvl="1" fontAlgn="base"/>
            <a:r>
              <a:rPr lang="en-US" dirty="0"/>
              <a:t>Doesn’t end with a semi-colon and doesn’t add to the indentation of its contents</a:t>
            </a:r>
            <a:endParaRPr lang="en-US" sz="2000" dirty="0"/>
          </a:p>
          <a:p>
            <a:pPr lvl="1" fontAlgn="base"/>
            <a:r>
              <a:rPr lang="en-US" dirty="0"/>
              <a:t>Creates a new namespace name if it did not exist, otherwise </a:t>
            </a:r>
            <a:r>
              <a:rPr lang="en-US" i="1" dirty="0"/>
              <a:t>adds to the existing namespace</a:t>
            </a:r>
            <a:r>
              <a:rPr lang="en-US" dirty="0"/>
              <a:t> (</a:t>
            </a:r>
            <a:r>
              <a:rPr lang="en-US" b="1" dirty="0"/>
              <a:t>!</a:t>
            </a:r>
            <a:r>
              <a:rPr lang="en-US" dirty="0"/>
              <a:t>)</a:t>
            </a:r>
            <a:endParaRPr lang="en-US" sz="2000" dirty="0"/>
          </a:p>
          <a:p>
            <a:pPr lvl="2" fontAlgn="base"/>
            <a:r>
              <a:rPr lang="en-US" dirty="0"/>
              <a:t>This means that components (</a:t>
            </a:r>
            <a:r>
              <a:rPr lang="en-US" i="1" dirty="0"/>
              <a:t>e.g.</a:t>
            </a:r>
            <a:r>
              <a:rPr lang="en-US" dirty="0"/>
              <a:t> classes, functions) of a namespace can be defined in multiple source files</a:t>
            </a:r>
            <a:endParaRPr lang="en-US" sz="1200" dirty="0"/>
          </a:p>
          <a:p>
            <a:pPr fontAlgn="base"/>
            <a:r>
              <a:rPr lang="en-US" sz="2400" dirty="0"/>
              <a:t>Namespaces vs classes</a:t>
            </a:r>
          </a:p>
          <a:p>
            <a:pPr lvl="1" fontAlgn="base"/>
            <a:r>
              <a:rPr lang="en-US" sz="2000" dirty="0"/>
              <a:t>They seems somewhat similar, but classes are </a:t>
            </a:r>
            <a:r>
              <a:rPr lang="en-US" sz="2000" i="1" dirty="0"/>
              <a:t>not</a:t>
            </a:r>
            <a:r>
              <a:rPr lang="en-US" sz="2000" dirty="0"/>
              <a:t> namespaces:</a:t>
            </a:r>
            <a:endParaRPr lang="en-US" dirty="0"/>
          </a:p>
          <a:p>
            <a:pPr lvl="1" fontAlgn="base"/>
            <a:r>
              <a:rPr lang="en-US" dirty="0"/>
              <a:t>There are no instances/objects of a namespace; a namespace is just a group of logically-related things (classes, functions, etc.)</a:t>
            </a:r>
          </a:p>
          <a:p>
            <a:pPr lvl="1" fontAlgn="base"/>
            <a:r>
              <a:rPr lang="en-US" dirty="0"/>
              <a:t>To access a member of a namespace, you must use the fully qualified name (</a:t>
            </a:r>
            <a:r>
              <a:rPr lang="en-US" i="1" dirty="0"/>
              <a:t>i.e.</a:t>
            </a:r>
            <a:r>
              <a:rPr lang="en-US" dirty="0"/>
              <a:t> </a:t>
            </a:r>
            <a:r>
              <a:rPr lang="en-US" dirty="0" err="1"/>
              <a:t>nsp_name</a:t>
            </a:r>
            <a:r>
              <a:rPr lang="en-US" dirty="0"/>
              <a:t>::member)</a:t>
            </a:r>
            <a:endParaRPr lang="en-US" sz="2000" dirty="0"/>
          </a:p>
          <a:p>
            <a:pPr lvl="2" fontAlgn="base"/>
            <a:r>
              <a:rPr lang="en-US" dirty="0"/>
              <a:t>Unless you are using that namespace</a:t>
            </a:r>
            <a:endParaRPr lang="en-US" sz="1200" dirty="0"/>
          </a:p>
          <a:p>
            <a:pPr lvl="2" fontAlgn="base"/>
            <a:r>
              <a:rPr lang="en-US" dirty="0"/>
              <a:t>You only used the fully qualified name of a class member when you are defining it outside of the scope of the class definition</a:t>
            </a:r>
            <a:endParaRPr lang="en-US" sz="1200" dirty="0"/>
          </a:p>
          <a:p>
            <a:endParaRPr lang="en-US" dirty="0"/>
          </a:p>
        </p:txBody>
      </p:sp>
      <p:sp>
        <p:nvSpPr>
          <p:cNvPr id="4" name="Slide Number Placeholder 3">
            <a:extLst>
              <a:ext uri="{FF2B5EF4-FFF2-40B4-BE49-F238E27FC236}">
                <a16:creationId xmlns:a16="http://schemas.microsoft.com/office/drawing/2014/main" id="{B6E54D04-FA86-DA40-8384-2C6A195FC5A8}"/>
              </a:ext>
            </a:extLst>
          </p:cNvPr>
          <p:cNvSpPr>
            <a:spLocks noGrp="1"/>
          </p:cNvSpPr>
          <p:nvPr>
            <p:ph type="sldNum" sz="quarter" idx="12"/>
          </p:nvPr>
        </p:nvSpPr>
        <p:spPr/>
        <p:txBody>
          <a:bodyPr/>
          <a:lstStyle/>
          <a:p>
            <a:fld id="{659665DE-58FC-41F4-AC58-2C90A5E00527}" type="slidenum">
              <a:rPr lang="en-US" smtClean="0"/>
              <a:t>35</a:t>
            </a:fld>
            <a:endParaRPr lang="en-US"/>
          </a:p>
        </p:txBody>
      </p:sp>
      <p:sp>
        <p:nvSpPr>
          <p:cNvPr id="5" name="Footer Placeholder 4">
            <a:extLst>
              <a:ext uri="{FF2B5EF4-FFF2-40B4-BE49-F238E27FC236}">
                <a16:creationId xmlns:a16="http://schemas.microsoft.com/office/drawing/2014/main" id="{F293DD0D-476B-A743-BBDE-5CB91288FD69}"/>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1060342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61C79-D4D0-254E-B4A9-28B705443A42}"/>
              </a:ext>
            </a:extLst>
          </p:cNvPr>
          <p:cNvSpPr>
            <a:spLocks noGrp="1"/>
          </p:cNvSpPr>
          <p:nvPr>
            <p:ph type="title"/>
          </p:nvPr>
        </p:nvSpPr>
        <p:spPr/>
        <p:txBody>
          <a:bodyPr/>
          <a:lstStyle/>
          <a:p>
            <a:r>
              <a:rPr lang="en-US" dirty="0"/>
              <a:t>Const</a:t>
            </a:r>
          </a:p>
        </p:txBody>
      </p:sp>
      <p:sp>
        <p:nvSpPr>
          <p:cNvPr id="3" name="Content Placeholder 2">
            <a:extLst>
              <a:ext uri="{FF2B5EF4-FFF2-40B4-BE49-F238E27FC236}">
                <a16:creationId xmlns:a16="http://schemas.microsoft.com/office/drawing/2014/main" id="{9044CCDC-3B3E-C54F-A762-9C3212763D40}"/>
              </a:ext>
            </a:extLst>
          </p:cNvPr>
          <p:cNvSpPr>
            <a:spLocks noGrp="1"/>
          </p:cNvSpPr>
          <p:nvPr>
            <p:ph idx="1"/>
          </p:nvPr>
        </p:nvSpPr>
        <p:spPr/>
        <p:txBody>
          <a:bodyPr/>
          <a:lstStyle/>
          <a:p>
            <a:r>
              <a:rPr lang="en-US" dirty="0"/>
              <a:t>C++ introduces the “const” keyword which declares a value that cannot change</a:t>
            </a:r>
          </a:p>
          <a:p>
            <a:r>
              <a:rPr lang="en-US" dirty="0"/>
              <a:t>const int CURRENT_YEAR = 2020;</a:t>
            </a:r>
          </a:p>
        </p:txBody>
      </p:sp>
      <p:sp>
        <p:nvSpPr>
          <p:cNvPr id="4" name="Slide Number Placeholder 3">
            <a:extLst>
              <a:ext uri="{FF2B5EF4-FFF2-40B4-BE49-F238E27FC236}">
                <a16:creationId xmlns:a16="http://schemas.microsoft.com/office/drawing/2014/main" id="{DDC82B12-9E82-8145-9F16-778E641A351B}"/>
              </a:ext>
            </a:extLst>
          </p:cNvPr>
          <p:cNvSpPr>
            <a:spLocks noGrp="1"/>
          </p:cNvSpPr>
          <p:nvPr>
            <p:ph type="sldNum" sz="quarter" idx="12"/>
          </p:nvPr>
        </p:nvSpPr>
        <p:spPr/>
        <p:txBody>
          <a:bodyPr/>
          <a:lstStyle/>
          <a:p>
            <a:fld id="{659665DE-58FC-41F4-AC58-2C90A5E00527}" type="slidenum">
              <a:rPr lang="en-US" smtClean="0"/>
              <a:t>36</a:t>
            </a:fld>
            <a:endParaRPr lang="en-US"/>
          </a:p>
        </p:txBody>
      </p:sp>
      <p:sp>
        <p:nvSpPr>
          <p:cNvPr id="5" name="Footer Placeholder 4">
            <a:extLst>
              <a:ext uri="{FF2B5EF4-FFF2-40B4-BE49-F238E27FC236}">
                <a16:creationId xmlns:a16="http://schemas.microsoft.com/office/drawing/2014/main" id="{0C59C6CB-8ECF-9B4B-B4D7-D9F74011BDBD}"/>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402500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83571-A533-DD41-B877-50D2BD77C81F}"/>
              </a:ext>
            </a:extLst>
          </p:cNvPr>
          <p:cNvSpPr>
            <a:spLocks noGrp="1"/>
          </p:cNvSpPr>
          <p:nvPr>
            <p:ph type="title"/>
          </p:nvPr>
        </p:nvSpPr>
        <p:spPr/>
        <p:txBody>
          <a:bodyPr/>
          <a:lstStyle/>
          <a:p>
            <a:r>
              <a:rPr lang="en-US" dirty="0"/>
              <a:t>Allocating memory in C++</a:t>
            </a:r>
          </a:p>
        </p:txBody>
      </p:sp>
      <p:sp>
        <p:nvSpPr>
          <p:cNvPr id="3" name="Content Placeholder 2">
            <a:extLst>
              <a:ext uri="{FF2B5EF4-FFF2-40B4-BE49-F238E27FC236}">
                <a16:creationId xmlns:a16="http://schemas.microsoft.com/office/drawing/2014/main" id="{6FACAE08-E493-DE4C-9F03-4AFCB9714391}"/>
              </a:ext>
            </a:extLst>
          </p:cNvPr>
          <p:cNvSpPr>
            <a:spLocks noGrp="1"/>
          </p:cNvSpPr>
          <p:nvPr>
            <p:ph idx="1"/>
          </p:nvPr>
        </p:nvSpPr>
        <p:spPr/>
        <p:txBody>
          <a:bodyPr>
            <a:normAutofit lnSpcReduction="10000"/>
          </a:bodyPr>
          <a:lstStyle/>
          <a:p>
            <a:r>
              <a:rPr lang="en-US" dirty="0"/>
              <a:t>In C</a:t>
            </a:r>
          </a:p>
          <a:p>
            <a:pPr marL="0" indent="0">
              <a:buNone/>
            </a:pPr>
            <a:r>
              <a:rPr lang="en-US" sz="2000" dirty="0">
                <a:latin typeface="Courier New" panose="02070309020205020404" pitchFamily="49" charset="0"/>
                <a:cs typeface="Courier New" panose="02070309020205020404" pitchFamily="49" charset="0"/>
              </a:rPr>
              <a:t>int* </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 (int*) </a:t>
            </a:r>
            <a:r>
              <a:rPr lang="en-US" sz="2000" b="1" dirty="0">
                <a:latin typeface="Courier New" panose="02070309020205020404" pitchFamily="49" charset="0"/>
                <a:cs typeface="Courier New" panose="02070309020205020404" pitchFamily="49" charset="0"/>
              </a:rPr>
              <a:t>malloc</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sizeof</a:t>
            </a:r>
            <a:r>
              <a:rPr lang="en-US" sz="2000" dirty="0">
                <a:latin typeface="Courier New" panose="02070309020205020404" pitchFamily="49" charset="0"/>
                <a:cs typeface="Courier New" panose="02070309020205020404" pitchFamily="49" charset="0"/>
              </a:rPr>
              <a:t>(int) * 100); </a:t>
            </a:r>
            <a:r>
              <a:rPr lang="en-US" sz="1800" dirty="0">
                <a:latin typeface="Courier New" panose="02070309020205020404" pitchFamily="49" charset="0"/>
                <a:cs typeface="Courier New" panose="02070309020205020404" pitchFamily="49" charset="0"/>
              </a:rPr>
              <a:t>// returns non-typed pointer</a:t>
            </a:r>
            <a:endParaRPr lang="en-US" sz="2000" dirty="0">
              <a:latin typeface="Courier New" panose="02070309020205020404" pitchFamily="49" charset="0"/>
              <a:cs typeface="Courier New" panose="02070309020205020404" pitchFamily="49" charset="0"/>
            </a:endParaRPr>
          </a:p>
          <a:p>
            <a:pPr marL="0" indent="0">
              <a:buNone/>
            </a:pPr>
            <a:r>
              <a:rPr lang="en-US" sz="2000" b="1" dirty="0">
                <a:latin typeface="Courier New" panose="02070309020205020404" pitchFamily="49" charset="0"/>
                <a:cs typeface="Courier New" panose="02070309020205020404" pitchFamily="49" charset="0"/>
              </a:rPr>
              <a:t>free</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a:t>
            </a:r>
          </a:p>
          <a:p>
            <a:pPr marL="0" indent="0">
              <a:buNone/>
            </a:pPr>
            <a:endParaRPr lang="en-US" sz="2000" dirty="0">
              <a:latin typeface="Courier New" panose="02070309020205020404" pitchFamily="49" charset="0"/>
              <a:cs typeface="Courier New" panose="02070309020205020404" pitchFamily="49" charset="0"/>
            </a:endParaRPr>
          </a:p>
          <a:p>
            <a:r>
              <a:rPr lang="en-US" dirty="0"/>
              <a:t>In C++, we have more modern syntax:</a:t>
            </a:r>
          </a:p>
          <a:p>
            <a:pPr lvl="1"/>
            <a:r>
              <a:rPr lang="en-US" dirty="0"/>
              <a:t>Array allocation</a:t>
            </a:r>
          </a:p>
          <a:p>
            <a:pPr marL="0" indent="0">
              <a:buNone/>
            </a:pPr>
            <a:r>
              <a:rPr lang="en-US" sz="2000" dirty="0">
                <a:latin typeface="Courier New" panose="02070309020205020404" pitchFamily="49" charset="0"/>
                <a:cs typeface="Courier New" panose="02070309020205020404" pitchFamily="49" charset="0"/>
              </a:rPr>
              <a:t>int* </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 </a:t>
            </a:r>
            <a:r>
              <a:rPr lang="en-US" sz="2000" b="1" dirty="0">
                <a:solidFill>
                  <a:srgbClr val="4C3282"/>
                </a:solidFill>
                <a:latin typeface="Courier New" panose="02070309020205020404" pitchFamily="49" charset="0"/>
                <a:cs typeface="Courier New" panose="02070309020205020404" pitchFamily="49" charset="0"/>
              </a:rPr>
              <a:t>new</a:t>
            </a:r>
            <a:r>
              <a:rPr lang="en-US" sz="2000" dirty="0">
                <a:latin typeface="Courier New" panose="02070309020205020404" pitchFamily="49" charset="0"/>
                <a:cs typeface="Courier New" panose="02070309020205020404" pitchFamily="49" charset="0"/>
              </a:rPr>
              <a:t> int[100];</a:t>
            </a:r>
          </a:p>
          <a:p>
            <a:pPr marL="0" indent="0">
              <a:buNone/>
            </a:pPr>
            <a:r>
              <a:rPr lang="en-US" sz="2000" b="1" dirty="0">
                <a:solidFill>
                  <a:srgbClr val="4C3282"/>
                </a:solidFill>
                <a:latin typeface="Courier New" panose="02070309020205020404" pitchFamily="49" charset="0"/>
                <a:cs typeface="Courier New" panose="02070309020205020404" pitchFamily="49" charset="0"/>
              </a:rPr>
              <a:t>delete</a:t>
            </a:r>
            <a:r>
              <a:rPr lang="en-US" sz="2000" dirty="0">
                <a:latin typeface="Courier New" panose="02070309020205020404" pitchFamily="49" charset="0"/>
                <a:cs typeface="Courier New" panose="02070309020205020404" pitchFamily="49" charset="0"/>
              </a:rPr>
              <a:t> [] </a:t>
            </a:r>
            <a:r>
              <a:rPr lang="en-US" sz="2000" dirty="0" err="1">
                <a:latin typeface="Courier New" panose="02070309020205020404" pitchFamily="49" charset="0"/>
                <a:cs typeface="Courier New" panose="02070309020205020404" pitchFamily="49" charset="0"/>
              </a:rPr>
              <a:t>arr</a:t>
            </a:r>
            <a:r>
              <a:rPr lang="en-US" sz="2000" dirty="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 required to free array memory</a:t>
            </a:r>
          </a:p>
          <a:p>
            <a:pPr marL="0" indent="0">
              <a:buNone/>
            </a:pPr>
            <a:endParaRPr lang="en-US" sz="1800" dirty="0">
              <a:latin typeface="Courier New" panose="02070309020205020404" pitchFamily="49" charset="0"/>
              <a:cs typeface="Courier New" panose="02070309020205020404" pitchFamily="49" charset="0"/>
            </a:endParaRPr>
          </a:p>
          <a:p>
            <a:pPr lvl="1"/>
            <a:r>
              <a:rPr lang="en-US" dirty="0"/>
              <a:t>Non-array allocation</a:t>
            </a:r>
          </a:p>
          <a:p>
            <a:pPr marL="0" indent="0">
              <a:buNone/>
            </a:pPr>
            <a:r>
              <a:rPr lang="en-US" sz="2000" dirty="0">
                <a:latin typeface="Courier New" panose="02070309020205020404" pitchFamily="49" charset="0"/>
                <a:cs typeface="Courier New" panose="02070309020205020404" pitchFamily="49" charset="0"/>
              </a:rPr>
              <a:t>int* x = </a:t>
            </a:r>
            <a:r>
              <a:rPr lang="en-US" sz="2000" b="1" dirty="0">
                <a:solidFill>
                  <a:srgbClr val="4C3282"/>
                </a:solidFill>
                <a:latin typeface="Courier New" panose="02070309020205020404" pitchFamily="49" charset="0"/>
                <a:cs typeface="Courier New" panose="02070309020205020404" pitchFamily="49" charset="0"/>
              </a:rPr>
              <a:t>new</a:t>
            </a:r>
            <a:r>
              <a:rPr lang="en-US" sz="2000" dirty="0">
                <a:latin typeface="Courier New" panose="02070309020205020404" pitchFamily="49" charset="0"/>
                <a:cs typeface="Courier New" panose="02070309020205020404" pitchFamily="49" charset="0"/>
              </a:rPr>
              <a:t> int(4); </a:t>
            </a:r>
            <a:r>
              <a:rPr lang="en-US" sz="1800" dirty="0">
                <a:latin typeface="Courier New" panose="02070309020205020404" pitchFamily="49" charset="0"/>
                <a:cs typeface="Courier New" panose="02070309020205020404" pitchFamily="49" charset="0"/>
              </a:rPr>
              <a:t>// x stores the value 4</a:t>
            </a:r>
          </a:p>
          <a:p>
            <a:pPr marL="0" indent="0">
              <a:buNone/>
            </a:pPr>
            <a:r>
              <a:rPr lang="en-US" sz="2000" b="1" dirty="0">
                <a:solidFill>
                  <a:srgbClr val="4C3282"/>
                </a:solidFill>
                <a:latin typeface="Courier New" panose="02070309020205020404" pitchFamily="49" charset="0"/>
                <a:cs typeface="Courier New" panose="02070309020205020404" pitchFamily="49" charset="0"/>
              </a:rPr>
              <a:t>delete</a:t>
            </a:r>
            <a:r>
              <a:rPr lang="en-US" sz="2000" dirty="0">
                <a:latin typeface="Courier New" panose="02070309020205020404" pitchFamily="49" charset="0"/>
                <a:cs typeface="Courier New" panose="02070309020205020404" pitchFamily="49" charset="0"/>
              </a:rPr>
              <a:t> x;</a:t>
            </a:r>
          </a:p>
        </p:txBody>
      </p:sp>
      <p:sp>
        <p:nvSpPr>
          <p:cNvPr id="4" name="Slide Number Placeholder 3">
            <a:extLst>
              <a:ext uri="{FF2B5EF4-FFF2-40B4-BE49-F238E27FC236}">
                <a16:creationId xmlns:a16="http://schemas.microsoft.com/office/drawing/2014/main" id="{8F4DFF72-172C-254B-82A2-398FD879D8B0}"/>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5" name="Footer Placeholder 4">
            <a:extLst>
              <a:ext uri="{FF2B5EF4-FFF2-40B4-BE49-F238E27FC236}">
                <a16:creationId xmlns:a16="http://schemas.microsoft.com/office/drawing/2014/main" id="{4BA407BB-FE3F-8642-B042-114E223F13E5}"/>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659298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07E5-D3CC-0844-8733-4F9C5E7F06E4}"/>
              </a:ext>
            </a:extLst>
          </p:cNvPr>
          <p:cNvSpPr>
            <a:spLocks noGrp="1"/>
          </p:cNvSpPr>
          <p:nvPr>
            <p:ph type="title"/>
          </p:nvPr>
        </p:nvSpPr>
        <p:spPr/>
        <p:txBody>
          <a:bodyPr/>
          <a:lstStyle/>
          <a:p>
            <a:r>
              <a:rPr lang="en-US" dirty="0"/>
              <a:t>new / delete</a:t>
            </a:r>
          </a:p>
        </p:txBody>
      </p:sp>
      <p:sp>
        <p:nvSpPr>
          <p:cNvPr id="3" name="Content Placeholder 2">
            <a:extLst>
              <a:ext uri="{FF2B5EF4-FFF2-40B4-BE49-F238E27FC236}">
                <a16:creationId xmlns:a16="http://schemas.microsoft.com/office/drawing/2014/main" id="{DF94C90D-E3E6-A749-9DF1-1D65C94B0DDB}"/>
              </a:ext>
            </a:extLst>
          </p:cNvPr>
          <p:cNvSpPr>
            <a:spLocks noGrp="1"/>
          </p:cNvSpPr>
          <p:nvPr>
            <p:ph idx="1"/>
          </p:nvPr>
        </p:nvSpPr>
        <p:spPr>
          <a:xfrm>
            <a:off x="575240" y="1463857"/>
            <a:ext cx="5520760" cy="4845504"/>
          </a:xfrm>
        </p:spPr>
        <p:txBody>
          <a:bodyPr/>
          <a:lstStyle/>
          <a:p>
            <a:pPr fontAlgn="base"/>
            <a:r>
              <a:rPr lang="en-US" sz="2400" dirty="0"/>
              <a:t>To allocate on the heap using C++, you use the </a:t>
            </a:r>
            <a:r>
              <a:rPr lang="en-US" sz="2400" dirty="0">
                <a:latin typeface="Courier New" panose="02070309020205020404" pitchFamily="49" charset="0"/>
                <a:cs typeface="Courier New" panose="02070309020205020404" pitchFamily="49" charset="0"/>
              </a:rPr>
              <a:t>new</a:t>
            </a:r>
            <a:r>
              <a:rPr lang="en-US" sz="2400" dirty="0"/>
              <a:t> keyword instead of </a:t>
            </a:r>
            <a:r>
              <a:rPr lang="en-US" sz="2400" dirty="0">
                <a:latin typeface="Courier New" panose="02070309020205020404" pitchFamily="49" charset="0"/>
                <a:cs typeface="Courier New" panose="02070309020205020404" pitchFamily="49" charset="0"/>
              </a:rPr>
              <a:t>malloc()</a:t>
            </a:r>
            <a:r>
              <a:rPr lang="en-US" sz="2400" dirty="0"/>
              <a:t> from </a:t>
            </a:r>
            <a:r>
              <a:rPr lang="en-US" sz="2400" dirty="0" err="1">
                <a:latin typeface="Courier New" panose="02070309020205020404" pitchFamily="49" charset="0"/>
                <a:cs typeface="Courier New" panose="02070309020205020404" pitchFamily="49" charset="0"/>
              </a:rPr>
              <a:t>stdlib.h</a:t>
            </a:r>
            <a:endParaRPr lang="en-US" sz="2400" dirty="0">
              <a:latin typeface="Courier New" panose="02070309020205020404" pitchFamily="49" charset="0"/>
              <a:cs typeface="Courier New" panose="02070309020205020404" pitchFamily="49" charset="0"/>
            </a:endParaRPr>
          </a:p>
          <a:p>
            <a:pPr lvl="1" fontAlgn="base"/>
            <a:r>
              <a:rPr lang="en-US" dirty="0"/>
              <a:t>You can use new to allocate an object (</a:t>
            </a:r>
            <a:r>
              <a:rPr lang="en-US" i="1" dirty="0"/>
              <a:t>e.g.</a:t>
            </a:r>
            <a:r>
              <a:rPr lang="en-US" dirty="0"/>
              <a:t> new Point)</a:t>
            </a:r>
            <a:endParaRPr lang="en-US" sz="2000" dirty="0"/>
          </a:p>
          <a:p>
            <a:pPr lvl="1" fontAlgn="base"/>
            <a:r>
              <a:rPr lang="en-US" dirty="0"/>
              <a:t>You can use new to allocate a primitive type (</a:t>
            </a:r>
            <a:r>
              <a:rPr lang="en-US" i="1" dirty="0"/>
              <a:t>e.g.</a:t>
            </a:r>
            <a:r>
              <a:rPr lang="en-US" dirty="0"/>
              <a:t> new int)</a:t>
            </a:r>
            <a:endParaRPr lang="en-US" sz="2000" dirty="0"/>
          </a:p>
          <a:p>
            <a:pPr fontAlgn="base"/>
            <a:r>
              <a:rPr lang="en-US" sz="2400" dirty="0"/>
              <a:t>To deallocate a heap-allocated object or primitive, use the </a:t>
            </a:r>
            <a:r>
              <a:rPr lang="en-US" sz="2400" dirty="0">
                <a:latin typeface="Courier New" panose="02070309020205020404" pitchFamily="49" charset="0"/>
                <a:cs typeface="Courier New" panose="02070309020205020404" pitchFamily="49" charset="0"/>
              </a:rPr>
              <a:t>delete</a:t>
            </a:r>
            <a:r>
              <a:rPr lang="en-US" sz="2400" dirty="0"/>
              <a:t> keyword instead of </a:t>
            </a:r>
            <a:r>
              <a:rPr lang="en-US" sz="2400" dirty="0">
                <a:latin typeface="Courier New" panose="02070309020205020404" pitchFamily="49" charset="0"/>
                <a:cs typeface="Courier New" panose="02070309020205020404" pitchFamily="49" charset="0"/>
              </a:rPr>
              <a:t>free()</a:t>
            </a:r>
            <a:r>
              <a:rPr lang="en-US" sz="2400" dirty="0"/>
              <a:t> from </a:t>
            </a:r>
            <a:r>
              <a:rPr lang="en-US" sz="2400" dirty="0" err="1">
                <a:latin typeface="Courier New" panose="02070309020205020404" pitchFamily="49" charset="0"/>
                <a:cs typeface="Courier New" panose="02070309020205020404" pitchFamily="49" charset="0"/>
              </a:rPr>
              <a:t>stdlib.h</a:t>
            </a:r>
            <a:endParaRPr lang="en-US" sz="2400" dirty="0">
              <a:latin typeface="Courier New" panose="02070309020205020404" pitchFamily="49" charset="0"/>
              <a:cs typeface="Courier New" panose="02070309020205020404" pitchFamily="49" charset="0"/>
            </a:endParaRPr>
          </a:p>
          <a:p>
            <a:pPr lvl="1" fontAlgn="base"/>
            <a:r>
              <a:rPr lang="en-US" dirty="0"/>
              <a:t>Don’t mix and match!</a:t>
            </a:r>
            <a:endParaRPr lang="en-US" sz="2000" dirty="0"/>
          </a:p>
          <a:p>
            <a:pPr lvl="2" fontAlgn="base"/>
            <a:r>
              <a:rPr lang="en-US" i="1" u="sng" dirty="0"/>
              <a:t>Never</a:t>
            </a:r>
            <a:r>
              <a:rPr lang="en-US" dirty="0"/>
              <a:t> </a:t>
            </a:r>
            <a:r>
              <a:rPr lang="en-US" b="1" dirty="0"/>
              <a:t>free</a:t>
            </a:r>
            <a:r>
              <a:rPr lang="en-US" dirty="0"/>
              <a:t>() something allocated with new</a:t>
            </a:r>
            <a:endParaRPr lang="en-US" sz="1200" i="1" dirty="0"/>
          </a:p>
          <a:p>
            <a:pPr lvl="2" fontAlgn="base"/>
            <a:r>
              <a:rPr lang="en-US" i="1" u="sng" dirty="0"/>
              <a:t>Never</a:t>
            </a:r>
            <a:r>
              <a:rPr lang="en-US" dirty="0"/>
              <a:t> delete something allocated with </a:t>
            </a:r>
            <a:r>
              <a:rPr lang="en-US" b="1" dirty="0"/>
              <a:t>malloc</a:t>
            </a:r>
            <a:r>
              <a:rPr lang="en-US" dirty="0"/>
              <a:t>()</a:t>
            </a:r>
            <a:endParaRPr lang="en-US" sz="1200" i="1" dirty="0"/>
          </a:p>
          <a:p>
            <a:pPr lvl="2" fontAlgn="base"/>
            <a:r>
              <a:rPr lang="en-US" dirty="0"/>
              <a:t>Careful if you’re using a legacy C code library or module in C++</a:t>
            </a:r>
            <a:endParaRPr lang="en-US" sz="1200" dirty="0"/>
          </a:p>
        </p:txBody>
      </p:sp>
      <p:sp>
        <p:nvSpPr>
          <p:cNvPr id="4" name="Slide Number Placeholder 3">
            <a:extLst>
              <a:ext uri="{FF2B5EF4-FFF2-40B4-BE49-F238E27FC236}">
                <a16:creationId xmlns:a16="http://schemas.microsoft.com/office/drawing/2014/main" id="{8D5B8FEC-2FA0-944D-B4FF-4D583FC74DAC}"/>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5" name="Footer Placeholder 4">
            <a:extLst>
              <a:ext uri="{FF2B5EF4-FFF2-40B4-BE49-F238E27FC236}">
                <a16:creationId xmlns:a16="http://schemas.microsoft.com/office/drawing/2014/main" id="{04F9D5ED-6635-984B-BE3A-228BD1FC1B2E}"/>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02F1D82B-EA3C-944C-86E3-CFB7F8F23B05}"/>
              </a:ext>
            </a:extLst>
          </p:cNvPr>
          <p:cNvSpPr/>
          <p:nvPr/>
        </p:nvSpPr>
        <p:spPr>
          <a:xfrm>
            <a:off x="7011376" y="263276"/>
            <a:ext cx="4078489" cy="1169551"/>
          </a:xfrm>
          <a:prstGeom prst="rect">
            <a:avLst/>
          </a:prstGeom>
          <a:ln>
            <a:solidFill>
              <a:srgbClr val="4C3282"/>
            </a:solidFill>
          </a:ln>
        </p:spPr>
        <p:txBody>
          <a:bodyPr wrap="square">
            <a:spAutoFit/>
          </a:bodyPr>
          <a:lstStyle/>
          <a:p>
            <a:r>
              <a:rPr lang="en-US" sz="1400" dirty="0">
                <a:solidFill>
                  <a:srgbClr val="0066FF"/>
                </a:solidFill>
                <a:latin typeface="Courier New" panose="02070309020205020404" pitchFamily="49" charset="0"/>
              </a:rPr>
              <a:t>int* </a:t>
            </a:r>
            <a:r>
              <a:rPr lang="en-US" sz="1400" b="1" dirty="0" err="1">
                <a:solidFill>
                  <a:srgbClr val="669900"/>
                </a:solidFill>
                <a:latin typeface="Courier New" panose="02070309020205020404" pitchFamily="49" charset="0"/>
              </a:rPr>
              <a:t>AllocateInt</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int </a:t>
            </a:r>
            <a:r>
              <a:rPr lang="en-US" sz="1400" dirty="0">
                <a:solidFill>
                  <a:srgbClr val="611BB8"/>
                </a:solidFill>
                <a:latin typeface="Courier New" panose="02070309020205020404" pitchFamily="49" charset="0"/>
              </a:rPr>
              <a:t>x) {</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 </a:t>
            </a:r>
            <a:r>
              <a:rPr lang="en-US" sz="1400" dirty="0" err="1">
                <a:solidFill>
                  <a:srgbClr val="611BB8"/>
                </a:solidFill>
                <a:latin typeface="Courier New" panose="02070309020205020404" pitchFamily="49" charset="0"/>
              </a:rPr>
              <a:t>heapy_int</a:t>
            </a:r>
            <a:r>
              <a:rPr lang="en-US" sz="1400" dirty="0">
                <a:solidFill>
                  <a:srgbClr val="611BB8"/>
                </a:solidFill>
                <a:latin typeface="Courier New" panose="02070309020205020404" pitchFamily="49" charset="0"/>
              </a:rPr>
              <a:t> = </a:t>
            </a:r>
            <a:r>
              <a:rPr lang="en-US" sz="1400" b="1" dirty="0">
                <a:solidFill>
                  <a:srgbClr val="FF0000"/>
                </a:solidFill>
                <a:latin typeface="Courier New" panose="02070309020205020404" pitchFamily="49" charset="0"/>
              </a:rPr>
              <a:t>new</a:t>
            </a:r>
            <a:r>
              <a:rPr lang="en-US" sz="1400" dirty="0">
                <a:solidFill>
                  <a:srgbClr val="FF0000"/>
                </a:solidFill>
                <a:latin typeface="Courier New" panose="02070309020205020404" pitchFamily="49" charset="0"/>
              </a:rPr>
              <a:t> </a:t>
            </a:r>
            <a:r>
              <a:rPr lang="en-US" sz="1400" dirty="0">
                <a:solidFill>
                  <a:srgbClr val="611BB8"/>
                </a:solidFill>
                <a:latin typeface="Courier New" panose="02070309020205020404" pitchFamily="49" charset="0"/>
              </a:rPr>
              <a:t>int;</a:t>
            </a:r>
            <a:endParaRPr lang="en-US" sz="1400" dirty="0"/>
          </a:p>
          <a:p>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heapy_int</a:t>
            </a:r>
            <a:r>
              <a:rPr lang="en-US" sz="1400" dirty="0">
                <a:solidFill>
                  <a:srgbClr val="611BB8"/>
                </a:solidFill>
                <a:latin typeface="Courier New" panose="02070309020205020404" pitchFamily="49" charset="0"/>
              </a:rPr>
              <a:t> = x;</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heapy_int</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7" name="Rectangle 6">
            <a:extLst>
              <a:ext uri="{FF2B5EF4-FFF2-40B4-BE49-F238E27FC236}">
                <a16:creationId xmlns:a16="http://schemas.microsoft.com/office/drawing/2014/main" id="{7748B7A8-2F90-0C41-BC56-3D0335AC4D72}"/>
              </a:ext>
            </a:extLst>
          </p:cNvPr>
          <p:cNvSpPr/>
          <p:nvPr/>
        </p:nvSpPr>
        <p:spPr>
          <a:xfrm>
            <a:off x="7011375" y="1667868"/>
            <a:ext cx="4078489" cy="954107"/>
          </a:xfrm>
          <a:prstGeom prst="rect">
            <a:avLst/>
          </a:prstGeom>
          <a:ln>
            <a:solidFill>
              <a:srgbClr val="4C3282"/>
            </a:solidFill>
          </a:ln>
        </p:spPr>
        <p:txBody>
          <a:bodyPr wrap="square">
            <a:spAutoFit/>
          </a:bodyPr>
          <a:lstStyle/>
          <a:p>
            <a:r>
              <a:rPr lang="en-US" sz="1400" dirty="0">
                <a:solidFill>
                  <a:srgbClr val="0066FF"/>
                </a:solidFill>
                <a:latin typeface="Courier New" panose="02070309020205020404" pitchFamily="49" charset="0"/>
              </a:rPr>
              <a:t>Point* </a:t>
            </a:r>
            <a:r>
              <a:rPr lang="en-US" sz="1400" b="1" dirty="0" err="1">
                <a:solidFill>
                  <a:srgbClr val="669900"/>
                </a:solidFill>
                <a:latin typeface="Courier New" panose="02070309020205020404" pitchFamily="49" charset="0"/>
              </a:rPr>
              <a:t>AllocatePoint</a:t>
            </a:r>
            <a:r>
              <a:rPr lang="en-US" sz="1400" dirty="0">
                <a:solidFill>
                  <a:srgbClr val="611BB8"/>
                </a:solidFill>
                <a:latin typeface="Courier New" panose="02070309020205020404" pitchFamily="49" charset="0"/>
              </a:rPr>
              <a:t>(</a:t>
            </a:r>
            <a:r>
              <a:rPr lang="en-US" sz="1400" dirty="0">
                <a:solidFill>
                  <a:srgbClr val="0066FF"/>
                </a:solidFill>
                <a:latin typeface="Courier New" panose="02070309020205020404" pitchFamily="49" charset="0"/>
              </a:rPr>
              <a:t>int </a:t>
            </a:r>
            <a:r>
              <a:rPr lang="en-US" sz="1400" dirty="0">
                <a:solidFill>
                  <a:srgbClr val="611BB8"/>
                </a:solidFill>
                <a:latin typeface="Courier New" panose="02070309020205020404" pitchFamily="49" charset="0"/>
              </a:rPr>
              <a:t>x,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 y) {</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Point* </a:t>
            </a:r>
            <a:r>
              <a:rPr lang="en-US" sz="1400" dirty="0" err="1">
                <a:solidFill>
                  <a:srgbClr val="611BB8"/>
                </a:solidFill>
                <a:latin typeface="Courier New" panose="02070309020205020404" pitchFamily="49" charset="0"/>
              </a:rPr>
              <a:t>heapy_pt</a:t>
            </a:r>
            <a:r>
              <a:rPr lang="en-US" sz="1400" dirty="0">
                <a:solidFill>
                  <a:srgbClr val="611BB8"/>
                </a:solidFill>
                <a:latin typeface="Courier New" panose="02070309020205020404" pitchFamily="49" charset="0"/>
              </a:rPr>
              <a:t> = </a:t>
            </a:r>
            <a:r>
              <a:rPr lang="en-US" sz="1400" b="1" dirty="0">
                <a:solidFill>
                  <a:srgbClr val="FF0000"/>
                </a:solidFill>
                <a:latin typeface="Courier New" panose="02070309020205020404" pitchFamily="49" charset="0"/>
              </a:rPr>
              <a:t>new</a:t>
            </a:r>
            <a:r>
              <a:rPr lang="en-US" sz="1400" dirty="0">
                <a:solidFill>
                  <a:srgbClr val="FF0000"/>
                </a:solidFill>
                <a:latin typeface="Courier New" panose="02070309020205020404" pitchFamily="49" charset="0"/>
              </a:rPr>
              <a:t> </a:t>
            </a:r>
            <a:r>
              <a:rPr lang="en-US" sz="1400" b="1" dirty="0">
                <a:solidFill>
                  <a:srgbClr val="669900"/>
                </a:solidFill>
                <a:latin typeface="Courier New" panose="02070309020205020404" pitchFamily="49" charset="0"/>
              </a:rPr>
              <a:t>Point</a:t>
            </a:r>
            <a:r>
              <a:rPr lang="en-US" sz="1400" dirty="0">
                <a:solidFill>
                  <a:srgbClr val="611BB8"/>
                </a:solidFill>
                <a:latin typeface="Courier New" panose="02070309020205020404" pitchFamily="49" charset="0"/>
              </a:rPr>
              <a:t>(</a:t>
            </a:r>
            <a:r>
              <a:rPr lang="en-US" sz="1400" dirty="0" err="1">
                <a:solidFill>
                  <a:srgbClr val="611BB8"/>
                </a:solidFill>
                <a:latin typeface="Courier New" panose="02070309020205020404" pitchFamily="49" charset="0"/>
              </a:rPr>
              <a:t>x,y</a:t>
            </a:r>
            <a:r>
              <a:rPr lang="en-US" sz="1400" dirty="0">
                <a:solidFill>
                  <a:srgbClr val="611BB8"/>
                </a:solidFill>
                <a:latin typeface="Courier New" panose="02070309020205020404" pitchFamily="49" charset="0"/>
              </a:rPr>
              <a:t>);</a:t>
            </a:r>
            <a:endParaRPr lang="en-US" sz="1400" dirty="0"/>
          </a:p>
          <a:p>
            <a:r>
              <a:rPr lang="en-US" sz="1400" dirty="0">
                <a:solidFill>
                  <a:srgbClr val="E2661A"/>
                </a:solidFill>
                <a:latin typeface="Courier New" panose="02070309020205020404" pitchFamily="49" charset="0"/>
              </a:rPr>
              <a:t>  return</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heapy_pt</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8" name="Rectangle 7">
            <a:extLst>
              <a:ext uri="{FF2B5EF4-FFF2-40B4-BE49-F238E27FC236}">
                <a16:creationId xmlns:a16="http://schemas.microsoft.com/office/drawing/2014/main" id="{F0A51C94-1152-C245-84B5-0B0D2E153A53}"/>
              </a:ext>
            </a:extLst>
          </p:cNvPr>
          <p:cNvSpPr/>
          <p:nvPr/>
        </p:nvSpPr>
        <p:spPr>
          <a:xfrm>
            <a:off x="6253804" y="2887452"/>
            <a:ext cx="5751434" cy="3323987"/>
          </a:xfrm>
          <a:prstGeom prst="rect">
            <a:avLst/>
          </a:prstGeom>
          <a:solidFill>
            <a:schemeClr val="bg1"/>
          </a:solidFill>
          <a:ln>
            <a:solidFill>
              <a:srgbClr val="4C3282"/>
            </a:solidFill>
          </a:ln>
        </p:spPr>
        <p:txBody>
          <a:bodyPr wrap="square">
            <a:spAutoFit/>
          </a:bodyPr>
          <a:lstStyle/>
          <a:p>
            <a:r>
              <a:rPr lang="en-US" sz="1400" dirty="0">
                <a:solidFill>
                  <a:srgbClr val="E2661A"/>
                </a:solidFill>
                <a:latin typeface="Courier New" panose="02070309020205020404" pitchFamily="49" charset="0"/>
              </a:rPr>
              <a:t>#include</a:t>
            </a:r>
            <a:r>
              <a:rPr lang="en-US" sz="1400" dirty="0">
                <a:solidFill>
                  <a:srgbClr val="611BB8"/>
                </a:solidFill>
                <a:latin typeface="Courier New" panose="02070309020205020404" pitchFamily="49" charset="0"/>
              </a:rPr>
              <a:t>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Point.h</a:t>
            </a:r>
            <a:r>
              <a:rPr lang="en-US" sz="1400" dirty="0">
                <a:solidFill>
                  <a:srgbClr val="D94B7B"/>
                </a:solidFill>
                <a:latin typeface="Courier New" panose="02070309020205020404" pitchFamily="49" charset="0"/>
              </a:rPr>
              <a:t>"</a:t>
            </a:r>
            <a:endParaRPr lang="en-US" sz="1400" dirty="0"/>
          </a:p>
          <a:p>
            <a:br>
              <a:rPr lang="en-US" sz="1400" dirty="0"/>
            </a:br>
            <a:r>
              <a:rPr lang="en-US" sz="1400" i="1" dirty="0">
                <a:solidFill>
                  <a:srgbClr val="5A5A5A"/>
                </a:solidFill>
                <a:latin typeface="Courier New" panose="02070309020205020404" pitchFamily="49" charset="0"/>
              </a:rPr>
              <a:t>// definitions of </a:t>
            </a:r>
            <a:r>
              <a:rPr lang="en-US" sz="1400" i="1" dirty="0" err="1">
                <a:solidFill>
                  <a:srgbClr val="5A5A5A"/>
                </a:solidFill>
                <a:latin typeface="Courier New" panose="02070309020205020404" pitchFamily="49" charset="0"/>
              </a:rPr>
              <a:t>AllocateInt</a:t>
            </a:r>
            <a:r>
              <a:rPr lang="en-US" sz="1400" i="1" dirty="0">
                <a:solidFill>
                  <a:srgbClr val="5A5A5A"/>
                </a:solidFill>
                <a:latin typeface="Courier New" panose="02070309020205020404" pitchFamily="49" charset="0"/>
              </a:rPr>
              <a:t>() and </a:t>
            </a:r>
            <a:r>
              <a:rPr lang="en-US" sz="1400" i="1" dirty="0" err="1">
                <a:solidFill>
                  <a:srgbClr val="5A5A5A"/>
                </a:solidFill>
                <a:latin typeface="Courier New" panose="02070309020205020404" pitchFamily="49" charset="0"/>
              </a:rPr>
              <a:t>AllocatePoint</a:t>
            </a:r>
            <a:r>
              <a:rPr lang="en-US" sz="1400" i="1" dirty="0">
                <a:solidFill>
                  <a:srgbClr val="5A5A5A"/>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 </a:t>
            </a:r>
            <a:r>
              <a:rPr lang="en-US" sz="1400" b="1" dirty="0">
                <a:solidFill>
                  <a:srgbClr val="669900"/>
                </a:solidFill>
                <a:latin typeface="Courier New" panose="02070309020205020404" pitchFamily="49" charset="0"/>
              </a:rPr>
              <a:t>main</a:t>
            </a:r>
            <a:r>
              <a:rPr lang="en-US" sz="1400" dirty="0">
                <a:solidFill>
                  <a:srgbClr val="611BB8"/>
                </a:solidFill>
                <a:latin typeface="Courier New" panose="02070309020205020404" pitchFamily="49" charset="0"/>
              </a:rPr>
              <a:t>() {</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Point* </a:t>
            </a:r>
            <a:r>
              <a:rPr lang="en-US" sz="1400" dirty="0">
                <a:solidFill>
                  <a:srgbClr val="611BB8"/>
                </a:solidFill>
                <a:latin typeface="Courier New" panose="02070309020205020404" pitchFamily="49" charset="0"/>
              </a:rPr>
              <a:t>x = </a:t>
            </a:r>
            <a:r>
              <a:rPr lang="en-US" sz="1400" b="1" dirty="0" err="1">
                <a:solidFill>
                  <a:srgbClr val="669900"/>
                </a:solidFill>
                <a:latin typeface="Courier New" panose="02070309020205020404" pitchFamily="49" charset="0"/>
              </a:rPr>
              <a:t>AllocatePoint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 </a:t>
            </a:r>
            <a:r>
              <a:rPr lang="en-US" sz="1400" dirty="0">
                <a:solidFill>
                  <a:srgbClr val="611BB8"/>
                </a:solidFill>
                <a:latin typeface="Courier New" panose="02070309020205020404" pitchFamily="49" charset="0"/>
              </a:rPr>
              <a:t>y = </a:t>
            </a:r>
            <a:r>
              <a:rPr lang="en-US" sz="1400" b="1" dirty="0" err="1">
                <a:solidFill>
                  <a:srgbClr val="669900"/>
                </a:solidFill>
                <a:latin typeface="Courier New" panose="02070309020205020404" pitchFamily="49" charset="0"/>
              </a:rPr>
              <a:t>AllocateInt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"x's x_ </a:t>
            </a:r>
            <a:r>
              <a:rPr lang="en-US" sz="1400" dirty="0" err="1">
                <a:solidFill>
                  <a:srgbClr val="D94B7B"/>
                </a:solidFill>
                <a:latin typeface="Courier New" panose="02070309020205020404" pitchFamily="49" charset="0"/>
              </a:rPr>
              <a:t>coord</a:t>
            </a:r>
            <a:r>
              <a:rPr lang="en-US" sz="1400" dirty="0">
                <a:solidFill>
                  <a:srgbClr val="D94B7B"/>
                </a:solidFill>
                <a:latin typeface="Courier New" panose="02070309020205020404" pitchFamily="49" charset="0"/>
              </a:rPr>
              <a:t>: "</a:t>
            </a:r>
            <a:r>
              <a:rPr lang="en-US" sz="1400" dirty="0">
                <a:solidFill>
                  <a:srgbClr val="611BB8"/>
                </a:solidFill>
                <a:latin typeface="Courier New" panose="02070309020205020404" pitchFamily="49" charset="0"/>
              </a:rPr>
              <a:t> &lt;&lt; x-&gt;</a:t>
            </a:r>
            <a:r>
              <a:rPr lang="en-US" sz="1400" b="1" dirty="0" err="1">
                <a:solidFill>
                  <a:srgbClr val="669900"/>
                </a:solidFill>
                <a:latin typeface="Courier New" panose="02070309020205020404" pitchFamily="49" charset="0"/>
              </a:rPr>
              <a:t>get_x</a:t>
            </a:r>
            <a:r>
              <a:rPr lang="en-US" sz="1400" dirty="0">
                <a:solidFill>
                  <a:srgbClr val="611BB8"/>
                </a:solidFill>
                <a:latin typeface="Courier New" panose="02070309020205020404" pitchFamily="49" charset="0"/>
              </a:rPr>
              <a:t>() &lt;&lt; </a:t>
            </a:r>
            <a:r>
              <a:rPr lang="en-US" sz="1400" dirty="0" err="1">
                <a:solidFill>
                  <a:srgbClr val="611BB8"/>
                </a:solidFill>
                <a:latin typeface="Courier New" panose="02070309020205020404" pitchFamily="49" charset="0"/>
              </a:rPr>
              <a:t>endl</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cout</a:t>
            </a:r>
            <a:r>
              <a:rPr lang="en-US" sz="1400" dirty="0">
                <a:solidFill>
                  <a:srgbClr val="611BB8"/>
                </a:solidFill>
                <a:latin typeface="Courier New" panose="02070309020205020404" pitchFamily="49" charset="0"/>
              </a:rPr>
              <a:t> &lt;&lt; </a:t>
            </a:r>
            <a:r>
              <a:rPr lang="en-US" sz="1400" dirty="0">
                <a:solidFill>
                  <a:srgbClr val="D94B7B"/>
                </a:solidFill>
                <a:latin typeface="Courier New" panose="02070309020205020404" pitchFamily="49" charset="0"/>
              </a:rPr>
              <a:t>"y: " </a:t>
            </a:r>
            <a:r>
              <a:rPr lang="en-US" sz="1400" dirty="0">
                <a:solidFill>
                  <a:srgbClr val="611BB8"/>
                </a:solidFill>
                <a:latin typeface="Courier New" panose="02070309020205020404" pitchFamily="49" charset="0"/>
              </a:rPr>
              <a:t>&lt;&lt; y &lt;&lt; </a:t>
            </a:r>
            <a:r>
              <a:rPr lang="en-US" sz="1400" dirty="0">
                <a:solidFill>
                  <a:srgbClr val="D94B7B"/>
                </a:solidFill>
                <a:latin typeface="Courier New" panose="02070309020205020404" pitchFamily="49" charset="0"/>
              </a:rPr>
              <a:t>", *y: " </a:t>
            </a:r>
            <a:r>
              <a:rPr lang="en-US" sz="1400" dirty="0">
                <a:solidFill>
                  <a:srgbClr val="611BB8"/>
                </a:solidFill>
                <a:latin typeface="Courier New" panose="02070309020205020404" pitchFamily="49" charset="0"/>
              </a:rPr>
              <a:t>&lt;&lt; *y &lt;&lt; </a:t>
            </a:r>
            <a:r>
              <a:rPr lang="en-US" sz="1400" dirty="0" err="1">
                <a:solidFill>
                  <a:srgbClr val="611BB8"/>
                </a:solidFill>
                <a:latin typeface="Courier New" panose="02070309020205020404" pitchFamily="49" charset="0"/>
              </a:rPr>
              <a:t>endl</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  </a:t>
            </a:r>
            <a:r>
              <a:rPr lang="en-US" sz="1400" b="1" dirty="0">
                <a:solidFill>
                  <a:srgbClr val="FF0000"/>
                </a:solidFill>
                <a:latin typeface="Courier New" panose="02070309020205020404" pitchFamily="49" charset="0"/>
              </a:rPr>
              <a:t>delete</a:t>
            </a:r>
            <a:r>
              <a:rPr lang="en-US" sz="1400" dirty="0">
                <a:solidFill>
                  <a:srgbClr val="FF0000"/>
                </a:solidFill>
                <a:latin typeface="Courier New" panose="02070309020205020404" pitchFamily="49" charset="0"/>
              </a:rPr>
              <a:t> </a:t>
            </a:r>
            <a:r>
              <a:rPr lang="en-US" sz="1400" dirty="0">
                <a:solidFill>
                  <a:srgbClr val="611BB8"/>
                </a:solidFill>
                <a:latin typeface="Courier New" panose="02070309020205020404" pitchFamily="49" charset="0"/>
              </a:rPr>
              <a:t>x;</a:t>
            </a:r>
            <a:endParaRPr lang="en-US" sz="1400" dirty="0"/>
          </a:p>
          <a:p>
            <a:r>
              <a:rPr lang="en-US" sz="1400" dirty="0">
                <a:solidFill>
                  <a:srgbClr val="611BB8"/>
                </a:solidFill>
                <a:latin typeface="Courier New" panose="02070309020205020404" pitchFamily="49" charset="0"/>
              </a:rPr>
              <a:t>  </a:t>
            </a:r>
            <a:r>
              <a:rPr lang="en-US" sz="1400" b="1" dirty="0">
                <a:solidFill>
                  <a:srgbClr val="FF0000"/>
                </a:solidFill>
                <a:latin typeface="Courier New" panose="02070309020205020404" pitchFamily="49" charset="0"/>
              </a:rPr>
              <a:t>delete</a:t>
            </a:r>
            <a:r>
              <a:rPr lang="en-US" sz="1400" dirty="0">
                <a:solidFill>
                  <a:srgbClr val="FF0000"/>
                </a:solidFill>
                <a:latin typeface="Courier New" panose="02070309020205020404" pitchFamily="49" charset="0"/>
              </a:rPr>
              <a:t> </a:t>
            </a:r>
            <a:r>
              <a:rPr lang="en-US" sz="1400" dirty="0">
                <a:solidFill>
                  <a:srgbClr val="611BB8"/>
                </a:solidFill>
                <a:latin typeface="Courier New" panose="02070309020205020404" pitchFamily="49" charset="0"/>
              </a:rPr>
              <a:t>y;</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EXIT_SUCCESS</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9" name="Rectangle 8">
            <a:extLst>
              <a:ext uri="{FF2B5EF4-FFF2-40B4-BE49-F238E27FC236}">
                <a16:creationId xmlns:a16="http://schemas.microsoft.com/office/drawing/2014/main" id="{569BC9F2-8F50-F04C-A4A5-D8DD05ACB798}"/>
              </a:ext>
            </a:extLst>
          </p:cNvPr>
          <p:cNvSpPr/>
          <p:nvPr/>
        </p:nvSpPr>
        <p:spPr>
          <a:xfrm>
            <a:off x="10267876" y="2621975"/>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heappoint.cpp</a:t>
            </a:r>
            <a:endParaRPr lang="en-US" b="1" dirty="0"/>
          </a:p>
        </p:txBody>
      </p:sp>
    </p:spTree>
    <p:extLst>
      <p:ext uri="{BB962C8B-B14F-4D97-AF65-F5344CB8AC3E}">
        <p14:creationId xmlns:p14="http://schemas.microsoft.com/office/powerpoint/2010/main" val="1396797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44AF-D6E4-2F4D-89D8-008DB3355679}"/>
              </a:ext>
            </a:extLst>
          </p:cNvPr>
          <p:cNvSpPr>
            <a:spLocks noGrp="1"/>
          </p:cNvSpPr>
          <p:nvPr>
            <p:ph type="title"/>
          </p:nvPr>
        </p:nvSpPr>
        <p:spPr/>
        <p:txBody>
          <a:bodyPr/>
          <a:lstStyle/>
          <a:p>
            <a:r>
              <a:rPr lang="en-US" dirty="0"/>
              <a:t>Malloc vs New</a:t>
            </a:r>
          </a:p>
        </p:txBody>
      </p:sp>
      <p:graphicFrame>
        <p:nvGraphicFramePr>
          <p:cNvPr id="6" name="Content Placeholder 5">
            <a:extLst>
              <a:ext uri="{FF2B5EF4-FFF2-40B4-BE49-F238E27FC236}">
                <a16:creationId xmlns:a16="http://schemas.microsoft.com/office/drawing/2014/main" id="{E376C3CD-7C28-FA4E-AF7C-ABE86ED028D7}"/>
              </a:ext>
            </a:extLst>
          </p:cNvPr>
          <p:cNvGraphicFramePr>
            <a:graphicFrameLocks noGrp="1"/>
          </p:cNvGraphicFramePr>
          <p:nvPr>
            <p:ph idx="1"/>
          </p:nvPr>
        </p:nvGraphicFramePr>
        <p:xfrm>
          <a:off x="1986756" y="1695450"/>
          <a:ext cx="8362950" cy="4381500"/>
        </p:xfrm>
        <a:graphic>
          <a:graphicData uri="http://schemas.openxmlformats.org/drawingml/2006/table">
            <a:tbl>
              <a:tblPr/>
              <a:tblGrid>
                <a:gridCol w="3105150">
                  <a:extLst>
                    <a:ext uri="{9D8B030D-6E8A-4147-A177-3AD203B41FA5}">
                      <a16:colId xmlns:a16="http://schemas.microsoft.com/office/drawing/2014/main" val="3425589770"/>
                    </a:ext>
                  </a:extLst>
                </a:gridCol>
                <a:gridCol w="2381250">
                  <a:extLst>
                    <a:ext uri="{9D8B030D-6E8A-4147-A177-3AD203B41FA5}">
                      <a16:colId xmlns:a16="http://schemas.microsoft.com/office/drawing/2014/main" val="1253509963"/>
                    </a:ext>
                  </a:extLst>
                </a:gridCol>
                <a:gridCol w="2876550">
                  <a:extLst>
                    <a:ext uri="{9D8B030D-6E8A-4147-A177-3AD203B41FA5}">
                      <a16:colId xmlns:a16="http://schemas.microsoft.com/office/drawing/2014/main" val="1910417562"/>
                    </a:ext>
                  </a:extLst>
                </a:gridCol>
              </a:tblGrid>
              <a:tr h="457200">
                <a:tc>
                  <a:txBody>
                    <a:bodyPr/>
                    <a:lstStyle/>
                    <a:p>
                      <a:pPr fontAlgn="ctr"/>
                      <a:r>
                        <a:rPr lang="en-US">
                          <a:effectLst/>
                        </a:rPr>
                        <a:t> </a:t>
                      </a:r>
                    </a:p>
                  </a:txBody>
                  <a:tcPr marL="95250" marR="95250" marT="47625" marB="47625" anchor="ctr">
                    <a:lnL w="9525" cap="flat" cmpd="sng" algn="ctr">
                      <a:solidFill>
                        <a:srgbClr val="000000"/>
                      </a:solidFill>
                      <a:prstDash val="solid"/>
                      <a:round/>
                      <a:headEnd type="none" w="med" len="med"/>
                      <a:tailEnd type="none" w="med" len="med"/>
                    </a:lnL>
                    <a:lnR w="19050" cap="flat" cmpd="sng" algn="ctr">
                      <a:solidFill>
                        <a:srgbClr val="FFFFFF"/>
                      </a:solidFill>
                      <a:prstDash val="solid"/>
                      <a:round/>
                      <a:headEnd type="none" w="med" len="med"/>
                      <a:tailEnd type="none" w="med" len="med"/>
                    </a:lnR>
                    <a:lnT w="9525" cap="flat" cmpd="sng" algn="ctr">
                      <a:solidFill>
                        <a:srgbClr val="000000"/>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1" i="0" u="none" strike="noStrike">
                          <a:solidFill>
                            <a:srgbClr val="FFFFFF"/>
                          </a:solidFill>
                          <a:effectLst/>
                          <a:latin typeface="Courier New" panose="02070309020205020404" pitchFamily="49" charset="0"/>
                        </a:rPr>
                        <a:t>malloc()</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1" i="0" u="none" strike="noStrike">
                          <a:solidFill>
                            <a:srgbClr val="FFFFFF"/>
                          </a:solidFill>
                          <a:effectLst/>
                          <a:latin typeface="Courier New" panose="02070309020205020404" pitchFamily="49" charset="0"/>
                        </a:rPr>
                        <a:t>new</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extLst>
                  <a:ext uri="{0D108BD9-81ED-4DB2-BD59-A6C34878D82A}">
                    <a16:rowId xmlns:a16="http://schemas.microsoft.com/office/drawing/2014/main" val="698924982"/>
                  </a:ext>
                </a:extLst>
              </a:tr>
              <a:tr h="45720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What is it?</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 function</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9050" cap="flat" cmpd="sng" algn="ctr">
                      <a:solidFill>
                        <a:srgbClr val="FFFFFF"/>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an operator or keyword</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9050" cap="flat" cmpd="sng" algn="ctr">
                      <a:solidFill>
                        <a:srgbClr val="FFFFFF"/>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2913925410"/>
                  </a:ext>
                </a:extLst>
              </a:tr>
              <a:tr h="45720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How often used (in C)?</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often</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never</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2961716721"/>
                  </a:ext>
                </a:extLst>
              </a:tr>
              <a:tr h="45720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How often used (in C++)?</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rarely</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often</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3997098663"/>
                  </a:ext>
                </a:extLst>
              </a:tr>
              <a:tr h="81915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Allocated memory for</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anything</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arrays, structs, objects, primitives</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3792430297"/>
                  </a:ext>
                </a:extLst>
              </a:tr>
              <a:tr h="81915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Returns</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 </a:t>
                      </a:r>
                      <a:r>
                        <a:rPr lang="en-US" sz="2000" b="0" i="0" u="none" strike="noStrike">
                          <a:solidFill>
                            <a:srgbClr val="0066FF"/>
                          </a:solidFill>
                          <a:effectLst/>
                          <a:latin typeface="Courier New" panose="02070309020205020404" pitchFamily="49" charset="0"/>
                        </a:rPr>
                        <a:t>void*</a:t>
                      </a:r>
                      <a:br>
                        <a:rPr lang="en-US" sz="2000" b="0" i="0" u="none" strike="noStrike">
                          <a:solidFill>
                            <a:srgbClr val="611BB8"/>
                          </a:solidFill>
                          <a:effectLst/>
                          <a:latin typeface="Arial" panose="020B0604020202020204" pitchFamily="34" charset="0"/>
                        </a:rPr>
                      </a:br>
                      <a:r>
                        <a:rPr lang="en-US" sz="2000" b="0" i="0" u="none" strike="noStrike">
                          <a:solidFill>
                            <a:srgbClr val="611BB8"/>
                          </a:solidFill>
                          <a:effectLst/>
                          <a:latin typeface="Calibri" panose="020F0502020204030204" pitchFamily="34" charset="0"/>
                        </a:rPr>
                        <a:t>(</a:t>
                      </a:r>
                      <a:r>
                        <a:rPr lang="en-US" sz="2000" b="0" i="1" u="none" strike="noStrike">
                          <a:solidFill>
                            <a:srgbClr val="611BB8"/>
                          </a:solidFill>
                          <a:effectLst/>
                          <a:latin typeface="Calibri" panose="020F0502020204030204" pitchFamily="34" charset="0"/>
                        </a:rPr>
                        <a:t>should be cast</a:t>
                      </a:r>
                      <a:r>
                        <a:rPr lang="en-US" sz="2000" b="0" i="0" u="none" strike="noStrike">
                          <a:solidFill>
                            <a:srgbClr val="611BB8"/>
                          </a:solidFill>
                          <a:effectLst/>
                          <a:latin typeface="Calibri" panose="020F0502020204030204" pitchFamily="34" charset="0"/>
                        </a:rPr>
                        <a:t>)</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appropriate pointer type</a:t>
                      </a:r>
                      <a:br>
                        <a:rPr lang="en-US" sz="2000" b="0" i="0" u="none" strike="noStrike">
                          <a:solidFill>
                            <a:srgbClr val="611BB8"/>
                          </a:solidFill>
                          <a:effectLst/>
                          <a:latin typeface="Calibri" panose="020F0502020204030204" pitchFamily="34" charset="0"/>
                        </a:rPr>
                      </a:br>
                      <a:r>
                        <a:rPr lang="en-US" sz="2000" b="0" i="0" u="none" strike="noStrike">
                          <a:solidFill>
                            <a:srgbClr val="611BB8"/>
                          </a:solidFill>
                          <a:effectLst/>
                          <a:latin typeface="Calibri" panose="020F0502020204030204" pitchFamily="34" charset="0"/>
                        </a:rPr>
                        <a:t>(</a:t>
                      </a:r>
                      <a:r>
                        <a:rPr lang="en-US" sz="2000" b="0" i="1" u="none" strike="noStrike">
                          <a:solidFill>
                            <a:srgbClr val="611BB8"/>
                          </a:solidFill>
                          <a:effectLst/>
                          <a:latin typeface="Calibri" panose="020F0502020204030204" pitchFamily="34" charset="0"/>
                        </a:rPr>
                        <a:t>doesn’t need a cast</a:t>
                      </a:r>
                      <a:r>
                        <a:rPr lang="en-US" sz="2000" b="0" i="0" u="none" strike="noStrike">
                          <a:solidFill>
                            <a:srgbClr val="611BB8"/>
                          </a:solidFill>
                          <a:effectLst/>
                          <a:latin typeface="Calibri" panose="020F0502020204030204" pitchFamily="34" charset="0"/>
                        </a:rPr>
                        <a:t>)</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4212881182"/>
                  </a:ext>
                </a:extLst>
              </a:tr>
              <a:tr h="45720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When out of memory</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returns </a:t>
                      </a:r>
                      <a:r>
                        <a:rPr lang="en-US" sz="2000" b="0" i="0" u="none" strike="noStrike">
                          <a:solidFill>
                            <a:srgbClr val="333333"/>
                          </a:solidFill>
                          <a:effectLst/>
                          <a:latin typeface="Courier New" panose="02070309020205020404" pitchFamily="49" charset="0"/>
                        </a:rPr>
                        <a:t>NULL</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a:solidFill>
                            <a:srgbClr val="611BB8"/>
                          </a:solidFill>
                          <a:effectLst/>
                          <a:latin typeface="Calibri" panose="020F0502020204030204" pitchFamily="34" charset="0"/>
                        </a:rPr>
                        <a:t>throws an exception</a:t>
                      </a:r>
                      <a:endParaRPr lang="en-US">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1203100499"/>
                  </a:ext>
                </a:extLst>
              </a:tr>
              <a:tr h="457200">
                <a:tc>
                  <a:txBody>
                    <a:bodyPr/>
                    <a:lstStyle/>
                    <a:p>
                      <a:pPr algn="ctr" rtl="0" fontAlgn="ctr">
                        <a:spcBef>
                          <a:spcPts val="0"/>
                        </a:spcBef>
                        <a:spcAft>
                          <a:spcPts val="0"/>
                        </a:spcAft>
                      </a:pPr>
                      <a:r>
                        <a:rPr lang="en-US" sz="2000" b="0" i="0" u="none" strike="noStrike">
                          <a:solidFill>
                            <a:srgbClr val="FFFFFF"/>
                          </a:solidFill>
                          <a:effectLst/>
                          <a:latin typeface="Calibri" panose="020F0502020204030204" pitchFamily="34" charset="0"/>
                        </a:rPr>
                        <a:t>Deallocating</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B2A85"/>
                    </a:solidFill>
                  </a:tcPr>
                </a:tc>
                <a:tc>
                  <a:txBody>
                    <a:bodyPr/>
                    <a:lstStyle/>
                    <a:p>
                      <a:pPr algn="ctr" rtl="0" fontAlgn="ctr">
                        <a:spcBef>
                          <a:spcPts val="0"/>
                        </a:spcBef>
                        <a:spcAft>
                          <a:spcPts val="0"/>
                        </a:spcAft>
                      </a:pPr>
                      <a:r>
                        <a:rPr lang="en-US" sz="2000" b="1" i="0" u="none" strike="noStrike">
                          <a:solidFill>
                            <a:srgbClr val="669900"/>
                          </a:solidFill>
                          <a:effectLst/>
                          <a:latin typeface="Courier New" panose="02070309020205020404" pitchFamily="49" charset="0"/>
                        </a:rPr>
                        <a:t>free</a:t>
                      </a:r>
                      <a:r>
                        <a:rPr lang="en-US" sz="2000" b="0" i="0" u="none" strike="noStrike">
                          <a:solidFill>
                            <a:srgbClr val="611BB8"/>
                          </a:solidFill>
                          <a:effectLst/>
                          <a:latin typeface="Courier New" panose="02070309020205020404" pitchFamily="49" charset="0"/>
                        </a:rPr>
                        <a:t>()</a:t>
                      </a:r>
                      <a:endParaRPr lang="en-US">
                        <a:effectLst/>
                      </a:endParaRPr>
                    </a:p>
                  </a:txBody>
                  <a:tcPr marL="95250" marR="95250" marT="47625" marB="47625" anchor="ctr">
                    <a:lnL w="19050" cap="flat" cmpd="sng" algn="ctr">
                      <a:solidFill>
                        <a:srgbClr val="FFFFFF"/>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tc>
                  <a:txBody>
                    <a:bodyPr/>
                    <a:lstStyle/>
                    <a:p>
                      <a:pPr algn="ctr" rtl="0" fontAlgn="ctr">
                        <a:spcBef>
                          <a:spcPts val="0"/>
                        </a:spcBef>
                        <a:spcAft>
                          <a:spcPts val="0"/>
                        </a:spcAft>
                      </a:pPr>
                      <a:r>
                        <a:rPr lang="en-US" sz="2000" b="0" i="0" u="none" strike="noStrike" dirty="0">
                          <a:solidFill>
                            <a:srgbClr val="E2661A"/>
                          </a:solidFill>
                          <a:effectLst/>
                          <a:latin typeface="Courier New" panose="02070309020205020404" pitchFamily="49" charset="0"/>
                        </a:rPr>
                        <a:t>delete</a:t>
                      </a:r>
                      <a:r>
                        <a:rPr lang="en-US" sz="2000" b="0" i="0" u="none" strike="noStrike" dirty="0">
                          <a:solidFill>
                            <a:srgbClr val="E2661A"/>
                          </a:solidFill>
                          <a:effectLst/>
                          <a:latin typeface="Calibri" panose="020F0502020204030204" pitchFamily="34" charset="0"/>
                        </a:rPr>
                        <a:t> </a:t>
                      </a:r>
                      <a:r>
                        <a:rPr lang="en-US" sz="2000" b="0" i="0" u="none" strike="noStrike" dirty="0">
                          <a:solidFill>
                            <a:srgbClr val="611BB8"/>
                          </a:solidFill>
                          <a:effectLst/>
                          <a:latin typeface="Calibri" panose="020F0502020204030204" pitchFamily="34" charset="0"/>
                        </a:rPr>
                        <a:t>or </a:t>
                      </a:r>
                      <a:r>
                        <a:rPr lang="en-US" sz="2000" b="0" i="0" u="none" strike="noStrike" dirty="0">
                          <a:solidFill>
                            <a:srgbClr val="E2661A"/>
                          </a:solidFill>
                          <a:effectLst/>
                          <a:latin typeface="Courier New" panose="02070309020205020404" pitchFamily="49" charset="0"/>
                        </a:rPr>
                        <a:t>delete</a:t>
                      </a:r>
                      <a:r>
                        <a:rPr lang="en-US" sz="2000" b="0" i="0" u="none" strike="noStrike" dirty="0">
                          <a:solidFill>
                            <a:srgbClr val="611BB8"/>
                          </a:solidFill>
                          <a:effectLst/>
                          <a:latin typeface="Courier New" panose="02070309020205020404" pitchFamily="49" charset="0"/>
                        </a:rPr>
                        <a:t>[]</a:t>
                      </a:r>
                      <a:endParaRPr lang="en-US" dirty="0">
                        <a:effectLst/>
                      </a:endParaRPr>
                    </a:p>
                  </a:txBody>
                  <a:tcPr marL="95250" marR="95250" marT="47625" marB="47625" anchor="ctr">
                    <a:lnL w="12697" cap="flat" cmpd="sng" algn="ctr">
                      <a:solidFill>
                        <a:srgbClr val="611BB8"/>
                      </a:solidFill>
                      <a:prstDash val="solid"/>
                      <a:round/>
                      <a:headEnd type="none" w="med" len="med"/>
                      <a:tailEnd type="none" w="med" len="med"/>
                    </a:lnL>
                    <a:lnR w="12697" cap="flat" cmpd="sng" algn="ctr">
                      <a:solidFill>
                        <a:srgbClr val="611BB8"/>
                      </a:solidFill>
                      <a:prstDash val="solid"/>
                      <a:round/>
                      <a:headEnd type="none" w="med" len="med"/>
                      <a:tailEnd type="none" w="med" len="med"/>
                    </a:lnR>
                    <a:lnT w="12697" cap="flat" cmpd="sng" algn="ctr">
                      <a:solidFill>
                        <a:srgbClr val="611BB8"/>
                      </a:solidFill>
                      <a:prstDash val="solid"/>
                      <a:round/>
                      <a:headEnd type="none" w="med" len="med"/>
                      <a:tailEnd type="none" w="med" len="med"/>
                    </a:lnT>
                    <a:lnB w="12697" cap="flat" cmpd="sng" algn="ctr">
                      <a:solidFill>
                        <a:srgbClr val="611BB8"/>
                      </a:solidFill>
                      <a:prstDash val="solid"/>
                      <a:round/>
                      <a:headEnd type="none" w="med" len="med"/>
                      <a:tailEnd type="none" w="med" len="med"/>
                    </a:lnB>
                    <a:solidFill>
                      <a:srgbClr val="FFFFFF"/>
                    </a:solidFill>
                  </a:tcPr>
                </a:tc>
                <a:extLst>
                  <a:ext uri="{0D108BD9-81ED-4DB2-BD59-A6C34878D82A}">
                    <a16:rowId xmlns:a16="http://schemas.microsoft.com/office/drawing/2014/main" val="1927349956"/>
                  </a:ext>
                </a:extLst>
              </a:tr>
            </a:tbl>
          </a:graphicData>
        </a:graphic>
      </p:graphicFrame>
      <p:sp>
        <p:nvSpPr>
          <p:cNvPr id="4" name="Slide Number Placeholder 3">
            <a:extLst>
              <a:ext uri="{FF2B5EF4-FFF2-40B4-BE49-F238E27FC236}">
                <a16:creationId xmlns:a16="http://schemas.microsoft.com/office/drawing/2014/main" id="{BFBE2244-5CB3-9C4C-B3E5-91D97007F62C}"/>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4B299C8A-637E-5E4A-BA97-86B4298457B6}"/>
              </a:ext>
            </a:extLst>
          </p:cNvPr>
          <p:cNvSpPr>
            <a:spLocks noGrp="1"/>
          </p:cNvSpPr>
          <p:nvPr>
            <p:ph type="ftr" sz="quarter" idx="3"/>
          </p:nvPr>
        </p:nvSpPr>
        <p:spPr/>
        <p:txBody>
          <a:bodyPr/>
          <a:lstStyle/>
          <a:p>
            <a:r>
              <a:rPr lang="en-US"/>
              <a:t>CSE 374 au 20 - Kasey Champion</a:t>
            </a:r>
            <a:endParaRPr lang="en-US" dirty="0"/>
          </a:p>
        </p:txBody>
      </p:sp>
      <p:sp>
        <p:nvSpPr>
          <p:cNvPr id="7" name="Rectangle 1">
            <a:extLst>
              <a:ext uri="{FF2B5EF4-FFF2-40B4-BE49-F238E27FC236}">
                <a16:creationId xmlns:a16="http://schemas.microsoft.com/office/drawing/2014/main" id="{AC347589-2D22-184D-AFAD-6D9F03F41A32}"/>
              </a:ext>
            </a:extLst>
          </p:cNvPr>
          <p:cNvSpPr>
            <a:spLocks noChangeArrowheads="1"/>
          </p:cNvSpPr>
          <p:nvPr/>
        </p:nvSpPr>
        <p:spPr bwMode="auto">
          <a:xfrm>
            <a:off x="1985963" y="16954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8879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11B7-4719-3448-A60F-40013AC74829}"/>
              </a:ext>
            </a:extLst>
          </p:cNvPr>
          <p:cNvSpPr>
            <a:spLocks noGrp="1"/>
          </p:cNvSpPr>
          <p:nvPr>
            <p:ph type="title"/>
          </p:nvPr>
        </p:nvSpPr>
        <p:spPr/>
        <p:txBody>
          <a:bodyPr/>
          <a:lstStyle/>
          <a:p>
            <a:r>
              <a:rPr lang="en-US" dirty="0"/>
              <a:t>Dynamically Allocated Arrays</a:t>
            </a:r>
          </a:p>
        </p:txBody>
      </p:sp>
      <p:sp>
        <p:nvSpPr>
          <p:cNvPr id="3" name="Content Placeholder 2">
            <a:extLst>
              <a:ext uri="{FF2B5EF4-FFF2-40B4-BE49-F238E27FC236}">
                <a16:creationId xmlns:a16="http://schemas.microsoft.com/office/drawing/2014/main" id="{B5202E7A-8953-384A-9581-E941464E4791}"/>
              </a:ext>
            </a:extLst>
          </p:cNvPr>
          <p:cNvSpPr>
            <a:spLocks noGrp="1"/>
          </p:cNvSpPr>
          <p:nvPr>
            <p:ph idx="1"/>
          </p:nvPr>
        </p:nvSpPr>
        <p:spPr/>
        <p:txBody>
          <a:bodyPr/>
          <a:lstStyle/>
          <a:p>
            <a:pPr fontAlgn="base"/>
            <a:r>
              <a:rPr lang="en-US" sz="2400" dirty="0"/>
              <a:t>To dynamically allocate an array:</a:t>
            </a:r>
            <a:endParaRPr lang="en-US" sz="1400" dirty="0"/>
          </a:p>
          <a:p>
            <a:pPr marL="0" indent="0">
              <a:buNone/>
            </a:pPr>
            <a:r>
              <a:rPr lang="en-US" dirty="0">
                <a:latin typeface="Courier New" panose="02070309020205020404" pitchFamily="49" charset="0"/>
                <a:cs typeface="Courier New" panose="02070309020205020404" pitchFamily="49" charset="0"/>
              </a:rPr>
              <a:t>type* name = new type[size];</a:t>
            </a:r>
            <a:endParaRPr lang="en-US" sz="2000" dirty="0">
              <a:latin typeface="Courier New" panose="02070309020205020404" pitchFamily="49" charset="0"/>
              <a:cs typeface="Courier New" panose="02070309020205020404" pitchFamily="49" charset="0"/>
            </a:endParaRPr>
          </a:p>
          <a:p>
            <a:pPr lvl="1" fontAlgn="base"/>
            <a:r>
              <a:rPr lang="en-US" sz="2000" dirty="0"/>
              <a:t>calls default (zero-argument) constructor for each element</a:t>
            </a:r>
          </a:p>
          <a:p>
            <a:pPr lvl="1" fontAlgn="base"/>
            <a:r>
              <a:rPr lang="en-US" sz="2000" dirty="0"/>
              <a:t>convenient if there’s a good default for initialization</a:t>
            </a:r>
          </a:p>
          <a:p>
            <a:pPr fontAlgn="base"/>
            <a:r>
              <a:rPr lang="en-US" sz="2400" dirty="0"/>
              <a:t>To dynamically deallocate an array:</a:t>
            </a:r>
            <a:endParaRPr lang="en-US" sz="1400" dirty="0"/>
          </a:p>
          <a:p>
            <a:pPr lvl="1" fontAlgn="base"/>
            <a:r>
              <a:rPr lang="en-US" dirty="0"/>
              <a:t>Use </a:t>
            </a:r>
            <a:r>
              <a:rPr lang="en-US" dirty="0">
                <a:latin typeface="Courier New" panose="02070309020205020404" pitchFamily="49" charset="0"/>
                <a:cs typeface="Courier New" panose="02070309020205020404" pitchFamily="49" charset="0"/>
              </a:rPr>
              <a:t>delete[] name;</a:t>
            </a:r>
            <a:endParaRPr lang="en-US" sz="2000" dirty="0">
              <a:latin typeface="Courier New" panose="02070309020205020404" pitchFamily="49" charset="0"/>
              <a:cs typeface="Courier New" panose="02070309020205020404" pitchFamily="49" charset="0"/>
            </a:endParaRPr>
          </a:p>
          <a:p>
            <a:pPr lvl="1" fontAlgn="base"/>
            <a:r>
              <a:rPr lang="en-US" dirty="0"/>
              <a:t>It is an </a:t>
            </a:r>
            <a:r>
              <a:rPr lang="en-US" i="1" dirty="0"/>
              <a:t>incorrect</a:t>
            </a:r>
            <a:r>
              <a:rPr lang="en-US" dirty="0"/>
              <a:t> to use “delete name;” on an array</a:t>
            </a:r>
            <a:endParaRPr lang="en-US" sz="2000" dirty="0"/>
          </a:p>
          <a:p>
            <a:pPr lvl="2" fontAlgn="base"/>
            <a:r>
              <a:rPr lang="en-US" dirty="0"/>
              <a:t>The compiler probably won’t catch this, though (</a:t>
            </a:r>
            <a:r>
              <a:rPr lang="en-US" b="1" dirty="0"/>
              <a:t>!</a:t>
            </a:r>
            <a:r>
              <a:rPr lang="en-US" dirty="0"/>
              <a:t>) because it can’t always tell if name* was allocated with new type[size]; </a:t>
            </a:r>
            <a:br>
              <a:rPr lang="en-US" dirty="0"/>
            </a:br>
            <a:r>
              <a:rPr lang="en-US" dirty="0"/>
              <a:t>or new type;</a:t>
            </a:r>
            <a:endParaRPr lang="en-US" sz="1200" dirty="0"/>
          </a:p>
          <a:p>
            <a:pPr lvl="2" fontAlgn="base"/>
            <a:r>
              <a:rPr lang="en-US" dirty="0"/>
              <a:t>Especially inside a function where a pointer parameter could point to a single item or an array and there’s no way to tell which!</a:t>
            </a:r>
          </a:p>
          <a:p>
            <a:pPr lvl="2" fontAlgn="base"/>
            <a:r>
              <a:rPr lang="en-US" dirty="0"/>
              <a:t>Result of wrong delete is undefined behavior</a:t>
            </a:r>
            <a:endParaRPr lang="en-US" sz="1200" dirty="0"/>
          </a:p>
          <a:p>
            <a:pPr marL="0" indent="0">
              <a:buNone/>
            </a:pPr>
            <a:endParaRPr lang="en-US" dirty="0"/>
          </a:p>
        </p:txBody>
      </p:sp>
      <p:sp>
        <p:nvSpPr>
          <p:cNvPr id="4" name="Slide Number Placeholder 3">
            <a:extLst>
              <a:ext uri="{FF2B5EF4-FFF2-40B4-BE49-F238E27FC236}">
                <a16:creationId xmlns:a16="http://schemas.microsoft.com/office/drawing/2014/main" id="{644E70F2-1853-7343-AFDC-5F84FEEA4F53}"/>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5" name="Footer Placeholder 4">
            <a:extLst>
              <a:ext uri="{FF2B5EF4-FFF2-40B4-BE49-F238E27FC236}">
                <a16:creationId xmlns:a16="http://schemas.microsoft.com/office/drawing/2014/main" id="{D33DF24C-A441-4F45-A5E8-CE0A4E950BF3}"/>
              </a:ext>
            </a:extLst>
          </p:cNvPr>
          <p:cNvSpPr>
            <a:spLocks noGrp="1"/>
          </p:cNvSpPr>
          <p:nvPr>
            <p:ph type="ftr" sz="quarter" idx="3"/>
          </p:nvPr>
        </p:nvSpPr>
        <p:spPr/>
        <p:txBody>
          <a:bodyPr/>
          <a:lstStyle/>
          <a:p>
            <a:r>
              <a:rPr lang="en-US"/>
              <a:t>CSE 374 au 20 - Kasey Champion</a:t>
            </a:r>
            <a:endParaRPr lang="en-US" dirty="0"/>
          </a:p>
        </p:txBody>
      </p:sp>
    </p:spTree>
    <p:extLst>
      <p:ext uri="{BB962C8B-B14F-4D97-AF65-F5344CB8AC3E}">
        <p14:creationId xmlns:p14="http://schemas.microsoft.com/office/powerpoint/2010/main" val="34069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7383-0AF1-3B46-91D4-C5E3C05C4078}"/>
              </a:ext>
            </a:extLst>
          </p:cNvPr>
          <p:cNvSpPr>
            <a:spLocks noGrp="1"/>
          </p:cNvSpPr>
          <p:nvPr>
            <p:ph type="title"/>
          </p:nvPr>
        </p:nvSpPr>
        <p:spPr/>
        <p:txBody>
          <a:bodyPr/>
          <a:lstStyle/>
          <a:p>
            <a:r>
              <a:rPr lang="en-US" dirty="0"/>
              <a:t>Arrays Example (Primitives)</a:t>
            </a:r>
          </a:p>
        </p:txBody>
      </p:sp>
      <p:sp>
        <p:nvSpPr>
          <p:cNvPr id="4" name="Slide Number Placeholder 3">
            <a:extLst>
              <a:ext uri="{FF2B5EF4-FFF2-40B4-BE49-F238E27FC236}">
                <a16:creationId xmlns:a16="http://schemas.microsoft.com/office/drawing/2014/main" id="{C8ACA0D5-C0DF-4A4E-85EC-58FB42F154CB}"/>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5" name="Footer Placeholder 4">
            <a:extLst>
              <a:ext uri="{FF2B5EF4-FFF2-40B4-BE49-F238E27FC236}">
                <a16:creationId xmlns:a16="http://schemas.microsoft.com/office/drawing/2014/main" id="{D158E538-2588-A647-AF9C-E53EABA58EEC}"/>
              </a:ext>
            </a:extLst>
          </p:cNvPr>
          <p:cNvSpPr>
            <a:spLocks noGrp="1"/>
          </p:cNvSpPr>
          <p:nvPr>
            <p:ph type="ftr" sz="quarter" idx="3"/>
          </p:nvPr>
        </p:nvSpPr>
        <p:spPr/>
        <p:txBody>
          <a:bodyPr/>
          <a:lstStyle/>
          <a:p>
            <a:r>
              <a:rPr lang="en-US"/>
              <a:t>CSE 374 au 20 - Kasey Champion</a:t>
            </a:r>
            <a:endParaRPr lang="en-US" dirty="0"/>
          </a:p>
        </p:txBody>
      </p:sp>
      <p:sp>
        <p:nvSpPr>
          <p:cNvPr id="6" name="Rectangle 5">
            <a:extLst>
              <a:ext uri="{FF2B5EF4-FFF2-40B4-BE49-F238E27FC236}">
                <a16:creationId xmlns:a16="http://schemas.microsoft.com/office/drawing/2014/main" id="{40FF309F-7F4F-DB45-BAFF-18288DB2A497}"/>
              </a:ext>
            </a:extLst>
          </p:cNvPr>
          <p:cNvSpPr/>
          <p:nvPr/>
        </p:nvSpPr>
        <p:spPr>
          <a:xfrm>
            <a:off x="575239" y="1495126"/>
            <a:ext cx="6096000" cy="4832092"/>
          </a:xfrm>
          <a:prstGeom prst="rect">
            <a:avLst/>
          </a:prstGeom>
          <a:ln>
            <a:solidFill>
              <a:srgbClr val="4C3282"/>
            </a:solidFill>
          </a:ln>
        </p:spPr>
        <p:txBody>
          <a:bodyPr>
            <a:spAutoFit/>
          </a:bodyPr>
          <a:lstStyle/>
          <a:p>
            <a:r>
              <a:rPr lang="en-US" sz="1400" dirty="0">
                <a:solidFill>
                  <a:srgbClr val="E2661A"/>
                </a:solidFill>
                <a:latin typeface="Courier New" panose="02070309020205020404" pitchFamily="49" charset="0"/>
              </a:rPr>
              <a:t>#include</a:t>
            </a:r>
            <a:r>
              <a:rPr lang="en-US" sz="1400" dirty="0">
                <a:solidFill>
                  <a:srgbClr val="611BB8"/>
                </a:solidFill>
                <a:latin typeface="Courier New" panose="02070309020205020404" pitchFamily="49" charset="0"/>
              </a:rPr>
              <a:t>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Point.h</a:t>
            </a:r>
            <a:r>
              <a:rPr lang="en-US" sz="1400" dirty="0">
                <a:solidFill>
                  <a:srgbClr val="D94B7B"/>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 </a:t>
            </a:r>
            <a:r>
              <a:rPr lang="en-US" sz="1400" b="1" dirty="0">
                <a:solidFill>
                  <a:srgbClr val="669900"/>
                </a:solidFill>
                <a:latin typeface="Courier New" panose="02070309020205020404" pitchFamily="49" charset="0"/>
              </a:rPr>
              <a:t>main</a:t>
            </a:r>
            <a:r>
              <a:rPr lang="en-US" sz="1400" dirty="0">
                <a:solidFill>
                  <a:srgbClr val="611BB8"/>
                </a:solidFill>
                <a:latin typeface="Courier New" panose="02070309020205020404" pitchFamily="49" charset="0"/>
              </a:rPr>
              <a:t>() {</a:t>
            </a:r>
            <a:endParaRPr lang="en-US" sz="1400" dirty="0"/>
          </a:p>
          <a:p>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stack_int</a:t>
            </a:r>
            <a:r>
              <a:rPr lang="en-US" sz="1400" dirty="0">
                <a:solidFill>
                  <a:srgbClr val="611BB8"/>
                </a:solidFill>
                <a:latin typeface="Courier New" panose="02070309020205020404" pitchFamily="49" charset="0"/>
              </a:rPr>
              <a:t>;</a:t>
            </a:r>
            <a:endParaRPr lang="en-US" sz="1400" dirty="0"/>
          </a:p>
          <a:p>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heap_int</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 </a:t>
            </a:r>
            <a:r>
              <a:rPr lang="en-US" sz="1400" dirty="0" err="1">
                <a:solidFill>
                  <a:srgbClr val="611BB8"/>
                </a:solidFill>
                <a:latin typeface="Courier New" panose="02070309020205020404" pitchFamily="49" charset="0"/>
              </a:rPr>
              <a:t>heap_int_init</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(12);</a:t>
            </a:r>
            <a:endParaRPr lang="en-US" sz="1400" dirty="0"/>
          </a:p>
          <a:p>
            <a:br>
              <a:rPr lang="en-US" sz="1400" dirty="0"/>
            </a:br>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stack_arr</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a:t>
            </a:r>
            <a:endParaRPr lang="en-US" sz="1400" dirty="0"/>
          </a:p>
          <a:p>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heap_arr</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heap_arr_init_val</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  </a:t>
            </a:r>
            <a:endParaRPr lang="en-US" sz="1400" dirty="0"/>
          </a:p>
          <a:p>
            <a:r>
              <a:rPr lang="en-US" sz="1400" dirty="0">
                <a:solidFill>
                  <a:srgbClr val="0066FF"/>
                </a:solidFill>
                <a:latin typeface="Courier New" panose="02070309020205020404" pitchFamily="49" charset="0"/>
              </a:rPr>
              <a:t>  int* </a:t>
            </a:r>
            <a:r>
              <a:rPr lang="en-US" sz="1400" dirty="0" err="1">
                <a:solidFill>
                  <a:srgbClr val="611BB8"/>
                </a:solidFill>
                <a:latin typeface="Courier New" panose="02070309020205020404" pitchFamily="49" charset="0"/>
              </a:rPr>
              <a:t>heap_arr_init_lst</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]{4, 5};  </a:t>
            </a:r>
            <a:r>
              <a:rPr lang="en-US" sz="1400" i="1" dirty="0">
                <a:solidFill>
                  <a:srgbClr val="5A5A5A"/>
                </a:solidFill>
                <a:latin typeface="Courier New" panose="02070309020205020404" pitchFamily="49" charset="0"/>
              </a:rPr>
              <a:t>// C++11</a:t>
            </a:r>
            <a:endParaRPr lang="en-US" sz="1400" dirty="0"/>
          </a:p>
          <a:p>
            <a:br>
              <a:rPr lang="en-US" sz="1400" dirty="0"/>
            </a:br>
            <a:r>
              <a:rPr lang="en-US" sz="1400" i="1" dirty="0">
                <a:solidFill>
                  <a:srgbClr val="5A5A5A"/>
                </a:solidFill>
                <a:latin typeface="Courier New" panose="02070309020205020404" pitchFamily="49" charset="0"/>
              </a:rPr>
              <a:t>  ...</a:t>
            </a:r>
            <a:endParaRPr lang="en-US" sz="1400" dirty="0"/>
          </a:p>
          <a:p>
            <a:br>
              <a:rPr lang="en-US" sz="1400" dirty="0"/>
            </a:br>
            <a:r>
              <a:rPr lang="en-US" sz="1400" dirty="0">
                <a:solidFill>
                  <a:srgbClr val="E2661A"/>
                </a:solidFill>
                <a:latin typeface="Courier New" panose="02070309020205020404" pitchFamily="49" charset="0"/>
              </a:rPr>
              <a:t>  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heap_int</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heap_int_init</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heap_arr</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a:t>
            </a:r>
            <a:endParaRPr lang="en-US" sz="1400" dirty="0"/>
          </a:p>
          <a:p>
            <a:r>
              <a:rPr lang="en-US" sz="1400" dirty="0">
                <a:solidFill>
                  <a:srgbClr val="E2661A"/>
                </a:solidFill>
                <a:latin typeface="Courier New" panose="02070309020205020404" pitchFamily="49" charset="0"/>
              </a:rPr>
              <a:t>  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heap_arr_init_val</a:t>
            </a: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EXIT_SUCCESS</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
        <p:nvSpPr>
          <p:cNvPr id="7" name="Rectangle 6">
            <a:extLst>
              <a:ext uri="{FF2B5EF4-FFF2-40B4-BE49-F238E27FC236}">
                <a16:creationId xmlns:a16="http://schemas.microsoft.com/office/drawing/2014/main" id="{CF337F93-A8A7-6D4B-AB29-C34E8EDD235A}"/>
              </a:ext>
            </a:extLst>
          </p:cNvPr>
          <p:cNvSpPr/>
          <p:nvPr/>
        </p:nvSpPr>
        <p:spPr>
          <a:xfrm>
            <a:off x="4946335" y="1125794"/>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arrays.cpp</a:t>
            </a:r>
            <a:endParaRPr lang="en-US" b="1" dirty="0"/>
          </a:p>
        </p:txBody>
      </p:sp>
    </p:spTree>
    <p:extLst>
      <p:ext uri="{BB962C8B-B14F-4D97-AF65-F5344CB8AC3E}">
        <p14:creationId xmlns:p14="http://schemas.microsoft.com/office/powerpoint/2010/main" val="3479832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D7383-0AF1-3B46-91D4-C5E3C05C4078}"/>
              </a:ext>
            </a:extLst>
          </p:cNvPr>
          <p:cNvSpPr>
            <a:spLocks noGrp="1"/>
          </p:cNvSpPr>
          <p:nvPr>
            <p:ph type="title"/>
          </p:nvPr>
        </p:nvSpPr>
        <p:spPr/>
        <p:txBody>
          <a:bodyPr/>
          <a:lstStyle/>
          <a:p>
            <a:r>
              <a:rPr lang="en-US" dirty="0"/>
              <a:t>Arrays Example (Objects)</a:t>
            </a:r>
          </a:p>
        </p:txBody>
      </p:sp>
      <p:sp>
        <p:nvSpPr>
          <p:cNvPr id="4" name="Slide Number Placeholder 3">
            <a:extLst>
              <a:ext uri="{FF2B5EF4-FFF2-40B4-BE49-F238E27FC236}">
                <a16:creationId xmlns:a16="http://schemas.microsoft.com/office/drawing/2014/main" id="{C8ACA0D5-C0DF-4A4E-85EC-58FB42F154CB}"/>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5" name="Footer Placeholder 4">
            <a:extLst>
              <a:ext uri="{FF2B5EF4-FFF2-40B4-BE49-F238E27FC236}">
                <a16:creationId xmlns:a16="http://schemas.microsoft.com/office/drawing/2014/main" id="{D158E538-2588-A647-AF9C-E53EABA58EEC}"/>
              </a:ext>
            </a:extLst>
          </p:cNvPr>
          <p:cNvSpPr>
            <a:spLocks noGrp="1"/>
          </p:cNvSpPr>
          <p:nvPr>
            <p:ph type="ftr" sz="quarter" idx="3"/>
          </p:nvPr>
        </p:nvSpPr>
        <p:spPr/>
        <p:txBody>
          <a:bodyPr/>
          <a:lstStyle/>
          <a:p>
            <a:r>
              <a:rPr lang="en-US"/>
              <a:t>CSE 374 au 20 - Kasey Champion</a:t>
            </a:r>
            <a:endParaRPr lang="en-US" dirty="0"/>
          </a:p>
        </p:txBody>
      </p:sp>
      <p:sp>
        <p:nvSpPr>
          <p:cNvPr id="7" name="Rectangle 6">
            <a:extLst>
              <a:ext uri="{FF2B5EF4-FFF2-40B4-BE49-F238E27FC236}">
                <a16:creationId xmlns:a16="http://schemas.microsoft.com/office/drawing/2014/main" id="{CF337F93-A8A7-6D4B-AB29-C34E8EDD235A}"/>
              </a:ext>
            </a:extLst>
          </p:cNvPr>
          <p:cNvSpPr/>
          <p:nvPr/>
        </p:nvSpPr>
        <p:spPr>
          <a:xfrm>
            <a:off x="4946335" y="1125794"/>
            <a:ext cx="1737362" cy="369332"/>
          </a:xfrm>
          <a:prstGeom prst="rect">
            <a:avLst/>
          </a:prstGeom>
        </p:spPr>
        <p:txBody>
          <a:bodyPr wrap="square">
            <a:spAutoFit/>
          </a:bodyPr>
          <a:lstStyle/>
          <a:p>
            <a:pPr algn="r"/>
            <a:r>
              <a:rPr lang="en-US" b="1" dirty="0" err="1">
                <a:solidFill>
                  <a:srgbClr val="4B2A85"/>
                </a:solidFill>
                <a:latin typeface="Calibri" panose="020F0502020204030204" pitchFamily="34" charset="0"/>
              </a:rPr>
              <a:t>arrays.cpp</a:t>
            </a:r>
            <a:endParaRPr lang="en-US" b="1" dirty="0"/>
          </a:p>
        </p:txBody>
      </p:sp>
      <p:sp>
        <p:nvSpPr>
          <p:cNvPr id="3" name="Rectangle 2">
            <a:extLst>
              <a:ext uri="{FF2B5EF4-FFF2-40B4-BE49-F238E27FC236}">
                <a16:creationId xmlns:a16="http://schemas.microsoft.com/office/drawing/2014/main" id="{01B908EA-1D29-4044-AB64-5BF7C59E86CA}"/>
              </a:ext>
            </a:extLst>
          </p:cNvPr>
          <p:cNvSpPr/>
          <p:nvPr/>
        </p:nvSpPr>
        <p:spPr>
          <a:xfrm>
            <a:off x="587697" y="1479754"/>
            <a:ext cx="6096000" cy="4616648"/>
          </a:xfrm>
          <a:prstGeom prst="rect">
            <a:avLst/>
          </a:prstGeom>
          <a:ln>
            <a:solidFill>
              <a:srgbClr val="4C3282"/>
            </a:solidFill>
          </a:ln>
        </p:spPr>
        <p:txBody>
          <a:bodyPr>
            <a:spAutoFit/>
          </a:bodyPr>
          <a:lstStyle/>
          <a:p>
            <a:r>
              <a:rPr lang="en-US" sz="1400" dirty="0">
                <a:solidFill>
                  <a:srgbClr val="E2661A"/>
                </a:solidFill>
                <a:latin typeface="Courier New" panose="02070309020205020404" pitchFamily="49" charset="0"/>
              </a:rPr>
              <a:t>#include</a:t>
            </a:r>
            <a:r>
              <a:rPr lang="en-US" sz="1400" dirty="0">
                <a:solidFill>
                  <a:srgbClr val="611BB8"/>
                </a:solidFill>
                <a:latin typeface="Courier New" panose="02070309020205020404" pitchFamily="49" charset="0"/>
              </a:rPr>
              <a:t> </a:t>
            </a:r>
            <a:r>
              <a:rPr lang="en-US" sz="1400" dirty="0">
                <a:solidFill>
                  <a:srgbClr val="D94B7B"/>
                </a:solidFill>
                <a:latin typeface="Courier New" panose="02070309020205020404" pitchFamily="49" charset="0"/>
              </a:rPr>
              <a:t>"</a:t>
            </a:r>
            <a:r>
              <a:rPr lang="en-US" sz="1400" dirty="0" err="1">
                <a:solidFill>
                  <a:srgbClr val="D94B7B"/>
                </a:solidFill>
                <a:latin typeface="Courier New" panose="02070309020205020404" pitchFamily="49" charset="0"/>
              </a:rPr>
              <a:t>Point.h</a:t>
            </a:r>
            <a:r>
              <a:rPr lang="en-US" sz="1400" dirty="0">
                <a:solidFill>
                  <a:srgbClr val="D94B7B"/>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int</a:t>
            </a:r>
            <a:r>
              <a:rPr lang="en-US" sz="1400" dirty="0">
                <a:solidFill>
                  <a:srgbClr val="611BB8"/>
                </a:solidFill>
                <a:latin typeface="Courier New" panose="02070309020205020404" pitchFamily="49" charset="0"/>
              </a:rPr>
              <a:t> </a:t>
            </a:r>
            <a:r>
              <a:rPr lang="en-US" sz="1400" b="1" dirty="0">
                <a:solidFill>
                  <a:srgbClr val="669900"/>
                </a:solidFill>
                <a:latin typeface="Courier New" panose="02070309020205020404" pitchFamily="49" charset="0"/>
              </a:rPr>
              <a:t>main</a:t>
            </a:r>
            <a:r>
              <a:rPr lang="en-US" sz="1400" dirty="0">
                <a:solidFill>
                  <a:srgbClr val="611BB8"/>
                </a:solidFill>
                <a:latin typeface="Courier New" panose="02070309020205020404" pitchFamily="49" charset="0"/>
              </a:rPr>
              <a:t>() {</a:t>
            </a:r>
            <a:endParaRPr lang="en-US" sz="1400" dirty="0"/>
          </a:p>
          <a:p>
            <a:r>
              <a:rPr lang="en-US" sz="1400" i="1" dirty="0">
                <a:solidFill>
                  <a:srgbClr val="5A5A5A"/>
                </a:solidFill>
                <a:latin typeface="Courier New" panose="02070309020205020404" pitchFamily="49" charset="0"/>
              </a:rPr>
              <a:t>  ...</a:t>
            </a:r>
            <a:endParaRPr lang="en-US" sz="1400" dirty="0"/>
          </a:p>
          <a:p>
            <a:br>
              <a:rPr lang="en-US" sz="1400" dirty="0"/>
            </a:br>
            <a:r>
              <a:rPr lang="en-US" sz="1400" dirty="0">
                <a:solidFill>
                  <a:srgbClr val="0066FF"/>
                </a:solidFill>
                <a:latin typeface="Courier New" panose="02070309020205020404" pitchFamily="49" charset="0"/>
              </a:rPr>
              <a:t>  Point </a:t>
            </a:r>
            <a:r>
              <a:rPr lang="en-US" sz="1400" dirty="0" err="1">
                <a:solidFill>
                  <a:srgbClr val="611BB8"/>
                </a:solidFill>
                <a:latin typeface="Courier New" panose="02070309020205020404" pitchFamily="49" charset="0"/>
              </a:rPr>
              <a:t>stack_pt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a:t>
            </a:r>
            <a:endParaRPr lang="en-US" sz="1400" dirty="0"/>
          </a:p>
          <a:p>
            <a:r>
              <a:rPr lang="en-US" sz="1400" dirty="0">
                <a:solidFill>
                  <a:srgbClr val="0066FF"/>
                </a:solidFill>
                <a:latin typeface="Courier New" panose="02070309020205020404" pitchFamily="49" charset="0"/>
              </a:rPr>
              <a:t>  Point* </a:t>
            </a:r>
            <a:r>
              <a:rPr lang="en-US" sz="1400" dirty="0" err="1">
                <a:solidFill>
                  <a:srgbClr val="611BB8"/>
                </a:solidFill>
                <a:latin typeface="Courier New" panose="02070309020205020404" pitchFamily="49" charset="0"/>
              </a:rPr>
              <a:t>heap_pt</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Point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0066FF"/>
                </a:solidFill>
                <a:latin typeface="Courier New" panose="02070309020205020404" pitchFamily="49" charset="0"/>
              </a:rPr>
              <a:t>  Point* </a:t>
            </a:r>
            <a:r>
              <a:rPr lang="en-US" sz="1400" dirty="0" err="1">
                <a:solidFill>
                  <a:srgbClr val="611BB8"/>
                </a:solidFill>
                <a:latin typeface="Courier New" panose="02070309020205020404" pitchFamily="49" charset="0"/>
              </a:rPr>
              <a:t>heap_pt_arr_err</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Point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  </a:t>
            </a:r>
            <a:endParaRPr lang="en-US" sz="1400" dirty="0"/>
          </a:p>
          <a:p>
            <a:br>
              <a:rPr lang="en-US" sz="1400" dirty="0"/>
            </a:br>
            <a:r>
              <a:rPr lang="en-US" sz="1400" dirty="0">
                <a:solidFill>
                  <a:srgbClr val="0066FF"/>
                </a:solidFill>
                <a:latin typeface="Courier New" panose="02070309020205020404" pitchFamily="49" charset="0"/>
              </a:rPr>
              <a:t>  Point* </a:t>
            </a:r>
            <a:r>
              <a:rPr lang="en-US" sz="1400" dirty="0" err="1">
                <a:solidFill>
                  <a:srgbClr val="611BB8"/>
                </a:solidFill>
                <a:latin typeface="Courier New" panose="02070309020205020404" pitchFamily="49" charset="0"/>
              </a:rPr>
              <a:t>heap_pt_arr_init_lst</a:t>
            </a:r>
            <a:r>
              <a:rPr lang="en-US" sz="1400" dirty="0">
                <a:solidFill>
                  <a:srgbClr val="611BB8"/>
                </a:solidFill>
                <a:latin typeface="Courier New" panose="02070309020205020404" pitchFamily="49" charset="0"/>
              </a:rPr>
              <a:t> = </a:t>
            </a:r>
            <a:r>
              <a:rPr lang="en-US" sz="1400" dirty="0">
                <a:solidFill>
                  <a:srgbClr val="E2661A"/>
                </a:solidFill>
                <a:latin typeface="Courier New" panose="02070309020205020404" pitchFamily="49" charset="0"/>
              </a:rPr>
              <a:t>new</a:t>
            </a:r>
            <a:r>
              <a:rPr lang="en-US" sz="1400" dirty="0">
                <a:solidFill>
                  <a:srgbClr val="611BB8"/>
                </a:solidFill>
                <a:latin typeface="Courier New" panose="02070309020205020404" pitchFamily="49" charset="0"/>
              </a:rPr>
              <a:t> </a:t>
            </a:r>
            <a:r>
              <a:rPr lang="en-US" sz="1400" dirty="0">
                <a:solidFill>
                  <a:srgbClr val="0066FF"/>
                </a:solidFill>
                <a:latin typeface="Courier New" panose="02070309020205020404" pitchFamily="49" charset="0"/>
              </a:rPr>
              <a:t>Point</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1</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2</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3</a:t>
            </a:r>
            <a:r>
              <a:rPr lang="en-US" sz="1400" dirty="0">
                <a:solidFill>
                  <a:srgbClr val="611BB8"/>
                </a:solidFill>
                <a:latin typeface="Courier New" panose="02070309020205020404" pitchFamily="49" charset="0"/>
              </a:rPr>
              <a:t>,</a:t>
            </a:r>
            <a:r>
              <a:rPr lang="en-US" sz="1400" dirty="0">
                <a:solidFill>
                  <a:srgbClr val="333333"/>
                </a:solidFill>
                <a:latin typeface="Courier New" panose="02070309020205020404" pitchFamily="49" charset="0"/>
              </a:rPr>
              <a:t> 4</a:t>
            </a:r>
            <a:r>
              <a:rPr lang="en-US" sz="1400" dirty="0">
                <a:solidFill>
                  <a:srgbClr val="611BB8"/>
                </a:solidFill>
                <a:latin typeface="Courier New" panose="02070309020205020404" pitchFamily="49" charset="0"/>
              </a:rPr>
              <a:t>}};</a:t>
            </a:r>
            <a:br>
              <a:rPr lang="en-US" sz="1400" dirty="0">
                <a:solidFill>
                  <a:srgbClr val="611BB8"/>
                </a:solidFill>
                <a:latin typeface="Courier New" panose="02070309020205020404" pitchFamily="49" charset="0"/>
              </a:rPr>
            </a:br>
            <a:r>
              <a:rPr lang="en-US" sz="1400" dirty="0">
                <a:solidFill>
                  <a:srgbClr val="611BB8"/>
                </a:solidFill>
                <a:latin typeface="Courier New" panose="02070309020205020404" pitchFamily="49" charset="0"/>
              </a:rPr>
              <a:t>                                                      </a:t>
            </a:r>
            <a:r>
              <a:rPr lang="en-US" sz="1400" i="1" dirty="0">
                <a:solidFill>
                  <a:srgbClr val="5A5A5A"/>
                </a:solidFill>
                <a:latin typeface="Courier New" panose="02070309020205020404" pitchFamily="49" charset="0"/>
              </a:rPr>
              <a:t>// C++11</a:t>
            </a:r>
            <a:endParaRPr lang="en-US" sz="1400" dirty="0"/>
          </a:p>
          <a:p>
            <a:r>
              <a:rPr lang="en-US" sz="1400" i="1" dirty="0">
                <a:solidFill>
                  <a:srgbClr val="5A5A5A"/>
                </a:solidFill>
                <a:latin typeface="Courier New" panose="02070309020205020404" pitchFamily="49" charset="0"/>
              </a:rPr>
              <a:t>  ...</a:t>
            </a:r>
            <a:endParaRPr lang="en-US" sz="1400" dirty="0"/>
          </a:p>
          <a:p>
            <a:br>
              <a:rPr lang="en-US" sz="1400" dirty="0"/>
            </a:b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heap_pt</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delete</a:t>
            </a:r>
            <a:r>
              <a:rPr lang="en-US" sz="1400" dirty="0">
                <a:solidFill>
                  <a:srgbClr val="611BB8"/>
                </a:solidFill>
                <a:latin typeface="Courier New" panose="02070309020205020404" pitchFamily="49" charset="0"/>
              </a:rPr>
              <a:t>[] </a:t>
            </a:r>
            <a:r>
              <a:rPr lang="en-US" sz="1400" dirty="0" err="1">
                <a:solidFill>
                  <a:srgbClr val="611BB8"/>
                </a:solidFill>
                <a:latin typeface="Courier New" panose="02070309020205020404" pitchFamily="49" charset="0"/>
              </a:rPr>
              <a:t>heap_pt_arr_init_lst</a:t>
            </a:r>
            <a:r>
              <a:rPr lang="en-US" sz="1400" dirty="0">
                <a:solidFill>
                  <a:srgbClr val="611BB8"/>
                </a:solidFill>
                <a:latin typeface="Courier New" panose="02070309020205020404" pitchFamily="49" charset="0"/>
              </a:rPr>
              <a:t>;</a:t>
            </a:r>
            <a:endParaRPr lang="en-US" sz="1400" dirty="0"/>
          </a:p>
          <a:p>
            <a:br>
              <a:rPr lang="en-US" sz="1400" dirty="0"/>
            </a:br>
            <a:r>
              <a:rPr lang="en-US" sz="1400" dirty="0">
                <a:solidFill>
                  <a:srgbClr val="611BB8"/>
                </a:solidFill>
                <a:latin typeface="Courier New" panose="02070309020205020404" pitchFamily="49" charset="0"/>
              </a:rPr>
              <a:t>  </a:t>
            </a:r>
            <a:r>
              <a:rPr lang="en-US" sz="1400" dirty="0">
                <a:solidFill>
                  <a:srgbClr val="E2661A"/>
                </a:solidFill>
                <a:latin typeface="Courier New" panose="02070309020205020404" pitchFamily="49" charset="0"/>
              </a:rPr>
              <a:t>return</a:t>
            </a:r>
            <a:r>
              <a:rPr lang="en-US" sz="1400" dirty="0">
                <a:solidFill>
                  <a:srgbClr val="611BB8"/>
                </a:solidFill>
                <a:latin typeface="Courier New" panose="02070309020205020404" pitchFamily="49" charset="0"/>
              </a:rPr>
              <a:t> </a:t>
            </a:r>
            <a:r>
              <a:rPr lang="en-US" sz="1400" dirty="0">
                <a:solidFill>
                  <a:srgbClr val="333333"/>
                </a:solidFill>
                <a:latin typeface="Courier New" panose="02070309020205020404" pitchFamily="49" charset="0"/>
              </a:rPr>
              <a:t>EXIT_SUCCESS</a:t>
            </a:r>
            <a:r>
              <a:rPr lang="en-US" sz="1400" dirty="0">
                <a:solidFill>
                  <a:srgbClr val="611BB8"/>
                </a:solidFill>
                <a:latin typeface="Courier New" panose="02070309020205020404" pitchFamily="49" charset="0"/>
              </a:rPr>
              <a:t>;</a:t>
            </a:r>
            <a:endParaRPr lang="en-US" sz="1400" dirty="0"/>
          </a:p>
          <a:p>
            <a:r>
              <a:rPr lang="en-US" sz="1400" dirty="0">
                <a:solidFill>
                  <a:srgbClr val="611BB8"/>
                </a:solidFill>
                <a:latin typeface="Courier New" panose="02070309020205020404" pitchFamily="49" charset="0"/>
              </a:rPr>
              <a:t>}</a:t>
            </a:r>
            <a:endParaRPr lang="en-US" sz="1400" dirty="0"/>
          </a:p>
        </p:txBody>
      </p:sp>
    </p:spTree>
    <p:extLst>
      <p:ext uri="{BB962C8B-B14F-4D97-AF65-F5344CB8AC3E}">
        <p14:creationId xmlns:p14="http://schemas.microsoft.com/office/powerpoint/2010/main" val="2670842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3877</TotalTime>
  <Words>5190</Words>
  <Application>Microsoft Macintosh PowerPoint</Application>
  <PresentationFormat>Widescreen</PresentationFormat>
  <Paragraphs>624</Paragraphs>
  <Slides>36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Courier New</vt:lpstr>
      <vt:lpstr>Segoe UI</vt:lpstr>
      <vt:lpstr>Segoe UI Light</vt:lpstr>
      <vt:lpstr>Segoe UI Semilight</vt:lpstr>
      <vt:lpstr>Tw Cen MT</vt:lpstr>
      <vt:lpstr>Wingdings</vt:lpstr>
      <vt:lpstr>Wingdings 3</vt:lpstr>
      <vt:lpstr>Integral</vt:lpstr>
      <vt:lpstr>Lecture 21: C++ Continued…</vt:lpstr>
      <vt:lpstr>Administrivia</vt:lpstr>
      <vt:lpstr>Stack vs Heap</vt:lpstr>
      <vt:lpstr>Allocating memory in C++</vt:lpstr>
      <vt:lpstr>new / delete</vt:lpstr>
      <vt:lpstr>Malloc vs New</vt:lpstr>
      <vt:lpstr>Dynamically Allocated Arrays</vt:lpstr>
      <vt:lpstr>Arrays Example (Primitives)</vt:lpstr>
      <vt:lpstr>Arrays Example (Objects)</vt:lpstr>
      <vt:lpstr>Pointers in C++</vt:lpstr>
      <vt:lpstr>References in C++</vt:lpstr>
      <vt:lpstr>Pass by Reference</vt:lpstr>
      <vt:lpstr>Structs in C vs Classes in C++</vt:lpstr>
      <vt:lpstr>Classes in C++</vt:lpstr>
      <vt:lpstr>Defining Classes in C++</vt:lpstr>
      <vt:lpstr>Anatomy of C++ Class</vt:lpstr>
      <vt:lpstr>Access Control</vt:lpstr>
      <vt:lpstr>Class Definition (Member declaration)</vt:lpstr>
      <vt:lpstr>Class Member Definition</vt:lpstr>
      <vt:lpstr>Class Usage </vt:lpstr>
      <vt:lpstr>Constructors in C++</vt:lpstr>
      <vt:lpstr>Synthesized Default Constructor</vt:lpstr>
      <vt:lpstr>Synthesized Default Constructor</vt:lpstr>
      <vt:lpstr>Overloading Constructors</vt:lpstr>
      <vt:lpstr>Copy Constructors</vt:lpstr>
      <vt:lpstr>Synthesized Copy Constructor</vt:lpstr>
      <vt:lpstr>When Do Copies Happen?</vt:lpstr>
      <vt:lpstr>Initialization Lists</vt:lpstr>
      <vt:lpstr>Initialization vs Construction</vt:lpstr>
      <vt:lpstr>Destructors</vt:lpstr>
      <vt:lpstr>Nonmember Functions</vt:lpstr>
      <vt:lpstr>Questions</vt:lpstr>
      <vt:lpstr>RAII</vt:lpstr>
      <vt:lpstr>Compiler Optimization</vt:lpstr>
      <vt:lpstr>Namespaces</vt:lpstr>
      <vt:lpstr>Const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Kasey Champion</cp:lastModifiedBy>
  <cp:revision>160</cp:revision>
  <dcterms:created xsi:type="dcterms:W3CDTF">2018-03-22T00:41:11Z</dcterms:created>
  <dcterms:modified xsi:type="dcterms:W3CDTF">2020-11-18T17:22:45Z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