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93" r:id="rId3"/>
    <p:sldId id="294" r:id="rId4"/>
    <p:sldId id="308" r:id="rId5"/>
    <p:sldId id="305" r:id="rId6"/>
    <p:sldId id="295" r:id="rId7"/>
    <p:sldId id="296" r:id="rId8"/>
    <p:sldId id="307" r:id="rId9"/>
    <p:sldId id="297" r:id="rId10"/>
    <p:sldId id="298" r:id="rId11"/>
    <p:sldId id="299" r:id="rId12"/>
    <p:sldId id="300" r:id="rId13"/>
    <p:sldId id="301" r:id="rId14"/>
    <p:sldId id="302" r:id="rId15"/>
    <p:sldId id="306" r:id="rId16"/>
    <p:sldId id="303" r:id="rId17"/>
    <p:sldId id="304" r:id="rId18"/>
    <p:sldId id="309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ushal Jhunjhunwalla" initials="KJ" lastIdx="3" clrIdx="0">
    <p:extLst>
      <p:ext uri="{19B8F6BF-5375-455C-9EA6-DF929625EA0E}">
        <p15:presenceInfo xmlns:p15="http://schemas.microsoft.com/office/powerpoint/2012/main" userId="32a47ed39d212e3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A479"/>
    <a:srgbClr val="4C3282"/>
    <a:srgbClr val="7C5FAA"/>
    <a:srgbClr val="B4A7D6"/>
    <a:srgbClr val="9B8ABE"/>
    <a:srgbClr val="9383B2"/>
    <a:srgbClr val="8868B8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536" autoAdjust="0"/>
    <p:restoredTop sz="83095" autoAdjust="0"/>
  </p:normalViewPr>
  <p:slideViewPr>
    <p:cSldViewPr snapToGrid="0">
      <p:cViewPr varScale="1">
        <p:scale>
          <a:sx n="68" d="100"/>
          <a:sy n="68" d="100"/>
        </p:scale>
        <p:origin x="232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A2DB0-ED42-4BA9-97D4-3103DF415320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336D0-BB87-4158-9DDA-BA914A234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09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75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rgbClr val="4C3282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CSE 374: Intermediate Programming Concepts and Tools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C2F33-17DA-436E-A851-E42A0D33E292}" type="datetime1">
              <a:rPr lang="en-US" smtClean="0"/>
              <a:t>11/16/20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herry blossoms on Grant Lane">
            <a:extLst>
              <a:ext uri="{FF2B5EF4-FFF2-40B4-BE49-F238E27FC236}">
                <a16:creationId xmlns:a16="http://schemas.microsoft.com/office/drawing/2014/main" id="{E196A663-22E9-46AF-AE76-3031B2F2C7B5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34" b="13442"/>
          <a:stretch/>
        </p:blipFill>
        <p:spPr bwMode="auto">
          <a:xfrm>
            <a:off x="-3" y="-1"/>
            <a:ext cx="12192002" cy="4594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777136A5-CCDF-7749-9565-A649BF57D3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CSE 374 au 20 -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63450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01CC624-0437-43EF-99D3-4B5E545BF210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FEBE18-A94F-4CF8-8975-BC720F07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11/16/20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B072C5-2DDD-45C4-966C-970A137A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37B5817-8D3A-4DD3-92FF-32BBC5F91560}"/>
              </a:ext>
            </a:extLst>
          </p:cNvPr>
          <p:cNvCxnSpPr/>
          <p:nvPr userDrawn="1"/>
        </p:nvCxnSpPr>
        <p:spPr>
          <a:xfrm>
            <a:off x="61415" y="753975"/>
            <a:ext cx="12008609" cy="0"/>
          </a:xfrm>
          <a:prstGeom prst="line">
            <a:avLst/>
          </a:prstGeom>
          <a:ln>
            <a:solidFill>
              <a:srgbClr val="9B8A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32B1C59-33FF-4FB4-BDD7-F61C6400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134" y="263276"/>
            <a:ext cx="10334364" cy="1014667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754F48-B758-43EB-980F-1E2884C8E2A7}"/>
              </a:ext>
            </a:extLst>
          </p:cNvPr>
          <p:cNvGrpSpPr/>
          <p:nvPr userDrawn="1"/>
        </p:nvGrpSpPr>
        <p:grpSpPr>
          <a:xfrm>
            <a:off x="575239" y="475151"/>
            <a:ext cx="631298" cy="631298"/>
            <a:chOff x="1530939" y="2405329"/>
            <a:chExt cx="631298" cy="63129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9BADBD9-302C-40D9-A763-C65CCFE16FDE}"/>
                </a:ext>
              </a:extLst>
            </p:cNvPr>
            <p:cNvSpPr/>
            <p:nvPr userDrawn="1"/>
          </p:nvSpPr>
          <p:spPr>
            <a:xfrm>
              <a:off x="1530939" y="2405329"/>
              <a:ext cx="631298" cy="631298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Shape 490">
              <a:extLst>
                <a:ext uri="{FF2B5EF4-FFF2-40B4-BE49-F238E27FC236}">
                  <a16:creationId xmlns:a16="http://schemas.microsoft.com/office/drawing/2014/main" id="{ABC713E7-D704-4682-B292-907313F269C9}"/>
                </a:ext>
              </a:extLst>
            </p:cNvPr>
            <p:cNvGrpSpPr/>
            <p:nvPr userDrawn="1"/>
          </p:nvGrpSpPr>
          <p:grpSpPr>
            <a:xfrm>
              <a:off x="1661835" y="2536225"/>
              <a:ext cx="369505" cy="369505"/>
              <a:chOff x="2594050" y="1631825"/>
              <a:chExt cx="439625" cy="439625"/>
            </a:xfrm>
          </p:grpSpPr>
          <p:sp>
            <p:nvSpPr>
              <p:cNvPr id="9" name="Shape 491">
                <a:extLst>
                  <a:ext uri="{FF2B5EF4-FFF2-40B4-BE49-F238E27FC236}">
                    <a16:creationId xmlns:a16="http://schemas.microsoft.com/office/drawing/2014/main" id="{5701E159-D011-460A-BF32-22B3BFF6328B}"/>
                  </a:ext>
                </a:extLst>
              </p:cNvPr>
              <p:cNvSpPr/>
              <p:nvPr/>
            </p:nvSpPr>
            <p:spPr>
              <a:xfrm>
                <a:off x="2594050" y="1883300"/>
                <a:ext cx="188175" cy="188150"/>
              </a:xfrm>
              <a:custGeom>
                <a:avLst/>
                <a:gdLst/>
                <a:ahLst/>
                <a:cxnLst/>
                <a:rect l="0" t="0" r="0" b="0"/>
                <a:pathLst>
                  <a:path w="7527" h="7526" fill="none" extrusionOk="0">
                    <a:moveTo>
                      <a:pt x="5992" y="0"/>
                    </a:moveTo>
                    <a:lnTo>
                      <a:pt x="537" y="6430"/>
                    </a:lnTo>
                    <a:lnTo>
                      <a:pt x="1" y="7526"/>
                    </a:lnTo>
                    <a:lnTo>
                      <a:pt x="1097" y="6990"/>
                    </a:lnTo>
                    <a:lnTo>
                      <a:pt x="7526" y="1534"/>
                    </a:lnTo>
                    <a:lnTo>
                      <a:pt x="5992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492">
                <a:extLst>
                  <a:ext uri="{FF2B5EF4-FFF2-40B4-BE49-F238E27FC236}">
                    <a16:creationId xmlns:a16="http://schemas.microsoft.com/office/drawing/2014/main" id="{CA3D8659-8AB7-48FB-9131-98E6A18A0B20}"/>
                  </a:ext>
                </a:extLst>
              </p:cNvPr>
              <p:cNvSpPr/>
              <p:nvPr/>
            </p:nvSpPr>
            <p:spPr>
              <a:xfrm>
                <a:off x="2857700" y="1631825"/>
                <a:ext cx="175975" cy="176000"/>
              </a:xfrm>
              <a:custGeom>
                <a:avLst/>
                <a:gdLst/>
                <a:ahLst/>
                <a:cxnLst/>
                <a:rect l="0" t="0" r="0" b="0"/>
                <a:pathLst>
                  <a:path w="7039" h="7040" fill="none" extrusionOk="0">
                    <a:moveTo>
                      <a:pt x="268" y="2704"/>
                    </a:moveTo>
                    <a:lnTo>
                      <a:pt x="4336" y="6771"/>
                    </a:lnTo>
                    <a:lnTo>
                      <a:pt x="4336" y="6771"/>
                    </a:lnTo>
                    <a:lnTo>
                      <a:pt x="4336" y="6771"/>
                    </a:lnTo>
                    <a:lnTo>
                      <a:pt x="4652" y="6917"/>
                    </a:lnTo>
                    <a:lnTo>
                      <a:pt x="4993" y="7015"/>
                    </a:lnTo>
                    <a:lnTo>
                      <a:pt x="5310" y="7039"/>
                    </a:lnTo>
                    <a:lnTo>
                      <a:pt x="5651" y="7039"/>
                    </a:lnTo>
                    <a:lnTo>
                      <a:pt x="5992" y="6966"/>
                    </a:lnTo>
                    <a:lnTo>
                      <a:pt x="6308" y="6844"/>
                    </a:lnTo>
                    <a:lnTo>
                      <a:pt x="6454" y="6747"/>
                    </a:lnTo>
                    <a:lnTo>
                      <a:pt x="6601" y="6674"/>
                    </a:lnTo>
                    <a:lnTo>
                      <a:pt x="6747" y="6552"/>
                    </a:lnTo>
                    <a:lnTo>
                      <a:pt x="6893" y="6430"/>
                    </a:lnTo>
                    <a:lnTo>
                      <a:pt x="6893" y="6430"/>
                    </a:lnTo>
                    <a:lnTo>
                      <a:pt x="6942" y="6357"/>
                    </a:lnTo>
                    <a:lnTo>
                      <a:pt x="7015" y="6260"/>
                    </a:lnTo>
                    <a:lnTo>
                      <a:pt x="7039" y="6138"/>
                    </a:lnTo>
                    <a:lnTo>
                      <a:pt x="7039" y="6041"/>
                    </a:lnTo>
                    <a:lnTo>
                      <a:pt x="7039" y="6041"/>
                    </a:lnTo>
                    <a:lnTo>
                      <a:pt x="7039" y="5943"/>
                    </a:lnTo>
                    <a:lnTo>
                      <a:pt x="7015" y="5846"/>
                    </a:lnTo>
                    <a:lnTo>
                      <a:pt x="6942" y="5748"/>
                    </a:lnTo>
                    <a:lnTo>
                      <a:pt x="6893" y="5651"/>
                    </a:lnTo>
                    <a:lnTo>
                      <a:pt x="1389" y="147"/>
                    </a:lnTo>
                    <a:lnTo>
                      <a:pt x="1389" y="147"/>
                    </a:lnTo>
                    <a:lnTo>
                      <a:pt x="1291" y="98"/>
                    </a:lnTo>
                    <a:lnTo>
                      <a:pt x="1194" y="25"/>
                    </a:lnTo>
                    <a:lnTo>
                      <a:pt x="1096" y="0"/>
                    </a:lnTo>
                    <a:lnTo>
                      <a:pt x="999" y="0"/>
                    </a:lnTo>
                    <a:lnTo>
                      <a:pt x="999" y="0"/>
                    </a:lnTo>
                    <a:lnTo>
                      <a:pt x="902" y="0"/>
                    </a:lnTo>
                    <a:lnTo>
                      <a:pt x="780" y="25"/>
                    </a:lnTo>
                    <a:lnTo>
                      <a:pt x="682" y="98"/>
                    </a:lnTo>
                    <a:lnTo>
                      <a:pt x="609" y="147"/>
                    </a:lnTo>
                    <a:lnTo>
                      <a:pt x="609" y="147"/>
                    </a:lnTo>
                    <a:lnTo>
                      <a:pt x="487" y="293"/>
                    </a:lnTo>
                    <a:lnTo>
                      <a:pt x="366" y="439"/>
                    </a:lnTo>
                    <a:lnTo>
                      <a:pt x="293" y="585"/>
                    </a:lnTo>
                    <a:lnTo>
                      <a:pt x="195" y="731"/>
                    </a:lnTo>
                    <a:lnTo>
                      <a:pt x="73" y="1048"/>
                    </a:lnTo>
                    <a:lnTo>
                      <a:pt x="0" y="1389"/>
                    </a:lnTo>
                    <a:lnTo>
                      <a:pt x="0" y="1730"/>
                    </a:lnTo>
                    <a:lnTo>
                      <a:pt x="25" y="2046"/>
                    </a:lnTo>
                    <a:lnTo>
                      <a:pt x="122" y="2387"/>
                    </a:lnTo>
                    <a:lnTo>
                      <a:pt x="268" y="2704"/>
                    </a:lnTo>
                    <a:lnTo>
                      <a:pt x="268" y="2704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493">
                <a:extLst>
                  <a:ext uri="{FF2B5EF4-FFF2-40B4-BE49-F238E27FC236}">
                    <a16:creationId xmlns:a16="http://schemas.microsoft.com/office/drawing/2014/main" id="{A811AE90-64AA-41C3-9DE9-62A86028AA6C}"/>
                  </a:ext>
                </a:extLst>
              </p:cNvPr>
              <p:cNvSpPr/>
              <p:nvPr/>
            </p:nvSpPr>
            <p:spPr>
              <a:xfrm>
                <a:off x="2662850" y="1699400"/>
                <a:ext cx="303250" cy="303250"/>
              </a:xfrm>
              <a:custGeom>
                <a:avLst/>
                <a:gdLst/>
                <a:ahLst/>
                <a:cxnLst/>
                <a:rect l="0" t="0" r="0" b="0"/>
                <a:pathLst>
                  <a:path w="12130" h="12130" fill="none" extrusionOk="0">
                    <a:moveTo>
                      <a:pt x="8038" y="1"/>
                    </a:moveTo>
                    <a:lnTo>
                      <a:pt x="4872" y="3191"/>
                    </a:lnTo>
                    <a:lnTo>
                      <a:pt x="4872" y="3191"/>
                    </a:lnTo>
                    <a:lnTo>
                      <a:pt x="4628" y="3094"/>
                    </a:lnTo>
                    <a:lnTo>
                      <a:pt x="4385" y="2997"/>
                    </a:lnTo>
                    <a:lnTo>
                      <a:pt x="4092" y="2899"/>
                    </a:lnTo>
                    <a:lnTo>
                      <a:pt x="3800" y="2850"/>
                    </a:lnTo>
                    <a:lnTo>
                      <a:pt x="3484" y="2777"/>
                    </a:lnTo>
                    <a:lnTo>
                      <a:pt x="3167" y="2729"/>
                    </a:lnTo>
                    <a:lnTo>
                      <a:pt x="2850" y="2704"/>
                    </a:lnTo>
                    <a:lnTo>
                      <a:pt x="2534" y="2704"/>
                    </a:lnTo>
                    <a:lnTo>
                      <a:pt x="2534" y="2704"/>
                    </a:lnTo>
                    <a:lnTo>
                      <a:pt x="2241" y="2704"/>
                    </a:lnTo>
                    <a:lnTo>
                      <a:pt x="1949" y="2729"/>
                    </a:lnTo>
                    <a:lnTo>
                      <a:pt x="1633" y="2777"/>
                    </a:lnTo>
                    <a:lnTo>
                      <a:pt x="1316" y="2850"/>
                    </a:lnTo>
                    <a:lnTo>
                      <a:pt x="999" y="2972"/>
                    </a:lnTo>
                    <a:lnTo>
                      <a:pt x="707" y="3094"/>
                    </a:lnTo>
                    <a:lnTo>
                      <a:pt x="415" y="3289"/>
                    </a:lnTo>
                    <a:lnTo>
                      <a:pt x="147" y="3508"/>
                    </a:lnTo>
                    <a:lnTo>
                      <a:pt x="147" y="3508"/>
                    </a:lnTo>
                    <a:lnTo>
                      <a:pt x="74" y="3581"/>
                    </a:lnTo>
                    <a:lnTo>
                      <a:pt x="25" y="3678"/>
                    </a:lnTo>
                    <a:lnTo>
                      <a:pt x="1" y="3776"/>
                    </a:lnTo>
                    <a:lnTo>
                      <a:pt x="1" y="3898"/>
                    </a:lnTo>
                    <a:lnTo>
                      <a:pt x="1" y="3898"/>
                    </a:lnTo>
                    <a:lnTo>
                      <a:pt x="1" y="3995"/>
                    </a:lnTo>
                    <a:lnTo>
                      <a:pt x="25" y="4093"/>
                    </a:lnTo>
                    <a:lnTo>
                      <a:pt x="74" y="4190"/>
                    </a:lnTo>
                    <a:lnTo>
                      <a:pt x="147" y="4287"/>
                    </a:lnTo>
                    <a:lnTo>
                      <a:pt x="7843" y="11984"/>
                    </a:lnTo>
                    <a:lnTo>
                      <a:pt x="7843" y="11984"/>
                    </a:lnTo>
                    <a:lnTo>
                      <a:pt x="7941" y="12057"/>
                    </a:lnTo>
                    <a:lnTo>
                      <a:pt x="8038" y="12105"/>
                    </a:lnTo>
                    <a:lnTo>
                      <a:pt x="8135" y="12130"/>
                    </a:lnTo>
                    <a:lnTo>
                      <a:pt x="8233" y="12130"/>
                    </a:lnTo>
                    <a:lnTo>
                      <a:pt x="8233" y="12130"/>
                    </a:lnTo>
                    <a:lnTo>
                      <a:pt x="8355" y="12130"/>
                    </a:lnTo>
                    <a:lnTo>
                      <a:pt x="8452" y="12105"/>
                    </a:lnTo>
                    <a:lnTo>
                      <a:pt x="8549" y="12057"/>
                    </a:lnTo>
                    <a:lnTo>
                      <a:pt x="8622" y="11984"/>
                    </a:lnTo>
                    <a:lnTo>
                      <a:pt x="8622" y="11984"/>
                    </a:lnTo>
                    <a:lnTo>
                      <a:pt x="8842" y="11716"/>
                    </a:lnTo>
                    <a:lnTo>
                      <a:pt x="9036" y="11423"/>
                    </a:lnTo>
                    <a:lnTo>
                      <a:pt x="9158" y="11131"/>
                    </a:lnTo>
                    <a:lnTo>
                      <a:pt x="9280" y="10814"/>
                    </a:lnTo>
                    <a:lnTo>
                      <a:pt x="9353" y="10498"/>
                    </a:lnTo>
                    <a:lnTo>
                      <a:pt x="9402" y="10181"/>
                    </a:lnTo>
                    <a:lnTo>
                      <a:pt x="9426" y="9889"/>
                    </a:lnTo>
                    <a:lnTo>
                      <a:pt x="9426" y="9597"/>
                    </a:lnTo>
                    <a:lnTo>
                      <a:pt x="9426" y="9597"/>
                    </a:lnTo>
                    <a:lnTo>
                      <a:pt x="9426" y="9280"/>
                    </a:lnTo>
                    <a:lnTo>
                      <a:pt x="9402" y="8964"/>
                    </a:lnTo>
                    <a:lnTo>
                      <a:pt x="9353" y="8647"/>
                    </a:lnTo>
                    <a:lnTo>
                      <a:pt x="9280" y="8330"/>
                    </a:lnTo>
                    <a:lnTo>
                      <a:pt x="9231" y="8038"/>
                    </a:lnTo>
                    <a:lnTo>
                      <a:pt x="9134" y="7746"/>
                    </a:lnTo>
                    <a:lnTo>
                      <a:pt x="9036" y="7502"/>
                    </a:lnTo>
                    <a:lnTo>
                      <a:pt x="8939" y="7259"/>
                    </a:lnTo>
                    <a:lnTo>
                      <a:pt x="12130" y="4093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494">
                <a:extLst>
                  <a:ext uri="{FF2B5EF4-FFF2-40B4-BE49-F238E27FC236}">
                    <a16:creationId xmlns:a16="http://schemas.microsoft.com/office/drawing/2014/main" id="{0551D70B-4457-48F5-81B9-3A38F6B661D9}"/>
                  </a:ext>
                </a:extLst>
              </p:cNvPr>
              <p:cNvSpPr/>
              <p:nvPr/>
            </p:nvSpPr>
            <p:spPr>
              <a:xfrm>
                <a:off x="2801675" y="1740825"/>
                <a:ext cx="49950" cy="49950"/>
              </a:xfrm>
              <a:custGeom>
                <a:avLst/>
                <a:gdLst/>
                <a:ahLst/>
                <a:cxnLst/>
                <a:rect l="0" t="0" r="0" b="0"/>
                <a:pathLst>
                  <a:path w="1998" h="1998" fill="none" extrusionOk="0">
                    <a:moveTo>
                      <a:pt x="1" y="1997"/>
                    </a:moveTo>
                    <a:lnTo>
                      <a:pt x="1998" y="0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72BD7EC-0D21-433C-A8B8-B34982C02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134" y="1463857"/>
            <a:ext cx="10334364" cy="4845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24FE77B7-BBC2-4B4A-872D-3AFC72D459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CSE 374 au 20 -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2062775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2204-D29B-4470-B3F3-74BB4720C8BD}" type="datetime1">
              <a:rPr lang="en-US" smtClean="0"/>
              <a:t>11/16/20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C2750F5-16E8-CE42-83FD-9E5B554151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CSE 374 au 20 -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1650391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tabLst/>
              <a:defRPr sz="1800">
                <a:solidFill>
                  <a:srgbClr val="4C328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CSE 374: Intermediate Programming Concepts and Tools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A1C4-F49F-4502-B33D-B8ED0A36CCF4}" type="datetime1">
              <a:rPr lang="en-US" smtClean="0"/>
              <a:t>11/16/20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UW building">
            <a:extLst>
              <a:ext uri="{FF2B5EF4-FFF2-40B4-BE49-F238E27FC236}">
                <a16:creationId xmlns:a16="http://schemas.microsoft.com/office/drawing/2014/main" id="{8DB080C4-5F0D-47C3-B99E-D2AD3B91FD7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85" b="5565"/>
          <a:stretch/>
        </p:blipFill>
        <p:spPr bwMode="auto">
          <a:xfrm>
            <a:off x="3" y="0"/>
            <a:ext cx="12191997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48D5E4E-A6FB-D94F-9FEF-9B1CF5D59A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CSE 374 au 20 -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4047576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4620" y="1512985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809" y="1512984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562C-2DAC-44DC-8D70-6EE9220D4C24}" type="datetime1">
              <a:rPr lang="en-US" smtClean="0"/>
              <a:t>11/16/20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45E9297-2ED3-49ED-918C-68275E6E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BDF9A03-A647-0A49-B4D1-51696656F4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CSE 374 au 20 -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876663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39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D04B-10FF-4801-A134-D6688E0221BA}" type="datetime1">
              <a:rPr lang="en-US" smtClean="0"/>
              <a:t>11/16/20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7CD2F29-FDCB-4CD4-A706-8477E063ED4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84218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6C8EDAC-3655-4870-AA43-44830ED94DF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355830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6DFFB8E-9225-4B12-B4C6-960DAE3BDB96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364809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7A672043-7D57-D34C-A6B9-125CE024B8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CSE 374 au 20 -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84010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C20A-4AF7-4E30-ADB3-371D26C74958}" type="datetime1">
              <a:rPr lang="en-US" smtClean="0"/>
              <a:t>11/16/20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5297E64-BCFC-F440-A136-6F44B04F82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CSE 374 au 20 -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87533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16E4-2A0B-4B27-A3A8-D1D355A92CC7}" type="datetime1">
              <a:rPr lang="en-US" smtClean="0"/>
              <a:t>11/16/20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ED1032-CE21-D445-A25A-D81A5C5428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CSE 374 au 20 -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251561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n-US" dirty="0"/>
              <a:t>CSE 374: Intermediate Programming Concepts and Tools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2EE2-AF54-4C36-93AD-A5D9C8C4F0E5}" type="datetime1">
              <a:rPr lang="en-US" smtClean="0"/>
              <a:t>11/16/20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519901B-C8BF-D74C-8C02-F6E47C638B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CSE 374 au 20 -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2077797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CB2A4-11AD-445D-9449-ECE97BF726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5881" y="3446573"/>
            <a:ext cx="5590283" cy="1014667"/>
          </a:xfrm>
        </p:spPr>
        <p:txBody>
          <a:bodyPr/>
          <a:lstStyle>
            <a:lvl1pPr algn="ctr">
              <a:defRPr cap="none" baseline="0"/>
            </a:lvl1pPr>
          </a:lstStyle>
          <a:p>
            <a:r>
              <a:rPr lang="en-US" dirty="0"/>
              <a:t>Big Concept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E7B94-0CB0-48FD-9BA2-0BCEF75A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11/16/20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38C27-C210-4D9C-AB83-9BF54E32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067791F-5EAB-433C-8512-E3D8B5FEA33C}"/>
              </a:ext>
            </a:extLst>
          </p:cNvPr>
          <p:cNvCxnSpPr/>
          <p:nvPr userDrawn="1"/>
        </p:nvCxnSpPr>
        <p:spPr>
          <a:xfrm>
            <a:off x="138752" y="1917510"/>
            <a:ext cx="11914495" cy="0"/>
          </a:xfrm>
          <a:prstGeom prst="line">
            <a:avLst/>
          </a:prstGeom>
          <a:ln w="19050">
            <a:solidFill>
              <a:srgbClr val="9B8A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FC5ADD-7CD5-4855-8137-142378EFA26D}"/>
              </a:ext>
            </a:extLst>
          </p:cNvPr>
          <p:cNvGrpSpPr/>
          <p:nvPr userDrawn="1"/>
        </p:nvGrpSpPr>
        <p:grpSpPr>
          <a:xfrm>
            <a:off x="4736398" y="555634"/>
            <a:ext cx="2723751" cy="2723751"/>
            <a:chOff x="4360460" y="449353"/>
            <a:chExt cx="3282287" cy="328228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61030CC-581E-4D1E-9ACA-A92F5BB6C0CB}"/>
                </a:ext>
              </a:extLst>
            </p:cNvPr>
            <p:cNvSpPr/>
            <p:nvPr userDrawn="1"/>
          </p:nvSpPr>
          <p:spPr>
            <a:xfrm>
              <a:off x="4360460" y="449353"/>
              <a:ext cx="3282287" cy="3282287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Shape 822">
              <a:extLst>
                <a:ext uri="{FF2B5EF4-FFF2-40B4-BE49-F238E27FC236}">
                  <a16:creationId xmlns:a16="http://schemas.microsoft.com/office/drawing/2014/main" id="{9662AC8F-8502-4CF6-87AC-2CB7EFEBC5CD}"/>
                </a:ext>
              </a:extLst>
            </p:cNvPr>
            <p:cNvGrpSpPr/>
            <p:nvPr userDrawn="1"/>
          </p:nvGrpSpPr>
          <p:grpSpPr>
            <a:xfrm>
              <a:off x="4868910" y="1003939"/>
              <a:ext cx="2265387" cy="2173113"/>
              <a:chOff x="5233525" y="4954450"/>
              <a:chExt cx="538275" cy="516350"/>
            </a:xfrm>
          </p:grpSpPr>
          <p:sp>
            <p:nvSpPr>
              <p:cNvPr id="8" name="Shape 823">
                <a:extLst>
                  <a:ext uri="{FF2B5EF4-FFF2-40B4-BE49-F238E27FC236}">
                    <a16:creationId xmlns:a16="http://schemas.microsoft.com/office/drawing/2014/main" id="{915C32CE-F54C-4A91-A795-5F6EE0E2C310}"/>
                  </a:ext>
                </a:extLst>
              </p:cNvPr>
              <p:cNvSpPr/>
              <p:nvPr/>
            </p:nvSpPr>
            <p:spPr>
              <a:xfrm>
                <a:off x="5637825" y="4954450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1023" y="3410"/>
                    </a:moveTo>
                    <a:lnTo>
                      <a:pt x="1023" y="3410"/>
                    </a:lnTo>
                    <a:lnTo>
                      <a:pt x="1193" y="3483"/>
                    </a:lnTo>
                    <a:lnTo>
                      <a:pt x="1388" y="3532"/>
                    </a:lnTo>
                    <a:lnTo>
                      <a:pt x="1583" y="3556"/>
                    </a:lnTo>
                    <a:lnTo>
                      <a:pt x="1778" y="3581"/>
                    </a:lnTo>
                    <a:lnTo>
                      <a:pt x="1778" y="3581"/>
                    </a:lnTo>
                    <a:lnTo>
                      <a:pt x="1973" y="3556"/>
                    </a:lnTo>
                    <a:lnTo>
                      <a:pt x="2143" y="3532"/>
                    </a:lnTo>
                    <a:lnTo>
                      <a:pt x="2314" y="3508"/>
                    </a:lnTo>
                    <a:lnTo>
                      <a:pt x="2484" y="3435"/>
                    </a:lnTo>
                    <a:lnTo>
                      <a:pt x="2630" y="3361"/>
                    </a:lnTo>
                    <a:lnTo>
                      <a:pt x="2776" y="3264"/>
                    </a:lnTo>
                    <a:lnTo>
                      <a:pt x="2923" y="3167"/>
                    </a:lnTo>
                    <a:lnTo>
                      <a:pt x="3044" y="3045"/>
                    </a:lnTo>
                    <a:lnTo>
                      <a:pt x="3166" y="2923"/>
                    </a:lnTo>
                    <a:lnTo>
                      <a:pt x="3264" y="2801"/>
                    </a:lnTo>
                    <a:lnTo>
                      <a:pt x="3361" y="2631"/>
                    </a:lnTo>
                    <a:lnTo>
                      <a:pt x="3434" y="2485"/>
                    </a:lnTo>
                    <a:lnTo>
                      <a:pt x="3483" y="2314"/>
                    </a:lnTo>
                    <a:lnTo>
                      <a:pt x="3531" y="2144"/>
                    </a:lnTo>
                    <a:lnTo>
                      <a:pt x="3556" y="1973"/>
                    </a:lnTo>
                    <a:lnTo>
                      <a:pt x="3580" y="1803"/>
                    </a:lnTo>
                    <a:lnTo>
                      <a:pt x="3580" y="1803"/>
                    </a:lnTo>
                    <a:lnTo>
                      <a:pt x="3556" y="1608"/>
                    </a:lnTo>
                    <a:lnTo>
                      <a:pt x="3531" y="1437"/>
                    </a:lnTo>
                    <a:lnTo>
                      <a:pt x="3483" y="1267"/>
                    </a:lnTo>
                    <a:lnTo>
                      <a:pt x="3434" y="1096"/>
                    </a:lnTo>
                    <a:lnTo>
                      <a:pt x="3361" y="950"/>
                    </a:lnTo>
                    <a:lnTo>
                      <a:pt x="3264" y="804"/>
                    </a:lnTo>
                    <a:lnTo>
                      <a:pt x="3166" y="658"/>
                    </a:lnTo>
                    <a:lnTo>
                      <a:pt x="3044" y="536"/>
                    </a:lnTo>
                    <a:lnTo>
                      <a:pt x="2923" y="414"/>
                    </a:lnTo>
                    <a:lnTo>
                      <a:pt x="2776" y="317"/>
                    </a:lnTo>
                    <a:lnTo>
                      <a:pt x="2630" y="220"/>
                    </a:lnTo>
                    <a:lnTo>
                      <a:pt x="2484" y="147"/>
                    </a:lnTo>
                    <a:lnTo>
                      <a:pt x="2314" y="98"/>
                    </a:lnTo>
                    <a:lnTo>
                      <a:pt x="2143" y="49"/>
                    </a:lnTo>
                    <a:lnTo>
                      <a:pt x="1973" y="25"/>
                    </a:lnTo>
                    <a:lnTo>
                      <a:pt x="1778" y="0"/>
                    </a:lnTo>
                    <a:lnTo>
                      <a:pt x="1778" y="0"/>
                    </a:lnTo>
                    <a:lnTo>
                      <a:pt x="1607" y="25"/>
                    </a:lnTo>
                    <a:lnTo>
                      <a:pt x="1437" y="49"/>
                    </a:lnTo>
                    <a:lnTo>
                      <a:pt x="1266" y="98"/>
                    </a:lnTo>
                    <a:lnTo>
                      <a:pt x="1096" y="147"/>
                    </a:lnTo>
                    <a:lnTo>
                      <a:pt x="925" y="220"/>
                    </a:lnTo>
                    <a:lnTo>
                      <a:pt x="779" y="317"/>
                    </a:lnTo>
                    <a:lnTo>
                      <a:pt x="658" y="414"/>
                    </a:lnTo>
                    <a:lnTo>
                      <a:pt x="536" y="536"/>
                    </a:lnTo>
                    <a:lnTo>
                      <a:pt x="414" y="658"/>
                    </a:lnTo>
                    <a:lnTo>
                      <a:pt x="317" y="804"/>
                    </a:lnTo>
                    <a:lnTo>
                      <a:pt x="219" y="950"/>
                    </a:lnTo>
                    <a:lnTo>
                      <a:pt x="146" y="1096"/>
                    </a:lnTo>
                    <a:lnTo>
                      <a:pt x="73" y="1267"/>
                    </a:lnTo>
                    <a:lnTo>
                      <a:pt x="49" y="1437"/>
                    </a:lnTo>
                    <a:lnTo>
                      <a:pt x="24" y="1608"/>
                    </a:lnTo>
                    <a:lnTo>
                      <a:pt x="0" y="1803"/>
                    </a:lnTo>
                    <a:lnTo>
                      <a:pt x="0" y="1803"/>
                    </a:lnTo>
                    <a:lnTo>
                      <a:pt x="24" y="2071"/>
                    </a:lnTo>
                    <a:lnTo>
                      <a:pt x="97" y="2339"/>
                    </a:lnTo>
                    <a:lnTo>
                      <a:pt x="195" y="2582"/>
                    </a:lnTo>
                    <a:lnTo>
                      <a:pt x="317" y="280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Shape 824">
                <a:extLst>
                  <a:ext uri="{FF2B5EF4-FFF2-40B4-BE49-F238E27FC236}">
                    <a16:creationId xmlns:a16="http://schemas.microsoft.com/office/drawing/2014/main" id="{25663F7D-C889-439B-A68E-97D8B29147A8}"/>
                  </a:ext>
                </a:extLst>
              </p:cNvPr>
              <p:cNvSpPr/>
              <p:nvPr/>
            </p:nvSpPr>
            <p:spPr>
              <a:xfrm>
                <a:off x="5323025" y="4980625"/>
                <a:ext cx="88925" cy="889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57" fill="none" extrusionOk="0">
                    <a:moveTo>
                      <a:pt x="3191" y="2850"/>
                    </a:moveTo>
                    <a:lnTo>
                      <a:pt x="3191" y="2850"/>
                    </a:lnTo>
                    <a:lnTo>
                      <a:pt x="3313" y="2680"/>
                    </a:lnTo>
                    <a:lnTo>
                      <a:pt x="3410" y="2509"/>
                    </a:lnTo>
                    <a:lnTo>
                      <a:pt x="3483" y="2314"/>
                    </a:lnTo>
                    <a:lnTo>
                      <a:pt x="3532" y="2095"/>
                    </a:lnTo>
                    <a:lnTo>
                      <a:pt x="3532" y="2095"/>
                    </a:lnTo>
                    <a:lnTo>
                      <a:pt x="3556" y="1925"/>
                    </a:lnTo>
                    <a:lnTo>
                      <a:pt x="3556" y="1730"/>
                    </a:lnTo>
                    <a:lnTo>
                      <a:pt x="3556" y="1559"/>
                    </a:lnTo>
                    <a:lnTo>
                      <a:pt x="3508" y="1389"/>
                    </a:lnTo>
                    <a:lnTo>
                      <a:pt x="3459" y="1218"/>
                    </a:lnTo>
                    <a:lnTo>
                      <a:pt x="3410" y="1072"/>
                    </a:lnTo>
                    <a:lnTo>
                      <a:pt x="3337" y="902"/>
                    </a:lnTo>
                    <a:lnTo>
                      <a:pt x="3240" y="756"/>
                    </a:lnTo>
                    <a:lnTo>
                      <a:pt x="3142" y="634"/>
                    </a:lnTo>
                    <a:lnTo>
                      <a:pt x="3021" y="512"/>
                    </a:lnTo>
                    <a:lnTo>
                      <a:pt x="2899" y="390"/>
                    </a:lnTo>
                    <a:lnTo>
                      <a:pt x="2753" y="293"/>
                    </a:lnTo>
                    <a:lnTo>
                      <a:pt x="2606" y="196"/>
                    </a:lnTo>
                    <a:lnTo>
                      <a:pt x="2436" y="122"/>
                    </a:lnTo>
                    <a:lnTo>
                      <a:pt x="2266" y="74"/>
                    </a:lnTo>
                    <a:lnTo>
                      <a:pt x="2095" y="25"/>
                    </a:lnTo>
                    <a:lnTo>
                      <a:pt x="2095" y="25"/>
                    </a:lnTo>
                    <a:lnTo>
                      <a:pt x="1925" y="1"/>
                    </a:lnTo>
                    <a:lnTo>
                      <a:pt x="1730" y="1"/>
                    </a:lnTo>
                    <a:lnTo>
                      <a:pt x="1559" y="1"/>
                    </a:lnTo>
                    <a:lnTo>
                      <a:pt x="1389" y="25"/>
                    </a:lnTo>
                    <a:lnTo>
                      <a:pt x="1218" y="74"/>
                    </a:lnTo>
                    <a:lnTo>
                      <a:pt x="1072" y="147"/>
                    </a:lnTo>
                    <a:lnTo>
                      <a:pt x="902" y="220"/>
                    </a:lnTo>
                    <a:lnTo>
                      <a:pt x="756" y="317"/>
                    </a:lnTo>
                    <a:lnTo>
                      <a:pt x="634" y="415"/>
                    </a:lnTo>
                    <a:lnTo>
                      <a:pt x="512" y="537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1"/>
                    </a:lnTo>
                    <a:lnTo>
                      <a:pt x="122" y="1097"/>
                    </a:lnTo>
                    <a:lnTo>
                      <a:pt x="74" y="1267"/>
                    </a:lnTo>
                    <a:lnTo>
                      <a:pt x="25" y="1462"/>
                    </a:lnTo>
                    <a:lnTo>
                      <a:pt x="25" y="1462"/>
                    </a:lnTo>
                    <a:lnTo>
                      <a:pt x="1" y="1633"/>
                    </a:lnTo>
                    <a:lnTo>
                      <a:pt x="1" y="1803"/>
                    </a:lnTo>
                    <a:lnTo>
                      <a:pt x="1" y="1998"/>
                    </a:lnTo>
                    <a:lnTo>
                      <a:pt x="25" y="2168"/>
                    </a:lnTo>
                    <a:lnTo>
                      <a:pt x="74" y="2339"/>
                    </a:lnTo>
                    <a:lnTo>
                      <a:pt x="147" y="2485"/>
                    </a:lnTo>
                    <a:lnTo>
                      <a:pt x="220" y="2655"/>
                    </a:lnTo>
                    <a:lnTo>
                      <a:pt x="317" y="2777"/>
                    </a:lnTo>
                    <a:lnTo>
                      <a:pt x="415" y="2923"/>
                    </a:lnTo>
                    <a:lnTo>
                      <a:pt x="536" y="3045"/>
                    </a:lnTo>
                    <a:lnTo>
                      <a:pt x="658" y="3167"/>
                    </a:lnTo>
                    <a:lnTo>
                      <a:pt x="804" y="3264"/>
                    </a:lnTo>
                    <a:lnTo>
                      <a:pt x="950" y="3362"/>
                    </a:lnTo>
                    <a:lnTo>
                      <a:pt x="1096" y="3435"/>
                    </a:lnTo>
                    <a:lnTo>
                      <a:pt x="1267" y="3483"/>
                    </a:lnTo>
                    <a:lnTo>
                      <a:pt x="1462" y="3532"/>
                    </a:lnTo>
                    <a:lnTo>
                      <a:pt x="1462" y="3532"/>
                    </a:lnTo>
                    <a:lnTo>
                      <a:pt x="1705" y="3557"/>
                    </a:lnTo>
                    <a:lnTo>
                      <a:pt x="1973" y="3557"/>
                    </a:lnTo>
                    <a:lnTo>
                      <a:pt x="2217" y="3508"/>
                    </a:lnTo>
                    <a:lnTo>
                      <a:pt x="2460" y="3435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825">
                <a:extLst>
                  <a:ext uri="{FF2B5EF4-FFF2-40B4-BE49-F238E27FC236}">
                    <a16:creationId xmlns:a16="http://schemas.microsoft.com/office/drawing/2014/main" id="{5C225417-5386-4CF0-A050-D547324972FC}"/>
                  </a:ext>
                </a:extLst>
              </p:cNvPr>
              <p:cNvSpPr/>
              <p:nvPr/>
            </p:nvSpPr>
            <p:spPr>
              <a:xfrm>
                <a:off x="5233525" y="5255225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3215" y="707"/>
                    </a:moveTo>
                    <a:lnTo>
                      <a:pt x="3215" y="707"/>
                    </a:lnTo>
                    <a:lnTo>
                      <a:pt x="3093" y="585"/>
                    </a:lnTo>
                    <a:lnTo>
                      <a:pt x="2972" y="464"/>
                    </a:lnTo>
                    <a:lnTo>
                      <a:pt x="2850" y="342"/>
                    </a:lnTo>
                    <a:lnTo>
                      <a:pt x="2679" y="244"/>
                    </a:lnTo>
                    <a:lnTo>
                      <a:pt x="2679" y="244"/>
                    </a:lnTo>
                    <a:lnTo>
                      <a:pt x="2533" y="171"/>
                    </a:lnTo>
                    <a:lnTo>
                      <a:pt x="2363" y="98"/>
                    </a:lnTo>
                    <a:lnTo>
                      <a:pt x="2192" y="50"/>
                    </a:lnTo>
                    <a:lnTo>
                      <a:pt x="2022" y="25"/>
                    </a:lnTo>
                    <a:lnTo>
                      <a:pt x="1851" y="1"/>
                    </a:lnTo>
                    <a:lnTo>
                      <a:pt x="1681" y="25"/>
                    </a:lnTo>
                    <a:lnTo>
                      <a:pt x="1510" y="25"/>
                    </a:lnTo>
                    <a:lnTo>
                      <a:pt x="1340" y="74"/>
                    </a:lnTo>
                    <a:lnTo>
                      <a:pt x="1169" y="123"/>
                    </a:lnTo>
                    <a:lnTo>
                      <a:pt x="1023" y="196"/>
                    </a:lnTo>
                    <a:lnTo>
                      <a:pt x="877" y="269"/>
                    </a:lnTo>
                    <a:lnTo>
                      <a:pt x="731" y="366"/>
                    </a:lnTo>
                    <a:lnTo>
                      <a:pt x="585" y="488"/>
                    </a:lnTo>
                    <a:lnTo>
                      <a:pt x="463" y="610"/>
                    </a:lnTo>
                    <a:lnTo>
                      <a:pt x="341" y="731"/>
                    </a:lnTo>
                    <a:lnTo>
                      <a:pt x="244" y="902"/>
                    </a:lnTo>
                    <a:lnTo>
                      <a:pt x="244" y="902"/>
                    </a:lnTo>
                    <a:lnTo>
                      <a:pt x="171" y="1048"/>
                    </a:lnTo>
                    <a:lnTo>
                      <a:pt x="98" y="1219"/>
                    </a:lnTo>
                    <a:lnTo>
                      <a:pt x="49" y="1389"/>
                    </a:lnTo>
                    <a:lnTo>
                      <a:pt x="25" y="1560"/>
                    </a:lnTo>
                    <a:lnTo>
                      <a:pt x="0" y="1730"/>
                    </a:lnTo>
                    <a:lnTo>
                      <a:pt x="0" y="1900"/>
                    </a:lnTo>
                    <a:lnTo>
                      <a:pt x="25" y="2071"/>
                    </a:lnTo>
                    <a:lnTo>
                      <a:pt x="73" y="2241"/>
                    </a:lnTo>
                    <a:lnTo>
                      <a:pt x="122" y="2412"/>
                    </a:lnTo>
                    <a:lnTo>
                      <a:pt x="195" y="2558"/>
                    </a:lnTo>
                    <a:lnTo>
                      <a:pt x="268" y="2729"/>
                    </a:lnTo>
                    <a:lnTo>
                      <a:pt x="366" y="2850"/>
                    </a:lnTo>
                    <a:lnTo>
                      <a:pt x="463" y="2996"/>
                    </a:lnTo>
                    <a:lnTo>
                      <a:pt x="609" y="3118"/>
                    </a:lnTo>
                    <a:lnTo>
                      <a:pt x="731" y="3240"/>
                    </a:lnTo>
                    <a:lnTo>
                      <a:pt x="901" y="3337"/>
                    </a:lnTo>
                    <a:lnTo>
                      <a:pt x="901" y="3337"/>
                    </a:lnTo>
                    <a:lnTo>
                      <a:pt x="1048" y="3410"/>
                    </a:lnTo>
                    <a:lnTo>
                      <a:pt x="1218" y="3484"/>
                    </a:lnTo>
                    <a:lnTo>
                      <a:pt x="1389" y="3532"/>
                    </a:lnTo>
                    <a:lnTo>
                      <a:pt x="1559" y="3557"/>
                    </a:lnTo>
                    <a:lnTo>
                      <a:pt x="1730" y="3581"/>
                    </a:lnTo>
                    <a:lnTo>
                      <a:pt x="1900" y="3581"/>
                    </a:lnTo>
                    <a:lnTo>
                      <a:pt x="2071" y="3557"/>
                    </a:lnTo>
                    <a:lnTo>
                      <a:pt x="2241" y="3508"/>
                    </a:lnTo>
                    <a:lnTo>
                      <a:pt x="2411" y="3459"/>
                    </a:lnTo>
                    <a:lnTo>
                      <a:pt x="2558" y="3410"/>
                    </a:lnTo>
                    <a:lnTo>
                      <a:pt x="2704" y="3313"/>
                    </a:lnTo>
                    <a:lnTo>
                      <a:pt x="2850" y="3216"/>
                    </a:lnTo>
                    <a:lnTo>
                      <a:pt x="2996" y="3118"/>
                    </a:lnTo>
                    <a:lnTo>
                      <a:pt x="3118" y="2996"/>
                    </a:lnTo>
                    <a:lnTo>
                      <a:pt x="3240" y="2850"/>
                    </a:lnTo>
                    <a:lnTo>
                      <a:pt x="3337" y="2704"/>
                    </a:lnTo>
                    <a:lnTo>
                      <a:pt x="3337" y="2704"/>
                    </a:lnTo>
                    <a:lnTo>
                      <a:pt x="3459" y="2412"/>
                    </a:lnTo>
                    <a:lnTo>
                      <a:pt x="3532" y="2144"/>
                    </a:lnTo>
                    <a:lnTo>
                      <a:pt x="3581" y="1852"/>
                    </a:lnTo>
                    <a:lnTo>
                      <a:pt x="3556" y="156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826">
                <a:extLst>
                  <a:ext uri="{FF2B5EF4-FFF2-40B4-BE49-F238E27FC236}">
                    <a16:creationId xmlns:a16="http://schemas.microsoft.com/office/drawing/2014/main" id="{F2B2177A-3C1C-4737-A983-B5086B44BAC9}"/>
                  </a:ext>
                </a:extLst>
              </p:cNvPr>
              <p:cNvSpPr/>
              <p:nvPr/>
            </p:nvSpPr>
            <p:spPr>
              <a:xfrm>
                <a:off x="5453325" y="5382475"/>
                <a:ext cx="88925" cy="883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33" fill="none" extrusionOk="0">
                    <a:moveTo>
                      <a:pt x="1389" y="1"/>
                    </a:moveTo>
                    <a:lnTo>
                      <a:pt x="1389" y="1"/>
                    </a:lnTo>
                    <a:lnTo>
                      <a:pt x="1194" y="50"/>
                    </a:lnTo>
                    <a:lnTo>
                      <a:pt x="999" y="147"/>
                    </a:lnTo>
                    <a:lnTo>
                      <a:pt x="804" y="245"/>
                    </a:lnTo>
                    <a:lnTo>
                      <a:pt x="634" y="366"/>
                    </a:lnTo>
                    <a:lnTo>
                      <a:pt x="634" y="366"/>
                    </a:lnTo>
                    <a:lnTo>
                      <a:pt x="488" y="488"/>
                    </a:lnTo>
                    <a:lnTo>
                      <a:pt x="390" y="634"/>
                    </a:lnTo>
                    <a:lnTo>
                      <a:pt x="268" y="780"/>
                    </a:lnTo>
                    <a:lnTo>
                      <a:pt x="195" y="926"/>
                    </a:lnTo>
                    <a:lnTo>
                      <a:pt x="122" y="1073"/>
                    </a:lnTo>
                    <a:lnTo>
                      <a:pt x="74" y="1243"/>
                    </a:lnTo>
                    <a:lnTo>
                      <a:pt x="25" y="1414"/>
                    </a:lnTo>
                    <a:lnTo>
                      <a:pt x="0" y="1584"/>
                    </a:lnTo>
                    <a:lnTo>
                      <a:pt x="0" y="1755"/>
                    </a:lnTo>
                    <a:lnTo>
                      <a:pt x="0" y="1925"/>
                    </a:lnTo>
                    <a:lnTo>
                      <a:pt x="25" y="2096"/>
                    </a:lnTo>
                    <a:lnTo>
                      <a:pt x="74" y="2266"/>
                    </a:lnTo>
                    <a:lnTo>
                      <a:pt x="122" y="2412"/>
                    </a:lnTo>
                    <a:lnTo>
                      <a:pt x="195" y="2583"/>
                    </a:lnTo>
                    <a:lnTo>
                      <a:pt x="293" y="2729"/>
                    </a:lnTo>
                    <a:lnTo>
                      <a:pt x="415" y="2875"/>
                    </a:lnTo>
                    <a:lnTo>
                      <a:pt x="415" y="2875"/>
                    </a:lnTo>
                    <a:lnTo>
                      <a:pt x="536" y="3021"/>
                    </a:lnTo>
                    <a:lnTo>
                      <a:pt x="658" y="3143"/>
                    </a:lnTo>
                    <a:lnTo>
                      <a:pt x="804" y="3240"/>
                    </a:lnTo>
                    <a:lnTo>
                      <a:pt x="950" y="3313"/>
                    </a:lnTo>
                    <a:lnTo>
                      <a:pt x="1121" y="3386"/>
                    </a:lnTo>
                    <a:lnTo>
                      <a:pt x="1267" y="3459"/>
                    </a:lnTo>
                    <a:lnTo>
                      <a:pt x="1437" y="3484"/>
                    </a:lnTo>
                    <a:lnTo>
                      <a:pt x="1608" y="3508"/>
                    </a:lnTo>
                    <a:lnTo>
                      <a:pt x="1778" y="3532"/>
                    </a:lnTo>
                    <a:lnTo>
                      <a:pt x="1949" y="3508"/>
                    </a:lnTo>
                    <a:lnTo>
                      <a:pt x="2119" y="3484"/>
                    </a:lnTo>
                    <a:lnTo>
                      <a:pt x="2290" y="3435"/>
                    </a:lnTo>
                    <a:lnTo>
                      <a:pt x="2460" y="3386"/>
                    </a:lnTo>
                    <a:lnTo>
                      <a:pt x="2606" y="3313"/>
                    </a:lnTo>
                    <a:lnTo>
                      <a:pt x="2777" y="3216"/>
                    </a:lnTo>
                    <a:lnTo>
                      <a:pt x="2923" y="3118"/>
                    </a:lnTo>
                    <a:lnTo>
                      <a:pt x="2923" y="3118"/>
                    </a:lnTo>
                    <a:lnTo>
                      <a:pt x="3045" y="2997"/>
                    </a:lnTo>
                    <a:lnTo>
                      <a:pt x="3167" y="2851"/>
                    </a:lnTo>
                    <a:lnTo>
                      <a:pt x="3264" y="2704"/>
                    </a:lnTo>
                    <a:lnTo>
                      <a:pt x="3361" y="2558"/>
                    </a:lnTo>
                    <a:lnTo>
                      <a:pt x="3435" y="2412"/>
                    </a:lnTo>
                    <a:lnTo>
                      <a:pt x="3483" y="2242"/>
                    </a:lnTo>
                    <a:lnTo>
                      <a:pt x="3532" y="2071"/>
                    </a:lnTo>
                    <a:lnTo>
                      <a:pt x="3556" y="1901"/>
                    </a:lnTo>
                    <a:lnTo>
                      <a:pt x="3556" y="1730"/>
                    </a:lnTo>
                    <a:lnTo>
                      <a:pt x="3556" y="1560"/>
                    </a:lnTo>
                    <a:lnTo>
                      <a:pt x="3532" y="1389"/>
                    </a:lnTo>
                    <a:lnTo>
                      <a:pt x="3483" y="1219"/>
                    </a:lnTo>
                    <a:lnTo>
                      <a:pt x="3410" y="1048"/>
                    </a:lnTo>
                    <a:lnTo>
                      <a:pt x="3337" y="902"/>
                    </a:lnTo>
                    <a:lnTo>
                      <a:pt x="3264" y="756"/>
                    </a:lnTo>
                    <a:lnTo>
                      <a:pt x="3142" y="610"/>
                    </a:lnTo>
                    <a:lnTo>
                      <a:pt x="3142" y="610"/>
                    </a:lnTo>
                    <a:lnTo>
                      <a:pt x="2972" y="415"/>
                    </a:lnTo>
                    <a:lnTo>
                      <a:pt x="2753" y="245"/>
                    </a:lnTo>
                    <a:lnTo>
                      <a:pt x="2533" y="123"/>
                    </a:lnTo>
                    <a:lnTo>
                      <a:pt x="2314" y="5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827">
                <a:extLst>
                  <a:ext uri="{FF2B5EF4-FFF2-40B4-BE49-F238E27FC236}">
                    <a16:creationId xmlns:a16="http://schemas.microsoft.com/office/drawing/2014/main" id="{065E0883-FD56-4990-A3BA-7394FB6E3D9D}"/>
                  </a:ext>
                </a:extLst>
              </p:cNvPr>
              <p:cNvSpPr/>
              <p:nvPr/>
            </p:nvSpPr>
            <p:spPr>
              <a:xfrm>
                <a:off x="5682875" y="5188875"/>
                <a:ext cx="889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81" fill="none" extrusionOk="0">
                    <a:moveTo>
                      <a:pt x="0" y="2022"/>
                    </a:moveTo>
                    <a:lnTo>
                      <a:pt x="0" y="2022"/>
                    </a:lnTo>
                    <a:lnTo>
                      <a:pt x="25" y="2216"/>
                    </a:lnTo>
                    <a:lnTo>
                      <a:pt x="98" y="2411"/>
                    </a:lnTo>
                    <a:lnTo>
                      <a:pt x="98" y="2411"/>
                    </a:lnTo>
                    <a:lnTo>
                      <a:pt x="171" y="2557"/>
                    </a:lnTo>
                    <a:lnTo>
                      <a:pt x="244" y="2728"/>
                    </a:lnTo>
                    <a:lnTo>
                      <a:pt x="341" y="2874"/>
                    </a:lnTo>
                    <a:lnTo>
                      <a:pt x="463" y="2996"/>
                    </a:lnTo>
                    <a:lnTo>
                      <a:pt x="585" y="3118"/>
                    </a:lnTo>
                    <a:lnTo>
                      <a:pt x="707" y="3239"/>
                    </a:lnTo>
                    <a:lnTo>
                      <a:pt x="853" y="3337"/>
                    </a:lnTo>
                    <a:lnTo>
                      <a:pt x="999" y="3410"/>
                    </a:lnTo>
                    <a:lnTo>
                      <a:pt x="1169" y="3483"/>
                    </a:lnTo>
                    <a:lnTo>
                      <a:pt x="1340" y="3532"/>
                    </a:lnTo>
                    <a:lnTo>
                      <a:pt x="1510" y="3556"/>
                    </a:lnTo>
                    <a:lnTo>
                      <a:pt x="1681" y="3580"/>
                    </a:lnTo>
                    <a:lnTo>
                      <a:pt x="1851" y="3580"/>
                    </a:lnTo>
                    <a:lnTo>
                      <a:pt x="2022" y="3556"/>
                    </a:lnTo>
                    <a:lnTo>
                      <a:pt x="2192" y="3532"/>
                    </a:lnTo>
                    <a:lnTo>
                      <a:pt x="2363" y="3459"/>
                    </a:lnTo>
                    <a:lnTo>
                      <a:pt x="2363" y="3459"/>
                    </a:lnTo>
                    <a:lnTo>
                      <a:pt x="2533" y="3410"/>
                    </a:lnTo>
                    <a:lnTo>
                      <a:pt x="2704" y="3312"/>
                    </a:lnTo>
                    <a:lnTo>
                      <a:pt x="2850" y="3215"/>
                    </a:lnTo>
                    <a:lnTo>
                      <a:pt x="2972" y="3093"/>
                    </a:lnTo>
                    <a:lnTo>
                      <a:pt x="3093" y="2971"/>
                    </a:lnTo>
                    <a:lnTo>
                      <a:pt x="3215" y="2850"/>
                    </a:lnTo>
                    <a:lnTo>
                      <a:pt x="3288" y="2704"/>
                    </a:lnTo>
                    <a:lnTo>
                      <a:pt x="3386" y="2557"/>
                    </a:lnTo>
                    <a:lnTo>
                      <a:pt x="3434" y="2387"/>
                    </a:lnTo>
                    <a:lnTo>
                      <a:pt x="3483" y="2216"/>
                    </a:lnTo>
                    <a:lnTo>
                      <a:pt x="3532" y="2070"/>
                    </a:lnTo>
                    <a:lnTo>
                      <a:pt x="3556" y="1875"/>
                    </a:lnTo>
                    <a:lnTo>
                      <a:pt x="3556" y="1705"/>
                    </a:lnTo>
                    <a:lnTo>
                      <a:pt x="3532" y="1534"/>
                    </a:lnTo>
                    <a:lnTo>
                      <a:pt x="3507" y="1364"/>
                    </a:lnTo>
                    <a:lnTo>
                      <a:pt x="3434" y="1194"/>
                    </a:lnTo>
                    <a:lnTo>
                      <a:pt x="3434" y="1194"/>
                    </a:lnTo>
                    <a:lnTo>
                      <a:pt x="3361" y="1023"/>
                    </a:lnTo>
                    <a:lnTo>
                      <a:pt x="3288" y="853"/>
                    </a:lnTo>
                    <a:lnTo>
                      <a:pt x="3191" y="706"/>
                    </a:lnTo>
                    <a:lnTo>
                      <a:pt x="3069" y="585"/>
                    </a:lnTo>
                    <a:lnTo>
                      <a:pt x="2947" y="463"/>
                    </a:lnTo>
                    <a:lnTo>
                      <a:pt x="2825" y="341"/>
                    </a:lnTo>
                    <a:lnTo>
                      <a:pt x="2679" y="268"/>
                    </a:lnTo>
                    <a:lnTo>
                      <a:pt x="2533" y="171"/>
                    </a:lnTo>
                    <a:lnTo>
                      <a:pt x="2363" y="122"/>
                    </a:lnTo>
                    <a:lnTo>
                      <a:pt x="2192" y="73"/>
                    </a:lnTo>
                    <a:lnTo>
                      <a:pt x="2022" y="24"/>
                    </a:lnTo>
                    <a:lnTo>
                      <a:pt x="1851" y="24"/>
                    </a:lnTo>
                    <a:lnTo>
                      <a:pt x="1681" y="0"/>
                    </a:lnTo>
                    <a:lnTo>
                      <a:pt x="1510" y="24"/>
                    </a:lnTo>
                    <a:lnTo>
                      <a:pt x="1340" y="73"/>
                    </a:lnTo>
                    <a:lnTo>
                      <a:pt x="1169" y="122"/>
                    </a:lnTo>
                    <a:lnTo>
                      <a:pt x="1169" y="122"/>
                    </a:lnTo>
                    <a:lnTo>
                      <a:pt x="974" y="195"/>
                    </a:lnTo>
                    <a:lnTo>
                      <a:pt x="804" y="292"/>
                    </a:lnTo>
                    <a:lnTo>
                      <a:pt x="658" y="390"/>
                    </a:lnTo>
                    <a:lnTo>
                      <a:pt x="512" y="512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0"/>
                    </a:lnTo>
                    <a:lnTo>
                      <a:pt x="122" y="112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Shape 828">
                <a:extLst>
                  <a:ext uri="{FF2B5EF4-FFF2-40B4-BE49-F238E27FC236}">
                    <a16:creationId xmlns:a16="http://schemas.microsoft.com/office/drawing/2014/main" id="{C497A5ED-CCEE-4F09-A7B4-7079C57F1DC1}"/>
                  </a:ext>
                </a:extLst>
              </p:cNvPr>
              <p:cNvSpPr/>
              <p:nvPr/>
            </p:nvSpPr>
            <p:spPr>
              <a:xfrm>
                <a:off x="5411925" y="5110925"/>
                <a:ext cx="188775" cy="189400"/>
              </a:xfrm>
              <a:custGeom>
                <a:avLst/>
                <a:gdLst/>
                <a:ahLst/>
                <a:cxnLst/>
                <a:rect l="0" t="0" r="0" b="0"/>
                <a:pathLst>
                  <a:path w="7551" h="7576" fill="none" extrusionOk="0">
                    <a:moveTo>
                      <a:pt x="0" y="3776"/>
                    </a:moveTo>
                    <a:lnTo>
                      <a:pt x="0" y="3776"/>
                    </a:lnTo>
                    <a:lnTo>
                      <a:pt x="25" y="3410"/>
                    </a:lnTo>
                    <a:lnTo>
                      <a:pt x="73" y="3021"/>
                    </a:lnTo>
                    <a:lnTo>
                      <a:pt x="171" y="2655"/>
                    </a:lnTo>
                    <a:lnTo>
                      <a:pt x="293" y="2314"/>
                    </a:lnTo>
                    <a:lnTo>
                      <a:pt x="463" y="1973"/>
                    </a:lnTo>
                    <a:lnTo>
                      <a:pt x="658" y="1681"/>
                    </a:lnTo>
                    <a:lnTo>
                      <a:pt x="877" y="1389"/>
                    </a:lnTo>
                    <a:lnTo>
                      <a:pt x="1121" y="1121"/>
                    </a:lnTo>
                    <a:lnTo>
                      <a:pt x="1389" y="877"/>
                    </a:lnTo>
                    <a:lnTo>
                      <a:pt x="1656" y="658"/>
                    </a:lnTo>
                    <a:lnTo>
                      <a:pt x="1973" y="463"/>
                    </a:lnTo>
                    <a:lnTo>
                      <a:pt x="2314" y="293"/>
                    </a:lnTo>
                    <a:lnTo>
                      <a:pt x="2655" y="171"/>
                    </a:lnTo>
                    <a:lnTo>
                      <a:pt x="3020" y="74"/>
                    </a:lnTo>
                    <a:lnTo>
                      <a:pt x="3386" y="25"/>
                    </a:lnTo>
                    <a:lnTo>
                      <a:pt x="3775" y="1"/>
                    </a:lnTo>
                    <a:lnTo>
                      <a:pt x="3775" y="1"/>
                    </a:lnTo>
                    <a:lnTo>
                      <a:pt x="4165" y="25"/>
                    </a:lnTo>
                    <a:lnTo>
                      <a:pt x="4555" y="74"/>
                    </a:lnTo>
                    <a:lnTo>
                      <a:pt x="4896" y="171"/>
                    </a:lnTo>
                    <a:lnTo>
                      <a:pt x="5261" y="293"/>
                    </a:lnTo>
                    <a:lnTo>
                      <a:pt x="5578" y="463"/>
                    </a:lnTo>
                    <a:lnTo>
                      <a:pt x="5894" y="658"/>
                    </a:lnTo>
                    <a:lnTo>
                      <a:pt x="6186" y="877"/>
                    </a:lnTo>
                    <a:lnTo>
                      <a:pt x="6454" y="1121"/>
                    </a:lnTo>
                    <a:lnTo>
                      <a:pt x="6698" y="1389"/>
                    </a:lnTo>
                    <a:lnTo>
                      <a:pt x="6917" y="1681"/>
                    </a:lnTo>
                    <a:lnTo>
                      <a:pt x="7112" y="1973"/>
                    </a:lnTo>
                    <a:lnTo>
                      <a:pt x="7258" y="2314"/>
                    </a:lnTo>
                    <a:lnTo>
                      <a:pt x="7404" y="2655"/>
                    </a:lnTo>
                    <a:lnTo>
                      <a:pt x="7477" y="3021"/>
                    </a:lnTo>
                    <a:lnTo>
                      <a:pt x="7550" y="3410"/>
                    </a:lnTo>
                    <a:lnTo>
                      <a:pt x="7550" y="3776"/>
                    </a:lnTo>
                    <a:lnTo>
                      <a:pt x="7550" y="3776"/>
                    </a:lnTo>
                    <a:lnTo>
                      <a:pt x="7550" y="4165"/>
                    </a:lnTo>
                    <a:lnTo>
                      <a:pt x="7477" y="4555"/>
                    </a:lnTo>
                    <a:lnTo>
                      <a:pt x="7404" y="4920"/>
                    </a:lnTo>
                    <a:lnTo>
                      <a:pt x="7258" y="5261"/>
                    </a:lnTo>
                    <a:lnTo>
                      <a:pt x="7112" y="5578"/>
                    </a:lnTo>
                    <a:lnTo>
                      <a:pt x="6917" y="5895"/>
                    </a:lnTo>
                    <a:lnTo>
                      <a:pt x="6698" y="6187"/>
                    </a:lnTo>
                    <a:lnTo>
                      <a:pt x="6454" y="6455"/>
                    </a:lnTo>
                    <a:lnTo>
                      <a:pt x="6186" y="6698"/>
                    </a:lnTo>
                    <a:lnTo>
                      <a:pt x="5894" y="6917"/>
                    </a:lnTo>
                    <a:lnTo>
                      <a:pt x="5578" y="7112"/>
                    </a:lnTo>
                    <a:lnTo>
                      <a:pt x="5261" y="7258"/>
                    </a:lnTo>
                    <a:lnTo>
                      <a:pt x="4896" y="7405"/>
                    </a:lnTo>
                    <a:lnTo>
                      <a:pt x="4555" y="7478"/>
                    </a:lnTo>
                    <a:lnTo>
                      <a:pt x="4165" y="7551"/>
                    </a:lnTo>
                    <a:lnTo>
                      <a:pt x="3775" y="7575"/>
                    </a:lnTo>
                    <a:lnTo>
                      <a:pt x="3775" y="7575"/>
                    </a:lnTo>
                    <a:lnTo>
                      <a:pt x="3386" y="7551"/>
                    </a:lnTo>
                    <a:lnTo>
                      <a:pt x="3020" y="7478"/>
                    </a:lnTo>
                    <a:lnTo>
                      <a:pt x="2655" y="7405"/>
                    </a:lnTo>
                    <a:lnTo>
                      <a:pt x="2314" y="7258"/>
                    </a:lnTo>
                    <a:lnTo>
                      <a:pt x="1973" y="7112"/>
                    </a:lnTo>
                    <a:lnTo>
                      <a:pt x="1656" y="6917"/>
                    </a:lnTo>
                    <a:lnTo>
                      <a:pt x="1389" y="6698"/>
                    </a:lnTo>
                    <a:lnTo>
                      <a:pt x="1121" y="6455"/>
                    </a:lnTo>
                    <a:lnTo>
                      <a:pt x="877" y="6187"/>
                    </a:lnTo>
                    <a:lnTo>
                      <a:pt x="658" y="5895"/>
                    </a:lnTo>
                    <a:lnTo>
                      <a:pt x="463" y="5578"/>
                    </a:lnTo>
                    <a:lnTo>
                      <a:pt x="293" y="5261"/>
                    </a:lnTo>
                    <a:lnTo>
                      <a:pt x="171" y="4920"/>
                    </a:lnTo>
                    <a:lnTo>
                      <a:pt x="73" y="4555"/>
                    </a:lnTo>
                    <a:lnTo>
                      <a:pt x="25" y="4165"/>
                    </a:lnTo>
                    <a:lnTo>
                      <a:pt x="0" y="3776"/>
                    </a:lnTo>
                    <a:lnTo>
                      <a:pt x="0" y="3776"/>
                    </a:lnTo>
                    <a:close/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Shape 829">
                <a:extLst>
                  <a:ext uri="{FF2B5EF4-FFF2-40B4-BE49-F238E27FC236}">
                    <a16:creationId xmlns:a16="http://schemas.microsoft.com/office/drawing/2014/main" id="{D8CBE5C1-1916-4EF1-B9E9-DC5E58DE62C4}"/>
                  </a:ext>
                </a:extLst>
              </p:cNvPr>
              <p:cNvSpPr/>
              <p:nvPr/>
            </p:nvSpPr>
            <p:spPr>
              <a:xfrm>
                <a:off x="5367475" y="5025075"/>
                <a:ext cx="81600" cy="105975"/>
              </a:xfrm>
              <a:custGeom>
                <a:avLst/>
                <a:gdLst/>
                <a:ahLst/>
                <a:cxnLst/>
                <a:rect l="0" t="0" r="0" b="0"/>
                <a:pathLst>
                  <a:path w="3264" h="4239" fill="none" extrusionOk="0">
                    <a:moveTo>
                      <a:pt x="0" y="1"/>
                    </a:moveTo>
                    <a:lnTo>
                      <a:pt x="3264" y="4238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Shape 830">
                <a:extLst>
                  <a:ext uri="{FF2B5EF4-FFF2-40B4-BE49-F238E27FC236}">
                    <a16:creationId xmlns:a16="http://schemas.microsoft.com/office/drawing/2014/main" id="{BB37530B-08B3-4205-8A08-E876EE3F9FBE}"/>
                  </a:ext>
                </a:extLst>
              </p:cNvPr>
              <p:cNvSpPr/>
              <p:nvPr/>
            </p:nvSpPr>
            <p:spPr>
              <a:xfrm>
                <a:off x="5567800" y="4999500"/>
                <a:ext cx="115100" cy="133975"/>
              </a:xfrm>
              <a:custGeom>
                <a:avLst/>
                <a:gdLst/>
                <a:ahLst/>
                <a:cxnLst/>
                <a:rect l="0" t="0" r="0" b="0"/>
                <a:pathLst>
                  <a:path w="4604" h="5359" fill="none" extrusionOk="0">
                    <a:moveTo>
                      <a:pt x="0" y="5359"/>
                    </a:moveTo>
                    <a:lnTo>
                      <a:pt x="4603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Shape 831">
                <a:extLst>
                  <a:ext uri="{FF2B5EF4-FFF2-40B4-BE49-F238E27FC236}">
                    <a16:creationId xmlns:a16="http://schemas.microsoft.com/office/drawing/2014/main" id="{14DEB002-C856-4D51-9E3F-42951B8C7A10}"/>
                  </a:ext>
                </a:extLst>
              </p:cNvPr>
              <p:cNvSpPr/>
              <p:nvPr/>
            </p:nvSpPr>
            <p:spPr>
              <a:xfrm>
                <a:off x="5600075" y="5217475"/>
                <a:ext cx="127275" cy="16475"/>
              </a:xfrm>
              <a:custGeom>
                <a:avLst/>
                <a:gdLst/>
                <a:ahLst/>
                <a:cxnLst/>
                <a:rect l="0" t="0" r="0" b="0"/>
                <a:pathLst>
                  <a:path w="5091" h="659" fill="none" extrusionOk="0">
                    <a:moveTo>
                      <a:pt x="5090" y="658"/>
                    </a:moveTo>
                    <a:lnTo>
                      <a:pt x="0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Shape 832">
                <a:extLst>
                  <a:ext uri="{FF2B5EF4-FFF2-40B4-BE49-F238E27FC236}">
                    <a16:creationId xmlns:a16="http://schemas.microsoft.com/office/drawing/2014/main" id="{5B5D5E96-C594-4AB6-9DF5-2ED8F56CCF52}"/>
                  </a:ext>
                </a:extLst>
              </p:cNvPr>
              <p:cNvSpPr/>
              <p:nvPr/>
            </p:nvSpPr>
            <p:spPr>
              <a:xfrm>
                <a:off x="5497775" y="5299675"/>
                <a:ext cx="4900" cy="126675"/>
              </a:xfrm>
              <a:custGeom>
                <a:avLst/>
                <a:gdLst/>
                <a:ahLst/>
                <a:cxnLst/>
                <a:rect l="0" t="0" r="0" b="0"/>
                <a:pathLst>
                  <a:path w="196" h="5067" fill="none" extrusionOk="0">
                    <a:moveTo>
                      <a:pt x="0" y="5067"/>
                    </a:moveTo>
                    <a:lnTo>
                      <a:pt x="195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Shape 833">
                <a:extLst>
                  <a:ext uri="{FF2B5EF4-FFF2-40B4-BE49-F238E27FC236}">
                    <a16:creationId xmlns:a16="http://schemas.microsoft.com/office/drawing/2014/main" id="{3FC3F998-CA08-40F4-81A5-CEC994EBBF42}"/>
                  </a:ext>
                </a:extLst>
              </p:cNvPr>
              <p:cNvSpPr/>
              <p:nvPr/>
            </p:nvSpPr>
            <p:spPr>
              <a:xfrm>
                <a:off x="5277975" y="5241825"/>
                <a:ext cx="141275" cy="58500"/>
              </a:xfrm>
              <a:custGeom>
                <a:avLst/>
                <a:gdLst/>
                <a:ahLst/>
                <a:cxnLst/>
                <a:rect l="0" t="0" r="0" b="0"/>
                <a:pathLst>
                  <a:path w="5651" h="2340" fill="none" extrusionOk="0">
                    <a:moveTo>
                      <a:pt x="0" y="2339"/>
                    </a:moveTo>
                    <a:lnTo>
                      <a:pt x="5651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C05CDBC-229D-45E2-B2F9-9037D7DF9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880" y="4628428"/>
            <a:ext cx="5590283" cy="1463040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812236-1A32-4FE2-AB5A-F8F998D835F3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DE4D8F51-FF20-7E48-9B67-C26761DE91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CSE 374 au 20 -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394053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40" y="1463857"/>
            <a:ext cx="11187258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240" y="6544402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20B1D116-9EEC-4608-812B-930500586DFA}" type="datetime1">
              <a:rPr lang="en-US" smtClean="0"/>
              <a:pPr/>
              <a:t>11/16/20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CSE 374 au 20 -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544402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429491" y="172390"/>
            <a:ext cx="0" cy="1196439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EB191F82-15E6-F349-8A3D-4B4FFFC58E28}"/>
              </a:ext>
            </a:extLst>
          </p:cNvPr>
          <p:cNvSpPr/>
          <p:nvPr userDrawn="1"/>
        </p:nvSpPr>
        <p:spPr>
          <a:xfrm>
            <a:off x="-914400" y="0"/>
            <a:ext cx="914400" cy="914400"/>
          </a:xfrm>
          <a:prstGeom prst="rect">
            <a:avLst/>
          </a:prstGeom>
          <a:solidFill>
            <a:srgbClr val="B6A479"/>
          </a:solidFill>
          <a:ln>
            <a:solidFill>
              <a:srgbClr val="B6A4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FA9E24-0349-D242-A7B1-11303AD41C24}"/>
              </a:ext>
            </a:extLst>
          </p:cNvPr>
          <p:cNvSpPr/>
          <p:nvPr userDrawn="1"/>
        </p:nvSpPr>
        <p:spPr>
          <a:xfrm>
            <a:off x="-914400" y="914400"/>
            <a:ext cx="914400" cy="914400"/>
          </a:xfrm>
          <a:prstGeom prst="rect">
            <a:avLst/>
          </a:prstGeom>
          <a:solidFill>
            <a:srgbClr val="4C3282"/>
          </a:solidFill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E56B35-F607-3748-B5F2-0667175BB481}"/>
              </a:ext>
            </a:extLst>
          </p:cNvPr>
          <p:cNvSpPr/>
          <p:nvPr userDrawn="1"/>
        </p:nvSpPr>
        <p:spPr>
          <a:xfrm>
            <a:off x="-914400" y="1840457"/>
            <a:ext cx="914400" cy="914400"/>
          </a:xfrm>
          <a:prstGeom prst="rect">
            <a:avLst/>
          </a:prstGeom>
          <a:solidFill>
            <a:srgbClr val="7C5FAA"/>
          </a:solidFill>
          <a:ln>
            <a:solidFill>
              <a:srgbClr val="7C5F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0C8F48-EE4F-0249-BE10-1C1B8834D291}"/>
              </a:ext>
            </a:extLst>
          </p:cNvPr>
          <p:cNvSpPr/>
          <p:nvPr userDrawn="1"/>
        </p:nvSpPr>
        <p:spPr>
          <a:xfrm>
            <a:off x="-914400" y="2754857"/>
            <a:ext cx="914400" cy="914400"/>
          </a:xfrm>
          <a:prstGeom prst="rect">
            <a:avLst/>
          </a:prstGeom>
          <a:solidFill>
            <a:srgbClr val="9B8ABE"/>
          </a:solidFill>
          <a:ln>
            <a:solidFill>
              <a:srgbClr val="9B8A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81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9" r:id="rId8"/>
    <p:sldLayoutId id="2147483670" r:id="rId9"/>
    <p:sldLayoutId id="2147483671" r:id="rId10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none" spc="100" baseline="0">
          <a:solidFill>
            <a:srgbClr val="4C3282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rgbClr val="4C3282"/>
        </a:buClr>
        <a:buSzPct val="100000"/>
        <a:buFont typeface="Wingdings" pitchFamily="2" charset="2"/>
        <a:buChar char="§"/>
        <a:defRPr sz="22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ollev.com/cse37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lusplus.com/reference/ostream/ostrea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lusplus.com/reference/strin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lusplus.com/reference/string/string/operator%3c%3c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B674C-AD1D-4C9D-88D4-76616DF5B2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20: C++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5873D0-155C-4A49-BE31-7C26918C8D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CSE 374: Intermediate Programming Concepts and Tools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ADF771-CBF5-4810-A04A-36DE8C4CC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8230E6-B60D-244C-BC07-6CCAE68D8F0F}"/>
              </a:ext>
            </a:extLst>
          </p:cNvPr>
          <p:cNvSpPr/>
          <p:nvPr/>
        </p:nvSpPr>
        <p:spPr>
          <a:xfrm>
            <a:off x="8107102" y="317965"/>
            <a:ext cx="3703898" cy="2978084"/>
          </a:xfrm>
          <a:prstGeom prst="rect">
            <a:avLst/>
          </a:prstGeom>
          <a:solidFill>
            <a:srgbClr val="4C3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latin typeface="Calibri" panose="020F0502020204030204" pitchFamily="34" charset="0"/>
                <a:cs typeface="Calibri" panose="020F0502020204030204" pitchFamily="34" charset="0"/>
              </a:rPr>
              <a:t>Lecture Participation Poll #20</a:t>
            </a:r>
          </a:p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Log onto </a:t>
            </a:r>
            <a:r>
              <a:rPr lang="en-US" dirty="0" err="1">
                <a:solidFill>
                  <a:srgbClr val="AB96D4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pollev.com</a:t>
            </a:r>
            <a:r>
              <a:rPr lang="en-US" dirty="0">
                <a:solidFill>
                  <a:srgbClr val="AB96D4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/cse374 </a:t>
            </a:r>
            <a:endParaRPr lang="en-US" dirty="0">
              <a:solidFill>
                <a:srgbClr val="AB96D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</a:p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Text CSE374 to 22333</a:t>
            </a:r>
          </a:p>
        </p:txBody>
      </p:sp>
    </p:spTree>
    <p:extLst>
      <p:ext uri="{BB962C8B-B14F-4D97-AF65-F5344CB8AC3E}">
        <p14:creationId xmlns:p14="http://schemas.microsoft.com/office/powerpoint/2010/main" val="2498527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741F9-749D-1B4A-923E-B1A3B53D6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 C++ std::</a:t>
            </a:r>
            <a:r>
              <a:rPr lang="en-US" dirty="0" err="1"/>
              <a:t>cout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8A2462-54E3-0946-B99F-B9E8BC87E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A85B61-ED01-4642-890F-587783EFAF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993470-1228-9A49-9482-B832E17D5069}"/>
              </a:ext>
            </a:extLst>
          </p:cNvPr>
          <p:cNvSpPr/>
          <p:nvPr/>
        </p:nvSpPr>
        <p:spPr>
          <a:xfrm>
            <a:off x="6698509" y="1852883"/>
            <a:ext cx="5493491" cy="2595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ts val="52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std::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cout</a:t>
            </a:r>
            <a:r>
              <a:rPr lang="en-US" sz="2000" dirty="0">
                <a:solidFill>
                  <a:srgbClr val="000000"/>
                </a:solidFill>
                <a:latin typeface="Source Sans Pro" panose="020B0503030403020204" pitchFamily="34" charset="0"/>
              </a:rPr>
              <a:t> is the “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cout</a:t>
            </a:r>
            <a:r>
              <a:rPr lang="en-US" sz="2000" dirty="0">
                <a:solidFill>
                  <a:srgbClr val="000000"/>
                </a:solidFill>
                <a:latin typeface="Source Sans Pro" panose="020B0503030403020204" pitchFamily="34" charset="0"/>
              </a:rPr>
              <a:t>” object instance declared by 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iostream</a:t>
            </a:r>
            <a:r>
              <a:rPr lang="en-US" sz="2000" dirty="0">
                <a:solidFill>
                  <a:srgbClr val="000000"/>
                </a:solidFill>
                <a:latin typeface="Source Sans Pro" panose="020B0503030403020204" pitchFamily="34" charset="0"/>
              </a:rPr>
              <a:t>, living within the “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std</a:t>
            </a:r>
            <a:r>
              <a:rPr lang="en-US" sz="2000" dirty="0">
                <a:solidFill>
                  <a:srgbClr val="000000"/>
                </a:solidFill>
                <a:latin typeface="Source Sans Pro" panose="020B0503030403020204" pitchFamily="34" charset="0"/>
              </a:rPr>
              <a:t>” </a:t>
            </a:r>
            <a:r>
              <a:rPr lang="en-US" sz="2000" dirty="0">
                <a:solidFill>
                  <a:srgbClr val="FF0000"/>
                </a:solidFill>
                <a:latin typeface="Source Sans Pro" panose="020B0503030403020204" pitchFamily="34" charset="0"/>
              </a:rPr>
              <a:t>namespace</a:t>
            </a:r>
            <a:endParaRPr lang="en-US" sz="120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pPr marL="285750" indent="-285750" fontAlgn="base">
              <a:spcBef>
                <a:spcPts val="44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Source Sans Pro" panose="020B0503030403020204" pitchFamily="34" charset="0"/>
              </a:rPr>
              <a:t>C++’s name for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stdout</a:t>
            </a:r>
            <a:endParaRPr lang="en-US" sz="200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pPr marL="285750" indent="-285750" fontAlgn="base">
              <a:spcBef>
                <a:spcPts val="440"/>
              </a:spcBef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std:cout</a:t>
            </a:r>
            <a:r>
              <a:rPr lang="en-US" dirty="0">
                <a:solidFill>
                  <a:srgbClr val="000000"/>
                </a:solidFill>
                <a:latin typeface="Source Sans Pro" panose="020B0503030403020204" pitchFamily="34" charset="0"/>
              </a:rPr>
              <a:t> is an object of class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</a:rPr>
              <a:t>ostream</a:t>
            </a:r>
            <a:endParaRPr lang="en-US" sz="200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pPr marL="685800" lvl="1" indent="-228600" fontAlgn="base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400" u="sng" dirty="0">
                <a:solidFill>
                  <a:srgbClr val="009688"/>
                </a:solidFill>
                <a:latin typeface="Source Sans Pro" panose="020B0503030403020204" pitchFamily="34" charset="0"/>
                <a:hlinkClick r:id="rId2"/>
              </a:rPr>
              <a:t>http://www.cplusplus.com/reference/ostream/ostream/</a:t>
            </a:r>
            <a:r>
              <a:rPr lang="en-US" sz="1400" dirty="0">
                <a:solidFill>
                  <a:srgbClr val="000000"/>
                </a:solidFill>
                <a:latin typeface="Source Sans Pro" panose="020B0503030403020204" pitchFamily="34" charset="0"/>
              </a:rPr>
              <a:t> </a:t>
            </a:r>
            <a:endParaRPr lang="en-US" sz="120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pPr marL="285750" indent="-285750" fontAlgn="base">
              <a:spcBef>
                <a:spcPts val="44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Source Sans Pro" panose="020B0503030403020204" pitchFamily="34" charset="0"/>
              </a:rPr>
              <a:t>Used to format and write output to the console</a:t>
            </a:r>
            <a:endParaRPr lang="en-US" sz="200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pPr marL="285750" indent="-285750" fontAlgn="base">
              <a:spcBef>
                <a:spcPts val="44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Source Sans Pro" panose="020B0503030403020204" pitchFamily="34" charset="0"/>
              </a:rPr>
              <a:t>The entire standard library is in the namespace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std</a:t>
            </a:r>
            <a:endParaRPr lang="en-US" sz="2000" b="0" i="0" u="none" strike="noStrike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F5E79DB-06B8-AE46-9C3A-0385A2AF0FA1}"/>
              </a:ext>
            </a:extLst>
          </p:cNvPr>
          <p:cNvGrpSpPr/>
          <p:nvPr/>
        </p:nvGrpSpPr>
        <p:grpSpPr>
          <a:xfrm>
            <a:off x="251389" y="1694537"/>
            <a:ext cx="6279215" cy="2377588"/>
            <a:chOff x="5390151" y="3655857"/>
            <a:chExt cx="6279215" cy="237758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902EECE-35A0-734F-B188-EF1F27CCAA9D}"/>
                </a:ext>
              </a:extLst>
            </p:cNvPr>
            <p:cNvSpPr/>
            <p:nvPr/>
          </p:nvSpPr>
          <p:spPr>
            <a:xfrm>
              <a:off x="5390151" y="4002120"/>
              <a:ext cx="6279215" cy="2031325"/>
            </a:xfrm>
            <a:prstGeom prst="rect">
              <a:avLst/>
            </a:prstGeom>
            <a:ln>
              <a:solidFill>
                <a:srgbClr val="4C3282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rgbClr val="E2661A"/>
                  </a:solidFill>
                  <a:latin typeface="Courier New" panose="02070309020205020404" pitchFamily="49" charset="0"/>
                </a:rPr>
                <a:t>#include </a:t>
              </a:r>
              <a:r>
                <a:rPr lang="en-US" dirty="0">
                  <a:solidFill>
                    <a:srgbClr val="D94B7B"/>
                  </a:solidFill>
                  <a:latin typeface="Courier New" panose="02070309020205020404" pitchFamily="49" charset="0"/>
                </a:rPr>
                <a:t>&lt;iostream&gt;   </a:t>
              </a: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</a:rPr>
                <a:t>// for </a:t>
              </a:r>
              <a:r>
                <a:rPr lang="en-US" i="1" dirty="0" err="1">
                  <a:solidFill>
                    <a:srgbClr val="5A5A5A"/>
                  </a:solidFill>
                  <a:latin typeface="Courier New" panose="02070309020205020404" pitchFamily="49" charset="0"/>
                </a:rPr>
                <a:t>cout</a:t>
              </a: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</a:rPr>
                <a:t>, </a:t>
              </a:r>
              <a:r>
                <a:rPr lang="en-US" i="1" dirty="0" err="1">
                  <a:solidFill>
                    <a:srgbClr val="5A5A5A"/>
                  </a:solidFill>
                  <a:latin typeface="Courier New" panose="02070309020205020404" pitchFamily="49" charset="0"/>
                </a:rPr>
                <a:t>endl</a:t>
              </a:r>
              <a:endParaRPr lang="en-US" dirty="0"/>
            </a:p>
            <a:p>
              <a:r>
                <a:rPr lang="en-US" dirty="0">
                  <a:solidFill>
                    <a:srgbClr val="E2661A"/>
                  </a:solidFill>
                  <a:latin typeface="Courier New" panose="02070309020205020404" pitchFamily="49" charset="0"/>
                </a:rPr>
                <a:t>#include </a:t>
              </a:r>
              <a:r>
                <a:rPr lang="en-US" dirty="0">
                  <a:solidFill>
                    <a:srgbClr val="D94B7B"/>
                  </a:solidFill>
                  <a:latin typeface="Courier New" panose="02070309020205020404" pitchFamily="49" charset="0"/>
                </a:rPr>
                <a:t>&lt;</a:t>
              </a:r>
              <a:r>
                <a:rPr lang="en-US" dirty="0" err="1">
                  <a:solidFill>
                    <a:srgbClr val="D94B7B"/>
                  </a:solidFill>
                  <a:latin typeface="Courier New" panose="02070309020205020404" pitchFamily="49" charset="0"/>
                </a:rPr>
                <a:t>cstdlib</a:t>
              </a:r>
              <a:r>
                <a:rPr lang="en-US" dirty="0">
                  <a:solidFill>
                    <a:srgbClr val="D94B7B"/>
                  </a:solidFill>
                  <a:latin typeface="Courier New" panose="02070309020205020404" pitchFamily="49" charset="0"/>
                </a:rPr>
                <a:t>&gt;    </a:t>
              </a: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</a:rPr>
                <a:t>// for EXIT_SUCCESS</a:t>
              </a:r>
              <a:endParaRPr lang="en-US" dirty="0"/>
            </a:p>
            <a:p>
              <a:br>
                <a:rPr lang="en-US" dirty="0"/>
              </a:br>
              <a:r>
                <a:rPr lang="en-US" dirty="0">
                  <a:solidFill>
                    <a:srgbClr val="0066FF"/>
                  </a:solidFill>
                  <a:latin typeface="Courier New" panose="02070309020205020404" pitchFamily="49" charset="0"/>
                </a:rPr>
                <a:t>int </a:t>
              </a:r>
              <a:r>
                <a:rPr lang="en-US" b="1" dirty="0">
                  <a:solidFill>
                    <a:srgbClr val="669900"/>
                  </a:solidFill>
                  <a:latin typeface="Courier New" panose="02070309020205020404" pitchFamily="49" charset="0"/>
                </a:rPr>
                <a:t>main</a:t>
              </a:r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(</a:t>
              </a:r>
              <a:r>
                <a:rPr lang="en-US" dirty="0">
                  <a:solidFill>
                    <a:srgbClr val="0066FF"/>
                  </a:solidFill>
                  <a:latin typeface="Courier New" panose="02070309020205020404" pitchFamily="49" charset="0"/>
                </a:rPr>
                <a:t>int</a:t>
              </a:r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 </a:t>
              </a:r>
              <a:r>
                <a:rPr lang="en-US" dirty="0" err="1">
                  <a:solidFill>
                    <a:srgbClr val="611BB8"/>
                  </a:solidFill>
                  <a:latin typeface="Courier New" panose="02070309020205020404" pitchFamily="49" charset="0"/>
                </a:rPr>
                <a:t>argc</a:t>
              </a:r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, </a:t>
              </a:r>
              <a:r>
                <a:rPr lang="en-US" dirty="0">
                  <a:solidFill>
                    <a:srgbClr val="0066FF"/>
                  </a:solidFill>
                  <a:latin typeface="Courier New" panose="02070309020205020404" pitchFamily="49" charset="0"/>
                </a:rPr>
                <a:t>char** </a:t>
              </a:r>
              <a:r>
                <a:rPr lang="en-US" dirty="0" err="1">
                  <a:solidFill>
                    <a:srgbClr val="611BB8"/>
                  </a:solidFill>
                  <a:latin typeface="Courier New" panose="02070309020205020404" pitchFamily="49" charset="0"/>
                </a:rPr>
                <a:t>argv</a:t>
              </a:r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) {</a:t>
              </a:r>
              <a:endParaRPr lang="en-US" dirty="0"/>
            </a:p>
            <a:p>
              <a:r>
                <a:rPr lang="en-US" b="1" dirty="0">
                  <a:solidFill>
                    <a:srgbClr val="669900"/>
                  </a:solidFill>
                  <a:latin typeface="Courier New" panose="02070309020205020404" pitchFamily="49" charset="0"/>
                </a:rPr>
                <a:t>  </a:t>
              </a:r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std::</a:t>
              </a:r>
              <a:r>
                <a:rPr lang="en-US" dirty="0" err="1">
                  <a:solidFill>
                    <a:srgbClr val="611BB8"/>
                  </a:solidFill>
                  <a:latin typeface="Courier New" panose="02070309020205020404" pitchFamily="49" charset="0"/>
                </a:rPr>
                <a:t>cout</a:t>
              </a:r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 &lt;&lt; </a:t>
              </a:r>
              <a:r>
                <a:rPr lang="en-US" dirty="0">
                  <a:solidFill>
                    <a:srgbClr val="D94B7B"/>
                  </a:solidFill>
                  <a:latin typeface="Courier New" panose="02070309020205020404" pitchFamily="49" charset="0"/>
                </a:rPr>
                <a:t>"Hello, World!"</a:t>
              </a:r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 &lt;&lt; std::</a:t>
              </a:r>
              <a:r>
                <a:rPr lang="en-US" dirty="0" err="1">
                  <a:solidFill>
                    <a:srgbClr val="669900"/>
                  </a:solidFill>
                  <a:latin typeface="Courier New" panose="02070309020205020404" pitchFamily="49" charset="0"/>
                </a:rPr>
                <a:t>endl</a:t>
              </a:r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;</a:t>
              </a:r>
              <a:endParaRPr lang="en-US" dirty="0"/>
            </a:p>
            <a:p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  </a:t>
              </a:r>
              <a:r>
                <a:rPr lang="en-US" dirty="0">
                  <a:solidFill>
                    <a:srgbClr val="E2661A"/>
                  </a:solidFill>
                  <a:latin typeface="Courier New" panose="02070309020205020404" pitchFamily="49" charset="0"/>
                </a:rPr>
                <a:t>return</a:t>
              </a:r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 </a:t>
              </a:r>
              <a:r>
                <a:rPr lang="en-US" dirty="0">
                  <a:solidFill>
                    <a:srgbClr val="333333"/>
                  </a:solidFill>
                  <a:latin typeface="Courier New" panose="02070309020205020404" pitchFamily="49" charset="0"/>
                </a:rPr>
                <a:t>EXIT_SUCCESS</a:t>
              </a:r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;</a:t>
              </a:r>
              <a:endParaRPr lang="en-US" dirty="0"/>
            </a:p>
            <a:p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}</a:t>
              </a:r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3F6059B-B31F-144E-8031-FFC8B4C7CB7F}"/>
                </a:ext>
              </a:extLst>
            </p:cNvPr>
            <p:cNvSpPr/>
            <p:nvPr/>
          </p:nvSpPr>
          <p:spPr>
            <a:xfrm>
              <a:off x="5573366" y="3655857"/>
              <a:ext cx="6096000" cy="92333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r"/>
              <a:r>
                <a:rPr lang="en-US" dirty="0" err="1">
                  <a:solidFill>
                    <a:srgbClr val="4B2A85"/>
                  </a:solidFill>
                  <a:latin typeface="Calibri" panose="020F0502020204030204" pitchFamily="34" charset="0"/>
                </a:rPr>
                <a:t>helloworld.cc</a:t>
              </a:r>
              <a:endParaRPr lang="en-US" dirty="0"/>
            </a:p>
            <a:p>
              <a:br>
                <a:rPr lang="en-US" dirty="0"/>
              </a:br>
              <a:endParaRPr lang="en-US" dirty="0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6699F70A-8E90-C64F-B0EE-CCD13D868448}"/>
              </a:ext>
            </a:extLst>
          </p:cNvPr>
          <p:cNvSpPr/>
          <p:nvPr/>
        </p:nvSpPr>
        <p:spPr>
          <a:xfrm>
            <a:off x="434604" y="4824804"/>
            <a:ext cx="11187259" cy="1210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ts val="52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Source Sans Pro" panose="020B0503030403020204" pitchFamily="34" charset="0"/>
              </a:rPr>
              <a:t>Next, another member function on 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std::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cout</a:t>
            </a:r>
            <a:r>
              <a:rPr lang="en-US" sz="2000" dirty="0">
                <a:solidFill>
                  <a:srgbClr val="000000"/>
                </a:solidFill>
                <a:latin typeface="Source Sans Pro" panose="020B0503030403020204" pitchFamily="34" charset="0"/>
              </a:rPr>
              <a:t> is invoked to handle 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&lt;&lt;</a:t>
            </a:r>
            <a:r>
              <a:rPr lang="en-US" sz="2000" dirty="0">
                <a:solidFill>
                  <a:srgbClr val="000000"/>
                </a:solidFill>
                <a:latin typeface="Source Sans Pro" panose="020B0503030403020204" pitchFamily="34" charset="0"/>
              </a:rPr>
              <a:t> with RHS 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std::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endl</a:t>
            </a:r>
            <a:endParaRPr lang="en-US" sz="120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pPr marL="742950" lvl="1" indent="-285750" fontAlgn="base">
              <a:spcBef>
                <a:spcPts val="44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std::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endl</a:t>
            </a:r>
            <a:r>
              <a:rPr lang="en-US" dirty="0">
                <a:solidFill>
                  <a:srgbClr val="000000"/>
                </a:solidFill>
                <a:latin typeface="Source Sans Pro" panose="020B0503030403020204" pitchFamily="34" charset="0"/>
              </a:rPr>
              <a:t> is a pointer to a “manipulator” function</a:t>
            </a:r>
            <a:endParaRPr lang="en-US" sz="200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pPr marL="1143000" lvl="2" indent="-228600" fontAlgn="base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Source Sans Pro" panose="020B0503030403020204" pitchFamily="34" charset="0"/>
              </a:rPr>
              <a:t>This manipulator function writes newline (</a:t>
            </a:r>
            <a:r>
              <a:rPr lang="en-US" sz="1400" dirty="0">
                <a:solidFill>
                  <a:srgbClr val="D94B7B"/>
                </a:solidFill>
                <a:latin typeface="Courier New" panose="02070309020205020404" pitchFamily="49" charset="0"/>
              </a:rPr>
              <a:t>'\n'</a:t>
            </a:r>
            <a:r>
              <a:rPr lang="en-US" sz="1400" dirty="0">
                <a:solidFill>
                  <a:srgbClr val="000000"/>
                </a:solidFill>
                <a:latin typeface="Source Sans Pro" panose="020B0503030403020204" pitchFamily="34" charset="0"/>
              </a:rPr>
              <a:t>) to the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ostream</a:t>
            </a:r>
            <a:r>
              <a:rPr lang="en-US" sz="1400" dirty="0">
                <a:solidFill>
                  <a:srgbClr val="000000"/>
                </a:solidFill>
                <a:latin typeface="Source Sans Pro" panose="020B0503030403020204" pitchFamily="34" charset="0"/>
              </a:rPr>
              <a:t> it is invoked on and then flushes the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ostream</a:t>
            </a:r>
            <a:r>
              <a:rPr lang="en-US" sz="14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’s</a:t>
            </a:r>
            <a:r>
              <a:rPr lang="en-US" sz="1400" dirty="0">
                <a:solidFill>
                  <a:srgbClr val="000000"/>
                </a:solidFill>
                <a:latin typeface="Source Sans Pro" panose="020B0503030403020204" pitchFamily="34" charset="0"/>
              </a:rPr>
              <a:t> buffer</a:t>
            </a:r>
            <a:endParaRPr lang="en-US" sz="120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Source Sans Pro" panose="020B0503030403020204" pitchFamily="34" charset="0"/>
              </a:rPr>
              <a:t>     This </a:t>
            </a:r>
            <a:r>
              <a:rPr lang="en-US" sz="1400" i="1" dirty="0">
                <a:solidFill>
                  <a:srgbClr val="000000"/>
                </a:solidFill>
                <a:latin typeface="Source Sans Pro" panose="020B0503030403020204" pitchFamily="34" charset="0"/>
              </a:rPr>
              <a:t>enforces</a:t>
            </a:r>
            <a:r>
              <a:rPr lang="en-US" sz="1400" dirty="0">
                <a:solidFill>
                  <a:srgbClr val="000000"/>
                </a:solidFill>
                <a:latin typeface="Source Sans Pro" panose="020B0503030403020204" pitchFamily="34" charset="0"/>
              </a:rPr>
              <a:t> that something is printed to the console at this point</a:t>
            </a:r>
            <a:endParaRPr lang="en-US" sz="1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D2E7F14-7CB3-814C-82EF-1654F72EE565}"/>
              </a:ext>
            </a:extLst>
          </p:cNvPr>
          <p:cNvSpPr/>
          <p:nvPr/>
        </p:nvSpPr>
        <p:spPr>
          <a:xfrm>
            <a:off x="434605" y="3151204"/>
            <a:ext cx="5858914" cy="432209"/>
          </a:xfrm>
          <a:prstGeom prst="rect">
            <a:avLst/>
          </a:prstGeom>
          <a:noFill/>
          <a:ln w="28575">
            <a:solidFill>
              <a:srgbClr val="B6A4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705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71825-18DD-9B4A-9668-6B0F88F99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Cout</a:t>
            </a:r>
            <a:r>
              <a:rPr lang="en-US" dirty="0"/>
              <a:t> and Types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345D8C-B19B-3B40-AA9D-CF8F60041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FC7EBD-0345-834C-8247-A755C75255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45F154-FF37-8D46-84AD-87A1E535E64D}"/>
              </a:ext>
            </a:extLst>
          </p:cNvPr>
          <p:cNvSpPr/>
          <p:nvPr/>
        </p:nvSpPr>
        <p:spPr>
          <a:xfrm>
            <a:off x="270439" y="1862025"/>
            <a:ext cx="6096000" cy="301621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ts val="520"/>
              </a:spcBef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0000"/>
                </a:solidFill>
                <a:latin typeface="Source Sans Pro" panose="020B0503030403020204" pitchFamily="34" charset="0"/>
              </a:rPr>
              <a:t>C++ distinguishes between objects</a:t>
            </a:r>
            <a:r>
              <a:rPr lang="en-US" sz="2600" dirty="0">
                <a:solidFill>
                  <a:srgbClr val="FF0000"/>
                </a:solidFill>
                <a:latin typeface="Source Sans Pro" panose="020B0503030403020204" pitchFamily="34" charset="0"/>
              </a:rPr>
              <a:t> </a:t>
            </a:r>
            <a:r>
              <a:rPr lang="en-US" sz="2600" dirty="0">
                <a:solidFill>
                  <a:srgbClr val="000000"/>
                </a:solidFill>
                <a:latin typeface="Source Sans Pro" panose="020B0503030403020204" pitchFamily="34" charset="0"/>
              </a:rPr>
              <a:t>and primitive types</a:t>
            </a:r>
            <a:endParaRPr lang="en-US" sz="156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pPr marL="742950" lvl="1" indent="-285750" fontAlgn="base">
              <a:spcBef>
                <a:spcPts val="44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Source Sans Pro" panose="020B0503030403020204" pitchFamily="34" charset="0"/>
              </a:rPr>
              <a:t>These include the familiar ones from C:</a:t>
            </a:r>
            <a:br>
              <a:rPr lang="en-US" sz="2200" dirty="0">
                <a:solidFill>
                  <a:srgbClr val="000000"/>
                </a:solidFill>
                <a:latin typeface="Source Sans Pro" panose="020B0503030403020204" pitchFamily="34" charset="0"/>
              </a:rPr>
            </a:b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</a:rPr>
              <a:t>char</a:t>
            </a:r>
            <a:r>
              <a:rPr lang="en-US" sz="2200" dirty="0">
                <a:solidFill>
                  <a:srgbClr val="000000"/>
                </a:solidFill>
                <a:latin typeface="Source Sans Pro" panose="020B0503030403020204" pitchFamily="34" charset="0"/>
              </a:rPr>
              <a:t>, 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</a:rPr>
              <a:t>short</a:t>
            </a:r>
            <a:r>
              <a:rPr lang="en-US" sz="2200" dirty="0">
                <a:solidFill>
                  <a:srgbClr val="000000"/>
                </a:solidFill>
                <a:latin typeface="Source Sans Pro" panose="020B0503030403020204" pitchFamily="34" charset="0"/>
              </a:rPr>
              <a:t>, 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</a:rPr>
              <a:t>int</a:t>
            </a:r>
            <a:r>
              <a:rPr lang="en-US" sz="2200" dirty="0">
                <a:solidFill>
                  <a:srgbClr val="000000"/>
                </a:solidFill>
                <a:latin typeface="Source Sans Pro" panose="020B0503030403020204" pitchFamily="34" charset="0"/>
              </a:rPr>
              <a:t>, 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</a:rPr>
              <a:t>long</a:t>
            </a:r>
            <a:r>
              <a:rPr lang="en-US" sz="2200" dirty="0">
                <a:solidFill>
                  <a:srgbClr val="000000"/>
                </a:solidFill>
                <a:latin typeface="Source Sans Pro" panose="020B0503030403020204" pitchFamily="34" charset="0"/>
              </a:rPr>
              <a:t>, 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</a:rPr>
              <a:t>float</a:t>
            </a:r>
            <a:r>
              <a:rPr lang="en-US" sz="2200" dirty="0">
                <a:solidFill>
                  <a:srgbClr val="000000"/>
                </a:solidFill>
                <a:latin typeface="Source Sans Pro" panose="020B0503030403020204" pitchFamily="34" charset="0"/>
              </a:rPr>
              <a:t>, 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</a:rPr>
              <a:t>double</a:t>
            </a:r>
            <a:r>
              <a:rPr lang="en-US" sz="2200" dirty="0">
                <a:solidFill>
                  <a:srgbClr val="000000"/>
                </a:solidFill>
                <a:latin typeface="Source Sans Pro" panose="020B0503030403020204" pitchFamily="34" charset="0"/>
              </a:rPr>
              <a:t>, etc.</a:t>
            </a:r>
            <a:endParaRPr lang="en-US" sz="242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pPr marL="742950" lvl="1" indent="-285750" fontAlgn="base">
              <a:spcBef>
                <a:spcPts val="44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Source Sans Pro" panose="020B0503030403020204" pitchFamily="34" charset="0"/>
              </a:rPr>
              <a:t>C++ also defines 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</a:rPr>
              <a:t>bool</a:t>
            </a:r>
            <a:r>
              <a:rPr lang="en-US" sz="2200" dirty="0">
                <a:solidFill>
                  <a:srgbClr val="000000"/>
                </a:solidFill>
                <a:latin typeface="Source Sans Pro" panose="020B0503030403020204" pitchFamily="34" charset="0"/>
              </a:rPr>
              <a:t> as a primitive type (woo-hoo!)</a:t>
            </a:r>
            <a:endParaRPr lang="en-US" sz="242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pPr marL="1143000" lvl="2" indent="-228600" fontAlgn="base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Source Sans Pro" panose="020B0503030403020204" pitchFamily="34" charset="0"/>
              </a:rPr>
              <a:t>Use it!</a:t>
            </a:r>
            <a:endParaRPr lang="en-US" sz="1600" b="0" i="0" u="none" strike="noStrike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2EAB25-4FB7-AE4E-8661-534B97627A2B}"/>
              </a:ext>
            </a:extLst>
          </p:cNvPr>
          <p:cNvSpPr/>
          <p:nvPr/>
        </p:nvSpPr>
        <p:spPr>
          <a:xfrm>
            <a:off x="6096000" y="1876200"/>
            <a:ext cx="6096000" cy="263661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ts val="520"/>
              </a:spcBef>
              <a:buFont typeface="Arial" panose="020B0604020202020204" pitchFamily="34" charset="0"/>
              <a:buChar char="•"/>
            </a:pPr>
            <a:r>
              <a:rPr lang="en-US" sz="2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ostream</a:t>
            </a:r>
            <a:r>
              <a:rPr lang="en-US" sz="2600" dirty="0">
                <a:solidFill>
                  <a:srgbClr val="000000"/>
                </a:solidFill>
                <a:latin typeface="Source Sans Pro" panose="020B0503030403020204" pitchFamily="34" charset="0"/>
              </a:rPr>
              <a:t> has many different methods to handle </a:t>
            </a: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</a:rPr>
              <a:t>&lt;&lt;</a:t>
            </a:r>
            <a:endParaRPr lang="en-US" sz="156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pPr marL="742950" lvl="1" indent="-285750" fontAlgn="base">
              <a:spcBef>
                <a:spcPts val="44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Source Sans Pro" panose="020B0503030403020204" pitchFamily="34" charset="0"/>
              </a:rPr>
              <a:t>The functions differ in the type of the right-hand side (RHS) of </a:t>
            </a: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</a:rPr>
              <a:t>&lt;&lt;</a:t>
            </a:r>
            <a:endParaRPr lang="en-US" sz="242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r>
              <a:rPr lang="en-US" sz="2200" i="1" dirty="0">
                <a:solidFill>
                  <a:srgbClr val="000000"/>
                </a:solidFill>
                <a:latin typeface="Source Sans Pro" panose="020B0503030403020204" pitchFamily="34" charset="0"/>
              </a:rPr>
              <a:t>e.g.</a:t>
            </a:r>
            <a:r>
              <a:rPr lang="en-US" sz="2200" dirty="0">
                <a:solidFill>
                  <a:srgbClr val="000000"/>
                </a:solidFill>
                <a:latin typeface="Source Sans Pro" panose="020B0503030403020204" pitchFamily="34" charset="0"/>
              </a:rPr>
              <a:t> if you do </a:t>
            </a: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</a:rPr>
              <a:t>std::</a:t>
            </a:r>
            <a:r>
              <a:rPr lang="en-US" sz="22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cout</a:t>
            </a: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</a:rPr>
              <a:t> &lt;&lt; "foo"; </a:t>
            </a:r>
            <a:r>
              <a:rPr lang="en-US" sz="2200" dirty="0">
                <a:solidFill>
                  <a:srgbClr val="000000"/>
                </a:solidFill>
                <a:latin typeface="Source Sans Pro" panose="020B0503030403020204" pitchFamily="34" charset="0"/>
              </a:rPr>
              <a:t> , then C++ invokes </a:t>
            </a:r>
            <a:r>
              <a:rPr lang="en-US" sz="22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cout</a:t>
            </a:r>
            <a:r>
              <a:rPr lang="en-US" sz="2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’s</a:t>
            </a:r>
            <a:r>
              <a:rPr lang="en-US" sz="2200" dirty="0">
                <a:solidFill>
                  <a:srgbClr val="000000"/>
                </a:solidFill>
                <a:latin typeface="Source Sans Pro" panose="020B0503030403020204" pitchFamily="34" charset="0"/>
              </a:rPr>
              <a:t> function to handle &lt;&lt; with RHS 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</a:rPr>
              <a:t>char*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848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741F9-749D-1B4A-923E-B1A3B53D6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 C++ </a:t>
            </a:r>
            <a:r>
              <a:rPr lang="en-US" dirty="0" err="1"/>
              <a:t>ostrem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8A2462-54E3-0946-B99F-B9E8BC87E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A85B61-ED01-4642-890F-587783EFAF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F5E79DB-06B8-AE46-9C3A-0385A2AF0FA1}"/>
              </a:ext>
            </a:extLst>
          </p:cNvPr>
          <p:cNvGrpSpPr/>
          <p:nvPr/>
        </p:nvGrpSpPr>
        <p:grpSpPr>
          <a:xfrm>
            <a:off x="575239" y="1335587"/>
            <a:ext cx="6279215" cy="2377588"/>
            <a:chOff x="5390151" y="3655857"/>
            <a:chExt cx="6279215" cy="237758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902EECE-35A0-734F-B188-EF1F27CCAA9D}"/>
                </a:ext>
              </a:extLst>
            </p:cNvPr>
            <p:cNvSpPr/>
            <p:nvPr/>
          </p:nvSpPr>
          <p:spPr>
            <a:xfrm>
              <a:off x="5390151" y="4002120"/>
              <a:ext cx="6279215" cy="2031325"/>
            </a:xfrm>
            <a:prstGeom prst="rect">
              <a:avLst/>
            </a:prstGeom>
            <a:ln>
              <a:solidFill>
                <a:srgbClr val="4C3282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rgbClr val="E2661A"/>
                  </a:solidFill>
                  <a:latin typeface="Courier New" panose="02070309020205020404" pitchFamily="49" charset="0"/>
                </a:rPr>
                <a:t>#include </a:t>
              </a:r>
              <a:r>
                <a:rPr lang="en-US" dirty="0">
                  <a:solidFill>
                    <a:srgbClr val="D94B7B"/>
                  </a:solidFill>
                  <a:latin typeface="Courier New" panose="02070309020205020404" pitchFamily="49" charset="0"/>
                </a:rPr>
                <a:t>&lt;iostream&gt;   </a:t>
              </a: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</a:rPr>
                <a:t>// for </a:t>
              </a:r>
              <a:r>
                <a:rPr lang="en-US" i="1" dirty="0" err="1">
                  <a:solidFill>
                    <a:srgbClr val="5A5A5A"/>
                  </a:solidFill>
                  <a:latin typeface="Courier New" panose="02070309020205020404" pitchFamily="49" charset="0"/>
                </a:rPr>
                <a:t>cout</a:t>
              </a: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</a:rPr>
                <a:t>, </a:t>
              </a:r>
              <a:r>
                <a:rPr lang="en-US" i="1" dirty="0" err="1">
                  <a:solidFill>
                    <a:srgbClr val="5A5A5A"/>
                  </a:solidFill>
                  <a:latin typeface="Courier New" panose="02070309020205020404" pitchFamily="49" charset="0"/>
                </a:rPr>
                <a:t>endl</a:t>
              </a:r>
              <a:endParaRPr lang="en-US" dirty="0"/>
            </a:p>
            <a:p>
              <a:r>
                <a:rPr lang="en-US" dirty="0">
                  <a:solidFill>
                    <a:srgbClr val="E2661A"/>
                  </a:solidFill>
                  <a:latin typeface="Courier New" panose="02070309020205020404" pitchFamily="49" charset="0"/>
                </a:rPr>
                <a:t>#include </a:t>
              </a:r>
              <a:r>
                <a:rPr lang="en-US" dirty="0">
                  <a:solidFill>
                    <a:srgbClr val="D94B7B"/>
                  </a:solidFill>
                  <a:latin typeface="Courier New" panose="02070309020205020404" pitchFamily="49" charset="0"/>
                </a:rPr>
                <a:t>&lt;</a:t>
              </a:r>
              <a:r>
                <a:rPr lang="en-US" dirty="0" err="1">
                  <a:solidFill>
                    <a:srgbClr val="D94B7B"/>
                  </a:solidFill>
                  <a:latin typeface="Courier New" panose="02070309020205020404" pitchFamily="49" charset="0"/>
                </a:rPr>
                <a:t>cstdlib</a:t>
              </a:r>
              <a:r>
                <a:rPr lang="en-US" dirty="0">
                  <a:solidFill>
                    <a:srgbClr val="D94B7B"/>
                  </a:solidFill>
                  <a:latin typeface="Courier New" panose="02070309020205020404" pitchFamily="49" charset="0"/>
                </a:rPr>
                <a:t>&gt;    </a:t>
              </a: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</a:rPr>
                <a:t>// for EXIT_SUCCESS</a:t>
              </a:r>
              <a:endParaRPr lang="en-US" dirty="0"/>
            </a:p>
            <a:p>
              <a:br>
                <a:rPr lang="en-US" dirty="0"/>
              </a:br>
              <a:r>
                <a:rPr lang="en-US" dirty="0">
                  <a:solidFill>
                    <a:srgbClr val="0066FF"/>
                  </a:solidFill>
                  <a:latin typeface="Courier New" panose="02070309020205020404" pitchFamily="49" charset="0"/>
                </a:rPr>
                <a:t>int </a:t>
              </a:r>
              <a:r>
                <a:rPr lang="en-US" b="1" dirty="0">
                  <a:solidFill>
                    <a:srgbClr val="669900"/>
                  </a:solidFill>
                  <a:latin typeface="Courier New" panose="02070309020205020404" pitchFamily="49" charset="0"/>
                </a:rPr>
                <a:t>main</a:t>
              </a:r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(</a:t>
              </a:r>
              <a:r>
                <a:rPr lang="en-US" dirty="0">
                  <a:solidFill>
                    <a:srgbClr val="0066FF"/>
                  </a:solidFill>
                  <a:latin typeface="Courier New" panose="02070309020205020404" pitchFamily="49" charset="0"/>
                </a:rPr>
                <a:t>int</a:t>
              </a:r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 </a:t>
              </a:r>
              <a:r>
                <a:rPr lang="en-US" dirty="0" err="1">
                  <a:solidFill>
                    <a:srgbClr val="611BB8"/>
                  </a:solidFill>
                  <a:latin typeface="Courier New" panose="02070309020205020404" pitchFamily="49" charset="0"/>
                </a:rPr>
                <a:t>argc</a:t>
              </a:r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, </a:t>
              </a:r>
              <a:r>
                <a:rPr lang="en-US" dirty="0">
                  <a:solidFill>
                    <a:srgbClr val="0066FF"/>
                  </a:solidFill>
                  <a:latin typeface="Courier New" panose="02070309020205020404" pitchFamily="49" charset="0"/>
                </a:rPr>
                <a:t>char** </a:t>
              </a:r>
              <a:r>
                <a:rPr lang="en-US" dirty="0" err="1">
                  <a:solidFill>
                    <a:srgbClr val="611BB8"/>
                  </a:solidFill>
                  <a:latin typeface="Courier New" panose="02070309020205020404" pitchFamily="49" charset="0"/>
                </a:rPr>
                <a:t>argv</a:t>
              </a:r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) {</a:t>
              </a:r>
              <a:endParaRPr lang="en-US" dirty="0"/>
            </a:p>
            <a:p>
              <a:r>
                <a:rPr lang="en-US" b="1" dirty="0">
                  <a:solidFill>
                    <a:srgbClr val="669900"/>
                  </a:solidFill>
                  <a:latin typeface="Courier New" panose="02070309020205020404" pitchFamily="49" charset="0"/>
                </a:rPr>
                <a:t>  </a:t>
              </a:r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std::</a:t>
              </a:r>
              <a:r>
                <a:rPr lang="en-US" dirty="0" err="1">
                  <a:solidFill>
                    <a:srgbClr val="611BB8"/>
                  </a:solidFill>
                  <a:latin typeface="Courier New" panose="02070309020205020404" pitchFamily="49" charset="0"/>
                </a:rPr>
                <a:t>cout</a:t>
              </a:r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 &lt;&lt; </a:t>
              </a:r>
              <a:r>
                <a:rPr lang="en-US" dirty="0">
                  <a:solidFill>
                    <a:srgbClr val="D94B7B"/>
                  </a:solidFill>
                  <a:latin typeface="Courier New" panose="02070309020205020404" pitchFamily="49" charset="0"/>
                </a:rPr>
                <a:t>"Hello, World!"</a:t>
              </a:r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 &lt;&lt; std::</a:t>
              </a:r>
              <a:r>
                <a:rPr lang="en-US" dirty="0" err="1">
                  <a:solidFill>
                    <a:srgbClr val="669900"/>
                  </a:solidFill>
                  <a:latin typeface="Courier New" panose="02070309020205020404" pitchFamily="49" charset="0"/>
                </a:rPr>
                <a:t>endl</a:t>
              </a:r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;</a:t>
              </a:r>
              <a:endParaRPr lang="en-US" dirty="0"/>
            </a:p>
            <a:p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  </a:t>
              </a:r>
              <a:r>
                <a:rPr lang="en-US" dirty="0">
                  <a:solidFill>
                    <a:srgbClr val="E2661A"/>
                  </a:solidFill>
                  <a:latin typeface="Courier New" panose="02070309020205020404" pitchFamily="49" charset="0"/>
                </a:rPr>
                <a:t>return</a:t>
              </a:r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 </a:t>
              </a:r>
              <a:r>
                <a:rPr lang="en-US" dirty="0">
                  <a:solidFill>
                    <a:srgbClr val="333333"/>
                  </a:solidFill>
                  <a:latin typeface="Courier New" panose="02070309020205020404" pitchFamily="49" charset="0"/>
                </a:rPr>
                <a:t>EXIT_SUCCESS</a:t>
              </a:r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;</a:t>
              </a:r>
              <a:endParaRPr lang="en-US" dirty="0"/>
            </a:p>
            <a:p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}</a:t>
              </a:r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3F6059B-B31F-144E-8031-FFC8B4C7CB7F}"/>
                </a:ext>
              </a:extLst>
            </p:cNvPr>
            <p:cNvSpPr/>
            <p:nvPr/>
          </p:nvSpPr>
          <p:spPr>
            <a:xfrm>
              <a:off x="5573366" y="3655857"/>
              <a:ext cx="6096000" cy="92333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r"/>
              <a:r>
                <a:rPr lang="en-US" dirty="0" err="1">
                  <a:solidFill>
                    <a:srgbClr val="4B2A85"/>
                  </a:solidFill>
                  <a:latin typeface="Calibri" panose="020F0502020204030204" pitchFamily="34" charset="0"/>
                </a:rPr>
                <a:t>helloworld.cc</a:t>
              </a:r>
              <a:endParaRPr lang="en-US" dirty="0"/>
            </a:p>
            <a:p>
              <a:br>
                <a:rPr lang="en-US" dirty="0"/>
              </a:br>
              <a:endParaRPr lang="en-US" dirty="0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F0ACB1B5-B248-7C4B-967E-82954934EE9E}"/>
              </a:ext>
            </a:extLst>
          </p:cNvPr>
          <p:cNvSpPr/>
          <p:nvPr/>
        </p:nvSpPr>
        <p:spPr>
          <a:xfrm>
            <a:off x="575239" y="3907783"/>
            <a:ext cx="6096000" cy="263661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ts val="520"/>
              </a:spcBef>
              <a:buFont typeface="Arial" panose="020B0604020202020204" pitchFamily="34" charset="0"/>
              <a:buChar char="•"/>
            </a:pPr>
            <a:r>
              <a:rPr lang="en-US" sz="2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ostream</a:t>
            </a:r>
            <a:r>
              <a:rPr lang="en-US" sz="2600" dirty="0">
                <a:solidFill>
                  <a:srgbClr val="000000"/>
                </a:solidFill>
                <a:latin typeface="Source Sans Pro" panose="020B0503030403020204" pitchFamily="34" charset="0"/>
              </a:rPr>
              <a:t> has many different methods to handle </a:t>
            </a: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</a:rPr>
              <a:t>&lt;&lt;</a:t>
            </a:r>
            <a:endParaRPr lang="en-US" sz="156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pPr marL="742950" lvl="1" indent="-285750" fontAlgn="base">
              <a:spcBef>
                <a:spcPts val="44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Source Sans Pro" panose="020B0503030403020204" pitchFamily="34" charset="0"/>
              </a:rPr>
              <a:t>The functions differ in the type of the right-hand side (RHS) of </a:t>
            </a: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</a:rPr>
              <a:t>&lt;&lt;</a:t>
            </a:r>
            <a:endParaRPr lang="en-US" sz="242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r>
              <a:rPr lang="en-US" sz="2200" i="1" dirty="0">
                <a:solidFill>
                  <a:srgbClr val="000000"/>
                </a:solidFill>
                <a:latin typeface="Source Sans Pro" panose="020B0503030403020204" pitchFamily="34" charset="0"/>
              </a:rPr>
              <a:t>e.g.</a:t>
            </a:r>
            <a:r>
              <a:rPr lang="en-US" sz="2200" dirty="0">
                <a:solidFill>
                  <a:srgbClr val="000000"/>
                </a:solidFill>
                <a:latin typeface="Source Sans Pro" panose="020B0503030403020204" pitchFamily="34" charset="0"/>
              </a:rPr>
              <a:t> if you do </a:t>
            </a: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</a:rPr>
              <a:t>std::</a:t>
            </a:r>
            <a:r>
              <a:rPr lang="en-US" sz="22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cout</a:t>
            </a: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</a:rPr>
              <a:t> &lt;&lt; "foo"; </a:t>
            </a:r>
            <a:r>
              <a:rPr lang="en-US" sz="2200" dirty="0">
                <a:solidFill>
                  <a:srgbClr val="000000"/>
                </a:solidFill>
                <a:latin typeface="Source Sans Pro" panose="020B0503030403020204" pitchFamily="34" charset="0"/>
              </a:rPr>
              <a:t> , then C++ invokes </a:t>
            </a:r>
            <a:r>
              <a:rPr lang="en-US" sz="22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cout</a:t>
            </a:r>
            <a:r>
              <a:rPr lang="en-US" sz="2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’s</a:t>
            </a:r>
            <a:r>
              <a:rPr lang="en-US" sz="2200" dirty="0">
                <a:solidFill>
                  <a:srgbClr val="000000"/>
                </a:solidFill>
                <a:latin typeface="Source Sans Pro" panose="020B0503030403020204" pitchFamily="34" charset="0"/>
              </a:rPr>
              <a:t> function to handle &lt;&lt; with RHS 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</a:rPr>
              <a:t>char*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27CCD61-91EE-C14B-9FF9-6E20FDA7CD41}"/>
              </a:ext>
            </a:extLst>
          </p:cNvPr>
          <p:cNvSpPr/>
          <p:nvPr/>
        </p:nvSpPr>
        <p:spPr>
          <a:xfrm>
            <a:off x="7037669" y="1620135"/>
            <a:ext cx="5001931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ts val="52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Source Sans Pro" panose="020B0503030403020204" pitchFamily="34" charset="0"/>
              </a:rPr>
              <a:t>The </a:t>
            </a:r>
            <a:r>
              <a:rPr lang="en-US" sz="2400" dirty="0" err="1">
                <a:solidFill>
                  <a:srgbClr val="0066FF"/>
                </a:solidFill>
                <a:latin typeface="Courier New" panose="02070309020205020404" pitchFamily="49" charset="0"/>
              </a:rPr>
              <a:t>ostream</a:t>
            </a:r>
            <a:r>
              <a:rPr lang="en-US" sz="2400" dirty="0">
                <a:solidFill>
                  <a:srgbClr val="000000"/>
                </a:solidFill>
                <a:latin typeface="Source Sans Pro" panose="020B0503030403020204" pitchFamily="34" charset="0"/>
              </a:rPr>
              <a:t> class’ member functions that handle 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&lt;&lt;</a:t>
            </a:r>
            <a:r>
              <a:rPr lang="en-US" sz="2400" dirty="0">
                <a:solidFill>
                  <a:srgbClr val="000000"/>
                </a:solidFill>
                <a:latin typeface="Source Sans Pro" panose="020B0503030403020204" pitchFamily="34" charset="0"/>
              </a:rPr>
              <a:t> return </a:t>
            </a:r>
            <a:r>
              <a:rPr lang="en-US" sz="2400" i="1" dirty="0">
                <a:solidFill>
                  <a:srgbClr val="000000"/>
                </a:solidFill>
                <a:latin typeface="Source Sans Pro" panose="020B0503030403020204" pitchFamily="34" charset="0"/>
              </a:rPr>
              <a:t>a reference to themselves</a:t>
            </a:r>
            <a:endParaRPr lang="en-US" sz="140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pPr marL="742950" lvl="1" indent="-285750" fontAlgn="base">
              <a:spcBef>
                <a:spcPts val="44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Source Sans Pro" panose="020B0503030403020204" pitchFamily="34" charset="0"/>
              </a:rPr>
              <a:t>When 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std::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cout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&lt;&lt; 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</a:rPr>
              <a:t>"Hello, World!"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r>
              <a:rPr lang="en-US" sz="2000" dirty="0">
                <a:solidFill>
                  <a:srgbClr val="FFFFFF"/>
                </a:solidFill>
                <a:latin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Source Sans Pro" panose="020B0503030403020204" pitchFamily="34" charset="0"/>
              </a:rPr>
              <a:t> is evaluated:</a:t>
            </a:r>
            <a:endParaRPr lang="en-US" sz="240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pPr marL="1143000" lvl="2" indent="-228600" fontAlgn="base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Source Sans Pro" panose="020B0503030403020204" pitchFamily="34" charset="0"/>
              </a:rPr>
              <a:t>A member function of the 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std::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cout</a:t>
            </a:r>
            <a:r>
              <a:rPr lang="en-US" sz="1600" dirty="0">
                <a:solidFill>
                  <a:srgbClr val="000000"/>
                </a:solidFill>
                <a:latin typeface="Source Sans Pro" panose="020B0503030403020204" pitchFamily="34" charset="0"/>
              </a:rPr>
              <a:t> object is invoked</a:t>
            </a:r>
            <a:endParaRPr lang="en-US" sz="140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pPr marL="1143000" lvl="2" indent="-228600" fontAlgn="base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Source Sans Pro" panose="020B0503030403020204" pitchFamily="34" charset="0"/>
              </a:rPr>
              <a:t>It buffers the string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</a:rPr>
              <a:t>"Hello, World!"</a:t>
            </a:r>
            <a:r>
              <a:rPr lang="en-US" sz="1600" dirty="0">
                <a:solidFill>
                  <a:srgbClr val="000000"/>
                </a:solidFill>
                <a:latin typeface="Source Sans Pro" panose="020B0503030403020204" pitchFamily="34" charset="0"/>
              </a:rPr>
              <a:t> for the console</a:t>
            </a:r>
            <a:endParaRPr lang="en-US" sz="140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Source Sans Pro" panose="020B0503030403020204" pitchFamily="34" charset="0"/>
              </a:rPr>
              <a:t>And it returns a reference to 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std::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cout</a:t>
            </a:r>
            <a:endParaRPr lang="en-US" sz="16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A00B7A1-1D69-D441-94F2-54CF8E4CCC88}"/>
              </a:ext>
            </a:extLst>
          </p:cNvPr>
          <p:cNvSpPr/>
          <p:nvPr/>
        </p:nvSpPr>
        <p:spPr>
          <a:xfrm>
            <a:off x="876997" y="2769941"/>
            <a:ext cx="5858914" cy="432209"/>
          </a:xfrm>
          <a:prstGeom prst="rect">
            <a:avLst/>
          </a:prstGeom>
          <a:noFill/>
          <a:ln w="28575">
            <a:solidFill>
              <a:srgbClr val="B6A4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49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66003-4B7B-DF4C-B13B-DEE0E7484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Refined Hello World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246F9F-C4C9-5A4D-9DCD-DDC7135DF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0E3E3-8AAA-194D-9BA6-BB2CD96B83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8C3D49-2466-6941-A97D-9636C12098F6}"/>
              </a:ext>
            </a:extLst>
          </p:cNvPr>
          <p:cNvSpPr/>
          <p:nvPr/>
        </p:nvSpPr>
        <p:spPr>
          <a:xfrm>
            <a:off x="575239" y="1582340"/>
            <a:ext cx="6096000" cy="3139321"/>
          </a:xfrm>
          <a:prstGeom prst="rect">
            <a:avLst/>
          </a:prstGeom>
          <a:ln>
            <a:solidFill>
              <a:srgbClr val="4C3282"/>
            </a:solidFill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</a:rPr>
              <a:t>#include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</a:rPr>
              <a:t>&lt;iostream&gt;   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</a:rPr>
              <a:t>// for </a:t>
            </a:r>
            <a:r>
              <a:rPr lang="en-US" i="1" dirty="0" err="1">
                <a:solidFill>
                  <a:srgbClr val="5A5A5A"/>
                </a:solidFill>
                <a:latin typeface="Courier New" panose="02070309020205020404" pitchFamily="49" charset="0"/>
              </a:rPr>
              <a:t>cout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</a:rPr>
              <a:t>, </a:t>
            </a:r>
            <a:r>
              <a:rPr lang="en-US" i="1" dirty="0" err="1">
                <a:solidFill>
                  <a:srgbClr val="5A5A5A"/>
                </a:solidFill>
                <a:latin typeface="Courier New" panose="02070309020205020404" pitchFamily="49" charset="0"/>
              </a:rPr>
              <a:t>endl</a:t>
            </a:r>
            <a:endParaRPr lang="en-US" dirty="0"/>
          </a:p>
          <a:p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</a:rPr>
              <a:t>#include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D94B7B"/>
                </a:solidFill>
                <a:latin typeface="Courier New" panose="02070309020205020404" pitchFamily="49" charset="0"/>
              </a:rPr>
              <a:t>cstdlib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</a:rPr>
              <a:t>&gt;    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</a:rPr>
              <a:t>// for EXIT_SUCCESS</a:t>
            </a:r>
            <a:endParaRPr lang="en-US" dirty="0"/>
          </a:p>
          <a:p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</a:rPr>
              <a:t>#include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</a:rPr>
              <a:t>&lt;string&gt;     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</a:rPr>
              <a:t>// for string</a:t>
            </a:r>
            <a:endParaRPr lang="en-US" dirty="0"/>
          </a:p>
          <a:p>
            <a:br>
              <a:rPr lang="en-US" dirty="0"/>
            </a:b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</a:rPr>
              <a:t>using namespace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 std;</a:t>
            </a:r>
            <a:endParaRPr lang="en-US" dirty="0"/>
          </a:p>
          <a:p>
            <a:br>
              <a:rPr lang="en-US" dirty="0"/>
            </a:b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</a:rPr>
              <a:t>int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</a:rPr>
              <a:t>main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611BB8"/>
                </a:solidFill>
                <a:latin typeface="Courier New" panose="02070309020205020404" pitchFamily="49" charset="0"/>
              </a:rPr>
              <a:t>argc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</a:rPr>
              <a:t>char** </a:t>
            </a:r>
            <a:r>
              <a:rPr lang="en-US" dirty="0" err="1">
                <a:solidFill>
                  <a:srgbClr val="611BB8"/>
                </a:solidFill>
                <a:latin typeface="Courier New" panose="02070309020205020404" pitchFamily="49" charset="0"/>
              </a:rPr>
              <a:t>argv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) {</a:t>
            </a:r>
            <a:endParaRPr lang="en-US" dirty="0"/>
          </a:p>
          <a:p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  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</a:rPr>
              <a:t>string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 hello(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</a:rPr>
              <a:t>"Hello, World!"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);</a:t>
            </a:r>
            <a:endParaRPr lang="en-US" dirty="0"/>
          </a:p>
          <a:p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  </a:t>
            </a:r>
            <a:r>
              <a:rPr lang="en-US" dirty="0" err="1">
                <a:solidFill>
                  <a:srgbClr val="611BB8"/>
                </a:solidFill>
                <a:latin typeface="Courier New" panose="02070309020205020404" pitchFamily="49" charset="0"/>
              </a:rPr>
              <a:t>cout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 &lt;&lt; hello &lt;&lt; </a:t>
            </a:r>
            <a:r>
              <a:rPr lang="en-US" dirty="0" err="1">
                <a:solidFill>
                  <a:srgbClr val="669900"/>
                </a:solidFill>
                <a:latin typeface="Courier New" panose="02070309020205020404" pitchFamily="49" charset="0"/>
              </a:rPr>
              <a:t>endl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;</a:t>
            </a:r>
            <a:endParaRPr lang="en-US" dirty="0"/>
          </a:p>
          <a:p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  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</a:rPr>
              <a:t>return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EXIT_SUCCESS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;</a:t>
            </a:r>
            <a:endParaRPr lang="en-US" dirty="0"/>
          </a:p>
          <a:p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}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A6291C3-6482-1149-8CFE-EDC7B08594F6}"/>
              </a:ext>
            </a:extLst>
          </p:cNvPr>
          <p:cNvSpPr/>
          <p:nvPr/>
        </p:nvSpPr>
        <p:spPr>
          <a:xfrm>
            <a:off x="6671239" y="1582340"/>
            <a:ext cx="527311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ts val="520"/>
              </a:spcBef>
            </a:pPr>
            <a:r>
              <a:rPr lang="en-US" sz="2600" dirty="0">
                <a:solidFill>
                  <a:srgbClr val="000000"/>
                </a:solidFill>
                <a:latin typeface="Source Sans Pro" panose="020B0503030403020204" pitchFamily="34" charset="0"/>
              </a:rPr>
              <a:t>C++’s standard library has a </a:t>
            </a: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</a:rPr>
              <a:t>std::string</a:t>
            </a:r>
            <a:r>
              <a:rPr lang="en-US" sz="2600" dirty="0">
                <a:solidFill>
                  <a:srgbClr val="000000"/>
                </a:solidFill>
                <a:latin typeface="Source Sans Pro" panose="020B0503030403020204" pitchFamily="34" charset="0"/>
              </a:rPr>
              <a:t> class</a:t>
            </a:r>
            <a:endParaRPr lang="en-US" sz="156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pPr marL="742950" lvl="1" indent="-285750" fontAlgn="base">
              <a:spcBef>
                <a:spcPts val="44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Source Sans Pro" panose="020B0503030403020204" pitchFamily="34" charset="0"/>
              </a:rPr>
              <a:t>Include the </a:t>
            </a:r>
            <a:r>
              <a:rPr lang="en-US" sz="2200" dirty="0">
                <a:solidFill>
                  <a:srgbClr val="D94B7B"/>
                </a:solidFill>
                <a:latin typeface="Courier New" panose="02070309020205020404" pitchFamily="49" charset="0"/>
              </a:rPr>
              <a:t>string</a:t>
            </a:r>
            <a:r>
              <a:rPr lang="en-US" sz="2200" dirty="0">
                <a:solidFill>
                  <a:srgbClr val="000000"/>
                </a:solidFill>
                <a:latin typeface="Source Sans Pro" panose="020B0503030403020204" pitchFamily="34" charset="0"/>
              </a:rPr>
              <a:t> header to use it</a:t>
            </a:r>
            <a:endParaRPr lang="en-US" sz="242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pPr marL="1143000" lvl="2" indent="-228600" fontAlgn="base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Source Sans Pro" panose="020B0503030403020204" pitchFamily="34" charset="0"/>
              </a:rPr>
              <a:t>Seems to be automatically included in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</a:rPr>
              <a:t>iostream</a:t>
            </a:r>
            <a:r>
              <a:rPr lang="en-US" dirty="0">
                <a:solidFill>
                  <a:srgbClr val="D94B7B"/>
                </a:solidFill>
                <a:latin typeface="Source Sans Pro" panose="020B0503030403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Source Sans Pro" panose="020B0503030403020204" pitchFamily="34" charset="0"/>
              </a:rPr>
              <a:t>on CSE Linux environment (C++11) – but include it explicitly anyway if you use it</a:t>
            </a:r>
            <a:endParaRPr lang="en-US" sz="160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pPr marL="742950" lvl="1" indent="-285750" fontAlgn="base">
              <a:spcBef>
                <a:spcPts val="440"/>
              </a:spcBef>
              <a:buFont typeface="Arial" panose="020B0604020202020204" pitchFamily="34" charset="0"/>
              <a:buChar char="•"/>
            </a:pPr>
            <a:r>
              <a:rPr lang="en-US" sz="2200" u="sng" dirty="0">
                <a:solidFill>
                  <a:srgbClr val="009688"/>
                </a:solidFill>
                <a:latin typeface="Source Sans Pro" panose="020B0503030403020204" pitchFamily="34" charset="0"/>
                <a:hlinkClick r:id="rId2"/>
              </a:rPr>
              <a:t>http://www.cplusplus.com/reference/string/</a:t>
            </a:r>
            <a:r>
              <a:rPr lang="en-US" sz="2200" dirty="0">
                <a:solidFill>
                  <a:srgbClr val="000000"/>
                </a:solidFill>
                <a:latin typeface="Source Sans Pro" panose="020B0503030403020204" pitchFamily="34" charset="0"/>
              </a:rPr>
              <a:t> </a:t>
            </a:r>
            <a:endParaRPr lang="en-US" sz="2420" b="0" i="0" u="none" strike="noStrike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4E2D565-28D6-E746-86AD-9A3721652782}"/>
              </a:ext>
            </a:extLst>
          </p:cNvPr>
          <p:cNvSpPr/>
          <p:nvPr/>
        </p:nvSpPr>
        <p:spPr>
          <a:xfrm>
            <a:off x="575239" y="2167341"/>
            <a:ext cx="2929961" cy="328209"/>
          </a:xfrm>
          <a:prstGeom prst="rect">
            <a:avLst/>
          </a:prstGeom>
          <a:noFill/>
          <a:ln w="28575">
            <a:solidFill>
              <a:srgbClr val="B6A4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878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66003-4B7B-DF4C-B13B-DEE0E7484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Refined Hello World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246F9F-C4C9-5A4D-9DCD-DDC7135DF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0E3E3-8AAA-194D-9BA6-BB2CD96B83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8C3D49-2466-6941-A97D-9636C12098F6}"/>
              </a:ext>
            </a:extLst>
          </p:cNvPr>
          <p:cNvSpPr/>
          <p:nvPr/>
        </p:nvSpPr>
        <p:spPr>
          <a:xfrm>
            <a:off x="575239" y="1582340"/>
            <a:ext cx="6096000" cy="3139321"/>
          </a:xfrm>
          <a:prstGeom prst="rect">
            <a:avLst/>
          </a:prstGeom>
          <a:ln>
            <a:solidFill>
              <a:srgbClr val="4C3282"/>
            </a:solidFill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</a:rPr>
              <a:t>#include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</a:rPr>
              <a:t>&lt;iostream&gt;   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</a:rPr>
              <a:t>// for </a:t>
            </a:r>
            <a:r>
              <a:rPr lang="en-US" i="1" dirty="0" err="1">
                <a:solidFill>
                  <a:srgbClr val="5A5A5A"/>
                </a:solidFill>
                <a:latin typeface="Courier New" panose="02070309020205020404" pitchFamily="49" charset="0"/>
              </a:rPr>
              <a:t>cout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</a:rPr>
              <a:t>, </a:t>
            </a:r>
            <a:r>
              <a:rPr lang="en-US" i="1" dirty="0" err="1">
                <a:solidFill>
                  <a:srgbClr val="5A5A5A"/>
                </a:solidFill>
                <a:latin typeface="Courier New" panose="02070309020205020404" pitchFamily="49" charset="0"/>
              </a:rPr>
              <a:t>endl</a:t>
            </a:r>
            <a:endParaRPr lang="en-US" dirty="0"/>
          </a:p>
          <a:p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</a:rPr>
              <a:t>#include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D94B7B"/>
                </a:solidFill>
                <a:latin typeface="Courier New" panose="02070309020205020404" pitchFamily="49" charset="0"/>
              </a:rPr>
              <a:t>cstdlib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</a:rPr>
              <a:t>&gt;    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</a:rPr>
              <a:t>// for EXIT_SUCCESS</a:t>
            </a:r>
            <a:endParaRPr lang="en-US" dirty="0"/>
          </a:p>
          <a:p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</a:rPr>
              <a:t>#include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</a:rPr>
              <a:t>&lt;string&gt;     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</a:rPr>
              <a:t>// for string</a:t>
            </a:r>
            <a:endParaRPr lang="en-US" dirty="0"/>
          </a:p>
          <a:p>
            <a:br>
              <a:rPr lang="en-US" dirty="0"/>
            </a:b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</a:rPr>
              <a:t>using namespace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 std;</a:t>
            </a:r>
            <a:endParaRPr lang="en-US" dirty="0"/>
          </a:p>
          <a:p>
            <a:br>
              <a:rPr lang="en-US" dirty="0"/>
            </a:b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</a:rPr>
              <a:t>int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</a:rPr>
              <a:t>main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611BB8"/>
                </a:solidFill>
                <a:latin typeface="Courier New" panose="02070309020205020404" pitchFamily="49" charset="0"/>
              </a:rPr>
              <a:t>argc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</a:rPr>
              <a:t>char** </a:t>
            </a:r>
            <a:r>
              <a:rPr lang="en-US" dirty="0" err="1">
                <a:solidFill>
                  <a:srgbClr val="611BB8"/>
                </a:solidFill>
                <a:latin typeface="Courier New" panose="02070309020205020404" pitchFamily="49" charset="0"/>
              </a:rPr>
              <a:t>argv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) {</a:t>
            </a:r>
            <a:endParaRPr lang="en-US" dirty="0"/>
          </a:p>
          <a:p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  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</a:rPr>
              <a:t>string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 hello(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</a:rPr>
              <a:t>"Hello, World!"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);</a:t>
            </a:r>
            <a:endParaRPr lang="en-US" dirty="0"/>
          </a:p>
          <a:p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  </a:t>
            </a:r>
            <a:r>
              <a:rPr lang="en-US" dirty="0" err="1">
                <a:solidFill>
                  <a:srgbClr val="611BB8"/>
                </a:solidFill>
                <a:latin typeface="Courier New" panose="02070309020205020404" pitchFamily="49" charset="0"/>
              </a:rPr>
              <a:t>cout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 &lt;&lt; hello &lt;&lt; </a:t>
            </a:r>
            <a:r>
              <a:rPr lang="en-US" dirty="0" err="1">
                <a:solidFill>
                  <a:srgbClr val="669900"/>
                </a:solidFill>
                <a:latin typeface="Courier New" panose="02070309020205020404" pitchFamily="49" charset="0"/>
              </a:rPr>
              <a:t>endl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;</a:t>
            </a:r>
            <a:endParaRPr lang="en-US" dirty="0"/>
          </a:p>
          <a:p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  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</a:rPr>
              <a:t>return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EXIT_SUCCESS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;</a:t>
            </a:r>
            <a:endParaRPr lang="en-US" dirty="0"/>
          </a:p>
          <a:p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}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363E98-B671-D24C-B599-0452F19A22BA}"/>
              </a:ext>
            </a:extLst>
          </p:cNvPr>
          <p:cNvSpPr/>
          <p:nvPr/>
        </p:nvSpPr>
        <p:spPr>
          <a:xfrm>
            <a:off x="6747439" y="1587438"/>
            <a:ext cx="5387411" cy="2882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ts val="52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Source Sans Pro" panose="020B0503030403020204" pitchFamily="34" charset="0"/>
              </a:rPr>
              <a:t>The </a:t>
            </a:r>
            <a:r>
              <a:rPr lang="en-US" sz="2400" dirty="0">
                <a:solidFill>
                  <a:srgbClr val="E2661A"/>
                </a:solidFill>
                <a:latin typeface="Courier New" panose="02070309020205020404" pitchFamily="49" charset="0"/>
              </a:rPr>
              <a:t>using</a:t>
            </a:r>
            <a:r>
              <a:rPr lang="en-US" sz="2400" dirty="0">
                <a:solidFill>
                  <a:srgbClr val="000000"/>
                </a:solidFill>
                <a:latin typeface="Source Sans Pro" panose="020B0503030403020204" pitchFamily="34" charset="0"/>
              </a:rPr>
              <a:t> keyword introduces a namespace (or part of) into the current region</a:t>
            </a:r>
            <a:endParaRPr lang="en-US" sz="140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pPr marL="285750" indent="-285750" fontAlgn="base">
              <a:spcBef>
                <a:spcPts val="44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using namespace std;  </a:t>
            </a:r>
            <a:r>
              <a:rPr lang="en-US" sz="2000" dirty="0">
                <a:solidFill>
                  <a:srgbClr val="000000"/>
                </a:solidFill>
                <a:latin typeface="Source Sans Pro" panose="020B0503030403020204" pitchFamily="34" charset="0"/>
              </a:rPr>
              <a:t>imports all names from 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std::</a:t>
            </a:r>
            <a:endParaRPr lang="en-US" sz="240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using std::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cout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  <a:r>
              <a:rPr lang="en-US" sz="2000" dirty="0">
                <a:solidFill>
                  <a:srgbClr val="000000"/>
                </a:solidFill>
                <a:latin typeface="Source Sans Pro" panose="020B0503030403020204" pitchFamily="34" charset="0"/>
              </a:rPr>
              <a:t> imports </a:t>
            </a:r>
            <a:r>
              <a:rPr lang="en-US" sz="2000" i="1" dirty="0">
                <a:solidFill>
                  <a:srgbClr val="000000"/>
                </a:solidFill>
                <a:latin typeface="Source Sans Pro" panose="020B0503030403020204" pitchFamily="34" charset="0"/>
              </a:rPr>
              <a:t>only 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std::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cout</a:t>
            </a:r>
            <a:r>
              <a:rPr lang="en-US" sz="20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br>
              <a:rPr lang="en-US" sz="2000" dirty="0">
                <a:solidFill>
                  <a:srgbClr val="000000"/>
                </a:solidFill>
                <a:latin typeface="Source Sans Pro" panose="020B0503030403020204" pitchFamily="34" charset="0"/>
              </a:rPr>
            </a:br>
            <a:r>
              <a:rPr lang="en-US" sz="2000" dirty="0">
                <a:solidFill>
                  <a:srgbClr val="000000"/>
                </a:solidFill>
                <a:latin typeface="Source Sans Pro" panose="020B0503030403020204" pitchFamily="34" charset="0"/>
              </a:rPr>
              <a:t>(used as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cout</a:t>
            </a:r>
            <a:r>
              <a:rPr lang="en-US" sz="20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  <a:endParaRPr lang="en-US" sz="16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2FBED3-1AF3-754C-8541-7AE997A1C492}"/>
              </a:ext>
            </a:extLst>
          </p:cNvPr>
          <p:cNvSpPr/>
          <p:nvPr/>
        </p:nvSpPr>
        <p:spPr>
          <a:xfrm>
            <a:off x="575239" y="4985001"/>
            <a:ext cx="6096000" cy="155940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ts val="520"/>
              </a:spcBef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0000"/>
                </a:solidFill>
                <a:latin typeface="Source Sans Pro" panose="020B0503030403020204" pitchFamily="34" charset="0"/>
              </a:rPr>
              <a:t>Benefits of </a:t>
            </a:r>
            <a:endParaRPr lang="en-US" sz="156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pPr marL="742950" lvl="1" indent="-285750" fontAlgn="base">
              <a:spcBef>
                <a:spcPts val="44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Source Sans Pro" panose="020B0503030403020204" pitchFamily="34" charset="0"/>
              </a:rPr>
              <a:t>We can now refer to </a:t>
            </a: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</a:rPr>
              <a:t>std::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</a:rPr>
              <a:t>string</a:t>
            </a:r>
            <a:r>
              <a:rPr lang="en-US" sz="2200" dirty="0">
                <a:solidFill>
                  <a:srgbClr val="000000"/>
                </a:solidFill>
                <a:latin typeface="Source Sans Pro" panose="020B0503030403020204" pitchFamily="34" charset="0"/>
              </a:rPr>
              <a:t> as 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</a:rPr>
              <a:t>string</a:t>
            </a:r>
            <a:r>
              <a:rPr lang="en-US" sz="2200" dirty="0">
                <a:solidFill>
                  <a:srgbClr val="000000"/>
                </a:solidFill>
                <a:latin typeface="Source Sans Pro" panose="020B0503030403020204" pitchFamily="34" charset="0"/>
              </a:rPr>
              <a:t>, </a:t>
            </a: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</a:rPr>
              <a:t>std::</a:t>
            </a:r>
            <a:r>
              <a:rPr lang="en-US" sz="22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cout</a:t>
            </a:r>
            <a:r>
              <a:rPr lang="en-US" sz="2200" dirty="0">
                <a:solidFill>
                  <a:srgbClr val="000000"/>
                </a:solidFill>
                <a:latin typeface="Source Sans Pro" panose="020B0503030403020204" pitchFamily="34" charset="0"/>
              </a:rPr>
              <a:t> as </a:t>
            </a:r>
            <a:r>
              <a:rPr lang="en-US" sz="22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cout</a:t>
            </a:r>
            <a:r>
              <a:rPr lang="en-US" sz="2200" dirty="0">
                <a:solidFill>
                  <a:srgbClr val="000000"/>
                </a:solidFill>
                <a:latin typeface="Source Sans Pro" panose="020B0503030403020204" pitchFamily="34" charset="0"/>
              </a:rPr>
              <a:t>, and </a:t>
            </a: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</a:rPr>
              <a:t>std::</a:t>
            </a:r>
            <a:r>
              <a:rPr lang="en-US" sz="2200" dirty="0" err="1">
                <a:solidFill>
                  <a:srgbClr val="000000"/>
                </a:solidFill>
                <a:latin typeface="Courier New" panose="02070309020205020404" pitchFamily="49" charset="0"/>
              </a:rPr>
              <a:t>endl</a:t>
            </a:r>
            <a:r>
              <a:rPr lang="en-US" sz="2200" dirty="0">
                <a:solidFill>
                  <a:srgbClr val="000000"/>
                </a:solidFill>
                <a:latin typeface="Source Sans Pro" panose="020B0503030403020204" pitchFamily="34" charset="0"/>
              </a:rPr>
              <a:t> as </a:t>
            </a:r>
            <a:r>
              <a:rPr lang="en-US" sz="2200" dirty="0" err="1">
                <a:solidFill>
                  <a:srgbClr val="000000"/>
                </a:solidFill>
                <a:latin typeface="Courier New" panose="02070309020205020404" pitchFamily="49" charset="0"/>
              </a:rPr>
              <a:t>endl</a:t>
            </a:r>
            <a:endParaRPr lang="en-US" sz="2420" b="0" i="0" u="none" strike="noStrike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A593C5-6A27-9246-ADEB-66C56C842A9E}"/>
              </a:ext>
            </a:extLst>
          </p:cNvPr>
          <p:cNvSpPr txBox="1"/>
          <p:nvPr/>
        </p:nvSpPr>
        <p:spPr>
          <a:xfrm>
            <a:off x="2243372" y="5026058"/>
            <a:ext cx="3262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std;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9EF90E-D65A-C043-99AA-F9AC51A4EAE1}"/>
              </a:ext>
            </a:extLst>
          </p:cNvPr>
          <p:cNvSpPr/>
          <p:nvPr/>
        </p:nvSpPr>
        <p:spPr>
          <a:xfrm>
            <a:off x="575239" y="2668475"/>
            <a:ext cx="2968061" cy="379525"/>
          </a:xfrm>
          <a:prstGeom prst="rect">
            <a:avLst/>
          </a:prstGeom>
          <a:noFill/>
          <a:ln w="28575">
            <a:solidFill>
              <a:srgbClr val="B6A4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1E80382-F0FE-B844-906A-E1BF2A077B1A}"/>
              </a:ext>
            </a:extLst>
          </p:cNvPr>
          <p:cNvSpPr/>
          <p:nvPr/>
        </p:nvSpPr>
        <p:spPr>
          <a:xfrm>
            <a:off x="906527" y="3528300"/>
            <a:ext cx="903223" cy="281702"/>
          </a:xfrm>
          <a:prstGeom prst="rect">
            <a:avLst/>
          </a:prstGeom>
          <a:noFill/>
          <a:ln w="28575">
            <a:solidFill>
              <a:srgbClr val="B6A4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3A92D17-2F35-A443-B432-E5921294135A}"/>
              </a:ext>
            </a:extLst>
          </p:cNvPr>
          <p:cNvSpPr/>
          <p:nvPr/>
        </p:nvSpPr>
        <p:spPr>
          <a:xfrm>
            <a:off x="917705" y="3832697"/>
            <a:ext cx="568196" cy="301437"/>
          </a:xfrm>
          <a:prstGeom prst="rect">
            <a:avLst/>
          </a:prstGeom>
          <a:noFill/>
          <a:ln w="28575">
            <a:solidFill>
              <a:srgbClr val="B6A4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735071C-C36A-834F-8048-285A4BC1F3E9}"/>
              </a:ext>
            </a:extLst>
          </p:cNvPr>
          <p:cNvSpPr/>
          <p:nvPr/>
        </p:nvSpPr>
        <p:spPr>
          <a:xfrm>
            <a:off x="3226276" y="3810001"/>
            <a:ext cx="568196" cy="301437"/>
          </a:xfrm>
          <a:prstGeom prst="rect">
            <a:avLst/>
          </a:prstGeom>
          <a:noFill/>
          <a:ln w="28575">
            <a:solidFill>
              <a:srgbClr val="B6A4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99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606FA-05F6-3C4D-9E88-D82A72567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Namespaces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E8B12-B677-BB4A-AD26-F7A9E682A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1" y="1463857"/>
            <a:ext cx="4568260" cy="4845504"/>
          </a:xfrm>
        </p:spPr>
        <p:txBody>
          <a:bodyPr/>
          <a:lstStyle/>
          <a:p>
            <a:r>
              <a:rPr lang="en-US" dirty="0"/>
              <a:t>Groups code logically</a:t>
            </a:r>
          </a:p>
          <a:p>
            <a:r>
              <a:rPr lang="en-US" dirty="0"/>
              <a:t>can reuse names for each namespace</a:t>
            </a:r>
          </a:p>
          <a:p>
            <a:r>
              <a:rPr lang="en-US" dirty="0"/>
              <a:t>Disambiguate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 </a:t>
            </a:r>
            <a:r>
              <a:rPr lang="en-US" dirty="0"/>
              <a:t>syntax</a:t>
            </a:r>
          </a:p>
          <a:p>
            <a:r>
              <a:rPr lang="en-US" dirty="0"/>
              <a:t>Can avoid using the prefix with 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 space foo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doSomething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  <a:p>
            <a:r>
              <a:rPr lang="en-US" dirty="0"/>
              <a:t>if you are using a namespace in a header, you must also use the name space in the source code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EF7685-C4A1-D84D-A7EE-F4FAE8A1C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7D84B7-E9E2-7A4F-BB8D-4B0D87E075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610671-FBC5-8944-8B0E-D18092C3A81A}"/>
              </a:ext>
            </a:extLst>
          </p:cNvPr>
          <p:cNvSpPr txBox="1"/>
          <p:nvPr/>
        </p:nvSpPr>
        <p:spPr>
          <a:xfrm>
            <a:off x="6096000" y="1463857"/>
            <a:ext cx="4185761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namespace foo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int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doSomething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(int x);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name space bar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int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doSomething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(int x);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foo::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doSomething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(3);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bar::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doSomething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(3);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118139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66003-4B7B-DF4C-B13B-DEE0E7484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Refined Hello World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246F9F-C4C9-5A4D-9DCD-DDC7135DF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0E3E3-8AAA-194D-9BA6-BB2CD96B83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8C3D49-2466-6941-A97D-9636C12098F6}"/>
              </a:ext>
            </a:extLst>
          </p:cNvPr>
          <p:cNvSpPr/>
          <p:nvPr/>
        </p:nvSpPr>
        <p:spPr>
          <a:xfrm>
            <a:off x="575239" y="1582340"/>
            <a:ext cx="6096000" cy="3139321"/>
          </a:xfrm>
          <a:prstGeom prst="rect">
            <a:avLst/>
          </a:prstGeom>
          <a:ln>
            <a:solidFill>
              <a:srgbClr val="4C3282"/>
            </a:solidFill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</a:rPr>
              <a:t>#include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</a:rPr>
              <a:t>&lt;iostream&gt;   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</a:rPr>
              <a:t>// for </a:t>
            </a:r>
            <a:r>
              <a:rPr lang="en-US" i="1" dirty="0" err="1">
                <a:solidFill>
                  <a:srgbClr val="5A5A5A"/>
                </a:solidFill>
                <a:latin typeface="Courier New" panose="02070309020205020404" pitchFamily="49" charset="0"/>
              </a:rPr>
              <a:t>cout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</a:rPr>
              <a:t>, </a:t>
            </a:r>
            <a:r>
              <a:rPr lang="en-US" i="1" dirty="0" err="1">
                <a:solidFill>
                  <a:srgbClr val="5A5A5A"/>
                </a:solidFill>
                <a:latin typeface="Courier New" panose="02070309020205020404" pitchFamily="49" charset="0"/>
              </a:rPr>
              <a:t>endl</a:t>
            </a:r>
            <a:endParaRPr lang="en-US" dirty="0"/>
          </a:p>
          <a:p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</a:rPr>
              <a:t>#include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D94B7B"/>
                </a:solidFill>
                <a:latin typeface="Courier New" panose="02070309020205020404" pitchFamily="49" charset="0"/>
              </a:rPr>
              <a:t>cstdlib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</a:rPr>
              <a:t>&gt;    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</a:rPr>
              <a:t>// for EXIT_SUCCESS</a:t>
            </a:r>
            <a:endParaRPr lang="en-US" dirty="0"/>
          </a:p>
          <a:p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</a:rPr>
              <a:t>#include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</a:rPr>
              <a:t>&lt;string&gt;     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</a:rPr>
              <a:t>// for string</a:t>
            </a:r>
            <a:endParaRPr lang="en-US" dirty="0"/>
          </a:p>
          <a:p>
            <a:br>
              <a:rPr lang="en-US" dirty="0"/>
            </a:b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</a:rPr>
              <a:t>using namespace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 std;</a:t>
            </a:r>
            <a:endParaRPr lang="en-US" dirty="0"/>
          </a:p>
          <a:p>
            <a:br>
              <a:rPr lang="en-US" dirty="0"/>
            </a:b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</a:rPr>
              <a:t>int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</a:rPr>
              <a:t>main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611BB8"/>
                </a:solidFill>
                <a:latin typeface="Courier New" panose="02070309020205020404" pitchFamily="49" charset="0"/>
              </a:rPr>
              <a:t>argc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</a:rPr>
              <a:t>char** </a:t>
            </a:r>
            <a:r>
              <a:rPr lang="en-US" dirty="0" err="1">
                <a:solidFill>
                  <a:srgbClr val="611BB8"/>
                </a:solidFill>
                <a:latin typeface="Courier New" panose="02070309020205020404" pitchFamily="49" charset="0"/>
              </a:rPr>
              <a:t>argv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) {</a:t>
            </a:r>
            <a:endParaRPr lang="en-US" dirty="0"/>
          </a:p>
          <a:p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  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</a:rPr>
              <a:t>string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 hello(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</a:rPr>
              <a:t>"Hello, World!"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);</a:t>
            </a:r>
            <a:endParaRPr lang="en-US" dirty="0"/>
          </a:p>
          <a:p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  </a:t>
            </a:r>
            <a:r>
              <a:rPr lang="en-US" dirty="0" err="1">
                <a:solidFill>
                  <a:srgbClr val="611BB8"/>
                </a:solidFill>
                <a:latin typeface="Courier New" panose="02070309020205020404" pitchFamily="49" charset="0"/>
              </a:rPr>
              <a:t>cout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 &lt;&lt; hello &lt;&lt; </a:t>
            </a:r>
            <a:r>
              <a:rPr lang="en-US" dirty="0" err="1">
                <a:solidFill>
                  <a:srgbClr val="669900"/>
                </a:solidFill>
                <a:latin typeface="Courier New" panose="02070309020205020404" pitchFamily="49" charset="0"/>
              </a:rPr>
              <a:t>endl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;</a:t>
            </a:r>
            <a:endParaRPr lang="en-US" dirty="0"/>
          </a:p>
          <a:p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  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</a:rPr>
              <a:t>return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EXIT_SUCCESS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;</a:t>
            </a:r>
            <a:endParaRPr lang="en-US" dirty="0"/>
          </a:p>
          <a:p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}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DD459F4-CD03-F444-9AE2-746A3BD25F32}"/>
              </a:ext>
            </a:extLst>
          </p:cNvPr>
          <p:cNvSpPr/>
          <p:nvPr/>
        </p:nvSpPr>
        <p:spPr>
          <a:xfrm>
            <a:off x="6861739" y="1540287"/>
            <a:ext cx="5139761" cy="2698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ts val="520"/>
              </a:spcBef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0000"/>
                </a:solidFill>
                <a:latin typeface="Source Sans Pro" panose="020B0503030403020204" pitchFamily="34" charset="0"/>
              </a:rPr>
              <a:t>Here we are instantiating a </a:t>
            </a: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</a:rPr>
              <a:t>std::</a:t>
            </a:r>
            <a:r>
              <a:rPr lang="en-US" sz="2600" dirty="0">
                <a:solidFill>
                  <a:srgbClr val="0066FF"/>
                </a:solidFill>
                <a:latin typeface="Courier New" panose="02070309020205020404" pitchFamily="49" charset="0"/>
              </a:rPr>
              <a:t>string</a:t>
            </a:r>
            <a:r>
              <a:rPr lang="en-US" sz="2600" dirty="0">
                <a:solidFill>
                  <a:srgbClr val="000000"/>
                </a:solidFill>
                <a:latin typeface="Source Sans Pro" panose="020B0503030403020204" pitchFamily="34" charset="0"/>
              </a:rPr>
              <a:t> object </a:t>
            </a:r>
            <a:r>
              <a:rPr lang="en-US" sz="2600" i="1" dirty="0">
                <a:solidFill>
                  <a:srgbClr val="000000"/>
                </a:solidFill>
                <a:latin typeface="Source Sans Pro" panose="020B0503030403020204" pitchFamily="34" charset="0"/>
              </a:rPr>
              <a:t>on the stack</a:t>
            </a:r>
            <a:r>
              <a:rPr lang="en-US" sz="2600" dirty="0">
                <a:solidFill>
                  <a:srgbClr val="000000"/>
                </a:solidFill>
                <a:latin typeface="Source Sans Pro" panose="020B0503030403020204" pitchFamily="34" charset="0"/>
              </a:rPr>
              <a:t> (an ordinary local variable)</a:t>
            </a:r>
            <a:endParaRPr lang="en-US" sz="156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pPr marL="742950" lvl="1" indent="-285750" fontAlgn="base">
              <a:spcBef>
                <a:spcPts val="44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Source Sans Pro" panose="020B0503030403020204" pitchFamily="34" charset="0"/>
              </a:rPr>
              <a:t>Passing the C string </a:t>
            </a:r>
            <a:r>
              <a:rPr lang="en-US" sz="2200" dirty="0">
                <a:solidFill>
                  <a:srgbClr val="D94B7B"/>
                </a:solidFill>
                <a:latin typeface="Courier New" panose="02070309020205020404" pitchFamily="49" charset="0"/>
              </a:rPr>
              <a:t>"Hello, World!"</a:t>
            </a:r>
            <a:r>
              <a:rPr lang="en-US" sz="2200" dirty="0">
                <a:solidFill>
                  <a:srgbClr val="000000"/>
                </a:solidFill>
                <a:latin typeface="Source Sans Pro" panose="020B0503030403020204" pitchFamily="34" charset="0"/>
              </a:rPr>
              <a:t> to its constructor method</a:t>
            </a:r>
            <a:endParaRPr lang="en-US" sz="242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</a:rPr>
              <a:t>hello</a:t>
            </a:r>
            <a:r>
              <a:rPr lang="en-US" sz="2200" dirty="0">
                <a:solidFill>
                  <a:srgbClr val="000000"/>
                </a:solidFill>
                <a:latin typeface="Source Sans Pro" panose="020B0503030403020204" pitchFamily="34" charset="0"/>
              </a:rPr>
              <a:t> is deallocated (and its destructor invoked) when </a:t>
            </a:r>
            <a:r>
              <a:rPr lang="en-US" sz="2200" b="1" dirty="0">
                <a:solidFill>
                  <a:srgbClr val="669900"/>
                </a:solidFill>
                <a:latin typeface="Courier New" panose="02070309020205020404" pitchFamily="49" charset="0"/>
              </a:rPr>
              <a:t>main</a:t>
            </a:r>
            <a:r>
              <a:rPr lang="en-US" sz="2200" dirty="0">
                <a:solidFill>
                  <a:srgbClr val="000000"/>
                </a:solidFill>
                <a:latin typeface="Source Sans Pro" panose="020B0503030403020204" pitchFamily="34" charset="0"/>
              </a:rPr>
              <a:t> returns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29C3DD3-1BB9-1A4F-8556-D7D2A190EC68}"/>
              </a:ext>
            </a:extLst>
          </p:cNvPr>
          <p:cNvSpPr/>
          <p:nvPr/>
        </p:nvSpPr>
        <p:spPr>
          <a:xfrm>
            <a:off x="575239" y="4884108"/>
            <a:ext cx="10740461" cy="1497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ts val="520"/>
              </a:spcBef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0000"/>
                </a:solidFill>
                <a:latin typeface="Source Sans Pro" panose="020B0503030403020204" pitchFamily="34" charset="0"/>
              </a:rPr>
              <a:t>The C++ string library also overloads the </a:t>
            </a: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</a:rPr>
              <a:t>&lt;&lt;</a:t>
            </a:r>
            <a:r>
              <a:rPr lang="en-US" sz="2600" dirty="0">
                <a:solidFill>
                  <a:srgbClr val="000000"/>
                </a:solidFill>
                <a:latin typeface="Source Sans Pro" panose="020B0503030403020204" pitchFamily="34" charset="0"/>
              </a:rPr>
              <a:t> operator</a:t>
            </a:r>
            <a:endParaRPr lang="en-US" sz="156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pPr marL="742950" lvl="1" indent="-285750" fontAlgn="base">
              <a:spcBef>
                <a:spcPts val="44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Source Sans Pro" panose="020B0503030403020204" pitchFamily="34" charset="0"/>
              </a:rPr>
              <a:t>Defines a function (</a:t>
            </a:r>
            <a:r>
              <a:rPr lang="en-US" sz="2200" i="1" dirty="0">
                <a:solidFill>
                  <a:srgbClr val="000000"/>
                </a:solidFill>
                <a:latin typeface="Source Sans Pro" panose="020B0503030403020204" pitchFamily="34" charset="0"/>
              </a:rPr>
              <a:t>not</a:t>
            </a:r>
            <a:r>
              <a:rPr lang="en-US" sz="2200" dirty="0">
                <a:solidFill>
                  <a:srgbClr val="000000"/>
                </a:solidFill>
                <a:latin typeface="Source Sans Pro" panose="020B0503030403020204" pitchFamily="34" charset="0"/>
              </a:rPr>
              <a:t> an object method) that is invoked when the left hand side is </a:t>
            </a:r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</a:rPr>
              <a:t>ostream</a:t>
            </a:r>
            <a:r>
              <a:rPr lang="en-US" sz="2200" dirty="0">
                <a:solidFill>
                  <a:srgbClr val="000000"/>
                </a:solidFill>
                <a:latin typeface="Source Sans Pro" panose="020B0503030403020204" pitchFamily="34" charset="0"/>
              </a:rPr>
              <a:t> and the right hand side is </a:t>
            </a: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</a:rPr>
              <a:t>std::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</a:rPr>
              <a:t>string</a:t>
            </a:r>
            <a:endParaRPr lang="en-US" sz="242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r>
              <a:rPr lang="en-US" u="sng" dirty="0">
                <a:solidFill>
                  <a:srgbClr val="009688"/>
                </a:solidFill>
                <a:latin typeface="Source Sans Pro" panose="020B0503030403020204" pitchFamily="34" charset="0"/>
                <a:hlinkClick r:id="rId2"/>
              </a:rPr>
              <a:t>http://www.cplusplus.com/reference/string/string/operator&lt;&lt;/</a:t>
            </a:r>
            <a:r>
              <a:rPr lang="en-US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1F4456-9DE0-2140-8C1E-2D4F96F64BA2}"/>
              </a:ext>
            </a:extLst>
          </p:cNvPr>
          <p:cNvSpPr/>
          <p:nvPr/>
        </p:nvSpPr>
        <p:spPr>
          <a:xfrm>
            <a:off x="906527" y="3785310"/>
            <a:ext cx="1150873" cy="376952"/>
          </a:xfrm>
          <a:prstGeom prst="rect">
            <a:avLst/>
          </a:prstGeom>
          <a:noFill/>
          <a:ln w="28575">
            <a:solidFill>
              <a:srgbClr val="B6A4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7649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66003-4B7B-DF4C-B13B-DEE0E7484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Manipulation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246F9F-C4C9-5A4D-9DCD-DDC7135DF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0E3E3-8AAA-194D-9BA6-BB2CD96B83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1FF087-6BD9-3F47-B816-714D1E0D76D4}"/>
              </a:ext>
            </a:extLst>
          </p:cNvPr>
          <p:cNvSpPr/>
          <p:nvPr/>
        </p:nvSpPr>
        <p:spPr>
          <a:xfrm>
            <a:off x="692239" y="1378934"/>
            <a:ext cx="6096000" cy="3416320"/>
          </a:xfrm>
          <a:prstGeom prst="rect">
            <a:avLst/>
          </a:prstGeom>
          <a:ln>
            <a:solidFill>
              <a:srgbClr val="4C3282"/>
            </a:solidFill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</a:rPr>
              <a:t>#include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</a:rPr>
              <a:t>&lt;iostream&gt;   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</a:rPr>
              <a:t>// for </a:t>
            </a:r>
            <a:r>
              <a:rPr lang="en-US" i="1" dirty="0" err="1">
                <a:solidFill>
                  <a:srgbClr val="5A5A5A"/>
                </a:solidFill>
                <a:latin typeface="Courier New" panose="02070309020205020404" pitchFamily="49" charset="0"/>
              </a:rPr>
              <a:t>cout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</a:rPr>
              <a:t>, </a:t>
            </a:r>
            <a:r>
              <a:rPr lang="en-US" i="1" dirty="0" err="1">
                <a:solidFill>
                  <a:srgbClr val="5A5A5A"/>
                </a:solidFill>
                <a:latin typeface="Courier New" panose="02070309020205020404" pitchFamily="49" charset="0"/>
              </a:rPr>
              <a:t>endl</a:t>
            </a:r>
            <a:endParaRPr lang="en-US" dirty="0"/>
          </a:p>
          <a:p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</a:rPr>
              <a:t>#include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D94B7B"/>
                </a:solidFill>
                <a:latin typeface="Courier New" panose="02070309020205020404" pitchFamily="49" charset="0"/>
              </a:rPr>
              <a:t>cstdlib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</a:rPr>
              <a:t>&gt;    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</a:rPr>
              <a:t>// for EXIT_SUCCESS</a:t>
            </a:r>
            <a:endParaRPr lang="en-US" dirty="0"/>
          </a:p>
          <a:p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</a:rPr>
              <a:t>#include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</a:rPr>
              <a:t>&lt;string&gt;     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</a:rPr>
              <a:t>// for string</a:t>
            </a:r>
            <a:endParaRPr lang="en-US" dirty="0"/>
          </a:p>
          <a:p>
            <a:br>
              <a:rPr lang="en-US" dirty="0"/>
            </a:b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</a:rPr>
              <a:t>using namespace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 std;</a:t>
            </a:r>
            <a:endParaRPr lang="en-US" dirty="0"/>
          </a:p>
          <a:p>
            <a:br>
              <a:rPr lang="en-US" dirty="0"/>
            </a:b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</a:rPr>
              <a:t>int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</a:rPr>
              <a:t>main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611BB8"/>
                </a:solidFill>
                <a:latin typeface="Courier New" panose="02070309020205020404" pitchFamily="49" charset="0"/>
              </a:rPr>
              <a:t>argc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</a:rPr>
              <a:t>char** </a:t>
            </a:r>
            <a:r>
              <a:rPr lang="en-US" dirty="0" err="1">
                <a:solidFill>
                  <a:srgbClr val="611BB8"/>
                </a:solidFill>
                <a:latin typeface="Courier New" panose="02070309020205020404" pitchFamily="49" charset="0"/>
              </a:rPr>
              <a:t>argv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) {</a:t>
            </a:r>
            <a:endParaRPr lang="en-US" dirty="0"/>
          </a:p>
          <a:p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  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</a:rPr>
              <a:t>string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 hello(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</a:rPr>
              <a:t>"Hello"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);</a:t>
            </a:r>
            <a:endParaRPr lang="en-US" dirty="0"/>
          </a:p>
          <a:p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  hello = hello +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</a:rPr>
              <a:t>", World!"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;</a:t>
            </a:r>
            <a:endParaRPr lang="en-US" dirty="0"/>
          </a:p>
          <a:p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  </a:t>
            </a:r>
            <a:r>
              <a:rPr lang="en-US" dirty="0" err="1">
                <a:solidFill>
                  <a:srgbClr val="611BB8"/>
                </a:solidFill>
                <a:latin typeface="Courier New" panose="02070309020205020404" pitchFamily="49" charset="0"/>
              </a:rPr>
              <a:t>cout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 &lt;&lt; hello &lt;&lt; </a:t>
            </a:r>
            <a:r>
              <a:rPr lang="en-US" dirty="0" err="1">
                <a:solidFill>
                  <a:srgbClr val="669900"/>
                </a:solidFill>
                <a:latin typeface="Courier New" panose="02070309020205020404" pitchFamily="49" charset="0"/>
              </a:rPr>
              <a:t>endl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;</a:t>
            </a:r>
            <a:endParaRPr lang="en-US" dirty="0"/>
          </a:p>
          <a:p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  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</a:rPr>
              <a:t>return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EXIT_SUCCESS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;</a:t>
            </a:r>
            <a:endParaRPr lang="en-US" dirty="0"/>
          </a:p>
          <a:p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}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024B5AC-BF87-BC45-98EF-0C86318E28CD}"/>
              </a:ext>
            </a:extLst>
          </p:cNvPr>
          <p:cNvSpPr/>
          <p:nvPr/>
        </p:nvSpPr>
        <p:spPr>
          <a:xfrm>
            <a:off x="6846494" y="944438"/>
            <a:ext cx="4857750" cy="2423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ts val="520"/>
              </a:spcBef>
            </a:pPr>
            <a:r>
              <a:rPr lang="en-US" sz="2600" b="1" dirty="0">
                <a:solidFill>
                  <a:srgbClr val="000000"/>
                </a:solidFill>
                <a:latin typeface="Source Sans Pro" panose="020B0503030403020204" pitchFamily="34" charset="0"/>
              </a:rPr>
              <a:t>String Concatenation</a:t>
            </a:r>
          </a:p>
          <a:p>
            <a:pPr fontAlgn="base">
              <a:spcBef>
                <a:spcPts val="520"/>
              </a:spcBef>
            </a:pPr>
            <a:r>
              <a:rPr lang="en-US" sz="2600" dirty="0">
                <a:solidFill>
                  <a:srgbClr val="000000"/>
                </a:solidFill>
                <a:latin typeface="Source Sans Pro" panose="020B0503030403020204" pitchFamily="34" charset="0"/>
              </a:rPr>
              <a:t>The string class overloads the “</a:t>
            </a: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</a:rPr>
              <a:t>+</a:t>
            </a:r>
            <a:r>
              <a:rPr lang="en-US" sz="2600" dirty="0">
                <a:solidFill>
                  <a:srgbClr val="000000"/>
                </a:solidFill>
                <a:latin typeface="Source Sans Pro" panose="020B0503030403020204" pitchFamily="34" charset="0"/>
              </a:rPr>
              <a:t>” operator</a:t>
            </a:r>
            <a:endParaRPr lang="en-US" sz="156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pPr marL="285750" indent="-285750" fontAlgn="base">
              <a:spcBef>
                <a:spcPts val="44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Source Sans Pro" panose="020B0503030403020204" pitchFamily="34" charset="0"/>
              </a:rPr>
              <a:t>Creates and returns a new string that is the concatenation of the left and right</a:t>
            </a:r>
            <a:endParaRPr lang="en-US" sz="2420" b="0" i="0" u="none" strike="noStrike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12FDD0-E8E1-CB40-BD74-7E9C16BDE94D}"/>
              </a:ext>
            </a:extLst>
          </p:cNvPr>
          <p:cNvSpPr/>
          <p:nvPr/>
        </p:nvSpPr>
        <p:spPr>
          <a:xfrm>
            <a:off x="6763988" y="3368178"/>
            <a:ext cx="5022761" cy="2085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ts val="520"/>
              </a:spcBef>
            </a:pPr>
            <a:r>
              <a:rPr lang="en-US" sz="2600" b="1" dirty="0">
                <a:solidFill>
                  <a:srgbClr val="000000"/>
                </a:solidFill>
                <a:latin typeface="Source Sans Pro" panose="020B0503030403020204" pitchFamily="34" charset="0"/>
              </a:rPr>
              <a:t>String Assignment</a:t>
            </a:r>
          </a:p>
          <a:p>
            <a:pPr fontAlgn="base">
              <a:spcBef>
                <a:spcPts val="520"/>
              </a:spcBef>
            </a:pPr>
            <a:r>
              <a:rPr lang="en-US" sz="2600" dirty="0">
                <a:solidFill>
                  <a:srgbClr val="000000"/>
                </a:solidFill>
                <a:latin typeface="Source Sans Pro" panose="020B0503030403020204" pitchFamily="34" charset="0"/>
              </a:rPr>
              <a:t>The string class overloads the “</a:t>
            </a: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2600" dirty="0">
                <a:solidFill>
                  <a:srgbClr val="000000"/>
                </a:solidFill>
                <a:latin typeface="Source Sans Pro" panose="020B0503030403020204" pitchFamily="34" charset="0"/>
              </a:rPr>
              <a:t>” operator</a:t>
            </a:r>
            <a:endParaRPr lang="en-US" sz="156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pPr marL="285750" indent="-285750" fontAlgn="base">
              <a:spcBef>
                <a:spcPts val="44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Source Sans Pro" panose="020B0503030403020204" pitchFamily="34" charset="0"/>
              </a:rPr>
              <a:t>Copies the right and replaces the string’s contents with it</a:t>
            </a:r>
            <a:endParaRPr lang="en-US" sz="2420" b="0" i="0" u="none" strike="noStrike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1F04123-99BB-2240-AFF4-A4D185E295D2}"/>
              </a:ext>
            </a:extLst>
          </p:cNvPr>
          <p:cNvSpPr/>
          <p:nvPr/>
        </p:nvSpPr>
        <p:spPr>
          <a:xfrm>
            <a:off x="575239" y="4968092"/>
            <a:ext cx="11369111" cy="1836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ts val="52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Source Sans Pro" panose="020B0503030403020204" pitchFamily="34" charset="0"/>
              </a:rPr>
              <a:t>This statement is complex!</a:t>
            </a:r>
            <a:endParaRPr lang="en-US" sz="140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pPr marL="742950" lvl="1" indent="-285750" fontAlgn="base">
              <a:spcBef>
                <a:spcPts val="44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Source Sans Pro" panose="020B0503030403020204" pitchFamily="34" charset="0"/>
              </a:rPr>
              <a:t>First “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+</a:t>
            </a:r>
            <a:r>
              <a:rPr lang="en-US" sz="2000" dirty="0">
                <a:solidFill>
                  <a:srgbClr val="000000"/>
                </a:solidFill>
                <a:latin typeface="Source Sans Pro" panose="020B0503030403020204" pitchFamily="34" charset="0"/>
              </a:rPr>
              <a:t>” creates a string that is the concatenation of 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hello</a:t>
            </a:r>
            <a:r>
              <a:rPr lang="en-US" sz="2000" dirty="0">
                <a:solidFill>
                  <a:srgbClr val="000000"/>
                </a:solidFill>
                <a:latin typeface="Source Sans Pro" panose="020B0503030403020204" pitchFamily="34" charset="0"/>
              </a:rPr>
              <a:t>’s current contents and 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</a:rPr>
              <a:t>", World!"</a:t>
            </a:r>
            <a:endParaRPr lang="en-US" sz="240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pPr marL="742950" lvl="1" indent="-285750" fontAlgn="base">
              <a:spcBef>
                <a:spcPts val="44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Source Sans Pro" panose="020B0503030403020204" pitchFamily="34" charset="0"/>
              </a:rPr>
              <a:t>Then “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2000" dirty="0">
                <a:solidFill>
                  <a:srgbClr val="000000"/>
                </a:solidFill>
                <a:latin typeface="Source Sans Pro" panose="020B0503030403020204" pitchFamily="34" charset="0"/>
              </a:rPr>
              <a:t>” creates a copy of the concatenation to store in 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hello</a:t>
            </a:r>
            <a:endParaRPr lang="en-US" sz="240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pPr marL="742950" lvl="1" indent="-285750" fontAlgn="base">
              <a:spcBef>
                <a:spcPts val="44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Source Sans Pro" panose="020B0503030403020204" pitchFamily="34" charset="0"/>
              </a:rPr>
              <a:t>Without the syntactic sugar:</a:t>
            </a:r>
            <a:endParaRPr lang="en-US" sz="240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pPr marL="1143000" lvl="2" indent="-228600" fontAlgn="base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hello.operator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=(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hello.operator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+(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</a:rPr>
              <a:t>", World!"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));</a:t>
            </a:r>
            <a:endParaRPr lang="en-US" sz="1400" b="0" i="0" u="none" strike="noStrike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8756177-48AC-1C46-9FED-A1145A872D12}"/>
              </a:ext>
            </a:extLst>
          </p:cNvPr>
          <p:cNvSpPr/>
          <p:nvPr/>
        </p:nvSpPr>
        <p:spPr>
          <a:xfrm>
            <a:off x="2052746" y="3596969"/>
            <a:ext cx="1150873" cy="376952"/>
          </a:xfrm>
          <a:prstGeom prst="rect">
            <a:avLst/>
          </a:prstGeom>
          <a:noFill/>
          <a:ln w="28575">
            <a:solidFill>
              <a:srgbClr val="B6A4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B3F945F-60C2-AA4C-83B2-40AEF1C95C73}"/>
              </a:ext>
            </a:extLst>
          </p:cNvPr>
          <p:cNvSpPr/>
          <p:nvPr/>
        </p:nvSpPr>
        <p:spPr>
          <a:xfrm>
            <a:off x="863773" y="3591464"/>
            <a:ext cx="1150873" cy="376952"/>
          </a:xfrm>
          <a:prstGeom prst="rect">
            <a:avLst/>
          </a:prstGeom>
          <a:noFill/>
          <a:ln w="28575">
            <a:solidFill>
              <a:srgbClr val="B6A4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015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1E763-45EF-C04B-99B6-7DD8DA51E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F70A329-DFB1-494B-AC64-35B6FBAB2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E539BB-2221-1B4E-AA80-05060A1117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65FC9-8E47-2943-B07D-0CC2DD9291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375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26D36-15C1-444C-819C-CD44E8B83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DAA65-76B5-C747-B058-78D061D67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HW 3 posted Friday -&gt; Extra credit due date Wednesday Nov 25th @ 9pm</a:t>
            </a:r>
          </a:p>
          <a:p>
            <a:r>
              <a:rPr lang="en-US" b="1" dirty="0"/>
              <a:t>End of quarter due date Wednesday December 16</a:t>
            </a:r>
            <a:r>
              <a:rPr lang="en-US" b="1" baseline="30000" dirty="0"/>
              <a:t>th</a:t>
            </a:r>
            <a:r>
              <a:rPr lang="en-US" b="1" dirty="0"/>
              <a:t> @ 9pm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3E1247-72BE-C14E-911E-C22A6B356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2595A9-5931-D54E-B05F-932DB4F1E7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609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6555A-1D5A-964E-906A-2A6E229E1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 C++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68D50-192A-8544-A002-BBCCF70C1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C++ is a general-purpose programming language created as an </a:t>
            </a:r>
            <a:r>
              <a:rPr lang="en-US" b="1" dirty="0"/>
              <a:t>extension</a:t>
            </a:r>
            <a:r>
              <a:rPr lang="en-US" dirty="0"/>
              <a:t> of the C programming language</a:t>
            </a:r>
          </a:p>
          <a:p>
            <a:pPr lvl="1"/>
            <a:r>
              <a:rPr lang="en-US" dirty="0"/>
              <a:t>Sometimes referred to “C with Classes”</a:t>
            </a:r>
          </a:p>
          <a:p>
            <a:pPr lvl="1"/>
            <a:r>
              <a:rPr lang="en-US" dirty="0"/>
              <a:t>Includes object-oriented, generic and functional features in </a:t>
            </a:r>
            <a:r>
              <a:rPr lang="en-US" dirty="0" err="1"/>
              <a:t>addittion</a:t>
            </a:r>
            <a:r>
              <a:rPr lang="en-US" dirty="0"/>
              <a:t> to facilities for low-level memory manipulation</a:t>
            </a:r>
          </a:p>
          <a:p>
            <a:pPr lvl="1"/>
            <a:r>
              <a:rPr lang="en-US" dirty="0"/>
              <a:t>Designed with a bias towards system programming and embedded, resource-constrained software </a:t>
            </a:r>
          </a:p>
          <a:p>
            <a:pPr fontAlgn="base"/>
            <a:r>
              <a:rPr lang="en-US" dirty="0"/>
              <a:t>C is (roughly) a subset of C++, a C program can be compiled as a C++ program</a:t>
            </a:r>
          </a:p>
          <a:p>
            <a:pPr lvl="1" fontAlgn="base">
              <a:buSzPct val="100000"/>
            </a:pPr>
            <a:r>
              <a:rPr lang="en-US" dirty="0"/>
              <a:t>You can still use </a:t>
            </a:r>
            <a:r>
              <a:rPr lang="en-US" dirty="0" err="1"/>
              <a:t>printf</a:t>
            </a:r>
            <a:r>
              <a:rPr lang="en-US" dirty="0"/>
              <a:t> – but bad style in ordinary C++ code</a:t>
            </a:r>
          </a:p>
          <a:p>
            <a:pPr lvl="1" fontAlgn="base"/>
            <a:r>
              <a:rPr lang="en-US" dirty="0"/>
              <a:t>Can mix C and C++ idioms if needed to work with existing code, but avoid mixing if you can</a:t>
            </a:r>
          </a:p>
          <a:p>
            <a:pPr marL="91440" lvl="1" indent="-91440" fontAlgn="base">
              <a:spcBef>
                <a:spcPts val="1200"/>
              </a:spcBef>
              <a:spcAft>
                <a:spcPts val="200"/>
              </a:spcAft>
              <a:buClr>
                <a:srgbClr val="4C3282"/>
              </a:buClr>
              <a:buSzPct val="100000"/>
              <a:buFont typeface="Wingdings" pitchFamily="2" charset="2"/>
              <a:buChar char="§"/>
            </a:pPr>
            <a:r>
              <a:rPr lang="en-US" sz="2200" dirty="0"/>
              <a:t>C++ makes it easy to hide a significant amount of complexity</a:t>
            </a:r>
          </a:p>
          <a:p>
            <a:pPr lvl="1" fontAlgn="base"/>
            <a:r>
              <a:rPr lang="en-US" dirty="0"/>
              <a:t>It’s powerful, but really dangerous</a:t>
            </a:r>
          </a:p>
          <a:p>
            <a:pPr lvl="1" fontAlgn="base"/>
            <a:r>
              <a:rPr lang="en-US" dirty="0"/>
              <a:t>Once you mix everything together (templates, operator overloading, method overloading, generics, multiple inheritance), it can get really hard to know what’s actually happening!</a:t>
            </a:r>
          </a:p>
          <a:p>
            <a:pPr lvl="1" fontAlgn="base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5733A4-E6DA-A54C-8E8E-E45D275FC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319D13-3ABF-9740-B04F-BEC911F28A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CSE 374 au 20 -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1851246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DBD26-4729-DA41-AB44-64785BF30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2DB48-9522-F747-87D1-A1F443E01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Best place to start: C++ Primer, Lippman, Lajoie, Moo, 5</a:t>
            </a:r>
            <a:r>
              <a:rPr lang="en-US" baseline="30000" dirty="0"/>
              <a:t>th</a:t>
            </a:r>
            <a:r>
              <a:rPr lang="en-US" dirty="0"/>
              <a:t> edition</a:t>
            </a:r>
          </a:p>
          <a:p>
            <a:r>
              <a:rPr lang="en-US" dirty="0"/>
              <a:t>Good Online Source: </a:t>
            </a:r>
            <a:r>
              <a:rPr lang="en-US" dirty="0" err="1"/>
              <a:t>cplusplus.com</a:t>
            </a:r>
            <a:endParaRPr lang="en-US" dirty="0"/>
          </a:p>
          <a:p>
            <a:r>
              <a:rPr lang="en-US" dirty="0"/>
              <a:t>Serious C++ programmers should read:</a:t>
            </a:r>
          </a:p>
          <a:p>
            <a:pPr lvl="1"/>
            <a:r>
              <a:rPr lang="en-US" dirty="0"/>
              <a:t> Effective C++, Meyers, 3</a:t>
            </a:r>
            <a:r>
              <a:rPr lang="en-US" baseline="30000" dirty="0"/>
              <a:t>rd</a:t>
            </a:r>
            <a:r>
              <a:rPr lang="en-US" dirty="0"/>
              <a:t> Edition</a:t>
            </a:r>
          </a:p>
          <a:p>
            <a:pPr lvl="2"/>
            <a:r>
              <a:rPr lang="en-US" dirty="0"/>
              <a:t>Best practices for standard C++</a:t>
            </a:r>
          </a:p>
          <a:p>
            <a:pPr lvl="1"/>
            <a:r>
              <a:rPr lang="en-US" dirty="0"/>
              <a:t>Effective Modern C++,. Meyers, O’Reilly</a:t>
            </a:r>
          </a:p>
          <a:p>
            <a:pPr lvl="2"/>
            <a:r>
              <a:rPr lang="en-US" dirty="0"/>
              <a:t>Additional ”best practices” for C++11/C++14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6BEFD6-69AA-E240-84C4-6E7067692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195AE2-DA83-B540-B01C-1B4B71EEEA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201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36FF5-0A12-524C-B904-DEE483641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Differences between C and C++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5CD5E-DBAE-D749-98BF-59F37E88C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File names end with *.cc or *.</a:t>
            </a:r>
            <a:r>
              <a:rPr lang="en-US" dirty="0" err="1"/>
              <a:t>cpp</a:t>
            </a:r>
            <a:r>
              <a:rPr lang="en-US" dirty="0"/>
              <a:t> or *.cxx</a:t>
            </a:r>
          </a:p>
          <a:p>
            <a:pPr lvl="1"/>
            <a:r>
              <a:rPr lang="en-US" dirty="0"/>
              <a:t>Still use *.h for header files</a:t>
            </a:r>
          </a:p>
          <a:p>
            <a:r>
              <a:rPr lang="en-US" dirty="0"/>
              <a:t>Use a different compiler: g++ instead of </a:t>
            </a:r>
            <a:r>
              <a:rPr lang="en-US" dirty="0" err="1"/>
              <a:t>gcc</a:t>
            </a:r>
            <a:endParaRPr lang="en-US" dirty="0"/>
          </a:p>
          <a:p>
            <a:r>
              <a:rPr lang="en-US" dirty="0"/>
              <a:t>C++ uses C preprocessor but libraries are different</a:t>
            </a:r>
          </a:p>
          <a:p>
            <a:pPr lvl="1"/>
            <a:r>
              <a:rPr lang="en-US" dirty="0"/>
              <a:t>#include &lt;</a:t>
            </a:r>
            <a:r>
              <a:rPr lang="en-US" dirty="0" err="1"/>
              <a:t>cstdlib</a:t>
            </a:r>
            <a:r>
              <a:rPr lang="en-US" dirty="0"/>
              <a:t>&gt;</a:t>
            </a:r>
          </a:p>
          <a:p>
            <a:pPr lvl="1"/>
            <a:r>
              <a:rPr lang="en-US" dirty="0"/>
              <a:t>basically the same as &lt;</a:t>
            </a:r>
            <a:r>
              <a:rPr lang="en-US" dirty="0" err="1"/>
              <a:t>stdlib.h</a:t>
            </a:r>
            <a:r>
              <a:rPr lang="en-US" dirty="0"/>
              <a:t>&gt;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5CBF8-F70B-C24D-9B72-119886F18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D15575-93FE-F14B-958F-F56AECABF4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98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2DE29-AE7C-3248-8F26-DD3422213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668C3C-F132-D242-82C3-53AE2115C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BA121-D87B-394B-A8FA-4B7E5ACAC7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04CD86-B7A7-704C-909C-01BB17006C95}"/>
              </a:ext>
            </a:extLst>
          </p:cNvPr>
          <p:cNvSpPr/>
          <p:nvPr/>
        </p:nvSpPr>
        <p:spPr>
          <a:xfrm>
            <a:off x="575239" y="1718936"/>
            <a:ext cx="5856051" cy="2031325"/>
          </a:xfrm>
          <a:prstGeom prst="rect">
            <a:avLst/>
          </a:prstGeom>
          <a:ln>
            <a:solidFill>
              <a:srgbClr val="4C3282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</a:rPr>
              <a:t>#include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D94B7B"/>
                </a:solidFill>
                <a:latin typeface="Courier New" panose="02070309020205020404" pitchFamily="49" charset="0"/>
              </a:rPr>
              <a:t>stdio.h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</a:rPr>
              <a:t>&gt;    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</a:rPr>
              <a:t>// for </a:t>
            </a:r>
            <a:r>
              <a:rPr lang="en-US" i="1" dirty="0" err="1">
                <a:solidFill>
                  <a:srgbClr val="5A5A5A"/>
                </a:solidFill>
                <a:latin typeface="Courier New" panose="02070309020205020404" pitchFamily="49" charset="0"/>
              </a:rPr>
              <a:t>printf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</a:rPr>
              <a:t>()</a:t>
            </a:r>
            <a:endParaRPr lang="en-US" dirty="0"/>
          </a:p>
          <a:p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</a:rPr>
              <a:t>#include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D94B7B"/>
                </a:solidFill>
                <a:latin typeface="Courier New" panose="02070309020205020404" pitchFamily="49" charset="0"/>
              </a:rPr>
              <a:t>stdlib.h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</a:rPr>
              <a:t>&gt;   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</a:rPr>
              <a:t>// for EXIT_SUCCESS</a:t>
            </a:r>
            <a:endParaRPr lang="en-US" dirty="0"/>
          </a:p>
          <a:p>
            <a:br>
              <a:rPr lang="en-US" dirty="0"/>
            </a:b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</a:rPr>
              <a:t>int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</a:rPr>
              <a:t>main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611BB8"/>
                </a:solidFill>
                <a:latin typeface="Courier New" panose="02070309020205020404" pitchFamily="49" charset="0"/>
              </a:rPr>
              <a:t>argc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</a:rPr>
              <a:t>char** </a:t>
            </a:r>
            <a:r>
              <a:rPr lang="en-US" dirty="0" err="1">
                <a:solidFill>
                  <a:srgbClr val="611BB8"/>
                </a:solidFill>
                <a:latin typeface="Courier New" panose="02070309020205020404" pitchFamily="49" charset="0"/>
              </a:rPr>
              <a:t>argv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) {</a:t>
            </a:r>
            <a:endParaRPr lang="en-US" dirty="0"/>
          </a:p>
          <a:p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</a:rPr>
              <a:t>  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</a:rPr>
              <a:t>printf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</a:rPr>
              <a:t>"Hello, World!\n"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);</a:t>
            </a:r>
            <a:endParaRPr lang="en-US" dirty="0"/>
          </a:p>
          <a:p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  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</a:rPr>
              <a:t>return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EXIT_SUCCESS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;</a:t>
            </a:r>
            <a:endParaRPr lang="en-US" dirty="0"/>
          </a:p>
          <a:p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}</a:t>
            </a:r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9E145B0-4DF7-9F45-87B7-BEB0C22DE85F}"/>
              </a:ext>
            </a:extLst>
          </p:cNvPr>
          <p:cNvGrpSpPr/>
          <p:nvPr/>
        </p:nvGrpSpPr>
        <p:grpSpPr>
          <a:xfrm>
            <a:off x="5390151" y="4002120"/>
            <a:ext cx="6372347" cy="2944301"/>
            <a:chOff x="5390151" y="4002120"/>
            <a:chExt cx="6372347" cy="294430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03AF601-5FB9-D444-A45D-36E6965DA145}"/>
                </a:ext>
              </a:extLst>
            </p:cNvPr>
            <p:cNvSpPr/>
            <p:nvPr/>
          </p:nvSpPr>
          <p:spPr>
            <a:xfrm>
              <a:off x="5390151" y="4002120"/>
              <a:ext cx="6279215" cy="2031325"/>
            </a:xfrm>
            <a:prstGeom prst="rect">
              <a:avLst/>
            </a:prstGeom>
            <a:ln>
              <a:solidFill>
                <a:srgbClr val="4C3282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rgbClr val="E2661A"/>
                  </a:solidFill>
                  <a:latin typeface="Courier New" panose="02070309020205020404" pitchFamily="49" charset="0"/>
                </a:rPr>
                <a:t>#include </a:t>
              </a:r>
              <a:r>
                <a:rPr lang="en-US" dirty="0">
                  <a:solidFill>
                    <a:srgbClr val="D94B7B"/>
                  </a:solidFill>
                  <a:latin typeface="Courier New" panose="02070309020205020404" pitchFamily="49" charset="0"/>
                </a:rPr>
                <a:t>&lt;iostream&gt;   </a:t>
              </a: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</a:rPr>
                <a:t>// for </a:t>
              </a:r>
              <a:r>
                <a:rPr lang="en-US" i="1" dirty="0" err="1">
                  <a:solidFill>
                    <a:srgbClr val="5A5A5A"/>
                  </a:solidFill>
                  <a:latin typeface="Courier New" panose="02070309020205020404" pitchFamily="49" charset="0"/>
                </a:rPr>
                <a:t>cout</a:t>
              </a: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</a:rPr>
                <a:t>, </a:t>
              </a:r>
              <a:r>
                <a:rPr lang="en-US" i="1" dirty="0" err="1">
                  <a:solidFill>
                    <a:srgbClr val="5A5A5A"/>
                  </a:solidFill>
                  <a:latin typeface="Courier New" panose="02070309020205020404" pitchFamily="49" charset="0"/>
                </a:rPr>
                <a:t>endl</a:t>
              </a:r>
              <a:endParaRPr lang="en-US" dirty="0"/>
            </a:p>
            <a:p>
              <a:r>
                <a:rPr lang="en-US" dirty="0">
                  <a:solidFill>
                    <a:srgbClr val="E2661A"/>
                  </a:solidFill>
                  <a:latin typeface="Courier New" panose="02070309020205020404" pitchFamily="49" charset="0"/>
                </a:rPr>
                <a:t>#include </a:t>
              </a:r>
              <a:r>
                <a:rPr lang="en-US" dirty="0">
                  <a:solidFill>
                    <a:srgbClr val="D94B7B"/>
                  </a:solidFill>
                  <a:latin typeface="Courier New" panose="02070309020205020404" pitchFamily="49" charset="0"/>
                </a:rPr>
                <a:t>&lt;</a:t>
              </a:r>
              <a:r>
                <a:rPr lang="en-US" dirty="0" err="1">
                  <a:solidFill>
                    <a:srgbClr val="D94B7B"/>
                  </a:solidFill>
                  <a:latin typeface="Courier New" panose="02070309020205020404" pitchFamily="49" charset="0"/>
                </a:rPr>
                <a:t>cstdlib</a:t>
              </a:r>
              <a:r>
                <a:rPr lang="en-US" dirty="0">
                  <a:solidFill>
                    <a:srgbClr val="D94B7B"/>
                  </a:solidFill>
                  <a:latin typeface="Courier New" panose="02070309020205020404" pitchFamily="49" charset="0"/>
                </a:rPr>
                <a:t>&gt;    </a:t>
              </a: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</a:rPr>
                <a:t>// for EXIT_SUCCESS</a:t>
              </a:r>
              <a:endParaRPr lang="en-US" dirty="0"/>
            </a:p>
            <a:p>
              <a:br>
                <a:rPr lang="en-US" dirty="0"/>
              </a:br>
              <a:r>
                <a:rPr lang="en-US" dirty="0">
                  <a:solidFill>
                    <a:srgbClr val="0066FF"/>
                  </a:solidFill>
                  <a:latin typeface="Courier New" panose="02070309020205020404" pitchFamily="49" charset="0"/>
                </a:rPr>
                <a:t>int </a:t>
              </a:r>
              <a:r>
                <a:rPr lang="en-US" b="1" dirty="0">
                  <a:solidFill>
                    <a:srgbClr val="669900"/>
                  </a:solidFill>
                  <a:latin typeface="Courier New" panose="02070309020205020404" pitchFamily="49" charset="0"/>
                </a:rPr>
                <a:t>main</a:t>
              </a:r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(</a:t>
              </a:r>
              <a:r>
                <a:rPr lang="en-US" dirty="0">
                  <a:solidFill>
                    <a:srgbClr val="0066FF"/>
                  </a:solidFill>
                  <a:latin typeface="Courier New" panose="02070309020205020404" pitchFamily="49" charset="0"/>
                </a:rPr>
                <a:t>int</a:t>
              </a:r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 </a:t>
              </a:r>
              <a:r>
                <a:rPr lang="en-US" dirty="0" err="1">
                  <a:solidFill>
                    <a:srgbClr val="611BB8"/>
                  </a:solidFill>
                  <a:latin typeface="Courier New" panose="02070309020205020404" pitchFamily="49" charset="0"/>
                </a:rPr>
                <a:t>argc</a:t>
              </a:r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, </a:t>
              </a:r>
              <a:r>
                <a:rPr lang="en-US" dirty="0">
                  <a:solidFill>
                    <a:srgbClr val="0066FF"/>
                  </a:solidFill>
                  <a:latin typeface="Courier New" panose="02070309020205020404" pitchFamily="49" charset="0"/>
                </a:rPr>
                <a:t>char** </a:t>
              </a:r>
              <a:r>
                <a:rPr lang="en-US" dirty="0" err="1">
                  <a:solidFill>
                    <a:srgbClr val="611BB8"/>
                  </a:solidFill>
                  <a:latin typeface="Courier New" panose="02070309020205020404" pitchFamily="49" charset="0"/>
                </a:rPr>
                <a:t>argv</a:t>
              </a:r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) {</a:t>
              </a:r>
              <a:endParaRPr lang="en-US" dirty="0"/>
            </a:p>
            <a:p>
              <a:r>
                <a:rPr lang="en-US" b="1" dirty="0">
                  <a:solidFill>
                    <a:srgbClr val="669900"/>
                  </a:solidFill>
                  <a:latin typeface="Courier New" panose="02070309020205020404" pitchFamily="49" charset="0"/>
                </a:rPr>
                <a:t>  </a:t>
              </a:r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std::</a:t>
              </a:r>
              <a:r>
                <a:rPr lang="en-US" dirty="0" err="1">
                  <a:solidFill>
                    <a:srgbClr val="611BB8"/>
                  </a:solidFill>
                  <a:latin typeface="Courier New" panose="02070309020205020404" pitchFamily="49" charset="0"/>
                </a:rPr>
                <a:t>cout</a:t>
              </a:r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 &lt;&lt; </a:t>
              </a:r>
              <a:r>
                <a:rPr lang="en-US" dirty="0">
                  <a:solidFill>
                    <a:srgbClr val="D94B7B"/>
                  </a:solidFill>
                  <a:latin typeface="Courier New" panose="02070309020205020404" pitchFamily="49" charset="0"/>
                </a:rPr>
                <a:t>"Hello, World!"</a:t>
              </a:r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 &lt;&lt; std::</a:t>
              </a:r>
              <a:r>
                <a:rPr lang="en-US" dirty="0" err="1">
                  <a:solidFill>
                    <a:srgbClr val="669900"/>
                  </a:solidFill>
                  <a:latin typeface="Courier New" panose="02070309020205020404" pitchFamily="49" charset="0"/>
                </a:rPr>
                <a:t>endl</a:t>
              </a:r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;</a:t>
              </a:r>
              <a:endParaRPr lang="en-US" dirty="0"/>
            </a:p>
            <a:p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  </a:t>
              </a:r>
              <a:r>
                <a:rPr lang="en-US" dirty="0">
                  <a:solidFill>
                    <a:srgbClr val="E2661A"/>
                  </a:solidFill>
                  <a:latin typeface="Courier New" panose="02070309020205020404" pitchFamily="49" charset="0"/>
                </a:rPr>
                <a:t>return</a:t>
              </a:r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 </a:t>
              </a:r>
              <a:r>
                <a:rPr lang="en-US" dirty="0">
                  <a:solidFill>
                    <a:srgbClr val="333333"/>
                  </a:solidFill>
                  <a:latin typeface="Courier New" panose="02070309020205020404" pitchFamily="49" charset="0"/>
                </a:rPr>
                <a:t>EXIT_SUCCESS</a:t>
              </a:r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;</a:t>
              </a:r>
              <a:endParaRPr lang="en-US" dirty="0"/>
            </a:p>
            <a:p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}</a:t>
              </a:r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6979C2C-E0ED-C248-8EEB-F639DBE15F49}"/>
                </a:ext>
              </a:extLst>
            </p:cNvPr>
            <p:cNvSpPr/>
            <p:nvPr/>
          </p:nvSpPr>
          <p:spPr>
            <a:xfrm>
              <a:off x="5666498" y="6023091"/>
              <a:ext cx="6096000" cy="92333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r"/>
              <a:r>
                <a:rPr lang="en-US" dirty="0" err="1">
                  <a:solidFill>
                    <a:srgbClr val="4B2A85"/>
                  </a:solidFill>
                  <a:latin typeface="Calibri" panose="020F0502020204030204" pitchFamily="34" charset="0"/>
                </a:rPr>
                <a:t>helloworld.cc</a:t>
              </a:r>
              <a:endParaRPr lang="en-US" dirty="0"/>
            </a:p>
            <a:p>
              <a:br>
                <a:rPr lang="en-US" dirty="0"/>
              </a:br>
              <a:endParaRPr lang="en-US" dirty="0"/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B74673DD-4BCA-414E-BD64-A49FBBD8DEF2}"/>
              </a:ext>
            </a:extLst>
          </p:cNvPr>
          <p:cNvSpPr/>
          <p:nvPr/>
        </p:nvSpPr>
        <p:spPr>
          <a:xfrm>
            <a:off x="366089" y="139711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dirty="0" err="1">
                <a:solidFill>
                  <a:srgbClr val="4B2A85"/>
                </a:solidFill>
                <a:latin typeface="Calibri" panose="020F0502020204030204" pitchFamily="34" charset="0"/>
              </a:rPr>
              <a:t>helloworld.c</a:t>
            </a:r>
            <a:endParaRPr lang="en-US" dirty="0"/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34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144E8-7ADA-E045-94C6-8192CE917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 C++ iostream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14BBA1-B810-3347-AC1B-D4A8DEE0E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C3356-C27D-AB42-B815-E5485F4A37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CEB4AB-D275-3349-913A-4BC7562A4AA1}"/>
              </a:ext>
            </a:extLst>
          </p:cNvPr>
          <p:cNvSpPr/>
          <p:nvPr/>
        </p:nvSpPr>
        <p:spPr>
          <a:xfrm>
            <a:off x="575238" y="3989857"/>
            <a:ext cx="11187259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ts val="520"/>
              </a:spcBef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66FF"/>
                </a:solidFill>
                <a:latin typeface="Courier New" panose="02070309020205020404" pitchFamily="49" charset="0"/>
              </a:rPr>
              <a:t>iostream</a:t>
            </a:r>
            <a:r>
              <a:rPr lang="en-US" sz="2600" dirty="0">
                <a:solidFill>
                  <a:srgbClr val="000000"/>
                </a:solidFill>
                <a:latin typeface="Source Sans Pro" panose="020B0503030403020204" pitchFamily="34" charset="0"/>
              </a:rPr>
              <a:t> is part of the </a:t>
            </a:r>
            <a:r>
              <a:rPr lang="en-US" sz="2600" b="1" i="1" dirty="0">
                <a:solidFill>
                  <a:srgbClr val="000000"/>
                </a:solidFill>
                <a:latin typeface="Source Sans Pro" panose="020B0503030403020204" pitchFamily="34" charset="0"/>
              </a:rPr>
              <a:t>C++ </a:t>
            </a:r>
            <a:r>
              <a:rPr lang="en-US" sz="2600" dirty="0">
                <a:solidFill>
                  <a:srgbClr val="000000"/>
                </a:solidFill>
                <a:latin typeface="Source Sans Pro" panose="020B0503030403020204" pitchFamily="34" charset="0"/>
              </a:rPr>
              <a:t>standard library</a:t>
            </a:r>
            <a:endParaRPr lang="en-US" sz="156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pPr marL="742950" lvl="1" indent="-285750" fontAlgn="base">
              <a:spcBef>
                <a:spcPts val="440"/>
              </a:spcBef>
              <a:buFont typeface="Arial" panose="020B0604020202020204" pitchFamily="34" charset="0"/>
              <a:buChar char="•"/>
            </a:pPr>
            <a:r>
              <a:rPr lang="en-US" sz="2200" u="sng" dirty="0">
                <a:solidFill>
                  <a:srgbClr val="000000"/>
                </a:solidFill>
                <a:latin typeface="Source Sans Pro" panose="020B0503030403020204" pitchFamily="34" charset="0"/>
              </a:rPr>
              <a:t>Note</a:t>
            </a:r>
            <a:r>
              <a:rPr lang="en-US" sz="2200" dirty="0">
                <a:solidFill>
                  <a:srgbClr val="000000"/>
                </a:solidFill>
                <a:latin typeface="Source Sans Pro" panose="020B0503030403020204" pitchFamily="34" charset="0"/>
              </a:rPr>
              <a:t>: you don’t write “</a:t>
            </a: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</a:rPr>
              <a:t>.h</a:t>
            </a:r>
            <a:r>
              <a:rPr lang="en-US" sz="2200" dirty="0">
                <a:solidFill>
                  <a:srgbClr val="000000"/>
                </a:solidFill>
                <a:latin typeface="Source Sans Pro" panose="020B0503030403020204" pitchFamily="34" charset="0"/>
              </a:rPr>
              <a:t>” when you include C++ standard library headers</a:t>
            </a:r>
            <a:endParaRPr lang="en-US" sz="242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pPr marL="1143000" lvl="2" indent="-228600" fontAlgn="base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Source Sans Pro" panose="020B0503030403020204" pitchFamily="34" charset="0"/>
              </a:rPr>
              <a:t>But you </a:t>
            </a:r>
            <a:r>
              <a:rPr lang="en-US" i="1" dirty="0">
                <a:solidFill>
                  <a:srgbClr val="000000"/>
                </a:solidFill>
                <a:latin typeface="Source Sans Pro" panose="020B0503030403020204" pitchFamily="34" charset="0"/>
              </a:rPr>
              <a:t>do</a:t>
            </a:r>
            <a:r>
              <a:rPr lang="en-US" dirty="0">
                <a:solidFill>
                  <a:srgbClr val="000000"/>
                </a:solidFill>
                <a:latin typeface="Source Sans Pro" panose="020B0503030403020204" pitchFamily="34" charset="0"/>
              </a:rPr>
              <a:t> for local headers (</a:t>
            </a:r>
            <a:r>
              <a:rPr lang="en-US" i="1" dirty="0">
                <a:solidFill>
                  <a:srgbClr val="000000"/>
                </a:solidFill>
                <a:latin typeface="Source Sans Pro" panose="020B0503030403020204" pitchFamily="34" charset="0"/>
              </a:rPr>
              <a:t>e.g.</a:t>
            </a:r>
            <a:r>
              <a:rPr lang="en-US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</a:rPr>
              <a:t>#include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D94B7B"/>
                </a:solidFill>
                <a:latin typeface="Courier New" panose="02070309020205020404" pitchFamily="49" charset="0"/>
              </a:rPr>
              <a:t>ll.h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  <a:endParaRPr lang="en-US" sz="160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pPr marL="742950" lvl="1" indent="-285750" fontAlgn="base">
              <a:spcBef>
                <a:spcPts val="44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</a:rPr>
              <a:t>iostream</a:t>
            </a:r>
            <a:r>
              <a:rPr lang="en-US" sz="2200" dirty="0">
                <a:solidFill>
                  <a:srgbClr val="000000"/>
                </a:solidFill>
                <a:latin typeface="Source Sans Pro" panose="020B0503030403020204" pitchFamily="34" charset="0"/>
              </a:rPr>
              <a:t> declares stream </a:t>
            </a:r>
            <a:r>
              <a:rPr lang="en-US" sz="2200" i="1" dirty="0">
                <a:solidFill>
                  <a:srgbClr val="000000"/>
                </a:solidFill>
                <a:latin typeface="Source Sans Pro" panose="020B0503030403020204" pitchFamily="34" charset="0"/>
              </a:rPr>
              <a:t>object</a:t>
            </a:r>
            <a:r>
              <a:rPr lang="en-US" sz="2200" dirty="0">
                <a:solidFill>
                  <a:srgbClr val="000000"/>
                </a:solidFill>
                <a:latin typeface="Source Sans Pro" panose="020B0503030403020204" pitchFamily="34" charset="0"/>
              </a:rPr>
              <a:t> instances in the “</a:t>
            </a: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</a:rPr>
              <a:t>std</a:t>
            </a:r>
            <a:r>
              <a:rPr lang="en-US" sz="2200" dirty="0">
                <a:solidFill>
                  <a:srgbClr val="000000"/>
                </a:solidFill>
                <a:latin typeface="Source Sans Pro" panose="020B0503030403020204" pitchFamily="34" charset="0"/>
              </a:rPr>
              <a:t>” namespace</a:t>
            </a:r>
            <a:endParaRPr lang="en-US" sz="242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r>
              <a:rPr lang="en-US" i="1" dirty="0">
                <a:solidFill>
                  <a:srgbClr val="000000"/>
                </a:solidFill>
                <a:latin typeface="Source Sans Pro" panose="020B0503030403020204" pitchFamily="34" charset="0"/>
              </a:rPr>
              <a:t>           e.g.</a:t>
            </a:r>
            <a:r>
              <a:rPr lang="en-US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std::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cin</a:t>
            </a:r>
            <a:r>
              <a:rPr lang="en-US" dirty="0">
                <a:solidFill>
                  <a:srgbClr val="000000"/>
                </a:solidFill>
                <a:latin typeface="Source Sans Pro" panose="020B0503030403020204" pitchFamily="34" charset="0"/>
              </a:rPr>
              <a:t>,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std::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latin typeface="Source Sans Pro" panose="020B0503030403020204" pitchFamily="34" charset="0"/>
              </a:rPr>
              <a:t>,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std::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cerr</a:t>
            </a:r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E4A405C-EC7D-B941-94FC-BD146CED81FD}"/>
              </a:ext>
            </a:extLst>
          </p:cNvPr>
          <p:cNvGrpSpPr/>
          <p:nvPr/>
        </p:nvGrpSpPr>
        <p:grpSpPr>
          <a:xfrm>
            <a:off x="575239" y="1335587"/>
            <a:ext cx="6279215" cy="2377588"/>
            <a:chOff x="5390151" y="3655857"/>
            <a:chExt cx="6279215" cy="237758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01ECE90-D01F-0D42-8649-3A56A22314E9}"/>
                </a:ext>
              </a:extLst>
            </p:cNvPr>
            <p:cNvSpPr/>
            <p:nvPr/>
          </p:nvSpPr>
          <p:spPr>
            <a:xfrm>
              <a:off x="5390151" y="4002120"/>
              <a:ext cx="6279215" cy="2031325"/>
            </a:xfrm>
            <a:prstGeom prst="rect">
              <a:avLst/>
            </a:prstGeom>
            <a:ln>
              <a:solidFill>
                <a:srgbClr val="4C3282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rgbClr val="E2661A"/>
                  </a:solidFill>
                  <a:latin typeface="Courier New" panose="02070309020205020404" pitchFamily="49" charset="0"/>
                </a:rPr>
                <a:t>#include </a:t>
              </a:r>
              <a:r>
                <a:rPr lang="en-US" dirty="0">
                  <a:solidFill>
                    <a:srgbClr val="D94B7B"/>
                  </a:solidFill>
                  <a:latin typeface="Courier New" panose="02070309020205020404" pitchFamily="49" charset="0"/>
                </a:rPr>
                <a:t>&lt;iostream&gt;   </a:t>
              </a: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</a:rPr>
                <a:t>// for </a:t>
              </a:r>
              <a:r>
                <a:rPr lang="en-US" i="1" dirty="0" err="1">
                  <a:solidFill>
                    <a:srgbClr val="5A5A5A"/>
                  </a:solidFill>
                  <a:latin typeface="Courier New" panose="02070309020205020404" pitchFamily="49" charset="0"/>
                </a:rPr>
                <a:t>cout</a:t>
              </a: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</a:rPr>
                <a:t>, </a:t>
              </a:r>
              <a:r>
                <a:rPr lang="en-US" i="1" dirty="0" err="1">
                  <a:solidFill>
                    <a:srgbClr val="5A5A5A"/>
                  </a:solidFill>
                  <a:latin typeface="Courier New" panose="02070309020205020404" pitchFamily="49" charset="0"/>
                </a:rPr>
                <a:t>endl</a:t>
              </a:r>
              <a:endParaRPr lang="en-US" dirty="0"/>
            </a:p>
            <a:p>
              <a:r>
                <a:rPr lang="en-US" dirty="0">
                  <a:solidFill>
                    <a:srgbClr val="E2661A"/>
                  </a:solidFill>
                  <a:latin typeface="Courier New" panose="02070309020205020404" pitchFamily="49" charset="0"/>
                </a:rPr>
                <a:t>#include </a:t>
              </a:r>
              <a:r>
                <a:rPr lang="en-US" dirty="0">
                  <a:solidFill>
                    <a:srgbClr val="D94B7B"/>
                  </a:solidFill>
                  <a:latin typeface="Courier New" panose="02070309020205020404" pitchFamily="49" charset="0"/>
                </a:rPr>
                <a:t>&lt;</a:t>
              </a:r>
              <a:r>
                <a:rPr lang="en-US" dirty="0" err="1">
                  <a:solidFill>
                    <a:srgbClr val="D94B7B"/>
                  </a:solidFill>
                  <a:latin typeface="Courier New" panose="02070309020205020404" pitchFamily="49" charset="0"/>
                </a:rPr>
                <a:t>cstdlib</a:t>
              </a:r>
              <a:r>
                <a:rPr lang="en-US" dirty="0">
                  <a:solidFill>
                    <a:srgbClr val="D94B7B"/>
                  </a:solidFill>
                  <a:latin typeface="Courier New" panose="02070309020205020404" pitchFamily="49" charset="0"/>
                </a:rPr>
                <a:t>&gt;    </a:t>
              </a: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</a:rPr>
                <a:t>// for EXIT_SUCCESS</a:t>
              </a:r>
              <a:endParaRPr lang="en-US" dirty="0"/>
            </a:p>
            <a:p>
              <a:br>
                <a:rPr lang="en-US" dirty="0"/>
              </a:br>
              <a:r>
                <a:rPr lang="en-US" dirty="0">
                  <a:solidFill>
                    <a:srgbClr val="0066FF"/>
                  </a:solidFill>
                  <a:latin typeface="Courier New" panose="02070309020205020404" pitchFamily="49" charset="0"/>
                </a:rPr>
                <a:t>int </a:t>
              </a:r>
              <a:r>
                <a:rPr lang="en-US" b="1" dirty="0">
                  <a:solidFill>
                    <a:srgbClr val="669900"/>
                  </a:solidFill>
                  <a:latin typeface="Courier New" panose="02070309020205020404" pitchFamily="49" charset="0"/>
                </a:rPr>
                <a:t>main</a:t>
              </a:r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(</a:t>
              </a:r>
              <a:r>
                <a:rPr lang="en-US" dirty="0">
                  <a:solidFill>
                    <a:srgbClr val="0066FF"/>
                  </a:solidFill>
                  <a:latin typeface="Courier New" panose="02070309020205020404" pitchFamily="49" charset="0"/>
                </a:rPr>
                <a:t>int</a:t>
              </a:r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 </a:t>
              </a:r>
              <a:r>
                <a:rPr lang="en-US" dirty="0" err="1">
                  <a:solidFill>
                    <a:srgbClr val="611BB8"/>
                  </a:solidFill>
                  <a:latin typeface="Courier New" panose="02070309020205020404" pitchFamily="49" charset="0"/>
                </a:rPr>
                <a:t>argc</a:t>
              </a:r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, </a:t>
              </a:r>
              <a:r>
                <a:rPr lang="en-US" dirty="0">
                  <a:solidFill>
                    <a:srgbClr val="0066FF"/>
                  </a:solidFill>
                  <a:latin typeface="Courier New" panose="02070309020205020404" pitchFamily="49" charset="0"/>
                </a:rPr>
                <a:t>char** </a:t>
              </a:r>
              <a:r>
                <a:rPr lang="en-US" dirty="0" err="1">
                  <a:solidFill>
                    <a:srgbClr val="611BB8"/>
                  </a:solidFill>
                  <a:latin typeface="Courier New" panose="02070309020205020404" pitchFamily="49" charset="0"/>
                </a:rPr>
                <a:t>argv</a:t>
              </a:r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) {</a:t>
              </a:r>
              <a:endParaRPr lang="en-US" dirty="0"/>
            </a:p>
            <a:p>
              <a:r>
                <a:rPr lang="en-US" b="1" dirty="0">
                  <a:solidFill>
                    <a:srgbClr val="669900"/>
                  </a:solidFill>
                  <a:latin typeface="Courier New" panose="02070309020205020404" pitchFamily="49" charset="0"/>
                </a:rPr>
                <a:t>  </a:t>
              </a:r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std::</a:t>
              </a:r>
              <a:r>
                <a:rPr lang="en-US" dirty="0" err="1">
                  <a:solidFill>
                    <a:srgbClr val="611BB8"/>
                  </a:solidFill>
                  <a:latin typeface="Courier New" panose="02070309020205020404" pitchFamily="49" charset="0"/>
                </a:rPr>
                <a:t>cout</a:t>
              </a:r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 &lt;&lt; </a:t>
              </a:r>
              <a:r>
                <a:rPr lang="en-US" dirty="0">
                  <a:solidFill>
                    <a:srgbClr val="D94B7B"/>
                  </a:solidFill>
                  <a:latin typeface="Courier New" panose="02070309020205020404" pitchFamily="49" charset="0"/>
                </a:rPr>
                <a:t>"Hello, World!"</a:t>
              </a:r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 &lt;&lt; std::</a:t>
              </a:r>
              <a:r>
                <a:rPr lang="en-US" dirty="0" err="1">
                  <a:solidFill>
                    <a:srgbClr val="669900"/>
                  </a:solidFill>
                  <a:latin typeface="Courier New" panose="02070309020205020404" pitchFamily="49" charset="0"/>
                </a:rPr>
                <a:t>endl</a:t>
              </a:r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;</a:t>
              </a:r>
              <a:endParaRPr lang="en-US" dirty="0"/>
            </a:p>
            <a:p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  </a:t>
              </a:r>
              <a:r>
                <a:rPr lang="en-US" dirty="0">
                  <a:solidFill>
                    <a:srgbClr val="E2661A"/>
                  </a:solidFill>
                  <a:latin typeface="Courier New" panose="02070309020205020404" pitchFamily="49" charset="0"/>
                </a:rPr>
                <a:t>return</a:t>
              </a:r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 </a:t>
              </a:r>
              <a:r>
                <a:rPr lang="en-US" dirty="0">
                  <a:solidFill>
                    <a:srgbClr val="333333"/>
                  </a:solidFill>
                  <a:latin typeface="Courier New" panose="02070309020205020404" pitchFamily="49" charset="0"/>
                </a:rPr>
                <a:t>EXIT_SUCCESS</a:t>
              </a:r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;</a:t>
              </a:r>
              <a:endParaRPr lang="en-US" dirty="0"/>
            </a:p>
            <a:p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}</a:t>
              </a:r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CEE4188-EEC2-B44B-AD6C-A85EE63D6CE6}"/>
                </a:ext>
              </a:extLst>
            </p:cNvPr>
            <p:cNvSpPr/>
            <p:nvPr/>
          </p:nvSpPr>
          <p:spPr>
            <a:xfrm>
              <a:off x="5573366" y="3655857"/>
              <a:ext cx="6096000" cy="92333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r"/>
              <a:r>
                <a:rPr lang="en-US" dirty="0" err="1">
                  <a:solidFill>
                    <a:srgbClr val="4B2A85"/>
                  </a:solidFill>
                  <a:latin typeface="Calibri" panose="020F0502020204030204" pitchFamily="34" charset="0"/>
                </a:rPr>
                <a:t>helloworld.cc</a:t>
              </a:r>
              <a:endParaRPr lang="en-US" dirty="0"/>
            </a:p>
            <a:p>
              <a:br>
                <a:rPr lang="en-US" dirty="0"/>
              </a:br>
              <a:endParaRPr lang="en-US" dirty="0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F482AA4F-AADD-4E47-9B1F-0F7023701CDE}"/>
              </a:ext>
            </a:extLst>
          </p:cNvPr>
          <p:cNvSpPr/>
          <p:nvPr/>
        </p:nvSpPr>
        <p:spPr>
          <a:xfrm>
            <a:off x="575239" y="1681850"/>
            <a:ext cx="2793603" cy="387582"/>
          </a:xfrm>
          <a:prstGeom prst="rect">
            <a:avLst/>
          </a:prstGeom>
          <a:noFill/>
          <a:ln w="28575">
            <a:solidFill>
              <a:srgbClr val="B6A4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607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AE8E0-0E75-C448-A38F-206732021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in C++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5A35A-D892-1B4D-83ED-388871746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7"/>
            <a:ext cx="4983349" cy="4845504"/>
          </a:xfrm>
        </p:spPr>
        <p:txBody>
          <a:bodyPr>
            <a:normAutofit fontScale="85000" lnSpcReduction="20000"/>
          </a:bodyPr>
          <a:lstStyle/>
          <a:p>
            <a:pPr fontAlgn="base">
              <a:spcBef>
                <a:spcPts val="520"/>
              </a:spcBef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0000"/>
                </a:solidFill>
                <a:latin typeface="Source Sans Pro" panose="020B0503030403020204" pitchFamily="34" charset="0"/>
              </a:rPr>
              <a:t>“</a:t>
            </a: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</a:rPr>
              <a:t>&lt;&lt;</a:t>
            </a:r>
            <a:r>
              <a:rPr lang="en-US" sz="2600" dirty="0">
                <a:solidFill>
                  <a:srgbClr val="000000"/>
                </a:solidFill>
                <a:latin typeface="Source Sans Pro" panose="020B0503030403020204" pitchFamily="34" charset="0"/>
              </a:rPr>
              <a:t>” is an </a:t>
            </a:r>
            <a:r>
              <a:rPr lang="en-US" sz="2600" dirty="0">
                <a:solidFill>
                  <a:srgbClr val="FF0000"/>
                </a:solidFill>
                <a:latin typeface="Source Sans Pro" panose="020B0503030403020204" pitchFamily="34" charset="0"/>
              </a:rPr>
              <a:t>operator</a:t>
            </a:r>
            <a:r>
              <a:rPr lang="en-US" sz="2600" dirty="0">
                <a:solidFill>
                  <a:srgbClr val="000000"/>
                </a:solidFill>
                <a:latin typeface="Source Sans Pro" panose="020B0503030403020204" pitchFamily="34" charset="0"/>
              </a:rPr>
              <a:t> defined by the C++ language</a:t>
            </a:r>
            <a:endParaRPr lang="en-US" sz="156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pPr marL="742950" lvl="1" indent="-285750" fontAlgn="base">
              <a:spcBef>
                <a:spcPts val="44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Source Sans Pro" panose="020B0503030403020204" pitchFamily="34" charset="0"/>
              </a:rPr>
              <a:t>Defined in C as well: usually it bit-shifts integers (in C/C++)</a:t>
            </a:r>
            <a:endParaRPr lang="en-US" sz="242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pPr marL="742950" lvl="1" indent="-285750" fontAlgn="base">
              <a:spcBef>
                <a:spcPts val="44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Source Sans Pro" panose="020B0503030403020204" pitchFamily="34" charset="0"/>
              </a:rPr>
              <a:t>C++ allows classes and functions to overload operators!</a:t>
            </a:r>
            <a:endParaRPr lang="en-US" sz="242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pPr marL="1143000" lvl="2" indent="-228600" fontAlgn="base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Source Sans Pro" panose="020B0503030403020204" pitchFamily="34" charset="0"/>
              </a:rPr>
              <a:t>Here, the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</a:rPr>
              <a:t>ostream</a:t>
            </a:r>
            <a:r>
              <a:rPr lang="en-US" dirty="0">
                <a:solidFill>
                  <a:srgbClr val="000000"/>
                </a:solidFill>
                <a:latin typeface="Source Sans Pro" panose="020B0503030403020204" pitchFamily="34" charset="0"/>
              </a:rPr>
              <a:t> class overloads “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&lt;&lt;</a:t>
            </a:r>
            <a:r>
              <a:rPr lang="en-US" dirty="0">
                <a:solidFill>
                  <a:srgbClr val="000000"/>
                </a:solidFill>
                <a:latin typeface="Source Sans Pro" panose="020B0503030403020204" pitchFamily="34" charset="0"/>
              </a:rPr>
              <a:t>”</a:t>
            </a:r>
            <a:endParaRPr lang="en-US" sz="160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r>
              <a:rPr lang="en-US" i="1" dirty="0">
                <a:solidFill>
                  <a:srgbClr val="000000"/>
                </a:solidFill>
                <a:latin typeface="Source Sans Pro" panose="020B0503030403020204" pitchFamily="34" charset="0"/>
              </a:rPr>
              <a:t>i.e.</a:t>
            </a:r>
            <a:r>
              <a:rPr lang="en-US" dirty="0">
                <a:solidFill>
                  <a:srgbClr val="000000"/>
                </a:solidFill>
                <a:latin typeface="Source Sans Pro" panose="020B0503030403020204" pitchFamily="34" charset="0"/>
              </a:rPr>
              <a:t> it defines different </a:t>
            </a:r>
            <a:r>
              <a:rPr lang="en-US" dirty="0">
                <a:solidFill>
                  <a:srgbClr val="0066FF"/>
                </a:solidFill>
                <a:latin typeface="Source Sans Pro" panose="020B0503030403020204" pitchFamily="34" charset="0"/>
              </a:rPr>
              <a:t>member functions </a:t>
            </a:r>
            <a:r>
              <a:rPr lang="en-US" dirty="0">
                <a:solidFill>
                  <a:srgbClr val="000000"/>
                </a:solidFill>
                <a:latin typeface="Source Sans Pro" panose="020B0503030403020204" pitchFamily="34" charset="0"/>
              </a:rPr>
              <a:t>(methods) that are invoked when an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</a:rPr>
              <a:t>ostream</a:t>
            </a:r>
            <a:r>
              <a:rPr lang="en-US" dirty="0">
                <a:solidFill>
                  <a:srgbClr val="000000"/>
                </a:solidFill>
                <a:latin typeface="Source Sans Pro" panose="020B0503030403020204" pitchFamily="34" charset="0"/>
              </a:rPr>
              <a:t> is the left-hand side of the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&lt;&lt;</a:t>
            </a:r>
            <a:r>
              <a:rPr lang="en-US" dirty="0">
                <a:solidFill>
                  <a:srgbClr val="000000"/>
                </a:solidFill>
                <a:latin typeface="Source Sans Pro" panose="020B0503030403020204" pitchFamily="34" charset="0"/>
              </a:rPr>
              <a:t> operator</a:t>
            </a:r>
            <a:endParaRPr lang="en-US" dirty="0"/>
          </a:p>
          <a:p>
            <a:r>
              <a:rPr lang="en-US" dirty="0"/>
              <a:t>Std library include a </a:t>
            </a:r>
            <a:r>
              <a:rPr lang="en-US" dirty="0" err="1"/>
              <a:t>cout</a:t>
            </a:r>
            <a:r>
              <a:rPr lang="en-US" dirty="0"/>
              <a:t> and a </a:t>
            </a:r>
            <a:r>
              <a:rPr lang="en-US" dirty="0" err="1"/>
              <a:t>cin</a:t>
            </a:r>
            <a:r>
              <a:rPr lang="en-US" dirty="0"/>
              <a:t> function</a:t>
            </a:r>
          </a:p>
          <a:p>
            <a:r>
              <a:rPr lang="en-US" dirty="0"/>
              <a:t>Operators &gt;&gt; and &lt;&lt; act like shell redirection</a:t>
            </a:r>
          </a:p>
          <a:p>
            <a:r>
              <a:rPr lang="en-US" dirty="0"/>
              <a:t>Operators &gt;&gt; and &lt;&lt; take left and right operands and return a stream</a:t>
            </a:r>
          </a:p>
          <a:p>
            <a:r>
              <a:rPr lang="en-US" dirty="0"/>
              <a:t>use namespace std or </a:t>
            </a:r>
          </a:p>
          <a:p>
            <a:r>
              <a:rPr lang="en-US" dirty="0"/>
              <a:t>use std::</a:t>
            </a:r>
            <a:r>
              <a:rPr lang="en-US" dirty="0" err="1"/>
              <a:t>cout</a:t>
            </a:r>
            <a:r>
              <a:rPr lang="en-US" dirty="0"/>
              <a:t> &amp; std::</a:t>
            </a:r>
            <a:r>
              <a:rPr lang="en-US" dirty="0" err="1"/>
              <a:t>cin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48D64D-ADA0-2049-8A4C-7498DC404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1AC07A-2E4A-9448-BE9A-4E82A8ECDA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553313-0359-0A41-9338-E87485AA16D8}"/>
              </a:ext>
            </a:extLst>
          </p:cNvPr>
          <p:cNvSpPr txBox="1"/>
          <p:nvPr/>
        </p:nvSpPr>
        <p:spPr>
          <a:xfrm>
            <a:off x="6168868" y="1512984"/>
            <a:ext cx="575375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std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“what is your name”;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string name;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&gt;&gt; name;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”when were you born?”;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year;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&gt;&gt; year;</a:t>
            </a:r>
          </a:p>
        </p:txBody>
      </p:sp>
    </p:spTree>
    <p:extLst>
      <p:ext uri="{BB962C8B-B14F-4D97-AF65-F5344CB8AC3E}">
        <p14:creationId xmlns:p14="http://schemas.microsoft.com/office/powerpoint/2010/main" val="1715778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A200E-D0BC-964A-B982-4F80F7942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 C++ </a:t>
            </a:r>
            <a:r>
              <a:rPr lang="en-US" dirty="0" err="1"/>
              <a:t>cstdlib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CD031C-5F71-034E-A855-64D955532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090CC9-B149-E34B-971B-C9EE6F2856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58D1D8-9704-9D41-8C78-1DDF6221ACC0}"/>
              </a:ext>
            </a:extLst>
          </p:cNvPr>
          <p:cNvSpPr/>
          <p:nvPr/>
        </p:nvSpPr>
        <p:spPr>
          <a:xfrm>
            <a:off x="575239" y="4117082"/>
            <a:ext cx="9747115" cy="1549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ts val="520"/>
              </a:spcBef>
              <a:buFont typeface="Arial" panose="020B0604020202020204" pitchFamily="34" charset="0"/>
              <a:buChar char="•"/>
            </a:pPr>
            <a:r>
              <a:rPr lang="en-US" sz="2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cstdlib</a:t>
            </a:r>
            <a:r>
              <a:rPr lang="en-US" sz="2600" dirty="0">
                <a:solidFill>
                  <a:srgbClr val="FF0000"/>
                </a:solidFill>
                <a:latin typeface="Source Sans Pro" panose="020B0503030403020204" pitchFamily="34" charset="0"/>
              </a:rPr>
              <a:t> </a:t>
            </a:r>
            <a:r>
              <a:rPr lang="en-US" sz="2600" dirty="0">
                <a:solidFill>
                  <a:srgbClr val="000000"/>
                </a:solidFill>
                <a:latin typeface="Source Sans Pro" panose="020B0503030403020204" pitchFamily="34" charset="0"/>
              </a:rPr>
              <a:t>is the </a:t>
            </a:r>
            <a:r>
              <a:rPr lang="en-US" sz="2600" b="1" i="1" dirty="0">
                <a:solidFill>
                  <a:srgbClr val="000000"/>
                </a:solidFill>
                <a:latin typeface="Source Sans Pro" panose="020B0503030403020204" pitchFamily="34" charset="0"/>
              </a:rPr>
              <a:t>C</a:t>
            </a:r>
            <a:r>
              <a:rPr lang="en-US" sz="2600" dirty="0">
                <a:solidFill>
                  <a:srgbClr val="000000"/>
                </a:solidFill>
                <a:latin typeface="Source Sans Pro" panose="020B0503030403020204" pitchFamily="34" charset="0"/>
              </a:rPr>
              <a:t> standard library’s </a:t>
            </a:r>
            <a:r>
              <a:rPr lang="en-US" sz="2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stdlib.h</a:t>
            </a:r>
            <a:endParaRPr lang="en-US" sz="156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pPr marL="742950" lvl="1" indent="-285750" fontAlgn="base">
              <a:spcBef>
                <a:spcPts val="44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Source Sans Pro" panose="020B0503030403020204" pitchFamily="34" charset="0"/>
              </a:rPr>
              <a:t>Nearly all C standard library functions are available to you</a:t>
            </a:r>
            <a:endParaRPr lang="en-US" sz="242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pPr marL="1143000" lvl="2" indent="-228600" fontAlgn="base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Source Sans Pro" panose="020B0503030403020204" pitchFamily="34" charset="0"/>
              </a:rPr>
              <a:t>For C header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foo.h</a:t>
            </a:r>
            <a:r>
              <a:rPr lang="en-US" dirty="0">
                <a:solidFill>
                  <a:srgbClr val="000000"/>
                </a:solidFill>
                <a:latin typeface="Source Sans Pro" panose="020B0503030403020204" pitchFamily="34" charset="0"/>
              </a:rPr>
              <a:t>, you should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</a:rPr>
              <a:t>#include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D94B7B"/>
                </a:solidFill>
                <a:latin typeface="Courier New" panose="02070309020205020404" pitchFamily="49" charset="0"/>
              </a:rPr>
              <a:t>cfoo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</a:rPr>
              <a:t>&gt;</a:t>
            </a:r>
            <a:endParaRPr lang="en-US" sz="160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Source Sans Pro" panose="020B0503030403020204" pitchFamily="34" charset="0"/>
              </a:rPr>
              <a:t>We include it here for </a:t>
            </a:r>
            <a:r>
              <a:rPr lang="en-US" sz="2200" dirty="0">
                <a:solidFill>
                  <a:srgbClr val="333333"/>
                </a:solidFill>
                <a:latin typeface="Courier New" panose="02070309020205020404" pitchFamily="49" charset="0"/>
              </a:rPr>
              <a:t>EXIT_SUCCESS</a:t>
            </a:r>
            <a:r>
              <a:rPr lang="en-US" sz="2200" dirty="0">
                <a:solidFill>
                  <a:srgbClr val="000000"/>
                </a:solidFill>
                <a:latin typeface="Source Sans Pro" panose="020B0503030403020204" pitchFamily="34" charset="0"/>
              </a:rPr>
              <a:t>, as usual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D95BD4E-4D13-724D-A004-E134870544D2}"/>
              </a:ext>
            </a:extLst>
          </p:cNvPr>
          <p:cNvGrpSpPr/>
          <p:nvPr/>
        </p:nvGrpSpPr>
        <p:grpSpPr>
          <a:xfrm>
            <a:off x="575239" y="1335587"/>
            <a:ext cx="6279215" cy="2377588"/>
            <a:chOff x="5390151" y="3655857"/>
            <a:chExt cx="6279215" cy="237758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35D508A-2D6C-5445-9217-C64959AE4CF8}"/>
                </a:ext>
              </a:extLst>
            </p:cNvPr>
            <p:cNvSpPr/>
            <p:nvPr/>
          </p:nvSpPr>
          <p:spPr>
            <a:xfrm>
              <a:off x="5390151" y="4002120"/>
              <a:ext cx="6279215" cy="2031325"/>
            </a:xfrm>
            <a:prstGeom prst="rect">
              <a:avLst/>
            </a:prstGeom>
            <a:ln>
              <a:solidFill>
                <a:srgbClr val="4C3282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rgbClr val="E2661A"/>
                  </a:solidFill>
                  <a:latin typeface="Courier New" panose="02070309020205020404" pitchFamily="49" charset="0"/>
                </a:rPr>
                <a:t>#include </a:t>
              </a:r>
              <a:r>
                <a:rPr lang="en-US" dirty="0">
                  <a:solidFill>
                    <a:srgbClr val="D94B7B"/>
                  </a:solidFill>
                  <a:latin typeface="Courier New" panose="02070309020205020404" pitchFamily="49" charset="0"/>
                </a:rPr>
                <a:t>&lt;iostream&gt;   </a:t>
              </a: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</a:rPr>
                <a:t>// for </a:t>
              </a:r>
              <a:r>
                <a:rPr lang="en-US" i="1" dirty="0" err="1">
                  <a:solidFill>
                    <a:srgbClr val="5A5A5A"/>
                  </a:solidFill>
                  <a:latin typeface="Courier New" panose="02070309020205020404" pitchFamily="49" charset="0"/>
                </a:rPr>
                <a:t>cout</a:t>
              </a: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</a:rPr>
                <a:t>, </a:t>
              </a:r>
              <a:r>
                <a:rPr lang="en-US" i="1" dirty="0" err="1">
                  <a:solidFill>
                    <a:srgbClr val="5A5A5A"/>
                  </a:solidFill>
                  <a:latin typeface="Courier New" panose="02070309020205020404" pitchFamily="49" charset="0"/>
                </a:rPr>
                <a:t>endl</a:t>
              </a:r>
              <a:endParaRPr lang="en-US" dirty="0"/>
            </a:p>
            <a:p>
              <a:r>
                <a:rPr lang="en-US" dirty="0">
                  <a:solidFill>
                    <a:srgbClr val="E2661A"/>
                  </a:solidFill>
                  <a:latin typeface="Courier New" panose="02070309020205020404" pitchFamily="49" charset="0"/>
                </a:rPr>
                <a:t>#include </a:t>
              </a:r>
              <a:r>
                <a:rPr lang="en-US" dirty="0">
                  <a:solidFill>
                    <a:srgbClr val="D94B7B"/>
                  </a:solidFill>
                  <a:latin typeface="Courier New" panose="02070309020205020404" pitchFamily="49" charset="0"/>
                </a:rPr>
                <a:t>&lt;</a:t>
              </a:r>
              <a:r>
                <a:rPr lang="en-US" dirty="0" err="1">
                  <a:solidFill>
                    <a:srgbClr val="D94B7B"/>
                  </a:solidFill>
                  <a:latin typeface="Courier New" panose="02070309020205020404" pitchFamily="49" charset="0"/>
                </a:rPr>
                <a:t>cstdlib</a:t>
              </a:r>
              <a:r>
                <a:rPr lang="en-US" dirty="0">
                  <a:solidFill>
                    <a:srgbClr val="D94B7B"/>
                  </a:solidFill>
                  <a:latin typeface="Courier New" panose="02070309020205020404" pitchFamily="49" charset="0"/>
                </a:rPr>
                <a:t>&gt;    </a:t>
              </a: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</a:rPr>
                <a:t>// for EXIT_SUCCESS</a:t>
              </a:r>
              <a:endParaRPr lang="en-US" dirty="0"/>
            </a:p>
            <a:p>
              <a:br>
                <a:rPr lang="en-US" dirty="0"/>
              </a:br>
              <a:r>
                <a:rPr lang="en-US" dirty="0">
                  <a:solidFill>
                    <a:srgbClr val="0066FF"/>
                  </a:solidFill>
                  <a:latin typeface="Courier New" panose="02070309020205020404" pitchFamily="49" charset="0"/>
                </a:rPr>
                <a:t>int </a:t>
              </a:r>
              <a:r>
                <a:rPr lang="en-US" b="1" dirty="0">
                  <a:solidFill>
                    <a:srgbClr val="669900"/>
                  </a:solidFill>
                  <a:latin typeface="Courier New" panose="02070309020205020404" pitchFamily="49" charset="0"/>
                </a:rPr>
                <a:t>main</a:t>
              </a:r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(</a:t>
              </a:r>
              <a:r>
                <a:rPr lang="en-US" dirty="0">
                  <a:solidFill>
                    <a:srgbClr val="0066FF"/>
                  </a:solidFill>
                  <a:latin typeface="Courier New" panose="02070309020205020404" pitchFamily="49" charset="0"/>
                </a:rPr>
                <a:t>int</a:t>
              </a:r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 </a:t>
              </a:r>
              <a:r>
                <a:rPr lang="en-US" dirty="0" err="1">
                  <a:solidFill>
                    <a:srgbClr val="611BB8"/>
                  </a:solidFill>
                  <a:latin typeface="Courier New" panose="02070309020205020404" pitchFamily="49" charset="0"/>
                </a:rPr>
                <a:t>argc</a:t>
              </a:r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, </a:t>
              </a:r>
              <a:r>
                <a:rPr lang="en-US" dirty="0">
                  <a:solidFill>
                    <a:srgbClr val="0066FF"/>
                  </a:solidFill>
                  <a:latin typeface="Courier New" panose="02070309020205020404" pitchFamily="49" charset="0"/>
                </a:rPr>
                <a:t>char** </a:t>
              </a:r>
              <a:r>
                <a:rPr lang="en-US" dirty="0" err="1">
                  <a:solidFill>
                    <a:srgbClr val="611BB8"/>
                  </a:solidFill>
                  <a:latin typeface="Courier New" panose="02070309020205020404" pitchFamily="49" charset="0"/>
                </a:rPr>
                <a:t>argv</a:t>
              </a:r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) {</a:t>
              </a:r>
              <a:endParaRPr lang="en-US" dirty="0"/>
            </a:p>
            <a:p>
              <a:r>
                <a:rPr lang="en-US" b="1" dirty="0">
                  <a:solidFill>
                    <a:srgbClr val="669900"/>
                  </a:solidFill>
                  <a:latin typeface="Courier New" panose="02070309020205020404" pitchFamily="49" charset="0"/>
                </a:rPr>
                <a:t>  </a:t>
              </a:r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std::</a:t>
              </a:r>
              <a:r>
                <a:rPr lang="en-US" dirty="0" err="1">
                  <a:solidFill>
                    <a:srgbClr val="611BB8"/>
                  </a:solidFill>
                  <a:latin typeface="Courier New" panose="02070309020205020404" pitchFamily="49" charset="0"/>
                </a:rPr>
                <a:t>cout</a:t>
              </a:r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 &lt;&lt; </a:t>
              </a:r>
              <a:r>
                <a:rPr lang="en-US" dirty="0">
                  <a:solidFill>
                    <a:srgbClr val="D94B7B"/>
                  </a:solidFill>
                  <a:latin typeface="Courier New" panose="02070309020205020404" pitchFamily="49" charset="0"/>
                </a:rPr>
                <a:t>"Hello, World!"</a:t>
              </a:r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 &lt;&lt; std::</a:t>
              </a:r>
              <a:r>
                <a:rPr lang="en-US" dirty="0" err="1">
                  <a:solidFill>
                    <a:srgbClr val="669900"/>
                  </a:solidFill>
                  <a:latin typeface="Courier New" panose="02070309020205020404" pitchFamily="49" charset="0"/>
                </a:rPr>
                <a:t>endl</a:t>
              </a:r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;</a:t>
              </a:r>
              <a:endParaRPr lang="en-US" dirty="0"/>
            </a:p>
            <a:p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  </a:t>
              </a:r>
              <a:r>
                <a:rPr lang="en-US" dirty="0">
                  <a:solidFill>
                    <a:srgbClr val="E2661A"/>
                  </a:solidFill>
                  <a:latin typeface="Courier New" panose="02070309020205020404" pitchFamily="49" charset="0"/>
                </a:rPr>
                <a:t>return</a:t>
              </a:r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 </a:t>
              </a:r>
              <a:r>
                <a:rPr lang="en-US" dirty="0">
                  <a:solidFill>
                    <a:srgbClr val="333333"/>
                  </a:solidFill>
                  <a:latin typeface="Courier New" panose="02070309020205020404" pitchFamily="49" charset="0"/>
                </a:rPr>
                <a:t>EXIT_SUCCESS</a:t>
              </a:r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;</a:t>
              </a:r>
              <a:endParaRPr lang="en-US" dirty="0"/>
            </a:p>
            <a:p>
              <a:r>
                <a:rPr lang="en-US" dirty="0">
                  <a:solidFill>
                    <a:srgbClr val="611BB8"/>
                  </a:solidFill>
                  <a:latin typeface="Courier New" panose="02070309020205020404" pitchFamily="49" charset="0"/>
                </a:rPr>
                <a:t>}</a:t>
              </a:r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4FF846F-A30F-6346-83C5-7DC8869D89FB}"/>
                </a:ext>
              </a:extLst>
            </p:cNvPr>
            <p:cNvSpPr/>
            <p:nvPr/>
          </p:nvSpPr>
          <p:spPr>
            <a:xfrm>
              <a:off x="5573366" y="3655857"/>
              <a:ext cx="6096000" cy="92333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r"/>
              <a:r>
                <a:rPr lang="en-US" dirty="0" err="1">
                  <a:solidFill>
                    <a:srgbClr val="4B2A85"/>
                  </a:solidFill>
                  <a:latin typeface="Calibri" panose="020F0502020204030204" pitchFamily="34" charset="0"/>
                </a:rPr>
                <a:t>helloworld.cc</a:t>
              </a:r>
              <a:endParaRPr lang="en-US" dirty="0"/>
            </a:p>
            <a:p>
              <a:br>
                <a:rPr lang="en-US" dirty="0"/>
              </a:br>
              <a:endParaRPr lang="en-US" dirty="0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62094226-8623-2B48-ADAB-4FD5AAC72575}"/>
              </a:ext>
            </a:extLst>
          </p:cNvPr>
          <p:cNvSpPr/>
          <p:nvPr/>
        </p:nvSpPr>
        <p:spPr>
          <a:xfrm>
            <a:off x="575239" y="1968874"/>
            <a:ext cx="2793603" cy="387582"/>
          </a:xfrm>
          <a:prstGeom prst="rect">
            <a:avLst/>
          </a:prstGeom>
          <a:noFill/>
          <a:ln w="28575">
            <a:solidFill>
              <a:srgbClr val="B6A4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543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Custom 2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33006F"/>
      </a:hlink>
      <a:folHlink>
        <a:srgbClr val="9A7B4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3688</TotalTime>
  <Words>2170</Words>
  <Application>Microsoft Macintosh PowerPoint</Application>
  <PresentationFormat>Widescreen</PresentationFormat>
  <Paragraphs>267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</vt:lpstr>
      <vt:lpstr>Calibri</vt:lpstr>
      <vt:lpstr>Courier New</vt:lpstr>
      <vt:lpstr>Segoe UI</vt:lpstr>
      <vt:lpstr>Segoe UI Light</vt:lpstr>
      <vt:lpstr>Segoe UI Semilight</vt:lpstr>
      <vt:lpstr>Source Sans Pro</vt:lpstr>
      <vt:lpstr>Tw Cen MT</vt:lpstr>
      <vt:lpstr>Wingdings</vt:lpstr>
      <vt:lpstr>Wingdings 3</vt:lpstr>
      <vt:lpstr>Integral</vt:lpstr>
      <vt:lpstr>Lecture 20: C++</vt:lpstr>
      <vt:lpstr>Administrivia</vt:lpstr>
      <vt:lpstr>Meet C++</vt:lpstr>
      <vt:lpstr>C++ Resources</vt:lpstr>
      <vt:lpstr>Differences between C and C++</vt:lpstr>
      <vt:lpstr>Hello World </vt:lpstr>
      <vt:lpstr>Hello World C++ iostream</vt:lpstr>
      <vt:lpstr>I/O in C++</vt:lpstr>
      <vt:lpstr>Hello World C++ cstdlib</vt:lpstr>
      <vt:lpstr>Hello World C++ std::cout</vt:lpstr>
      <vt:lpstr>Cout and Types</vt:lpstr>
      <vt:lpstr>Hello World C++ ostrem</vt:lpstr>
      <vt:lpstr>Refined Hello World</vt:lpstr>
      <vt:lpstr>Refined Hello World</vt:lpstr>
      <vt:lpstr>Namespaces</vt:lpstr>
      <vt:lpstr>Refined Hello World</vt:lpstr>
      <vt:lpstr>String Manipulation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Kasey Champion</dc:creator>
  <cp:lastModifiedBy>Kasey Champion</cp:lastModifiedBy>
  <cp:revision>128</cp:revision>
  <dcterms:created xsi:type="dcterms:W3CDTF">2018-03-22T00:41:11Z</dcterms:created>
  <dcterms:modified xsi:type="dcterms:W3CDTF">2020-11-16T17:18:05Z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kaseyc@microsoft.com</vt:lpwstr>
  </property>
  <property fmtid="{D5CDD505-2E9C-101B-9397-08002B2CF9AE}" pid="5" name="MSIP_Label_f42aa342-8706-4288-bd11-ebb85995028c_SetDate">
    <vt:lpwstr>2018-03-22T00:48:15.4212377Z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